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m4a" ContentType="audio/mp4"/>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374"/>
  </p:notesMasterIdLst>
  <p:handoutMasterIdLst>
    <p:handoutMasterId r:id="rId375"/>
  </p:handoutMasterIdLst>
  <p:sldIdLst>
    <p:sldId id="256" r:id="rId2"/>
    <p:sldId id="302" r:id="rId3"/>
    <p:sldId id="459" r:id="rId4"/>
    <p:sldId id="697" r:id="rId5"/>
    <p:sldId id="664" r:id="rId6"/>
    <p:sldId id="698" r:id="rId7"/>
    <p:sldId id="699" r:id="rId8"/>
    <p:sldId id="700" r:id="rId9"/>
    <p:sldId id="701" r:id="rId10"/>
    <p:sldId id="702" r:id="rId11"/>
    <p:sldId id="703" r:id="rId12"/>
    <p:sldId id="707" r:id="rId13"/>
    <p:sldId id="708" r:id="rId14"/>
    <p:sldId id="704" r:id="rId15"/>
    <p:sldId id="705" r:id="rId16"/>
    <p:sldId id="550" r:id="rId17"/>
    <p:sldId id="668" r:id="rId18"/>
    <p:sldId id="669" r:id="rId19"/>
    <p:sldId id="696" r:id="rId20"/>
    <p:sldId id="658" r:id="rId21"/>
    <p:sldId id="659" r:id="rId22"/>
    <p:sldId id="551" r:id="rId23"/>
    <p:sldId id="552" r:id="rId24"/>
    <p:sldId id="680" r:id="rId25"/>
    <p:sldId id="553" r:id="rId26"/>
    <p:sldId id="663" r:id="rId27"/>
    <p:sldId id="554" r:id="rId28"/>
    <p:sldId id="556" r:id="rId29"/>
    <p:sldId id="557" r:id="rId30"/>
    <p:sldId id="679" r:id="rId31"/>
    <p:sldId id="660" r:id="rId32"/>
    <p:sldId id="558" r:id="rId33"/>
    <p:sldId id="681" r:id="rId34"/>
    <p:sldId id="682" r:id="rId35"/>
    <p:sldId id="683" r:id="rId36"/>
    <p:sldId id="684" r:id="rId37"/>
    <p:sldId id="685" r:id="rId38"/>
    <p:sldId id="686" r:id="rId39"/>
    <p:sldId id="687" r:id="rId40"/>
    <p:sldId id="706" r:id="rId41"/>
    <p:sldId id="661" r:id="rId42"/>
    <p:sldId id="662" r:id="rId43"/>
    <p:sldId id="438" r:id="rId44"/>
    <p:sldId id="667" r:id="rId45"/>
    <p:sldId id="689" r:id="rId46"/>
    <p:sldId id="690" r:id="rId47"/>
    <p:sldId id="691" r:id="rId48"/>
    <p:sldId id="692" r:id="rId49"/>
    <p:sldId id="693" r:id="rId50"/>
    <p:sldId id="694" r:id="rId51"/>
    <p:sldId id="665" r:id="rId52"/>
    <p:sldId id="666" r:id="rId53"/>
    <p:sldId id="709" r:id="rId54"/>
    <p:sldId id="715" r:id="rId55"/>
    <p:sldId id="716" r:id="rId56"/>
    <p:sldId id="711" r:id="rId57"/>
    <p:sldId id="712" r:id="rId58"/>
    <p:sldId id="713" r:id="rId59"/>
    <p:sldId id="714" r:id="rId60"/>
    <p:sldId id="710" r:id="rId61"/>
    <p:sldId id="451" r:id="rId62"/>
    <p:sldId id="452" r:id="rId63"/>
    <p:sldId id="453" r:id="rId64"/>
    <p:sldId id="454" r:id="rId65"/>
    <p:sldId id="455" r:id="rId66"/>
    <p:sldId id="456" r:id="rId67"/>
    <p:sldId id="457" r:id="rId68"/>
    <p:sldId id="458" r:id="rId69"/>
    <p:sldId id="577" r:id="rId70"/>
    <p:sldId id="460" r:id="rId71"/>
    <p:sldId id="559" r:id="rId72"/>
    <p:sldId id="561" r:id="rId73"/>
    <p:sldId id="562" r:id="rId74"/>
    <p:sldId id="563" r:id="rId75"/>
    <p:sldId id="564" r:id="rId76"/>
    <p:sldId id="565" r:id="rId77"/>
    <p:sldId id="566" r:id="rId78"/>
    <p:sldId id="567" r:id="rId79"/>
    <p:sldId id="568" r:id="rId80"/>
    <p:sldId id="569" r:id="rId81"/>
    <p:sldId id="570" r:id="rId82"/>
    <p:sldId id="571" r:id="rId83"/>
    <p:sldId id="572" r:id="rId84"/>
    <p:sldId id="573" r:id="rId85"/>
    <p:sldId id="560" r:id="rId86"/>
    <p:sldId id="461" r:id="rId87"/>
    <p:sldId id="462"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 id="477" r:id="rId103"/>
    <p:sldId id="478" r:id="rId104"/>
    <p:sldId id="479" r:id="rId105"/>
    <p:sldId id="480" r:id="rId106"/>
    <p:sldId id="481" r:id="rId107"/>
    <p:sldId id="439" r:id="rId108"/>
    <p:sldId id="483" r:id="rId109"/>
    <p:sldId id="484" r:id="rId110"/>
    <p:sldId id="485" r:id="rId111"/>
    <p:sldId id="486" r:id="rId112"/>
    <p:sldId id="487" r:id="rId113"/>
    <p:sldId id="488" r:id="rId114"/>
    <p:sldId id="489" r:id="rId115"/>
    <p:sldId id="490" r:id="rId116"/>
    <p:sldId id="491" r:id="rId117"/>
    <p:sldId id="492" r:id="rId118"/>
    <p:sldId id="493" r:id="rId119"/>
    <p:sldId id="494" r:id="rId120"/>
    <p:sldId id="495" r:id="rId121"/>
    <p:sldId id="496" r:id="rId122"/>
    <p:sldId id="497" r:id="rId123"/>
    <p:sldId id="498" r:id="rId124"/>
    <p:sldId id="499" r:id="rId125"/>
    <p:sldId id="500" r:id="rId126"/>
    <p:sldId id="501" r:id="rId127"/>
    <p:sldId id="502" r:id="rId128"/>
    <p:sldId id="503" r:id="rId129"/>
    <p:sldId id="504" r:id="rId130"/>
    <p:sldId id="505" r:id="rId131"/>
    <p:sldId id="506" r:id="rId132"/>
    <p:sldId id="507" r:id="rId133"/>
    <p:sldId id="508" r:id="rId134"/>
    <p:sldId id="509" r:id="rId135"/>
    <p:sldId id="510" r:id="rId136"/>
    <p:sldId id="511" r:id="rId137"/>
    <p:sldId id="512" r:id="rId138"/>
    <p:sldId id="513" r:id="rId139"/>
    <p:sldId id="514" r:id="rId140"/>
    <p:sldId id="515" r:id="rId141"/>
    <p:sldId id="516" r:id="rId142"/>
    <p:sldId id="517" r:id="rId143"/>
    <p:sldId id="518" r:id="rId144"/>
    <p:sldId id="519" r:id="rId145"/>
    <p:sldId id="520" r:id="rId146"/>
    <p:sldId id="521" r:id="rId147"/>
    <p:sldId id="522" r:id="rId148"/>
    <p:sldId id="523" r:id="rId149"/>
    <p:sldId id="524" r:id="rId150"/>
    <p:sldId id="525" r:id="rId151"/>
    <p:sldId id="526" r:id="rId152"/>
    <p:sldId id="527" r:id="rId153"/>
    <p:sldId id="528" r:id="rId154"/>
    <p:sldId id="529" r:id="rId155"/>
    <p:sldId id="530" r:id="rId156"/>
    <p:sldId id="531" r:id="rId157"/>
    <p:sldId id="532" r:id="rId158"/>
    <p:sldId id="533" r:id="rId159"/>
    <p:sldId id="534" r:id="rId160"/>
    <p:sldId id="535" r:id="rId161"/>
    <p:sldId id="536" r:id="rId162"/>
    <p:sldId id="537" r:id="rId163"/>
    <p:sldId id="538" r:id="rId164"/>
    <p:sldId id="539" r:id="rId165"/>
    <p:sldId id="540" r:id="rId166"/>
    <p:sldId id="541" r:id="rId167"/>
    <p:sldId id="542" r:id="rId168"/>
    <p:sldId id="543" r:id="rId169"/>
    <p:sldId id="544" r:id="rId170"/>
    <p:sldId id="545" r:id="rId171"/>
    <p:sldId id="546" r:id="rId172"/>
    <p:sldId id="547" r:id="rId173"/>
    <p:sldId id="548" r:id="rId174"/>
    <p:sldId id="549" r:id="rId175"/>
    <p:sldId id="482" r:id="rId176"/>
    <p:sldId id="303" r:id="rId177"/>
    <p:sldId id="304" r:id="rId178"/>
    <p:sldId id="305" r:id="rId179"/>
    <p:sldId id="306" r:id="rId180"/>
    <p:sldId id="307" r:id="rId181"/>
    <p:sldId id="308" r:id="rId182"/>
    <p:sldId id="309" r:id="rId183"/>
    <p:sldId id="310" r:id="rId184"/>
    <p:sldId id="311" r:id="rId185"/>
    <p:sldId id="312" r:id="rId186"/>
    <p:sldId id="313" r:id="rId187"/>
    <p:sldId id="314" r:id="rId188"/>
    <p:sldId id="315" r:id="rId189"/>
    <p:sldId id="316" r:id="rId190"/>
    <p:sldId id="317" r:id="rId191"/>
    <p:sldId id="318" r:id="rId192"/>
    <p:sldId id="319" r:id="rId193"/>
    <p:sldId id="320" r:id="rId194"/>
    <p:sldId id="321" r:id="rId195"/>
    <p:sldId id="322" r:id="rId196"/>
    <p:sldId id="323" r:id="rId197"/>
    <p:sldId id="324" r:id="rId198"/>
    <p:sldId id="325" r:id="rId199"/>
    <p:sldId id="326" r:id="rId200"/>
    <p:sldId id="327" r:id="rId201"/>
    <p:sldId id="328" r:id="rId202"/>
    <p:sldId id="329" r:id="rId203"/>
    <p:sldId id="330" r:id="rId204"/>
    <p:sldId id="331" r:id="rId205"/>
    <p:sldId id="332" r:id="rId206"/>
    <p:sldId id="333" r:id="rId207"/>
    <p:sldId id="334" r:id="rId208"/>
    <p:sldId id="335" r:id="rId209"/>
    <p:sldId id="336" r:id="rId210"/>
    <p:sldId id="337" r:id="rId211"/>
    <p:sldId id="338" r:id="rId212"/>
    <p:sldId id="339" r:id="rId213"/>
    <p:sldId id="340" r:id="rId214"/>
    <p:sldId id="341" r:id="rId215"/>
    <p:sldId id="342" r:id="rId216"/>
    <p:sldId id="343" r:id="rId217"/>
    <p:sldId id="344" r:id="rId218"/>
    <p:sldId id="345" r:id="rId219"/>
    <p:sldId id="346" r:id="rId220"/>
    <p:sldId id="347" r:id="rId221"/>
    <p:sldId id="348" r:id="rId222"/>
    <p:sldId id="349" r:id="rId223"/>
    <p:sldId id="350" r:id="rId224"/>
    <p:sldId id="351" r:id="rId225"/>
    <p:sldId id="352" r:id="rId226"/>
    <p:sldId id="353" r:id="rId227"/>
    <p:sldId id="354" r:id="rId228"/>
    <p:sldId id="355" r:id="rId229"/>
    <p:sldId id="356" r:id="rId230"/>
    <p:sldId id="357" r:id="rId231"/>
    <p:sldId id="358" r:id="rId232"/>
    <p:sldId id="359" r:id="rId233"/>
    <p:sldId id="360" r:id="rId234"/>
    <p:sldId id="361" r:id="rId235"/>
    <p:sldId id="362" r:id="rId236"/>
    <p:sldId id="363" r:id="rId237"/>
    <p:sldId id="364" r:id="rId238"/>
    <p:sldId id="365" r:id="rId239"/>
    <p:sldId id="366" r:id="rId240"/>
    <p:sldId id="367" r:id="rId241"/>
    <p:sldId id="368" r:id="rId242"/>
    <p:sldId id="369" r:id="rId243"/>
    <p:sldId id="370" r:id="rId244"/>
    <p:sldId id="371" r:id="rId245"/>
    <p:sldId id="372" r:id="rId246"/>
    <p:sldId id="373" r:id="rId247"/>
    <p:sldId id="374" r:id="rId248"/>
    <p:sldId id="375" r:id="rId249"/>
    <p:sldId id="376" r:id="rId250"/>
    <p:sldId id="377" r:id="rId251"/>
    <p:sldId id="378" r:id="rId252"/>
    <p:sldId id="379" r:id="rId253"/>
    <p:sldId id="380" r:id="rId254"/>
    <p:sldId id="381" r:id="rId255"/>
    <p:sldId id="382" r:id="rId256"/>
    <p:sldId id="383" r:id="rId257"/>
    <p:sldId id="384" r:id="rId258"/>
    <p:sldId id="385" r:id="rId259"/>
    <p:sldId id="386" r:id="rId260"/>
    <p:sldId id="387" r:id="rId261"/>
    <p:sldId id="388" r:id="rId262"/>
    <p:sldId id="389" r:id="rId263"/>
    <p:sldId id="390" r:id="rId264"/>
    <p:sldId id="391" r:id="rId265"/>
    <p:sldId id="392" r:id="rId266"/>
    <p:sldId id="393" r:id="rId267"/>
    <p:sldId id="394" r:id="rId268"/>
    <p:sldId id="395" r:id="rId269"/>
    <p:sldId id="396" r:id="rId270"/>
    <p:sldId id="397" r:id="rId271"/>
    <p:sldId id="398" r:id="rId272"/>
    <p:sldId id="399" r:id="rId273"/>
    <p:sldId id="400" r:id="rId274"/>
    <p:sldId id="401" r:id="rId275"/>
    <p:sldId id="402" r:id="rId276"/>
    <p:sldId id="403" r:id="rId277"/>
    <p:sldId id="404" r:id="rId278"/>
    <p:sldId id="405" r:id="rId279"/>
    <p:sldId id="406" r:id="rId280"/>
    <p:sldId id="407" r:id="rId281"/>
    <p:sldId id="408" r:id="rId282"/>
    <p:sldId id="409" r:id="rId283"/>
    <p:sldId id="410" r:id="rId284"/>
    <p:sldId id="411" r:id="rId285"/>
    <p:sldId id="412" r:id="rId286"/>
    <p:sldId id="413" r:id="rId287"/>
    <p:sldId id="414" r:id="rId288"/>
    <p:sldId id="415" r:id="rId289"/>
    <p:sldId id="416" r:id="rId290"/>
    <p:sldId id="417" r:id="rId291"/>
    <p:sldId id="418" r:id="rId292"/>
    <p:sldId id="419" r:id="rId293"/>
    <p:sldId id="420" r:id="rId294"/>
    <p:sldId id="421" r:id="rId295"/>
    <p:sldId id="422" r:id="rId296"/>
    <p:sldId id="423" r:id="rId297"/>
    <p:sldId id="424" r:id="rId298"/>
    <p:sldId id="425" r:id="rId299"/>
    <p:sldId id="426" r:id="rId300"/>
    <p:sldId id="427" r:id="rId301"/>
    <p:sldId id="428" r:id="rId302"/>
    <p:sldId id="429" r:id="rId303"/>
    <p:sldId id="430" r:id="rId304"/>
    <p:sldId id="431" r:id="rId305"/>
    <p:sldId id="432" r:id="rId306"/>
    <p:sldId id="433" r:id="rId307"/>
    <p:sldId id="434" r:id="rId308"/>
    <p:sldId id="435" r:id="rId309"/>
    <p:sldId id="436" r:id="rId310"/>
    <p:sldId id="437" r:id="rId311"/>
    <p:sldId id="596" r:id="rId312"/>
    <p:sldId id="597" r:id="rId313"/>
    <p:sldId id="598" r:id="rId314"/>
    <p:sldId id="599" r:id="rId315"/>
    <p:sldId id="600" r:id="rId316"/>
    <p:sldId id="601" r:id="rId317"/>
    <p:sldId id="602" r:id="rId318"/>
    <p:sldId id="603" r:id="rId319"/>
    <p:sldId id="604" r:id="rId320"/>
    <p:sldId id="605" r:id="rId321"/>
    <p:sldId id="606" r:id="rId322"/>
    <p:sldId id="607" r:id="rId323"/>
    <p:sldId id="608" r:id="rId324"/>
    <p:sldId id="609" r:id="rId325"/>
    <p:sldId id="610" r:id="rId326"/>
    <p:sldId id="611" r:id="rId327"/>
    <p:sldId id="612" r:id="rId328"/>
    <p:sldId id="613" r:id="rId329"/>
    <p:sldId id="614" r:id="rId330"/>
    <p:sldId id="615" r:id="rId331"/>
    <p:sldId id="616" r:id="rId332"/>
    <p:sldId id="617" r:id="rId333"/>
    <p:sldId id="618" r:id="rId334"/>
    <p:sldId id="619" r:id="rId335"/>
    <p:sldId id="620" r:id="rId336"/>
    <p:sldId id="621" r:id="rId337"/>
    <p:sldId id="622" r:id="rId338"/>
    <p:sldId id="623" r:id="rId339"/>
    <p:sldId id="624" r:id="rId340"/>
    <p:sldId id="625" r:id="rId341"/>
    <p:sldId id="626" r:id="rId342"/>
    <p:sldId id="627" r:id="rId343"/>
    <p:sldId id="628" r:id="rId344"/>
    <p:sldId id="629" r:id="rId345"/>
    <p:sldId id="630" r:id="rId346"/>
    <p:sldId id="631" r:id="rId347"/>
    <p:sldId id="632" r:id="rId348"/>
    <p:sldId id="633" r:id="rId349"/>
    <p:sldId id="634" r:id="rId350"/>
    <p:sldId id="635" r:id="rId351"/>
    <p:sldId id="636" r:id="rId352"/>
    <p:sldId id="637" r:id="rId353"/>
    <p:sldId id="638" r:id="rId354"/>
    <p:sldId id="639" r:id="rId355"/>
    <p:sldId id="640" r:id="rId356"/>
    <p:sldId id="641" r:id="rId357"/>
    <p:sldId id="642" r:id="rId358"/>
    <p:sldId id="643" r:id="rId359"/>
    <p:sldId id="644" r:id="rId360"/>
    <p:sldId id="645" r:id="rId361"/>
    <p:sldId id="646" r:id="rId362"/>
    <p:sldId id="647" r:id="rId363"/>
    <p:sldId id="648" r:id="rId364"/>
    <p:sldId id="649" r:id="rId365"/>
    <p:sldId id="650" r:id="rId366"/>
    <p:sldId id="651" r:id="rId367"/>
    <p:sldId id="652" r:id="rId368"/>
    <p:sldId id="653" r:id="rId369"/>
    <p:sldId id="654" r:id="rId370"/>
    <p:sldId id="655" r:id="rId371"/>
    <p:sldId id="656" r:id="rId372"/>
    <p:sldId id="657" r:id="rId373"/>
  </p:sldIdLst>
  <p:sldSz cx="9144000" cy="6858000" type="screen4x3"/>
  <p:notesSz cx="9144000" cy="6858000"/>
  <p:defaultTextStyle>
    <a:defPPr>
      <a:defRPr lang="en-US"/>
    </a:defPPr>
    <a:lvl1pPr algn="l" rtl="0" eaLnBrk="0" fontAlgn="base" hangingPunct="0">
      <a:spcBef>
        <a:spcPct val="0"/>
      </a:spcBef>
      <a:spcAft>
        <a:spcPct val="0"/>
      </a:spcAft>
      <a:defRPr sz="2400" i="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mn-ea"/>
        <a:cs typeface="+mn-cs"/>
      </a:defRPr>
    </a:lvl5pPr>
    <a:lvl6pPr marL="2286000" algn="l" defTabSz="914400" rtl="0" eaLnBrk="1" latinLnBrk="0" hangingPunct="1">
      <a:defRPr sz="2400" i="1" kern="1200">
        <a:solidFill>
          <a:schemeClr val="tx1"/>
        </a:solidFill>
        <a:latin typeface="Arial" panose="020B0604020202020204" pitchFamily="34" charset="0"/>
        <a:ea typeface="+mn-ea"/>
        <a:cs typeface="+mn-cs"/>
      </a:defRPr>
    </a:lvl6pPr>
    <a:lvl7pPr marL="2743200" algn="l" defTabSz="914400" rtl="0" eaLnBrk="1" latinLnBrk="0" hangingPunct="1">
      <a:defRPr sz="2400" i="1" kern="1200">
        <a:solidFill>
          <a:schemeClr val="tx1"/>
        </a:solidFill>
        <a:latin typeface="Arial" panose="020B0604020202020204" pitchFamily="34" charset="0"/>
        <a:ea typeface="+mn-ea"/>
        <a:cs typeface="+mn-cs"/>
      </a:defRPr>
    </a:lvl7pPr>
    <a:lvl8pPr marL="3200400" algn="l" defTabSz="914400" rtl="0" eaLnBrk="1" latinLnBrk="0" hangingPunct="1">
      <a:defRPr sz="2400" i="1" kern="1200">
        <a:solidFill>
          <a:schemeClr val="tx1"/>
        </a:solidFill>
        <a:latin typeface="Arial" panose="020B0604020202020204" pitchFamily="34" charset="0"/>
        <a:ea typeface="+mn-ea"/>
        <a:cs typeface="+mn-cs"/>
      </a:defRPr>
    </a:lvl8pPr>
    <a:lvl9pPr marL="3657600" algn="l" defTabSz="914400" rtl="0" eaLnBrk="1" latinLnBrk="0" hangingPunct="1">
      <a:defRPr sz="2400" i="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536">
          <p15:clr>
            <a:srgbClr val="A4A3A4"/>
          </p15:clr>
        </p15:guide>
        <p15:guide id="2" pos="397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0000"/>
    <a:srgbClr val="FF8C3C"/>
    <a:srgbClr val="C66B5A"/>
    <a:srgbClr val="315263"/>
    <a:srgbClr val="7B84C6"/>
    <a:srgbClr val="001E4A"/>
    <a:srgbClr val="08022E"/>
    <a:srgbClr val="00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3959" autoAdjust="0"/>
  </p:normalViewPr>
  <p:slideViewPr>
    <p:cSldViewPr snapToGrid="0">
      <p:cViewPr>
        <p:scale>
          <a:sx n="78" d="100"/>
          <a:sy n="78" d="100"/>
        </p:scale>
        <p:origin x="552" y="58"/>
      </p:cViewPr>
      <p:guideLst>
        <p:guide orient="horz" pos="1536"/>
        <p:guide pos="3971"/>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3" d="100"/>
          <a:sy n="73" d="100"/>
        </p:scale>
        <p:origin x="-3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viewProps" Target="viewProps.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tableStyles" Target="tableStyles.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handoutMaster" Target="handoutMasters/handoutMaster1.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presProps" Target="presProp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theme" Target="theme/theme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s>
</file>

<file path=ppt/_rels/viewProps.xml.rels><?xml version="1.0" encoding="UTF-8" standalone="yes"?>
<Relationships xmlns="http://schemas.openxmlformats.org/package/2006/relationships"><Relationship Id="rId3" Type="http://schemas.openxmlformats.org/officeDocument/2006/relationships/slide" Target="slides/slide320.xml"/><Relationship Id="rId2" Type="http://schemas.openxmlformats.org/officeDocument/2006/relationships/slide" Target="slides/slide311.xml"/><Relationship Id="rId1"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4008438" cy="339725"/>
          </a:xfrm>
          <a:prstGeom prst="rect">
            <a:avLst/>
          </a:prstGeom>
          <a:noFill/>
          <a:ln w="12700">
            <a:noFill/>
            <a:miter lim="800000"/>
            <a:headEnd/>
            <a:tailEnd/>
          </a:ln>
          <a:effectLst/>
        </p:spPr>
        <p:txBody>
          <a:bodyPr vert="horz" wrap="square" lIns="90404" tIns="45200" rIns="90404" bIns="45200" numCol="1" anchor="t" anchorCtr="0" compatLnSpc="1">
            <a:prstTxWarp prst="textNoShape">
              <a:avLst/>
            </a:prstTxWarp>
          </a:bodyPr>
          <a:lstStyle>
            <a:lvl1pPr defTabSz="904875">
              <a:defRPr sz="1000" b="1" i="0">
                <a:latin typeface="Times New Roman" pitchFamily="18" charset="0"/>
              </a:defRPr>
            </a:lvl1pPr>
          </a:lstStyle>
          <a:p>
            <a:pPr>
              <a:defRPr/>
            </a:pPr>
            <a:r>
              <a:rPr lang="en-US"/>
              <a:t>VLSI Design</a:t>
            </a:r>
          </a:p>
        </p:txBody>
      </p:sp>
      <p:sp>
        <p:nvSpPr>
          <p:cNvPr id="45059" name="Rectangle 3"/>
          <p:cNvSpPr>
            <a:spLocks noGrp="1" noChangeArrowheads="1"/>
          </p:cNvSpPr>
          <p:nvPr>
            <p:ph type="dt" sz="quarter" idx="1"/>
          </p:nvPr>
        </p:nvSpPr>
        <p:spPr bwMode="auto">
          <a:xfrm>
            <a:off x="5218113" y="0"/>
            <a:ext cx="3906837" cy="339725"/>
          </a:xfrm>
          <a:prstGeom prst="rect">
            <a:avLst/>
          </a:prstGeom>
          <a:noFill/>
          <a:ln w="12700">
            <a:noFill/>
            <a:miter lim="800000"/>
            <a:headEnd/>
            <a:tailEnd/>
          </a:ln>
          <a:effectLst/>
        </p:spPr>
        <p:txBody>
          <a:bodyPr vert="horz" wrap="square" lIns="90404" tIns="45200" rIns="90404" bIns="45200" numCol="1" anchor="t" anchorCtr="0" compatLnSpc="1">
            <a:prstTxWarp prst="textNoShape">
              <a:avLst/>
            </a:prstTxWarp>
          </a:bodyPr>
          <a:lstStyle>
            <a:lvl1pPr algn="r" defTabSz="904875">
              <a:defRPr sz="1300" i="0">
                <a:latin typeface="Times New Roman" pitchFamily="18" charset="0"/>
              </a:defRPr>
            </a:lvl1pPr>
          </a:lstStyle>
          <a:p>
            <a:pPr>
              <a:defRPr/>
            </a:pPr>
            <a:endParaRPr lang="en-US"/>
          </a:p>
        </p:txBody>
      </p:sp>
      <p:sp>
        <p:nvSpPr>
          <p:cNvPr id="45060" name="Rectangle 4"/>
          <p:cNvSpPr>
            <a:spLocks noGrp="1" noChangeArrowheads="1"/>
          </p:cNvSpPr>
          <p:nvPr>
            <p:ph type="ftr" sz="quarter" idx="2"/>
          </p:nvPr>
        </p:nvSpPr>
        <p:spPr bwMode="auto">
          <a:xfrm>
            <a:off x="0" y="6508750"/>
            <a:ext cx="4008438" cy="339725"/>
          </a:xfrm>
          <a:prstGeom prst="rect">
            <a:avLst/>
          </a:prstGeom>
          <a:noFill/>
          <a:ln w="12700">
            <a:noFill/>
            <a:miter lim="800000"/>
            <a:headEnd/>
            <a:tailEnd/>
          </a:ln>
          <a:effectLst/>
        </p:spPr>
        <p:txBody>
          <a:bodyPr vert="horz" wrap="square" lIns="90404" tIns="45200" rIns="90404" bIns="45200" numCol="1" anchor="b" anchorCtr="0" compatLnSpc="1">
            <a:prstTxWarp prst="textNoShape">
              <a:avLst/>
            </a:prstTxWarp>
          </a:bodyPr>
          <a:lstStyle>
            <a:lvl1pPr defTabSz="904875">
              <a:defRPr sz="1000" i="0">
                <a:latin typeface="Times New Roman" pitchFamily="18" charset="0"/>
              </a:defRPr>
            </a:lvl1pPr>
          </a:lstStyle>
          <a:p>
            <a:pPr>
              <a:defRPr/>
            </a:pPr>
            <a:r>
              <a:rPr lang="en-US"/>
              <a:t>Manufacturing</a:t>
            </a:r>
          </a:p>
        </p:txBody>
      </p:sp>
      <p:sp>
        <p:nvSpPr>
          <p:cNvPr id="45061" name="Rectangle 5"/>
          <p:cNvSpPr>
            <a:spLocks noGrp="1" noChangeArrowheads="1"/>
          </p:cNvSpPr>
          <p:nvPr>
            <p:ph type="sldNum" sz="quarter" idx="3"/>
          </p:nvPr>
        </p:nvSpPr>
        <p:spPr bwMode="auto">
          <a:xfrm>
            <a:off x="5218113" y="6508750"/>
            <a:ext cx="3906837" cy="339725"/>
          </a:xfrm>
          <a:prstGeom prst="rect">
            <a:avLst/>
          </a:prstGeom>
          <a:noFill/>
          <a:ln w="12700">
            <a:noFill/>
            <a:miter lim="800000"/>
            <a:headEnd/>
            <a:tailEnd/>
          </a:ln>
          <a:effectLst/>
        </p:spPr>
        <p:txBody>
          <a:bodyPr vert="horz" wrap="square" lIns="90404" tIns="45200" rIns="90404" bIns="45200" numCol="1" anchor="b" anchorCtr="0" compatLnSpc="1">
            <a:prstTxWarp prst="textNoShape">
              <a:avLst/>
            </a:prstTxWarp>
          </a:bodyPr>
          <a:lstStyle>
            <a:lvl1pPr algn="r" defTabSz="904875">
              <a:defRPr sz="1300" i="0">
                <a:latin typeface="Times New Roman" panose="02020603050405020304" pitchFamily="18" charset="0"/>
                <a:cs typeface="Times New Roman" panose="02020603050405020304" pitchFamily="18" charset="0"/>
              </a:defRPr>
            </a:lvl1pPr>
          </a:lstStyle>
          <a:p>
            <a:pPr>
              <a:defRPr/>
            </a:pPr>
            <a:fld id="{2B7B01C5-57DA-428F-843F-FA23859DD1E2}" type="slidenum">
              <a:rPr lang="ar-SA" altLang="en-US"/>
              <a:pPr>
                <a:defRPr/>
              </a:pPr>
              <a:t>‹#›</a:t>
            </a:fld>
            <a:endParaRPr lang="en-US" altLang="en-US"/>
          </a:p>
        </p:txBody>
      </p:sp>
    </p:spTree>
    <p:extLst>
      <p:ext uri="{BB962C8B-B14F-4D97-AF65-F5344CB8AC3E}">
        <p14:creationId xmlns:p14="http://schemas.microsoft.com/office/powerpoint/2010/main" val="3464021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4008438" cy="339725"/>
          </a:xfrm>
          <a:prstGeom prst="rect">
            <a:avLst/>
          </a:prstGeom>
          <a:noFill/>
          <a:ln w="12700">
            <a:noFill/>
            <a:miter lim="800000"/>
            <a:headEnd/>
            <a:tailEnd/>
          </a:ln>
          <a:effectLst/>
        </p:spPr>
        <p:txBody>
          <a:bodyPr vert="horz" wrap="square" lIns="90404" tIns="45200" rIns="90404" bIns="45200" numCol="1" anchor="t" anchorCtr="0" compatLnSpc="1">
            <a:prstTxWarp prst="textNoShape">
              <a:avLst/>
            </a:prstTxWarp>
          </a:bodyPr>
          <a:lstStyle>
            <a:lvl1pPr defTabSz="904875">
              <a:defRPr sz="1300" i="0">
                <a:latin typeface="Times New Roman" pitchFamily="18" charset="0"/>
              </a:defRPr>
            </a:lvl1pPr>
          </a:lstStyle>
          <a:p>
            <a:pPr>
              <a:defRPr/>
            </a:pPr>
            <a:r>
              <a:rPr lang="en-US"/>
              <a:t>EE141</a:t>
            </a:r>
          </a:p>
        </p:txBody>
      </p:sp>
      <p:sp>
        <p:nvSpPr>
          <p:cNvPr id="44035" name="Rectangle 3"/>
          <p:cNvSpPr>
            <a:spLocks noGrp="1" noChangeArrowheads="1"/>
          </p:cNvSpPr>
          <p:nvPr>
            <p:ph type="dt" idx="1"/>
          </p:nvPr>
        </p:nvSpPr>
        <p:spPr bwMode="auto">
          <a:xfrm>
            <a:off x="5218113" y="0"/>
            <a:ext cx="3906837" cy="339725"/>
          </a:xfrm>
          <a:prstGeom prst="rect">
            <a:avLst/>
          </a:prstGeom>
          <a:noFill/>
          <a:ln w="12700">
            <a:noFill/>
            <a:miter lim="800000"/>
            <a:headEnd/>
            <a:tailEnd/>
          </a:ln>
          <a:effectLst/>
        </p:spPr>
        <p:txBody>
          <a:bodyPr vert="horz" wrap="square" lIns="90404" tIns="45200" rIns="90404" bIns="45200" numCol="1" anchor="t" anchorCtr="0" compatLnSpc="1">
            <a:prstTxWarp prst="textNoShape">
              <a:avLst/>
            </a:prstTxWarp>
          </a:bodyPr>
          <a:lstStyle>
            <a:lvl1pPr algn="r" defTabSz="904875">
              <a:defRPr sz="1300" i="0">
                <a:latin typeface="Times New Roman" pitchFamily="18"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2830513" y="509588"/>
            <a:ext cx="3471862" cy="2603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5"/>
          <p:cNvSpPr>
            <a:spLocks noGrp="1" noChangeArrowheads="1"/>
          </p:cNvSpPr>
          <p:nvPr>
            <p:ph type="body" sz="quarter" idx="3"/>
          </p:nvPr>
        </p:nvSpPr>
        <p:spPr bwMode="auto">
          <a:xfrm>
            <a:off x="1206500" y="3282950"/>
            <a:ext cx="6716713" cy="3055938"/>
          </a:xfrm>
          <a:prstGeom prst="rect">
            <a:avLst/>
          </a:prstGeom>
          <a:noFill/>
          <a:ln w="12700">
            <a:noFill/>
            <a:miter lim="800000"/>
            <a:headEnd/>
            <a:tailEnd/>
          </a:ln>
          <a:effectLst/>
        </p:spPr>
        <p:txBody>
          <a:bodyPr vert="horz" wrap="square" lIns="90404" tIns="45200" rIns="90404" bIns="4520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038" name="Rectangle 6"/>
          <p:cNvSpPr>
            <a:spLocks noGrp="1" noChangeArrowheads="1"/>
          </p:cNvSpPr>
          <p:nvPr>
            <p:ph type="ftr" sz="quarter" idx="4"/>
          </p:nvPr>
        </p:nvSpPr>
        <p:spPr bwMode="auto">
          <a:xfrm>
            <a:off x="0" y="6508750"/>
            <a:ext cx="4008438" cy="339725"/>
          </a:xfrm>
          <a:prstGeom prst="rect">
            <a:avLst/>
          </a:prstGeom>
          <a:noFill/>
          <a:ln w="12700">
            <a:noFill/>
            <a:miter lim="800000"/>
            <a:headEnd/>
            <a:tailEnd/>
          </a:ln>
          <a:effectLst/>
        </p:spPr>
        <p:txBody>
          <a:bodyPr vert="horz" wrap="square" lIns="90404" tIns="45200" rIns="90404" bIns="45200" numCol="1" anchor="b" anchorCtr="0" compatLnSpc="1">
            <a:prstTxWarp prst="textNoShape">
              <a:avLst/>
            </a:prstTxWarp>
          </a:bodyPr>
          <a:lstStyle>
            <a:lvl1pPr defTabSz="904875">
              <a:defRPr sz="1300" i="0">
                <a:latin typeface="Times New Roman" pitchFamily="18" charset="0"/>
              </a:defRPr>
            </a:lvl1pPr>
          </a:lstStyle>
          <a:p>
            <a:pPr>
              <a:defRPr/>
            </a:pPr>
            <a:endParaRPr lang="en-US"/>
          </a:p>
        </p:txBody>
      </p:sp>
      <p:sp>
        <p:nvSpPr>
          <p:cNvPr id="44039" name="Rectangle 7"/>
          <p:cNvSpPr>
            <a:spLocks noGrp="1" noChangeArrowheads="1"/>
          </p:cNvSpPr>
          <p:nvPr>
            <p:ph type="sldNum" sz="quarter" idx="5"/>
          </p:nvPr>
        </p:nvSpPr>
        <p:spPr bwMode="auto">
          <a:xfrm>
            <a:off x="5218113" y="6508750"/>
            <a:ext cx="3906837" cy="339725"/>
          </a:xfrm>
          <a:prstGeom prst="rect">
            <a:avLst/>
          </a:prstGeom>
          <a:noFill/>
          <a:ln w="12700">
            <a:noFill/>
            <a:miter lim="800000"/>
            <a:headEnd/>
            <a:tailEnd/>
          </a:ln>
          <a:effectLst/>
        </p:spPr>
        <p:txBody>
          <a:bodyPr vert="horz" wrap="square" lIns="90404" tIns="45200" rIns="90404" bIns="45200" numCol="1" anchor="b" anchorCtr="0" compatLnSpc="1">
            <a:prstTxWarp prst="textNoShape">
              <a:avLst/>
            </a:prstTxWarp>
          </a:bodyPr>
          <a:lstStyle>
            <a:lvl1pPr algn="r" defTabSz="904875">
              <a:defRPr sz="1300" i="0">
                <a:latin typeface="Times New Roman" panose="02020603050405020304" pitchFamily="18" charset="0"/>
                <a:cs typeface="Times New Roman" panose="02020603050405020304" pitchFamily="18" charset="0"/>
              </a:defRPr>
            </a:lvl1pPr>
          </a:lstStyle>
          <a:p>
            <a:pPr>
              <a:defRPr/>
            </a:pPr>
            <a:fld id="{74C4C557-04FF-40C1-9F95-3A67751E8525}" type="slidenum">
              <a:rPr lang="ar-SA" altLang="en-US"/>
              <a:pPr>
                <a:defRPr/>
              </a:pPr>
              <a:t>‹#›</a:t>
            </a:fld>
            <a:endParaRPr lang="en-US" altLang="en-US"/>
          </a:p>
        </p:txBody>
      </p:sp>
    </p:spTree>
    <p:extLst>
      <p:ext uri="{BB962C8B-B14F-4D97-AF65-F5344CB8AC3E}">
        <p14:creationId xmlns:p14="http://schemas.microsoft.com/office/powerpoint/2010/main" val="3284309554"/>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819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8BE78728-6A99-4DD1-B9B5-51F68D555982}" type="slidenum">
              <a:rPr lang="ar-SA" altLang="en-US" sz="1300" i="0" smtClean="0">
                <a:latin typeface="Times New Roman" panose="02020603050405020304" pitchFamily="18" charset="0"/>
              </a:rPr>
              <a:pPr/>
              <a:t>1</a:t>
            </a:fld>
            <a:endParaRPr lang="en-US" altLang="en-US" sz="1300" i="0" smtClean="0">
              <a:latin typeface="Times New Roman" panose="02020603050405020304" pitchFamily="18" charset="0"/>
            </a:endParaRPr>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fa-IR" altLang="en-US" smtClean="0"/>
          </a:p>
        </p:txBody>
      </p:sp>
    </p:spTree>
    <p:extLst>
      <p:ext uri="{BB962C8B-B14F-4D97-AF65-F5344CB8AC3E}">
        <p14:creationId xmlns:p14="http://schemas.microsoft.com/office/powerpoint/2010/main" val="3824776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10649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3943CEF1-0B02-4D9B-B60D-C6614AF9259D}" type="slidenum">
              <a:rPr lang="ar-SA" altLang="en-US" sz="1300" i="0" smtClean="0">
                <a:latin typeface="Times New Roman" panose="02020603050405020304" pitchFamily="18" charset="0"/>
              </a:rPr>
              <a:pPr/>
              <a:t>88</a:t>
            </a:fld>
            <a:endParaRPr lang="en-US" altLang="en-US" sz="1300" i="0" smtClean="0">
              <a:latin typeface="Times New Roman" panose="02020603050405020304" pitchFamily="18" charset="0"/>
            </a:endParaRPr>
          </a:p>
        </p:txBody>
      </p:sp>
      <p:sp>
        <p:nvSpPr>
          <p:cNvPr id="106500" name="Rectangle 2"/>
          <p:cNvSpPr>
            <a:spLocks noGrp="1" noChangeArrowheads="1"/>
          </p:cNvSpPr>
          <p:nvPr>
            <p:ph type="body" idx="1"/>
          </p:nvPr>
        </p:nvSpPr>
        <p:spPr>
          <a:xfrm>
            <a:off x="1219200" y="3257550"/>
            <a:ext cx="6705600" cy="3086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7" tIns="45715" rIns="91427" bIns="45715"/>
          <a:lstStyle/>
          <a:p>
            <a:pPr eaLnBrk="1" hangingPunct="1"/>
            <a:r>
              <a:rPr lang="en-US" altLang="en-US" smtClean="0"/>
              <a:t>There are several types of delay in VHDL, and understanding of how delay works in a process is key to writing and understanding VHDL.</a:t>
            </a:r>
          </a:p>
          <a:p>
            <a:pPr eaLnBrk="1" hangingPunct="1"/>
            <a:r>
              <a:rPr lang="en-US" altLang="en-US" smtClean="0"/>
              <a:t>It bears repeating that any signal assignment in VHDL is actually a scheduling for a future value to be placed on that signal.  When a signal assignment statement is executed, the signal maintains its original value until the time for the scheduled update to the new value.  Any signal assignment statement will incur a delay of one of the three types listed in this slide.</a:t>
            </a:r>
          </a:p>
        </p:txBody>
      </p:sp>
      <p:pic>
        <p:nvPicPr>
          <p:cNvPr id="106501" name="Picture 3"/>
          <p:cNvPicPr>
            <a:picLocks noGrp="1" noChangeAspect="1" noChangeArrowheads="1"/>
          </p:cNvPicPr>
          <p:nvPr>
            <p:ph type="sldImg"/>
          </p:nvPr>
        </p:nvPicPr>
        <p:blipFill>
          <a:blip r:embed="rId3">
            <a:extLst>
              <a:ext uri="{28A0092B-C50C-407E-A947-70E740481C1C}">
                <a14:useLocalDpi xmlns:a14="http://schemas.microsoft.com/office/drawing/2010/main" val="0"/>
              </a:ext>
            </a:extLst>
          </a:blip>
          <a:srcRect/>
          <a:stretch>
            <a:fillRect/>
          </a:stretch>
        </p:blipFill>
        <p:spPr>
          <a:xfrm>
            <a:off x="2863850" y="508000"/>
            <a:ext cx="3416300" cy="2562225"/>
          </a:xfrm>
          <a:noFill/>
          <a:ln w="12700">
            <a:solidFill>
              <a:schemeClr val="tx1"/>
            </a:solidFill>
          </a:ln>
        </p:spPr>
      </p:pic>
    </p:spTree>
    <p:extLst>
      <p:ext uri="{BB962C8B-B14F-4D97-AF65-F5344CB8AC3E}">
        <p14:creationId xmlns:p14="http://schemas.microsoft.com/office/powerpoint/2010/main" val="1869664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10854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19D39CB9-838E-450A-A38B-3A166FE6F95E}" type="slidenum">
              <a:rPr lang="ar-SA" altLang="en-US" sz="1300" i="0" smtClean="0">
                <a:latin typeface="Times New Roman" panose="02020603050405020304" pitchFamily="18" charset="0"/>
              </a:rPr>
              <a:pPr/>
              <a:t>89</a:t>
            </a:fld>
            <a:endParaRPr lang="en-US" altLang="en-US" sz="1300" i="0" smtClean="0">
              <a:latin typeface="Times New Roman" panose="02020603050405020304" pitchFamily="18" charset="0"/>
            </a:endParaRPr>
          </a:p>
        </p:txBody>
      </p:sp>
      <p:sp>
        <p:nvSpPr>
          <p:cNvPr id="108548" name="Rectangle 2"/>
          <p:cNvSpPr>
            <a:spLocks noGrp="1" noChangeArrowheads="1"/>
          </p:cNvSpPr>
          <p:nvPr>
            <p:ph type="body" idx="1"/>
          </p:nvPr>
        </p:nvSpPr>
        <p:spPr>
          <a:xfrm>
            <a:off x="1219200" y="3257550"/>
            <a:ext cx="6705600" cy="3086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7" tIns="45715" rIns="91427" bIns="45715"/>
          <a:lstStyle/>
          <a:p>
            <a:pPr eaLnBrk="1" hangingPunct="1"/>
            <a:r>
              <a:rPr lang="en-US" altLang="en-US" smtClean="0"/>
              <a:t>The keyword TRANSPORT must be used to specify a transport delay.  </a:t>
            </a:r>
          </a:p>
          <a:p>
            <a:pPr eaLnBrk="1" hangingPunct="1"/>
            <a:r>
              <a:rPr lang="en-US" altLang="en-US" smtClean="0"/>
              <a:t>Transport delay is the simplest in that when it is specified, any change in an input signal value may result in a new value being assigned to the output signal after the specified propagation delay.</a:t>
            </a:r>
          </a:p>
          <a:p>
            <a:pPr eaLnBrk="1" hangingPunct="1"/>
            <a:r>
              <a:rPr lang="en-US" altLang="en-US" smtClean="0"/>
              <a:t>Note that no restrictions are specified on input pulse widths.  In this example, Output will be an inverted copy of Input delayed by the 10ns propagation delay regardless of the pulse widths seen on Input .</a:t>
            </a:r>
          </a:p>
        </p:txBody>
      </p:sp>
      <p:pic>
        <p:nvPicPr>
          <p:cNvPr id="108549" name="Picture 3"/>
          <p:cNvPicPr>
            <a:picLocks noGrp="1" noChangeAspect="1" noChangeArrowheads="1"/>
          </p:cNvPicPr>
          <p:nvPr>
            <p:ph type="sldImg"/>
          </p:nvPr>
        </p:nvPicPr>
        <p:blipFill>
          <a:blip r:embed="rId3">
            <a:extLst>
              <a:ext uri="{28A0092B-C50C-407E-A947-70E740481C1C}">
                <a14:useLocalDpi xmlns:a14="http://schemas.microsoft.com/office/drawing/2010/main" val="0"/>
              </a:ext>
            </a:extLst>
          </a:blip>
          <a:srcRect/>
          <a:stretch>
            <a:fillRect/>
          </a:stretch>
        </p:blipFill>
        <p:spPr>
          <a:xfrm>
            <a:off x="2863850" y="508000"/>
            <a:ext cx="3416300" cy="2562225"/>
          </a:xfrm>
          <a:noFill/>
          <a:ln w="12700">
            <a:solidFill>
              <a:schemeClr val="tx1"/>
            </a:solidFill>
          </a:ln>
        </p:spPr>
      </p:pic>
    </p:spTree>
    <p:extLst>
      <p:ext uri="{BB962C8B-B14F-4D97-AF65-F5344CB8AC3E}">
        <p14:creationId xmlns:p14="http://schemas.microsoft.com/office/powerpoint/2010/main" val="3342113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11059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599BE6EC-9400-418A-A3ED-9DF10E90C24D}" type="slidenum">
              <a:rPr lang="ar-SA" altLang="en-US" sz="1300" i="0" smtClean="0">
                <a:latin typeface="Times New Roman" panose="02020603050405020304" pitchFamily="18" charset="0"/>
              </a:rPr>
              <a:pPr/>
              <a:t>90</a:t>
            </a:fld>
            <a:endParaRPr lang="en-US" altLang="en-US" sz="1300" i="0" smtClean="0">
              <a:latin typeface="Times New Roman" panose="02020603050405020304" pitchFamily="18" charset="0"/>
            </a:endParaRPr>
          </a:p>
        </p:txBody>
      </p:sp>
      <p:sp>
        <p:nvSpPr>
          <p:cNvPr id="110596" name="Rectangle 2"/>
          <p:cNvSpPr>
            <a:spLocks noGrp="1" noChangeArrowheads="1"/>
          </p:cNvSpPr>
          <p:nvPr>
            <p:ph type="body" idx="1"/>
          </p:nvPr>
        </p:nvSpPr>
        <p:spPr>
          <a:xfrm>
            <a:off x="1219200" y="3257550"/>
            <a:ext cx="6705600" cy="3086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7" tIns="45715" rIns="91427" bIns="45715"/>
          <a:lstStyle/>
          <a:p>
            <a:pPr eaLnBrk="1" hangingPunct="1"/>
            <a:r>
              <a:rPr lang="en-US" altLang="en-US" smtClean="0"/>
              <a:t>The keyword INERTIAL may be used in the signal assignment statement to specify an inertial delay, or it may be left out because inertial delay is used by default in VHDL signal assignment statements which contain “after”  clauses.</a:t>
            </a:r>
          </a:p>
          <a:p>
            <a:pPr eaLnBrk="1" hangingPunct="1"/>
            <a:r>
              <a:rPr lang="en-US" altLang="en-US" smtClean="0"/>
              <a:t>If the optional REJECT construct is not used, the specified delay is then used as both the ‘inertia’ (i.e. minimum input pulse width requirement) and the propagation delay for the signal.  Note that in the example above, pulses on </a:t>
            </a:r>
            <a:r>
              <a:rPr lang="en-US" altLang="en-US" i="1" smtClean="0"/>
              <a:t>Input</a:t>
            </a:r>
            <a:r>
              <a:rPr lang="en-US" altLang="en-US" smtClean="0"/>
              <a:t> narrower than 10ns are not observed on </a:t>
            </a:r>
            <a:r>
              <a:rPr lang="en-US" altLang="en-US" i="1" smtClean="0"/>
              <a:t>Output.</a:t>
            </a:r>
          </a:p>
        </p:txBody>
      </p:sp>
      <p:pic>
        <p:nvPicPr>
          <p:cNvPr id="110597" name="Picture 3"/>
          <p:cNvPicPr>
            <a:picLocks noGrp="1" noChangeAspect="1" noChangeArrowheads="1"/>
          </p:cNvPicPr>
          <p:nvPr>
            <p:ph type="sldImg"/>
          </p:nvPr>
        </p:nvPicPr>
        <p:blipFill>
          <a:blip r:embed="rId3">
            <a:extLst>
              <a:ext uri="{28A0092B-C50C-407E-A947-70E740481C1C}">
                <a14:useLocalDpi xmlns:a14="http://schemas.microsoft.com/office/drawing/2010/main" val="0"/>
              </a:ext>
            </a:extLst>
          </a:blip>
          <a:srcRect/>
          <a:stretch>
            <a:fillRect/>
          </a:stretch>
        </p:blipFill>
        <p:spPr>
          <a:xfrm>
            <a:off x="2863850" y="508000"/>
            <a:ext cx="3416300" cy="2562225"/>
          </a:xfrm>
          <a:noFill/>
          <a:ln w="12700">
            <a:solidFill>
              <a:schemeClr val="tx1"/>
            </a:solidFill>
          </a:ln>
        </p:spPr>
      </p:pic>
    </p:spTree>
    <p:extLst>
      <p:ext uri="{BB962C8B-B14F-4D97-AF65-F5344CB8AC3E}">
        <p14:creationId xmlns:p14="http://schemas.microsoft.com/office/powerpoint/2010/main" val="1503419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11264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BAEA373A-AAE4-4B5C-B4C1-94CF2359678D}" type="slidenum">
              <a:rPr lang="ar-SA" altLang="en-US" sz="1300" i="0" smtClean="0">
                <a:latin typeface="Times New Roman" panose="02020603050405020304" pitchFamily="18" charset="0"/>
              </a:rPr>
              <a:pPr/>
              <a:t>91</a:t>
            </a:fld>
            <a:endParaRPr lang="en-US" altLang="en-US" sz="1300" i="0" smtClean="0">
              <a:latin typeface="Times New Roman" panose="02020603050405020304" pitchFamily="18" charset="0"/>
            </a:endParaRPr>
          </a:p>
        </p:txBody>
      </p:sp>
      <p:sp>
        <p:nvSpPr>
          <p:cNvPr id="112644" name="Rectangle 2"/>
          <p:cNvSpPr>
            <a:spLocks noGrp="1" noChangeArrowheads="1"/>
          </p:cNvSpPr>
          <p:nvPr>
            <p:ph type="body" idx="1"/>
          </p:nvPr>
        </p:nvSpPr>
        <p:spPr>
          <a:xfrm>
            <a:off x="1219200" y="3257550"/>
            <a:ext cx="6705600" cy="3086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7" tIns="45715" rIns="91427" bIns="45715"/>
          <a:lstStyle/>
          <a:p>
            <a:pPr eaLnBrk="1" hangingPunct="1"/>
            <a:r>
              <a:rPr lang="en-US" altLang="en-US" smtClean="0"/>
              <a:t>The REJECT construct is a new feature to VHDL introduced in the VHDL 1076-1993 standard.  The REJECT construct can only be used with the keyword INERTIAL to include a time parameter that specifies the input pulse width constraint.</a:t>
            </a:r>
          </a:p>
          <a:p>
            <a:pPr eaLnBrk="1" hangingPunct="1"/>
            <a:r>
              <a:rPr lang="en-US" altLang="en-US" smtClean="0"/>
              <a:t>Prior to this, a description for such a gate would have needed the use of an intermediate signal with the appropriate inertial delay followed by an assignment of this intermediate signal’s value to the actual output via a transport delay.</a:t>
            </a:r>
          </a:p>
        </p:txBody>
      </p:sp>
      <p:pic>
        <p:nvPicPr>
          <p:cNvPr id="112645" name="Picture 3"/>
          <p:cNvPicPr>
            <a:picLocks noGrp="1" noChangeAspect="1" noChangeArrowheads="1"/>
          </p:cNvPicPr>
          <p:nvPr>
            <p:ph type="sldImg"/>
          </p:nvPr>
        </p:nvPicPr>
        <p:blipFill>
          <a:blip r:embed="rId3">
            <a:extLst>
              <a:ext uri="{28A0092B-C50C-407E-A947-70E740481C1C}">
                <a14:useLocalDpi xmlns:a14="http://schemas.microsoft.com/office/drawing/2010/main" val="0"/>
              </a:ext>
            </a:extLst>
          </a:blip>
          <a:srcRect/>
          <a:stretch>
            <a:fillRect/>
          </a:stretch>
        </p:blipFill>
        <p:spPr>
          <a:xfrm>
            <a:off x="2863850" y="508000"/>
            <a:ext cx="3416300" cy="2562225"/>
          </a:xfrm>
          <a:noFill/>
          <a:ln w="12700">
            <a:solidFill>
              <a:schemeClr val="tx1"/>
            </a:solidFill>
          </a:ln>
        </p:spPr>
      </p:pic>
    </p:spTree>
    <p:extLst>
      <p:ext uri="{BB962C8B-B14F-4D97-AF65-F5344CB8AC3E}">
        <p14:creationId xmlns:p14="http://schemas.microsoft.com/office/powerpoint/2010/main" val="3194253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11469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34FCDDED-F995-499A-A003-50F713140528}" type="slidenum">
              <a:rPr lang="ar-SA" altLang="en-US" sz="1300" i="0" smtClean="0">
                <a:latin typeface="Times New Roman" panose="02020603050405020304" pitchFamily="18" charset="0"/>
              </a:rPr>
              <a:pPr/>
              <a:t>92</a:t>
            </a:fld>
            <a:endParaRPr lang="en-US" altLang="en-US" sz="1300" i="0" smtClean="0">
              <a:latin typeface="Times New Roman" panose="02020603050405020304" pitchFamily="18" charset="0"/>
            </a:endParaRPr>
          </a:p>
        </p:txBody>
      </p:sp>
      <p:sp>
        <p:nvSpPr>
          <p:cNvPr id="114692" name="Rectangle 2"/>
          <p:cNvSpPr>
            <a:spLocks noGrp="1" noChangeArrowheads="1"/>
          </p:cNvSpPr>
          <p:nvPr>
            <p:ph type="body" idx="1"/>
          </p:nvPr>
        </p:nvSpPr>
        <p:spPr>
          <a:xfrm>
            <a:off x="1219200" y="3257550"/>
            <a:ext cx="6705600" cy="3086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7" tIns="45715" rIns="91427" bIns="45715"/>
          <a:lstStyle/>
          <a:p>
            <a:pPr eaLnBrk="1" hangingPunct="1"/>
            <a:r>
              <a:rPr lang="en-US" altLang="en-US" smtClean="0"/>
              <a:t>VHDL allows the designer to describe systems at various levels of abstraction.  As such, timing and delay information may not always be included in a VHDL description.</a:t>
            </a:r>
          </a:p>
          <a:p>
            <a:pPr eaLnBrk="1" hangingPunct="1"/>
            <a:r>
              <a:rPr lang="en-US" altLang="en-US" smtClean="0"/>
              <a:t>A delta (or delta cycle) is essentially an infinitesimal, but quantized, unit of time. The delta delay mechanism is used to provide a minimum delay in a signal assignment statement so that the simulation cycle described earlier can operate correctly when signal assignment statements do not include explicitly specified delays.  That is:</a:t>
            </a:r>
          </a:p>
          <a:p>
            <a:pPr eaLnBrk="1" hangingPunct="1"/>
            <a:r>
              <a:rPr lang="en-US" altLang="en-US" smtClean="0"/>
              <a:t>1) all active processes can execute in the same simulation cycle</a:t>
            </a:r>
          </a:p>
          <a:p>
            <a:pPr eaLnBrk="1" hangingPunct="1"/>
            <a:r>
              <a:rPr lang="en-US" altLang="en-US" smtClean="0"/>
              <a:t>2) each active process will suspend at wait statement</a:t>
            </a:r>
          </a:p>
          <a:p>
            <a:pPr eaLnBrk="1" hangingPunct="1"/>
            <a:r>
              <a:rPr lang="en-US" altLang="en-US" smtClean="0"/>
              <a:t>3) when all processes are suspended simulation is advanced the minimum time necessary so that some signals can take on their new values</a:t>
            </a:r>
          </a:p>
          <a:p>
            <a:pPr eaLnBrk="1" hangingPunct="1"/>
            <a:r>
              <a:rPr lang="en-US" altLang="en-US" smtClean="0"/>
              <a:t>4) processes then determine if the new signal values satisfy the conditions to proceed from the wait statement at which they are suspended</a:t>
            </a:r>
          </a:p>
          <a:p>
            <a:pPr eaLnBrk="1" hangingPunct="1"/>
            <a:endParaRPr lang="en-US" altLang="en-US" smtClean="0"/>
          </a:p>
        </p:txBody>
      </p:sp>
      <p:pic>
        <p:nvPicPr>
          <p:cNvPr id="114693" name="Picture 3"/>
          <p:cNvPicPr>
            <a:picLocks noGrp="1" noChangeAspect="1" noChangeArrowheads="1"/>
          </p:cNvPicPr>
          <p:nvPr>
            <p:ph type="sldImg"/>
          </p:nvPr>
        </p:nvPicPr>
        <p:blipFill>
          <a:blip r:embed="rId3">
            <a:extLst>
              <a:ext uri="{28A0092B-C50C-407E-A947-70E740481C1C}">
                <a14:useLocalDpi xmlns:a14="http://schemas.microsoft.com/office/drawing/2010/main" val="0"/>
              </a:ext>
            </a:extLst>
          </a:blip>
          <a:srcRect/>
          <a:stretch>
            <a:fillRect/>
          </a:stretch>
        </p:blipFill>
        <p:spPr>
          <a:xfrm>
            <a:off x="2863850" y="508000"/>
            <a:ext cx="3416300" cy="2562225"/>
          </a:xfrm>
          <a:noFill/>
          <a:ln w="12700">
            <a:solidFill>
              <a:schemeClr val="tx1"/>
            </a:solidFill>
          </a:ln>
        </p:spPr>
      </p:pic>
    </p:spTree>
    <p:extLst>
      <p:ext uri="{BB962C8B-B14F-4D97-AF65-F5344CB8AC3E}">
        <p14:creationId xmlns:p14="http://schemas.microsoft.com/office/powerpoint/2010/main" val="1266512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13209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B7C20049-8CF1-4D02-9B90-13592A6B0AAE}" type="slidenum">
              <a:rPr lang="ar-SA" altLang="en-US" sz="1300" i="0" smtClean="0">
                <a:latin typeface="Times New Roman" panose="02020603050405020304" pitchFamily="18" charset="0"/>
              </a:rPr>
              <a:pPr/>
              <a:t>108</a:t>
            </a:fld>
            <a:endParaRPr lang="en-US" altLang="en-US" sz="1300" i="0" smtClean="0">
              <a:latin typeface="Times New Roman" panose="02020603050405020304" pitchFamily="18" charset="0"/>
            </a:endParaRPr>
          </a:p>
        </p:txBody>
      </p:sp>
      <p:sp>
        <p:nvSpPr>
          <p:cNvPr id="132100" name="Rectangle 2"/>
          <p:cNvSpPr>
            <a:spLocks noGrp="1" noChangeArrowheads="1"/>
          </p:cNvSpPr>
          <p:nvPr>
            <p:ph type="body" idx="1"/>
          </p:nvPr>
        </p:nvSpPr>
        <p:spPr>
          <a:xfrm>
            <a:off x="1219200" y="3257550"/>
            <a:ext cx="6705600" cy="3086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7" tIns="45715" rIns="91427" bIns="45715"/>
          <a:lstStyle/>
          <a:p>
            <a:pPr eaLnBrk="1" hangingPunct="1"/>
            <a:r>
              <a:rPr lang="en-US" altLang="en-US" smtClean="0"/>
              <a:t>The VHDL timing model controls the stimulus and response sequence of signals in a VHDL model.  At the start of a simulation, signals with default values are assigned those values.  In the first execution of the simulation cycle, all processes are executed until they reach their first </a:t>
            </a:r>
            <a:r>
              <a:rPr lang="en-US" altLang="en-US" i="1" smtClean="0"/>
              <a:t>wait</a:t>
            </a:r>
            <a:r>
              <a:rPr lang="en-US" altLang="en-US" smtClean="0"/>
              <a:t> statement.  These process executions will include signal assignment statements that assign new signal values after prescribed delays.</a:t>
            </a:r>
          </a:p>
          <a:p>
            <a:pPr eaLnBrk="1" hangingPunct="1"/>
            <a:r>
              <a:rPr lang="en-US" altLang="en-US" smtClean="0"/>
              <a:t>After all the processes are suspended at their respective wait statements, the simulator will advance simulation time just enough so that the first pending signal assignments can be made (e.g. 1 ns, 3 ns, 1 delta cycle).</a:t>
            </a:r>
          </a:p>
          <a:p>
            <a:pPr eaLnBrk="1" hangingPunct="1"/>
            <a:r>
              <a:rPr lang="en-US" altLang="en-US" smtClean="0"/>
              <a:t>After the relevant signals assume their new values, all processes examine their wait conditions to determine if they can proceed.  Processes that can proceed will then execute concurrently again until they all reach their respective subsequent wait conditions.</a:t>
            </a:r>
          </a:p>
          <a:p>
            <a:pPr eaLnBrk="1" hangingPunct="1"/>
            <a:r>
              <a:rPr lang="en-US" altLang="en-US" smtClean="0"/>
              <a:t>This cycle continues until the simulation termination conditions are met or until all processes are suspended indefinitely because no new signal assignments are scheduled to unsuspend any waiting processes.</a:t>
            </a:r>
          </a:p>
          <a:p>
            <a:pPr eaLnBrk="1" hangingPunct="1"/>
            <a:endParaRPr lang="en-US" altLang="en-US" smtClean="0"/>
          </a:p>
        </p:txBody>
      </p:sp>
      <p:pic>
        <p:nvPicPr>
          <p:cNvPr id="132101" name="Picture 3"/>
          <p:cNvPicPr>
            <a:picLocks noGrp="1" noChangeAspect="1" noChangeArrowheads="1"/>
          </p:cNvPicPr>
          <p:nvPr>
            <p:ph type="sldImg"/>
          </p:nvPr>
        </p:nvPicPr>
        <p:blipFill>
          <a:blip r:embed="rId3">
            <a:extLst>
              <a:ext uri="{28A0092B-C50C-407E-A947-70E740481C1C}">
                <a14:useLocalDpi xmlns:a14="http://schemas.microsoft.com/office/drawing/2010/main" val="0"/>
              </a:ext>
            </a:extLst>
          </a:blip>
          <a:srcRect/>
          <a:stretch>
            <a:fillRect/>
          </a:stretch>
        </p:blipFill>
        <p:spPr>
          <a:xfrm>
            <a:off x="2863850" y="508000"/>
            <a:ext cx="3416300" cy="2562225"/>
          </a:xfrm>
          <a:noFill/>
          <a:ln w="12700">
            <a:solidFill>
              <a:schemeClr val="tx1"/>
            </a:solidFill>
          </a:ln>
        </p:spPr>
      </p:pic>
    </p:spTree>
    <p:extLst>
      <p:ext uri="{BB962C8B-B14F-4D97-AF65-F5344CB8AC3E}">
        <p14:creationId xmlns:p14="http://schemas.microsoft.com/office/powerpoint/2010/main" val="1476904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13414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65CE63DE-3B4B-4E1B-ACF7-8F793BC0C438}" type="slidenum">
              <a:rPr lang="ar-SA" altLang="en-US" sz="1300" i="0" smtClean="0">
                <a:latin typeface="Times New Roman" panose="02020603050405020304" pitchFamily="18" charset="0"/>
              </a:rPr>
              <a:pPr/>
              <a:t>109</a:t>
            </a:fld>
            <a:endParaRPr lang="en-US" altLang="en-US" sz="1300" i="0" smtClean="0">
              <a:latin typeface="Times New Roman" panose="02020603050405020304" pitchFamily="18" charset="0"/>
            </a:endParaRPr>
          </a:p>
        </p:txBody>
      </p:sp>
      <p:sp>
        <p:nvSpPr>
          <p:cNvPr id="134148" name="Rectangle 2"/>
          <p:cNvSpPr>
            <a:spLocks noGrp="1" noChangeArrowheads="1"/>
          </p:cNvSpPr>
          <p:nvPr>
            <p:ph type="body" idx="1"/>
          </p:nvPr>
        </p:nvSpPr>
        <p:spPr>
          <a:xfrm>
            <a:off x="1219200" y="3257550"/>
            <a:ext cx="6705600" cy="3086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7" tIns="45715" rIns="91427" bIns="45715"/>
          <a:lstStyle/>
          <a:p>
            <a:pPr eaLnBrk="1" hangingPunct="1"/>
            <a:r>
              <a:rPr lang="en-US" altLang="en-US" smtClean="0"/>
              <a:t>There are several types of delay in VHDL, and understanding of how delay works in a process is key to writing and understanding VHDL.</a:t>
            </a:r>
          </a:p>
          <a:p>
            <a:pPr eaLnBrk="1" hangingPunct="1"/>
            <a:r>
              <a:rPr lang="en-US" altLang="en-US" smtClean="0"/>
              <a:t>It bears repeating that any signal assignment in VHDL is actually a scheduling for a future value to be placed on that signal.  When a signal assignment statement is executed, the signal maintains its original value until the time for the scheduled update to the new value.  Any signal assignment statement will incur a delay of one of the three types listed in this slide.</a:t>
            </a:r>
          </a:p>
        </p:txBody>
      </p:sp>
      <p:pic>
        <p:nvPicPr>
          <p:cNvPr id="134149" name="Picture 3"/>
          <p:cNvPicPr>
            <a:picLocks noGrp="1" noChangeAspect="1" noChangeArrowheads="1"/>
          </p:cNvPicPr>
          <p:nvPr>
            <p:ph type="sldImg"/>
          </p:nvPr>
        </p:nvPicPr>
        <p:blipFill>
          <a:blip r:embed="rId3">
            <a:extLst>
              <a:ext uri="{28A0092B-C50C-407E-A947-70E740481C1C}">
                <a14:useLocalDpi xmlns:a14="http://schemas.microsoft.com/office/drawing/2010/main" val="0"/>
              </a:ext>
            </a:extLst>
          </a:blip>
          <a:srcRect/>
          <a:stretch>
            <a:fillRect/>
          </a:stretch>
        </p:blipFill>
        <p:spPr>
          <a:xfrm>
            <a:off x="2863850" y="508000"/>
            <a:ext cx="3416300" cy="2562225"/>
          </a:xfrm>
          <a:noFill/>
          <a:ln w="12700">
            <a:solidFill>
              <a:schemeClr val="tx1"/>
            </a:solidFill>
          </a:ln>
        </p:spPr>
      </p:pic>
    </p:spTree>
    <p:extLst>
      <p:ext uri="{BB962C8B-B14F-4D97-AF65-F5344CB8AC3E}">
        <p14:creationId xmlns:p14="http://schemas.microsoft.com/office/powerpoint/2010/main" val="962250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2C87EC98-8092-40ED-9228-0D6C911260BE}" type="slidenum">
              <a:rPr lang="en-US" altLang="en-US" sz="1300" i="0" smtClean="0">
                <a:latin typeface="Times New Roman" panose="02020603050405020304" pitchFamily="18" charset="0"/>
              </a:rPr>
              <a:pPr/>
              <a:t>362</a:t>
            </a:fld>
            <a:endParaRPr lang="en-US" altLang="en-US" sz="1300" i="0" smtClean="0">
              <a:latin typeface="Times New Roman" panose="02020603050405020304" pitchFamily="18" charset="0"/>
            </a:endParaRPr>
          </a:p>
        </p:txBody>
      </p:sp>
      <p:sp>
        <p:nvSpPr>
          <p:cNvPr id="394243"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394244"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lIns="96661" tIns="48331" rIns="96661" bIns="48331"/>
          <a:lstStyle/>
          <a:p>
            <a:endParaRPr lang="en-US" altLang="en-US" smtClean="0"/>
          </a:p>
        </p:txBody>
      </p:sp>
    </p:spTree>
    <p:extLst>
      <p:ext uri="{BB962C8B-B14F-4D97-AF65-F5344CB8AC3E}">
        <p14:creationId xmlns:p14="http://schemas.microsoft.com/office/powerpoint/2010/main" val="1226793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3DC12898-57BE-4DE6-A693-00EF2CBD5AD2}" type="slidenum">
              <a:rPr lang="en-US" altLang="en-US" sz="1300" i="0" smtClean="0">
                <a:latin typeface="Times New Roman" panose="02020603050405020304" pitchFamily="18" charset="0"/>
              </a:rPr>
              <a:pPr/>
              <a:t>366</a:t>
            </a:fld>
            <a:endParaRPr lang="en-US" altLang="en-US" sz="1300" i="0" smtClean="0">
              <a:latin typeface="Times New Roman" panose="02020603050405020304" pitchFamily="18" charset="0"/>
            </a:endParaRPr>
          </a:p>
        </p:txBody>
      </p:sp>
      <p:sp>
        <p:nvSpPr>
          <p:cNvPr id="399363"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399364"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lIns="96661" tIns="48331" rIns="96661" bIns="48331"/>
          <a:lstStyle/>
          <a:p>
            <a:endParaRPr lang="en-US" altLang="en-US" smtClean="0"/>
          </a:p>
        </p:txBody>
      </p:sp>
    </p:spTree>
    <p:extLst>
      <p:ext uri="{BB962C8B-B14F-4D97-AF65-F5344CB8AC3E}">
        <p14:creationId xmlns:p14="http://schemas.microsoft.com/office/powerpoint/2010/main" val="367044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1126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2B519B94-6DFF-40F0-8EAC-2B884C70CF16}" type="slidenum">
              <a:rPr lang="ar-SA" altLang="en-US" sz="1300" i="0" smtClean="0">
                <a:latin typeface="Times New Roman" panose="02020603050405020304" pitchFamily="18" charset="0"/>
              </a:rPr>
              <a:pPr/>
              <a:t>3</a:t>
            </a:fld>
            <a:endParaRPr lang="en-US" altLang="en-US" sz="1300" i="0" smtClean="0">
              <a:latin typeface="Times New Roman" panose="02020603050405020304" pitchFamily="18" charset="0"/>
            </a:endParaRPr>
          </a:p>
        </p:txBody>
      </p:sp>
      <p:sp>
        <p:nvSpPr>
          <p:cNvPr id="11268" name="Rectangle 2"/>
          <p:cNvSpPr>
            <a:spLocks noGrp="1" noRot="1" noChangeAspect="1" noChangeArrowheads="1" noTextEdit="1"/>
          </p:cNvSpPr>
          <p:nvPr>
            <p:ph type="sldImg"/>
          </p:nvPr>
        </p:nvSpPr>
        <p:spPr>
          <a:ln/>
        </p:spPr>
      </p:sp>
      <p:sp>
        <p:nvSpPr>
          <p:cNvPr id="1126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fa-IR" altLang="en-US" smtClean="0"/>
          </a:p>
        </p:txBody>
      </p:sp>
    </p:spTree>
    <p:extLst>
      <p:ext uri="{BB962C8B-B14F-4D97-AF65-F5344CB8AC3E}">
        <p14:creationId xmlns:p14="http://schemas.microsoft.com/office/powerpoint/2010/main" val="1021855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2867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5A734FCF-3D5E-4752-B3F3-266AE371FF77}" type="slidenum">
              <a:rPr lang="ar-SA" altLang="en-US" sz="1300" i="0" smtClean="0">
                <a:latin typeface="Times New Roman" panose="02020603050405020304" pitchFamily="18" charset="0"/>
              </a:rPr>
              <a:pPr/>
              <a:t>19</a:t>
            </a:fld>
            <a:endParaRPr lang="en-US" altLang="en-US" sz="1300" i="0" smtClean="0">
              <a:latin typeface="Times New Roman" panose="02020603050405020304" pitchFamily="18" charset="0"/>
            </a:endParaRPr>
          </a:p>
        </p:txBody>
      </p:sp>
      <p:sp>
        <p:nvSpPr>
          <p:cNvPr id="28676" name="Rectangle 2"/>
          <p:cNvSpPr>
            <a:spLocks noGrp="1" noRot="1" noChangeAspect="1" noChangeArrowheads="1" noTextEdit="1"/>
          </p:cNvSpPr>
          <p:nvPr>
            <p:ph type="sldImg"/>
          </p:nvPr>
        </p:nvSpPr>
        <p:spPr>
          <a:ln/>
        </p:spPr>
      </p:sp>
      <p:sp>
        <p:nvSpPr>
          <p:cNvPr id="2867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fa-IR" altLang="en-US" smtClean="0"/>
          </a:p>
        </p:txBody>
      </p:sp>
    </p:spTree>
    <p:extLst>
      <p:ext uri="{BB962C8B-B14F-4D97-AF65-F5344CB8AC3E}">
        <p14:creationId xmlns:p14="http://schemas.microsoft.com/office/powerpoint/2010/main" val="264530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i="1">
                <a:solidFill>
                  <a:schemeClr val="tx1"/>
                </a:solidFill>
                <a:latin typeface="Arial" panose="020B0604020202020204" pitchFamily="34" charset="0"/>
              </a:defRPr>
            </a:lvl1pPr>
            <a:lvl2pPr marL="742950" indent="-285750" defTabSz="922338">
              <a:defRPr sz="2400" i="1">
                <a:solidFill>
                  <a:schemeClr val="tx1"/>
                </a:solidFill>
                <a:latin typeface="Arial" panose="020B0604020202020204" pitchFamily="34" charset="0"/>
              </a:defRPr>
            </a:lvl2pPr>
            <a:lvl3pPr marL="1143000" indent="-228600" defTabSz="922338">
              <a:defRPr sz="2400" i="1">
                <a:solidFill>
                  <a:schemeClr val="tx1"/>
                </a:solidFill>
                <a:latin typeface="Arial" panose="020B0604020202020204" pitchFamily="34" charset="0"/>
              </a:defRPr>
            </a:lvl3pPr>
            <a:lvl4pPr marL="1600200" indent="-228600" defTabSz="922338">
              <a:defRPr sz="2400" i="1">
                <a:solidFill>
                  <a:schemeClr val="tx1"/>
                </a:solidFill>
                <a:latin typeface="Arial" panose="020B0604020202020204" pitchFamily="34" charset="0"/>
              </a:defRPr>
            </a:lvl4pPr>
            <a:lvl5pPr marL="2057400" indent="-228600" defTabSz="922338">
              <a:defRPr sz="2400" i="1">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2400" i="1">
                <a:solidFill>
                  <a:schemeClr val="tx1"/>
                </a:solidFill>
                <a:latin typeface="Arial" panose="020B0604020202020204" pitchFamily="34" charset="0"/>
              </a:defRPr>
            </a:lvl9pPr>
          </a:lstStyle>
          <a:p>
            <a:fld id="{449FB76A-EB95-4ECE-B634-3007ECE9962D}" type="slidenum">
              <a:rPr lang="en-US" altLang="en-US" sz="1200" i="0" smtClean="0">
                <a:latin typeface="Times New Roman" panose="02020603050405020304" pitchFamily="18" charset="0"/>
                <a:ea typeface="MS PGothic" panose="020B0600070205080204" pitchFamily="34" charset="-128"/>
              </a:rPr>
              <a:pPr/>
              <a:t>24</a:t>
            </a:fld>
            <a:endParaRPr lang="en-US" altLang="en-US" sz="1200" i="0" smtClean="0">
              <a:latin typeface="Times New Roman" panose="02020603050405020304" pitchFamily="18" charset="0"/>
              <a:ea typeface="MS PGothic" panose="020B0600070205080204" pitchFamily="34" charset="-128"/>
            </a:endParaRPr>
          </a:p>
        </p:txBody>
      </p:sp>
      <p:sp>
        <p:nvSpPr>
          <p:cNvPr id="34819" name="Rectangle 2"/>
          <p:cNvSpPr>
            <a:spLocks noRot="1" noChangeArrowheads="1" noTextEdit="1"/>
          </p:cNvSpPr>
          <p:nvPr>
            <p:ph type="sldImg"/>
          </p:nvPr>
        </p:nvSpPr>
        <p:spPr>
          <a:xfrm>
            <a:off x="1128713" y="684213"/>
            <a:ext cx="4638675" cy="3479800"/>
          </a:xfrm>
          <a:ln/>
        </p:spPr>
      </p:sp>
      <p:sp>
        <p:nvSpPr>
          <p:cNvPr id="34820" name="Rectangle 3"/>
          <p:cNvSpPr>
            <a:spLocks noGrp="1" noChangeArrowheads="1"/>
          </p:cNvSpPr>
          <p:nvPr>
            <p:ph type="body" idx="1"/>
          </p:nvPr>
        </p:nvSpPr>
        <p:spPr>
          <a:xfrm>
            <a:off x="919163" y="4384675"/>
            <a:ext cx="5057775" cy="41798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en-US" smtClean="0"/>
          </a:p>
        </p:txBody>
      </p:sp>
    </p:spTree>
    <p:extLst>
      <p:ext uri="{BB962C8B-B14F-4D97-AF65-F5344CB8AC3E}">
        <p14:creationId xmlns:p14="http://schemas.microsoft.com/office/powerpoint/2010/main" val="1457337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8294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B4D722BA-B3A4-441C-AAED-28A1097D994E}" type="slidenum">
              <a:rPr lang="ar-SA" altLang="en-US" sz="1300" i="0" smtClean="0">
                <a:latin typeface="Times New Roman" panose="02020603050405020304" pitchFamily="18" charset="0"/>
              </a:rPr>
              <a:pPr/>
              <a:t>70</a:t>
            </a:fld>
            <a:endParaRPr lang="en-US" altLang="en-US" sz="1300" i="0" smtClean="0">
              <a:latin typeface="Times New Roman" panose="02020603050405020304" pitchFamily="18" charset="0"/>
            </a:endParaRPr>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fa-IR" altLang="en-US" smtClean="0"/>
          </a:p>
        </p:txBody>
      </p:sp>
    </p:spTree>
    <p:extLst>
      <p:ext uri="{BB962C8B-B14F-4D97-AF65-F5344CB8AC3E}">
        <p14:creationId xmlns:p14="http://schemas.microsoft.com/office/powerpoint/2010/main" val="233830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i="1">
                <a:solidFill>
                  <a:schemeClr val="tx1"/>
                </a:solidFill>
                <a:latin typeface="Arial" panose="020B0604020202020204" pitchFamily="34" charset="0"/>
              </a:defRPr>
            </a:lvl1pPr>
            <a:lvl2pPr marL="742950" indent="-285750" defTabSz="928688">
              <a:defRPr sz="2400" i="1">
                <a:solidFill>
                  <a:schemeClr val="tx1"/>
                </a:solidFill>
                <a:latin typeface="Arial" panose="020B0604020202020204" pitchFamily="34" charset="0"/>
              </a:defRPr>
            </a:lvl2pPr>
            <a:lvl3pPr marL="1143000" indent="-228600" defTabSz="928688">
              <a:defRPr sz="2400" i="1">
                <a:solidFill>
                  <a:schemeClr val="tx1"/>
                </a:solidFill>
                <a:latin typeface="Arial" panose="020B0604020202020204" pitchFamily="34" charset="0"/>
              </a:defRPr>
            </a:lvl3pPr>
            <a:lvl4pPr marL="1600200" indent="-228600" defTabSz="928688">
              <a:defRPr sz="2400" i="1">
                <a:solidFill>
                  <a:schemeClr val="tx1"/>
                </a:solidFill>
                <a:latin typeface="Arial" panose="020B0604020202020204" pitchFamily="34" charset="0"/>
              </a:defRPr>
            </a:lvl4pPr>
            <a:lvl5pPr marL="2057400" indent="-228600" defTabSz="928688">
              <a:defRPr sz="2400" i="1">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i="1">
                <a:solidFill>
                  <a:schemeClr val="tx1"/>
                </a:solidFill>
                <a:latin typeface="Arial" panose="020B0604020202020204" pitchFamily="34" charset="0"/>
              </a:defRPr>
            </a:lvl9pPr>
          </a:lstStyle>
          <a:p>
            <a:fld id="{5595AA95-6E6E-413B-A190-A72329FD9ECF}" type="slidenum">
              <a:rPr lang="en-US" altLang="en-US" sz="1200" i="0" smtClean="0">
                <a:ea typeface="MS PGothic" panose="020B0600070205080204" pitchFamily="34" charset="-128"/>
              </a:rPr>
              <a:pPr/>
              <a:t>72</a:t>
            </a:fld>
            <a:endParaRPr lang="en-US" altLang="en-US" sz="1200" i="0" smtClean="0">
              <a:ea typeface="MS PGothic" panose="020B0600070205080204" pitchFamily="34" charset="-128"/>
            </a:endParaRPr>
          </a:p>
        </p:txBody>
      </p:sp>
      <p:sp>
        <p:nvSpPr>
          <p:cNvPr id="86019" name="Text Box 2"/>
          <p:cNvSpPr txBox="1">
            <a:spLocks noChangeArrowheads="1"/>
          </p:cNvSpPr>
          <p:nvPr/>
        </p:nvSpPr>
        <p:spPr bwMode="auto">
          <a:xfrm>
            <a:off x="1204913" y="696913"/>
            <a:ext cx="4591050" cy="3482975"/>
          </a:xfrm>
          <a:prstGeom prst="rect">
            <a:avLst/>
          </a:prstGeom>
          <a:solidFill>
            <a:srgbClr val="FFFFFF"/>
          </a:solidFill>
          <a:ln w="9360">
            <a:solidFill>
              <a:srgbClr val="000000"/>
            </a:solidFill>
            <a:miter lim="800000"/>
            <a:headEnd/>
            <a:tailEnd/>
          </a:ln>
        </p:spPr>
        <p:txBody>
          <a:bodyPr wrap="none" lIns="87815" tIns="43907" rIns="87815" bIns="43907" anchor="ctr"/>
          <a:lstStyle>
            <a:lvl1pPr defTabSz="877888">
              <a:defRPr sz="2400" i="1">
                <a:solidFill>
                  <a:schemeClr val="tx1"/>
                </a:solidFill>
                <a:latin typeface="Arial" panose="020B0604020202020204" pitchFamily="34" charset="0"/>
              </a:defRPr>
            </a:lvl1pPr>
            <a:lvl2pPr marL="742950" indent="-285750" defTabSz="877888">
              <a:defRPr sz="2400" i="1">
                <a:solidFill>
                  <a:schemeClr val="tx1"/>
                </a:solidFill>
                <a:latin typeface="Arial" panose="020B0604020202020204" pitchFamily="34" charset="0"/>
              </a:defRPr>
            </a:lvl2pPr>
            <a:lvl3pPr marL="1143000" indent="-228600" defTabSz="877888">
              <a:defRPr sz="2400" i="1">
                <a:solidFill>
                  <a:schemeClr val="tx1"/>
                </a:solidFill>
                <a:latin typeface="Arial" panose="020B0604020202020204" pitchFamily="34" charset="0"/>
              </a:defRPr>
            </a:lvl3pPr>
            <a:lvl4pPr marL="1600200" indent="-228600" defTabSz="877888">
              <a:defRPr sz="2400" i="1">
                <a:solidFill>
                  <a:schemeClr val="tx1"/>
                </a:solidFill>
                <a:latin typeface="Arial" panose="020B0604020202020204" pitchFamily="34" charset="0"/>
              </a:defRPr>
            </a:lvl4pPr>
            <a:lvl5pPr marL="2057400" indent="-228600" defTabSz="877888">
              <a:defRPr sz="2400" i="1">
                <a:solidFill>
                  <a:schemeClr val="tx1"/>
                </a:solidFill>
                <a:latin typeface="Arial" panose="020B0604020202020204" pitchFamily="34" charset="0"/>
              </a:defRPr>
            </a:lvl5pPr>
            <a:lvl6pPr marL="2514600" indent="-228600" defTabSz="877888"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877888"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877888"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877888" eaLnBrk="0" fontAlgn="base" hangingPunct="0">
              <a:spcBef>
                <a:spcPct val="0"/>
              </a:spcBef>
              <a:spcAft>
                <a:spcPct val="0"/>
              </a:spcAft>
              <a:defRPr sz="2400" i="1">
                <a:solidFill>
                  <a:schemeClr val="tx1"/>
                </a:solidFill>
                <a:latin typeface="Arial" panose="020B0604020202020204" pitchFamily="34" charset="0"/>
              </a:defRPr>
            </a:lvl9pPr>
          </a:lstStyle>
          <a:p>
            <a:endParaRPr lang="en-US" altLang="en-US" sz="2300">
              <a:ea typeface="MS PGothic" panose="020B0600070205080204" pitchFamily="34" charset="-128"/>
            </a:endParaRPr>
          </a:p>
        </p:txBody>
      </p:sp>
      <p:sp>
        <p:nvSpPr>
          <p:cNvPr id="86020" name="Text Box 3"/>
          <p:cNvSpPr>
            <a:spLocks noGrp="1" noChangeArrowheads="1"/>
          </p:cNvSpPr>
          <p:nvPr>
            <p:ph type="body"/>
          </p:nvPr>
        </p:nvSpPr>
        <p:spPr>
          <a:xfrm>
            <a:off x="931863" y="4408488"/>
            <a:ext cx="5133975" cy="32908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smtClean="0">
                <a:ea typeface="SimSun" panose="02010600030101010101" pitchFamily="2" charset="-122"/>
              </a:rPr>
              <a:t>This diagram show you how optical mammography works</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smtClean="0">
                <a:ea typeface="SimSun" panose="02010600030101010101" pitchFamily="2" charset="-122"/>
              </a:rPr>
              <a:t>Four wavelength lights, (690,750,788,856nm), are modulated electronically around 70 Mhz. The modulated lights are guided and projected to breast by optical fiber bundle.</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smtClean="0">
                <a:ea typeface="SimSun" panose="02010600030101010101" pitchFamily="2" charset="-122"/>
              </a:rPr>
              <a:t>The source and detector located on opposite sides of breast, and will move mechanicly and screening the breast tissue.</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smtClean="0">
                <a:ea typeface="SimSun" panose="02010600030101010101" pitchFamily="2" charset="-122"/>
              </a:rPr>
              <a:t>Due to the diffusive nature of light propagation in breast tissue, the amplitude and phase of received light will change and shift. Prof. Fantini’s group can generate a image of the breast if they know the amplitude and phase data.</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smtClean="0">
                <a:ea typeface="SimSun" panose="02010600030101010101" pitchFamily="2" charset="-122"/>
              </a:rPr>
              <a:t>The photon mulitiplier tube convert the optical singal to electrical signal. The amplitude and phase data, which can be measured from electrical signal .</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smtClean="0">
                <a:ea typeface="SimSun" panose="02010600030101010101" pitchFamily="2" charset="-122"/>
              </a:rPr>
              <a:t>The spectral dependences of blood vessel, cancer and mastopathy are different. That’s why they use four wavelengths lights here.</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smtClean="0">
                <a:ea typeface="SimSun" panose="02010600030101010101" pitchFamily="2" charset="-122"/>
              </a:rPr>
              <a:t>Here are the four images for different wavelenghs lights.</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smtClean="0">
                <a:ea typeface="SimSun" panose="02010600030101010101" pitchFamily="2" charset="-122"/>
              </a:rPr>
              <a:t>The four images  are combined to generate a  oxygenation-index image,</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smtClean="0">
                <a:ea typeface="SimSun" panose="02010600030101010101" pitchFamily="2" charset="-122"/>
              </a:rPr>
              <a:t>The arrow indicated the position of a 2.5cm invasive ductal carcinoma</a:t>
            </a:r>
          </a:p>
        </p:txBody>
      </p:sp>
    </p:spTree>
    <p:extLst>
      <p:ext uri="{BB962C8B-B14F-4D97-AF65-F5344CB8AC3E}">
        <p14:creationId xmlns:p14="http://schemas.microsoft.com/office/powerpoint/2010/main" val="175195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i="1">
                <a:solidFill>
                  <a:schemeClr val="tx1"/>
                </a:solidFill>
                <a:latin typeface="Arial" panose="020B0604020202020204" pitchFamily="34" charset="0"/>
              </a:defRPr>
            </a:lvl1pPr>
            <a:lvl2pPr marL="742950" indent="-285750" defTabSz="928688">
              <a:defRPr sz="2400" i="1">
                <a:solidFill>
                  <a:schemeClr val="tx1"/>
                </a:solidFill>
                <a:latin typeface="Arial" panose="020B0604020202020204" pitchFamily="34" charset="0"/>
              </a:defRPr>
            </a:lvl2pPr>
            <a:lvl3pPr marL="1143000" indent="-228600" defTabSz="928688">
              <a:defRPr sz="2400" i="1">
                <a:solidFill>
                  <a:schemeClr val="tx1"/>
                </a:solidFill>
                <a:latin typeface="Arial" panose="020B0604020202020204" pitchFamily="34" charset="0"/>
              </a:defRPr>
            </a:lvl3pPr>
            <a:lvl4pPr marL="1600200" indent="-228600" defTabSz="928688">
              <a:defRPr sz="2400" i="1">
                <a:solidFill>
                  <a:schemeClr val="tx1"/>
                </a:solidFill>
                <a:latin typeface="Arial" panose="020B0604020202020204" pitchFamily="34" charset="0"/>
              </a:defRPr>
            </a:lvl4pPr>
            <a:lvl5pPr marL="2057400" indent="-228600" defTabSz="928688">
              <a:defRPr sz="2400" i="1">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i="1">
                <a:solidFill>
                  <a:schemeClr val="tx1"/>
                </a:solidFill>
                <a:latin typeface="Arial" panose="020B0604020202020204" pitchFamily="34" charset="0"/>
              </a:defRPr>
            </a:lvl9pPr>
          </a:lstStyle>
          <a:p>
            <a:fld id="{7A345AEC-EE19-44BE-95B6-38FB949712AE}" type="slidenum">
              <a:rPr lang="en-US" altLang="en-US" sz="1200" i="0" smtClean="0">
                <a:ea typeface="MS PGothic" panose="020B0600070205080204" pitchFamily="34" charset="-128"/>
              </a:rPr>
              <a:pPr/>
              <a:t>73</a:t>
            </a:fld>
            <a:endParaRPr lang="en-US" altLang="en-US" sz="1200" i="0" smtClean="0">
              <a:ea typeface="MS PGothic" panose="020B0600070205080204" pitchFamily="34" charset="-128"/>
            </a:endParaRPr>
          </a:p>
        </p:txBody>
      </p:sp>
      <p:sp>
        <p:nvSpPr>
          <p:cNvPr id="88067" name="Text Box 2"/>
          <p:cNvSpPr txBox="1">
            <a:spLocks noChangeArrowheads="1"/>
          </p:cNvSpPr>
          <p:nvPr/>
        </p:nvSpPr>
        <p:spPr bwMode="auto">
          <a:xfrm>
            <a:off x="1204913" y="696913"/>
            <a:ext cx="4591050" cy="3482975"/>
          </a:xfrm>
          <a:prstGeom prst="rect">
            <a:avLst/>
          </a:prstGeom>
          <a:solidFill>
            <a:srgbClr val="FFFFFF"/>
          </a:solidFill>
          <a:ln w="9360">
            <a:solidFill>
              <a:srgbClr val="000000"/>
            </a:solidFill>
            <a:miter lim="800000"/>
            <a:headEnd/>
            <a:tailEnd/>
          </a:ln>
        </p:spPr>
        <p:txBody>
          <a:bodyPr wrap="none" lIns="87815" tIns="43907" rIns="87815" bIns="43907" anchor="ctr"/>
          <a:lstStyle>
            <a:lvl1pPr defTabSz="877888">
              <a:defRPr sz="2400" i="1">
                <a:solidFill>
                  <a:schemeClr val="tx1"/>
                </a:solidFill>
                <a:latin typeface="Arial" panose="020B0604020202020204" pitchFamily="34" charset="0"/>
              </a:defRPr>
            </a:lvl1pPr>
            <a:lvl2pPr marL="742950" indent="-285750" defTabSz="877888">
              <a:defRPr sz="2400" i="1">
                <a:solidFill>
                  <a:schemeClr val="tx1"/>
                </a:solidFill>
                <a:latin typeface="Arial" panose="020B0604020202020204" pitchFamily="34" charset="0"/>
              </a:defRPr>
            </a:lvl2pPr>
            <a:lvl3pPr marL="1143000" indent="-228600" defTabSz="877888">
              <a:defRPr sz="2400" i="1">
                <a:solidFill>
                  <a:schemeClr val="tx1"/>
                </a:solidFill>
                <a:latin typeface="Arial" panose="020B0604020202020204" pitchFamily="34" charset="0"/>
              </a:defRPr>
            </a:lvl3pPr>
            <a:lvl4pPr marL="1600200" indent="-228600" defTabSz="877888">
              <a:defRPr sz="2400" i="1">
                <a:solidFill>
                  <a:schemeClr val="tx1"/>
                </a:solidFill>
                <a:latin typeface="Arial" panose="020B0604020202020204" pitchFamily="34" charset="0"/>
              </a:defRPr>
            </a:lvl4pPr>
            <a:lvl5pPr marL="2057400" indent="-228600" defTabSz="877888">
              <a:defRPr sz="2400" i="1">
                <a:solidFill>
                  <a:schemeClr val="tx1"/>
                </a:solidFill>
                <a:latin typeface="Arial" panose="020B0604020202020204" pitchFamily="34" charset="0"/>
              </a:defRPr>
            </a:lvl5pPr>
            <a:lvl6pPr marL="2514600" indent="-228600" defTabSz="877888"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877888"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877888"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877888" eaLnBrk="0" fontAlgn="base" hangingPunct="0">
              <a:spcBef>
                <a:spcPct val="0"/>
              </a:spcBef>
              <a:spcAft>
                <a:spcPct val="0"/>
              </a:spcAft>
              <a:defRPr sz="2400" i="1">
                <a:solidFill>
                  <a:schemeClr val="tx1"/>
                </a:solidFill>
                <a:latin typeface="Arial" panose="020B0604020202020204" pitchFamily="34" charset="0"/>
              </a:defRPr>
            </a:lvl9pPr>
          </a:lstStyle>
          <a:p>
            <a:endParaRPr lang="en-US" altLang="en-US" sz="2300">
              <a:ea typeface="MS PGothic" panose="020B0600070205080204" pitchFamily="34" charset="-128"/>
            </a:endParaRPr>
          </a:p>
        </p:txBody>
      </p:sp>
      <p:sp>
        <p:nvSpPr>
          <p:cNvPr id="88068" name="Text Box 3"/>
          <p:cNvSpPr>
            <a:spLocks noGrp="1" noChangeArrowheads="1"/>
          </p:cNvSpPr>
          <p:nvPr>
            <p:ph type="body"/>
          </p:nvPr>
        </p:nvSpPr>
        <p:spPr>
          <a:xfrm>
            <a:off x="931863" y="4408488"/>
            <a:ext cx="5133975" cy="38036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ea typeface="SimSun" panose="02010600030101010101" pitchFamily="2" charset="-122"/>
              </a:rPr>
              <a:t> We are electrical engineering guy, our goal is to develop a image sensor basing on CMOS technology, so they can replace the bulky device and have more flexibility.</a:t>
            </a:r>
          </a:p>
          <a:p>
            <a:pPr defTabSz="449263" eaLnBrk="1" hangingPunct="1">
              <a:lnSpc>
                <a:spcPct val="124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ea typeface="SimSun" panose="02010600030101010101" pitchFamily="2" charset="-122"/>
              </a:rPr>
              <a:t>This diagram show the proposed architecture of our image sensor. The photo detector array convert the received light to current. The preamplifier will amplify the weak current signal from photo-detector. The boosted signal will be fed to analog signal processing circuits to generate the amplitude, DC and phase data.</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ea typeface="SimSun" panose="02010600030101010101" pitchFamily="2" charset="-122"/>
              </a:rPr>
              <a:t>The challenge is they want to detect extremely low optical power, 1 nW. To detect such low level light at very high frequency, 70 Mhz. the input referred noise of preamplifier supposed to be as low as several fA per squre root of Hz, Assuming the responsivity of photodiode is  0.5 A/W, which is even lower than the thermal noise of MOS transistor with typical size.</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ea typeface="SimSun" panose="02010600030101010101" pitchFamily="2" charset="-122"/>
              </a:rPr>
              <a:t>The extremely low noise and high frequency are the big problem here. One way  we can do is design a novel preamplifier with extremely low input referred noise.  or we can improve the responsivity of the photodetector.</a:t>
            </a:r>
          </a:p>
        </p:txBody>
      </p:sp>
    </p:spTree>
    <p:extLst>
      <p:ext uri="{BB962C8B-B14F-4D97-AF65-F5344CB8AC3E}">
        <p14:creationId xmlns:p14="http://schemas.microsoft.com/office/powerpoint/2010/main" val="3338816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i="1">
                <a:solidFill>
                  <a:schemeClr val="tx1"/>
                </a:solidFill>
                <a:latin typeface="Arial" panose="020B0604020202020204" pitchFamily="34" charset="0"/>
              </a:defRPr>
            </a:lvl1pPr>
            <a:lvl2pPr marL="742950" indent="-285750" defTabSz="928688">
              <a:defRPr sz="2400" i="1">
                <a:solidFill>
                  <a:schemeClr val="tx1"/>
                </a:solidFill>
                <a:latin typeface="Arial" panose="020B0604020202020204" pitchFamily="34" charset="0"/>
              </a:defRPr>
            </a:lvl2pPr>
            <a:lvl3pPr marL="1143000" indent="-228600" defTabSz="928688">
              <a:defRPr sz="2400" i="1">
                <a:solidFill>
                  <a:schemeClr val="tx1"/>
                </a:solidFill>
                <a:latin typeface="Arial" panose="020B0604020202020204" pitchFamily="34" charset="0"/>
              </a:defRPr>
            </a:lvl3pPr>
            <a:lvl4pPr marL="1600200" indent="-228600" defTabSz="928688">
              <a:defRPr sz="2400" i="1">
                <a:solidFill>
                  <a:schemeClr val="tx1"/>
                </a:solidFill>
                <a:latin typeface="Arial" panose="020B0604020202020204" pitchFamily="34" charset="0"/>
              </a:defRPr>
            </a:lvl4pPr>
            <a:lvl5pPr marL="2057400" indent="-228600" defTabSz="928688">
              <a:defRPr sz="2400" i="1">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i="1">
                <a:solidFill>
                  <a:schemeClr val="tx1"/>
                </a:solidFill>
                <a:latin typeface="Arial" panose="020B0604020202020204" pitchFamily="34" charset="0"/>
              </a:defRPr>
            </a:lvl9pPr>
          </a:lstStyle>
          <a:p>
            <a:fld id="{42009E1E-50AC-45BE-A418-D9B9867DE12F}" type="slidenum">
              <a:rPr lang="en-US" altLang="en-US" sz="1200" i="0" smtClean="0">
                <a:ea typeface="MS PGothic" panose="020B0600070205080204" pitchFamily="34" charset="-128"/>
              </a:rPr>
              <a:pPr/>
              <a:t>74</a:t>
            </a:fld>
            <a:endParaRPr lang="en-US" altLang="en-US" sz="1200" i="0" smtClean="0">
              <a:ea typeface="MS PGothic" panose="020B0600070205080204" pitchFamily="34" charset="-128"/>
            </a:endParaRPr>
          </a:p>
        </p:txBody>
      </p:sp>
      <p:sp>
        <p:nvSpPr>
          <p:cNvPr id="90115" name="Text Box 2"/>
          <p:cNvSpPr txBox="1">
            <a:spLocks noChangeArrowheads="1"/>
          </p:cNvSpPr>
          <p:nvPr/>
        </p:nvSpPr>
        <p:spPr bwMode="auto">
          <a:xfrm>
            <a:off x="1204913" y="696913"/>
            <a:ext cx="4591050" cy="3482975"/>
          </a:xfrm>
          <a:prstGeom prst="rect">
            <a:avLst/>
          </a:prstGeom>
          <a:solidFill>
            <a:srgbClr val="FFFFFF"/>
          </a:solidFill>
          <a:ln w="9360">
            <a:solidFill>
              <a:srgbClr val="000000"/>
            </a:solidFill>
            <a:miter lim="800000"/>
            <a:headEnd/>
            <a:tailEnd/>
          </a:ln>
        </p:spPr>
        <p:txBody>
          <a:bodyPr wrap="none" lIns="87815" tIns="43907" rIns="87815" bIns="43907" anchor="ctr"/>
          <a:lstStyle>
            <a:lvl1pPr defTabSz="877888">
              <a:defRPr sz="2400" i="1">
                <a:solidFill>
                  <a:schemeClr val="tx1"/>
                </a:solidFill>
                <a:latin typeface="Arial" panose="020B0604020202020204" pitchFamily="34" charset="0"/>
              </a:defRPr>
            </a:lvl1pPr>
            <a:lvl2pPr marL="742950" indent="-285750" defTabSz="877888">
              <a:defRPr sz="2400" i="1">
                <a:solidFill>
                  <a:schemeClr val="tx1"/>
                </a:solidFill>
                <a:latin typeface="Arial" panose="020B0604020202020204" pitchFamily="34" charset="0"/>
              </a:defRPr>
            </a:lvl2pPr>
            <a:lvl3pPr marL="1143000" indent="-228600" defTabSz="877888">
              <a:defRPr sz="2400" i="1">
                <a:solidFill>
                  <a:schemeClr val="tx1"/>
                </a:solidFill>
                <a:latin typeface="Arial" panose="020B0604020202020204" pitchFamily="34" charset="0"/>
              </a:defRPr>
            </a:lvl3pPr>
            <a:lvl4pPr marL="1600200" indent="-228600" defTabSz="877888">
              <a:defRPr sz="2400" i="1">
                <a:solidFill>
                  <a:schemeClr val="tx1"/>
                </a:solidFill>
                <a:latin typeface="Arial" panose="020B0604020202020204" pitchFamily="34" charset="0"/>
              </a:defRPr>
            </a:lvl4pPr>
            <a:lvl5pPr marL="2057400" indent="-228600" defTabSz="877888">
              <a:defRPr sz="2400" i="1">
                <a:solidFill>
                  <a:schemeClr val="tx1"/>
                </a:solidFill>
                <a:latin typeface="Arial" panose="020B0604020202020204" pitchFamily="34" charset="0"/>
              </a:defRPr>
            </a:lvl5pPr>
            <a:lvl6pPr marL="2514600" indent="-228600" defTabSz="877888"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877888"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877888"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877888" eaLnBrk="0" fontAlgn="base" hangingPunct="0">
              <a:spcBef>
                <a:spcPct val="0"/>
              </a:spcBef>
              <a:spcAft>
                <a:spcPct val="0"/>
              </a:spcAft>
              <a:defRPr sz="2400" i="1">
                <a:solidFill>
                  <a:schemeClr val="tx1"/>
                </a:solidFill>
                <a:latin typeface="Arial" panose="020B0604020202020204" pitchFamily="34" charset="0"/>
              </a:defRPr>
            </a:lvl9pPr>
          </a:lstStyle>
          <a:p>
            <a:endParaRPr lang="en-US" altLang="en-US" sz="2300">
              <a:ea typeface="MS PGothic" panose="020B0600070205080204" pitchFamily="34" charset="-128"/>
            </a:endParaRPr>
          </a:p>
        </p:txBody>
      </p:sp>
      <p:sp>
        <p:nvSpPr>
          <p:cNvPr id="90116" name="Text Box 3"/>
          <p:cNvSpPr>
            <a:spLocks noGrp="1" noChangeArrowheads="1"/>
          </p:cNvSpPr>
          <p:nvPr>
            <p:ph type="body"/>
          </p:nvPr>
        </p:nvSpPr>
        <p:spPr>
          <a:xfrm>
            <a:off x="931863" y="4408488"/>
            <a:ext cx="5133975" cy="38036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ea typeface="SimSun" panose="02010600030101010101" pitchFamily="2" charset="-122"/>
              </a:rPr>
              <a:t> We are electrical engineering guy, our goal is to develop a image sensor basing on CMOS technology, so they can replace the bulky device and have more flexibility.</a:t>
            </a:r>
          </a:p>
          <a:p>
            <a:pPr defTabSz="449263" eaLnBrk="1" hangingPunct="1">
              <a:lnSpc>
                <a:spcPct val="124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ea typeface="SimSun" panose="02010600030101010101" pitchFamily="2" charset="-122"/>
              </a:rPr>
              <a:t>This diagram show the proposed architecture of our image sensor. The photo detector array convert the received light to current. The preamplifier will amplify the weak current signal from photo-detector. The boosted signal will be fed to analog signal processing circuits to generate the amplitude, DC and phase data.</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ea typeface="SimSun" panose="02010600030101010101" pitchFamily="2" charset="-122"/>
              </a:rPr>
              <a:t>The challenge is they want to detect extremely low optical power, 1 nW. To detect such low level light at very high frequency, 70 Mhz. the input referred noise of preamplifier supposed to be as low as several fA per squre root of Hz, Assuming the responsivity of photodiode is  0.5 A/W, which is even lower than the thermal noise of MOS transistor with typical size.</a:t>
            </a:r>
          </a:p>
          <a:p>
            <a:pPr defTabSz="449263" eaLnBrk="1" hangingPunct="1">
              <a:lnSpc>
                <a:spcPct val="124000"/>
              </a:lnSpc>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ea typeface="SimSun" panose="02010600030101010101" pitchFamily="2" charset="-122"/>
              </a:rPr>
              <a:t>The extremely low noise and high frequency are the big problem here. One way  we can do is design a novel preamplifier with extremely low input referred noise.  or we can improve the responsivity of the photodetector.</a:t>
            </a:r>
          </a:p>
        </p:txBody>
      </p:sp>
    </p:spTree>
    <p:extLst>
      <p:ext uri="{BB962C8B-B14F-4D97-AF65-F5344CB8AC3E}">
        <p14:creationId xmlns:p14="http://schemas.microsoft.com/office/powerpoint/2010/main" val="4021696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r>
              <a:rPr lang="en-US" altLang="en-US" sz="1300" i="0" smtClean="0">
                <a:latin typeface="Times New Roman" panose="02020603050405020304" pitchFamily="18" charset="0"/>
              </a:rPr>
              <a:t>EE141</a:t>
            </a:r>
          </a:p>
        </p:txBody>
      </p:sp>
      <p:sp>
        <p:nvSpPr>
          <p:cNvPr id="10445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4875">
              <a:defRPr sz="2400" i="1">
                <a:solidFill>
                  <a:schemeClr val="tx1"/>
                </a:solidFill>
                <a:latin typeface="Arial" panose="020B0604020202020204" pitchFamily="34" charset="0"/>
              </a:defRPr>
            </a:lvl1pPr>
            <a:lvl2pPr marL="742950" indent="-285750" defTabSz="904875">
              <a:defRPr sz="2400" i="1">
                <a:solidFill>
                  <a:schemeClr val="tx1"/>
                </a:solidFill>
                <a:latin typeface="Arial" panose="020B0604020202020204" pitchFamily="34" charset="0"/>
              </a:defRPr>
            </a:lvl2pPr>
            <a:lvl3pPr marL="1143000" indent="-228600" defTabSz="904875">
              <a:defRPr sz="2400" i="1">
                <a:solidFill>
                  <a:schemeClr val="tx1"/>
                </a:solidFill>
                <a:latin typeface="Arial" panose="020B0604020202020204" pitchFamily="34" charset="0"/>
              </a:defRPr>
            </a:lvl3pPr>
            <a:lvl4pPr marL="1600200" indent="-228600" defTabSz="904875">
              <a:defRPr sz="2400" i="1">
                <a:solidFill>
                  <a:schemeClr val="tx1"/>
                </a:solidFill>
                <a:latin typeface="Arial" panose="020B0604020202020204" pitchFamily="34" charset="0"/>
              </a:defRPr>
            </a:lvl4pPr>
            <a:lvl5pPr marL="2057400" indent="-228600" defTabSz="904875">
              <a:defRPr sz="2400" i="1">
                <a:solidFill>
                  <a:schemeClr val="tx1"/>
                </a:solidFill>
                <a:latin typeface="Arial" panose="020B0604020202020204" pitchFamily="34" charset="0"/>
              </a:defRPr>
            </a:lvl5pPr>
            <a:lvl6pPr marL="2514600" indent="-228600" defTabSz="904875"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04875"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04875"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04875" eaLnBrk="0" fontAlgn="base" hangingPunct="0">
              <a:spcBef>
                <a:spcPct val="0"/>
              </a:spcBef>
              <a:spcAft>
                <a:spcPct val="0"/>
              </a:spcAft>
              <a:defRPr sz="2400" i="1">
                <a:solidFill>
                  <a:schemeClr val="tx1"/>
                </a:solidFill>
                <a:latin typeface="Arial" panose="020B0604020202020204" pitchFamily="34" charset="0"/>
              </a:defRPr>
            </a:lvl9pPr>
          </a:lstStyle>
          <a:p>
            <a:fld id="{2C5A94D0-45CB-48B6-BCF4-D7066ECFAD6C}" type="slidenum">
              <a:rPr lang="ar-SA" altLang="en-US" sz="1300" i="0" smtClean="0">
                <a:latin typeface="Times New Roman" panose="02020603050405020304" pitchFamily="18" charset="0"/>
              </a:rPr>
              <a:pPr/>
              <a:t>87</a:t>
            </a:fld>
            <a:endParaRPr lang="en-US" altLang="en-US" sz="1300" i="0" smtClean="0">
              <a:latin typeface="Times New Roman" panose="02020603050405020304" pitchFamily="18" charset="0"/>
            </a:endParaRPr>
          </a:p>
        </p:txBody>
      </p:sp>
      <p:sp>
        <p:nvSpPr>
          <p:cNvPr id="104452" name="Rectangle 2"/>
          <p:cNvSpPr>
            <a:spLocks noGrp="1" noChangeArrowheads="1"/>
          </p:cNvSpPr>
          <p:nvPr>
            <p:ph type="body" idx="1"/>
          </p:nvPr>
        </p:nvSpPr>
        <p:spPr>
          <a:xfrm>
            <a:off x="1219200" y="3257550"/>
            <a:ext cx="6705600" cy="30861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7" tIns="45715" rIns="91427" bIns="45715"/>
          <a:lstStyle/>
          <a:p>
            <a:pPr eaLnBrk="1" hangingPunct="1"/>
            <a:r>
              <a:rPr lang="en-US" altLang="en-US" smtClean="0"/>
              <a:t>The VHDL timing model controls the stimulus and response sequence of signals in a VHDL model.  At the start of a simulation, signals with default values are assigned those values.  In the first execution of the simulation cycle, all processes are executed until they reach their first </a:t>
            </a:r>
            <a:r>
              <a:rPr lang="en-US" altLang="en-US" i="1" smtClean="0"/>
              <a:t>wait</a:t>
            </a:r>
            <a:r>
              <a:rPr lang="en-US" altLang="en-US" smtClean="0"/>
              <a:t> statement.  These process executions will include signal assignment statements that assign new signal values after prescribed delays.</a:t>
            </a:r>
          </a:p>
          <a:p>
            <a:pPr eaLnBrk="1" hangingPunct="1"/>
            <a:r>
              <a:rPr lang="en-US" altLang="en-US" smtClean="0"/>
              <a:t>After all the processes are suspended at their respective wait statements, the simulator will advance simulation time just enough so that the first pending signal assignments can be made (e.g. 1 ns, 3 ns, 1 delta cycle).</a:t>
            </a:r>
          </a:p>
          <a:p>
            <a:pPr eaLnBrk="1" hangingPunct="1"/>
            <a:r>
              <a:rPr lang="en-US" altLang="en-US" smtClean="0"/>
              <a:t>After the relevant signals assume their new values, all processes examine their wait conditions to determine if they can proceed.  Processes that can proceed will then execute concurrently again until they all reach their respective subsequent wait conditions.</a:t>
            </a:r>
          </a:p>
          <a:p>
            <a:pPr eaLnBrk="1" hangingPunct="1"/>
            <a:r>
              <a:rPr lang="en-US" altLang="en-US" smtClean="0"/>
              <a:t>This cycle continues until the simulation termination conditions are met or until all processes are suspended indefinitely because no new signal assignments are scheduled to unsuspend any waiting processes.</a:t>
            </a:r>
          </a:p>
          <a:p>
            <a:pPr eaLnBrk="1" hangingPunct="1"/>
            <a:endParaRPr lang="en-US" altLang="en-US" smtClean="0"/>
          </a:p>
        </p:txBody>
      </p:sp>
      <p:pic>
        <p:nvPicPr>
          <p:cNvPr id="104453" name="Picture 3"/>
          <p:cNvPicPr>
            <a:picLocks noGrp="1" noChangeAspect="1" noChangeArrowheads="1"/>
          </p:cNvPicPr>
          <p:nvPr>
            <p:ph type="sldImg"/>
          </p:nvPr>
        </p:nvPicPr>
        <p:blipFill>
          <a:blip r:embed="rId3">
            <a:extLst>
              <a:ext uri="{28A0092B-C50C-407E-A947-70E740481C1C}">
                <a14:useLocalDpi xmlns:a14="http://schemas.microsoft.com/office/drawing/2010/main" val="0"/>
              </a:ext>
            </a:extLst>
          </a:blip>
          <a:srcRect/>
          <a:stretch>
            <a:fillRect/>
          </a:stretch>
        </p:blipFill>
        <p:spPr>
          <a:xfrm>
            <a:off x="2863850" y="508000"/>
            <a:ext cx="3416300" cy="2562225"/>
          </a:xfrm>
          <a:noFill/>
          <a:ln w="12700">
            <a:solidFill>
              <a:schemeClr val="tx1"/>
            </a:solidFill>
          </a:ln>
        </p:spPr>
      </p:pic>
    </p:spTree>
    <p:extLst>
      <p:ext uri="{BB962C8B-B14F-4D97-AF65-F5344CB8AC3E}">
        <p14:creationId xmlns:p14="http://schemas.microsoft.com/office/powerpoint/2010/main" val="11053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5943600"/>
            <a:ext cx="9144000" cy="914400"/>
          </a:xfrm>
          <a:prstGeom prst="rect">
            <a:avLst/>
          </a:prstGeom>
          <a:gradFill rotWithShape="1">
            <a:gsLst>
              <a:gs pos="0">
                <a:schemeClr val="bg1"/>
              </a:gs>
              <a:gs pos="100000">
                <a:srgbClr val="7B84C6"/>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algn="ctr">
              <a:defRPr/>
            </a:pPr>
            <a:endParaRPr lang="fa-IR" altLang="en-US" sz="4400" i="0" smtClean="0">
              <a:solidFill>
                <a:srgbClr val="0000B6"/>
              </a:solidFill>
              <a:latin typeface="Book Antiqua" panose="02040602050305030304" pitchFamily="18" charset="0"/>
            </a:endParaRPr>
          </a:p>
        </p:txBody>
      </p:sp>
      <p:sp>
        <p:nvSpPr>
          <p:cNvPr id="322562"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22563"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687771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034"/>
          <p:cNvSpPr>
            <a:spLocks noGrp="1" noChangeArrowheads="1"/>
          </p:cNvSpPr>
          <p:nvPr>
            <p:ph type="sldNum" sz="quarter" idx="10"/>
          </p:nvPr>
        </p:nvSpPr>
        <p:spPr>
          <a:ln/>
        </p:spPr>
        <p:txBody>
          <a:bodyPr/>
          <a:lstStyle>
            <a:lvl1pPr>
              <a:defRPr/>
            </a:lvl1pPr>
          </a:lstStyle>
          <a:p>
            <a:pPr>
              <a:defRPr/>
            </a:pPr>
            <a:fld id="{A146FD6B-5929-44C5-8AE4-073FF125790E}" type="slidenum">
              <a:rPr lang="ar-SA" altLang="en-US"/>
              <a:pPr>
                <a:defRPr/>
              </a:pPr>
              <a:t>‹#›</a:t>
            </a:fld>
            <a:endParaRPr lang="en-US" altLang="en-US"/>
          </a:p>
        </p:txBody>
      </p:sp>
    </p:spTree>
    <p:extLst>
      <p:ext uri="{BB962C8B-B14F-4D97-AF65-F5344CB8AC3E}">
        <p14:creationId xmlns:p14="http://schemas.microsoft.com/office/powerpoint/2010/main" val="3217463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8750" y="200025"/>
            <a:ext cx="1949450" cy="613727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60400" y="200025"/>
            <a:ext cx="5695950" cy="6137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034"/>
          <p:cNvSpPr>
            <a:spLocks noGrp="1" noChangeArrowheads="1"/>
          </p:cNvSpPr>
          <p:nvPr>
            <p:ph type="sldNum" sz="quarter" idx="10"/>
          </p:nvPr>
        </p:nvSpPr>
        <p:spPr>
          <a:ln/>
        </p:spPr>
        <p:txBody>
          <a:bodyPr/>
          <a:lstStyle>
            <a:lvl1pPr>
              <a:defRPr/>
            </a:lvl1pPr>
          </a:lstStyle>
          <a:p>
            <a:pPr>
              <a:defRPr/>
            </a:pPr>
            <a:fld id="{D3B992C1-DDF3-4814-A4CB-72A6931970CB}" type="slidenum">
              <a:rPr lang="ar-SA" altLang="en-US"/>
              <a:pPr>
                <a:defRPr/>
              </a:pPr>
              <a:t>‹#›</a:t>
            </a:fld>
            <a:endParaRPr lang="en-US" altLang="en-US"/>
          </a:p>
        </p:txBody>
      </p:sp>
    </p:spTree>
    <p:extLst>
      <p:ext uri="{BB962C8B-B14F-4D97-AF65-F5344CB8AC3E}">
        <p14:creationId xmlns:p14="http://schemas.microsoft.com/office/powerpoint/2010/main" val="2310492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7800"/>
            <a:ext cx="7772400" cy="1041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5682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77800"/>
            <a:ext cx="7772400" cy="1041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Tree>
    <p:extLst>
      <p:ext uri="{BB962C8B-B14F-4D97-AF65-F5344CB8AC3E}">
        <p14:creationId xmlns:p14="http://schemas.microsoft.com/office/powerpoint/2010/main" val="3506443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034"/>
          <p:cNvSpPr>
            <a:spLocks noGrp="1" noChangeArrowheads="1"/>
          </p:cNvSpPr>
          <p:nvPr>
            <p:ph type="sldNum" sz="quarter" idx="10"/>
          </p:nvPr>
        </p:nvSpPr>
        <p:spPr>
          <a:ln/>
        </p:spPr>
        <p:txBody>
          <a:bodyPr/>
          <a:lstStyle>
            <a:lvl1pPr>
              <a:defRPr/>
            </a:lvl1pPr>
          </a:lstStyle>
          <a:p>
            <a:pPr>
              <a:defRPr/>
            </a:pPr>
            <a:fld id="{204EE24D-748A-497D-995A-E1EACFC5EE0D}" type="slidenum">
              <a:rPr lang="ar-SA" altLang="en-US"/>
              <a:pPr>
                <a:defRPr/>
              </a:pPr>
              <a:t>‹#›</a:t>
            </a:fld>
            <a:endParaRPr lang="en-US" altLang="en-US"/>
          </a:p>
        </p:txBody>
      </p:sp>
    </p:spTree>
    <p:extLst>
      <p:ext uri="{BB962C8B-B14F-4D97-AF65-F5344CB8AC3E}">
        <p14:creationId xmlns:p14="http://schemas.microsoft.com/office/powerpoint/2010/main" val="384872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4"/>
          <p:cNvSpPr>
            <a:spLocks noGrp="1" noChangeArrowheads="1"/>
          </p:cNvSpPr>
          <p:nvPr>
            <p:ph type="sldNum" sz="quarter" idx="10"/>
          </p:nvPr>
        </p:nvSpPr>
        <p:spPr>
          <a:ln/>
        </p:spPr>
        <p:txBody>
          <a:bodyPr/>
          <a:lstStyle>
            <a:lvl1pPr>
              <a:defRPr/>
            </a:lvl1pPr>
          </a:lstStyle>
          <a:p>
            <a:pPr>
              <a:defRPr/>
            </a:pPr>
            <a:fld id="{9D7033AF-9B19-4C45-997F-8998EE5E58E4}" type="slidenum">
              <a:rPr lang="ar-SA" altLang="en-US"/>
              <a:pPr>
                <a:defRPr/>
              </a:pPr>
              <a:t>‹#›</a:t>
            </a:fld>
            <a:endParaRPr lang="en-US" altLang="en-US"/>
          </a:p>
        </p:txBody>
      </p:sp>
    </p:spTree>
    <p:extLst>
      <p:ext uri="{BB962C8B-B14F-4D97-AF65-F5344CB8AC3E}">
        <p14:creationId xmlns:p14="http://schemas.microsoft.com/office/powerpoint/2010/main" val="128764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85800" y="1257300"/>
            <a:ext cx="38100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57300"/>
            <a:ext cx="38100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1034"/>
          <p:cNvSpPr>
            <a:spLocks noGrp="1" noChangeArrowheads="1"/>
          </p:cNvSpPr>
          <p:nvPr>
            <p:ph type="sldNum" sz="quarter" idx="10"/>
          </p:nvPr>
        </p:nvSpPr>
        <p:spPr>
          <a:ln/>
        </p:spPr>
        <p:txBody>
          <a:bodyPr/>
          <a:lstStyle>
            <a:lvl1pPr>
              <a:defRPr/>
            </a:lvl1pPr>
          </a:lstStyle>
          <a:p>
            <a:pPr>
              <a:defRPr/>
            </a:pPr>
            <a:fld id="{275F4A76-D7EB-425D-923B-EAD2F0F74C4C}" type="slidenum">
              <a:rPr lang="ar-SA" altLang="en-US"/>
              <a:pPr>
                <a:defRPr/>
              </a:pPr>
              <a:t>‹#›</a:t>
            </a:fld>
            <a:endParaRPr lang="en-US" altLang="en-US"/>
          </a:p>
        </p:txBody>
      </p:sp>
    </p:spTree>
    <p:extLst>
      <p:ext uri="{BB962C8B-B14F-4D97-AF65-F5344CB8AC3E}">
        <p14:creationId xmlns:p14="http://schemas.microsoft.com/office/powerpoint/2010/main" val="94777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1034"/>
          <p:cNvSpPr>
            <a:spLocks noGrp="1" noChangeArrowheads="1"/>
          </p:cNvSpPr>
          <p:nvPr>
            <p:ph type="sldNum" sz="quarter" idx="10"/>
          </p:nvPr>
        </p:nvSpPr>
        <p:spPr>
          <a:ln/>
        </p:spPr>
        <p:txBody>
          <a:bodyPr/>
          <a:lstStyle>
            <a:lvl1pPr>
              <a:defRPr/>
            </a:lvl1pPr>
          </a:lstStyle>
          <a:p>
            <a:pPr>
              <a:defRPr/>
            </a:pPr>
            <a:fld id="{97ED3F84-BB70-4601-9332-C39D77735D05}" type="slidenum">
              <a:rPr lang="ar-SA" altLang="en-US"/>
              <a:pPr>
                <a:defRPr/>
              </a:pPr>
              <a:t>‹#›</a:t>
            </a:fld>
            <a:endParaRPr lang="en-US" altLang="en-US"/>
          </a:p>
        </p:txBody>
      </p:sp>
    </p:spTree>
    <p:extLst>
      <p:ext uri="{BB962C8B-B14F-4D97-AF65-F5344CB8AC3E}">
        <p14:creationId xmlns:p14="http://schemas.microsoft.com/office/powerpoint/2010/main" val="353898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1034"/>
          <p:cNvSpPr>
            <a:spLocks noGrp="1" noChangeArrowheads="1"/>
          </p:cNvSpPr>
          <p:nvPr>
            <p:ph type="sldNum" sz="quarter" idx="10"/>
          </p:nvPr>
        </p:nvSpPr>
        <p:spPr>
          <a:ln/>
        </p:spPr>
        <p:txBody>
          <a:bodyPr/>
          <a:lstStyle>
            <a:lvl1pPr>
              <a:defRPr/>
            </a:lvl1pPr>
          </a:lstStyle>
          <a:p>
            <a:pPr>
              <a:defRPr/>
            </a:pPr>
            <a:fld id="{EF5038D9-F55C-4118-8924-E3E000D8E6EC}" type="slidenum">
              <a:rPr lang="ar-SA" altLang="en-US"/>
              <a:pPr>
                <a:defRPr/>
              </a:pPr>
              <a:t>‹#›</a:t>
            </a:fld>
            <a:endParaRPr lang="en-US" altLang="en-US"/>
          </a:p>
        </p:txBody>
      </p:sp>
    </p:spTree>
    <p:extLst>
      <p:ext uri="{BB962C8B-B14F-4D97-AF65-F5344CB8AC3E}">
        <p14:creationId xmlns:p14="http://schemas.microsoft.com/office/powerpoint/2010/main" val="683757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sldNum" sz="quarter" idx="10"/>
          </p:nvPr>
        </p:nvSpPr>
        <p:spPr>
          <a:ln/>
        </p:spPr>
        <p:txBody>
          <a:bodyPr/>
          <a:lstStyle>
            <a:lvl1pPr>
              <a:defRPr/>
            </a:lvl1pPr>
          </a:lstStyle>
          <a:p>
            <a:pPr>
              <a:defRPr/>
            </a:pPr>
            <a:fld id="{CDCF8BCE-894A-41CB-BD11-75F01D68764E}" type="slidenum">
              <a:rPr lang="ar-SA" altLang="en-US"/>
              <a:pPr>
                <a:defRPr/>
              </a:pPr>
              <a:t>‹#›</a:t>
            </a:fld>
            <a:endParaRPr lang="en-US" altLang="en-US"/>
          </a:p>
        </p:txBody>
      </p:sp>
    </p:spTree>
    <p:extLst>
      <p:ext uri="{BB962C8B-B14F-4D97-AF65-F5344CB8AC3E}">
        <p14:creationId xmlns:p14="http://schemas.microsoft.com/office/powerpoint/2010/main" val="2291568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4"/>
          <p:cNvSpPr>
            <a:spLocks noGrp="1" noChangeArrowheads="1"/>
          </p:cNvSpPr>
          <p:nvPr>
            <p:ph type="sldNum" sz="quarter" idx="10"/>
          </p:nvPr>
        </p:nvSpPr>
        <p:spPr>
          <a:ln/>
        </p:spPr>
        <p:txBody>
          <a:bodyPr/>
          <a:lstStyle>
            <a:lvl1pPr>
              <a:defRPr/>
            </a:lvl1pPr>
          </a:lstStyle>
          <a:p>
            <a:pPr>
              <a:defRPr/>
            </a:pPr>
            <a:fld id="{7E201C62-D364-47D0-8640-78692202F17A}" type="slidenum">
              <a:rPr lang="ar-SA" altLang="en-US"/>
              <a:pPr>
                <a:defRPr/>
              </a:pPr>
              <a:t>‹#›</a:t>
            </a:fld>
            <a:endParaRPr lang="en-US" altLang="en-US"/>
          </a:p>
        </p:txBody>
      </p:sp>
    </p:spTree>
    <p:extLst>
      <p:ext uri="{BB962C8B-B14F-4D97-AF65-F5344CB8AC3E}">
        <p14:creationId xmlns:p14="http://schemas.microsoft.com/office/powerpoint/2010/main" val="271845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4"/>
          <p:cNvSpPr>
            <a:spLocks noGrp="1" noChangeArrowheads="1"/>
          </p:cNvSpPr>
          <p:nvPr>
            <p:ph type="sldNum" sz="quarter" idx="10"/>
          </p:nvPr>
        </p:nvSpPr>
        <p:spPr>
          <a:ln/>
        </p:spPr>
        <p:txBody>
          <a:bodyPr/>
          <a:lstStyle>
            <a:lvl1pPr>
              <a:defRPr/>
            </a:lvl1pPr>
          </a:lstStyle>
          <a:p>
            <a:pPr>
              <a:defRPr/>
            </a:pPr>
            <a:fld id="{2897618A-397F-4B7E-8770-919D2705582D}" type="slidenum">
              <a:rPr lang="ar-SA" altLang="en-US"/>
              <a:pPr>
                <a:defRPr/>
              </a:pPr>
              <a:t>‹#›</a:t>
            </a:fld>
            <a:endParaRPr lang="en-US" altLang="en-US"/>
          </a:p>
        </p:txBody>
      </p:sp>
    </p:spTree>
    <p:extLst>
      <p:ext uri="{BB962C8B-B14F-4D97-AF65-F5344CB8AC3E}">
        <p14:creationId xmlns:p14="http://schemas.microsoft.com/office/powerpoint/2010/main" val="1951567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36"/>
          <p:cNvSpPr>
            <a:spLocks noChangeArrowheads="1"/>
          </p:cNvSpPr>
          <p:nvPr userDrawn="1"/>
        </p:nvSpPr>
        <p:spPr bwMode="auto">
          <a:xfrm>
            <a:off x="0" y="5943600"/>
            <a:ext cx="9144000" cy="914400"/>
          </a:xfrm>
          <a:prstGeom prst="rect">
            <a:avLst/>
          </a:prstGeom>
          <a:gradFill rotWithShape="1">
            <a:gsLst>
              <a:gs pos="0">
                <a:schemeClr val="bg1"/>
              </a:gs>
              <a:gs pos="100000">
                <a:srgbClr val="7B84C6"/>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algn="ctr">
              <a:defRPr/>
            </a:pPr>
            <a:endParaRPr lang="fa-IR" altLang="en-US" sz="4400" i="0" smtClean="0">
              <a:solidFill>
                <a:srgbClr val="0000B6"/>
              </a:solidFill>
              <a:latin typeface="Book Antiqua" panose="02040602050305030304" pitchFamily="18" charset="0"/>
            </a:endParaRPr>
          </a:p>
        </p:txBody>
      </p:sp>
      <p:sp>
        <p:nvSpPr>
          <p:cNvPr id="1027" name="Text Box 1038"/>
          <p:cNvSpPr txBox="1">
            <a:spLocks noChangeArrowheads="1"/>
          </p:cNvSpPr>
          <p:nvPr userDrawn="1"/>
        </p:nvSpPr>
        <p:spPr bwMode="auto">
          <a:xfrm>
            <a:off x="723900" y="6491288"/>
            <a:ext cx="188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a:defRPr/>
            </a:pPr>
            <a:r>
              <a:rPr lang="en-US" altLang="en-US" sz="1800" i="0" smtClean="0">
                <a:latin typeface="Arial Narrow" panose="020B0606020202030204" pitchFamily="34" charset="0"/>
              </a:rPr>
              <a:t>VLSI Design Course</a:t>
            </a:r>
            <a:endParaRPr lang="en-US" altLang="en-US" sz="1800" i="0" baseline="30000" smtClean="0">
              <a:latin typeface="Arial Narrow" panose="020B0606020202030204" pitchFamily="34" charset="0"/>
            </a:endParaRPr>
          </a:p>
        </p:txBody>
      </p:sp>
      <p:sp>
        <p:nvSpPr>
          <p:cNvPr id="3077" name="Rectangle 1029"/>
          <p:cNvSpPr>
            <a:spLocks noGrp="1" noChangeArrowheads="1"/>
          </p:cNvSpPr>
          <p:nvPr>
            <p:ph type="title"/>
          </p:nvPr>
        </p:nvSpPr>
        <p:spPr bwMode="auto">
          <a:xfrm>
            <a:off x="660400" y="200025"/>
            <a:ext cx="7772400" cy="715963"/>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bodyPr>
          <a:lstStyle/>
          <a:p>
            <a:pPr lvl="0"/>
            <a:r>
              <a:rPr lang="en-US" smtClean="0"/>
              <a:t>VLSI Design Course</a:t>
            </a:r>
          </a:p>
        </p:txBody>
      </p:sp>
      <p:sp>
        <p:nvSpPr>
          <p:cNvPr id="1029" name="Rectangle 1030"/>
          <p:cNvSpPr>
            <a:spLocks noGrp="1" noChangeArrowheads="1"/>
          </p:cNvSpPr>
          <p:nvPr>
            <p:ph type="body" idx="1"/>
          </p:nvPr>
        </p:nvSpPr>
        <p:spPr bwMode="auto">
          <a:xfrm>
            <a:off x="685800" y="1257300"/>
            <a:ext cx="77724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2" name="Rectangle 1034"/>
          <p:cNvSpPr>
            <a:spLocks noGrp="1" noChangeArrowheads="1"/>
          </p:cNvSpPr>
          <p:nvPr>
            <p:ph type="sldNum" sz="quarter" idx="4"/>
          </p:nvPr>
        </p:nvSpPr>
        <p:spPr bwMode="auto">
          <a:xfrm>
            <a:off x="7239000" y="6575425"/>
            <a:ext cx="1905000" cy="282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B6"/>
                </a:solidFill>
                <a:latin typeface="Book Antiqua" panose="02040602050305030304" pitchFamily="18" charset="0"/>
                <a:cs typeface="Arial" panose="020B0604020202020204" pitchFamily="34" charset="0"/>
              </a:defRPr>
            </a:lvl1pPr>
          </a:lstStyle>
          <a:p>
            <a:pPr>
              <a:defRPr/>
            </a:pPr>
            <a:fld id="{0E2143A4-C4EE-4D3A-9215-BDF9CCC6BF89}" type="slidenum">
              <a:rPr lang="ar-SA" altLang="en-US"/>
              <a:pPr>
                <a:defRPr/>
              </a:pPr>
              <a:t>‹#›</a:t>
            </a:fld>
            <a:endParaRPr lang="en-US" altLang="en-US"/>
          </a:p>
        </p:txBody>
      </p:sp>
      <p:sp>
        <p:nvSpPr>
          <p:cNvPr id="1031" name="Text Box 1039"/>
          <p:cNvSpPr txBox="1">
            <a:spLocks noChangeArrowheads="1"/>
          </p:cNvSpPr>
          <p:nvPr userDrawn="1"/>
        </p:nvSpPr>
        <p:spPr bwMode="auto">
          <a:xfrm>
            <a:off x="7118350" y="6491288"/>
            <a:ext cx="1350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a:defRPr/>
            </a:pPr>
            <a:r>
              <a:rPr lang="en-US" altLang="en-US" sz="1800" i="0" smtClean="0">
                <a:latin typeface="Arial Narrow" panose="020B0606020202030204" pitchFamily="34" charset="0"/>
              </a:rPr>
              <a:t>VHDL Review</a:t>
            </a:r>
          </a:p>
        </p:txBody>
      </p:sp>
      <p:sp>
        <p:nvSpPr>
          <p:cNvPr id="1032" name="Text Box 1040"/>
          <p:cNvSpPr txBox="1">
            <a:spLocks noChangeArrowheads="1"/>
          </p:cNvSpPr>
          <p:nvPr userDrawn="1"/>
        </p:nvSpPr>
        <p:spPr bwMode="auto">
          <a:xfrm>
            <a:off x="4013200" y="6583363"/>
            <a:ext cx="1233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a:defRPr/>
            </a:pPr>
            <a:r>
              <a:rPr lang="en-US" altLang="en-US" sz="1800" i="0" baseline="30000" smtClean="0">
                <a:latin typeface="Arial Narrow" panose="020B0606020202030204" pitchFamily="34" charset="0"/>
              </a:rPr>
              <a:t>Semnan University</a:t>
            </a:r>
          </a:p>
        </p:txBody>
      </p:sp>
      <p:sp>
        <p:nvSpPr>
          <p:cNvPr id="1033" name="Text Box 1041"/>
          <p:cNvSpPr txBox="1">
            <a:spLocks noChangeArrowheads="1"/>
          </p:cNvSpPr>
          <p:nvPr userDrawn="1"/>
        </p:nvSpPr>
        <p:spPr bwMode="auto">
          <a:xfrm>
            <a:off x="8620125" y="6400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defRPr>
            </a:lvl1pPr>
            <a:lvl2pPr marL="742950" indent="-285750">
              <a:defRPr sz="2400" i="1">
                <a:solidFill>
                  <a:schemeClr val="tx1"/>
                </a:solidFill>
                <a:latin typeface="Arial" panose="020B0604020202020204" pitchFamily="34" charset="0"/>
              </a:defRPr>
            </a:lvl2pPr>
            <a:lvl3pPr marL="1143000" indent="-228600">
              <a:defRPr sz="2400" i="1">
                <a:solidFill>
                  <a:schemeClr val="tx1"/>
                </a:solidFill>
                <a:latin typeface="Arial" panose="020B0604020202020204" pitchFamily="34" charset="0"/>
              </a:defRPr>
            </a:lvl3pPr>
            <a:lvl4pPr marL="1600200" indent="-228600">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a:spcBef>
                <a:spcPct val="50000"/>
              </a:spcBef>
              <a:defRPr/>
            </a:pPr>
            <a:endParaRPr lang="fa-IR" altLang="en-US" smtClean="0"/>
          </a:p>
        </p:txBody>
      </p:sp>
    </p:spTree>
  </p:cSld>
  <p:clrMap bg1="lt1" tx1="dk1" bg2="lt2" tx2="dk2" accent1="accent1" accent2="accent2" accent3="accent3" accent4="accent4" accent5="accent5" accent6="accent6" hlink="hlink" folHlink="folHlink"/>
  <p:sldLayoutIdLst>
    <p:sldLayoutId id="2147483856"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7" r:id="rId12"/>
    <p:sldLayoutId id="2147483858" r:id="rId13"/>
  </p:sldLayoutIdLst>
  <p:hf hdr="0" ftr="0" dt="0"/>
  <p:txStyles>
    <p:titleStyle>
      <a:lvl1pPr algn="l" rtl="0" eaLnBrk="0" fontAlgn="base" hangingPunct="0">
        <a:spcBef>
          <a:spcPct val="0"/>
        </a:spcBef>
        <a:spcAft>
          <a:spcPct val="0"/>
        </a:spcAft>
        <a:defRPr sz="4400" b="1" i="1">
          <a:solidFill>
            <a:srgbClr val="C66B5A"/>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i="1">
          <a:solidFill>
            <a:srgbClr val="C66B5A"/>
          </a:solidFill>
          <a:effectLst>
            <a:outerShdw blurRad="38100" dist="38100" dir="2700000" algn="tl">
              <a:srgbClr val="C0C0C0"/>
            </a:outerShdw>
          </a:effectLst>
          <a:latin typeface="Arial Narrow" pitchFamily="34" charset="0"/>
        </a:defRPr>
      </a:lvl2pPr>
      <a:lvl3pPr algn="l" rtl="0" eaLnBrk="0" fontAlgn="base" hangingPunct="0">
        <a:spcBef>
          <a:spcPct val="0"/>
        </a:spcBef>
        <a:spcAft>
          <a:spcPct val="0"/>
        </a:spcAft>
        <a:defRPr sz="4400" b="1" i="1">
          <a:solidFill>
            <a:srgbClr val="C66B5A"/>
          </a:solidFill>
          <a:effectLst>
            <a:outerShdw blurRad="38100" dist="38100" dir="2700000" algn="tl">
              <a:srgbClr val="C0C0C0"/>
            </a:outerShdw>
          </a:effectLst>
          <a:latin typeface="Arial Narrow" pitchFamily="34" charset="0"/>
        </a:defRPr>
      </a:lvl3pPr>
      <a:lvl4pPr algn="l" rtl="0" eaLnBrk="0" fontAlgn="base" hangingPunct="0">
        <a:spcBef>
          <a:spcPct val="0"/>
        </a:spcBef>
        <a:spcAft>
          <a:spcPct val="0"/>
        </a:spcAft>
        <a:defRPr sz="4400" b="1" i="1">
          <a:solidFill>
            <a:srgbClr val="C66B5A"/>
          </a:solidFill>
          <a:effectLst>
            <a:outerShdw blurRad="38100" dist="38100" dir="2700000" algn="tl">
              <a:srgbClr val="C0C0C0"/>
            </a:outerShdw>
          </a:effectLst>
          <a:latin typeface="Arial Narrow" pitchFamily="34" charset="0"/>
        </a:defRPr>
      </a:lvl4pPr>
      <a:lvl5pPr algn="l" rtl="0" eaLnBrk="0" fontAlgn="base" hangingPunct="0">
        <a:spcBef>
          <a:spcPct val="0"/>
        </a:spcBef>
        <a:spcAft>
          <a:spcPct val="0"/>
        </a:spcAft>
        <a:defRPr sz="4400" b="1" i="1">
          <a:solidFill>
            <a:srgbClr val="C66B5A"/>
          </a:solidFill>
          <a:effectLst>
            <a:outerShdw blurRad="38100" dist="38100" dir="2700000" algn="tl">
              <a:srgbClr val="C0C0C0"/>
            </a:outerShdw>
          </a:effectLst>
          <a:latin typeface="Arial Narrow" pitchFamily="34" charset="0"/>
        </a:defRPr>
      </a:lvl5pPr>
      <a:lvl6pPr marL="457200" algn="l" rtl="0" eaLnBrk="0" fontAlgn="base" hangingPunct="0">
        <a:spcBef>
          <a:spcPct val="0"/>
        </a:spcBef>
        <a:spcAft>
          <a:spcPct val="0"/>
        </a:spcAft>
        <a:defRPr sz="4400" b="1" i="1">
          <a:solidFill>
            <a:srgbClr val="C66B5A"/>
          </a:solidFill>
          <a:effectLst>
            <a:outerShdw blurRad="38100" dist="38100" dir="2700000" algn="tl">
              <a:srgbClr val="C0C0C0"/>
            </a:outerShdw>
          </a:effectLst>
          <a:latin typeface="Arial Narrow" pitchFamily="34" charset="0"/>
        </a:defRPr>
      </a:lvl6pPr>
      <a:lvl7pPr marL="914400" algn="l" rtl="0" eaLnBrk="0" fontAlgn="base" hangingPunct="0">
        <a:spcBef>
          <a:spcPct val="0"/>
        </a:spcBef>
        <a:spcAft>
          <a:spcPct val="0"/>
        </a:spcAft>
        <a:defRPr sz="4400" b="1" i="1">
          <a:solidFill>
            <a:srgbClr val="C66B5A"/>
          </a:solidFill>
          <a:effectLst>
            <a:outerShdw blurRad="38100" dist="38100" dir="2700000" algn="tl">
              <a:srgbClr val="C0C0C0"/>
            </a:outerShdw>
          </a:effectLst>
          <a:latin typeface="Arial Narrow" pitchFamily="34" charset="0"/>
        </a:defRPr>
      </a:lvl7pPr>
      <a:lvl8pPr marL="1371600" algn="l" rtl="0" eaLnBrk="0" fontAlgn="base" hangingPunct="0">
        <a:spcBef>
          <a:spcPct val="0"/>
        </a:spcBef>
        <a:spcAft>
          <a:spcPct val="0"/>
        </a:spcAft>
        <a:defRPr sz="4400" b="1" i="1">
          <a:solidFill>
            <a:srgbClr val="C66B5A"/>
          </a:solidFill>
          <a:effectLst>
            <a:outerShdw blurRad="38100" dist="38100" dir="2700000" algn="tl">
              <a:srgbClr val="C0C0C0"/>
            </a:outerShdw>
          </a:effectLst>
          <a:latin typeface="Arial Narrow" pitchFamily="34" charset="0"/>
        </a:defRPr>
      </a:lvl8pPr>
      <a:lvl9pPr marL="1828800" algn="l" rtl="0" eaLnBrk="0" fontAlgn="base" hangingPunct="0">
        <a:spcBef>
          <a:spcPct val="0"/>
        </a:spcBef>
        <a:spcAft>
          <a:spcPct val="0"/>
        </a:spcAft>
        <a:defRPr sz="4400" b="1" i="1">
          <a:solidFill>
            <a:srgbClr val="C66B5A"/>
          </a:solidFill>
          <a:effectLst>
            <a:outerShdw blurRad="38100" dist="38100" dir="2700000" algn="tl">
              <a:srgbClr val="C0C0C0"/>
            </a:outerShdw>
          </a:effectLst>
          <a:latin typeface="Arial Narrow" pitchFamily="34" charset="0"/>
        </a:defRPr>
      </a:lvl9pPr>
    </p:titleStyle>
    <p:bodyStyle>
      <a:lvl1pPr marL="342900" indent="-342900" algn="l" rtl="0" eaLnBrk="0" fontAlgn="base" hangingPunct="0">
        <a:spcBef>
          <a:spcPct val="20000"/>
        </a:spcBef>
        <a:spcAft>
          <a:spcPct val="0"/>
        </a:spcAft>
        <a:buClr>
          <a:srgbClr val="315263"/>
        </a:buClr>
        <a:buSzPct val="75000"/>
        <a:buFont typeface="Wingdings" panose="05000000000000000000" pitchFamily="2" charset="2"/>
        <a:buChar char="q"/>
        <a:defRPr sz="2800">
          <a:solidFill>
            <a:srgbClr val="315263"/>
          </a:solidFill>
          <a:latin typeface="+mn-lt"/>
          <a:ea typeface="+mn-ea"/>
          <a:cs typeface="+mn-cs"/>
        </a:defRPr>
      </a:lvl1pPr>
      <a:lvl2pPr marL="742950" indent="-285750" algn="l" rtl="0" eaLnBrk="0" fontAlgn="base" hangingPunct="0">
        <a:spcBef>
          <a:spcPct val="20000"/>
        </a:spcBef>
        <a:spcAft>
          <a:spcPct val="0"/>
        </a:spcAft>
        <a:buClr>
          <a:schemeClr val="tx1"/>
        </a:buClr>
        <a:buSzPct val="100000"/>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000">
          <a:solidFill>
            <a:schemeClr val="tx1"/>
          </a:solidFill>
          <a:latin typeface="+mn-lt"/>
        </a:defRPr>
      </a:lvl3pPr>
      <a:lvl4pPr marL="1600200" indent="-228600" algn="l" rtl="0" eaLnBrk="0" fontAlgn="base" hangingPunct="0">
        <a:spcBef>
          <a:spcPct val="20000"/>
        </a:spcBef>
        <a:spcAft>
          <a:spcPct val="0"/>
        </a:spcAft>
        <a:buClr>
          <a:srgbClr val="FC9D1E"/>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mn-lt"/>
        </a:defRPr>
      </a:lvl5pPr>
      <a:lvl6pPr marL="2514600" indent="-228600" algn="l" rtl="0" eaLnBrk="0" fontAlgn="base" hangingPunct="0">
        <a:spcBef>
          <a:spcPct val="20000"/>
        </a:spcBef>
        <a:spcAft>
          <a:spcPct val="0"/>
        </a:spcAft>
        <a:buClr>
          <a:schemeClr val="tx1"/>
        </a:buClr>
        <a:buSzPct val="100000"/>
        <a:buFont typeface="Times New Roman" pitchFamily="18" charset="0"/>
        <a:buChar char="»"/>
        <a:defRPr sz="1600">
          <a:solidFill>
            <a:schemeClr val="tx1"/>
          </a:solidFill>
          <a:latin typeface="+mn-lt"/>
        </a:defRPr>
      </a:lvl6pPr>
      <a:lvl7pPr marL="2971800" indent="-228600" algn="l" rtl="0" eaLnBrk="0" fontAlgn="base" hangingPunct="0">
        <a:spcBef>
          <a:spcPct val="20000"/>
        </a:spcBef>
        <a:spcAft>
          <a:spcPct val="0"/>
        </a:spcAft>
        <a:buClr>
          <a:schemeClr val="tx1"/>
        </a:buClr>
        <a:buSzPct val="100000"/>
        <a:buFont typeface="Times New Roman" pitchFamily="18" charset="0"/>
        <a:buChar char="»"/>
        <a:defRPr sz="1600">
          <a:solidFill>
            <a:schemeClr val="tx1"/>
          </a:solidFill>
          <a:latin typeface="+mn-lt"/>
        </a:defRPr>
      </a:lvl7pPr>
      <a:lvl8pPr marL="3429000" indent="-228600" algn="l" rtl="0" eaLnBrk="0" fontAlgn="base" hangingPunct="0">
        <a:spcBef>
          <a:spcPct val="20000"/>
        </a:spcBef>
        <a:spcAft>
          <a:spcPct val="0"/>
        </a:spcAft>
        <a:buClr>
          <a:schemeClr val="tx1"/>
        </a:buClr>
        <a:buSzPct val="100000"/>
        <a:buFont typeface="Times New Roman" pitchFamily="18" charset="0"/>
        <a:buChar char="»"/>
        <a:defRPr sz="1600">
          <a:solidFill>
            <a:schemeClr val="tx1"/>
          </a:solidFill>
          <a:latin typeface="+mn-lt"/>
        </a:defRPr>
      </a:lvl8pPr>
      <a:lvl9pPr marL="3886200" indent="-228600" algn="l" rtl="0" eaLnBrk="0" fontAlgn="base" hangingPunct="0">
        <a:spcBef>
          <a:spcPct val="20000"/>
        </a:spcBef>
        <a:spcAft>
          <a:spcPct val="0"/>
        </a:spcAft>
        <a:buClr>
          <a:schemeClr val="tx1"/>
        </a:buClr>
        <a:buSzPct val="100000"/>
        <a:buFont typeface="Times New Roman" pitchFamily="18" charset="0"/>
        <a:buChar char="»"/>
        <a:defRPr sz="1600">
          <a:solidFill>
            <a:schemeClr val="tx1"/>
          </a:solidFill>
          <a:latin typeface="+mn-lt"/>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8.emf"/><Relationship Id="rId5" Type="http://schemas.openxmlformats.org/officeDocument/2006/relationships/oleObject" Target="../embeddings/oleObject2.bin"/><Relationship Id="rId4" Type="http://schemas.openxmlformats.org/officeDocument/2006/relationships/image" Target="../media/image71.png"/></Relationships>
</file>

<file path=ppt/slides/_rels/slide1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7.png"/></Relationships>
</file>

<file path=ppt/slides/_rels/slide1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7.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7.png"/><Relationship Id="rId5" Type="http://schemas.openxmlformats.org/officeDocument/2006/relationships/image" Target="../media/image95.png"/><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7.png"/><Relationship Id="rId4" Type="http://schemas.openxmlformats.org/officeDocument/2006/relationships/image" Target="../media/image11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mailto:yoginit@auburn.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124.wmf"/></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cs.umbc.edu/portal/help/VHDL/stdpkg.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audio" Target="../media/audio2.wav"/></Relationships>
</file>

<file path=ppt/slides/_rels/slide9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0.emf"/><Relationship Id="rId5" Type="http://schemas.openxmlformats.org/officeDocument/2006/relationships/oleObject" Target="../embeddings/oleObject1.bin"/><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ctrTitle"/>
          </p:nvPr>
        </p:nvSpPr>
        <p:spPr>
          <a:xfrm>
            <a:off x="0" y="1281113"/>
            <a:ext cx="4800600" cy="1143000"/>
          </a:xfrm>
        </p:spPr>
        <p:txBody>
          <a:bodyPr/>
          <a:lstStyle/>
          <a:p>
            <a:pPr>
              <a:defRPr/>
            </a:pPr>
            <a:r>
              <a:rPr lang="en-US" sz="4800" smtClean="0"/>
              <a:t>VLSI Design Course</a:t>
            </a:r>
          </a:p>
        </p:txBody>
      </p:sp>
      <p:sp>
        <p:nvSpPr>
          <p:cNvPr id="2058" name="Text Box 10"/>
          <p:cNvSpPr txBox="1">
            <a:spLocks noChangeArrowheads="1"/>
          </p:cNvSpPr>
          <p:nvPr/>
        </p:nvSpPr>
        <p:spPr bwMode="auto">
          <a:xfrm>
            <a:off x="428625" y="4489450"/>
            <a:ext cx="3538538" cy="1555750"/>
          </a:xfrm>
          <a:prstGeom prst="rect">
            <a:avLst/>
          </a:prstGeom>
          <a:noFill/>
          <a:ln w="12700">
            <a:noFill/>
            <a:miter lim="800000"/>
            <a:headEnd/>
            <a:tailEnd/>
          </a:ln>
          <a:effectLst/>
        </p:spPr>
        <p:txBody>
          <a:bodyPr wrap="none">
            <a:spAutoFit/>
          </a:bodyPr>
          <a:lstStyle/>
          <a:p>
            <a:pPr>
              <a:defRPr/>
            </a:pPr>
            <a:r>
              <a:rPr lang="en-US" sz="4800" i="0">
                <a:solidFill>
                  <a:srgbClr val="315263"/>
                </a:solidFill>
                <a:effectLst>
                  <a:outerShdw blurRad="38100" dist="38100" dir="2700000" algn="tl">
                    <a:srgbClr val="C0C0C0"/>
                  </a:outerShdw>
                </a:effectLst>
              </a:rPr>
              <a:t>Quick VHDL</a:t>
            </a:r>
            <a:br>
              <a:rPr lang="en-US" sz="4800" i="0">
                <a:solidFill>
                  <a:srgbClr val="315263"/>
                </a:solidFill>
                <a:effectLst>
                  <a:outerShdw blurRad="38100" dist="38100" dir="2700000" algn="tl">
                    <a:srgbClr val="C0C0C0"/>
                  </a:outerShdw>
                </a:effectLst>
              </a:rPr>
            </a:br>
            <a:r>
              <a:rPr lang="en-US" sz="4800" i="0">
                <a:solidFill>
                  <a:srgbClr val="315263"/>
                </a:solidFill>
                <a:effectLst>
                  <a:outerShdw blurRad="38100" dist="38100" dir="2700000" algn="tl">
                    <a:srgbClr val="C0C0C0"/>
                  </a:outerShdw>
                </a:effectLst>
              </a:rPr>
              <a:t>Review</a:t>
            </a:r>
          </a:p>
        </p:txBody>
      </p:sp>
      <p:sp>
        <p:nvSpPr>
          <p:cNvPr id="7172" name="Text Box 11"/>
          <p:cNvSpPr txBox="1">
            <a:spLocks noChangeArrowheads="1"/>
          </p:cNvSpPr>
          <p:nvPr/>
        </p:nvSpPr>
        <p:spPr bwMode="auto">
          <a:xfrm>
            <a:off x="307975" y="3328988"/>
            <a:ext cx="262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i="0">
                <a:solidFill>
                  <a:schemeClr val="tx1"/>
                </a:solidFill>
              </a:rPr>
              <a:t>Parviz Keshavarzi</a:t>
            </a:r>
          </a:p>
        </p:txBody>
      </p:sp>
      <p:sp>
        <p:nvSpPr>
          <p:cNvPr id="7173" name="Text Box 12"/>
          <p:cNvSpPr txBox="1">
            <a:spLocks noChangeArrowheads="1"/>
          </p:cNvSpPr>
          <p:nvPr/>
        </p:nvSpPr>
        <p:spPr bwMode="auto">
          <a:xfrm>
            <a:off x="5148263" y="5799138"/>
            <a:ext cx="226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chemeClr val="tx1"/>
                </a:solidFill>
              </a:rPr>
              <a:t>Oct. 10th, 2004</a:t>
            </a:r>
          </a:p>
        </p:txBody>
      </p:sp>
      <p:pic>
        <p:nvPicPr>
          <p:cNvPr id="7174" name="Picture 13" descr="soc_intro_c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altLang="en-US" smtClean="0"/>
              <a:t>Process</a:t>
            </a:r>
          </a:p>
        </p:txBody>
      </p:sp>
      <p:sp>
        <p:nvSpPr>
          <p:cNvPr id="18435" name="Rectangle 3"/>
          <p:cNvSpPr>
            <a:spLocks noGrp="1" noChangeArrowheads="1"/>
          </p:cNvSpPr>
          <p:nvPr>
            <p:ph sz="quarter" idx="1"/>
          </p:nvPr>
        </p:nvSpPr>
        <p:spPr>
          <a:xfrm>
            <a:off x="757238" y="1524000"/>
            <a:ext cx="7772400" cy="1219200"/>
          </a:xfrm>
        </p:spPr>
        <p:txBody>
          <a:bodyPr/>
          <a:lstStyle/>
          <a:p>
            <a:pPr eaLnBrk="1" hangingPunct="1">
              <a:lnSpc>
                <a:spcPct val="90000"/>
              </a:lnSpc>
              <a:buSzPct val="80000"/>
              <a:buFont typeface="Arial" panose="020B0604020202020204" pitchFamily="34" charset="0"/>
              <a:buChar char="•"/>
            </a:pPr>
            <a:r>
              <a:rPr lang="en-US" altLang="en-US" smtClean="0"/>
              <a:t>Contain sequential statements that define algorithms</a:t>
            </a:r>
          </a:p>
          <a:p>
            <a:pPr eaLnBrk="1" hangingPunct="1">
              <a:lnSpc>
                <a:spcPct val="90000"/>
              </a:lnSpc>
              <a:buSzPct val="80000"/>
              <a:buFont typeface="Arial" panose="020B0604020202020204" pitchFamily="34" charset="0"/>
              <a:buChar char="•"/>
            </a:pPr>
            <a:r>
              <a:rPr lang="en-US" altLang="en-US" smtClean="0"/>
              <a:t>Executed when one of the signals in the sensitivity list has an event</a:t>
            </a:r>
          </a:p>
        </p:txBody>
      </p:sp>
      <p:sp>
        <p:nvSpPr>
          <p:cNvPr id="18436" name="Rectangle 4"/>
          <p:cNvSpPr>
            <a:spLocks noChangeArrowheads="1"/>
          </p:cNvSpPr>
          <p:nvPr/>
        </p:nvSpPr>
        <p:spPr bwMode="auto">
          <a:xfrm>
            <a:off x="838200" y="3505200"/>
            <a:ext cx="373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lnSpc>
                <a:spcPct val="90000"/>
              </a:lnSpc>
              <a:buClr>
                <a:schemeClr val="folHlink"/>
              </a:buClr>
              <a:buSzPct val="80000"/>
              <a:buFont typeface="Wingdings" panose="05000000000000000000" pitchFamily="2" charset="2"/>
              <a:buNone/>
            </a:pPr>
            <a:r>
              <a:rPr lang="en-US" altLang="en-US" sz="2400">
                <a:solidFill>
                  <a:schemeClr val="tx1"/>
                </a:solidFill>
                <a:latin typeface="Tahoma" panose="020B0604030504040204" pitchFamily="34" charset="0"/>
              </a:rPr>
              <a:t>proc1: </a:t>
            </a:r>
            <a:r>
              <a:rPr lang="en-US" altLang="en-US" sz="2400">
                <a:solidFill>
                  <a:schemeClr val="hlink"/>
                </a:solidFill>
                <a:latin typeface="Tahoma" panose="020B0604030504040204" pitchFamily="34" charset="0"/>
              </a:rPr>
              <a:t>process</a:t>
            </a:r>
            <a:r>
              <a:rPr lang="en-US" altLang="en-US" sz="2400">
                <a:solidFill>
                  <a:schemeClr val="tx1"/>
                </a:solidFill>
                <a:latin typeface="Tahoma" panose="020B0604030504040204" pitchFamily="34" charset="0"/>
              </a:rPr>
              <a:t> (a,b,c)</a:t>
            </a:r>
          </a:p>
          <a:p>
            <a:pPr eaLnBrk="1" hangingPunct="1">
              <a:lnSpc>
                <a:spcPct val="90000"/>
              </a:lnSpc>
              <a:buClr>
                <a:schemeClr val="folHlink"/>
              </a:buClr>
              <a:buSzPct val="80000"/>
              <a:buFont typeface="Wingdings" panose="05000000000000000000" pitchFamily="2" charset="2"/>
              <a:buNone/>
            </a:pPr>
            <a:r>
              <a:rPr lang="en-US" altLang="en-US" sz="2400">
                <a:solidFill>
                  <a:schemeClr val="tx1"/>
                </a:solidFill>
                <a:latin typeface="Tahoma" panose="020B0604030504040204" pitchFamily="34" charset="0"/>
              </a:rPr>
              <a:t>	begin</a:t>
            </a:r>
          </a:p>
          <a:p>
            <a:pPr eaLnBrk="1" hangingPunct="1">
              <a:lnSpc>
                <a:spcPct val="90000"/>
              </a:lnSpc>
              <a:buClr>
                <a:schemeClr val="folHlink"/>
              </a:buClr>
              <a:buSzPct val="80000"/>
              <a:buFont typeface="Wingdings" panose="05000000000000000000" pitchFamily="2" charset="2"/>
              <a:buNone/>
            </a:pPr>
            <a:r>
              <a:rPr lang="en-US" altLang="en-US" sz="2400">
                <a:solidFill>
                  <a:schemeClr val="tx1"/>
                </a:solidFill>
                <a:latin typeface="Tahoma" panose="020B0604030504040204" pitchFamily="34" charset="0"/>
              </a:rPr>
              <a:t>		x&lt;=a </a:t>
            </a:r>
            <a:r>
              <a:rPr lang="en-US" altLang="en-US" sz="2400">
                <a:solidFill>
                  <a:schemeClr val="hlink"/>
                </a:solidFill>
                <a:latin typeface="Tahoma" panose="020B0604030504040204" pitchFamily="34" charset="0"/>
              </a:rPr>
              <a:t>and</a:t>
            </a:r>
            <a:r>
              <a:rPr lang="en-US" altLang="en-US" sz="2400">
                <a:solidFill>
                  <a:schemeClr val="tx1"/>
                </a:solidFill>
                <a:latin typeface="Tahoma" panose="020B0604030504040204" pitchFamily="34" charset="0"/>
              </a:rPr>
              <a:t> b </a:t>
            </a:r>
            <a:r>
              <a:rPr lang="en-US" altLang="en-US" sz="2400">
                <a:solidFill>
                  <a:schemeClr val="hlink"/>
                </a:solidFill>
                <a:latin typeface="Tahoma" panose="020B0604030504040204" pitchFamily="34" charset="0"/>
              </a:rPr>
              <a:t>and</a:t>
            </a:r>
            <a:r>
              <a:rPr lang="en-US" altLang="en-US" sz="2400">
                <a:solidFill>
                  <a:schemeClr val="tx1"/>
                </a:solidFill>
                <a:latin typeface="Tahoma" panose="020B0604030504040204" pitchFamily="34" charset="0"/>
              </a:rPr>
              <a:t> c;</a:t>
            </a:r>
          </a:p>
          <a:p>
            <a:pPr eaLnBrk="1" hangingPunct="1">
              <a:lnSpc>
                <a:spcPct val="90000"/>
              </a:lnSpc>
              <a:buClr>
                <a:schemeClr val="folHlink"/>
              </a:buClr>
              <a:buSzPct val="80000"/>
              <a:buFont typeface="Wingdings" panose="05000000000000000000" pitchFamily="2" charset="2"/>
              <a:buNone/>
            </a:pPr>
            <a:r>
              <a:rPr lang="en-US" altLang="en-US" sz="2400">
                <a:solidFill>
                  <a:schemeClr val="hlink"/>
                </a:solidFill>
                <a:latin typeface="Tahoma" panose="020B0604030504040204" pitchFamily="34" charset="0"/>
              </a:rPr>
              <a:t>end process</a:t>
            </a:r>
            <a:r>
              <a:rPr lang="en-US" altLang="en-US" sz="2400">
                <a:solidFill>
                  <a:schemeClr val="tx1"/>
                </a:solidFill>
                <a:latin typeface="Tahoma" panose="020B0604030504040204" pitchFamily="34" charset="0"/>
              </a:rPr>
              <a:t> proc1;</a:t>
            </a:r>
          </a:p>
        </p:txBody>
      </p:sp>
      <p:sp>
        <p:nvSpPr>
          <p:cNvPr id="18437" name="Rectangle 5"/>
          <p:cNvSpPr>
            <a:spLocks noChangeArrowheads="1"/>
          </p:cNvSpPr>
          <p:nvPr/>
        </p:nvSpPr>
        <p:spPr bwMode="auto">
          <a:xfrm>
            <a:off x="4724400" y="3429000"/>
            <a:ext cx="3733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lnSpc>
                <a:spcPct val="90000"/>
              </a:lnSpc>
              <a:buClr>
                <a:schemeClr val="folHlink"/>
              </a:buClr>
              <a:buSzPct val="80000"/>
              <a:buFont typeface="Wingdings" panose="05000000000000000000" pitchFamily="2" charset="2"/>
              <a:buNone/>
            </a:pPr>
            <a:r>
              <a:rPr lang="en-US" altLang="en-US" sz="2400">
                <a:solidFill>
                  <a:schemeClr val="tx1"/>
                </a:solidFill>
                <a:latin typeface="Tahoma" panose="020B0604030504040204" pitchFamily="34" charset="0"/>
              </a:rPr>
              <a:t>proc2: </a:t>
            </a:r>
            <a:r>
              <a:rPr lang="en-US" altLang="en-US" sz="2400">
                <a:solidFill>
                  <a:schemeClr val="hlink"/>
                </a:solidFill>
                <a:latin typeface="Tahoma" panose="020B0604030504040204" pitchFamily="34" charset="0"/>
              </a:rPr>
              <a:t>process</a:t>
            </a:r>
            <a:r>
              <a:rPr lang="en-US" altLang="en-US" sz="2400">
                <a:solidFill>
                  <a:schemeClr val="tx1"/>
                </a:solidFill>
                <a:latin typeface="Tahoma" panose="020B0604030504040204" pitchFamily="34" charset="0"/>
              </a:rPr>
              <a:t> </a:t>
            </a:r>
          </a:p>
          <a:p>
            <a:pPr eaLnBrk="1" hangingPunct="1">
              <a:lnSpc>
                <a:spcPct val="90000"/>
              </a:lnSpc>
              <a:buClr>
                <a:schemeClr val="folHlink"/>
              </a:buClr>
              <a:buSzPct val="80000"/>
              <a:buFont typeface="Wingdings" panose="05000000000000000000" pitchFamily="2" charset="2"/>
              <a:buNone/>
            </a:pPr>
            <a:r>
              <a:rPr lang="en-US" altLang="en-US" sz="2400">
                <a:solidFill>
                  <a:schemeClr val="tx1"/>
                </a:solidFill>
                <a:latin typeface="Tahoma" panose="020B0604030504040204" pitchFamily="34" charset="0"/>
              </a:rPr>
              <a:t>	begin</a:t>
            </a:r>
          </a:p>
          <a:p>
            <a:pPr eaLnBrk="1" hangingPunct="1">
              <a:lnSpc>
                <a:spcPct val="90000"/>
              </a:lnSpc>
              <a:buClr>
                <a:schemeClr val="folHlink"/>
              </a:buClr>
              <a:buSzPct val="80000"/>
              <a:buFont typeface="Wingdings" panose="05000000000000000000" pitchFamily="2" charset="2"/>
              <a:buNone/>
            </a:pPr>
            <a:r>
              <a:rPr lang="en-US" altLang="en-US" sz="2400">
                <a:solidFill>
                  <a:schemeClr val="tx1"/>
                </a:solidFill>
                <a:latin typeface="Tahoma" panose="020B0604030504040204" pitchFamily="34" charset="0"/>
              </a:rPr>
              <a:t>		x&lt;=a </a:t>
            </a:r>
            <a:r>
              <a:rPr lang="en-US" altLang="en-US" sz="2400">
                <a:solidFill>
                  <a:schemeClr val="hlink"/>
                </a:solidFill>
                <a:latin typeface="Tahoma" panose="020B0604030504040204" pitchFamily="34" charset="0"/>
              </a:rPr>
              <a:t>and</a:t>
            </a:r>
            <a:r>
              <a:rPr lang="en-US" altLang="en-US" sz="2400">
                <a:solidFill>
                  <a:schemeClr val="tx1"/>
                </a:solidFill>
                <a:latin typeface="Tahoma" panose="020B0604030504040204" pitchFamily="34" charset="0"/>
              </a:rPr>
              <a:t> b </a:t>
            </a:r>
            <a:r>
              <a:rPr lang="en-US" altLang="en-US" sz="2400">
                <a:solidFill>
                  <a:schemeClr val="hlink"/>
                </a:solidFill>
                <a:latin typeface="Tahoma" panose="020B0604030504040204" pitchFamily="34" charset="0"/>
              </a:rPr>
              <a:t>and</a:t>
            </a:r>
            <a:r>
              <a:rPr lang="en-US" altLang="en-US" sz="2400">
                <a:solidFill>
                  <a:schemeClr val="tx1"/>
                </a:solidFill>
                <a:latin typeface="Tahoma" panose="020B0604030504040204" pitchFamily="34" charset="0"/>
              </a:rPr>
              <a:t> c;</a:t>
            </a:r>
          </a:p>
          <a:p>
            <a:pPr eaLnBrk="1" hangingPunct="1">
              <a:lnSpc>
                <a:spcPct val="90000"/>
              </a:lnSpc>
              <a:buClr>
                <a:schemeClr val="folHlink"/>
              </a:buClr>
              <a:buSzPct val="80000"/>
              <a:buFont typeface="Wingdings" panose="05000000000000000000" pitchFamily="2" charset="2"/>
              <a:buNone/>
            </a:pPr>
            <a:r>
              <a:rPr lang="en-US" altLang="en-US" sz="2400">
                <a:solidFill>
                  <a:schemeClr val="tx1"/>
                </a:solidFill>
                <a:latin typeface="Tahoma" panose="020B0604030504040204" pitchFamily="34" charset="0"/>
              </a:rPr>
              <a:t>		</a:t>
            </a:r>
            <a:r>
              <a:rPr lang="en-US" altLang="en-US" sz="2400">
                <a:solidFill>
                  <a:schemeClr val="hlink"/>
                </a:solidFill>
                <a:latin typeface="Tahoma" panose="020B0604030504040204" pitchFamily="34" charset="0"/>
              </a:rPr>
              <a:t>wait on</a:t>
            </a:r>
            <a:r>
              <a:rPr lang="en-US" altLang="en-US" sz="2400">
                <a:solidFill>
                  <a:schemeClr val="tx1"/>
                </a:solidFill>
                <a:latin typeface="Tahoma" panose="020B0604030504040204" pitchFamily="34" charset="0"/>
              </a:rPr>
              <a:t> a,b,c;</a:t>
            </a:r>
          </a:p>
          <a:p>
            <a:pPr eaLnBrk="1" hangingPunct="1">
              <a:lnSpc>
                <a:spcPct val="90000"/>
              </a:lnSpc>
              <a:buClr>
                <a:schemeClr val="folHlink"/>
              </a:buClr>
              <a:buSzPct val="80000"/>
              <a:buFont typeface="Wingdings" panose="05000000000000000000" pitchFamily="2" charset="2"/>
              <a:buNone/>
            </a:pPr>
            <a:r>
              <a:rPr lang="en-US" altLang="en-US" sz="2400">
                <a:solidFill>
                  <a:schemeClr val="hlink"/>
                </a:solidFill>
                <a:latin typeface="Tahoma" panose="020B0604030504040204" pitchFamily="34" charset="0"/>
              </a:rPr>
              <a:t>end process</a:t>
            </a:r>
            <a:r>
              <a:rPr lang="en-US" altLang="en-US" sz="2400">
                <a:solidFill>
                  <a:schemeClr val="tx1"/>
                </a:solidFill>
                <a:latin typeface="Tahoma" panose="020B0604030504040204" pitchFamily="34" charset="0"/>
              </a:rPr>
              <a:t> proc2;</a:t>
            </a:r>
          </a:p>
        </p:txBody>
      </p:sp>
      <p:sp>
        <p:nvSpPr>
          <p:cNvPr id="18438" name="Rectangle 6"/>
          <p:cNvSpPr>
            <a:spLocks noChangeArrowheads="1"/>
          </p:cNvSpPr>
          <p:nvPr/>
        </p:nvSpPr>
        <p:spPr bwMode="auto">
          <a:xfrm>
            <a:off x="762000" y="57150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lnSpc>
                <a:spcPct val="90000"/>
              </a:lnSpc>
              <a:buClr>
                <a:schemeClr val="folHlink"/>
              </a:buClr>
              <a:buSzPct val="80000"/>
              <a:buFont typeface="Wingdings" panose="05000000000000000000" pitchFamily="2" charset="2"/>
              <a:buChar char="v"/>
            </a:pPr>
            <a:endParaRPr lang="en-US" altLang="en-US" sz="2400">
              <a:solidFill>
                <a:schemeClr val="tx1"/>
              </a:solidFill>
              <a:latin typeface="Tahoma" panose="020B0604030504040204" pitchFamily="34" charset="0"/>
            </a:endParaRPr>
          </a:p>
        </p:txBody>
      </p:sp>
      <p:sp>
        <p:nvSpPr>
          <p:cNvPr id="17415" name="Text Box 7"/>
          <p:cNvSpPr txBox="1">
            <a:spLocks noChangeArrowheads="1"/>
          </p:cNvSpPr>
          <p:nvPr/>
        </p:nvSpPr>
        <p:spPr bwMode="auto">
          <a:xfrm>
            <a:off x="762000" y="5791200"/>
            <a:ext cx="269875" cy="461963"/>
          </a:xfrm>
          <a:prstGeom prst="rect">
            <a:avLst/>
          </a:prstGeom>
          <a:noFill/>
          <a:ln w="9525">
            <a:noFill/>
            <a:miter lim="800000"/>
            <a:headEnd/>
            <a:tailEnd/>
          </a:ln>
        </p:spPr>
        <p:txBody>
          <a:bodyPr wrap="none">
            <a:spAutoFit/>
          </a:bodyPr>
          <a:lstStyle/>
          <a:p>
            <a:pPr>
              <a:buClr>
                <a:schemeClr val="folHlink"/>
              </a:buClr>
              <a:buSzPct val="80000"/>
              <a:defRPr/>
            </a:pPr>
            <a:r>
              <a:rPr lang="en-US" b="1" dirty="0">
                <a:latin typeface="+mn-lt"/>
              </a:rPr>
              <a:t>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6812441-BA8A-4F85-9A6D-44AFF78FBD7C}" type="slidenum">
              <a:rPr lang="ar-SA" altLang="en-US" sz="1400" smtClean="0">
                <a:solidFill>
                  <a:srgbClr val="0000B6"/>
                </a:solidFill>
                <a:latin typeface="Book Antiqua" panose="02040602050305030304" pitchFamily="18" charset="0"/>
              </a:rPr>
              <a:pPr>
                <a:spcBef>
                  <a:spcPct val="0"/>
                </a:spcBef>
                <a:buClrTx/>
                <a:buSzTx/>
                <a:buFontTx/>
                <a:buNone/>
              </a:pPr>
              <a:t>100</a:t>
            </a:fld>
            <a:endParaRPr lang="en-US" altLang="en-US" sz="1400" smtClean="0">
              <a:solidFill>
                <a:srgbClr val="0000B6"/>
              </a:solidFill>
              <a:latin typeface="Book Antiqua" panose="02040602050305030304" pitchFamily="18" charset="0"/>
            </a:endParaRPr>
          </a:p>
        </p:txBody>
      </p:sp>
      <p:sp>
        <p:nvSpPr>
          <p:cNvPr id="653314" name="Rectangle 2"/>
          <p:cNvSpPr>
            <a:spLocks noGrp="1" noChangeArrowheads="1"/>
          </p:cNvSpPr>
          <p:nvPr>
            <p:ph type="title"/>
          </p:nvPr>
        </p:nvSpPr>
        <p:spPr/>
        <p:txBody>
          <a:bodyPr/>
          <a:lstStyle/>
          <a:p>
            <a:pPr>
              <a:defRPr/>
            </a:pPr>
            <a:r>
              <a:rPr lang="en-US" smtClean="0"/>
              <a:t>Structural Model</a:t>
            </a:r>
          </a:p>
        </p:txBody>
      </p:sp>
      <p:pic>
        <p:nvPicPr>
          <p:cNvPr id="65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438" y="1160463"/>
            <a:ext cx="480536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162050"/>
            <a:ext cx="3863975"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17" name="Rectangle 5"/>
          <p:cNvSpPr>
            <a:spLocks noChangeArrowheads="1"/>
          </p:cNvSpPr>
          <p:nvPr/>
        </p:nvSpPr>
        <p:spPr bwMode="auto">
          <a:xfrm>
            <a:off x="4129088" y="3284538"/>
            <a:ext cx="482441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Package bit_pack is a part of library BITLIB – </a:t>
            </a:r>
          </a:p>
          <a:p>
            <a:pPr>
              <a:buClrTx/>
              <a:buSzTx/>
              <a:buFontTx/>
              <a:buNone/>
            </a:pPr>
            <a:r>
              <a:rPr lang="en-US" altLang="en-US" sz="1800" i="0">
                <a:solidFill>
                  <a:srgbClr val="3333FF"/>
                </a:solidFill>
              </a:rPr>
              <a:t>includes gates, flip-flops, counters</a:t>
            </a:r>
          </a:p>
          <a:p>
            <a:pPr>
              <a:buClrTx/>
              <a:buSzTx/>
              <a:buFontTx/>
              <a:buNone/>
            </a:pPr>
            <a:r>
              <a:rPr lang="en-US" altLang="en-US" sz="1800" i="0">
                <a:solidFill>
                  <a:srgbClr val="3333FF"/>
                </a:solidFill>
              </a:rPr>
              <a:t>(See Appendix B for details)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53315"/>
                                        </p:tgtEl>
                                        <p:attrNameLst>
                                          <p:attrName>style.visibility</p:attrName>
                                        </p:attrNameLst>
                                      </p:cBhvr>
                                      <p:to>
                                        <p:strVal val="visible"/>
                                      </p:to>
                                    </p:set>
                                    <p:anim calcmode="lin" valueType="num">
                                      <p:cBhvr additive="base">
                                        <p:cTn id="7" dur="500" fill="hold"/>
                                        <p:tgtEl>
                                          <p:spTgt spid="653315"/>
                                        </p:tgtEl>
                                        <p:attrNameLst>
                                          <p:attrName>ppt_x</p:attrName>
                                        </p:attrNameLst>
                                      </p:cBhvr>
                                      <p:tavLst>
                                        <p:tav tm="0">
                                          <p:val>
                                            <p:strVal val="0-#ppt_w/2"/>
                                          </p:val>
                                        </p:tav>
                                        <p:tav tm="100000">
                                          <p:val>
                                            <p:strVal val="#ppt_x"/>
                                          </p:val>
                                        </p:tav>
                                      </p:tavLst>
                                    </p:anim>
                                    <p:anim calcmode="lin" valueType="num">
                                      <p:cBhvr additive="base">
                                        <p:cTn id="8" dur="500" fill="hold"/>
                                        <p:tgtEl>
                                          <p:spTgt spid="6533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3316"/>
                                        </p:tgtEl>
                                        <p:attrNameLst>
                                          <p:attrName>style.visibility</p:attrName>
                                        </p:attrNameLst>
                                      </p:cBhvr>
                                      <p:to>
                                        <p:strVal val="visible"/>
                                      </p:to>
                                    </p:set>
                                    <p:anim calcmode="lin" valueType="num">
                                      <p:cBhvr additive="base">
                                        <p:cTn id="13" dur="500" fill="hold"/>
                                        <p:tgtEl>
                                          <p:spTgt spid="653316"/>
                                        </p:tgtEl>
                                        <p:attrNameLst>
                                          <p:attrName>ppt_x</p:attrName>
                                        </p:attrNameLst>
                                      </p:cBhvr>
                                      <p:tavLst>
                                        <p:tav tm="0">
                                          <p:val>
                                            <p:strVal val="0-#ppt_w/2"/>
                                          </p:val>
                                        </p:tav>
                                        <p:tav tm="100000">
                                          <p:val>
                                            <p:strVal val="#ppt_x"/>
                                          </p:val>
                                        </p:tav>
                                      </p:tavLst>
                                    </p:anim>
                                    <p:anim calcmode="lin" valueType="num">
                                      <p:cBhvr additive="base">
                                        <p:cTn id="14" dur="500" fill="hold"/>
                                        <p:tgtEl>
                                          <p:spTgt spid="6533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53317"/>
                                        </p:tgtEl>
                                        <p:attrNameLst>
                                          <p:attrName>style.visibility</p:attrName>
                                        </p:attrNameLst>
                                      </p:cBhvr>
                                      <p:to>
                                        <p:strVal val="visible"/>
                                      </p:to>
                                    </p:set>
                                    <p:anim calcmode="lin" valueType="num">
                                      <p:cBhvr additive="base">
                                        <p:cTn id="19" dur="500" fill="hold"/>
                                        <p:tgtEl>
                                          <p:spTgt spid="653317"/>
                                        </p:tgtEl>
                                        <p:attrNameLst>
                                          <p:attrName>ppt_x</p:attrName>
                                        </p:attrNameLst>
                                      </p:cBhvr>
                                      <p:tavLst>
                                        <p:tav tm="0">
                                          <p:val>
                                            <p:strVal val="0-#ppt_w/2"/>
                                          </p:val>
                                        </p:tav>
                                        <p:tav tm="100000">
                                          <p:val>
                                            <p:strVal val="#ppt_x"/>
                                          </p:val>
                                        </p:tav>
                                      </p:tavLst>
                                    </p:anim>
                                    <p:anim calcmode="lin" valueType="num">
                                      <p:cBhvr additive="base">
                                        <p:cTn id="20" dur="500" fill="hold"/>
                                        <p:tgtEl>
                                          <p:spTgt spid="653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7"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D6C2C8A-72FD-48EE-8BB7-D9FEB60A4883}" type="slidenum">
              <a:rPr lang="ar-SA" altLang="en-US" sz="1400" smtClean="0">
                <a:solidFill>
                  <a:srgbClr val="0000B6"/>
                </a:solidFill>
                <a:latin typeface="Book Antiqua" panose="02040602050305030304" pitchFamily="18" charset="0"/>
              </a:rPr>
              <a:pPr>
                <a:spcBef>
                  <a:spcPct val="0"/>
                </a:spcBef>
                <a:buClrTx/>
                <a:buSzTx/>
                <a:buFontTx/>
                <a:buNone/>
              </a:pPr>
              <a:t>101</a:t>
            </a:fld>
            <a:endParaRPr lang="en-US" altLang="en-US" sz="1400" smtClean="0">
              <a:solidFill>
                <a:srgbClr val="0000B6"/>
              </a:solidFill>
              <a:latin typeface="Book Antiqua" panose="02040602050305030304" pitchFamily="18" charset="0"/>
            </a:endParaRPr>
          </a:p>
        </p:txBody>
      </p:sp>
      <p:sp>
        <p:nvSpPr>
          <p:cNvPr id="654338" name="Rectangle 2"/>
          <p:cNvSpPr>
            <a:spLocks noGrp="1" noChangeArrowheads="1"/>
          </p:cNvSpPr>
          <p:nvPr>
            <p:ph type="title"/>
          </p:nvPr>
        </p:nvSpPr>
        <p:spPr/>
        <p:txBody>
          <a:bodyPr/>
          <a:lstStyle/>
          <a:p>
            <a:pPr>
              <a:defRPr/>
            </a:pPr>
            <a:r>
              <a:rPr lang="en-US" smtClean="0"/>
              <a:t>Simulation of the Structural Model</a:t>
            </a:r>
          </a:p>
        </p:txBody>
      </p:sp>
      <p:pic>
        <p:nvPicPr>
          <p:cNvPr id="65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630363"/>
            <a:ext cx="638492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400425"/>
            <a:ext cx="81915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4341" name="Rectangle 5"/>
          <p:cNvSpPr>
            <a:spLocks noChangeArrowheads="1"/>
          </p:cNvSpPr>
          <p:nvPr/>
        </p:nvSpPr>
        <p:spPr bwMode="auto">
          <a:xfrm>
            <a:off x="2211388" y="1087438"/>
            <a:ext cx="2919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Simulation command file:</a:t>
            </a:r>
          </a:p>
        </p:txBody>
      </p:sp>
      <p:sp>
        <p:nvSpPr>
          <p:cNvPr id="654342" name="Rectangle 6"/>
          <p:cNvSpPr>
            <a:spLocks noChangeArrowheads="1"/>
          </p:cNvSpPr>
          <p:nvPr/>
        </p:nvSpPr>
        <p:spPr bwMode="auto">
          <a:xfrm>
            <a:off x="2312988" y="2941638"/>
            <a:ext cx="2919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Waveforms: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4341"/>
                                        </p:tgtEl>
                                        <p:attrNameLst>
                                          <p:attrName>style.visibility</p:attrName>
                                        </p:attrNameLst>
                                      </p:cBhvr>
                                      <p:to>
                                        <p:strVal val="visible"/>
                                      </p:to>
                                    </p:set>
                                    <p:anim calcmode="lin" valueType="num">
                                      <p:cBhvr additive="base">
                                        <p:cTn id="7" dur="500" fill="hold"/>
                                        <p:tgtEl>
                                          <p:spTgt spid="654341"/>
                                        </p:tgtEl>
                                        <p:attrNameLst>
                                          <p:attrName>ppt_x</p:attrName>
                                        </p:attrNameLst>
                                      </p:cBhvr>
                                      <p:tavLst>
                                        <p:tav tm="0">
                                          <p:val>
                                            <p:strVal val="0-#ppt_w/2"/>
                                          </p:val>
                                        </p:tav>
                                        <p:tav tm="100000">
                                          <p:val>
                                            <p:strVal val="#ppt_x"/>
                                          </p:val>
                                        </p:tav>
                                      </p:tavLst>
                                    </p:anim>
                                    <p:anim calcmode="lin" valueType="num">
                                      <p:cBhvr additive="base">
                                        <p:cTn id="8" dur="500" fill="hold"/>
                                        <p:tgtEl>
                                          <p:spTgt spid="65434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4339"/>
                                        </p:tgtEl>
                                        <p:attrNameLst>
                                          <p:attrName>style.visibility</p:attrName>
                                        </p:attrNameLst>
                                      </p:cBhvr>
                                      <p:to>
                                        <p:strVal val="visible"/>
                                      </p:to>
                                    </p:set>
                                    <p:anim calcmode="lin" valueType="num">
                                      <p:cBhvr additive="base">
                                        <p:cTn id="13" dur="500" fill="hold"/>
                                        <p:tgtEl>
                                          <p:spTgt spid="654339"/>
                                        </p:tgtEl>
                                        <p:attrNameLst>
                                          <p:attrName>ppt_x</p:attrName>
                                        </p:attrNameLst>
                                      </p:cBhvr>
                                      <p:tavLst>
                                        <p:tav tm="0">
                                          <p:val>
                                            <p:strVal val="0-#ppt_w/2"/>
                                          </p:val>
                                        </p:tav>
                                        <p:tav tm="100000">
                                          <p:val>
                                            <p:strVal val="#ppt_x"/>
                                          </p:val>
                                        </p:tav>
                                      </p:tavLst>
                                    </p:anim>
                                    <p:anim calcmode="lin" valueType="num">
                                      <p:cBhvr additive="base">
                                        <p:cTn id="14" dur="500" fill="hold"/>
                                        <p:tgtEl>
                                          <p:spTgt spid="6543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54342"/>
                                        </p:tgtEl>
                                        <p:attrNameLst>
                                          <p:attrName>style.visibility</p:attrName>
                                        </p:attrNameLst>
                                      </p:cBhvr>
                                      <p:to>
                                        <p:strVal val="visible"/>
                                      </p:to>
                                    </p:set>
                                    <p:anim calcmode="lin" valueType="num">
                                      <p:cBhvr additive="base">
                                        <p:cTn id="19" dur="500" fill="hold"/>
                                        <p:tgtEl>
                                          <p:spTgt spid="654342"/>
                                        </p:tgtEl>
                                        <p:attrNameLst>
                                          <p:attrName>ppt_x</p:attrName>
                                        </p:attrNameLst>
                                      </p:cBhvr>
                                      <p:tavLst>
                                        <p:tav tm="0">
                                          <p:val>
                                            <p:strVal val="0-#ppt_w/2"/>
                                          </p:val>
                                        </p:tav>
                                        <p:tav tm="100000">
                                          <p:val>
                                            <p:strVal val="#ppt_x"/>
                                          </p:val>
                                        </p:tav>
                                      </p:tavLst>
                                    </p:anim>
                                    <p:anim calcmode="lin" valueType="num">
                                      <p:cBhvr additive="base">
                                        <p:cTn id="20" dur="500" fill="hold"/>
                                        <p:tgtEl>
                                          <p:spTgt spid="6543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54340"/>
                                        </p:tgtEl>
                                        <p:attrNameLst>
                                          <p:attrName>style.visibility</p:attrName>
                                        </p:attrNameLst>
                                      </p:cBhvr>
                                      <p:to>
                                        <p:strVal val="visible"/>
                                      </p:to>
                                    </p:set>
                                    <p:anim calcmode="lin" valueType="num">
                                      <p:cBhvr additive="base">
                                        <p:cTn id="25" dur="500" fill="hold"/>
                                        <p:tgtEl>
                                          <p:spTgt spid="654340"/>
                                        </p:tgtEl>
                                        <p:attrNameLst>
                                          <p:attrName>ppt_x</p:attrName>
                                        </p:attrNameLst>
                                      </p:cBhvr>
                                      <p:tavLst>
                                        <p:tav tm="0">
                                          <p:val>
                                            <p:strVal val="0-#ppt_w/2"/>
                                          </p:val>
                                        </p:tav>
                                        <p:tav tm="100000">
                                          <p:val>
                                            <p:strVal val="#ppt_x"/>
                                          </p:val>
                                        </p:tav>
                                      </p:tavLst>
                                    </p:anim>
                                    <p:anim calcmode="lin" valueType="num">
                                      <p:cBhvr additive="base">
                                        <p:cTn id="26" dur="500" fill="hold"/>
                                        <p:tgtEl>
                                          <p:spTgt spid="6543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1" grpId="0" autoUpdateAnimBg="0"/>
      <p:bldP spid="654342"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C1ACE9A-5E6B-435F-A97F-4E889362534D}" type="slidenum">
              <a:rPr lang="ar-SA" altLang="en-US" sz="1400" smtClean="0">
                <a:solidFill>
                  <a:srgbClr val="0000B6"/>
                </a:solidFill>
                <a:latin typeface="Book Antiqua" panose="02040602050305030304" pitchFamily="18" charset="0"/>
              </a:rPr>
              <a:pPr>
                <a:spcBef>
                  <a:spcPct val="0"/>
                </a:spcBef>
                <a:buClrTx/>
                <a:buSzTx/>
                <a:buFontTx/>
                <a:buNone/>
              </a:pPr>
              <a:t>102</a:t>
            </a:fld>
            <a:endParaRPr lang="en-US" altLang="en-US" sz="1400" smtClean="0">
              <a:solidFill>
                <a:srgbClr val="0000B6"/>
              </a:solidFill>
              <a:latin typeface="Book Antiqua" panose="02040602050305030304" pitchFamily="18" charset="0"/>
            </a:endParaRPr>
          </a:p>
        </p:txBody>
      </p:sp>
      <p:sp>
        <p:nvSpPr>
          <p:cNvPr id="655362" name="Rectangle 2"/>
          <p:cNvSpPr>
            <a:spLocks noGrp="1" noChangeArrowheads="1"/>
          </p:cNvSpPr>
          <p:nvPr>
            <p:ph type="title"/>
          </p:nvPr>
        </p:nvSpPr>
        <p:spPr/>
        <p:txBody>
          <a:bodyPr/>
          <a:lstStyle/>
          <a:p>
            <a:pPr>
              <a:defRPr/>
            </a:pPr>
            <a:r>
              <a:rPr lang="en-US" smtClean="0"/>
              <a:t>Wait Statements</a:t>
            </a:r>
          </a:p>
        </p:txBody>
      </p:sp>
      <p:sp>
        <p:nvSpPr>
          <p:cNvPr id="124932" name="Rectangle 3"/>
          <p:cNvSpPr>
            <a:spLocks noGrp="1" noChangeArrowheads="1"/>
          </p:cNvSpPr>
          <p:nvPr>
            <p:ph type="body" idx="1"/>
          </p:nvPr>
        </p:nvSpPr>
        <p:spPr/>
        <p:txBody>
          <a:bodyPr/>
          <a:lstStyle/>
          <a:p>
            <a:r>
              <a:rPr lang="en-US" altLang="en-US" smtClean="0"/>
              <a:t>... an alternative to a sensitivity list</a:t>
            </a:r>
          </a:p>
          <a:p>
            <a:pPr lvl="1"/>
            <a:r>
              <a:rPr lang="en-US" altLang="en-US" smtClean="0"/>
              <a:t>Note: a process cannot have both wait statement(s)</a:t>
            </a:r>
            <a:br>
              <a:rPr lang="en-US" altLang="en-US" smtClean="0"/>
            </a:br>
            <a:r>
              <a:rPr lang="en-US" altLang="en-US" smtClean="0"/>
              <a:t>and a sensitivity list</a:t>
            </a:r>
          </a:p>
          <a:p>
            <a:r>
              <a:rPr lang="en-US" altLang="en-US" smtClean="0"/>
              <a:t>Generic form of a process with wait statement(s)</a:t>
            </a:r>
          </a:p>
        </p:txBody>
      </p:sp>
      <p:sp>
        <p:nvSpPr>
          <p:cNvPr id="655364" name="Rectangle 4"/>
          <p:cNvSpPr>
            <a:spLocks noChangeArrowheads="1"/>
          </p:cNvSpPr>
          <p:nvPr/>
        </p:nvSpPr>
        <p:spPr bwMode="auto">
          <a:xfrm>
            <a:off x="673100" y="4194175"/>
            <a:ext cx="3365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600" b="1" i="0">
                <a:solidFill>
                  <a:schemeClr val="tx1"/>
                </a:solidFill>
                <a:latin typeface="Courier New" panose="02070309020205020404" pitchFamily="49" charset="0"/>
              </a:rPr>
              <a:t>process</a:t>
            </a:r>
          </a:p>
          <a:p>
            <a:pPr>
              <a:buClrTx/>
              <a:buSzTx/>
              <a:buFontTx/>
              <a:buNone/>
            </a:pPr>
            <a:r>
              <a:rPr lang="en-US" altLang="en-US" sz="1600" b="1" i="0">
                <a:solidFill>
                  <a:schemeClr val="tx1"/>
                </a:solidFill>
                <a:latin typeface="Courier New" panose="02070309020205020404" pitchFamily="49" charset="0"/>
              </a:rPr>
              <a:t>begin</a:t>
            </a:r>
          </a:p>
          <a:p>
            <a:pPr>
              <a:buClrTx/>
              <a:buSzTx/>
              <a:buFontTx/>
              <a:buNone/>
            </a:pPr>
            <a:r>
              <a:rPr lang="en-US" altLang="en-US" sz="1600" i="0">
                <a:solidFill>
                  <a:schemeClr val="tx1"/>
                </a:solidFill>
                <a:latin typeface="Courier New" panose="02070309020205020404" pitchFamily="49" charset="0"/>
              </a:rPr>
              <a:t>	sequential-statements</a:t>
            </a:r>
          </a:p>
          <a:p>
            <a:pPr>
              <a:buClrTx/>
              <a:buSzTx/>
              <a:buFontTx/>
              <a:buNone/>
            </a:pPr>
            <a:r>
              <a:rPr lang="en-US" altLang="en-US" sz="1600" i="0">
                <a:solidFill>
                  <a:schemeClr val="tx1"/>
                </a:solidFill>
                <a:latin typeface="Courier New" panose="02070309020205020404" pitchFamily="49" charset="0"/>
              </a:rPr>
              <a:t>	wait statement</a:t>
            </a:r>
          </a:p>
          <a:p>
            <a:pPr>
              <a:buClrTx/>
              <a:buSzTx/>
              <a:buFontTx/>
              <a:buNone/>
            </a:pPr>
            <a:r>
              <a:rPr lang="en-US" altLang="en-US" sz="1600" i="0">
                <a:solidFill>
                  <a:schemeClr val="tx1"/>
                </a:solidFill>
                <a:latin typeface="Courier New" panose="02070309020205020404" pitchFamily="49" charset="0"/>
              </a:rPr>
              <a:t>	sequential-statements</a:t>
            </a:r>
          </a:p>
          <a:p>
            <a:pPr>
              <a:buClrTx/>
              <a:buSzTx/>
              <a:buFontTx/>
              <a:buNone/>
            </a:pPr>
            <a:r>
              <a:rPr lang="en-US" altLang="en-US" sz="1600" i="0">
                <a:solidFill>
                  <a:schemeClr val="tx1"/>
                </a:solidFill>
                <a:latin typeface="Courier New" panose="02070309020205020404" pitchFamily="49" charset="0"/>
              </a:rPr>
              <a:t>	wait-statement</a:t>
            </a:r>
          </a:p>
          <a:p>
            <a:pPr>
              <a:buClrTx/>
              <a:buSzTx/>
              <a:buFontTx/>
              <a:buNone/>
            </a:pPr>
            <a:r>
              <a:rPr lang="en-US" altLang="en-US" sz="1600" i="0">
                <a:solidFill>
                  <a:schemeClr val="tx1"/>
                </a:solidFill>
                <a:latin typeface="Courier New" panose="02070309020205020404" pitchFamily="49" charset="0"/>
              </a:rPr>
              <a:t>	...</a:t>
            </a:r>
          </a:p>
          <a:p>
            <a:pPr>
              <a:buClrTx/>
              <a:buSzTx/>
              <a:buFontTx/>
              <a:buNone/>
            </a:pPr>
            <a:r>
              <a:rPr lang="en-US" altLang="en-US" sz="1600" b="1" i="0">
                <a:solidFill>
                  <a:schemeClr val="tx1"/>
                </a:solidFill>
                <a:latin typeface="Courier New" panose="02070309020205020404" pitchFamily="49" charset="0"/>
              </a:rPr>
              <a:t>end process;</a:t>
            </a:r>
          </a:p>
        </p:txBody>
      </p:sp>
      <p:sp>
        <p:nvSpPr>
          <p:cNvPr id="655365" name="Rectangle 5"/>
          <p:cNvSpPr>
            <a:spLocks noChangeArrowheads="1"/>
          </p:cNvSpPr>
          <p:nvPr/>
        </p:nvSpPr>
        <p:spPr bwMode="auto">
          <a:xfrm>
            <a:off x="4040188" y="3683000"/>
            <a:ext cx="47609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Tx/>
              <a:buSzTx/>
              <a:buFontTx/>
              <a:buNone/>
            </a:pPr>
            <a:r>
              <a:rPr lang="en-US" altLang="en-US" sz="1400" i="0">
                <a:solidFill>
                  <a:srgbClr val="3333FF"/>
                </a:solidFill>
              </a:rPr>
              <a:t>How wait statements work?</a:t>
            </a:r>
          </a:p>
          <a:p>
            <a:pPr>
              <a:buClrTx/>
              <a:buSzTx/>
              <a:buFontTx/>
              <a:buChar char="•"/>
            </a:pPr>
            <a:r>
              <a:rPr lang="en-US" altLang="en-US" sz="1400" i="0">
                <a:solidFill>
                  <a:srgbClr val="3333FF"/>
                </a:solidFill>
              </a:rPr>
              <a:t>Execute seq. statement until </a:t>
            </a:r>
            <a:br>
              <a:rPr lang="en-US" altLang="en-US" sz="1400" i="0">
                <a:solidFill>
                  <a:srgbClr val="3333FF"/>
                </a:solidFill>
              </a:rPr>
            </a:br>
            <a:r>
              <a:rPr lang="en-US" altLang="en-US" sz="1400" i="0">
                <a:solidFill>
                  <a:srgbClr val="3333FF"/>
                </a:solidFill>
              </a:rPr>
              <a:t>a wait statement is encountered.</a:t>
            </a:r>
          </a:p>
          <a:p>
            <a:pPr>
              <a:buClrTx/>
              <a:buSzTx/>
              <a:buFontTx/>
              <a:buChar char="•"/>
            </a:pPr>
            <a:r>
              <a:rPr lang="en-US" altLang="en-US" sz="1400" i="0">
                <a:solidFill>
                  <a:srgbClr val="3333FF"/>
                </a:solidFill>
              </a:rPr>
              <a:t>Wait until the specified condition is satisfied.</a:t>
            </a:r>
          </a:p>
          <a:p>
            <a:pPr>
              <a:buClrTx/>
              <a:buSzTx/>
              <a:buFontTx/>
              <a:buChar char="•"/>
            </a:pPr>
            <a:r>
              <a:rPr lang="en-US" altLang="en-US" sz="1400" i="0">
                <a:solidFill>
                  <a:srgbClr val="3333FF"/>
                </a:solidFill>
              </a:rPr>
              <a:t>Then execute the next </a:t>
            </a:r>
            <a:br>
              <a:rPr lang="en-US" altLang="en-US" sz="1400" i="0">
                <a:solidFill>
                  <a:srgbClr val="3333FF"/>
                </a:solidFill>
              </a:rPr>
            </a:br>
            <a:r>
              <a:rPr lang="en-US" altLang="en-US" sz="1400" i="0">
                <a:solidFill>
                  <a:srgbClr val="3333FF"/>
                </a:solidFill>
              </a:rPr>
              <a:t>set of sequential statements until </a:t>
            </a:r>
            <a:br>
              <a:rPr lang="en-US" altLang="en-US" sz="1400" i="0">
                <a:solidFill>
                  <a:srgbClr val="3333FF"/>
                </a:solidFill>
              </a:rPr>
            </a:br>
            <a:r>
              <a:rPr lang="en-US" altLang="en-US" sz="1400" i="0">
                <a:solidFill>
                  <a:srgbClr val="3333FF"/>
                </a:solidFill>
              </a:rPr>
              <a:t>the next wait statement is encountered.</a:t>
            </a:r>
          </a:p>
          <a:p>
            <a:pPr>
              <a:buClrTx/>
              <a:buSzTx/>
              <a:buFontTx/>
              <a:buChar char="•"/>
            </a:pPr>
            <a:r>
              <a:rPr lang="en-US" altLang="en-US" sz="1400" i="0">
                <a:solidFill>
                  <a:srgbClr val="3333FF"/>
                </a:solidFill>
              </a:rPr>
              <a:t>...</a:t>
            </a:r>
          </a:p>
          <a:p>
            <a:pPr>
              <a:buClrTx/>
              <a:buSzTx/>
              <a:buFontTx/>
              <a:buChar char="•"/>
            </a:pPr>
            <a:r>
              <a:rPr lang="en-US" altLang="en-US" sz="1400" i="0">
                <a:solidFill>
                  <a:srgbClr val="3333FF"/>
                </a:solidFill>
              </a:rPr>
              <a:t>When the end of the process is reached start over again at the beginning.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64"/>
                                        </p:tgtEl>
                                        <p:attrNameLst>
                                          <p:attrName>style.visibility</p:attrName>
                                        </p:attrNameLst>
                                      </p:cBhvr>
                                      <p:to>
                                        <p:strVal val="visible"/>
                                      </p:to>
                                    </p:set>
                                    <p:anim calcmode="lin" valueType="num">
                                      <p:cBhvr additive="base">
                                        <p:cTn id="7" dur="500" fill="hold"/>
                                        <p:tgtEl>
                                          <p:spTgt spid="655364"/>
                                        </p:tgtEl>
                                        <p:attrNameLst>
                                          <p:attrName>ppt_x</p:attrName>
                                        </p:attrNameLst>
                                      </p:cBhvr>
                                      <p:tavLst>
                                        <p:tav tm="0">
                                          <p:val>
                                            <p:strVal val="0-#ppt_w/2"/>
                                          </p:val>
                                        </p:tav>
                                        <p:tav tm="100000">
                                          <p:val>
                                            <p:strVal val="#ppt_x"/>
                                          </p:val>
                                        </p:tav>
                                      </p:tavLst>
                                    </p:anim>
                                    <p:anim calcmode="lin" valueType="num">
                                      <p:cBhvr additive="base">
                                        <p:cTn id="8" dur="500" fill="hold"/>
                                        <p:tgtEl>
                                          <p:spTgt spid="6553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5365"/>
                                        </p:tgtEl>
                                        <p:attrNameLst>
                                          <p:attrName>style.visibility</p:attrName>
                                        </p:attrNameLst>
                                      </p:cBhvr>
                                      <p:to>
                                        <p:strVal val="visible"/>
                                      </p:to>
                                    </p:set>
                                    <p:anim calcmode="lin" valueType="num">
                                      <p:cBhvr additive="base">
                                        <p:cTn id="13" dur="500" fill="hold"/>
                                        <p:tgtEl>
                                          <p:spTgt spid="655365"/>
                                        </p:tgtEl>
                                        <p:attrNameLst>
                                          <p:attrName>ppt_x</p:attrName>
                                        </p:attrNameLst>
                                      </p:cBhvr>
                                      <p:tavLst>
                                        <p:tav tm="0">
                                          <p:val>
                                            <p:strVal val="0-#ppt_w/2"/>
                                          </p:val>
                                        </p:tav>
                                        <p:tav tm="100000">
                                          <p:val>
                                            <p:strVal val="#ppt_x"/>
                                          </p:val>
                                        </p:tav>
                                      </p:tavLst>
                                    </p:anim>
                                    <p:anim calcmode="lin" valueType="num">
                                      <p:cBhvr additive="base">
                                        <p:cTn id="14" dur="500" fill="hold"/>
                                        <p:tgtEl>
                                          <p:spTgt spid="655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64" grpId="0" autoUpdateAnimBg="0"/>
      <p:bldP spid="655365"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42969B5-FD58-43FA-B922-AC8264BE2329}" type="slidenum">
              <a:rPr lang="ar-SA" altLang="en-US" sz="1400" smtClean="0">
                <a:solidFill>
                  <a:srgbClr val="0000B6"/>
                </a:solidFill>
                <a:latin typeface="Book Antiqua" panose="02040602050305030304" pitchFamily="18" charset="0"/>
              </a:rPr>
              <a:pPr>
                <a:spcBef>
                  <a:spcPct val="0"/>
                </a:spcBef>
                <a:buClrTx/>
                <a:buSzTx/>
                <a:buFontTx/>
                <a:buNone/>
              </a:pPr>
              <a:t>103</a:t>
            </a:fld>
            <a:endParaRPr lang="en-US" altLang="en-US" sz="1400" smtClean="0">
              <a:solidFill>
                <a:srgbClr val="0000B6"/>
              </a:solidFill>
              <a:latin typeface="Book Antiqua" panose="02040602050305030304" pitchFamily="18" charset="0"/>
            </a:endParaRPr>
          </a:p>
        </p:txBody>
      </p:sp>
      <p:sp>
        <p:nvSpPr>
          <p:cNvPr id="656386" name="Rectangle 2"/>
          <p:cNvSpPr>
            <a:spLocks noGrp="1" noChangeArrowheads="1"/>
          </p:cNvSpPr>
          <p:nvPr>
            <p:ph type="title"/>
          </p:nvPr>
        </p:nvSpPr>
        <p:spPr/>
        <p:txBody>
          <a:bodyPr/>
          <a:lstStyle/>
          <a:p>
            <a:pPr>
              <a:defRPr/>
            </a:pPr>
            <a:r>
              <a:rPr lang="en-US" smtClean="0"/>
              <a:t>Forms of Wait Statements</a:t>
            </a:r>
          </a:p>
        </p:txBody>
      </p:sp>
      <p:sp>
        <p:nvSpPr>
          <p:cNvPr id="656387" name="Rectangle 3"/>
          <p:cNvSpPr>
            <a:spLocks noGrp="1" noChangeArrowheads="1"/>
          </p:cNvSpPr>
          <p:nvPr>
            <p:ph type="body" sz="half" idx="1"/>
          </p:nvPr>
        </p:nvSpPr>
        <p:spPr>
          <a:xfrm>
            <a:off x="685800" y="2760663"/>
            <a:ext cx="3817938" cy="3576637"/>
          </a:xfrm>
        </p:spPr>
        <p:txBody>
          <a:bodyPr/>
          <a:lstStyle/>
          <a:p>
            <a:r>
              <a:rPr lang="en-US" altLang="en-US" sz="2400" smtClean="0"/>
              <a:t>Wait on </a:t>
            </a:r>
          </a:p>
          <a:p>
            <a:pPr lvl="1"/>
            <a:r>
              <a:rPr lang="en-US" altLang="en-US" sz="2000" smtClean="0"/>
              <a:t>until one of the signals in the sensitivity list changes</a:t>
            </a:r>
          </a:p>
          <a:p>
            <a:r>
              <a:rPr lang="en-US" altLang="en-US" sz="2400" smtClean="0"/>
              <a:t>Wait for</a:t>
            </a:r>
          </a:p>
          <a:p>
            <a:pPr lvl="1"/>
            <a:r>
              <a:rPr lang="en-US" altLang="en-US" sz="2000" smtClean="0"/>
              <a:t>waits until the time specified by the time expression has elapsed</a:t>
            </a:r>
          </a:p>
          <a:p>
            <a:pPr lvl="1"/>
            <a:r>
              <a:rPr lang="en-US" altLang="en-US" sz="2000" smtClean="0"/>
              <a:t>What is this:</a:t>
            </a:r>
            <a:br>
              <a:rPr lang="en-US" altLang="en-US" sz="2000" smtClean="0"/>
            </a:br>
            <a:r>
              <a:rPr lang="en-US" altLang="en-US" sz="2000" smtClean="0">
                <a:latin typeface="Courier New" panose="02070309020205020404" pitchFamily="49" charset="0"/>
              </a:rPr>
              <a:t>wait for 0 ns;</a:t>
            </a:r>
          </a:p>
          <a:p>
            <a:endParaRPr lang="en-US" altLang="en-US" sz="2400" smtClean="0">
              <a:latin typeface="Courier New" panose="02070309020205020404" pitchFamily="49" charset="0"/>
            </a:endParaRPr>
          </a:p>
        </p:txBody>
      </p:sp>
      <p:sp>
        <p:nvSpPr>
          <p:cNvPr id="656388" name="Rectangle 4"/>
          <p:cNvSpPr>
            <a:spLocks noGrp="1" noChangeArrowheads="1"/>
          </p:cNvSpPr>
          <p:nvPr>
            <p:ph type="body" sz="half" idx="2"/>
          </p:nvPr>
        </p:nvSpPr>
        <p:spPr>
          <a:xfrm>
            <a:off x="4640263" y="2711450"/>
            <a:ext cx="3817937" cy="3625850"/>
          </a:xfrm>
        </p:spPr>
        <p:txBody>
          <a:bodyPr/>
          <a:lstStyle/>
          <a:p>
            <a:r>
              <a:rPr lang="en-US" altLang="en-US" sz="2400" smtClean="0"/>
              <a:t>Wait until</a:t>
            </a:r>
          </a:p>
          <a:p>
            <a:pPr lvl="1"/>
            <a:r>
              <a:rPr lang="en-US" altLang="en-US" sz="2000" smtClean="0"/>
              <a:t>the boolean expression is evaluated whenever one of the signals in the expression changes, and the process continues execution when the expression evaluates to TRUE</a:t>
            </a:r>
          </a:p>
        </p:txBody>
      </p:sp>
      <p:sp>
        <p:nvSpPr>
          <p:cNvPr id="656389" name="Rectangle 5"/>
          <p:cNvSpPr>
            <a:spLocks noChangeArrowheads="1"/>
          </p:cNvSpPr>
          <p:nvPr/>
        </p:nvSpPr>
        <p:spPr bwMode="auto">
          <a:xfrm>
            <a:off x="2195513" y="1322388"/>
            <a:ext cx="3987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600" b="1" i="0">
                <a:solidFill>
                  <a:schemeClr val="tx1"/>
                </a:solidFill>
                <a:latin typeface="Courier New" panose="02070309020205020404" pitchFamily="49" charset="0"/>
              </a:rPr>
              <a:t>wait on </a:t>
            </a:r>
            <a:r>
              <a:rPr lang="en-US" altLang="en-US" sz="1600" i="0">
                <a:solidFill>
                  <a:schemeClr val="tx1"/>
                </a:solidFill>
                <a:latin typeface="Courier New" panose="02070309020205020404" pitchFamily="49" charset="0"/>
              </a:rPr>
              <a:t>sensitivity-list;</a:t>
            </a:r>
          </a:p>
          <a:p>
            <a:pPr>
              <a:buClrTx/>
              <a:buSzTx/>
              <a:buFontTx/>
              <a:buNone/>
            </a:pPr>
            <a:r>
              <a:rPr lang="en-US" altLang="en-US" sz="1600" b="1" i="0">
                <a:solidFill>
                  <a:schemeClr val="tx1"/>
                </a:solidFill>
                <a:latin typeface="Courier New" panose="02070309020205020404" pitchFamily="49" charset="0"/>
              </a:rPr>
              <a:t>wait for </a:t>
            </a:r>
            <a:r>
              <a:rPr lang="en-US" altLang="en-US" sz="1600" i="0">
                <a:solidFill>
                  <a:schemeClr val="tx1"/>
                </a:solidFill>
                <a:latin typeface="Courier New" panose="02070309020205020404" pitchFamily="49" charset="0"/>
              </a:rPr>
              <a:t>time-expression;</a:t>
            </a:r>
          </a:p>
          <a:p>
            <a:pPr>
              <a:buClrTx/>
              <a:buSzTx/>
              <a:buFontTx/>
              <a:buNone/>
            </a:pPr>
            <a:r>
              <a:rPr lang="en-US" altLang="en-US" sz="1600" b="1" i="0">
                <a:solidFill>
                  <a:schemeClr val="tx1"/>
                </a:solidFill>
                <a:latin typeface="Courier New" panose="02070309020205020404" pitchFamily="49" charset="0"/>
              </a:rPr>
              <a:t>wait until </a:t>
            </a:r>
            <a:r>
              <a:rPr lang="en-US" altLang="en-US" sz="1600" i="0">
                <a:solidFill>
                  <a:schemeClr val="tx1"/>
                </a:solidFill>
                <a:latin typeface="Courier New" panose="02070309020205020404" pitchFamily="49" charset="0"/>
              </a:rPr>
              <a:t>boolean-expression;</a:t>
            </a:r>
          </a:p>
          <a:p>
            <a:pPr>
              <a:buClrTx/>
              <a:buSzTx/>
              <a:buFontTx/>
              <a:buNone/>
            </a:pPr>
            <a:endParaRPr lang="en-US" altLang="en-US" sz="1600" i="0">
              <a:solidFill>
                <a:schemeClr val="tx1"/>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6389"/>
                                        </p:tgtEl>
                                        <p:attrNameLst>
                                          <p:attrName>style.visibility</p:attrName>
                                        </p:attrNameLst>
                                      </p:cBhvr>
                                      <p:to>
                                        <p:strVal val="visible"/>
                                      </p:to>
                                    </p:set>
                                    <p:anim calcmode="lin" valueType="num">
                                      <p:cBhvr additive="base">
                                        <p:cTn id="7" dur="500" fill="hold"/>
                                        <p:tgtEl>
                                          <p:spTgt spid="656389"/>
                                        </p:tgtEl>
                                        <p:attrNameLst>
                                          <p:attrName>ppt_x</p:attrName>
                                        </p:attrNameLst>
                                      </p:cBhvr>
                                      <p:tavLst>
                                        <p:tav tm="0">
                                          <p:val>
                                            <p:strVal val="0-#ppt_w/2"/>
                                          </p:val>
                                        </p:tav>
                                        <p:tav tm="100000">
                                          <p:val>
                                            <p:strVal val="#ppt_x"/>
                                          </p:val>
                                        </p:tav>
                                      </p:tavLst>
                                    </p:anim>
                                    <p:anim calcmode="lin" valueType="num">
                                      <p:cBhvr additive="base">
                                        <p:cTn id="8" dur="500" fill="hold"/>
                                        <p:tgtEl>
                                          <p:spTgt spid="65638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6387">
                                            <p:txEl>
                                              <p:pRg st="0" end="0"/>
                                            </p:txEl>
                                          </p:spTgt>
                                        </p:tgtEl>
                                        <p:attrNameLst>
                                          <p:attrName>style.visibility</p:attrName>
                                        </p:attrNameLst>
                                      </p:cBhvr>
                                      <p:to>
                                        <p:strVal val="visible"/>
                                      </p:to>
                                    </p:set>
                                    <p:anim calcmode="lin" valueType="num">
                                      <p:cBhvr additive="base">
                                        <p:cTn id="13" dur="500" fill="hold"/>
                                        <p:tgtEl>
                                          <p:spTgt spid="65638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56387">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56387">
                                            <p:txEl>
                                              <p:pRg st="1" end="1"/>
                                            </p:txEl>
                                          </p:spTgt>
                                        </p:tgtEl>
                                        <p:attrNameLst>
                                          <p:attrName>style.visibility</p:attrName>
                                        </p:attrNameLst>
                                      </p:cBhvr>
                                      <p:to>
                                        <p:strVal val="visible"/>
                                      </p:to>
                                    </p:set>
                                    <p:anim calcmode="lin" valueType="num">
                                      <p:cBhvr additive="base">
                                        <p:cTn id="17" dur="500" fill="hold"/>
                                        <p:tgtEl>
                                          <p:spTgt spid="65638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563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56387">
                                            <p:txEl>
                                              <p:pRg st="2" end="2"/>
                                            </p:txEl>
                                          </p:spTgt>
                                        </p:tgtEl>
                                        <p:attrNameLst>
                                          <p:attrName>style.visibility</p:attrName>
                                        </p:attrNameLst>
                                      </p:cBhvr>
                                      <p:to>
                                        <p:strVal val="visible"/>
                                      </p:to>
                                    </p:set>
                                    <p:anim calcmode="lin" valueType="num">
                                      <p:cBhvr additive="base">
                                        <p:cTn id="23" dur="500" fill="hold"/>
                                        <p:tgtEl>
                                          <p:spTgt spid="65638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56387">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56387">
                                            <p:txEl>
                                              <p:pRg st="3" end="3"/>
                                            </p:txEl>
                                          </p:spTgt>
                                        </p:tgtEl>
                                        <p:attrNameLst>
                                          <p:attrName>style.visibility</p:attrName>
                                        </p:attrNameLst>
                                      </p:cBhvr>
                                      <p:to>
                                        <p:strVal val="visible"/>
                                      </p:to>
                                    </p:set>
                                    <p:anim calcmode="lin" valueType="num">
                                      <p:cBhvr additive="base">
                                        <p:cTn id="27" dur="500" fill="hold"/>
                                        <p:tgtEl>
                                          <p:spTgt spid="656387">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56387">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56387">
                                            <p:txEl>
                                              <p:pRg st="4" end="4"/>
                                            </p:txEl>
                                          </p:spTgt>
                                        </p:tgtEl>
                                        <p:attrNameLst>
                                          <p:attrName>style.visibility</p:attrName>
                                        </p:attrNameLst>
                                      </p:cBhvr>
                                      <p:to>
                                        <p:strVal val="visible"/>
                                      </p:to>
                                    </p:set>
                                    <p:anim calcmode="lin" valueType="num">
                                      <p:cBhvr additive="base">
                                        <p:cTn id="31" dur="500" fill="hold"/>
                                        <p:tgtEl>
                                          <p:spTgt spid="6563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563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56388">
                                            <p:txEl>
                                              <p:pRg st="0" end="0"/>
                                            </p:txEl>
                                          </p:spTgt>
                                        </p:tgtEl>
                                        <p:attrNameLst>
                                          <p:attrName>style.visibility</p:attrName>
                                        </p:attrNameLst>
                                      </p:cBhvr>
                                      <p:to>
                                        <p:strVal val="visible"/>
                                      </p:to>
                                    </p:set>
                                    <p:anim calcmode="lin" valueType="num">
                                      <p:cBhvr additive="base">
                                        <p:cTn id="37" dur="500" fill="hold"/>
                                        <p:tgtEl>
                                          <p:spTgt spid="656388">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56388">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56388">
                                            <p:txEl>
                                              <p:pRg st="1" end="1"/>
                                            </p:txEl>
                                          </p:spTgt>
                                        </p:tgtEl>
                                        <p:attrNameLst>
                                          <p:attrName>style.visibility</p:attrName>
                                        </p:attrNameLst>
                                      </p:cBhvr>
                                      <p:to>
                                        <p:strVal val="visible"/>
                                      </p:to>
                                    </p:set>
                                    <p:anim calcmode="lin" valueType="num">
                                      <p:cBhvr additive="base">
                                        <p:cTn id="41" dur="500" fill="hold"/>
                                        <p:tgtEl>
                                          <p:spTgt spid="656388">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65638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7" grpId="0" build="p" autoUpdateAnimBg="0"/>
      <p:bldP spid="656388" grpId="0" build="p" autoUpdateAnimBg="0"/>
      <p:bldP spid="656389"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C5350DA-1359-4AFF-B757-0F9E6E0E02AB}" type="slidenum">
              <a:rPr lang="ar-SA" altLang="en-US" sz="1400" smtClean="0">
                <a:solidFill>
                  <a:srgbClr val="0000B6"/>
                </a:solidFill>
                <a:latin typeface="Book Antiqua" panose="02040602050305030304" pitchFamily="18" charset="0"/>
              </a:rPr>
              <a:pPr>
                <a:spcBef>
                  <a:spcPct val="0"/>
                </a:spcBef>
                <a:buClrTx/>
                <a:buSzTx/>
                <a:buFontTx/>
                <a:buNone/>
              </a:pPr>
              <a:t>104</a:t>
            </a:fld>
            <a:endParaRPr lang="en-US" altLang="en-US" sz="1400" smtClean="0">
              <a:solidFill>
                <a:srgbClr val="0000B6"/>
              </a:solidFill>
              <a:latin typeface="Book Antiqua" panose="02040602050305030304" pitchFamily="18" charset="0"/>
            </a:endParaRPr>
          </a:p>
        </p:txBody>
      </p:sp>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63638"/>
            <a:ext cx="54737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11" name="Rectangle 3"/>
          <p:cNvSpPr>
            <a:spLocks noGrp="1" noChangeArrowheads="1"/>
          </p:cNvSpPr>
          <p:nvPr>
            <p:ph type="title"/>
          </p:nvPr>
        </p:nvSpPr>
        <p:spPr/>
        <p:txBody>
          <a:bodyPr/>
          <a:lstStyle/>
          <a:p>
            <a:pPr>
              <a:defRPr/>
            </a:pPr>
            <a:r>
              <a:rPr lang="en-US" smtClean="0"/>
              <a:t>Using Wait Statements (1)</a:t>
            </a:r>
          </a:p>
        </p:txBody>
      </p:sp>
      <p:pic>
        <p:nvPicPr>
          <p:cNvPr id="65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575" y="2257425"/>
            <a:ext cx="42894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57410"/>
                                        </p:tgtEl>
                                        <p:attrNameLst>
                                          <p:attrName>style.visibility</p:attrName>
                                        </p:attrNameLst>
                                      </p:cBhvr>
                                      <p:to>
                                        <p:strVal val="visible"/>
                                      </p:to>
                                    </p:set>
                                    <p:anim calcmode="lin" valueType="num">
                                      <p:cBhvr additive="base">
                                        <p:cTn id="7" dur="500" fill="hold"/>
                                        <p:tgtEl>
                                          <p:spTgt spid="657410"/>
                                        </p:tgtEl>
                                        <p:attrNameLst>
                                          <p:attrName>ppt_x</p:attrName>
                                        </p:attrNameLst>
                                      </p:cBhvr>
                                      <p:tavLst>
                                        <p:tav tm="0">
                                          <p:val>
                                            <p:strVal val="0-#ppt_w/2"/>
                                          </p:val>
                                        </p:tav>
                                        <p:tav tm="100000">
                                          <p:val>
                                            <p:strVal val="#ppt_x"/>
                                          </p:val>
                                        </p:tav>
                                      </p:tavLst>
                                    </p:anim>
                                    <p:anim calcmode="lin" valueType="num">
                                      <p:cBhvr additive="base">
                                        <p:cTn id="8" dur="500" fill="hold"/>
                                        <p:tgtEl>
                                          <p:spTgt spid="6574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7412"/>
                                        </p:tgtEl>
                                        <p:attrNameLst>
                                          <p:attrName>style.visibility</p:attrName>
                                        </p:attrNameLst>
                                      </p:cBhvr>
                                      <p:to>
                                        <p:strVal val="visible"/>
                                      </p:to>
                                    </p:set>
                                    <p:anim calcmode="lin" valueType="num">
                                      <p:cBhvr additive="base">
                                        <p:cTn id="13" dur="500" fill="hold"/>
                                        <p:tgtEl>
                                          <p:spTgt spid="657412"/>
                                        </p:tgtEl>
                                        <p:attrNameLst>
                                          <p:attrName>ppt_x</p:attrName>
                                        </p:attrNameLst>
                                      </p:cBhvr>
                                      <p:tavLst>
                                        <p:tav tm="0">
                                          <p:val>
                                            <p:strVal val="0-#ppt_w/2"/>
                                          </p:val>
                                        </p:tav>
                                        <p:tav tm="100000">
                                          <p:val>
                                            <p:strVal val="#ppt_x"/>
                                          </p:val>
                                        </p:tav>
                                      </p:tavLst>
                                    </p:anim>
                                    <p:anim calcmode="lin" valueType="num">
                                      <p:cBhvr additive="base">
                                        <p:cTn id="14" dur="500" fill="hold"/>
                                        <p:tgtEl>
                                          <p:spTgt spid="6574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E41294C-75ED-47F1-B684-EF3664CE9615}" type="slidenum">
              <a:rPr lang="ar-SA" altLang="en-US" sz="1400" smtClean="0">
                <a:solidFill>
                  <a:srgbClr val="0000B6"/>
                </a:solidFill>
                <a:latin typeface="Book Antiqua" panose="02040602050305030304" pitchFamily="18" charset="0"/>
              </a:rPr>
              <a:pPr>
                <a:spcBef>
                  <a:spcPct val="0"/>
                </a:spcBef>
                <a:buClrTx/>
                <a:buSzTx/>
                <a:buFontTx/>
                <a:buNone/>
              </a:pPr>
              <a:t>105</a:t>
            </a:fld>
            <a:endParaRPr lang="en-US" altLang="en-US" sz="1400" smtClean="0">
              <a:solidFill>
                <a:srgbClr val="0000B6"/>
              </a:solidFill>
              <a:latin typeface="Book Antiqua" panose="02040602050305030304" pitchFamily="18" charset="0"/>
            </a:endParaRPr>
          </a:p>
        </p:txBody>
      </p:sp>
      <p:pic>
        <p:nvPicPr>
          <p:cNvPr id="65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316038"/>
            <a:ext cx="6291263"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35" name="Rectangle 3"/>
          <p:cNvSpPr>
            <a:spLocks noGrp="1" noChangeArrowheads="1"/>
          </p:cNvSpPr>
          <p:nvPr>
            <p:ph type="title"/>
          </p:nvPr>
        </p:nvSpPr>
        <p:spPr>
          <a:xfrm>
            <a:off x="682625" y="200025"/>
            <a:ext cx="7750175" cy="715963"/>
          </a:xfrm>
        </p:spPr>
        <p:txBody>
          <a:bodyPr/>
          <a:lstStyle/>
          <a:p>
            <a:pPr>
              <a:defRPr/>
            </a:pPr>
            <a:r>
              <a:rPr lang="en-US" smtClean="0"/>
              <a:t>Using Wait Statements (2)</a:t>
            </a:r>
          </a:p>
        </p:txBody>
      </p:sp>
      <p:pic>
        <p:nvPicPr>
          <p:cNvPr id="65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3730625"/>
            <a:ext cx="42894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additive="base">
                                        <p:cTn id="7" dur="500" fill="hold"/>
                                        <p:tgtEl>
                                          <p:spTgt spid="658436"/>
                                        </p:tgtEl>
                                        <p:attrNameLst>
                                          <p:attrName>ppt_x</p:attrName>
                                        </p:attrNameLst>
                                      </p:cBhvr>
                                      <p:tavLst>
                                        <p:tav tm="0">
                                          <p:val>
                                            <p:strVal val="0-#ppt_w/2"/>
                                          </p:val>
                                        </p:tav>
                                        <p:tav tm="100000">
                                          <p:val>
                                            <p:strVal val="#ppt_x"/>
                                          </p:val>
                                        </p:tav>
                                      </p:tavLst>
                                    </p:anim>
                                    <p:anim calcmode="lin" valueType="num">
                                      <p:cBhvr additive="base">
                                        <p:cTn id="8" dur="500" fill="hold"/>
                                        <p:tgtEl>
                                          <p:spTgt spid="6584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8434"/>
                                        </p:tgtEl>
                                        <p:attrNameLst>
                                          <p:attrName>style.visibility</p:attrName>
                                        </p:attrNameLst>
                                      </p:cBhvr>
                                      <p:to>
                                        <p:strVal val="visible"/>
                                      </p:to>
                                    </p:set>
                                    <p:anim calcmode="lin" valueType="num">
                                      <p:cBhvr additive="base">
                                        <p:cTn id="13" dur="500" fill="hold"/>
                                        <p:tgtEl>
                                          <p:spTgt spid="658434"/>
                                        </p:tgtEl>
                                        <p:attrNameLst>
                                          <p:attrName>ppt_x</p:attrName>
                                        </p:attrNameLst>
                                      </p:cBhvr>
                                      <p:tavLst>
                                        <p:tav tm="0">
                                          <p:val>
                                            <p:strVal val="0-#ppt_w/2"/>
                                          </p:val>
                                        </p:tav>
                                        <p:tav tm="100000">
                                          <p:val>
                                            <p:strVal val="#ppt_x"/>
                                          </p:val>
                                        </p:tav>
                                      </p:tavLst>
                                    </p:anim>
                                    <p:anim calcmode="lin" valueType="num">
                                      <p:cBhvr additive="base">
                                        <p:cTn id="14" dur="500" fill="hold"/>
                                        <p:tgtEl>
                                          <p:spTgt spid="6584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FF2E78B-B5FC-4B73-B4BC-49E54BE79A00}" type="slidenum">
              <a:rPr lang="ar-SA" altLang="en-US" sz="1400" smtClean="0">
                <a:solidFill>
                  <a:srgbClr val="0000B6"/>
                </a:solidFill>
                <a:latin typeface="Book Antiqua" panose="02040602050305030304" pitchFamily="18" charset="0"/>
              </a:rPr>
              <a:pPr>
                <a:spcBef>
                  <a:spcPct val="0"/>
                </a:spcBef>
                <a:buClrTx/>
                <a:buSzTx/>
                <a:buFontTx/>
                <a:buNone/>
              </a:pPr>
              <a:t>106</a:t>
            </a:fld>
            <a:endParaRPr lang="en-US" altLang="en-US" sz="1400" smtClean="0">
              <a:solidFill>
                <a:srgbClr val="0000B6"/>
              </a:solidFill>
              <a:latin typeface="Book Antiqua" panose="02040602050305030304" pitchFamily="18" charset="0"/>
            </a:endParaRPr>
          </a:p>
        </p:txBody>
      </p:sp>
      <p:sp>
        <p:nvSpPr>
          <p:cNvPr id="659458" name="Rectangle 2"/>
          <p:cNvSpPr>
            <a:spLocks noGrp="1" noChangeArrowheads="1"/>
          </p:cNvSpPr>
          <p:nvPr>
            <p:ph type="title"/>
          </p:nvPr>
        </p:nvSpPr>
        <p:spPr/>
        <p:txBody>
          <a:bodyPr/>
          <a:lstStyle/>
          <a:p>
            <a:pPr>
              <a:defRPr/>
            </a:pPr>
            <a:r>
              <a:rPr lang="en-US" smtClean="0"/>
              <a:t>To Do</a:t>
            </a:r>
          </a:p>
        </p:txBody>
      </p:sp>
      <p:sp>
        <p:nvSpPr>
          <p:cNvPr id="129028" name="Rectangle 3"/>
          <p:cNvSpPr>
            <a:spLocks noGrp="1" noChangeArrowheads="1"/>
          </p:cNvSpPr>
          <p:nvPr>
            <p:ph type="body" idx="1"/>
          </p:nvPr>
        </p:nvSpPr>
        <p:spPr/>
        <p:txBody>
          <a:bodyPr/>
          <a:lstStyle/>
          <a:p>
            <a:r>
              <a:rPr lang="en-US" altLang="en-US" smtClean="0"/>
              <a:t>Read</a:t>
            </a:r>
          </a:p>
          <a:p>
            <a:pPr lvl="1"/>
            <a:r>
              <a:rPr lang="en-US" altLang="en-US" smtClean="0"/>
              <a:t>Textbook chapters 2.1, 2.2</a:t>
            </a:r>
          </a:p>
          <a:p>
            <a:endParaRPr lang="en-US" altLang="en-US" smtClean="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9788044-1D31-4568-91DA-D1EBAF45B6F9}" type="slidenum">
              <a:rPr lang="ar-SA" altLang="en-US" sz="1400" smtClean="0">
                <a:solidFill>
                  <a:srgbClr val="0000B6"/>
                </a:solidFill>
                <a:latin typeface="Book Antiqua" panose="02040602050305030304" pitchFamily="18" charset="0"/>
              </a:rPr>
              <a:pPr>
                <a:spcBef>
                  <a:spcPct val="0"/>
                </a:spcBef>
                <a:buClrTx/>
                <a:buSzTx/>
                <a:buFontTx/>
                <a:buNone/>
              </a:pPr>
              <a:t>107</a:t>
            </a:fld>
            <a:endParaRPr lang="en-US" altLang="en-US" sz="1400" smtClean="0">
              <a:solidFill>
                <a:srgbClr val="0000B6"/>
              </a:solidFill>
              <a:latin typeface="Book Antiqua" panose="02040602050305030304" pitchFamily="18" charset="0"/>
            </a:endParaRPr>
          </a:p>
        </p:txBody>
      </p:sp>
      <p:sp>
        <p:nvSpPr>
          <p:cNvPr id="605186" name="Rectangle 2"/>
          <p:cNvSpPr>
            <a:spLocks noGrp="1" noChangeArrowheads="1"/>
          </p:cNvSpPr>
          <p:nvPr>
            <p:ph type="title"/>
          </p:nvPr>
        </p:nvSpPr>
        <p:spPr/>
        <p:txBody>
          <a:bodyPr/>
          <a:lstStyle/>
          <a:p>
            <a:pPr>
              <a:defRPr/>
            </a:pPr>
            <a:endParaRPr lang="fa-IR" smtClean="0"/>
          </a:p>
        </p:txBody>
      </p:sp>
      <p:sp>
        <p:nvSpPr>
          <p:cNvPr id="130052" name="Rectangle 3"/>
          <p:cNvSpPr>
            <a:spLocks noGrp="1" noChangeArrowheads="1"/>
          </p:cNvSpPr>
          <p:nvPr>
            <p:ph type="body" idx="1"/>
          </p:nvPr>
        </p:nvSpPr>
        <p:spPr/>
        <p:txBody>
          <a:bodyPr/>
          <a:lstStyle/>
          <a:p>
            <a:endParaRPr lang="fa-IR" altLang="en-US" smtClean="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BB5FE79-3950-41BA-B7E0-F1FBC64EF912}" type="slidenum">
              <a:rPr lang="ar-SA" altLang="en-US" sz="1400" smtClean="0">
                <a:solidFill>
                  <a:srgbClr val="0000B6"/>
                </a:solidFill>
                <a:latin typeface="Book Antiqua" panose="02040602050305030304" pitchFamily="18" charset="0"/>
              </a:rPr>
              <a:pPr>
                <a:spcBef>
                  <a:spcPct val="0"/>
                </a:spcBef>
                <a:buClrTx/>
                <a:buSzTx/>
                <a:buFontTx/>
                <a:buNone/>
              </a:pPr>
              <a:t>108</a:t>
            </a:fld>
            <a:endParaRPr lang="en-US" altLang="en-US" sz="1400" smtClean="0">
              <a:solidFill>
                <a:srgbClr val="0000B6"/>
              </a:solidFill>
              <a:latin typeface="Book Antiqua" panose="02040602050305030304" pitchFamily="18" charset="0"/>
            </a:endParaRPr>
          </a:p>
        </p:txBody>
      </p:sp>
      <p:sp>
        <p:nvSpPr>
          <p:cNvPr id="131075"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31076"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661508" name="Rectangle 4"/>
          <p:cNvSpPr>
            <a:spLocks noGrp="1" noChangeArrowheads="1"/>
          </p:cNvSpPr>
          <p:nvPr>
            <p:ph type="title"/>
          </p:nvPr>
        </p:nvSpPr>
        <p:spPr/>
        <p:txBody>
          <a:bodyPr/>
          <a:lstStyle/>
          <a:p>
            <a:pPr>
              <a:defRPr/>
            </a:pPr>
            <a:r>
              <a:rPr lang="en-US" smtClean="0"/>
              <a:t>Timing Model</a:t>
            </a:r>
          </a:p>
        </p:txBody>
      </p:sp>
      <p:sp>
        <p:nvSpPr>
          <p:cNvPr id="131078" name="Rectangle 5"/>
          <p:cNvSpPr>
            <a:spLocks noGrp="1" noChangeArrowheads="1"/>
          </p:cNvSpPr>
          <p:nvPr>
            <p:ph type="body" idx="1"/>
          </p:nvPr>
        </p:nvSpPr>
        <p:spPr/>
        <p:txBody>
          <a:bodyPr/>
          <a:lstStyle/>
          <a:p>
            <a:r>
              <a:rPr lang="en-US" altLang="en-US" smtClean="0"/>
              <a:t>VHDL uses the following simulation cycle to model the stimulus and response nature of digital hardware</a:t>
            </a:r>
          </a:p>
        </p:txBody>
      </p:sp>
      <p:sp>
        <p:nvSpPr>
          <p:cNvPr id="131079" name="Line 6"/>
          <p:cNvSpPr>
            <a:spLocks noChangeShapeType="1"/>
          </p:cNvSpPr>
          <p:nvPr/>
        </p:nvSpPr>
        <p:spPr bwMode="auto">
          <a:xfrm>
            <a:off x="1066800" y="3535363"/>
            <a:ext cx="0" cy="7112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31080" name="Line 7"/>
          <p:cNvSpPr>
            <a:spLocks noChangeShapeType="1"/>
          </p:cNvSpPr>
          <p:nvPr/>
        </p:nvSpPr>
        <p:spPr bwMode="auto">
          <a:xfrm>
            <a:off x="8001000" y="4983163"/>
            <a:ext cx="0" cy="7112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nvGrpSpPr>
          <p:cNvPr id="131081" name="Group 8"/>
          <p:cNvGrpSpPr>
            <a:grpSpLocks/>
          </p:cNvGrpSpPr>
          <p:nvPr/>
        </p:nvGrpSpPr>
        <p:grpSpPr bwMode="auto">
          <a:xfrm>
            <a:off x="1931988" y="4876800"/>
            <a:ext cx="4824412" cy="893763"/>
            <a:chOff x="1217" y="3072"/>
            <a:chExt cx="3039" cy="464"/>
          </a:xfrm>
        </p:grpSpPr>
        <p:sp>
          <p:nvSpPr>
            <p:cNvPr id="131090" name="Arc 9"/>
            <p:cNvSpPr>
              <a:spLocks/>
            </p:cNvSpPr>
            <p:nvPr/>
          </p:nvSpPr>
          <p:spPr bwMode="auto">
            <a:xfrm>
              <a:off x="1217" y="3072"/>
              <a:ext cx="1520" cy="4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508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31091" name="Arc 10"/>
            <p:cNvSpPr>
              <a:spLocks/>
            </p:cNvSpPr>
            <p:nvPr/>
          </p:nvSpPr>
          <p:spPr bwMode="auto">
            <a:xfrm>
              <a:off x="2736" y="3072"/>
              <a:ext cx="1520" cy="4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508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131082" name="Group 11"/>
          <p:cNvGrpSpPr>
            <a:grpSpLocks/>
          </p:cNvGrpSpPr>
          <p:nvPr/>
        </p:nvGrpSpPr>
        <p:grpSpPr bwMode="auto">
          <a:xfrm>
            <a:off x="1855788" y="3536950"/>
            <a:ext cx="4824412" cy="736600"/>
            <a:chOff x="1169" y="2129"/>
            <a:chExt cx="3039" cy="464"/>
          </a:xfrm>
        </p:grpSpPr>
        <p:sp>
          <p:nvSpPr>
            <p:cNvPr id="131088" name="Arc 12"/>
            <p:cNvSpPr>
              <a:spLocks/>
            </p:cNvSpPr>
            <p:nvPr/>
          </p:nvSpPr>
          <p:spPr bwMode="auto">
            <a:xfrm>
              <a:off x="2688" y="2129"/>
              <a:ext cx="1520" cy="4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31089" name="Arc 13"/>
            <p:cNvSpPr>
              <a:spLocks/>
            </p:cNvSpPr>
            <p:nvPr/>
          </p:nvSpPr>
          <p:spPr bwMode="auto">
            <a:xfrm>
              <a:off x="1169" y="2129"/>
              <a:ext cx="1520" cy="4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6"/>
                    <a:pt x="9662" y="7"/>
                    <a:pt x="21586" y="0"/>
                  </a:cubicBezTo>
                </a:path>
                <a:path w="21600" h="21600" stroke="0" extrusionOk="0">
                  <a:moveTo>
                    <a:pt x="0" y="21600"/>
                  </a:moveTo>
                  <a:cubicBezTo>
                    <a:pt x="0" y="9676"/>
                    <a:pt x="9662" y="7"/>
                    <a:pt x="21586" y="0"/>
                  </a:cubicBezTo>
                  <a:lnTo>
                    <a:pt x="21600" y="21600"/>
                  </a:lnTo>
                  <a:lnTo>
                    <a:pt x="0" y="21600"/>
                  </a:lnTo>
                  <a:close/>
                </a:path>
              </a:pathLst>
            </a:custGeom>
            <a:noFill/>
            <a:ln w="508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useBgFill="1">
        <p:nvSpPr>
          <p:cNvPr id="131083" name="Rectangle 14"/>
          <p:cNvSpPr>
            <a:spLocks noChangeArrowheads="1"/>
          </p:cNvSpPr>
          <p:nvPr/>
        </p:nvSpPr>
        <p:spPr bwMode="auto">
          <a:xfrm>
            <a:off x="3873500" y="3344863"/>
            <a:ext cx="925513" cy="454025"/>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b="1" i="0">
                <a:solidFill>
                  <a:schemeClr val="tx1"/>
                </a:solidFill>
                <a:latin typeface="Lucida Sans" panose="020B0602030504020204" pitchFamily="34" charset="0"/>
              </a:rPr>
              <a:t>Delay</a:t>
            </a:r>
          </a:p>
        </p:txBody>
      </p:sp>
      <p:sp>
        <p:nvSpPr>
          <p:cNvPr id="131084" name="Rectangle 15"/>
          <p:cNvSpPr>
            <a:spLocks noChangeArrowheads="1"/>
          </p:cNvSpPr>
          <p:nvPr/>
        </p:nvSpPr>
        <p:spPr bwMode="auto">
          <a:xfrm>
            <a:off x="525463" y="3033713"/>
            <a:ext cx="2868612" cy="4016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gn="ctr">
              <a:lnSpc>
                <a:spcPct val="75000"/>
              </a:lnSpc>
              <a:spcBef>
                <a:spcPct val="0"/>
              </a:spcBef>
              <a:buClrTx/>
              <a:buSzTx/>
              <a:buFontTx/>
              <a:buNone/>
            </a:pPr>
            <a:r>
              <a:rPr lang="en-US" altLang="en-US" sz="2400" b="1" i="0">
                <a:solidFill>
                  <a:schemeClr val="tx1"/>
                </a:solidFill>
                <a:latin typeface="Lucida Sans" panose="020B0602030504020204" pitchFamily="34" charset="0"/>
              </a:rPr>
              <a:t>Start Simulation</a:t>
            </a:r>
          </a:p>
        </p:txBody>
      </p:sp>
      <p:sp>
        <p:nvSpPr>
          <p:cNvPr id="131085" name="Rectangle 16"/>
          <p:cNvSpPr>
            <a:spLocks noChangeArrowheads="1"/>
          </p:cNvSpPr>
          <p:nvPr/>
        </p:nvSpPr>
        <p:spPr bwMode="auto">
          <a:xfrm>
            <a:off x="717550" y="4387850"/>
            <a:ext cx="2868613" cy="4016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gn="ctr">
              <a:lnSpc>
                <a:spcPct val="75000"/>
              </a:lnSpc>
              <a:spcBef>
                <a:spcPct val="0"/>
              </a:spcBef>
              <a:buClrTx/>
              <a:buSzTx/>
              <a:buFontTx/>
              <a:buNone/>
            </a:pPr>
            <a:r>
              <a:rPr lang="en-US" altLang="en-US" sz="2400" b="1" i="0">
                <a:solidFill>
                  <a:schemeClr val="tx1"/>
                </a:solidFill>
                <a:latin typeface="Lucida Sans" panose="020B0602030504020204" pitchFamily="34" charset="0"/>
              </a:rPr>
              <a:t>Update Signals</a:t>
            </a:r>
          </a:p>
        </p:txBody>
      </p:sp>
      <p:sp>
        <p:nvSpPr>
          <p:cNvPr id="131086" name="Rectangle 17"/>
          <p:cNvSpPr>
            <a:spLocks noChangeArrowheads="1"/>
          </p:cNvSpPr>
          <p:nvPr/>
        </p:nvSpPr>
        <p:spPr bwMode="auto">
          <a:xfrm>
            <a:off x="5484813" y="4405313"/>
            <a:ext cx="3260725" cy="4016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gn="ctr">
              <a:lnSpc>
                <a:spcPct val="75000"/>
              </a:lnSpc>
              <a:spcBef>
                <a:spcPct val="0"/>
              </a:spcBef>
              <a:buClrTx/>
              <a:buSzTx/>
              <a:buFontTx/>
              <a:buNone/>
            </a:pPr>
            <a:r>
              <a:rPr lang="en-US" altLang="en-US" sz="2400" b="1" i="0">
                <a:solidFill>
                  <a:schemeClr val="tx1"/>
                </a:solidFill>
                <a:latin typeface="Lucida Sans" panose="020B0602030504020204" pitchFamily="34" charset="0"/>
              </a:rPr>
              <a:t>Execute Processes</a:t>
            </a:r>
          </a:p>
        </p:txBody>
      </p:sp>
      <p:sp>
        <p:nvSpPr>
          <p:cNvPr id="131087" name="Rectangle 18"/>
          <p:cNvSpPr>
            <a:spLocks noChangeArrowheads="1"/>
          </p:cNvSpPr>
          <p:nvPr/>
        </p:nvSpPr>
        <p:spPr bwMode="auto">
          <a:xfrm>
            <a:off x="6210300" y="5695950"/>
            <a:ext cx="2700338" cy="4016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gn="ctr">
              <a:lnSpc>
                <a:spcPct val="75000"/>
              </a:lnSpc>
              <a:spcBef>
                <a:spcPct val="0"/>
              </a:spcBef>
              <a:buClrTx/>
              <a:buSzTx/>
              <a:buFontTx/>
              <a:buNone/>
            </a:pPr>
            <a:r>
              <a:rPr lang="en-US" altLang="en-US" sz="2400" b="1" i="0">
                <a:solidFill>
                  <a:schemeClr val="tx1"/>
                </a:solidFill>
                <a:latin typeface="Lucida Sans" panose="020B0602030504020204" pitchFamily="34" charset="0"/>
              </a:rPr>
              <a:t>End Simulation</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21EB63A-C8E4-46D6-AD25-BDE008F14FE4}" type="slidenum">
              <a:rPr lang="ar-SA" altLang="en-US" sz="1400" smtClean="0">
                <a:solidFill>
                  <a:srgbClr val="0000B6"/>
                </a:solidFill>
                <a:latin typeface="Book Antiqua" panose="02040602050305030304" pitchFamily="18" charset="0"/>
              </a:rPr>
              <a:pPr>
                <a:spcBef>
                  <a:spcPct val="0"/>
                </a:spcBef>
                <a:buClrTx/>
                <a:buSzTx/>
                <a:buFontTx/>
                <a:buNone/>
              </a:pPr>
              <a:t>109</a:t>
            </a:fld>
            <a:endParaRPr lang="en-US" altLang="en-US" sz="1400" smtClean="0">
              <a:solidFill>
                <a:srgbClr val="0000B6"/>
              </a:solidFill>
              <a:latin typeface="Book Antiqua" panose="02040602050305030304" pitchFamily="18" charset="0"/>
            </a:endParaRPr>
          </a:p>
        </p:txBody>
      </p:sp>
      <p:sp>
        <p:nvSpPr>
          <p:cNvPr id="133123"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33124" name="Rectangle 3"/>
          <p:cNvSpPr>
            <a:spLocks noChangeArrowheads="1"/>
          </p:cNvSpPr>
          <p:nvPr/>
        </p:nvSpPr>
        <p:spPr bwMode="auto">
          <a:xfrm>
            <a:off x="3624263" y="6400800"/>
            <a:ext cx="3427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663556" name="Rectangle 4"/>
          <p:cNvSpPr>
            <a:spLocks noGrp="1" noChangeArrowheads="1"/>
          </p:cNvSpPr>
          <p:nvPr>
            <p:ph type="title"/>
          </p:nvPr>
        </p:nvSpPr>
        <p:spPr/>
        <p:txBody>
          <a:bodyPr/>
          <a:lstStyle/>
          <a:p>
            <a:pPr>
              <a:defRPr/>
            </a:pPr>
            <a:r>
              <a:rPr lang="en-US" smtClean="0"/>
              <a:t>Review: Delay Types</a:t>
            </a:r>
          </a:p>
        </p:txBody>
      </p:sp>
      <p:sp>
        <p:nvSpPr>
          <p:cNvPr id="133126" name="Rectangle 5"/>
          <p:cNvSpPr>
            <a:spLocks noGrp="1" noChangeArrowheads="1"/>
          </p:cNvSpPr>
          <p:nvPr>
            <p:ph type="body" idx="1"/>
          </p:nvPr>
        </p:nvSpPr>
        <p:spPr>
          <a:xfrm>
            <a:off x="685800" y="1085850"/>
            <a:ext cx="7772400" cy="5080000"/>
          </a:xfrm>
        </p:spPr>
        <p:txBody>
          <a:bodyPr/>
          <a:lstStyle/>
          <a:p>
            <a:r>
              <a:rPr lang="en-US" altLang="en-US" smtClean="0"/>
              <a:t>All VHDL signal assignment statements prescribe an amount of time that must transpire before the signal assumes its new value</a:t>
            </a:r>
          </a:p>
          <a:p>
            <a:r>
              <a:rPr lang="en-US" altLang="en-US" smtClean="0"/>
              <a:t>This prescribed delay can be in one of three forms:</a:t>
            </a:r>
          </a:p>
          <a:p>
            <a:pPr lvl="1"/>
            <a:r>
              <a:rPr lang="en-US" altLang="en-US" sz="1800" smtClean="0"/>
              <a:t>Transport -- prescribes propagation delay only</a:t>
            </a:r>
          </a:p>
          <a:p>
            <a:pPr lvl="1"/>
            <a:r>
              <a:rPr lang="en-US" altLang="en-US" sz="1800" smtClean="0"/>
              <a:t>Inertial -- prescribes propagation delay and minimum input pulse width</a:t>
            </a:r>
          </a:p>
          <a:p>
            <a:pPr lvl="1"/>
            <a:r>
              <a:rPr lang="en-US" altLang="en-US" sz="1800" smtClean="0"/>
              <a:t>Delta -- the default if no delay time is explicitly specified</a:t>
            </a:r>
          </a:p>
          <a:p>
            <a:endParaRPr lang="en-US" altLang="en-US" sz="2100" smtClean="0"/>
          </a:p>
        </p:txBody>
      </p:sp>
      <p:sp>
        <p:nvSpPr>
          <p:cNvPr id="133127" name="Line 7"/>
          <p:cNvSpPr>
            <a:spLocks noChangeShapeType="1"/>
          </p:cNvSpPr>
          <p:nvPr/>
        </p:nvSpPr>
        <p:spPr bwMode="auto">
          <a:xfrm>
            <a:off x="2471738" y="5830888"/>
            <a:ext cx="1401762"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33128" name="Line 8"/>
          <p:cNvSpPr>
            <a:spLocks noChangeShapeType="1"/>
          </p:cNvSpPr>
          <p:nvPr/>
        </p:nvSpPr>
        <p:spPr bwMode="auto">
          <a:xfrm>
            <a:off x="4932363" y="5799138"/>
            <a:ext cx="1401762"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33129" name="Rectangle 9"/>
          <p:cNvSpPr>
            <a:spLocks noChangeArrowheads="1"/>
          </p:cNvSpPr>
          <p:nvPr/>
        </p:nvSpPr>
        <p:spPr bwMode="auto">
          <a:xfrm>
            <a:off x="2598738" y="5422900"/>
            <a:ext cx="8016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Input</a:t>
            </a:r>
          </a:p>
        </p:txBody>
      </p:sp>
      <p:sp>
        <p:nvSpPr>
          <p:cNvPr id="133130" name="Rectangle 10"/>
          <p:cNvSpPr>
            <a:spLocks noChangeArrowheads="1"/>
          </p:cNvSpPr>
          <p:nvPr/>
        </p:nvSpPr>
        <p:spPr bwMode="auto">
          <a:xfrm>
            <a:off x="3849688" y="5607050"/>
            <a:ext cx="9826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delay</a:t>
            </a:r>
          </a:p>
        </p:txBody>
      </p:sp>
      <p:sp>
        <p:nvSpPr>
          <p:cNvPr id="133131" name="Rectangle 11"/>
          <p:cNvSpPr>
            <a:spLocks noChangeArrowheads="1"/>
          </p:cNvSpPr>
          <p:nvPr/>
        </p:nvSpPr>
        <p:spPr bwMode="auto">
          <a:xfrm>
            <a:off x="5086350" y="5400675"/>
            <a:ext cx="11985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Output</a:t>
            </a:r>
          </a:p>
        </p:txBody>
      </p:sp>
      <p:sp>
        <p:nvSpPr>
          <p:cNvPr id="133132" name="Rectangle 12"/>
          <p:cNvSpPr>
            <a:spLocks noChangeArrowheads="1"/>
          </p:cNvSpPr>
          <p:nvPr/>
        </p:nvSpPr>
        <p:spPr bwMode="auto">
          <a:xfrm>
            <a:off x="760413" y="1546225"/>
            <a:ext cx="7664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nSpc>
                <a:spcPct val="90000"/>
              </a:lnSpc>
              <a:spcBef>
                <a:spcPct val="30000"/>
              </a:spcBef>
              <a:buClrTx/>
              <a:buFont typeface="ZapfDingbats" pitchFamily="82" charset="2"/>
              <a:buChar char="l"/>
            </a:pPr>
            <a:endParaRPr lang="fa-IR" altLang="en-US" sz="2000" b="1" i="0">
              <a:solidFill>
                <a:schemeClr val="tx1"/>
              </a:solidFill>
            </a:endParaRPr>
          </a:p>
        </p:txBody>
      </p:sp>
      <p:sp>
        <p:nvSpPr>
          <p:cNvPr id="133133" name="AutoShape 6"/>
          <p:cNvSpPr>
            <a:spLocks noChangeArrowheads="1"/>
          </p:cNvSpPr>
          <p:nvPr/>
        </p:nvSpPr>
        <p:spPr bwMode="auto">
          <a:xfrm rot="5400000">
            <a:off x="3888581" y="5283994"/>
            <a:ext cx="1063625" cy="1093788"/>
          </a:xfrm>
          <a:prstGeom prst="triangle">
            <a:avLst>
              <a:gd name="adj" fmla="val 49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A09AEB0-5156-4833-B2A1-A00C5E5C7CA2}" type="slidenum">
              <a:rPr lang="ar-SA" altLang="en-US" sz="1400" smtClean="0">
                <a:solidFill>
                  <a:srgbClr val="0000B6"/>
                </a:solidFill>
                <a:latin typeface="Book Antiqua" panose="02040602050305030304" pitchFamily="18" charset="0"/>
              </a:rPr>
              <a:pPr>
                <a:spcBef>
                  <a:spcPct val="0"/>
                </a:spcBef>
                <a:buClrTx/>
                <a:buSzTx/>
                <a:buFontTx/>
                <a:buNone/>
              </a:pPr>
              <a:t>11</a:t>
            </a:fld>
            <a:endParaRPr lang="en-US" altLang="en-US" sz="1400" smtClean="0">
              <a:solidFill>
                <a:srgbClr val="0000B6"/>
              </a:solidFill>
              <a:latin typeface="Book Antiqua" panose="02040602050305030304" pitchFamily="18" charset="0"/>
            </a:endParaRPr>
          </a:p>
        </p:txBody>
      </p:sp>
      <p:sp>
        <p:nvSpPr>
          <p:cNvPr id="614402" name="Rectangle 2"/>
          <p:cNvSpPr>
            <a:spLocks noGrp="1" noChangeArrowheads="1"/>
          </p:cNvSpPr>
          <p:nvPr>
            <p:ph type="title"/>
          </p:nvPr>
        </p:nvSpPr>
        <p:spPr>
          <a:xfrm>
            <a:off x="703263" y="695325"/>
            <a:ext cx="7772400" cy="715963"/>
          </a:xfrm>
        </p:spPr>
        <p:txBody>
          <a:bodyPr/>
          <a:lstStyle/>
          <a:p>
            <a:pPr>
              <a:defRPr/>
            </a:pPr>
            <a:r>
              <a:rPr lang="en-US" smtClean="0"/>
              <a:t>Modeling Flip-Flops Using VHDL Processes</a:t>
            </a:r>
          </a:p>
        </p:txBody>
      </p:sp>
      <p:sp>
        <p:nvSpPr>
          <p:cNvPr id="19460"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endParaRPr lang="en-US" altLang="en-US" sz="2400" smtClean="0"/>
          </a:p>
          <a:p>
            <a:r>
              <a:rPr lang="en-US" altLang="en-US" sz="2400" smtClean="0"/>
              <a:t>Whenever one of the signals in the sensitivity list changes, the sequential statements are executed </a:t>
            </a:r>
            <a:br>
              <a:rPr lang="en-US" altLang="en-US" sz="2400" smtClean="0"/>
            </a:br>
            <a:r>
              <a:rPr lang="en-US" altLang="en-US" sz="2400" smtClean="0"/>
              <a:t>in sequence one time </a:t>
            </a:r>
          </a:p>
        </p:txBody>
      </p:sp>
      <p:pic>
        <p:nvPicPr>
          <p:cNvPr id="194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938" y="2155825"/>
            <a:ext cx="3683000" cy="132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2" name="Rectangle 5"/>
          <p:cNvSpPr>
            <a:spLocks noChangeArrowheads="1"/>
          </p:cNvSpPr>
          <p:nvPr/>
        </p:nvSpPr>
        <p:spPr bwMode="auto">
          <a:xfrm>
            <a:off x="1935163" y="1635125"/>
            <a:ext cx="37576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Tx/>
              <a:buSzTx/>
              <a:buFontTx/>
              <a:buNone/>
            </a:pPr>
            <a:r>
              <a:rPr lang="en-US" altLang="en-US" sz="2400" i="0">
                <a:solidFill>
                  <a:srgbClr val="3333FF"/>
                </a:solidFill>
              </a:rPr>
              <a:t>General form of process</a:t>
            </a:r>
          </a:p>
        </p:txBody>
      </p:sp>
      <p:sp>
        <p:nvSpPr>
          <p:cNvPr id="19463" name="Rectangle 6"/>
          <p:cNvSpPr>
            <a:spLocks noChangeArrowheads="1"/>
          </p:cNvSpPr>
          <p:nvPr/>
        </p:nvSpPr>
        <p:spPr bwMode="auto">
          <a:xfrm>
            <a:off x="3179763" y="24685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3233F66-FFD5-4278-B283-927525112220}" type="slidenum">
              <a:rPr lang="ar-SA" altLang="en-US" sz="1400" smtClean="0">
                <a:solidFill>
                  <a:srgbClr val="0000B6"/>
                </a:solidFill>
                <a:latin typeface="Book Antiqua" panose="02040602050305030304" pitchFamily="18" charset="0"/>
              </a:rPr>
              <a:pPr>
                <a:spcBef>
                  <a:spcPct val="0"/>
                </a:spcBef>
                <a:buClrTx/>
                <a:buSzTx/>
                <a:buFontTx/>
                <a:buNone/>
              </a:pPr>
              <a:t>110</a:t>
            </a:fld>
            <a:endParaRPr lang="en-US" altLang="en-US" sz="1400" smtClean="0">
              <a:solidFill>
                <a:srgbClr val="0000B6"/>
              </a:solidFill>
              <a:latin typeface="Book Antiqua" panose="02040602050305030304" pitchFamily="18" charset="0"/>
            </a:endParaRPr>
          </a:p>
        </p:txBody>
      </p:sp>
      <p:sp>
        <p:nvSpPr>
          <p:cNvPr id="665602" name="Rectangle 2"/>
          <p:cNvSpPr>
            <a:spLocks noGrp="1" noChangeArrowheads="1"/>
          </p:cNvSpPr>
          <p:nvPr>
            <p:ph type="title"/>
          </p:nvPr>
        </p:nvSpPr>
        <p:spPr/>
        <p:txBody>
          <a:bodyPr/>
          <a:lstStyle/>
          <a:p>
            <a:pPr>
              <a:defRPr/>
            </a:pPr>
            <a:r>
              <a:rPr lang="en-US" smtClean="0"/>
              <a:t>Problem #1</a:t>
            </a:r>
          </a:p>
        </p:txBody>
      </p:sp>
      <p:sp>
        <p:nvSpPr>
          <p:cNvPr id="665603" name="Rectangle 3"/>
          <p:cNvSpPr>
            <a:spLocks noGrp="1" noChangeArrowheads="1"/>
          </p:cNvSpPr>
          <p:nvPr>
            <p:ph type="body" idx="1"/>
          </p:nvPr>
        </p:nvSpPr>
        <p:spPr>
          <a:xfrm>
            <a:off x="720725" y="1257300"/>
            <a:ext cx="2443163" cy="5080000"/>
          </a:xfrm>
        </p:spPr>
        <p:txBody>
          <a:bodyPr/>
          <a:lstStyle/>
          <a:p>
            <a:r>
              <a:rPr lang="en-US" altLang="en-US" sz="2000" smtClean="0">
                <a:cs typeface="Times New Roman" panose="02020603050405020304" pitchFamily="18" charset="0"/>
              </a:rPr>
              <a:t>Using the labels, list the order in which the following signal assignments are evaluated if in2 changes from a '0' to a '1'.  Assume in1 has been a '1' and in2 has been a '0' for a long time, and then at time </a:t>
            </a:r>
            <a:r>
              <a:rPr lang="en-US" altLang="en-US" sz="2000" i="1" smtClean="0">
                <a:cs typeface="Times New Roman" panose="02020603050405020304" pitchFamily="18" charset="0"/>
              </a:rPr>
              <a:t>t </a:t>
            </a:r>
            <a:r>
              <a:rPr lang="en-US" altLang="en-US" sz="2000" smtClean="0">
                <a:cs typeface="Times New Roman" panose="02020603050405020304" pitchFamily="18" charset="0"/>
              </a:rPr>
              <a:t>in2 changes from a '0' to a '1'.</a:t>
            </a:r>
          </a:p>
          <a:p>
            <a:endParaRPr lang="en-US" altLang="en-US" sz="2000" smtClean="0"/>
          </a:p>
        </p:txBody>
      </p:sp>
      <p:sp>
        <p:nvSpPr>
          <p:cNvPr id="665604" name="Text Box 4"/>
          <p:cNvSpPr txBox="1">
            <a:spLocks noChangeArrowheads="1"/>
          </p:cNvSpPr>
          <p:nvPr/>
        </p:nvSpPr>
        <p:spPr bwMode="auto">
          <a:xfrm>
            <a:off x="3062288" y="1014413"/>
            <a:ext cx="5791200" cy="548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entity not_another_prob is</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port (in1, in2: in bit;</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a: out bit);</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end not_another_prob;</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architecture oh_behave of not_another_prob is</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signal b, c, d, e, f: bit;</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begin</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L1:  d &lt;= not(in1);</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L2:  c&lt;= not(in2);</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L3:  f &lt;= (d and in2) ; </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L4:  e &lt;= (c and in1) ;</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L5:  a &lt;= not b;</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L6:  b &lt;= e or f;</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end oh_behave;</a:t>
            </a:r>
            <a:endParaRPr lang="en-US" altLang="en-US" sz="1600" i="0">
              <a:solidFill>
                <a:srgbClr val="0000FF"/>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5603">
                                            <p:txEl>
                                              <p:pRg st="0" end="0"/>
                                            </p:txEl>
                                          </p:spTgt>
                                        </p:tgtEl>
                                        <p:attrNameLst>
                                          <p:attrName>style.visibility</p:attrName>
                                        </p:attrNameLst>
                                      </p:cBhvr>
                                      <p:to>
                                        <p:strVal val="visible"/>
                                      </p:to>
                                    </p:set>
                                    <p:anim calcmode="lin" valueType="num">
                                      <p:cBhvr additive="base">
                                        <p:cTn id="7" dur="500" fill="hold"/>
                                        <p:tgtEl>
                                          <p:spTgt spid="66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5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5604"/>
                                        </p:tgtEl>
                                        <p:attrNameLst>
                                          <p:attrName>style.visibility</p:attrName>
                                        </p:attrNameLst>
                                      </p:cBhvr>
                                      <p:to>
                                        <p:strVal val="visible"/>
                                      </p:to>
                                    </p:set>
                                    <p:anim calcmode="lin" valueType="num">
                                      <p:cBhvr additive="base">
                                        <p:cTn id="13" dur="500" fill="hold"/>
                                        <p:tgtEl>
                                          <p:spTgt spid="665604"/>
                                        </p:tgtEl>
                                        <p:attrNameLst>
                                          <p:attrName>ppt_x</p:attrName>
                                        </p:attrNameLst>
                                      </p:cBhvr>
                                      <p:tavLst>
                                        <p:tav tm="0">
                                          <p:val>
                                            <p:strVal val="0-#ppt_w/2"/>
                                          </p:val>
                                        </p:tav>
                                        <p:tav tm="100000">
                                          <p:val>
                                            <p:strVal val="#ppt_x"/>
                                          </p:val>
                                        </p:tav>
                                      </p:tavLst>
                                    </p:anim>
                                    <p:anim calcmode="lin" valueType="num">
                                      <p:cBhvr additive="base">
                                        <p:cTn id="14" dur="500" fill="hold"/>
                                        <p:tgtEl>
                                          <p:spTgt spid="665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3" grpId="0" build="p" autoUpdateAnimBg="0"/>
      <p:bldP spid="665604"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F58B8F76-9DA5-4054-9BC3-ECC71A05F380}" type="slidenum">
              <a:rPr lang="ar-SA" altLang="en-US" sz="1400" smtClean="0">
                <a:solidFill>
                  <a:srgbClr val="0000B6"/>
                </a:solidFill>
                <a:latin typeface="Book Antiqua" panose="02040602050305030304" pitchFamily="18" charset="0"/>
              </a:rPr>
              <a:pPr>
                <a:spcBef>
                  <a:spcPct val="0"/>
                </a:spcBef>
                <a:buClrTx/>
                <a:buSzTx/>
                <a:buFontTx/>
                <a:buNone/>
              </a:pPr>
              <a:t>111</a:t>
            </a:fld>
            <a:endParaRPr lang="en-US" altLang="en-US" sz="1400" smtClean="0">
              <a:solidFill>
                <a:srgbClr val="0000B6"/>
              </a:solidFill>
              <a:latin typeface="Book Antiqua" panose="02040602050305030304" pitchFamily="18" charset="0"/>
            </a:endParaRPr>
          </a:p>
        </p:txBody>
      </p:sp>
      <p:sp>
        <p:nvSpPr>
          <p:cNvPr id="666626" name="Rectangle 2"/>
          <p:cNvSpPr>
            <a:spLocks noGrp="1" noChangeArrowheads="1"/>
          </p:cNvSpPr>
          <p:nvPr>
            <p:ph type="title"/>
          </p:nvPr>
        </p:nvSpPr>
        <p:spPr/>
        <p:txBody>
          <a:bodyPr/>
          <a:lstStyle/>
          <a:p>
            <a:pPr>
              <a:defRPr/>
            </a:pPr>
            <a:r>
              <a:rPr lang="en-US" smtClean="0"/>
              <a:t>Modeling a Sequential Machine</a:t>
            </a:r>
          </a:p>
        </p:txBody>
      </p:sp>
      <p:pic>
        <p:nvPicPr>
          <p:cNvPr id="66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889125"/>
            <a:ext cx="42894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563" y="1979613"/>
            <a:ext cx="330676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629" name="Rectangle 5"/>
          <p:cNvSpPr>
            <a:spLocks noChangeArrowheads="1"/>
          </p:cNvSpPr>
          <p:nvPr/>
        </p:nvSpPr>
        <p:spPr bwMode="auto">
          <a:xfrm>
            <a:off x="1200150" y="1136650"/>
            <a:ext cx="733901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Tx/>
              <a:buSzTx/>
              <a:buFontTx/>
              <a:buNone/>
            </a:pPr>
            <a:r>
              <a:rPr lang="en-US" altLang="en-US" sz="2400" i="0">
                <a:solidFill>
                  <a:srgbClr val="3333FF"/>
                </a:solidFill>
              </a:rPr>
              <a:t>Mealy Machine for </a:t>
            </a:r>
            <a:br>
              <a:rPr lang="en-US" altLang="en-US" sz="2400" i="0">
                <a:solidFill>
                  <a:srgbClr val="3333FF"/>
                </a:solidFill>
              </a:rPr>
            </a:br>
            <a:r>
              <a:rPr lang="en-US" altLang="en-US" sz="2400" i="0">
                <a:solidFill>
                  <a:srgbClr val="3333FF"/>
                </a:solidFill>
              </a:rPr>
              <a:t>8421 BCD to 8421 BCD + 3 bit serial converter</a:t>
            </a:r>
          </a:p>
        </p:txBody>
      </p:sp>
      <p:sp>
        <p:nvSpPr>
          <p:cNvPr id="666630" name="Rectangle 6"/>
          <p:cNvSpPr>
            <a:spLocks noChangeArrowheads="1"/>
          </p:cNvSpPr>
          <p:nvPr/>
        </p:nvSpPr>
        <p:spPr bwMode="auto">
          <a:xfrm>
            <a:off x="1352550" y="4819650"/>
            <a:ext cx="73390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Tx/>
              <a:buSzTx/>
              <a:buFontTx/>
              <a:buNone/>
            </a:pPr>
            <a:r>
              <a:rPr lang="en-US" altLang="en-US" sz="2400" i="0">
                <a:solidFill>
                  <a:srgbClr val="FF0000"/>
                </a:solidFill>
              </a:rPr>
              <a:t>How to model this in VHDL?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6629"/>
                                        </p:tgtEl>
                                        <p:attrNameLst>
                                          <p:attrName>style.visibility</p:attrName>
                                        </p:attrNameLst>
                                      </p:cBhvr>
                                      <p:to>
                                        <p:strVal val="visible"/>
                                      </p:to>
                                    </p:set>
                                    <p:anim calcmode="lin" valueType="num">
                                      <p:cBhvr additive="base">
                                        <p:cTn id="7" dur="500" fill="hold"/>
                                        <p:tgtEl>
                                          <p:spTgt spid="666629"/>
                                        </p:tgtEl>
                                        <p:attrNameLst>
                                          <p:attrName>ppt_x</p:attrName>
                                        </p:attrNameLst>
                                      </p:cBhvr>
                                      <p:tavLst>
                                        <p:tav tm="0">
                                          <p:val>
                                            <p:strVal val="0-#ppt_w/2"/>
                                          </p:val>
                                        </p:tav>
                                        <p:tav tm="100000">
                                          <p:val>
                                            <p:strVal val="#ppt_x"/>
                                          </p:val>
                                        </p:tav>
                                      </p:tavLst>
                                    </p:anim>
                                    <p:anim calcmode="lin" valueType="num">
                                      <p:cBhvr additive="base">
                                        <p:cTn id="8" dur="500" fill="hold"/>
                                        <p:tgtEl>
                                          <p:spTgt spid="66662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66627"/>
                                        </p:tgtEl>
                                        <p:attrNameLst>
                                          <p:attrName>style.visibility</p:attrName>
                                        </p:attrNameLst>
                                      </p:cBhvr>
                                      <p:to>
                                        <p:strVal val="visible"/>
                                      </p:to>
                                    </p:set>
                                    <p:anim calcmode="lin" valueType="num">
                                      <p:cBhvr additive="base">
                                        <p:cTn id="13" dur="500" fill="hold"/>
                                        <p:tgtEl>
                                          <p:spTgt spid="666627"/>
                                        </p:tgtEl>
                                        <p:attrNameLst>
                                          <p:attrName>ppt_x</p:attrName>
                                        </p:attrNameLst>
                                      </p:cBhvr>
                                      <p:tavLst>
                                        <p:tav tm="0">
                                          <p:val>
                                            <p:strVal val="0-#ppt_w/2"/>
                                          </p:val>
                                        </p:tav>
                                        <p:tav tm="100000">
                                          <p:val>
                                            <p:strVal val="#ppt_x"/>
                                          </p:val>
                                        </p:tav>
                                      </p:tavLst>
                                    </p:anim>
                                    <p:anim calcmode="lin" valueType="num">
                                      <p:cBhvr additive="base">
                                        <p:cTn id="14" dur="500" fill="hold"/>
                                        <p:tgtEl>
                                          <p:spTgt spid="6666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66628"/>
                                        </p:tgtEl>
                                        <p:attrNameLst>
                                          <p:attrName>style.visibility</p:attrName>
                                        </p:attrNameLst>
                                      </p:cBhvr>
                                      <p:to>
                                        <p:strVal val="visible"/>
                                      </p:to>
                                    </p:set>
                                    <p:anim calcmode="lin" valueType="num">
                                      <p:cBhvr additive="base">
                                        <p:cTn id="19" dur="500" fill="hold"/>
                                        <p:tgtEl>
                                          <p:spTgt spid="666628"/>
                                        </p:tgtEl>
                                        <p:attrNameLst>
                                          <p:attrName>ppt_x</p:attrName>
                                        </p:attrNameLst>
                                      </p:cBhvr>
                                      <p:tavLst>
                                        <p:tav tm="0">
                                          <p:val>
                                            <p:strVal val="0-#ppt_w/2"/>
                                          </p:val>
                                        </p:tav>
                                        <p:tav tm="100000">
                                          <p:val>
                                            <p:strVal val="#ppt_x"/>
                                          </p:val>
                                        </p:tav>
                                      </p:tavLst>
                                    </p:anim>
                                    <p:anim calcmode="lin" valueType="num">
                                      <p:cBhvr additive="base">
                                        <p:cTn id="20" dur="500" fill="hold"/>
                                        <p:tgtEl>
                                          <p:spTgt spid="6666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66630"/>
                                        </p:tgtEl>
                                        <p:attrNameLst>
                                          <p:attrName>style.visibility</p:attrName>
                                        </p:attrNameLst>
                                      </p:cBhvr>
                                      <p:to>
                                        <p:strVal val="visible"/>
                                      </p:to>
                                    </p:set>
                                    <p:anim calcmode="lin" valueType="num">
                                      <p:cBhvr additive="base">
                                        <p:cTn id="25" dur="500" fill="hold"/>
                                        <p:tgtEl>
                                          <p:spTgt spid="666630"/>
                                        </p:tgtEl>
                                        <p:attrNameLst>
                                          <p:attrName>ppt_x</p:attrName>
                                        </p:attrNameLst>
                                      </p:cBhvr>
                                      <p:tavLst>
                                        <p:tav tm="0">
                                          <p:val>
                                            <p:strVal val="0-#ppt_w/2"/>
                                          </p:val>
                                        </p:tav>
                                        <p:tav tm="100000">
                                          <p:val>
                                            <p:strVal val="#ppt_x"/>
                                          </p:val>
                                        </p:tav>
                                      </p:tavLst>
                                    </p:anim>
                                    <p:anim calcmode="lin" valueType="num">
                                      <p:cBhvr additive="base">
                                        <p:cTn id="26" dur="500" fill="hold"/>
                                        <p:tgtEl>
                                          <p:spTgt spid="6666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29" grpId="0" autoUpdateAnimBg="0"/>
      <p:bldP spid="666630"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ABCEE38-382A-459F-BA75-F3F41B97E594}" type="slidenum">
              <a:rPr lang="ar-SA" altLang="en-US" sz="1400" smtClean="0">
                <a:solidFill>
                  <a:srgbClr val="0000B6"/>
                </a:solidFill>
                <a:latin typeface="Book Antiqua" panose="02040602050305030304" pitchFamily="18" charset="0"/>
              </a:rPr>
              <a:pPr>
                <a:spcBef>
                  <a:spcPct val="0"/>
                </a:spcBef>
                <a:buClrTx/>
                <a:buSzTx/>
                <a:buFontTx/>
                <a:buNone/>
              </a:pPr>
              <a:t>112</a:t>
            </a:fld>
            <a:endParaRPr lang="en-US" altLang="en-US" sz="1400" smtClean="0">
              <a:solidFill>
                <a:srgbClr val="0000B6"/>
              </a:solidFill>
              <a:latin typeface="Book Antiqua" panose="02040602050305030304" pitchFamily="18" charset="0"/>
            </a:endParaRPr>
          </a:p>
        </p:txBody>
      </p:sp>
      <p:sp>
        <p:nvSpPr>
          <p:cNvPr id="667650" name="Rectangle 2"/>
          <p:cNvSpPr>
            <a:spLocks noGrp="1" noChangeArrowheads="1"/>
          </p:cNvSpPr>
          <p:nvPr>
            <p:ph type="title"/>
          </p:nvPr>
        </p:nvSpPr>
        <p:spPr/>
        <p:txBody>
          <a:bodyPr/>
          <a:lstStyle/>
          <a:p>
            <a:pPr>
              <a:defRPr/>
            </a:pPr>
            <a:r>
              <a:rPr lang="en-US" smtClean="0"/>
              <a:t>Behavioral VHDL Model</a:t>
            </a:r>
          </a:p>
        </p:txBody>
      </p:sp>
      <p:grpSp>
        <p:nvGrpSpPr>
          <p:cNvPr id="2" name="Group 3"/>
          <p:cNvGrpSpPr>
            <a:grpSpLocks/>
          </p:cNvGrpSpPr>
          <p:nvPr/>
        </p:nvGrpSpPr>
        <p:grpSpPr bwMode="auto">
          <a:xfrm>
            <a:off x="592138" y="820738"/>
            <a:ext cx="5599112" cy="5719762"/>
            <a:chOff x="373" y="517"/>
            <a:chExt cx="3527" cy="3603"/>
          </a:xfrm>
        </p:grpSpPr>
        <p:pic>
          <p:nvPicPr>
            <p:cNvPr id="1372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 y="517"/>
              <a:ext cx="3477" cy="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 y="2735"/>
              <a:ext cx="2454" cy="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7654" name="Rectangle 6"/>
          <p:cNvSpPr>
            <a:spLocks noChangeArrowheads="1"/>
          </p:cNvSpPr>
          <p:nvPr/>
        </p:nvSpPr>
        <p:spPr bwMode="auto">
          <a:xfrm>
            <a:off x="4413250" y="4095750"/>
            <a:ext cx="45577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Two processes: </a:t>
            </a:r>
          </a:p>
          <a:p>
            <a:pPr lvl="1">
              <a:buClrTx/>
              <a:buSzTx/>
              <a:buFontTx/>
              <a:buChar char="•"/>
            </a:pPr>
            <a:r>
              <a:rPr lang="en-US" altLang="en-US" sz="1800" i="0">
                <a:solidFill>
                  <a:srgbClr val="3333FF"/>
                </a:solidFill>
              </a:rPr>
              <a:t>the first represents the combinational network;</a:t>
            </a:r>
          </a:p>
          <a:p>
            <a:pPr lvl="1">
              <a:buClrTx/>
              <a:buSzTx/>
              <a:buFontTx/>
              <a:buChar char="•"/>
            </a:pPr>
            <a:r>
              <a:rPr lang="en-US" altLang="en-US" sz="1800" i="0">
                <a:solidFill>
                  <a:srgbClr val="3333FF"/>
                </a:solidFill>
              </a:rPr>
              <a:t>the second represents </a:t>
            </a:r>
            <a:br>
              <a:rPr lang="en-US" altLang="en-US" sz="1800" i="0">
                <a:solidFill>
                  <a:srgbClr val="3333FF"/>
                </a:solidFill>
              </a:rPr>
            </a:br>
            <a:r>
              <a:rPr lang="en-US" altLang="en-US" sz="1800" i="0">
                <a:solidFill>
                  <a:srgbClr val="3333FF"/>
                </a:solidFill>
              </a:rPr>
              <a:t>the state register</a:t>
            </a:r>
          </a:p>
          <a:p>
            <a:pPr>
              <a:buClrTx/>
              <a:buSzTx/>
              <a:buFontTx/>
              <a:buNone/>
            </a:pPr>
            <a:endParaRPr lang="en-US" altLang="en-US" sz="1800" i="0">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7654"/>
                                        </p:tgtEl>
                                        <p:attrNameLst>
                                          <p:attrName>style.visibility</p:attrName>
                                        </p:attrNameLst>
                                      </p:cBhvr>
                                      <p:to>
                                        <p:strVal val="visible"/>
                                      </p:to>
                                    </p:set>
                                    <p:anim calcmode="lin" valueType="num">
                                      <p:cBhvr additive="base">
                                        <p:cTn id="13" dur="500" fill="hold"/>
                                        <p:tgtEl>
                                          <p:spTgt spid="667654"/>
                                        </p:tgtEl>
                                        <p:attrNameLst>
                                          <p:attrName>ppt_x</p:attrName>
                                        </p:attrNameLst>
                                      </p:cBhvr>
                                      <p:tavLst>
                                        <p:tav tm="0">
                                          <p:val>
                                            <p:strVal val="0-#ppt_w/2"/>
                                          </p:val>
                                        </p:tav>
                                        <p:tav tm="100000">
                                          <p:val>
                                            <p:strVal val="#ppt_x"/>
                                          </p:val>
                                        </p:tav>
                                      </p:tavLst>
                                    </p:anim>
                                    <p:anim calcmode="lin" valueType="num">
                                      <p:cBhvr additive="base">
                                        <p:cTn id="14" dur="500" fill="hold"/>
                                        <p:tgtEl>
                                          <p:spTgt spid="66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4"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8F572CB-AFEC-4A0F-99EB-5FF4F79C681D}" type="slidenum">
              <a:rPr lang="ar-SA" altLang="en-US" sz="1400" smtClean="0">
                <a:solidFill>
                  <a:srgbClr val="0000B6"/>
                </a:solidFill>
                <a:latin typeface="Book Antiqua" panose="02040602050305030304" pitchFamily="18" charset="0"/>
              </a:rPr>
              <a:pPr>
                <a:spcBef>
                  <a:spcPct val="0"/>
                </a:spcBef>
                <a:buClrTx/>
                <a:buSzTx/>
                <a:buFontTx/>
                <a:buNone/>
              </a:pPr>
              <a:t>113</a:t>
            </a:fld>
            <a:endParaRPr lang="en-US" altLang="en-US" sz="1400" smtClean="0">
              <a:solidFill>
                <a:srgbClr val="0000B6"/>
              </a:solidFill>
              <a:latin typeface="Book Antiqua" panose="02040602050305030304" pitchFamily="18" charset="0"/>
            </a:endParaRPr>
          </a:p>
        </p:txBody>
      </p:sp>
      <p:sp>
        <p:nvSpPr>
          <p:cNvPr id="668674" name="Rectangle 2"/>
          <p:cNvSpPr>
            <a:spLocks noGrp="1" noChangeArrowheads="1"/>
          </p:cNvSpPr>
          <p:nvPr>
            <p:ph type="title"/>
          </p:nvPr>
        </p:nvSpPr>
        <p:spPr/>
        <p:txBody>
          <a:bodyPr/>
          <a:lstStyle/>
          <a:p>
            <a:pPr>
              <a:defRPr/>
            </a:pPr>
            <a:r>
              <a:rPr lang="en-US" smtClean="0"/>
              <a:t>Simulation of the VHDL Model</a:t>
            </a:r>
          </a:p>
        </p:txBody>
      </p:sp>
      <p:pic>
        <p:nvPicPr>
          <p:cNvPr id="66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675" y="1697038"/>
            <a:ext cx="561181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76" name="Rectangle 4"/>
          <p:cNvSpPr>
            <a:spLocks noChangeArrowheads="1"/>
          </p:cNvSpPr>
          <p:nvPr/>
        </p:nvSpPr>
        <p:spPr bwMode="auto">
          <a:xfrm>
            <a:off x="2211388" y="1252538"/>
            <a:ext cx="2919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Simulation command file:</a:t>
            </a:r>
          </a:p>
        </p:txBody>
      </p:sp>
      <p:sp>
        <p:nvSpPr>
          <p:cNvPr id="668677" name="Rectangle 5"/>
          <p:cNvSpPr>
            <a:spLocks noChangeArrowheads="1"/>
          </p:cNvSpPr>
          <p:nvPr/>
        </p:nvSpPr>
        <p:spPr bwMode="auto">
          <a:xfrm>
            <a:off x="2490788" y="3055938"/>
            <a:ext cx="2919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Waveforms:</a:t>
            </a:r>
          </a:p>
        </p:txBody>
      </p:sp>
      <p:pic>
        <p:nvPicPr>
          <p:cNvPr id="6686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3614738"/>
            <a:ext cx="81915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8676"/>
                                        </p:tgtEl>
                                        <p:attrNameLst>
                                          <p:attrName>style.visibility</p:attrName>
                                        </p:attrNameLst>
                                      </p:cBhvr>
                                      <p:to>
                                        <p:strVal val="visible"/>
                                      </p:to>
                                    </p:set>
                                    <p:anim calcmode="lin" valueType="num">
                                      <p:cBhvr additive="base">
                                        <p:cTn id="7" dur="500" fill="hold"/>
                                        <p:tgtEl>
                                          <p:spTgt spid="668676"/>
                                        </p:tgtEl>
                                        <p:attrNameLst>
                                          <p:attrName>ppt_x</p:attrName>
                                        </p:attrNameLst>
                                      </p:cBhvr>
                                      <p:tavLst>
                                        <p:tav tm="0">
                                          <p:val>
                                            <p:strVal val="0-#ppt_w/2"/>
                                          </p:val>
                                        </p:tav>
                                        <p:tav tm="100000">
                                          <p:val>
                                            <p:strVal val="#ppt_x"/>
                                          </p:val>
                                        </p:tav>
                                      </p:tavLst>
                                    </p:anim>
                                    <p:anim calcmode="lin" valueType="num">
                                      <p:cBhvr additive="base">
                                        <p:cTn id="8" dur="500" fill="hold"/>
                                        <p:tgtEl>
                                          <p:spTgt spid="6686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68675"/>
                                        </p:tgtEl>
                                        <p:attrNameLst>
                                          <p:attrName>style.visibility</p:attrName>
                                        </p:attrNameLst>
                                      </p:cBhvr>
                                      <p:to>
                                        <p:strVal val="visible"/>
                                      </p:to>
                                    </p:set>
                                    <p:anim calcmode="lin" valueType="num">
                                      <p:cBhvr additive="base">
                                        <p:cTn id="13" dur="500" fill="hold"/>
                                        <p:tgtEl>
                                          <p:spTgt spid="668675"/>
                                        </p:tgtEl>
                                        <p:attrNameLst>
                                          <p:attrName>ppt_x</p:attrName>
                                        </p:attrNameLst>
                                      </p:cBhvr>
                                      <p:tavLst>
                                        <p:tav tm="0">
                                          <p:val>
                                            <p:strVal val="0-#ppt_w/2"/>
                                          </p:val>
                                        </p:tav>
                                        <p:tav tm="100000">
                                          <p:val>
                                            <p:strVal val="#ppt_x"/>
                                          </p:val>
                                        </p:tav>
                                      </p:tavLst>
                                    </p:anim>
                                    <p:anim calcmode="lin" valueType="num">
                                      <p:cBhvr additive="base">
                                        <p:cTn id="14" dur="500" fill="hold"/>
                                        <p:tgtEl>
                                          <p:spTgt spid="66867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68677"/>
                                        </p:tgtEl>
                                        <p:attrNameLst>
                                          <p:attrName>style.visibility</p:attrName>
                                        </p:attrNameLst>
                                      </p:cBhvr>
                                      <p:to>
                                        <p:strVal val="visible"/>
                                      </p:to>
                                    </p:set>
                                    <p:anim calcmode="lin" valueType="num">
                                      <p:cBhvr additive="base">
                                        <p:cTn id="19" dur="500" fill="hold"/>
                                        <p:tgtEl>
                                          <p:spTgt spid="668677"/>
                                        </p:tgtEl>
                                        <p:attrNameLst>
                                          <p:attrName>ppt_x</p:attrName>
                                        </p:attrNameLst>
                                      </p:cBhvr>
                                      <p:tavLst>
                                        <p:tav tm="0">
                                          <p:val>
                                            <p:strVal val="0-#ppt_w/2"/>
                                          </p:val>
                                        </p:tav>
                                        <p:tav tm="100000">
                                          <p:val>
                                            <p:strVal val="#ppt_x"/>
                                          </p:val>
                                        </p:tav>
                                      </p:tavLst>
                                    </p:anim>
                                    <p:anim calcmode="lin" valueType="num">
                                      <p:cBhvr additive="base">
                                        <p:cTn id="20" dur="500" fill="hold"/>
                                        <p:tgtEl>
                                          <p:spTgt spid="66867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glass.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68678"/>
                                        </p:tgtEl>
                                        <p:attrNameLst>
                                          <p:attrName>style.visibility</p:attrName>
                                        </p:attrNameLst>
                                      </p:cBhvr>
                                      <p:to>
                                        <p:strVal val="visible"/>
                                      </p:to>
                                    </p:set>
                                    <p:anim calcmode="lin" valueType="num">
                                      <p:cBhvr additive="base">
                                        <p:cTn id="25" dur="500" fill="hold"/>
                                        <p:tgtEl>
                                          <p:spTgt spid="668678"/>
                                        </p:tgtEl>
                                        <p:attrNameLst>
                                          <p:attrName>ppt_x</p:attrName>
                                        </p:attrNameLst>
                                      </p:cBhvr>
                                      <p:tavLst>
                                        <p:tav tm="0">
                                          <p:val>
                                            <p:strVal val="0-#ppt_w/2"/>
                                          </p:val>
                                        </p:tav>
                                        <p:tav tm="100000">
                                          <p:val>
                                            <p:strVal val="#ppt_x"/>
                                          </p:val>
                                        </p:tav>
                                      </p:tavLst>
                                    </p:anim>
                                    <p:anim calcmode="lin" valueType="num">
                                      <p:cBhvr additive="base">
                                        <p:cTn id="26" dur="500" fill="hold"/>
                                        <p:tgtEl>
                                          <p:spTgt spid="66867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6" grpId="0" autoUpdateAnimBg="0"/>
      <p:bldP spid="668677"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61EBDA3-32C8-4DBF-B890-82A1FB7EE185}" type="slidenum">
              <a:rPr lang="ar-SA" altLang="en-US" sz="1400" smtClean="0">
                <a:solidFill>
                  <a:srgbClr val="0000B6"/>
                </a:solidFill>
                <a:latin typeface="Book Antiqua" panose="02040602050305030304" pitchFamily="18" charset="0"/>
              </a:rPr>
              <a:pPr>
                <a:spcBef>
                  <a:spcPct val="0"/>
                </a:spcBef>
                <a:buClrTx/>
                <a:buSzTx/>
                <a:buFontTx/>
                <a:buNone/>
              </a:pPr>
              <a:t>114</a:t>
            </a:fld>
            <a:endParaRPr lang="en-US" altLang="en-US" sz="1400" smtClean="0">
              <a:solidFill>
                <a:srgbClr val="0000B6"/>
              </a:solidFill>
              <a:latin typeface="Book Antiqua" panose="02040602050305030304" pitchFamily="18" charset="0"/>
            </a:endParaRPr>
          </a:p>
        </p:txBody>
      </p:sp>
      <p:sp>
        <p:nvSpPr>
          <p:cNvPr id="669698" name="Rectangle 2"/>
          <p:cNvSpPr>
            <a:spLocks noGrp="1" noChangeArrowheads="1"/>
          </p:cNvSpPr>
          <p:nvPr>
            <p:ph type="title"/>
          </p:nvPr>
        </p:nvSpPr>
        <p:spPr/>
        <p:txBody>
          <a:bodyPr/>
          <a:lstStyle/>
          <a:p>
            <a:pPr>
              <a:defRPr/>
            </a:pPr>
            <a:r>
              <a:rPr lang="en-US" smtClean="0"/>
              <a:t>Dataflow VHDL Model</a:t>
            </a:r>
          </a:p>
        </p:txBody>
      </p:sp>
      <p:pic>
        <p:nvPicPr>
          <p:cNvPr id="66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1217613"/>
            <a:ext cx="60198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69700" name="Object 4"/>
          <p:cNvGraphicFramePr>
            <a:graphicFrameLocks noChangeAspect="1"/>
          </p:cNvGraphicFramePr>
          <p:nvPr/>
        </p:nvGraphicFramePr>
        <p:xfrm>
          <a:off x="4208463" y="2197100"/>
          <a:ext cx="4681537" cy="1403350"/>
        </p:xfrm>
        <a:graphic>
          <a:graphicData uri="http://schemas.openxmlformats.org/presentationml/2006/ole">
            <mc:AlternateContent xmlns:mc="http://schemas.openxmlformats.org/markup-compatibility/2006">
              <mc:Choice xmlns:v="urn:schemas-microsoft-com:vml" Requires="v">
                <p:oleObj spid="_x0000_s139273" name="Equation" r:id="rId5" imgW="2316384" imgH="937115" progId="Equation.3">
                  <p:embed/>
                </p:oleObj>
              </mc:Choice>
              <mc:Fallback>
                <p:oleObj name="Equation" r:id="rId5" imgW="2316384" imgH="937115"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8463" y="2197100"/>
                        <a:ext cx="4681537" cy="140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69700"/>
                                        </p:tgtEl>
                                        <p:attrNameLst>
                                          <p:attrName>style.visibility</p:attrName>
                                        </p:attrNameLst>
                                      </p:cBhvr>
                                      <p:to>
                                        <p:strVal val="visible"/>
                                      </p:to>
                                    </p:set>
                                    <p:anim calcmode="lin" valueType="num">
                                      <p:cBhvr additive="base">
                                        <p:cTn id="7" dur="500" fill="hold"/>
                                        <p:tgtEl>
                                          <p:spTgt spid="669700"/>
                                        </p:tgtEl>
                                        <p:attrNameLst>
                                          <p:attrName>ppt_x</p:attrName>
                                        </p:attrNameLst>
                                      </p:cBhvr>
                                      <p:tavLst>
                                        <p:tav tm="0">
                                          <p:val>
                                            <p:strVal val="0-#ppt_w/2"/>
                                          </p:val>
                                        </p:tav>
                                        <p:tav tm="100000">
                                          <p:val>
                                            <p:strVal val="#ppt_x"/>
                                          </p:val>
                                        </p:tav>
                                      </p:tavLst>
                                    </p:anim>
                                    <p:anim calcmode="lin" valueType="num">
                                      <p:cBhvr additive="base">
                                        <p:cTn id="8" dur="500" fill="hold"/>
                                        <p:tgtEl>
                                          <p:spTgt spid="6697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69699"/>
                                        </p:tgtEl>
                                        <p:attrNameLst>
                                          <p:attrName>style.visibility</p:attrName>
                                        </p:attrNameLst>
                                      </p:cBhvr>
                                      <p:to>
                                        <p:strVal val="visible"/>
                                      </p:to>
                                    </p:set>
                                    <p:anim calcmode="lin" valueType="num">
                                      <p:cBhvr additive="base">
                                        <p:cTn id="13" dur="500" fill="hold"/>
                                        <p:tgtEl>
                                          <p:spTgt spid="669699"/>
                                        </p:tgtEl>
                                        <p:attrNameLst>
                                          <p:attrName>ppt_x</p:attrName>
                                        </p:attrNameLst>
                                      </p:cBhvr>
                                      <p:tavLst>
                                        <p:tav tm="0">
                                          <p:val>
                                            <p:strVal val="0-#ppt_w/2"/>
                                          </p:val>
                                        </p:tav>
                                        <p:tav tm="100000">
                                          <p:val>
                                            <p:strVal val="#ppt_x"/>
                                          </p:val>
                                        </p:tav>
                                      </p:tavLst>
                                    </p:anim>
                                    <p:anim calcmode="lin" valueType="num">
                                      <p:cBhvr additive="base">
                                        <p:cTn id="14" dur="500" fill="hold"/>
                                        <p:tgtEl>
                                          <p:spTgt spid="66969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EDCE25F-69EC-467D-8783-CA367FF3A484}" type="slidenum">
              <a:rPr lang="ar-SA" altLang="en-US" sz="1400" smtClean="0">
                <a:solidFill>
                  <a:srgbClr val="0000B6"/>
                </a:solidFill>
                <a:latin typeface="Book Antiqua" panose="02040602050305030304" pitchFamily="18" charset="0"/>
              </a:rPr>
              <a:pPr>
                <a:spcBef>
                  <a:spcPct val="0"/>
                </a:spcBef>
                <a:buClrTx/>
                <a:buSzTx/>
                <a:buFontTx/>
                <a:buNone/>
              </a:pPr>
              <a:t>115</a:t>
            </a:fld>
            <a:endParaRPr lang="en-US" altLang="en-US" sz="1400" smtClean="0">
              <a:solidFill>
                <a:srgbClr val="0000B6"/>
              </a:solidFill>
              <a:latin typeface="Book Antiqua" panose="02040602050305030304" pitchFamily="18" charset="0"/>
            </a:endParaRPr>
          </a:p>
        </p:txBody>
      </p:sp>
      <p:sp>
        <p:nvSpPr>
          <p:cNvPr id="670722" name="Rectangle 2"/>
          <p:cNvSpPr>
            <a:spLocks noGrp="1" noChangeArrowheads="1"/>
          </p:cNvSpPr>
          <p:nvPr>
            <p:ph type="title"/>
          </p:nvPr>
        </p:nvSpPr>
        <p:spPr/>
        <p:txBody>
          <a:bodyPr/>
          <a:lstStyle/>
          <a:p>
            <a:pPr>
              <a:defRPr/>
            </a:pPr>
            <a:r>
              <a:rPr lang="en-US" smtClean="0"/>
              <a:t>Structural Model</a:t>
            </a:r>
          </a:p>
        </p:txBody>
      </p:sp>
      <p:pic>
        <p:nvPicPr>
          <p:cNvPr id="67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438" y="1160463"/>
            <a:ext cx="480536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162050"/>
            <a:ext cx="3863975"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25" name="Rectangle 5"/>
          <p:cNvSpPr>
            <a:spLocks noChangeArrowheads="1"/>
          </p:cNvSpPr>
          <p:nvPr/>
        </p:nvSpPr>
        <p:spPr bwMode="auto">
          <a:xfrm>
            <a:off x="4129088" y="3284538"/>
            <a:ext cx="482441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Package bit_pack is a part of library BITLIB – </a:t>
            </a:r>
          </a:p>
          <a:p>
            <a:pPr>
              <a:buClrTx/>
              <a:buSzTx/>
              <a:buFontTx/>
              <a:buNone/>
            </a:pPr>
            <a:r>
              <a:rPr lang="en-US" altLang="en-US" sz="1800" i="0">
                <a:solidFill>
                  <a:srgbClr val="3333FF"/>
                </a:solidFill>
              </a:rPr>
              <a:t>includes gates, flip-flops, counters</a:t>
            </a:r>
          </a:p>
          <a:p>
            <a:pPr>
              <a:buClrTx/>
              <a:buSzTx/>
              <a:buFontTx/>
              <a:buNone/>
            </a:pPr>
            <a:r>
              <a:rPr lang="en-US" altLang="en-US" sz="1800" i="0">
                <a:solidFill>
                  <a:srgbClr val="3333FF"/>
                </a:solidFill>
              </a:rPr>
              <a:t>(See Appendix B for details)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70723"/>
                                        </p:tgtEl>
                                        <p:attrNameLst>
                                          <p:attrName>style.visibility</p:attrName>
                                        </p:attrNameLst>
                                      </p:cBhvr>
                                      <p:to>
                                        <p:strVal val="visible"/>
                                      </p:to>
                                    </p:set>
                                    <p:anim calcmode="lin" valueType="num">
                                      <p:cBhvr additive="base">
                                        <p:cTn id="7" dur="500" fill="hold"/>
                                        <p:tgtEl>
                                          <p:spTgt spid="670723"/>
                                        </p:tgtEl>
                                        <p:attrNameLst>
                                          <p:attrName>ppt_x</p:attrName>
                                        </p:attrNameLst>
                                      </p:cBhvr>
                                      <p:tavLst>
                                        <p:tav tm="0">
                                          <p:val>
                                            <p:strVal val="0-#ppt_w/2"/>
                                          </p:val>
                                        </p:tav>
                                        <p:tav tm="100000">
                                          <p:val>
                                            <p:strVal val="#ppt_x"/>
                                          </p:val>
                                        </p:tav>
                                      </p:tavLst>
                                    </p:anim>
                                    <p:anim calcmode="lin" valueType="num">
                                      <p:cBhvr additive="base">
                                        <p:cTn id="8" dur="500" fill="hold"/>
                                        <p:tgtEl>
                                          <p:spTgt spid="67072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70724"/>
                                        </p:tgtEl>
                                        <p:attrNameLst>
                                          <p:attrName>style.visibility</p:attrName>
                                        </p:attrNameLst>
                                      </p:cBhvr>
                                      <p:to>
                                        <p:strVal val="visible"/>
                                      </p:to>
                                    </p:set>
                                    <p:anim calcmode="lin" valueType="num">
                                      <p:cBhvr additive="base">
                                        <p:cTn id="13" dur="500" fill="hold"/>
                                        <p:tgtEl>
                                          <p:spTgt spid="670724"/>
                                        </p:tgtEl>
                                        <p:attrNameLst>
                                          <p:attrName>ppt_x</p:attrName>
                                        </p:attrNameLst>
                                      </p:cBhvr>
                                      <p:tavLst>
                                        <p:tav tm="0">
                                          <p:val>
                                            <p:strVal val="0-#ppt_w/2"/>
                                          </p:val>
                                        </p:tav>
                                        <p:tav tm="100000">
                                          <p:val>
                                            <p:strVal val="#ppt_x"/>
                                          </p:val>
                                        </p:tav>
                                      </p:tavLst>
                                    </p:anim>
                                    <p:anim calcmode="lin" valueType="num">
                                      <p:cBhvr additive="base">
                                        <p:cTn id="14" dur="500" fill="hold"/>
                                        <p:tgtEl>
                                          <p:spTgt spid="6707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0725"/>
                                        </p:tgtEl>
                                        <p:attrNameLst>
                                          <p:attrName>style.visibility</p:attrName>
                                        </p:attrNameLst>
                                      </p:cBhvr>
                                      <p:to>
                                        <p:strVal val="visible"/>
                                      </p:to>
                                    </p:set>
                                    <p:anim calcmode="lin" valueType="num">
                                      <p:cBhvr additive="base">
                                        <p:cTn id="19" dur="500" fill="hold"/>
                                        <p:tgtEl>
                                          <p:spTgt spid="670725"/>
                                        </p:tgtEl>
                                        <p:attrNameLst>
                                          <p:attrName>ppt_x</p:attrName>
                                        </p:attrNameLst>
                                      </p:cBhvr>
                                      <p:tavLst>
                                        <p:tav tm="0">
                                          <p:val>
                                            <p:strVal val="0-#ppt_w/2"/>
                                          </p:val>
                                        </p:tav>
                                        <p:tav tm="100000">
                                          <p:val>
                                            <p:strVal val="#ppt_x"/>
                                          </p:val>
                                        </p:tav>
                                      </p:tavLst>
                                    </p:anim>
                                    <p:anim calcmode="lin" valueType="num">
                                      <p:cBhvr additive="base">
                                        <p:cTn id="20" dur="500" fill="hold"/>
                                        <p:tgtEl>
                                          <p:spTgt spid="670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5"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6D472F6-00BA-483B-9BE6-5200A3641C84}" type="slidenum">
              <a:rPr lang="ar-SA" altLang="en-US" sz="1400" smtClean="0">
                <a:solidFill>
                  <a:srgbClr val="0000B6"/>
                </a:solidFill>
                <a:latin typeface="Book Antiqua" panose="02040602050305030304" pitchFamily="18" charset="0"/>
              </a:rPr>
              <a:pPr>
                <a:spcBef>
                  <a:spcPct val="0"/>
                </a:spcBef>
                <a:buClrTx/>
                <a:buSzTx/>
                <a:buFontTx/>
                <a:buNone/>
              </a:pPr>
              <a:t>116</a:t>
            </a:fld>
            <a:endParaRPr lang="en-US" altLang="en-US" sz="1400" smtClean="0">
              <a:solidFill>
                <a:srgbClr val="0000B6"/>
              </a:solidFill>
              <a:latin typeface="Book Antiqua" panose="02040602050305030304" pitchFamily="18" charset="0"/>
            </a:endParaRPr>
          </a:p>
        </p:txBody>
      </p:sp>
      <p:sp>
        <p:nvSpPr>
          <p:cNvPr id="671746" name="Rectangle 2"/>
          <p:cNvSpPr>
            <a:spLocks noGrp="1" noChangeArrowheads="1"/>
          </p:cNvSpPr>
          <p:nvPr>
            <p:ph type="title"/>
          </p:nvPr>
        </p:nvSpPr>
        <p:spPr/>
        <p:txBody>
          <a:bodyPr/>
          <a:lstStyle/>
          <a:p>
            <a:pPr>
              <a:defRPr/>
            </a:pPr>
            <a:r>
              <a:rPr lang="en-US" smtClean="0"/>
              <a:t>Simulation of the Structural Model</a:t>
            </a:r>
          </a:p>
        </p:txBody>
      </p:sp>
      <p:pic>
        <p:nvPicPr>
          <p:cNvPr id="67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630363"/>
            <a:ext cx="638492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400425"/>
            <a:ext cx="81915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49" name="Rectangle 5"/>
          <p:cNvSpPr>
            <a:spLocks noChangeArrowheads="1"/>
          </p:cNvSpPr>
          <p:nvPr/>
        </p:nvSpPr>
        <p:spPr bwMode="auto">
          <a:xfrm>
            <a:off x="2211388" y="1087438"/>
            <a:ext cx="2919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Simulation command file:</a:t>
            </a:r>
          </a:p>
        </p:txBody>
      </p:sp>
      <p:sp>
        <p:nvSpPr>
          <p:cNvPr id="671750" name="Rectangle 6"/>
          <p:cNvSpPr>
            <a:spLocks noChangeArrowheads="1"/>
          </p:cNvSpPr>
          <p:nvPr/>
        </p:nvSpPr>
        <p:spPr bwMode="auto">
          <a:xfrm>
            <a:off x="2312988" y="2941638"/>
            <a:ext cx="2919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Waveforms: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1749"/>
                                        </p:tgtEl>
                                        <p:attrNameLst>
                                          <p:attrName>style.visibility</p:attrName>
                                        </p:attrNameLst>
                                      </p:cBhvr>
                                      <p:to>
                                        <p:strVal val="visible"/>
                                      </p:to>
                                    </p:set>
                                    <p:anim calcmode="lin" valueType="num">
                                      <p:cBhvr additive="base">
                                        <p:cTn id="7" dur="500" fill="hold"/>
                                        <p:tgtEl>
                                          <p:spTgt spid="671749"/>
                                        </p:tgtEl>
                                        <p:attrNameLst>
                                          <p:attrName>ppt_x</p:attrName>
                                        </p:attrNameLst>
                                      </p:cBhvr>
                                      <p:tavLst>
                                        <p:tav tm="0">
                                          <p:val>
                                            <p:strVal val="0-#ppt_w/2"/>
                                          </p:val>
                                        </p:tav>
                                        <p:tav tm="100000">
                                          <p:val>
                                            <p:strVal val="#ppt_x"/>
                                          </p:val>
                                        </p:tav>
                                      </p:tavLst>
                                    </p:anim>
                                    <p:anim calcmode="lin" valueType="num">
                                      <p:cBhvr additive="base">
                                        <p:cTn id="8" dur="500" fill="hold"/>
                                        <p:tgtEl>
                                          <p:spTgt spid="6717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71747"/>
                                        </p:tgtEl>
                                        <p:attrNameLst>
                                          <p:attrName>style.visibility</p:attrName>
                                        </p:attrNameLst>
                                      </p:cBhvr>
                                      <p:to>
                                        <p:strVal val="visible"/>
                                      </p:to>
                                    </p:set>
                                    <p:anim calcmode="lin" valueType="num">
                                      <p:cBhvr additive="base">
                                        <p:cTn id="13" dur="500" fill="hold"/>
                                        <p:tgtEl>
                                          <p:spTgt spid="671747"/>
                                        </p:tgtEl>
                                        <p:attrNameLst>
                                          <p:attrName>ppt_x</p:attrName>
                                        </p:attrNameLst>
                                      </p:cBhvr>
                                      <p:tavLst>
                                        <p:tav tm="0">
                                          <p:val>
                                            <p:strVal val="0-#ppt_w/2"/>
                                          </p:val>
                                        </p:tav>
                                        <p:tav tm="100000">
                                          <p:val>
                                            <p:strVal val="#ppt_x"/>
                                          </p:val>
                                        </p:tav>
                                      </p:tavLst>
                                    </p:anim>
                                    <p:anim calcmode="lin" valueType="num">
                                      <p:cBhvr additive="base">
                                        <p:cTn id="14" dur="500" fill="hold"/>
                                        <p:tgtEl>
                                          <p:spTgt spid="6717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1750"/>
                                        </p:tgtEl>
                                        <p:attrNameLst>
                                          <p:attrName>style.visibility</p:attrName>
                                        </p:attrNameLst>
                                      </p:cBhvr>
                                      <p:to>
                                        <p:strVal val="visible"/>
                                      </p:to>
                                    </p:set>
                                    <p:anim calcmode="lin" valueType="num">
                                      <p:cBhvr additive="base">
                                        <p:cTn id="19" dur="500" fill="hold"/>
                                        <p:tgtEl>
                                          <p:spTgt spid="671750"/>
                                        </p:tgtEl>
                                        <p:attrNameLst>
                                          <p:attrName>ppt_x</p:attrName>
                                        </p:attrNameLst>
                                      </p:cBhvr>
                                      <p:tavLst>
                                        <p:tav tm="0">
                                          <p:val>
                                            <p:strVal val="0-#ppt_w/2"/>
                                          </p:val>
                                        </p:tav>
                                        <p:tav tm="100000">
                                          <p:val>
                                            <p:strVal val="#ppt_x"/>
                                          </p:val>
                                        </p:tav>
                                      </p:tavLst>
                                    </p:anim>
                                    <p:anim calcmode="lin" valueType="num">
                                      <p:cBhvr additive="base">
                                        <p:cTn id="20" dur="500" fill="hold"/>
                                        <p:tgtEl>
                                          <p:spTgt spid="67175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71748"/>
                                        </p:tgtEl>
                                        <p:attrNameLst>
                                          <p:attrName>style.visibility</p:attrName>
                                        </p:attrNameLst>
                                      </p:cBhvr>
                                      <p:to>
                                        <p:strVal val="visible"/>
                                      </p:to>
                                    </p:set>
                                    <p:anim calcmode="lin" valueType="num">
                                      <p:cBhvr additive="base">
                                        <p:cTn id="25" dur="500" fill="hold"/>
                                        <p:tgtEl>
                                          <p:spTgt spid="671748"/>
                                        </p:tgtEl>
                                        <p:attrNameLst>
                                          <p:attrName>ppt_x</p:attrName>
                                        </p:attrNameLst>
                                      </p:cBhvr>
                                      <p:tavLst>
                                        <p:tav tm="0">
                                          <p:val>
                                            <p:strVal val="0-#ppt_w/2"/>
                                          </p:val>
                                        </p:tav>
                                        <p:tav tm="100000">
                                          <p:val>
                                            <p:strVal val="#ppt_x"/>
                                          </p:val>
                                        </p:tav>
                                      </p:tavLst>
                                    </p:anim>
                                    <p:anim calcmode="lin" valueType="num">
                                      <p:cBhvr additive="base">
                                        <p:cTn id="26" dur="500" fill="hold"/>
                                        <p:tgtEl>
                                          <p:spTgt spid="67174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9" grpId="0" autoUpdateAnimBg="0"/>
      <p:bldP spid="671750"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1BC8D5B-8C7B-47EB-9487-1BEF8895F4DA}" type="slidenum">
              <a:rPr lang="ar-SA" altLang="en-US" sz="1400" smtClean="0">
                <a:solidFill>
                  <a:srgbClr val="0000B6"/>
                </a:solidFill>
                <a:latin typeface="Book Antiqua" panose="02040602050305030304" pitchFamily="18" charset="0"/>
              </a:rPr>
              <a:pPr>
                <a:spcBef>
                  <a:spcPct val="0"/>
                </a:spcBef>
                <a:buClrTx/>
                <a:buSzTx/>
                <a:buFontTx/>
                <a:buNone/>
              </a:pPr>
              <a:t>117</a:t>
            </a:fld>
            <a:endParaRPr lang="en-US" altLang="en-US" sz="1400" smtClean="0">
              <a:solidFill>
                <a:srgbClr val="0000B6"/>
              </a:solidFill>
              <a:latin typeface="Book Antiqua" panose="02040602050305030304" pitchFamily="18" charset="0"/>
            </a:endParaRPr>
          </a:p>
        </p:txBody>
      </p:sp>
      <p:sp>
        <p:nvSpPr>
          <p:cNvPr id="672770" name="Rectangle 2"/>
          <p:cNvSpPr>
            <a:spLocks noGrp="1" noChangeArrowheads="1"/>
          </p:cNvSpPr>
          <p:nvPr>
            <p:ph type="title"/>
          </p:nvPr>
        </p:nvSpPr>
        <p:spPr/>
        <p:txBody>
          <a:bodyPr/>
          <a:lstStyle/>
          <a:p>
            <a:pPr>
              <a:defRPr/>
            </a:pPr>
            <a:r>
              <a:rPr lang="en-US" smtClean="0"/>
              <a:t>Wait Statements</a:t>
            </a:r>
          </a:p>
        </p:txBody>
      </p:sp>
      <p:sp>
        <p:nvSpPr>
          <p:cNvPr id="142340" name="Rectangle 3"/>
          <p:cNvSpPr>
            <a:spLocks noGrp="1" noChangeArrowheads="1"/>
          </p:cNvSpPr>
          <p:nvPr>
            <p:ph type="body" idx="1"/>
          </p:nvPr>
        </p:nvSpPr>
        <p:spPr>
          <a:xfrm>
            <a:off x="660400" y="915988"/>
            <a:ext cx="7772400" cy="5080000"/>
          </a:xfrm>
        </p:spPr>
        <p:txBody>
          <a:bodyPr/>
          <a:lstStyle/>
          <a:p>
            <a:r>
              <a:rPr lang="en-US" altLang="en-US" smtClean="0"/>
              <a:t>... an alternative to a sensitivity list</a:t>
            </a:r>
          </a:p>
          <a:p>
            <a:pPr lvl="1"/>
            <a:r>
              <a:rPr lang="en-US" altLang="en-US" smtClean="0"/>
              <a:t>Note: a process cannot have both wait statement(s)</a:t>
            </a:r>
            <a:br>
              <a:rPr lang="en-US" altLang="en-US" smtClean="0"/>
            </a:br>
            <a:r>
              <a:rPr lang="en-US" altLang="en-US" smtClean="0"/>
              <a:t>and a sensitivity list</a:t>
            </a:r>
          </a:p>
          <a:p>
            <a:r>
              <a:rPr lang="en-US" altLang="en-US" smtClean="0"/>
              <a:t>Generic form of a process with wait statement(s)</a:t>
            </a:r>
          </a:p>
        </p:txBody>
      </p:sp>
      <p:sp>
        <p:nvSpPr>
          <p:cNvPr id="672772" name="Rectangle 4"/>
          <p:cNvSpPr>
            <a:spLocks noChangeArrowheads="1"/>
          </p:cNvSpPr>
          <p:nvPr/>
        </p:nvSpPr>
        <p:spPr bwMode="auto">
          <a:xfrm>
            <a:off x="674688" y="3676650"/>
            <a:ext cx="3365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600" b="1" i="0">
                <a:solidFill>
                  <a:schemeClr val="tx1"/>
                </a:solidFill>
                <a:latin typeface="Courier New" panose="02070309020205020404" pitchFamily="49" charset="0"/>
              </a:rPr>
              <a:t>process</a:t>
            </a:r>
          </a:p>
          <a:p>
            <a:pPr>
              <a:buClrTx/>
              <a:buSzTx/>
              <a:buFontTx/>
              <a:buNone/>
            </a:pPr>
            <a:r>
              <a:rPr lang="en-US" altLang="en-US" sz="1600" b="1" i="0">
                <a:solidFill>
                  <a:schemeClr val="tx1"/>
                </a:solidFill>
                <a:latin typeface="Courier New" panose="02070309020205020404" pitchFamily="49" charset="0"/>
              </a:rPr>
              <a:t>begin</a:t>
            </a:r>
          </a:p>
          <a:p>
            <a:pPr>
              <a:buClrTx/>
              <a:buSzTx/>
              <a:buFontTx/>
              <a:buNone/>
            </a:pPr>
            <a:r>
              <a:rPr lang="en-US" altLang="en-US" sz="1600" i="0">
                <a:solidFill>
                  <a:schemeClr val="tx1"/>
                </a:solidFill>
                <a:latin typeface="Courier New" panose="02070309020205020404" pitchFamily="49" charset="0"/>
              </a:rPr>
              <a:t>	sequential-statements</a:t>
            </a:r>
          </a:p>
          <a:p>
            <a:pPr>
              <a:buClrTx/>
              <a:buSzTx/>
              <a:buFontTx/>
              <a:buNone/>
            </a:pPr>
            <a:r>
              <a:rPr lang="en-US" altLang="en-US" sz="1600" i="0">
                <a:solidFill>
                  <a:schemeClr val="tx1"/>
                </a:solidFill>
                <a:latin typeface="Courier New" panose="02070309020205020404" pitchFamily="49" charset="0"/>
              </a:rPr>
              <a:t>	wait statement</a:t>
            </a:r>
          </a:p>
          <a:p>
            <a:pPr>
              <a:buClrTx/>
              <a:buSzTx/>
              <a:buFontTx/>
              <a:buNone/>
            </a:pPr>
            <a:r>
              <a:rPr lang="en-US" altLang="en-US" sz="1600" i="0">
                <a:solidFill>
                  <a:schemeClr val="tx1"/>
                </a:solidFill>
                <a:latin typeface="Courier New" panose="02070309020205020404" pitchFamily="49" charset="0"/>
              </a:rPr>
              <a:t>	sequential-statements</a:t>
            </a:r>
          </a:p>
          <a:p>
            <a:pPr>
              <a:buClrTx/>
              <a:buSzTx/>
              <a:buFontTx/>
              <a:buNone/>
            </a:pPr>
            <a:r>
              <a:rPr lang="en-US" altLang="en-US" sz="1600" i="0">
                <a:solidFill>
                  <a:schemeClr val="tx1"/>
                </a:solidFill>
                <a:latin typeface="Courier New" panose="02070309020205020404" pitchFamily="49" charset="0"/>
              </a:rPr>
              <a:t>	wait-statement</a:t>
            </a:r>
          </a:p>
          <a:p>
            <a:pPr>
              <a:buClrTx/>
              <a:buSzTx/>
              <a:buFontTx/>
              <a:buNone/>
            </a:pPr>
            <a:r>
              <a:rPr lang="en-US" altLang="en-US" sz="1600" i="0">
                <a:solidFill>
                  <a:schemeClr val="tx1"/>
                </a:solidFill>
                <a:latin typeface="Courier New" panose="02070309020205020404" pitchFamily="49" charset="0"/>
              </a:rPr>
              <a:t>	...</a:t>
            </a:r>
          </a:p>
          <a:p>
            <a:pPr>
              <a:buClrTx/>
              <a:buSzTx/>
              <a:buFontTx/>
              <a:buNone/>
            </a:pPr>
            <a:r>
              <a:rPr lang="en-US" altLang="en-US" sz="1600" b="1" i="0">
                <a:solidFill>
                  <a:schemeClr val="tx1"/>
                </a:solidFill>
                <a:latin typeface="Courier New" panose="02070309020205020404" pitchFamily="49" charset="0"/>
              </a:rPr>
              <a:t>end process;</a:t>
            </a:r>
          </a:p>
        </p:txBody>
      </p:sp>
      <p:sp>
        <p:nvSpPr>
          <p:cNvPr id="672773" name="Rectangle 5"/>
          <p:cNvSpPr>
            <a:spLocks noChangeArrowheads="1"/>
          </p:cNvSpPr>
          <p:nvPr/>
        </p:nvSpPr>
        <p:spPr bwMode="auto">
          <a:xfrm>
            <a:off x="4040188" y="2967038"/>
            <a:ext cx="4760912"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Tx/>
              <a:buSzTx/>
              <a:buFontTx/>
              <a:buNone/>
            </a:pPr>
            <a:r>
              <a:rPr lang="en-US" altLang="en-US" sz="2000" i="0">
                <a:solidFill>
                  <a:srgbClr val="3333FF"/>
                </a:solidFill>
              </a:rPr>
              <a:t>How wait statements work?</a:t>
            </a:r>
          </a:p>
          <a:p>
            <a:pPr>
              <a:buClrTx/>
              <a:buSzTx/>
              <a:buFontTx/>
              <a:buChar char="•"/>
            </a:pPr>
            <a:r>
              <a:rPr lang="en-US" altLang="en-US" sz="1800" i="0">
                <a:solidFill>
                  <a:srgbClr val="3333FF"/>
                </a:solidFill>
              </a:rPr>
              <a:t>Execute seq. statement until </a:t>
            </a:r>
            <a:br>
              <a:rPr lang="en-US" altLang="en-US" sz="1800" i="0">
                <a:solidFill>
                  <a:srgbClr val="3333FF"/>
                </a:solidFill>
              </a:rPr>
            </a:br>
            <a:r>
              <a:rPr lang="en-US" altLang="en-US" sz="1800" i="0">
                <a:solidFill>
                  <a:srgbClr val="3333FF"/>
                </a:solidFill>
              </a:rPr>
              <a:t>a wait statement is encountered.</a:t>
            </a:r>
          </a:p>
          <a:p>
            <a:pPr>
              <a:buClrTx/>
              <a:buSzTx/>
              <a:buFontTx/>
              <a:buChar char="•"/>
            </a:pPr>
            <a:r>
              <a:rPr lang="en-US" altLang="en-US" sz="1800" i="0">
                <a:solidFill>
                  <a:srgbClr val="3333FF"/>
                </a:solidFill>
              </a:rPr>
              <a:t>Wait until the specified condition is satisfied.</a:t>
            </a:r>
          </a:p>
          <a:p>
            <a:pPr>
              <a:buClrTx/>
              <a:buSzTx/>
              <a:buFontTx/>
              <a:buChar char="•"/>
            </a:pPr>
            <a:r>
              <a:rPr lang="en-US" altLang="en-US" sz="1800" i="0">
                <a:solidFill>
                  <a:srgbClr val="3333FF"/>
                </a:solidFill>
              </a:rPr>
              <a:t>Then execute the next </a:t>
            </a:r>
            <a:br>
              <a:rPr lang="en-US" altLang="en-US" sz="1800" i="0">
                <a:solidFill>
                  <a:srgbClr val="3333FF"/>
                </a:solidFill>
              </a:rPr>
            </a:br>
            <a:r>
              <a:rPr lang="en-US" altLang="en-US" sz="1800" i="0">
                <a:solidFill>
                  <a:srgbClr val="3333FF"/>
                </a:solidFill>
              </a:rPr>
              <a:t>set of sequential statements until </a:t>
            </a:r>
            <a:br>
              <a:rPr lang="en-US" altLang="en-US" sz="1800" i="0">
                <a:solidFill>
                  <a:srgbClr val="3333FF"/>
                </a:solidFill>
              </a:rPr>
            </a:br>
            <a:r>
              <a:rPr lang="en-US" altLang="en-US" sz="1800" i="0">
                <a:solidFill>
                  <a:srgbClr val="3333FF"/>
                </a:solidFill>
              </a:rPr>
              <a:t>the next wait statement is encountered.</a:t>
            </a:r>
          </a:p>
          <a:p>
            <a:pPr>
              <a:buClrTx/>
              <a:buSzTx/>
              <a:buFontTx/>
              <a:buChar char="•"/>
            </a:pPr>
            <a:r>
              <a:rPr lang="en-US" altLang="en-US" sz="1800" i="0">
                <a:solidFill>
                  <a:srgbClr val="3333FF"/>
                </a:solidFill>
              </a:rPr>
              <a:t>...</a:t>
            </a:r>
          </a:p>
          <a:p>
            <a:pPr>
              <a:buClrTx/>
              <a:buSzTx/>
              <a:buFontTx/>
              <a:buChar char="•"/>
            </a:pPr>
            <a:r>
              <a:rPr lang="en-US" altLang="en-US" sz="1800" i="0">
                <a:solidFill>
                  <a:srgbClr val="3333FF"/>
                </a:solidFill>
              </a:rPr>
              <a:t>When the end of the process is reached start over again at the beginning.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2772"/>
                                        </p:tgtEl>
                                        <p:attrNameLst>
                                          <p:attrName>style.visibility</p:attrName>
                                        </p:attrNameLst>
                                      </p:cBhvr>
                                      <p:to>
                                        <p:strVal val="visible"/>
                                      </p:to>
                                    </p:set>
                                    <p:anim calcmode="lin" valueType="num">
                                      <p:cBhvr additive="base">
                                        <p:cTn id="7" dur="500" fill="hold"/>
                                        <p:tgtEl>
                                          <p:spTgt spid="672772"/>
                                        </p:tgtEl>
                                        <p:attrNameLst>
                                          <p:attrName>ppt_x</p:attrName>
                                        </p:attrNameLst>
                                      </p:cBhvr>
                                      <p:tavLst>
                                        <p:tav tm="0">
                                          <p:val>
                                            <p:strVal val="0-#ppt_w/2"/>
                                          </p:val>
                                        </p:tav>
                                        <p:tav tm="100000">
                                          <p:val>
                                            <p:strVal val="#ppt_x"/>
                                          </p:val>
                                        </p:tav>
                                      </p:tavLst>
                                    </p:anim>
                                    <p:anim calcmode="lin" valueType="num">
                                      <p:cBhvr additive="base">
                                        <p:cTn id="8" dur="500" fill="hold"/>
                                        <p:tgtEl>
                                          <p:spTgt spid="6727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2773"/>
                                        </p:tgtEl>
                                        <p:attrNameLst>
                                          <p:attrName>style.visibility</p:attrName>
                                        </p:attrNameLst>
                                      </p:cBhvr>
                                      <p:to>
                                        <p:strVal val="visible"/>
                                      </p:to>
                                    </p:set>
                                    <p:anim calcmode="lin" valueType="num">
                                      <p:cBhvr additive="base">
                                        <p:cTn id="13" dur="500" fill="hold"/>
                                        <p:tgtEl>
                                          <p:spTgt spid="672773"/>
                                        </p:tgtEl>
                                        <p:attrNameLst>
                                          <p:attrName>ppt_x</p:attrName>
                                        </p:attrNameLst>
                                      </p:cBhvr>
                                      <p:tavLst>
                                        <p:tav tm="0">
                                          <p:val>
                                            <p:strVal val="0-#ppt_w/2"/>
                                          </p:val>
                                        </p:tav>
                                        <p:tav tm="100000">
                                          <p:val>
                                            <p:strVal val="#ppt_x"/>
                                          </p:val>
                                        </p:tav>
                                      </p:tavLst>
                                    </p:anim>
                                    <p:anim calcmode="lin" valueType="num">
                                      <p:cBhvr additive="base">
                                        <p:cTn id="14" dur="500" fill="hold"/>
                                        <p:tgtEl>
                                          <p:spTgt spid="6727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2" grpId="0" autoUpdateAnimBg="0"/>
      <p:bldP spid="672773"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BDF1B8B-A865-41F7-A9DD-A2DA68202044}" type="slidenum">
              <a:rPr lang="ar-SA" altLang="en-US" sz="1400" smtClean="0">
                <a:solidFill>
                  <a:srgbClr val="0000B6"/>
                </a:solidFill>
                <a:latin typeface="Book Antiqua" panose="02040602050305030304" pitchFamily="18" charset="0"/>
              </a:rPr>
              <a:pPr>
                <a:spcBef>
                  <a:spcPct val="0"/>
                </a:spcBef>
                <a:buClrTx/>
                <a:buSzTx/>
                <a:buFontTx/>
                <a:buNone/>
              </a:pPr>
              <a:t>118</a:t>
            </a:fld>
            <a:endParaRPr lang="en-US" altLang="en-US" sz="1400" smtClean="0">
              <a:solidFill>
                <a:srgbClr val="0000B6"/>
              </a:solidFill>
              <a:latin typeface="Book Antiqua" panose="02040602050305030304" pitchFamily="18" charset="0"/>
            </a:endParaRPr>
          </a:p>
        </p:txBody>
      </p:sp>
      <p:sp>
        <p:nvSpPr>
          <p:cNvPr id="673794" name="Rectangle 2"/>
          <p:cNvSpPr>
            <a:spLocks noGrp="1" noChangeArrowheads="1"/>
          </p:cNvSpPr>
          <p:nvPr>
            <p:ph type="title"/>
          </p:nvPr>
        </p:nvSpPr>
        <p:spPr/>
        <p:txBody>
          <a:bodyPr/>
          <a:lstStyle/>
          <a:p>
            <a:pPr>
              <a:defRPr/>
            </a:pPr>
            <a:r>
              <a:rPr lang="en-US" smtClean="0"/>
              <a:t>Forms of Wait Statements</a:t>
            </a:r>
          </a:p>
        </p:txBody>
      </p:sp>
      <p:sp>
        <p:nvSpPr>
          <p:cNvPr id="673795" name="Rectangle 3"/>
          <p:cNvSpPr>
            <a:spLocks noGrp="1" noChangeArrowheads="1"/>
          </p:cNvSpPr>
          <p:nvPr>
            <p:ph type="body" sz="half" idx="1"/>
          </p:nvPr>
        </p:nvSpPr>
        <p:spPr>
          <a:xfrm>
            <a:off x="685800" y="2760663"/>
            <a:ext cx="3817938" cy="3576637"/>
          </a:xfrm>
        </p:spPr>
        <p:txBody>
          <a:bodyPr/>
          <a:lstStyle/>
          <a:p>
            <a:r>
              <a:rPr lang="en-US" altLang="en-US" sz="2400" smtClean="0"/>
              <a:t>Wait on </a:t>
            </a:r>
          </a:p>
          <a:p>
            <a:pPr lvl="1"/>
            <a:r>
              <a:rPr lang="en-US" altLang="en-US" sz="2000" smtClean="0"/>
              <a:t>until one of the signals in the sensitivity list changes</a:t>
            </a:r>
          </a:p>
          <a:p>
            <a:r>
              <a:rPr lang="en-US" altLang="en-US" sz="2400" smtClean="0"/>
              <a:t>Wait for</a:t>
            </a:r>
          </a:p>
          <a:p>
            <a:pPr lvl="1"/>
            <a:r>
              <a:rPr lang="en-US" altLang="en-US" sz="2000" smtClean="0"/>
              <a:t>waits until the time specified by the time expression has elapsed</a:t>
            </a:r>
          </a:p>
          <a:p>
            <a:pPr lvl="1"/>
            <a:r>
              <a:rPr lang="en-US" altLang="en-US" sz="2000" smtClean="0"/>
              <a:t>What is this:</a:t>
            </a:r>
            <a:br>
              <a:rPr lang="en-US" altLang="en-US" sz="2000" smtClean="0"/>
            </a:br>
            <a:r>
              <a:rPr lang="en-US" altLang="en-US" sz="2000" smtClean="0">
                <a:latin typeface="Courier New" panose="02070309020205020404" pitchFamily="49" charset="0"/>
              </a:rPr>
              <a:t>wait for 0 ns;</a:t>
            </a:r>
          </a:p>
          <a:p>
            <a:endParaRPr lang="en-US" altLang="en-US" sz="2400" smtClean="0">
              <a:latin typeface="Courier New" panose="02070309020205020404" pitchFamily="49" charset="0"/>
            </a:endParaRPr>
          </a:p>
        </p:txBody>
      </p:sp>
      <p:sp>
        <p:nvSpPr>
          <p:cNvPr id="673796" name="Rectangle 4"/>
          <p:cNvSpPr>
            <a:spLocks noGrp="1" noChangeArrowheads="1"/>
          </p:cNvSpPr>
          <p:nvPr>
            <p:ph type="body" sz="half" idx="2"/>
          </p:nvPr>
        </p:nvSpPr>
        <p:spPr>
          <a:xfrm>
            <a:off x="4640263" y="2711450"/>
            <a:ext cx="3817937" cy="3625850"/>
          </a:xfrm>
        </p:spPr>
        <p:txBody>
          <a:bodyPr/>
          <a:lstStyle/>
          <a:p>
            <a:r>
              <a:rPr lang="en-US" altLang="en-US" sz="2400" smtClean="0"/>
              <a:t>Wait until</a:t>
            </a:r>
          </a:p>
          <a:p>
            <a:pPr lvl="1"/>
            <a:r>
              <a:rPr lang="en-US" altLang="en-US" sz="2000" smtClean="0"/>
              <a:t>the boolean expression is evaluated whenever one of the signals in the expression changes, and the process continues execution when the expression evaluates to TRUE</a:t>
            </a:r>
          </a:p>
        </p:txBody>
      </p:sp>
      <p:sp>
        <p:nvSpPr>
          <p:cNvPr id="673797" name="Rectangle 5"/>
          <p:cNvSpPr>
            <a:spLocks noChangeArrowheads="1"/>
          </p:cNvSpPr>
          <p:nvPr/>
        </p:nvSpPr>
        <p:spPr bwMode="auto">
          <a:xfrm>
            <a:off x="2032000" y="1455738"/>
            <a:ext cx="3987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600" b="1" i="0">
                <a:solidFill>
                  <a:schemeClr val="tx1"/>
                </a:solidFill>
                <a:latin typeface="Courier New" panose="02070309020205020404" pitchFamily="49" charset="0"/>
              </a:rPr>
              <a:t>wait on </a:t>
            </a:r>
            <a:r>
              <a:rPr lang="en-US" altLang="en-US" sz="1600" i="0">
                <a:solidFill>
                  <a:schemeClr val="tx1"/>
                </a:solidFill>
                <a:latin typeface="Courier New" panose="02070309020205020404" pitchFamily="49" charset="0"/>
              </a:rPr>
              <a:t>sensitivity-list;</a:t>
            </a:r>
          </a:p>
          <a:p>
            <a:pPr>
              <a:buClrTx/>
              <a:buSzTx/>
              <a:buFontTx/>
              <a:buNone/>
            </a:pPr>
            <a:r>
              <a:rPr lang="en-US" altLang="en-US" sz="1600" b="1" i="0">
                <a:solidFill>
                  <a:schemeClr val="tx1"/>
                </a:solidFill>
                <a:latin typeface="Courier New" panose="02070309020205020404" pitchFamily="49" charset="0"/>
              </a:rPr>
              <a:t>wait for </a:t>
            </a:r>
            <a:r>
              <a:rPr lang="en-US" altLang="en-US" sz="1600" i="0">
                <a:solidFill>
                  <a:schemeClr val="tx1"/>
                </a:solidFill>
                <a:latin typeface="Courier New" panose="02070309020205020404" pitchFamily="49" charset="0"/>
              </a:rPr>
              <a:t>time-expression;</a:t>
            </a:r>
          </a:p>
          <a:p>
            <a:pPr>
              <a:buClrTx/>
              <a:buSzTx/>
              <a:buFontTx/>
              <a:buNone/>
            </a:pPr>
            <a:r>
              <a:rPr lang="en-US" altLang="en-US" sz="1600" b="1" i="0">
                <a:solidFill>
                  <a:schemeClr val="tx1"/>
                </a:solidFill>
                <a:latin typeface="Courier New" panose="02070309020205020404" pitchFamily="49" charset="0"/>
              </a:rPr>
              <a:t>wait until </a:t>
            </a:r>
            <a:r>
              <a:rPr lang="en-US" altLang="en-US" sz="1600" i="0">
                <a:solidFill>
                  <a:schemeClr val="tx1"/>
                </a:solidFill>
                <a:latin typeface="Courier New" panose="02070309020205020404" pitchFamily="49" charset="0"/>
              </a:rPr>
              <a:t>boolean-expression;</a:t>
            </a:r>
          </a:p>
          <a:p>
            <a:pPr>
              <a:buClrTx/>
              <a:buSzTx/>
              <a:buFontTx/>
              <a:buNone/>
            </a:pPr>
            <a:endParaRPr lang="en-US" altLang="en-US" sz="1600" i="0">
              <a:solidFill>
                <a:schemeClr val="tx1"/>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3797"/>
                                        </p:tgtEl>
                                        <p:attrNameLst>
                                          <p:attrName>style.visibility</p:attrName>
                                        </p:attrNameLst>
                                      </p:cBhvr>
                                      <p:to>
                                        <p:strVal val="visible"/>
                                      </p:to>
                                    </p:set>
                                    <p:anim calcmode="lin" valueType="num">
                                      <p:cBhvr additive="base">
                                        <p:cTn id="7" dur="500" fill="hold"/>
                                        <p:tgtEl>
                                          <p:spTgt spid="673797"/>
                                        </p:tgtEl>
                                        <p:attrNameLst>
                                          <p:attrName>ppt_x</p:attrName>
                                        </p:attrNameLst>
                                      </p:cBhvr>
                                      <p:tavLst>
                                        <p:tav tm="0">
                                          <p:val>
                                            <p:strVal val="0-#ppt_w/2"/>
                                          </p:val>
                                        </p:tav>
                                        <p:tav tm="100000">
                                          <p:val>
                                            <p:strVal val="#ppt_x"/>
                                          </p:val>
                                        </p:tav>
                                      </p:tavLst>
                                    </p:anim>
                                    <p:anim calcmode="lin" valueType="num">
                                      <p:cBhvr additive="base">
                                        <p:cTn id="8" dur="500" fill="hold"/>
                                        <p:tgtEl>
                                          <p:spTgt spid="6737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3795">
                                            <p:txEl>
                                              <p:pRg st="0" end="0"/>
                                            </p:txEl>
                                          </p:spTgt>
                                        </p:tgtEl>
                                        <p:attrNameLst>
                                          <p:attrName>style.visibility</p:attrName>
                                        </p:attrNameLst>
                                      </p:cBhvr>
                                      <p:to>
                                        <p:strVal val="visible"/>
                                      </p:to>
                                    </p:set>
                                    <p:anim calcmode="lin" valueType="num">
                                      <p:cBhvr additive="base">
                                        <p:cTn id="13" dur="500" fill="hold"/>
                                        <p:tgtEl>
                                          <p:spTgt spid="6737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3795">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73795">
                                            <p:txEl>
                                              <p:pRg st="1" end="1"/>
                                            </p:txEl>
                                          </p:spTgt>
                                        </p:tgtEl>
                                        <p:attrNameLst>
                                          <p:attrName>style.visibility</p:attrName>
                                        </p:attrNameLst>
                                      </p:cBhvr>
                                      <p:to>
                                        <p:strVal val="visible"/>
                                      </p:to>
                                    </p:set>
                                    <p:anim calcmode="lin" valueType="num">
                                      <p:cBhvr additive="base">
                                        <p:cTn id="17" dur="500" fill="hold"/>
                                        <p:tgtEl>
                                          <p:spTgt spid="67379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7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73795">
                                            <p:txEl>
                                              <p:pRg st="2" end="2"/>
                                            </p:txEl>
                                          </p:spTgt>
                                        </p:tgtEl>
                                        <p:attrNameLst>
                                          <p:attrName>style.visibility</p:attrName>
                                        </p:attrNameLst>
                                      </p:cBhvr>
                                      <p:to>
                                        <p:strVal val="visible"/>
                                      </p:to>
                                    </p:set>
                                    <p:anim calcmode="lin" valueType="num">
                                      <p:cBhvr additive="base">
                                        <p:cTn id="23" dur="500" fill="hold"/>
                                        <p:tgtEl>
                                          <p:spTgt spid="673795">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73795">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73795">
                                            <p:txEl>
                                              <p:pRg st="3" end="3"/>
                                            </p:txEl>
                                          </p:spTgt>
                                        </p:tgtEl>
                                        <p:attrNameLst>
                                          <p:attrName>style.visibility</p:attrName>
                                        </p:attrNameLst>
                                      </p:cBhvr>
                                      <p:to>
                                        <p:strVal val="visible"/>
                                      </p:to>
                                    </p:set>
                                    <p:anim calcmode="lin" valueType="num">
                                      <p:cBhvr additive="base">
                                        <p:cTn id="27" dur="500" fill="hold"/>
                                        <p:tgtEl>
                                          <p:spTgt spid="673795">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73795">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73795">
                                            <p:txEl>
                                              <p:pRg st="4" end="4"/>
                                            </p:txEl>
                                          </p:spTgt>
                                        </p:tgtEl>
                                        <p:attrNameLst>
                                          <p:attrName>style.visibility</p:attrName>
                                        </p:attrNameLst>
                                      </p:cBhvr>
                                      <p:to>
                                        <p:strVal val="visible"/>
                                      </p:to>
                                    </p:set>
                                    <p:anim calcmode="lin" valueType="num">
                                      <p:cBhvr additive="base">
                                        <p:cTn id="31" dur="500" fill="hold"/>
                                        <p:tgtEl>
                                          <p:spTgt spid="6737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737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73796">
                                            <p:txEl>
                                              <p:pRg st="0" end="0"/>
                                            </p:txEl>
                                          </p:spTgt>
                                        </p:tgtEl>
                                        <p:attrNameLst>
                                          <p:attrName>style.visibility</p:attrName>
                                        </p:attrNameLst>
                                      </p:cBhvr>
                                      <p:to>
                                        <p:strVal val="visible"/>
                                      </p:to>
                                    </p:set>
                                    <p:anim calcmode="lin" valueType="num">
                                      <p:cBhvr additive="base">
                                        <p:cTn id="37" dur="500" fill="hold"/>
                                        <p:tgtEl>
                                          <p:spTgt spid="673796">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73796">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73796">
                                            <p:txEl>
                                              <p:pRg st="1" end="1"/>
                                            </p:txEl>
                                          </p:spTgt>
                                        </p:tgtEl>
                                        <p:attrNameLst>
                                          <p:attrName>style.visibility</p:attrName>
                                        </p:attrNameLst>
                                      </p:cBhvr>
                                      <p:to>
                                        <p:strVal val="visible"/>
                                      </p:to>
                                    </p:set>
                                    <p:anim calcmode="lin" valueType="num">
                                      <p:cBhvr additive="base">
                                        <p:cTn id="41" dur="500" fill="hold"/>
                                        <p:tgtEl>
                                          <p:spTgt spid="673796">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67379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5" grpId="0" build="p" autoUpdateAnimBg="0"/>
      <p:bldP spid="673796" grpId="0" build="p" autoUpdateAnimBg="0"/>
      <p:bldP spid="673797"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6CD4A7A9-F820-44C1-A46D-59000042BAC6}" type="slidenum">
              <a:rPr lang="ar-SA" altLang="en-US" sz="1400" smtClean="0">
                <a:solidFill>
                  <a:srgbClr val="0000B6"/>
                </a:solidFill>
                <a:latin typeface="Book Antiqua" panose="02040602050305030304" pitchFamily="18" charset="0"/>
              </a:rPr>
              <a:pPr>
                <a:spcBef>
                  <a:spcPct val="0"/>
                </a:spcBef>
                <a:buClrTx/>
                <a:buSzTx/>
                <a:buFontTx/>
                <a:buNone/>
              </a:pPr>
              <a:t>119</a:t>
            </a:fld>
            <a:endParaRPr lang="en-US" altLang="en-US" sz="1400" smtClean="0">
              <a:solidFill>
                <a:srgbClr val="0000B6"/>
              </a:solidFill>
              <a:latin typeface="Book Antiqua" panose="02040602050305030304" pitchFamily="18" charset="0"/>
            </a:endParaRPr>
          </a:p>
        </p:txBody>
      </p:sp>
      <p:pic>
        <p:nvPicPr>
          <p:cNvPr id="67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63638"/>
            <a:ext cx="54737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4819" name="Rectangle 3"/>
          <p:cNvSpPr>
            <a:spLocks noGrp="1" noChangeArrowheads="1"/>
          </p:cNvSpPr>
          <p:nvPr>
            <p:ph type="title"/>
          </p:nvPr>
        </p:nvSpPr>
        <p:spPr/>
        <p:txBody>
          <a:bodyPr/>
          <a:lstStyle/>
          <a:p>
            <a:pPr>
              <a:defRPr/>
            </a:pPr>
            <a:r>
              <a:rPr lang="en-US" smtClean="0"/>
              <a:t>Using Wait Statements (1)</a:t>
            </a:r>
          </a:p>
        </p:txBody>
      </p:sp>
      <p:pic>
        <p:nvPicPr>
          <p:cNvPr id="67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575" y="2257425"/>
            <a:ext cx="42894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74818"/>
                                        </p:tgtEl>
                                        <p:attrNameLst>
                                          <p:attrName>style.visibility</p:attrName>
                                        </p:attrNameLst>
                                      </p:cBhvr>
                                      <p:to>
                                        <p:strVal val="visible"/>
                                      </p:to>
                                    </p:set>
                                    <p:anim calcmode="lin" valueType="num">
                                      <p:cBhvr additive="base">
                                        <p:cTn id="7" dur="500" fill="hold"/>
                                        <p:tgtEl>
                                          <p:spTgt spid="674818"/>
                                        </p:tgtEl>
                                        <p:attrNameLst>
                                          <p:attrName>ppt_x</p:attrName>
                                        </p:attrNameLst>
                                      </p:cBhvr>
                                      <p:tavLst>
                                        <p:tav tm="0">
                                          <p:val>
                                            <p:strVal val="0-#ppt_w/2"/>
                                          </p:val>
                                        </p:tav>
                                        <p:tav tm="100000">
                                          <p:val>
                                            <p:strVal val="#ppt_x"/>
                                          </p:val>
                                        </p:tav>
                                      </p:tavLst>
                                    </p:anim>
                                    <p:anim calcmode="lin" valueType="num">
                                      <p:cBhvr additive="base">
                                        <p:cTn id="8" dur="500" fill="hold"/>
                                        <p:tgtEl>
                                          <p:spTgt spid="6748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74820"/>
                                        </p:tgtEl>
                                        <p:attrNameLst>
                                          <p:attrName>style.visibility</p:attrName>
                                        </p:attrNameLst>
                                      </p:cBhvr>
                                      <p:to>
                                        <p:strVal val="visible"/>
                                      </p:to>
                                    </p:set>
                                    <p:anim calcmode="lin" valueType="num">
                                      <p:cBhvr additive="base">
                                        <p:cTn id="13" dur="500" fill="hold"/>
                                        <p:tgtEl>
                                          <p:spTgt spid="674820"/>
                                        </p:tgtEl>
                                        <p:attrNameLst>
                                          <p:attrName>ppt_x</p:attrName>
                                        </p:attrNameLst>
                                      </p:cBhvr>
                                      <p:tavLst>
                                        <p:tav tm="0">
                                          <p:val>
                                            <p:strVal val="0-#ppt_w/2"/>
                                          </p:val>
                                        </p:tav>
                                        <p:tav tm="100000">
                                          <p:val>
                                            <p:strVal val="#ppt_x"/>
                                          </p:val>
                                        </p:tav>
                                      </p:tavLst>
                                    </p:anim>
                                    <p:anim calcmode="lin" valueType="num">
                                      <p:cBhvr additive="base">
                                        <p:cTn id="14" dur="500" fill="hold"/>
                                        <p:tgtEl>
                                          <p:spTgt spid="6748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defRPr/>
            </a:pPr>
            <a:r>
              <a:rPr lang="en-US" altLang="en-US" smtClean="0"/>
              <a:t>Sequential Style Syntax</a:t>
            </a:r>
          </a:p>
        </p:txBody>
      </p:sp>
      <p:sp>
        <p:nvSpPr>
          <p:cNvPr id="20483" name="Content Placeholder 3"/>
          <p:cNvSpPr>
            <a:spLocks noGrp="1"/>
          </p:cNvSpPr>
          <p:nvPr>
            <p:ph sz="half" idx="2"/>
          </p:nvPr>
        </p:nvSpPr>
        <p:spPr>
          <a:xfrm>
            <a:off x="685800" y="5105400"/>
            <a:ext cx="7772400" cy="990600"/>
          </a:xfrm>
        </p:spPr>
        <p:txBody>
          <a:bodyPr/>
          <a:lstStyle/>
          <a:p>
            <a:pPr>
              <a:buFont typeface="Arial" panose="020B0604020202020204" pitchFamily="34" charset="0"/>
              <a:buChar char="•"/>
            </a:pPr>
            <a:r>
              <a:rPr lang="en-US" altLang="en-US" smtClean="0"/>
              <a:t>Assignments are executed sequentially inside processes.</a:t>
            </a: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1752600"/>
            <a:ext cx="73056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6D5EB45-9615-4178-9C24-B1E4DC96167D}" type="slidenum">
              <a:rPr lang="ar-SA" altLang="en-US" sz="1400" smtClean="0">
                <a:solidFill>
                  <a:srgbClr val="0000B6"/>
                </a:solidFill>
                <a:latin typeface="Book Antiqua" panose="02040602050305030304" pitchFamily="18" charset="0"/>
              </a:rPr>
              <a:pPr>
                <a:spcBef>
                  <a:spcPct val="0"/>
                </a:spcBef>
                <a:buClrTx/>
                <a:buSzTx/>
                <a:buFontTx/>
                <a:buNone/>
              </a:pPr>
              <a:t>120</a:t>
            </a:fld>
            <a:endParaRPr lang="en-US" altLang="en-US" sz="1400" smtClean="0">
              <a:solidFill>
                <a:srgbClr val="0000B6"/>
              </a:solidFill>
              <a:latin typeface="Book Antiqua" panose="02040602050305030304" pitchFamily="18" charset="0"/>
            </a:endParaRPr>
          </a:p>
        </p:txBody>
      </p:sp>
      <p:pic>
        <p:nvPicPr>
          <p:cNvPr id="67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316038"/>
            <a:ext cx="6291263"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43" name="Rectangle 3"/>
          <p:cNvSpPr>
            <a:spLocks noGrp="1" noChangeArrowheads="1"/>
          </p:cNvSpPr>
          <p:nvPr>
            <p:ph type="title"/>
          </p:nvPr>
        </p:nvSpPr>
        <p:spPr>
          <a:xfrm>
            <a:off x="682625" y="200025"/>
            <a:ext cx="7750175" cy="715963"/>
          </a:xfrm>
        </p:spPr>
        <p:txBody>
          <a:bodyPr/>
          <a:lstStyle/>
          <a:p>
            <a:pPr>
              <a:defRPr/>
            </a:pPr>
            <a:r>
              <a:rPr lang="en-US" smtClean="0"/>
              <a:t>Using Wait Statements (2)</a:t>
            </a:r>
          </a:p>
        </p:txBody>
      </p:sp>
      <p:pic>
        <p:nvPicPr>
          <p:cNvPr id="67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3730625"/>
            <a:ext cx="42894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75844"/>
                                        </p:tgtEl>
                                        <p:attrNameLst>
                                          <p:attrName>style.visibility</p:attrName>
                                        </p:attrNameLst>
                                      </p:cBhvr>
                                      <p:to>
                                        <p:strVal val="visible"/>
                                      </p:to>
                                    </p:set>
                                    <p:anim calcmode="lin" valueType="num">
                                      <p:cBhvr additive="base">
                                        <p:cTn id="7" dur="500" fill="hold"/>
                                        <p:tgtEl>
                                          <p:spTgt spid="675844"/>
                                        </p:tgtEl>
                                        <p:attrNameLst>
                                          <p:attrName>ppt_x</p:attrName>
                                        </p:attrNameLst>
                                      </p:cBhvr>
                                      <p:tavLst>
                                        <p:tav tm="0">
                                          <p:val>
                                            <p:strVal val="0-#ppt_w/2"/>
                                          </p:val>
                                        </p:tav>
                                        <p:tav tm="100000">
                                          <p:val>
                                            <p:strVal val="#ppt_x"/>
                                          </p:val>
                                        </p:tav>
                                      </p:tavLst>
                                    </p:anim>
                                    <p:anim calcmode="lin" valueType="num">
                                      <p:cBhvr additive="base">
                                        <p:cTn id="8" dur="500" fill="hold"/>
                                        <p:tgtEl>
                                          <p:spTgt spid="6758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75842"/>
                                        </p:tgtEl>
                                        <p:attrNameLst>
                                          <p:attrName>style.visibility</p:attrName>
                                        </p:attrNameLst>
                                      </p:cBhvr>
                                      <p:to>
                                        <p:strVal val="visible"/>
                                      </p:to>
                                    </p:set>
                                    <p:anim calcmode="lin" valueType="num">
                                      <p:cBhvr additive="base">
                                        <p:cTn id="13" dur="500" fill="hold"/>
                                        <p:tgtEl>
                                          <p:spTgt spid="675842"/>
                                        </p:tgtEl>
                                        <p:attrNameLst>
                                          <p:attrName>ppt_x</p:attrName>
                                        </p:attrNameLst>
                                      </p:cBhvr>
                                      <p:tavLst>
                                        <p:tav tm="0">
                                          <p:val>
                                            <p:strVal val="0-#ppt_w/2"/>
                                          </p:val>
                                        </p:tav>
                                        <p:tav tm="100000">
                                          <p:val>
                                            <p:strVal val="#ppt_x"/>
                                          </p:val>
                                        </p:tav>
                                      </p:tavLst>
                                    </p:anim>
                                    <p:anim calcmode="lin" valueType="num">
                                      <p:cBhvr additive="base">
                                        <p:cTn id="14" dur="500" fill="hold"/>
                                        <p:tgtEl>
                                          <p:spTgt spid="67584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D75342C-9407-428B-862E-D039CDDE80C6}" type="slidenum">
              <a:rPr lang="ar-SA" altLang="en-US" sz="1400" smtClean="0">
                <a:solidFill>
                  <a:srgbClr val="0000B6"/>
                </a:solidFill>
                <a:latin typeface="Book Antiqua" panose="02040602050305030304" pitchFamily="18" charset="0"/>
              </a:rPr>
              <a:pPr>
                <a:spcBef>
                  <a:spcPct val="0"/>
                </a:spcBef>
                <a:buClrTx/>
                <a:buSzTx/>
                <a:buFontTx/>
                <a:buNone/>
              </a:pPr>
              <a:t>121</a:t>
            </a:fld>
            <a:endParaRPr lang="en-US" altLang="en-US" sz="1400" smtClean="0">
              <a:solidFill>
                <a:srgbClr val="0000B6"/>
              </a:solidFill>
              <a:latin typeface="Book Antiqua" panose="02040602050305030304" pitchFamily="18" charset="0"/>
            </a:endParaRPr>
          </a:p>
        </p:txBody>
      </p:sp>
      <p:sp>
        <p:nvSpPr>
          <p:cNvPr id="676866" name="Rectangle 2"/>
          <p:cNvSpPr>
            <a:spLocks noGrp="1" noChangeArrowheads="1"/>
          </p:cNvSpPr>
          <p:nvPr>
            <p:ph type="title"/>
          </p:nvPr>
        </p:nvSpPr>
        <p:spPr/>
        <p:txBody>
          <a:bodyPr/>
          <a:lstStyle/>
          <a:p>
            <a:pPr>
              <a:defRPr/>
            </a:pPr>
            <a:r>
              <a:rPr lang="en-US" smtClean="0"/>
              <a:t>Variables</a:t>
            </a:r>
          </a:p>
        </p:txBody>
      </p:sp>
      <p:sp>
        <p:nvSpPr>
          <p:cNvPr id="676867" name="Rectangle 3"/>
          <p:cNvSpPr>
            <a:spLocks noGrp="1" noChangeArrowheads="1"/>
          </p:cNvSpPr>
          <p:nvPr>
            <p:ph type="body" idx="1"/>
          </p:nvPr>
        </p:nvSpPr>
        <p:spPr>
          <a:xfrm>
            <a:off x="685800" y="1257300"/>
            <a:ext cx="7772400" cy="1768475"/>
          </a:xfrm>
        </p:spPr>
        <p:txBody>
          <a:bodyPr/>
          <a:lstStyle/>
          <a:p>
            <a:pPr>
              <a:lnSpc>
                <a:spcPct val="90000"/>
              </a:lnSpc>
            </a:pPr>
            <a:r>
              <a:rPr lang="en-US" altLang="en-US" smtClean="0"/>
              <a:t>What are they for: </a:t>
            </a:r>
            <a:br>
              <a:rPr lang="en-US" altLang="en-US" smtClean="0"/>
            </a:br>
            <a:r>
              <a:rPr lang="en-US" altLang="en-US" smtClean="0"/>
              <a:t>Local storage in processes, </a:t>
            </a:r>
            <a:br>
              <a:rPr lang="en-US" altLang="en-US" smtClean="0"/>
            </a:br>
            <a:r>
              <a:rPr lang="en-US" altLang="en-US" smtClean="0"/>
              <a:t>procedures, and functions</a:t>
            </a:r>
          </a:p>
          <a:p>
            <a:pPr>
              <a:lnSpc>
                <a:spcPct val="90000"/>
              </a:lnSpc>
            </a:pPr>
            <a:r>
              <a:rPr lang="en-US" altLang="en-US" smtClean="0"/>
              <a:t>Declaring variables</a:t>
            </a:r>
          </a:p>
          <a:p>
            <a:pPr>
              <a:lnSpc>
                <a:spcPct val="90000"/>
              </a:lnSpc>
            </a:pPr>
            <a:endParaRPr lang="en-US" altLang="en-US" smtClean="0"/>
          </a:p>
          <a:p>
            <a:pPr>
              <a:lnSpc>
                <a:spcPct val="90000"/>
              </a:lnSpc>
            </a:pPr>
            <a:endParaRPr lang="en-US" altLang="en-US" smtClean="0"/>
          </a:p>
        </p:txBody>
      </p:sp>
      <p:sp>
        <p:nvSpPr>
          <p:cNvPr id="676868" name="Rectangle 4"/>
          <p:cNvSpPr>
            <a:spLocks noChangeArrowheads="1"/>
          </p:cNvSpPr>
          <p:nvPr/>
        </p:nvSpPr>
        <p:spPr bwMode="auto">
          <a:xfrm>
            <a:off x="1263650" y="2843213"/>
            <a:ext cx="67437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a:solidFill>
                  <a:srgbClr val="3333FF"/>
                </a:solidFill>
                <a:latin typeface="Courier New" panose="02070309020205020404" pitchFamily="49" charset="0"/>
              </a:rPr>
              <a:t>variable </a:t>
            </a:r>
            <a:r>
              <a:rPr lang="en-US" altLang="en-US" sz="2000" i="0">
                <a:solidFill>
                  <a:srgbClr val="3333FF"/>
                </a:solidFill>
                <a:latin typeface="Courier New" panose="02070309020205020404" pitchFamily="49" charset="0"/>
              </a:rPr>
              <a:t>list_of_variable_names : type_name </a:t>
            </a:r>
            <a:br>
              <a:rPr lang="en-US" altLang="en-US" sz="2000" i="0">
                <a:solidFill>
                  <a:srgbClr val="3333FF"/>
                </a:solidFill>
                <a:latin typeface="Courier New" panose="02070309020205020404" pitchFamily="49" charset="0"/>
              </a:rPr>
            </a:br>
            <a:r>
              <a:rPr lang="en-US" altLang="en-US" sz="2000" i="0">
                <a:solidFill>
                  <a:srgbClr val="3333FF"/>
                </a:solidFill>
                <a:latin typeface="Courier New" panose="02070309020205020404" pitchFamily="49" charset="0"/>
              </a:rPr>
              <a:t>[ := initial value ];</a:t>
            </a:r>
          </a:p>
        </p:txBody>
      </p:sp>
      <p:sp>
        <p:nvSpPr>
          <p:cNvPr id="676869" name="Rectangle 5"/>
          <p:cNvSpPr>
            <a:spLocks noChangeArrowheads="1"/>
          </p:cNvSpPr>
          <p:nvPr/>
        </p:nvSpPr>
        <p:spPr bwMode="auto">
          <a:xfrm>
            <a:off x="292100" y="3844925"/>
            <a:ext cx="86360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nSpc>
                <a:spcPct val="90000"/>
              </a:lnSpc>
              <a:buClrTx/>
              <a:buSzTx/>
              <a:buFontTx/>
              <a:buChar char="•"/>
            </a:pPr>
            <a:r>
              <a:rPr lang="en-US" altLang="en-US" i="0">
                <a:solidFill>
                  <a:schemeClr val="tx1"/>
                </a:solidFill>
              </a:rPr>
              <a:t>Variables must be declared within the process in which they are used and are local to the process</a:t>
            </a:r>
          </a:p>
          <a:p>
            <a:pPr lvl="1">
              <a:lnSpc>
                <a:spcPct val="90000"/>
              </a:lnSpc>
              <a:buClrTx/>
              <a:buSzTx/>
              <a:buFontTx/>
              <a:buChar char="–"/>
            </a:pPr>
            <a:r>
              <a:rPr lang="en-US" altLang="en-US" i="0"/>
              <a:t>Note: exception to this is SHARED variables</a:t>
            </a:r>
          </a:p>
          <a:p>
            <a:pPr lvl="1">
              <a:lnSpc>
                <a:spcPct val="90000"/>
              </a:lnSpc>
              <a:buClrTx/>
              <a:buSzTx/>
              <a:buFontTx/>
              <a:buNone/>
            </a:pPr>
            <a:endParaRPr lang="en-US" altLang="en-US" i="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6867">
                                            <p:txEl>
                                              <p:pRg st="0" end="0"/>
                                            </p:txEl>
                                          </p:spTgt>
                                        </p:tgtEl>
                                        <p:attrNameLst>
                                          <p:attrName>style.visibility</p:attrName>
                                        </p:attrNameLst>
                                      </p:cBhvr>
                                      <p:to>
                                        <p:strVal val="visible"/>
                                      </p:to>
                                    </p:set>
                                    <p:anim calcmode="lin" valueType="num">
                                      <p:cBhvr additive="base">
                                        <p:cTn id="7" dur="500" fill="hold"/>
                                        <p:tgtEl>
                                          <p:spTgt spid="676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68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6867">
                                            <p:txEl>
                                              <p:pRg st="1" end="1"/>
                                            </p:txEl>
                                          </p:spTgt>
                                        </p:tgtEl>
                                        <p:attrNameLst>
                                          <p:attrName>style.visibility</p:attrName>
                                        </p:attrNameLst>
                                      </p:cBhvr>
                                      <p:to>
                                        <p:strVal val="visible"/>
                                      </p:to>
                                    </p:set>
                                    <p:anim calcmode="lin" valueType="num">
                                      <p:cBhvr additive="base">
                                        <p:cTn id="13" dur="500" fill="hold"/>
                                        <p:tgtEl>
                                          <p:spTgt spid="6768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68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6868"/>
                                        </p:tgtEl>
                                        <p:attrNameLst>
                                          <p:attrName>style.visibility</p:attrName>
                                        </p:attrNameLst>
                                      </p:cBhvr>
                                      <p:to>
                                        <p:strVal val="visible"/>
                                      </p:to>
                                    </p:set>
                                    <p:anim calcmode="lin" valueType="num">
                                      <p:cBhvr additive="base">
                                        <p:cTn id="19" dur="500" fill="hold"/>
                                        <p:tgtEl>
                                          <p:spTgt spid="676868"/>
                                        </p:tgtEl>
                                        <p:attrNameLst>
                                          <p:attrName>ppt_x</p:attrName>
                                        </p:attrNameLst>
                                      </p:cBhvr>
                                      <p:tavLst>
                                        <p:tav tm="0">
                                          <p:val>
                                            <p:strVal val="0-#ppt_w/2"/>
                                          </p:val>
                                        </p:tav>
                                        <p:tav tm="100000">
                                          <p:val>
                                            <p:strVal val="#ppt_x"/>
                                          </p:val>
                                        </p:tav>
                                      </p:tavLst>
                                    </p:anim>
                                    <p:anim calcmode="lin" valueType="num">
                                      <p:cBhvr additive="base">
                                        <p:cTn id="20" dur="500" fill="hold"/>
                                        <p:tgtEl>
                                          <p:spTgt spid="6768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6869"/>
                                        </p:tgtEl>
                                        <p:attrNameLst>
                                          <p:attrName>style.visibility</p:attrName>
                                        </p:attrNameLst>
                                      </p:cBhvr>
                                      <p:to>
                                        <p:strVal val="visible"/>
                                      </p:to>
                                    </p:set>
                                    <p:anim calcmode="lin" valueType="num">
                                      <p:cBhvr additive="base">
                                        <p:cTn id="25" dur="500" fill="hold"/>
                                        <p:tgtEl>
                                          <p:spTgt spid="676869"/>
                                        </p:tgtEl>
                                        <p:attrNameLst>
                                          <p:attrName>ppt_x</p:attrName>
                                        </p:attrNameLst>
                                      </p:cBhvr>
                                      <p:tavLst>
                                        <p:tav tm="0">
                                          <p:val>
                                            <p:strVal val="0-#ppt_w/2"/>
                                          </p:val>
                                        </p:tav>
                                        <p:tav tm="100000">
                                          <p:val>
                                            <p:strVal val="#ppt_x"/>
                                          </p:val>
                                        </p:tav>
                                      </p:tavLst>
                                    </p:anim>
                                    <p:anim calcmode="lin" valueType="num">
                                      <p:cBhvr additive="base">
                                        <p:cTn id="26" dur="500" fill="hold"/>
                                        <p:tgtEl>
                                          <p:spTgt spid="6768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7" grpId="0" build="p" autoUpdateAnimBg="0"/>
      <p:bldP spid="676868" grpId="0" autoUpdateAnimBg="0"/>
      <p:bldP spid="676869"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66F9CCE-06A9-49D6-A0E7-884E0E4E856F}" type="slidenum">
              <a:rPr lang="ar-SA" altLang="en-US" sz="1400" smtClean="0">
                <a:solidFill>
                  <a:srgbClr val="0000B6"/>
                </a:solidFill>
                <a:latin typeface="Book Antiqua" panose="02040602050305030304" pitchFamily="18" charset="0"/>
              </a:rPr>
              <a:pPr>
                <a:spcBef>
                  <a:spcPct val="0"/>
                </a:spcBef>
                <a:buClrTx/>
                <a:buSzTx/>
                <a:buFontTx/>
                <a:buNone/>
              </a:pPr>
              <a:t>122</a:t>
            </a:fld>
            <a:endParaRPr lang="en-US" altLang="en-US" sz="1400" smtClean="0">
              <a:solidFill>
                <a:srgbClr val="0000B6"/>
              </a:solidFill>
              <a:latin typeface="Book Antiqua" panose="02040602050305030304" pitchFamily="18" charset="0"/>
            </a:endParaRPr>
          </a:p>
        </p:txBody>
      </p:sp>
      <p:sp>
        <p:nvSpPr>
          <p:cNvPr id="677890" name="Rectangle 2"/>
          <p:cNvSpPr>
            <a:spLocks noGrp="1" noChangeArrowheads="1"/>
          </p:cNvSpPr>
          <p:nvPr>
            <p:ph type="title"/>
          </p:nvPr>
        </p:nvSpPr>
        <p:spPr/>
        <p:txBody>
          <a:bodyPr/>
          <a:lstStyle/>
          <a:p>
            <a:pPr>
              <a:defRPr/>
            </a:pPr>
            <a:r>
              <a:rPr lang="en-US" smtClean="0"/>
              <a:t>Signals</a:t>
            </a:r>
          </a:p>
        </p:txBody>
      </p:sp>
      <p:sp>
        <p:nvSpPr>
          <p:cNvPr id="677891" name="Rectangle 3"/>
          <p:cNvSpPr>
            <a:spLocks noGrp="1" noChangeArrowheads="1"/>
          </p:cNvSpPr>
          <p:nvPr>
            <p:ph type="body" idx="1"/>
          </p:nvPr>
        </p:nvSpPr>
        <p:spPr>
          <a:xfrm>
            <a:off x="685800" y="1257300"/>
            <a:ext cx="7772400" cy="1054100"/>
          </a:xfrm>
        </p:spPr>
        <p:txBody>
          <a:bodyPr/>
          <a:lstStyle/>
          <a:p>
            <a:r>
              <a:rPr lang="en-US" altLang="en-US" smtClean="0"/>
              <a:t>Signals must be declared outside a process</a:t>
            </a:r>
          </a:p>
          <a:p>
            <a:r>
              <a:rPr lang="en-US" altLang="en-US" smtClean="0"/>
              <a:t>Declaration form</a:t>
            </a:r>
          </a:p>
          <a:p>
            <a:endParaRPr lang="en-US" altLang="en-US" smtClean="0"/>
          </a:p>
          <a:p>
            <a:endParaRPr lang="en-US" altLang="en-US" smtClean="0"/>
          </a:p>
        </p:txBody>
      </p:sp>
      <p:sp>
        <p:nvSpPr>
          <p:cNvPr id="677892" name="Rectangle 4"/>
          <p:cNvSpPr>
            <a:spLocks noChangeArrowheads="1"/>
          </p:cNvSpPr>
          <p:nvPr/>
        </p:nvSpPr>
        <p:spPr bwMode="auto">
          <a:xfrm>
            <a:off x="885825" y="2378075"/>
            <a:ext cx="67437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a:solidFill>
                  <a:srgbClr val="3333FF"/>
                </a:solidFill>
                <a:latin typeface="Courier New" panose="02070309020205020404" pitchFamily="49" charset="0"/>
              </a:rPr>
              <a:t>signal </a:t>
            </a:r>
            <a:r>
              <a:rPr lang="en-US" altLang="en-US" sz="2000" i="0">
                <a:solidFill>
                  <a:srgbClr val="3333FF"/>
                </a:solidFill>
                <a:latin typeface="Courier New" panose="02070309020205020404" pitchFamily="49" charset="0"/>
              </a:rPr>
              <a:t>list_of_signal_names : type_name </a:t>
            </a:r>
            <a:br>
              <a:rPr lang="en-US" altLang="en-US" sz="2000" i="0">
                <a:solidFill>
                  <a:srgbClr val="3333FF"/>
                </a:solidFill>
                <a:latin typeface="Courier New" panose="02070309020205020404" pitchFamily="49" charset="0"/>
              </a:rPr>
            </a:br>
            <a:r>
              <a:rPr lang="en-US" altLang="en-US" sz="2000" i="0">
                <a:solidFill>
                  <a:srgbClr val="3333FF"/>
                </a:solidFill>
                <a:latin typeface="Courier New" panose="02070309020205020404" pitchFamily="49" charset="0"/>
              </a:rPr>
              <a:t>[ := initial value ];</a:t>
            </a:r>
          </a:p>
        </p:txBody>
      </p:sp>
      <p:sp>
        <p:nvSpPr>
          <p:cNvPr id="677893" name="Rectangle 5"/>
          <p:cNvSpPr>
            <a:spLocks noChangeArrowheads="1"/>
          </p:cNvSpPr>
          <p:nvPr/>
        </p:nvSpPr>
        <p:spPr bwMode="auto">
          <a:xfrm>
            <a:off x="292100" y="3524250"/>
            <a:ext cx="86360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Char char="•"/>
            </a:pPr>
            <a:r>
              <a:rPr lang="en-US" altLang="en-US" i="0">
                <a:solidFill>
                  <a:schemeClr val="tx1"/>
                </a:solidFill>
              </a:rPr>
              <a:t>Declared in an architecture can be used </a:t>
            </a:r>
            <a:br>
              <a:rPr lang="en-US" altLang="en-US" i="0">
                <a:solidFill>
                  <a:schemeClr val="tx1"/>
                </a:solidFill>
              </a:rPr>
            </a:br>
            <a:r>
              <a:rPr lang="en-US" altLang="en-US" i="0">
                <a:solidFill>
                  <a:schemeClr val="tx1"/>
                </a:solidFill>
              </a:rPr>
              <a:t>anywhere within that architecture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7891">
                                            <p:txEl>
                                              <p:pRg st="0" end="0"/>
                                            </p:txEl>
                                          </p:spTgt>
                                        </p:tgtEl>
                                        <p:attrNameLst>
                                          <p:attrName>style.visibility</p:attrName>
                                        </p:attrNameLst>
                                      </p:cBhvr>
                                      <p:to>
                                        <p:strVal val="visible"/>
                                      </p:to>
                                    </p:set>
                                    <p:anim calcmode="lin" valueType="num">
                                      <p:cBhvr additive="base">
                                        <p:cTn id="7" dur="500" fill="hold"/>
                                        <p:tgtEl>
                                          <p:spTgt spid="6778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7891">
                                            <p:txEl>
                                              <p:pRg st="1" end="1"/>
                                            </p:txEl>
                                          </p:spTgt>
                                        </p:tgtEl>
                                        <p:attrNameLst>
                                          <p:attrName>style.visibility</p:attrName>
                                        </p:attrNameLst>
                                      </p:cBhvr>
                                      <p:to>
                                        <p:strVal val="visible"/>
                                      </p:to>
                                    </p:set>
                                    <p:anim calcmode="lin" valueType="num">
                                      <p:cBhvr additive="base">
                                        <p:cTn id="13" dur="500" fill="hold"/>
                                        <p:tgtEl>
                                          <p:spTgt spid="6778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7892"/>
                                        </p:tgtEl>
                                        <p:attrNameLst>
                                          <p:attrName>style.visibility</p:attrName>
                                        </p:attrNameLst>
                                      </p:cBhvr>
                                      <p:to>
                                        <p:strVal val="visible"/>
                                      </p:to>
                                    </p:set>
                                    <p:anim calcmode="lin" valueType="num">
                                      <p:cBhvr additive="base">
                                        <p:cTn id="19" dur="500" fill="hold"/>
                                        <p:tgtEl>
                                          <p:spTgt spid="677892"/>
                                        </p:tgtEl>
                                        <p:attrNameLst>
                                          <p:attrName>ppt_x</p:attrName>
                                        </p:attrNameLst>
                                      </p:cBhvr>
                                      <p:tavLst>
                                        <p:tav tm="0">
                                          <p:val>
                                            <p:strVal val="0-#ppt_w/2"/>
                                          </p:val>
                                        </p:tav>
                                        <p:tav tm="100000">
                                          <p:val>
                                            <p:strVal val="#ppt_x"/>
                                          </p:val>
                                        </p:tav>
                                      </p:tavLst>
                                    </p:anim>
                                    <p:anim calcmode="lin" valueType="num">
                                      <p:cBhvr additive="base">
                                        <p:cTn id="20" dur="500" fill="hold"/>
                                        <p:tgtEl>
                                          <p:spTgt spid="67789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7893"/>
                                        </p:tgtEl>
                                        <p:attrNameLst>
                                          <p:attrName>style.visibility</p:attrName>
                                        </p:attrNameLst>
                                      </p:cBhvr>
                                      <p:to>
                                        <p:strVal val="visible"/>
                                      </p:to>
                                    </p:set>
                                    <p:anim calcmode="lin" valueType="num">
                                      <p:cBhvr additive="base">
                                        <p:cTn id="25" dur="500" fill="hold"/>
                                        <p:tgtEl>
                                          <p:spTgt spid="677893"/>
                                        </p:tgtEl>
                                        <p:attrNameLst>
                                          <p:attrName>ppt_x</p:attrName>
                                        </p:attrNameLst>
                                      </p:cBhvr>
                                      <p:tavLst>
                                        <p:tav tm="0">
                                          <p:val>
                                            <p:strVal val="0-#ppt_w/2"/>
                                          </p:val>
                                        </p:tav>
                                        <p:tav tm="100000">
                                          <p:val>
                                            <p:strVal val="#ppt_x"/>
                                          </p:val>
                                        </p:tav>
                                      </p:tavLst>
                                    </p:anim>
                                    <p:anim calcmode="lin" valueType="num">
                                      <p:cBhvr additive="base">
                                        <p:cTn id="26" dur="500" fill="hold"/>
                                        <p:tgtEl>
                                          <p:spTgt spid="6778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1" grpId="0" build="p" autoUpdateAnimBg="0"/>
      <p:bldP spid="677892" grpId="0" autoUpdateAnimBg="0"/>
      <p:bldP spid="677893"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D24C197-7C4F-42F5-A723-CF215BE71AFF}" type="slidenum">
              <a:rPr lang="ar-SA" altLang="en-US" sz="1400" smtClean="0">
                <a:solidFill>
                  <a:srgbClr val="0000B6"/>
                </a:solidFill>
                <a:latin typeface="Book Antiqua" panose="02040602050305030304" pitchFamily="18" charset="0"/>
              </a:rPr>
              <a:pPr>
                <a:spcBef>
                  <a:spcPct val="0"/>
                </a:spcBef>
                <a:buClrTx/>
                <a:buSzTx/>
                <a:buFontTx/>
                <a:buNone/>
              </a:pPr>
              <a:t>123</a:t>
            </a:fld>
            <a:endParaRPr lang="en-US" altLang="en-US" sz="1400" smtClean="0">
              <a:solidFill>
                <a:srgbClr val="0000B6"/>
              </a:solidFill>
              <a:latin typeface="Book Antiqua" panose="02040602050305030304" pitchFamily="18" charset="0"/>
            </a:endParaRPr>
          </a:p>
        </p:txBody>
      </p:sp>
      <p:sp>
        <p:nvSpPr>
          <p:cNvPr id="678914" name="Rectangle 2"/>
          <p:cNvSpPr>
            <a:spLocks noGrp="1" noChangeArrowheads="1"/>
          </p:cNvSpPr>
          <p:nvPr>
            <p:ph type="title"/>
          </p:nvPr>
        </p:nvSpPr>
        <p:spPr/>
        <p:txBody>
          <a:bodyPr/>
          <a:lstStyle/>
          <a:p>
            <a:pPr>
              <a:defRPr/>
            </a:pPr>
            <a:r>
              <a:rPr lang="en-US" smtClean="0"/>
              <a:t>Constants</a:t>
            </a:r>
          </a:p>
        </p:txBody>
      </p:sp>
      <p:sp>
        <p:nvSpPr>
          <p:cNvPr id="678915" name="Rectangle 3"/>
          <p:cNvSpPr>
            <a:spLocks noGrp="1" noChangeArrowheads="1"/>
          </p:cNvSpPr>
          <p:nvPr>
            <p:ph type="body" idx="1"/>
          </p:nvPr>
        </p:nvSpPr>
        <p:spPr>
          <a:xfrm>
            <a:off x="685800" y="1257300"/>
            <a:ext cx="7772400" cy="531813"/>
          </a:xfrm>
        </p:spPr>
        <p:txBody>
          <a:bodyPr/>
          <a:lstStyle/>
          <a:p>
            <a:r>
              <a:rPr lang="en-US" altLang="en-US" smtClean="0"/>
              <a:t>Declaration form</a:t>
            </a:r>
          </a:p>
        </p:txBody>
      </p:sp>
      <p:sp>
        <p:nvSpPr>
          <p:cNvPr id="678916" name="Rectangle 4"/>
          <p:cNvSpPr>
            <a:spLocks noChangeArrowheads="1"/>
          </p:cNvSpPr>
          <p:nvPr/>
        </p:nvSpPr>
        <p:spPr bwMode="auto">
          <a:xfrm>
            <a:off x="292100" y="1565275"/>
            <a:ext cx="86296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a:solidFill>
                  <a:srgbClr val="3333FF"/>
                </a:solidFill>
                <a:latin typeface="Courier New" panose="02070309020205020404" pitchFamily="49" charset="0"/>
              </a:rPr>
              <a:t>constant </a:t>
            </a:r>
            <a:r>
              <a:rPr lang="en-US" altLang="en-US" sz="2000" i="0">
                <a:solidFill>
                  <a:srgbClr val="3333FF"/>
                </a:solidFill>
                <a:latin typeface="Courier New" panose="02070309020205020404" pitchFamily="49" charset="0"/>
              </a:rPr>
              <a:t>constant_name : type_name := constant_value;</a:t>
            </a:r>
          </a:p>
        </p:txBody>
      </p:sp>
      <p:sp>
        <p:nvSpPr>
          <p:cNvPr id="678917" name="Rectangle 5"/>
          <p:cNvSpPr>
            <a:spLocks noChangeArrowheads="1"/>
          </p:cNvSpPr>
          <p:nvPr/>
        </p:nvSpPr>
        <p:spPr bwMode="auto">
          <a:xfrm>
            <a:off x="292100" y="2786063"/>
            <a:ext cx="8636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Constants declared at the start of an architecture</a:t>
            </a:r>
            <a:br>
              <a:rPr lang="en-US" altLang="en-US" i="0">
                <a:solidFill>
                  <a:schemeClr val="tx1"/>
                </a:solidFill>
              </a:rPr>
            </a:br>
            <a:r>
              <a:rPr lang="en-US" altLang="en-US" i="0">
                <a:solidFill>
                  <a:schemeClr val="tx1"/>
                </a:solidFill>
              </a:rPr>
              <a:t>can be used anywhere within that architecture</a:t>
            </a:r>
          </a:p>
          <a:p>
            <a:pPr>
              <a:buClrTx/>
              <a:buSzTx/>
              <a:buFontTx/>
              <a:buChar char="•"/>
            </a:pPr>
            <a:r>
              <a:rPr lang="en-US" altLang="en-US" i="0">
                <a:solidFill>
                  <a:schemeClr val="tx1"/>
                </a:solidFill>
              </a:rPr>
              <a:t>Constants declared within a process are local</a:t>
            </a:r>
            <a:br>
              <a:rPr lang="en-US" altLang="en-US" i="0">
                <a:solidFill>
                  <a:schemeClr val="tx1"/>
                </a:solidFill>
              </a:rPr>
            </a:br>
            <a:r>
              <a:rPr lang="en-US" altLang="en-US" i="0">
                <a:solidFill>
                  <a:schemeClr val="tx1"/>
                </a:solidFill>
              </a:rPr>
              <a:t>to that process</a:t>
            </a:r>
          </a:p>
        </p:txBody>
      </p:sp>
      <p:sp>
        <p:nvSpPr>
          <p:cNvPr id="678918" name="Rectangle 6"/>
          <p:cNvSpPr>
            <a:spLocks noChangeArrowheads="1"/>
          </p:cNvSpPr>
          <p:nvPr/>
        </p:nvSpPr>
        <p:spPr bwMode="auto">
          <a:xfrm>
            <a:off x="292100" y="2298700"/>
            <a:ext cx="86296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a:solidFill>
                  <a:srgbClr val="3333FF"/>
                </a:solidFill>
                <a:latin typeface="Courier New" panose="02070309020205020404" pitchFamily="49" charset="0"/>
              </a:rPr>
              <a:t>constant </a:t>
            </a:r>
            <a:r>
              <a:rPr lang="en-US" altLang="en-US" sz="2000" i="0">
                <a:solidFill>
                  <a:srgbClr val="3333FF"/>
                </a:solidFill>
                <a:latin typeface="Courier New" panose="02070309020205020404" pitchFamily="49" charset="0"/>
              </a:rPr>
              <a:t>delay1 : time := 5 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8915">
                                            <p:txEl>
                                              <p:pRg st="0" end="0"/>
                                            </p:txEl>
                                          </p:spTgt>
                                        </p:tgtEl>
                                        <p:attrNameLst>
                                          <p:attrName>style.visibility</p:attrName>
                                        </p:attrNameLst>
                                      </p:cBhvr>
                                      <p:to>
                                        <p:strVal val="visible"/>
                                      </p:to>
                                    </p:set>
                                    <p:anim calcmode="lin" valueType="num">
                                      <p:cBhvr additive="base">
                                        <p:cTn id="7" dur="500" fill="hold"/>
                                        <p:tgtEl>
                                          <p:spTgt spid="67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8916"/>
                                        </p:tgtEl>
                                        <p:attrNameLst>
                                          <p:attrName>style.visibility</p:attrName>
                                        </p:attrNameLst>
                                      </p:cBhvr>
                                      <p:to>
                                        <p:strVal val="visible"/>
                                      </p:to>
                                    </p:set>
                                    <p:anim calcmode="lin" valueType="num">
                                      <p:cBhvr additive="base">
                                        <p:cTn id="13" dur="500" fill="hold"/>
                                        <p:tgtEl>
                                          <p:spTgt spid="678916"/>
                                        </p:tgtEl>
                                        <p:attrNameLst>
                                          <p:attrName>ppt_x</p:attrName>
                                        </p:attrNameLst>
                                      </p:cBhvr>
                                      <p:tavLst>
                                        <p:tav tm="0">
                                          <p:val>
                                            <p:strVal val="0-#ppt_w/2"/>
                                          </p:val>
                                        </p:tav>
                                        <p:tav tm="100000">
                                          <p:val>
                                            <p:strVal val="#ppt_x"/>
                                          </p:val>
                                        </p:tav>
                                      </p:tavLst>
                                    </p:anim>
                                    <p:anim calcmode="lin" valueType="num">
                                      <p:cBhvr additive="base">
                                        <p:cTn id="14" dur="500" fill="hold"/>
                                        <p:tgtEl>
                                          <p:spTgt spid="6789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8918"/>
                                        </p:tgtEl>
                                        <p:attrNameLst>
                                          <p:attrName>style.visibility</p:attrName>
                                        </p:attrNameLst>
                                      </p:cBhvr>
                                      <p:to>
                                        <p:strVal val="visible"/>
                                      </p:to>
                                    </p:set>
                                    <p:anim calcmode="lin" valueType="num">
                                      <p:cBhvr additive="base">
                                        <p:cTn id="19" dur="500" fill="hold"/>
                                        <p:tgtEl>
                                          <p:spTgt spid="678918"/>
                                        </p:tgtEl>
                                        <p:attrNameLst>
                                          <p:attrName>ppt_x</p:attrName>
                                        </p:attrNameLst>
                                      </p:cBhvr>
                                      <p:tavLst>
                                        <p:tav tm="0">
                                          <p:val>
                                            <p:strVal val="0-#ppt_w/2"/>
                                          </p:val>
                                        </p:tav>
                                        <p:tav tm="100000">
                                          <p:val>
                                            <p:strVal val="#ppt_x"/>
                                          </p:val>
                                        </p:tav>
                                      </p:tavLst>
                                    </p:anim>
                                    <p:anim calcmode="lin" valueType="num">
                                      <p:cBhvr additive="base">
                                        <p:cTn id="20" dur="500" fill="hold"/>
                                        <p:tgtEl>
                                          <p:spTgt spid="67891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8917"/>
                                        </p:tgtEl>
                                        <p:attrNameLst>
                                          <p:attrName>style.visibility</p:attrName>
                                        </p:attrNameLst>
                                      </p:cBhvr>
                                      <p:to>
                                        <p:strVal val="visible"/>
                                      </p:to>
                                    </p:set>
                                    <p:anim calcmode="lin" valueType="num">
                                      <p:cBhvr additive="base">
                                        <p:cTn id="25" dur="500" fill="hold"/>
                                        <p:tgtEl>
                                          <p:spTgt spid="678917"/>
                                        </p:tgtEl>
                                        <p:attrNameLst>
                                          <p:attrName>ppt_x</p:attrName>
                                        </p:attrNameLst>
                                      </p:cBhvr>
                                      <p:tavLst>
                                        <p:tav tm="0">
                                          <p:val>
                                            <p:strVal val="0-#ppt_w/2"/>
                                          </p:val>
                                        </p:tav>
                                        <p:tav tm="100000">
                                          <p:val>
                                            <p:strVal val="#ppt_x"/>
                                          </p:val>
                                        </p:tav>
                                      </p:tavLst>
                                    </p:anim>
                                    <p:anim calcmode="lin" valueType="num">
                                      <p:cBhvr additive="base">
                                        <p:cTn id="26" dur="500" fill="hold"/>
                                        <p:tgtEl>
                                          <p:spTgt spid="6789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5" grpId="0" build="p" autoUpdateAnimBg="0"/>
      <p:bldP spid="678916" grpId="0" autoUpdateAnimBg="0"/>
      <p:bldP spid="678917" grpId="0" autoUpdateAnimBg="0"/>
      <p:bldP spid="678918"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66F2D01-3C09-46B5-8C8E-5599A680A852}" type="slidenum">
              <a:rPr lang="ar-SA" altLang="en-US" sz="1400" smtClean="0">
                <a:solidFill>
                  <a:srgbClr val="0000B6"/>
                </a:solidFill>
                <a:latin typeface="Book Antiqua" panose="02040602050305030304" pitchFamily="18" charset="0"/>
              </a:rPr>
              <a:pPr>
                <a:spcBef>
                  <a:spcPct val="0"/>
                </a:spcBef>
                <a:buClrTx/>
                <a:buSzTx/>
                <a:buFontTx/>
                <a:buNone/>
              </a:pPr>
              <a:t>124</a:t>
            </a:fld>
            <a:endParaRPr lang="en-US" altLang="en-US" sz="1400" smtClean="0">
              <a:solidFill>
                <a:srgbClr val="0000B6"/>
              </a:solidFill>
              <a:latin typeface="Book Antiqua" panose="02040602050305030304" pitchFamily="18" charset="0"/>
            </a:endParaRPr>
          </a:p>
        </p:txBody>
      </p:sp>
      <p:sp>
        <p:nvSpPr>
          <p:cNvPr id="679938" name="Rectangle 2"/>
          <p:cNvSpPr>
            <a:spLocks noGrp="1" noChangeArrowheads="1"/>
          </p:cNvSpPr>
          <p:nvPr>
            <p:ph type="title"/>
          </p:nvPr>
        </p:nvSpPr>
        <p:spPr/>
        <p:txBody>
          <a:bodyPr/>
          <a:lstStyle/>
          <a:p>
            <a:pPr>
              <a:defRPr/>
            </a:pPr>
            <a:r>
              <a:rPr lang="en-US" smtClean="0"/>
              <a:t>Variables vs. Signals</a:t>
            </a:r>
          </a:p>
        </p:txBody>
      </p:sp>
      <p:sp>
        <p:nvSpPr>
          <p:cNvPr id="679939" name="Rectangle 3"/>
          <p:cNvSpPr>
            <a:spLocks noGrp="1" noChangeArrowheads="1"/>
          </p:cNvSpPr>
          <p:nvPr>
            <p:ph type="body" idx="1"/>
          </p:nvPr>
        </p:nvSpPr>
        <p:spPr>
          <a:xfrm>
            <a:off x="685800" y="1257300"/>
            <a:ext cx="7759700" cy="557213"/>
          </a:xfrm>
        </p:spPr>
        <p:txBody>
          <a:bodyPr/>
          <a:lstStyle/>
          <a:p>
            <a:r>
              <a:rPr lang="en-US" altLang="en-US" smtClean="0"/>
              <a:t>Variable assignment statement</a:t>
            </a:r>
          </a:p>
        </p:txBody>
      </p:sp>
      <p:sp>
        <p:nvSpPr>
          <p:cNvPr id="679940" name="Rectangle 4"/>
          <p:cNvSpPr>
            <a:spLocks noChangeArrowheads="1"/>
          </p:cNvSpPr>
          <p:nvPr/>
        </p:nvSpPr>
        <p:spPr bwMode="auto">
          <a:xfrm>
            <a:off x="727075" y="1508125"/>
            <a:ext cx="64817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i="0">
                <a:solidFill>
                  <a:srgbClr val="3333FF"/>
                </a:solidFill>
                <a:latin typeface="Courier New" panose="02070309020205020404" pitchFamily="49" charset="0"/>
              </a:rPr>
              <a:t>variable_name := expression;</a:t>
            </a:r>
          </a:p>
        </p:txBody>
      </p:sp>
      <p:sp>
        <p:nvSpPr>
          <p:cNvPr id="679941" name="Rectangle 5"/>
          <p:cNvSpPr>
            <a:spLocks noChangeArrowheads="1"/>
          </p:cNvSpPr>
          <p:nvPr/>
        </p:nvSpPr>
        <p:spPr bwMode="auto">
          <a:xfrm>
            <a:off x="292100" y="3544888"/>
            <a:ext cx="8636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Signal assignment statement</a:t>
            </a:r>
            <a:endParaRPr lang="en-US" altLang="en-US" sz="2400" i="0">
              <a:solidFill>
                <a:schemeClr val="tx1"/>
              </a:solidFill>
            </a:endParaRPr>
          </a:p>
        </p:txBody>
      </p:sp>
      <p:sp>
        <p:nvSpPr>
          <p:cNvPr id="679942" name="Rectangle 6"/>
          <p:cNvSpPr>
            <a:spLocks noChangeArrowheads="1"/>
          </p:cNvSpPr>
          <p:nvPr/>
        </p:nvSpPr>
        <p:spPr bwMode="auto">
          <a:xfrm>
            <a:off x="1181100" y="4064793"/>
            <a:ext cx="68580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i="0" dirty="0" err="1">
                <a:solidFill>
                  <a:srgbClr val="3333FF"/>
                </a:solidFill>
                <a:latin typeface="Courier New" panose="02070309020205020404" pitchFamily="49" charset="0"/>
              </a:rPr>
              <a:t>signal_name</a:t>
            </a:r>
            <a:r>
              <a:rPr lang="en-US" altLang="en-US" sz="2000" i="0" dirty="0">
                <a:solidFill>
                  <a:srgbClr val="3333FF"/>
                </a:solidFill>
                <a:latin typeface="Courier New" panose="02070309020205020404" pitchFamily="49" charset="0"/>
              </a:rPr>
              <a:t> &lt;= expression [</a:t>
            </a:r>
            <a:r>
              <a:rPr lang="en-US" altLang="en-US" sz="2000" b="1" i="0" dirty="0">
                <a:solidFill>
                  <a:srgbClr val="3333FF"/>
                </a:solidFill>
                <a:latin typeface="Courier New" panose="02070309020205020404" pitchFamily="49" charset="0"/>
              </a:rPr>
              <a:t>after</a:t>
            </a:r>
            <a:r>
              <a:rPr lang="en-US" altLang="en-US" sz="2000" i="0" dirty="0">
                <a:solidFill>
                  <a:srgbClr val="3333FF"/>
                </a:solidFill>
                <a:latin typeface="Courier New" panose="02070309020205020404" pitchFamily="49" charset="0"/>
              </a:rPr>
              <a:t> delay];</a:t>
            </a:r>
          </a:p>
        </p:txBody>
      </p:sp>
      <p:sp>
        <p:nvSpPr>
          <p:cNvPr id="679943" name="Rectangle 7"/>
          <p:cNvSpPr>
            <a:spLocks noChangeArrowheads="1"/>
          </p:cNvSpPr>
          <p:nvPr/>
        </p:nvSpPr>
        <p:spPr bwMode="auto">
          <a:xfrm>
            <a:off x="292100" y="1987550"/>
            <a:ext cx="862171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lvl="1">
              <a:lnSpc>
                <a:spcPct val="90000"/>
              </a:lnSpc>
              <a:buClrTx/>
              <a:buSzTx/>
              <a:buFontTx/>
              <a:buChar char="–"/>
            </a:pPr>
            <a:r>
              <a:rPr lang="en-US" altLang="en-US" i="0"/>
              <a:t>expression is evaluated and the variable is instantaneously updated</a:t>
            </a:r>
            <a:br>
              <a:rPr lang="en-US" altLang="en-US" i="0"/>
            </a:br>
            <a:r>
              <a:rPr lang="en-US" altLang="en-US" i="0"/>
              <a:t>(no delay, not even delta delay)</a:t>
            </a:r>
          </a:p>
        </p:txBody>
      </p:sp>
      <p:sp>
        <p:nvSpPr>
          <p:cNvPr id="679944" name="Rectangle 8"/>
          <p:cNvSpPr>
            <a:spLocks noChangeArrowheads="1"/>
          </p:cNvSpPr>
          <p:nvPr/>
        </p:nvSpPr>
        <p:spPr bwMode="auto">
          <a:xfrm>
            <a:off x="292100" y="4594225"/>
            <a:ext cx="862171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lvl="1">
              <a:lnSpc>
                <a:spcPct val="90000"/>
              </a:lnSpc>
              <a:buClrTx/>
              <a:buSzTx/>
              <a:buFontTx/>
              <a:buChar char="–"/>
            </a:pPr>
            <a:r>
              <a:rPr lang="en-US" altLang="en-US" i="0"/>
              <a:t>expression is evaluated and the signal is scheduled to change after delay; if no delay is specified the signal is scheduled to be updated after a delta delay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9939">
                                            <p:txEl>
                                              <p:pRg st="0" end="0"/>
                                            </p:txEl>
                                          </p:spTgt>
                                        </p:tgtEl>
                                        <p:attrNameLst>
                                          <p:attrName>style.visibility</p:attrName>
                                        </p:attrNameLst>
                                      </p:cBhvr>
                                      <p:to>
                                        <p:strVal val="visible"/>
                                      </p:to>
                                    </p:set>
                                    <p:anim calcmode="lin" valueType="num">
                                      <p:cBhvr additive="base">
                                        <p:cTn id="7" dur="500" fill="hold"/>
                                        <p:tgtEl>
                                          <p:spTgt spid="6799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9940"/>
                                        </p:tgtEl>
                                        <p:attrNameLst>
                                          <p:attrName>style.visibility</p:attrName>
                                        </p:attrNameLst>
                                      </p:cBhvr>
                                      <p:to>
                                        <p:strVal val="visible"/>
                                      </p:to>
                                    </p:set>
                                    <p:anim calcmode="lin" valueType="num">
                                      <p:cBhvr additive="base">
                                        <p:cTn id="13" dur="500" fill="hold"/>
                                        <p:tgtEl>
                                          <p:spTgt spid="679940"/>
                                        </p:tgtEl>
                                        <p:attrNameLst>
                                          <p:attrName>ppt_x</p:attrName>
                                        </p:attrNameLst>
                                      </p:cBhvr>
                                      <p:tavLst>
                                        <p:tav tm="0">
                                          <p:val>
                                            <p:strVal val="0-#ppt_w/2"/>
                                          </p:val>
                                        </p:tav>
                                        <p:tav tm="100000">
                                          <p:val>
                                            <p:strVal val="#ppt_x"/>
                                          </p:val>
                                        </p:tav>
                                      </p:tavLst>
                                    </p:anim>
                                    <p:anim calcmode="lin" valueType="num">
                                      <p:cBhvr additive="base">
                                        <p:cTn id="14" dur="500" fill="hold"/>
                                        <p:tgtEl>
                                          <p:spTgt spid="6799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9943"/>
                                        </p:tgtEl>
                                        <p:attrNameLst>
                                          <p:attrName>style.visibility</p:attrName>
                                        </p:attrNameLst>
                                      </p:cBhvr>
                                      <p:to>
                                        <p:strVal val="visible"/>
                                      </p:to>
                                    </p:set>
                                    <p:anim calcmode="lin" valueType="num">
                                      <p:cBhvr additive="base">
                                        <p:cTn id="19" dur="500" fill="hold"/>
                                        <p:tgtEl>
                                          <p:spTgt spid="679943"/>
                                        </p:tgtEl>
                                        <p:attrNameLst>
                                          <p:attrName>ppt_x</p:attrName>
                                        </p:attrNameLst>
                                      </p:cBhvr>
                                      <p:tavLst>
                                        <p:tav tm="0">
                                          <p:val>
                                            <p:strVal val="0-#ppt_w/2"/>
                                          </p:val>
                                        </p:tav>
                                        <p:tav tm="100000">
                                          <p:val>
                                            <p:strVal val="#ppt_x"/>
                                          </p:val>
                                        </p:tav>
                                      </p:tavLst>
                                    </p:anim>
                                    <p:anim calcmode="lin" valueType="num">
                                      <p:cBhvr additive="base">
                                        <p:cTn id="20" dur="500" fill="hold"/>
                                        <p:tgtEl>
                                          <p:spTgt spid="67994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9941"/>
                                        </p:tgtEl>
                                        <p:attrNameLst>
                                          <p:attrName>style.visibility</p:attrName>
                                        </p:attrNameLst>
                                      </p:cBhvr>
                                      <p:to>
                                        <p:strVal val="visible"/>
                                      </p:to>
                                    </p:set>
                                    <p:anim calcmode="lin" valueType="num">
                                      <p:cBhvr additive="base">
                                        <p:cTn id="25" dur="500" fill="hold"/>
                                        <p:tgtEl>
                                          <p:spTgt spid="679941"/>
                                        </p:tgtEl>
                                        <p:attrNameLst>
                                          <p:attrName>ppt_x</p:attrName>
                                        </p:attrNameLst>
                                      </p:cBhvr>
                                      <p:tavLst>
                                        <p:tav tm="0">
                                          <p:val>
                                            <p:strVal val="0-#ppt_w/2"/>
                                          </p:val>
                                        </p:tav>
                                        <p:tav tm="100000">
                                          <p:val>
                                            <p:strVal val="#ppt_x"/>
                                          </p:val>
                                        </p:tav>
                                      </p:tavLst>
                                    </p:anim>
                                    <p:anim calcmode="lin" valueType="num">
                                      <p:cBhvr additive="base">
                                        <p:cTn id="26" dur="500" fill="hold"/>
                                        <p:tgtEl>
                                          <p:spTgt spid="6799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9942"/>
                                        </p:tgtEl>
                                        <p:attrNameLst>
                                          <p:attrName>style.visibility</p:attrName>
                                        </p:attrNameLst>
                                      </p:cBhvr>
                                      <p:to>
                                        <p:strVal val="visible"/>
                                      </p:to>
                                    </p:set>
                                    <p:anim calcmode="lin" valueType="num">
                                      <p:cBhvr additive="base">
                                        <p:cTn id="31" dur="500" fill="hold"/>
                                        <p:tgtEl>
                                          <p:spTgt spid="679942"/>
                                        </p:tgtEl>
                                        <p:attrNameLst>
                                          <p:attrName>ppt_x</p:attrName>
                                        </p:attrNameLst>
                                      </p:cBhvr>
                                      <p:tavLst>
                                        <p:tav tm="0">
                                          <p:val>
                                            <p:strVal val="0-#ppt_w/2"/>
                                          </p:val>
                                        </p:tav>
                                        <p:tav tm="100000">
                                          <p:val>
                                            <p:strVal val="#ppt_x"/>
                                          </p:val>
                                        </p:tav>
                                      </p:tavLst>
                                    </p:anim>
                                    <p:anim calcmode="lin" valueType="num">
                                      <p:cBhvr additive="base">
                                        <p:cTn id="32" dur="500" fill="hold"/>
                                        <p:tgtEl>
                                          <p:spTgt spid="67994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79944"/>
                                        </p:tgtEl>
                                        <p:attrNameLst>
                                          <p:attrName>style.visibility</p:attrName>
                                        </p:attrNameLst>
                                      </p:cBhvr>
                                      <p:to>
                                        <p:strVal val="visible"/>
                                      </p:to>
                                    </p:set>
                                    <p:anim calcmode="lin" valueType="num">
                                      <p:cBhvr additive="base">
                                        <p:cTn id="37" dur="500" fill="hold"/>
                                        <p:tgtEl>
                                          <p:spTgt spid="679944"/>
                                        </p:tgtEl>
                                        <p:attrNameLst>
                                          <p:attrName>ppt_x</p:attrName>
                                        </p:attrNameLst>
                                      </p:cBhvr>
                                      <p:tavLst>
                                        <p:tav tm="0">
                                          <p:val>
                                            <p:strVal val="0-#ppt_w/2"/>
                                          </p:val>
                                        </p:tav>
                                        <p:tav tm="100000">
                                          <p:val>
                                            <p:strVal val="#ppt_x"/>
                                          </p:val>
                                        </p:tav>
                                      </p:tavLst>
                                    </p:anim>
                                    <p:anim calcmode="lin" valueType="num">
                                      <p:cBhvr additive="base">
                                        <p:cTn id="38" dur="500" fill="hold"/>
                                        <p:tgtEl>
                                          <p:spTgt spid="6799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39" grpId="0" build="p" autoUpdateAnimBg="0"/>
      <p:bldP spid="679940" grpId="0" autoUpdateAnimBg="0"/>
      <p:bldP spid="679941" grpId="0" autoUpdateAnimBg="0"/>
      <p:bldP spid="679942" grpId="0" autoUpdateAnimBg="0"/>
      <p:bldP spid="679943" grpId="0" autoUpdateAnimBg="0"/>
      <p:bldP spid="679944"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47B35F0-8AB6-4BEB-A05F-11A67603E822}" type="slidenum">
              <a:rPr lang="ar-SA" altLang="en-US" sz="1400" smtClean="0">
                <a:solidFill>
                  <a:srgbClr val="0000B6"/>
                </a:solidFill>
                <a:latin typeface="Book Antiqua" panose="02040602050305030304" pitchFamily="18" charset="0"/>
              </a:rPr>
              <a:pPr>
                <a:spcBef>
                  <a:spcPct val="0"/>
                </a:spcBef>
                <a:buClrTx/>
                <a:buSzTx/>
                <a:buFontTx/>
                <a:buNone/>
              </a:pPr>
              <a:t>125</a:t>
            </a:fld>
            <a:endParaRPr lang="en-US" altLang="en-US" sz="1400" smtClean="0">
              <a:solidFill>
                <a:srgbClr val="0000B6"/>
              </a:solidFill>
              <a:latin typeface="Book Antiqua" panose="02040602050305030304" pitchFamily="18" charset="0"/>
            </a:endParaRPr>
          </a:p>
        </p:txBody>
      </p:sp>
      <p:sp>
        <p:nvSpPr>
          <p:cNvPr id="680962" name="Rectangle 2"/>
          <p:cNvSpPr>
            <a:spLocks noGrp="1" noChangeArrowheads="1"/>
          </p:cNvSpPr>
          <p:nvPr>
            <p:ph type="title"/>
          </p:nvPr>
        </p:nvSpPr>
        <p:spPr/>
        <p:txBody>
          <a:bodyPr/>
          <a:lstStyle/>
          <a:p>
            <a:pPr>
              <a:defRPr/>
            </a:pPr>
            <a:r>
              <a:rPr lang="en-US" smtClean="0"/>
              <a:t>Variables vs. Signals (cont’d)</a:t>
            </a:r>
          </a:p>
        </p:txBody>
      </p:sp>
      <p:sp>
        <p:nvSpPr>
          <p:cNvPr id="680963" name="Rectangle 3"/>
          <p:cNvSpPr>
            <a:spLocks noGrp="1" noChangeArrowheads="1"/>
          </p:cNvSpPr>
          <p:nvPr>
            <p:ph type="body" idx="1"/>
          </p:nvPr>
        </p:nvSpPr>
        <p:spPr>
          <a:xfrm>
            <a:off x="720725" y="1465263"/>
            <a:ext cx="3382963" cy="349250"/>
          </a:xfrm>
        </p:spPr>
        <p:txBody>
          <a:bodyPr/>
          <a:lstStyle/>
          <a:p>
            <a:pPr>
              <a:lnSpc>
                <a:spcPct val="90000"/>
              </a:lnSpc>
              <a:buFont typeface="Wingdings" panose="05000000000000000000" pitchFamily="2" charset="2"/>
              <a:buNone/>
            </a:pPr>
            <a:r>
              <a:rPr lang="en-US" altLang="en-US" sz="2400" smtClean="0"/>
              <a:t>Process Using Variables</a:t>
            </a:r>
          </a:p>
        </p:txBody>
      </p:sp>
      <p:pic>
        <p:nvPicPr>
          <p:cNvPr id="68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651000"/>
            <a:ext cx="34480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965" name="Rectangle 5"/>
          <p:cNvSpPr>
            <a:spLocks noChangeArrowheads="1"/>
          </p:cNvSpPr>
          <p:nvPr/>
        </p:nvSpPr>
        <p:spPr bwMode="auto">
          <a:xfrm>
            <a:off x="4246563" y="1233488"/>
            <a:ext cx="375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nSpc>
                <a:spcPct val="90000"/>
              </a:lnSpc>
              <a:buClrTx/>
              <a:buSzTx/>
              <a:buFontTx/>
              <a:buNone/>
            </a:pPr>
            <a:r>
              <a:rPr lang="en-US" altLang="en-US" sz="2400" i="0">
                <a:solidFill>
                  <a:schemeClr val="tx1"/>
                </a:solidFill>
              </a:rPr>
              <a:t>Process Using Signals</a:t>
            </a:r>
          </a:p>
        </p:txBody>
      </p:sp>
      <p:pic>
        <p:nvPicPr>
          <p:cNvPr id="6809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1652588"/>
            <a:ext cx="32670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967" name="Rectangle 7"/>
          <p:cNvSpPr>
            <a:spLocks noChangeArrowheads="1"/>
          </p:cNvSpPr>
          <p:nvPr/>
        </p:nvSpPr>
        <p:spPr bwMode="auto">
          <a:xfrm>
            <a:off x="292100" y="5489575"/>
            <a:ext cx="14589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a:solidFill>
                  <a:srgbClr val="3333FF"/>
                </a:solidFill>
                <a:latin typeface="Courier New" panose="02070309020205020404" pitchFamily="49" charset="0"/>
              </a:rPr>
              <a:t>Sum = ?</a:t>
            </a:r>
          </a:p>
        </p:txBody>
      </p:sp>
      <p:sp>
        <p:nvSpPr>
          <p:cNvPr id="680968" name="Rectangle 8"/>
          <p:cNvSpPr>
            <a:spLocks noChangeArrowheads="1"/>
          </p:cNvSpPr>
          <p:nvPr/>
        </p:nvSpPr>
        <p:spPr bwMode="auto">
          <a:xfrm>
            <a:off x="4538663" y="5408613"/>
            <a:ext cx="1458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a:solidFill>
                  <a:srgbClr val="3333FF"/>
                </a:solidFill>
                <a:latin typeface="Courier New" panose="02070309020205020404" pitchFamily="49" charset="0"/>
              </a:rPr>
              <a:t>Sum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0963">
                                            <p:txEl>
                                              <p:pRg st="0" end="0"/>
                                            </p:txEl>
                                          </p:spTgt>
                                        </p:tgtEl>
                                        <p:attrNameLst>
                                          <p:attrName>style.visibility</p:attrName>
                                        </p:attrNameLst>
                                      </p:cBhvr>
                                      <p:to>
                                        <p:strVal val="visible"/>
                                      </p:to>
                                    </p:set>
                                    <p:anim calcmode="lin" valueType="num">
                                      <p:cBhvr additive="base">
                                        <p:cTn id="7" dur="500" fill="hold"/>
                                        <p:tgtEl>
                                          <p:spTgt spid="680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80964"/>
                                        </p:tgtEl>
                                        <p:attrNameLst>
                                          <p:attrName>style.visibility</p:attrName>
                                        </p:attrNameLst>
                                      </p:cBhvr>
                                      <p:to>
                                        <p:strVal val="visible"/>
                                      </p:to>
                                    </p:set>
                                    <p:anim calcmode="lin" valueType="num">
                                      <p:cBhvr additive="base">
                                        <p:cTn id="13" dur="500" fill="hold"/>
                                        <p:tgtEl>
                                          <p:spTgt spid="680964"/>
                                        </p:tgtEl>
                                        <p:attrNameLst>
                                          <p:attrName>ppt_x</p:attrName>
                                        </p:attrNameLst>
                                      </p:cBhvr>
                                      <p:tavLst>
                                        <p:tav tm="0">
                                          <p:val>
                                            <p:strVal val="0-#ppt_w/2"/>
                                          </p:val>
                                        </p:tav>
                                        <p:tav tm="100000">
                                          <p:val>
                                            <p:strVal val="#ppt_x"/>
                                          </p:val>
                                        </p:tav>
                                      </p:tavLst>
                                    </p:anim>
                                    <p:anim calcmode="lin" valueType="num">
                                      <p:cBhvr additive="base">
                                        <p:cTn id="14" dur="500" fill="hold"/>
                                        <p:tgtEl>
                                          <p:spTgt spid="68096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0967"/>
                                        </p:tgtEl>
                                        <p:attrNameLst>
                                          <p:attrName>style.visibility</p:attrName>
                                        </p:attrNameLst>
                                      </p:cBhvr>
                                      <p:to>
                                        <p:strVal val="visible"/>
                                      </p:to>
                                    </p:set>
                                    <p:anim calcmode="lin" valueType="num">
                                      <p:cBhvr additive="base">
                                        <p:cTn id="19" dur="500" fill="hold"/>
                                        <p:tgtEl>
                                          <p:spTgt spid="680967"/>
                                        </p:tgtEl>
                                        <p:attrNameLst>
                                          <p:attrName>ppt_x</p:attrName>
                                        </p:attrNameLst>
                                      </p:cBhvr>
                                      <p:tavLst>
                                        <p:tav tm="0">
                                          <p:val>
                                            <p:strVal val="0-#ppt_w/2"/>
                                          </p:val>
                                        </p:tav>
                                        <p:tav tm="100000">
                                          <p:val>
                                            <p:strVal val="#ppt_x"/>
                                          </p:val>
                                        </p:tav>
                                      </p:tavLst>
                                    </p:anim>
                                    <p:anim calcmode="lin" valueType="num">
                                      <p:cBhvr additive="base">
                                        <p:cTn id="20" dur="500" fill="hold"/>
                                        <p:tgtEl>
                                          <p:spTgt spid="68096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0965"/>
                                        </p:tgtEl>
                                        <p:attrNameLst>
                                          <p:attrName>style.visibility</p:attrName>
                                        </p:attrNameLst>
                                      </p:cBhvr>
                                      <p:to>
                                        <p:strVal val="visible"/>
                                      </p:to>
                                    </p:set>
                                    <p:anim calcmode="lin" valueType="num">
                                      <p:cBhvr additive="base">
                                        <p:cTn id="25" dur="500" fill="hold"/>
                                        <p:tgtEl>
                                          <p:spTgt spid="680965"/>
                                        </p:tgtEl>
                                        <p:attrNameLst>
                                          <p:attrName>ppt_x</p:attrName>
                                        </p:attrNameLst>
                                      </p:cBhvr>
                                      <p:tavLst>
                                        <p:tav tm="0">
                                          <p:val>
                                            <p:strVal val="0-#ppt_w/2"/>
                                          </p:val>
                                        </p:tav>
                                        <p:tav tm="100000">
                                          <p:val>
                                            <p:strVal val="#ppt_x"/>
                                          </p:val>
                                        </p:tav>
                                      </p:tavLst>
                                    </p:anim>
                                    <p:anim calcmode="lin" valueType="num">
                                      <p:cBhvr additive="base">
                                        <p:cTn id="26" dur="500" fill="hold"/>
                                        <p:tgtEl>
                                          <p:spTgt spid="68096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680966"/>
                                        </p:tgtEl>
                                        <p:attrNameLst>
                                          <p:attrName>style.visibility</p:attrName>
                                        </p:attrNameLst>
                                      </p:cBhvr>
                                      <p:to>
                                        <p:strVal val="visible"/>
                                      </p:to>
                                    </p:set>
                                    <p:anim calcmode="lin" valueType="num">
                                      <p:cBhvr additive="base">
                                        <p:cTn id="31" dur="500" fill="hold"/>
                                        <p:tgtEl>
                                          <p:spTgt spid="680966"/>
                                        </p:tgtEl>
                                        <p:attrNameLst>
                                          <p:attrName>ppt_x</p:attrName>
                                        </p:attrNameLst>
                                      </p:cBhvr>
                                      <p:tavLst>
                                        <p:tav tm="0">
                                          <p:val>
                                            <p:strVal val="0-#ppt_w/2"/>
                                          </p:val>
                                        </p:tav>
                                        <p:tav tm="100000">
                                          <p:val>
                                            <p:strVal val="#ppt_x"/>
                                          </p:val>
                                        </p:tav>
                                      </p:tavLst>
                                    </p:anim>
                                    <p:anim calcmode="lin" valueType="num">
                                      <p:cBhvr additive="base">
                                        <p:cTn id="32" dur="500" fill="hold"/>
                                        <p:tgtEl>
                                          <p:spTgt spid="68096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80968"/>
                                        </p:tgtEl>
                                        <p:attrNameLst>
                                          <p:attrName>style.visibility</p:attrName>
                                        </p:attrNameLst>
                                      </p:cBhvr>
                                      <p:to>
                                        <p:strVal val="visible"/>
                                      </p:to>
                                    </p:set>
                                    <p:anim calcmode="lin" valueType="num">
                                      <p:cBhvr additive="base">
                                        <p:cTn id="37" dur="500" fill="hold"/>
                                        <p:tgtEl>
                                          <p:spTgt spid="680968"/>
                                        </p:tgtEl>
                                        <p:attrNameLst>
                                          <p:attrName>ppt_x</p:attrName>
                                        </p:attrNameLst>
                                      </p:cBhvr>
                                      <p:tavLst>
                                        <p:tav tm="0">
                                          <p:val>
                                            <p:strVal val="0-#ppt_w/2"/>
                                          </p:val>
                                        </p:tav>
                                        <p:tav tm="100000">
                                          <p:val>
                                            <p:strVal val="#ppt_x"/>
                                          </p:val>
                                        </p:tav>
                                      </p:tavLst>
                                    </p:anim>
                                    <p:anim calcmode="lin" valueType="num">
                                      <p:cBhvr additive="base">
                                        <p:cTn id="38" dur="500" fill="hold"/>
                                        <p:tgtEl>
                                          <p:spTgt spid="6809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3" grpId="0" build="p" autoUpdateAnimBg="0"/>
      <p:bldP spid="680965" grpId="0" autoUpdateAnimBg="0"/>
      <p:bldP spid="680967" grpId="0" autoUpdateAnimBg="0"/>
      <p:bldP spid="680968"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FF62C52-173C-4DB5-BE98-7E05474B5720}" type="slidenum">
              <a:rPr lang="ar-SA" altLang="en-US" sz="1400" smtClean="0">
                <a:solidFill>
                  <a:srgbClr val="0000B6"/>
                </a:solidFill>
                <a:latin typeface="Book Antiqua" panose="02040602050305030304" pitchFamily="18" charset="0"/>
              </a:rPr>
              <a:pPr>
                <a:spcBef>
                  <a:spcPct val="0"/>
                </a:spcBef>
                <a:buClrTx/>
                <a:buSzTx/>
                <a:buFontTx/>
                <a:buNone/>
              </a:pPr>
              <a:t>126</a:t>
            </a:fld>
            <a:endParaRPr lang="en-US" altLang="en-US" sz="1400" smtClean="0">
              <a:solidFill>
                <a:srgbClr val="0000B6"/>
              </a:solidFill>
              <a:latin typeface="Book Antiqua" panose="02040602050305030304" pitchFamily="18" charset="0"/>
            </a:endParaRPr>
          </a:p>
        </p:txBody>
      </p:sp>
      <p:sp>
        <p:nvSpPr>
          <p:cNvPr id="681986" name="Rectangle 2"/>
          <p:cNvSpPr>
            <a:spLocks noGrp="1" noChangeArrowheads="1"/>
          </p:cNvSpPr>
          <p:nvPr>
            <p:ph type="title"/>
          </p:nvPr>
        </p:nvSpPr>
        <p:spPr/>
        <p:txBody>
          <a:bodyPr/>
          <a:lstStyle/>
          <a:p>
            <a:pPr>
              <a:defRPr/>
            </a:pPr>
            <a:r>
              <a:rPr lang="en-US" dirty="0" smtClean="0"/>
              <a:t>Predefined VHDL Types</a:t>
            </a:r>
          </a:p>
        </p:txBody>
      </p:sp>
      <p:sp>
        <p:nvSpPr>
          <p:cNvPr id="681987" name="Rectangle 3"/>
          <p:cNvSpPr>
            <a:spLocks noGrp="1" noChangeArrowheads="1"/>
          </p:cNvSpPr>
          <p:nvPr>
            <p:ph type="body" idx="1"/>
          </p:nvPr>
        </p:nvSpPr>
        <p:spPr/>
        <p:txBody>
          <a:bodyPr/>
          <a:lstStyle/>
          <a:p>
            <a:r>
              <a:rPr lang="en-US" altLang="en-US" sz="2200" dirty="0" smtClean="0"/>
              <a:t>Variables, signals, and constants can have any one of the predefined VHDL types or they can have a user-defined type</a:t>
            </a:r>
          </a:p>
          <a:p>
            <a:r>
              <a:rPr lang="en-US" altLang="en-US" sz="2200" dirty="0" smtClean="0"/>
              <a:t>Predefined Types</a:t>
            </a:r>
          </a:p>
          <a:p>
            <a:pPr lvl="1"/>
            <a:r>
              <a:rPr lang="en-US" altLang="en-US" sz="2200" dirty="0" smtClean="0"/>
              <a:t>bit – {‘0’, ‘1’}</a:t>
            </a:r>
          </a:p>
          <a:p>
            <a:pPr lvl="1"/>
            <a:r>
              <a:rPr lang="en-US" altLang="en-US" sz="2200" dirty="0" err="1" smtClean="0"/>
              <a:t>boolean</a:t>
            </a:r>
            <a:r>
              <a:rPr lang="en-US" altLang="en-US" sz="2200" dirty="0" smtClean="0"/>
              <a:t> – {TRUE, FALSE}</a:t>
            </a:r>
          </a:p>
          <a:p>
            <a:pPr lvl="1"/>
            <a:r>
              <a:rPr lang="en-US" altLang="en-US" sz="2200" dirty="0" smtClean="0"/>
              <a:t>integer – [-2</a:t>
            </a:r>
            <a:r>
              <a:rPr lang="en-US" altLang="en-US" sz="2200" baseline="30000" dirty="0" smtClean="0"/>
              <a:t>31</a:t>
            </a:r>
            <a:r>
              <a:rPr lang="en-US" altLang="en-US" sz="2200" dirty="0" smtClean="0"/>
              <a:t> - 1.. 2</a:t>
            </a:r>
            <a:r>
              <a:rPr lang="en-US" altLang="en-US" sz="2200" baseline="30000" dirty="0" smtClean="0"/>
              <a:t>31</a:t>
            </a:r>
            <a:r>
              <a:rPr lang="en-US" altLang="en-US" sz="2200" dirty="0" smtClean="0"/>
              <a:t> – 1}</a:t>
            </a:r>
          </a:p>
          <a:p>
            <a:pPr lvl="1"/>
            <a:r>
              <a:rPr lang="en-US" altLang="en-US" sz="2200" dirty="0" smtClean="0"/>
              <a:t>real – floating point number in range –1.0E38 to +1.0E38</a:t>
            </a:r>
          </a:p>
          <a:p>
            <a:pPr lvl="1"/>
            <a:r>
              <a:rPr lang="en-US" altLang="en-US" sz="2200" dirty="0" smtClean="0"/>
              <a:t>character – legal VHDL characters including lower- uppercase letters, digits, special characters, ...</a:t>
            </a:r>
          </a:p>
          <a:p>
            <a:pPr lvl="1"/>
            <a:r>
              <a:rPr lang="en-US" altLang="en-US" sz="2200" dirty="0" smtClean="0"/>
              <a:t>time – an integer with units fs, </a:t>
            </a:r>
            <a:r>
              <a:rPr lang="en-US" altLang="en-US" sz="2200" dirty="0" err="1" smtClean="0"/>
              <a:t>ps</a:t>
            </a:r>
            <a:r>
              <a:rPr lang="en-US" altLang="en-US" sz="2200" dirty="0" smtClean="0"/>
              <a:t>, ns, us, </a:t>
            </a:r>
            <a:r>
              <a:rPr lang="en-US" altLang="en-US" sz="2200" dirty="0" err="1" smtClean="0"/>
              <a:t>ms</a:t>
            </a:r>
            <a:r>
              <a:rPr lang="en-US" altLang="en-US" sz="2200" dirty="0" smtClean="0"/>
              <a:t>, sec, min, or </a:t>
            </a:r>
            <a:r>
              <a:rPr lang="en-US" altLang="en-US" sz="2200" dirty="0" err="1" smtClean="0"/>
              <a:t>hr</a:t>
            </a:r>
            <a:endParaRPr lang="en-US" altLang="en-US" sz="22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anim calcmode="lin" valueType="num">
                                      <p:cBhvr additive="base">
                                        <p:cTn id="7" dur="500" fill="hold"/>
                                        <p:tgtEl>
                                          <p:spTgt spid="681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1987">
                                            <p:txEl>
                                              <p:pRg st="1" end="1"/>
                                            </p:txEl>
                                          </p:spTgt>
                                        </p:tgtEl>
                                        <p:attrNameLst>
                                          <p:attrName>style.visibility</p:attrName>
                                        </p:attrNameLst>
                                      </p:cBhvr>
                                      <p:to>
                                        <p:strVal val="visible"/>
                                      </p:to>
                                    </p:set>
                                    <p:anim calcmode="lin" valueType="num">
                                      <p:cBhvr additive="base">
                                        <p:cTn id="13" dur="500" fill="hold"/>
                                        <p:tgtEl>
                                          <p:spTgt spid="6819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1987">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81987">
                                            <p:txEl>
                                              <p:pRg st="2" end="2"/>
                                            </p:txEl>
                                          </p:spTgt>
                                        </p:tgtEl>
                                        <p:attrNameLst>
                                          <p:attrName>style.visibility</p:attrName>
                                        </p:attrNameLst>
                                      </p:cBhvr>
                                      <p:to>
                                        <p:strVal val="visible"/>
                                      </p:to>
                                    </p:set>
                                    <p:anim calcmode="lin" valueType="num">
                                      <p:cBhvr additive="base">
                                        <p:cTn id="17" dur="500" fill="hold"/>
                                        <p:tgtEl>
                                          <p:spTgt spid="68198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8198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81987">
                                            <p:txEl>
                                              <p:pRg st="3" end="3"/>
                                            </p:txEl>
                                          </p:spTgt>
                                        </p:tgtEl>
                                        <p:attrNameLst>
                                          <p:attrName>style.visibility</p:attrName>
                                        </p:attrNameLst>
                                      </p:cBhvr>
                                      <p:to>
                                        <p:strVal val="visible"/>
                                      </p:to>
                                    </p:set>
                                    <p:anim calcmode="lin" valueType="num">
                                      <p:cBhvr additive="base">
                                        <p:cTn id="21" dur="500" fill="hold"/>
                                        <p:tgtEl>
                                          <p:spTgt spid="681987">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8198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81987">
                                            <p:txEl>
                                              <p:pRg st="4" end="4"/>
                                            </p:txEl>
                                          </p:spTgt>
                                        </p:tgtEl>
                                        <p:attrNameLst>
                                          <p:attrName>style.visibility</p:attrName>
                                        </p:attrNameLst>
                                      </p:cBhvr>
                                      <p:to>
                                        <p:strVal val="visible"/>
                                      </p:to>
                                    </p:set>
                                    <p:anim calcmode="lin" valueType="num">
                                      <p:cBhvr additive="base">
                                        <p:cTn id="25" dur="500" fill="hold"/>
                                        <p:tgtEl>
                                          <p:spTgt spid="68198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8198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81987">
                                            <p:txEl>
                                              <p:pRg st="5" end="5"/>
                                            </p:txEl>
                                          </p:spTgt>
                                        </p:tgtEl>
                                        <p:attrNameLst>
                                          <p:attrName>style.visibility</p:attrName>
                                        </p:attrNameLst>
                                      </p:cBhvr>
                                      <p:to>
                                        <p:strVal val="visible"/>
                                      </p:to>
                                    </p:set>
                                    <p:anim calcmode="lin" valueType="num">
                                      <p:cBhvr additive="base">
                                        <p:cTn id="29" dur="500" fill="hold"/>
                                        <p:tgtEl>
                                          <p:spTgt spid="68198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81987">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681987">
                                            <p:txEl>
                                              <p:pRg st="6" end="6"/>
                                            </p:txEl>
                                          </p:spTgt>
                                        </p:tgtEl>
                                        <p:attrNameLst>
                                          <p:attrName>style.visibility</p:attrName>
                                        </p:attrNameLst>
                                      </p:cBhvr>
                                      <p:to>
                                        <p:strVal val="visible"/>
                                      </p:to>
                                    </p:set>
                                    <p:anim calcmode="lin" valueType="num">
                                      <p:cBhvr additive="base">
                                        <p:cTn id="33" dur="500" fill="hold"/>
                                        <p:tgtEl>
                                          <p:spTgt spid="681987">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81987">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681987">
                                            <p:txEl>
                                              <p:pRg st="7" end="7"/>
                                            </p:txEl>
                                          </p:spTgt>
                                        </p:tgtEl>
                                        <p:attrNameLst>
                                          <p:attrName>style.visibility</p:attrName>
                                        </p:attrNameLst>
                                      </p:cBhvr>
                                      <p:to>
                                        <p:strVal val="visible"/>
                                      </p:to>
                                    </p:set>
                                    <p:anim calcmode="lin" valueType="num">
                                      <p:cBhvr additive="base">
                                        <p:cTn id="37" dur="500" fill="hold"/>
                                        <p:tgtEl>
                                          <p:spTgt spid="681987">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8198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7"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32AB077-2220-4948-9CFB-E4F565A8CDA0}" type="slidenum">
              <a:rPr lang="ar-SA" altLang="en-US" sz="1400" smtClean="0">
                <a:solidFill>
                  <a:srgbClr val="0000B6"/>
                </a:solidFill>
                <a:latin typeface="Book Antiqua" panose="02040602050305030304" pitchFamily="18" charset="0"/>
              </a:rPr>
              <a:pPr>
                <a:spcBef>
                  <a:spcPct val="0"/>
                </a:spcBef>
                <a:buClrTx/>
                <a:buSzTx/>
                <a:buFontTx/>
                <a:buNone/>
              </a:pPr>
              <a:t>127</a:t>
            </a:fld>
            <a:endParaRPr lang="en-US" altLang="en-US" sz="1400" smtClean="0">
              <a:solidFill>
                <a:srgbClr val="0000B6"/>
              </a:solidFill>
              <a:latin typeface="Book Antiqua" panose="02040602050305030304" pitchFamily="18" charset="0"/>
            </a:endParaRPr>
          </a:p>
        </p:txBody>
      </p:sp>
      <p:sp>
        <p:nvSpPr>
          <p:cNvPr id="683010" name="Rectangle 2"/>
          <p:cNvSpPr>
            <a:spLocks noGrp="1" noChangeArrowheads="1"/>
          </p:cNvSpPr>
          <p:nvPr>
            <p:ph type="title"/>
          </p:nvPr>
        </p:nvSpPr>
        <p:spPr/>
        <p:txBody>
          <a:bodyPr/>
          <a:lstStyle/>
          <a:p>
            <a:pPr>
              <a:defRPr/>
            </a:pPr>
            <a:r>
              <a:rPr lang="en-US" smtClean="0"/>
              <a:t>User Defined Type</a:t>
            </a:r>
          </a:p>
        </p:txBody>
      </p:sp>
      <p:sp>
        <p:nvSpPr>
          <p:cNvPr id="683011" name="Rectangle 3"/>
          <p:cNvSpPr>
            <a:spLocks noGrp="1" noChangeArrowheads="1"/>
          </p:cNvSpPr>
          <p:nvPr>
            <p:ph type="body" idx="1"/>
          </p:nvPr>
        </p:nvSpPr>
        <p:spPr>
          <a:xfrm>
            <a:off x="685800" y="1257300"/>
            <a:ext cx="7772400" cy="546100"/>
          </a:xfrm>
        </p:spPr>
        <p:txBody>
          <a:bodyPr/>
          <a:lstStyle/>
          <a:p>
            <a:r>
              <a:rPr lang="en-US" altLang="en-US" dirty="0" smtClean="0"/>
              <a:t>Common user-defined type is </a:t>
            </a:r>
            <a:r>
              <a:rPr lang="en-US" altLang="en-US" i="1" u="sng" dirty="0" smtClean="0"/>
              <a:t>enumerated</a:t>
            </a:r>
          </a:p>
        </p:txBody>
      </p:sp>
      <p:sp>
        <p:nvSpPr>
          <p:cNvPr id="683012" name="Rectangle 4"/>
          <p:cNvSpPr>
            <a:spLocks noChangeArrowheads="1"/>
          </p:cNvSpPr>
          <p:nvPr/>
        </p:nvSpPr>
        <p:spPr bwMode="auto">
          <a:xfrm>
            <a:off x="727075" y="1666875"/>
            <a:ext cx="74406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dirty="0">
                <a:solidFill>
                  <a:srgbClr val="3333FF"/>
                </a:solidFill>
                <a:latin typeface="Courier New" panose="02070309020205020404" pitchFamily="49" charset="0"/>
              </a:rPr>
              <a:t>type</a:t>
            </a:r>
            <a:r>
              <a:rPr lang="en-US" altLang="en-US" sz="2000" i="0" dirty="0">
                <a:solidFill>
                  <a:srgbClr val="3333FF"/>
                </a:solidFill>
                <a:latin typeface="Courier New" panose="02070309020205020404" pitchFamily="49" charset="0"/>
              </a:rPr>
              <a:t> </a:t>
            </a:r>
            <a:r>
              <a:rPr lang="en-US" altLang="en-US" sz="2000" i="0" dirty="0" err="1">
                <a:solidFill>
                  <a:srgbClr val="3333FF"/>
                </a:solidFill>
                <a:latin typeface="Courier New" panose="02070309020205020404" pitchFamily="49" charset="0"/>
              </a:rPr>
              <a:t>state_type</a:t>
            </a:r>
            <a:r>
              <a:rPr lang="en-US" altLang="en-US" sz="2000" i="0" dirty="0">
                <a:solidFill>
                  <a:srgbClr val="3333FF"/>
                </a:solidFill>
                <a:latin typeface="Courier New" panose="02070309020205020404" pitchFamily="49" charset="0"/>
              </a:rPr>
              <a:t> </a:t>
            </a:r>
            <a:r>
              <a:rPr lang="en-US" altLang="en-US" sz="2000" b="1" i="0" dirty="0">
                <a:solidFill>
                  <a:srgbClr val="3333FF"/>
                </a:solidFill>
                <a:latin typeface="Courier New" panose="02070309020205020404" pitchFamily="49" charset="0"/>
              </a:rPr>
              <a:t>is</a:t>
            </a:r>
            <a:r>
              <a:rPr lang="en-US" altLang="en-US" sz="2000" i="0" dirty="0">
                <a:solidFill>
                  <a:srgbClr val="3333FF"/>
                </a:solidFill>
                <a:latin typeface="Courier New" panose="02070309020205020404" pitchFamily="49" charset="0"/>
              </a:rPr>
              <a:t> (S0, S1, S2, S3, S4, S5); </a:t>
            </a:r>
          </a:p>
          <a:p>
            <a:pPr>
              <a:buClrTx/>
              <a:buSzTx/>
              <a:buFontTx/>
              <a:buNone/>
            </a:pPr>
            <a:r>
              <a:rPr lang="en-US" altLang="en-US" sz="2000" b="1" i="0" dirty="0">
                <a:solidFill>
                  <a:srgbClr val="3333FF"/>
                </a:solidFill>
                <a:latin typeface="Courier New" panose="02070309020205020404" pitchFamily="49" charset="0"/>
              </a:rPr>
              <a:t>signal</a:t>
            </a:r>
            <a:r>
              <a:rPr lang="en-US" altLang="en-US" sz="2000" i="0" dirty="0">
                <a:solidFill>
                  <a:srgbClr val="3333FF"/>
                </a:solidFill>
                <a:latin typeface="Courier New" panose="02070309020205020404" pitchFamily="49" charset="0"/>
              </a:rPr>
              <a:t> state : </a:t>
            </a:r>
            <a:r>
              <a:rPr lang="en-US" altLang="en-US" sz="2000" i="0" dirty="0" err="1">
                <a:solidFill>
                  <a:srgbClr val="3333FF"/>
                </a:solidFill>
                <a:latin typeface="Courier New" panose="02070309020205020404" pitchFamily="49" charset="0"/>
              </a:rPr>
              <a:t>state_type</a:t>
            </a:r>
            <a:r>
              <a:rPr lang="en-US" altLang="en-US" sz="2000" i="0" dirty="0">
                <a:solidFill>
                  <a:srgbClr val="3333FF"/>
                </a:solidFill>
                <a:latin typeface="Courier New" panose="02070309020205020404" pitchFamily="49" charset="0"/>
              </a:rPr>
              <a:t> := S1;</a:t>
            </a:r>
          </a:p>
        </p:txBody>
      </p:sp>
      <p:sp>
        <p:nvSpPr>
          <p:cNvPr id="683013" name="Rectangle 5"/>
          <p:cNvSpPr>
            <a:spLocks noChangeArrowheads="1"/>
          </p:cNvSpPr>
          <p:nvPr/>
        </p:nvSpPr>
        <p:spPr bwMode="auto">
          <a:xfrm>
            <a:off x="668338" y="2566988"/>
            <a:ext cx="814228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sz="2400" i="0">
                <a:solidFill>
                  <a:schemeClr val="tx1"/>
                </a:solidFill>
              </a:rPr>
              <a:t>If no initialization, the default initialization is the leftmost element in the enumeration list (S0 in this example)</a:t>
            </a:r>
            <a:endParaRPr lang="en-US" altLang="en-US" sz="2400" u="sng">
              <a:solidFill>
                <a:schemeClr val="tx1"/>
              </a:solidFill>
            </a:endParaRPr>
          </a:p>
        </p:txBody>
      </p:sp>
      <p:sp>
        <p:nvSpPr>
          <p:cNvPr id="683014" name="Rectangle 6"/>
          <p:cNvSpPr>
            <a:spLocks noChangeArrowheads="1"/>
          </p:cNvSpPr>
          <p:nvPr/>
        </p:nvSpPr>
        <p:spPr bwMode="auto">
          <a:xfrm>
            <a:off x="247650" y="3686175"/>
            <a:ext cx="8577263"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dirty="0">
                <a:solidFill>
                  <a:schemeClr val="tx1"/>
                </a:solidFill>
              </a:rPr>
              <a:t>VHDL is strongly typed language =&gt;</a:t>
            </a:r>
            <a:br>
              <a:rPr lang="en-US" altLang="en-US" i="0" dirty="0">
                <a:solidFill>
                  <a:schemeClr val="tx1"/>
                </a:solidFill>
              </a:rPr>
            </a:br>
            <a:r>
              <a:rPr lang="en-US" altLang="en-US" i="0" dirty="0">
                <a:solidFill>
                  <a:schemeClr val="tx1"/>
                </a:solidFill>
              </a:rPr>
              <a:t>signals and variables of different types cannot be mixed in the same assignment statement,</a:t>
            </a:r>
            <a:br>
              <a:rPr lang="en-US" altLang="en-US" i="0" dirty="0">
                <a:solidFill>
                  <a:schemeClr val="tx1"/>
                </a:solidFill>
              </a:rPr>
            </a:br>
            <a:r>
              <a:rPr lang="en-US" altLang="en-US" i="0" dirty="0">
                <a:solidFill>
                  <a:schemeClr val="tx1"/>
                </a:solidFill>
              </a:rPr>
              <a:t>and no automatic type conversion is performed</a:t>
            </a:r>
            <a:endParaRPr lang="en-US" altLang="en-US" u="sng"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3011">
                                            <p:txEl>
                                              <p:pRg st="0" end="0"/>
                                            </p:txEl>
                                          </p:spTgt>
                                        </p:tgtEl>
                                        <p:attrNameLst>
                                          <p:attrName>style.visibility</p:attrName>
                                        </p:attrNameLst>
                                      </p:cBhvr>
                                      <p:to>
                                        <p:strVal val="visible"/>
                                      </p:to>
                                    </p:set>
                                    <p:anim calcmode="lin" valueType="num">
                                      <p:cBhvr additive="base">
                                        <p:cTn id="7" dur="500" fill="hold"/>
                                        <p:tgtEl>
                                          <p:spTgt spid="683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3012"/>
                                        </p:tgtEl>
                                        <p:attrNameLst>
                                          <p:attrName>style.visibility</p:attrName>
                                        </p:attrNameLst>
                                      </p:cBhvr>
                                      <p:to>
                                        <p:strVal val="visible"/>
                                      </p:to>
                                    </p:set>
                                    <p:anim calcmode="lin" valueType="num">
                                      <p:cBhvr additive="base">
                                        <p:cTn id="13" dur="500" fill="hold"/>
                                        <p:tgtEl>
                                          <p:spTgt spid="683012"/>
                                        </p:tgtEl>
                                        <p:attrNameLst>
                                          <p:attrName>ppt_x</p:attrName>
                                        </p:attrNameLst>
                                      </p:cBhvr>
                                      <p:tavLst>
                                        <p:tav tm="0">
                                          <p:val>
                                            <p:strVal val="0-#ppt_w/2"/>
                                          </p:val>
                                        </p:tav>
                                        <p:tav tm="100000">
                                          <p:val>
                                            <p:strVal val="#ppt_x"/>
                                          </p:val>
                                        </p:tav>
                                      </p:tavLst>
                                    </p:anim>
                                    <p:anim calcmode="lin" valueType="num">
                                      <p:cBhvr additive="base">
                                        <p:cTn id="14" dur="500" fill="hold"/>
                                        <p:tgtEl>
                                          <p:spTgt spid="6830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3013"/>
                                        </p:tgtEl>
                                        <p:attrNameLst>
                                          <p:attrName>style.visibility</p:attrName>
                                        </p:attrNameLst>
                                      </p:cBhvr>
                                      <p:to>
                                        <p:strVal val="visible"/>
                                      </p:to>
                                    </p:set>
                                    <p:anim calcmode="lin" valueType="num">
                                      <p:cBhvr additive="base">
                                        <p:cTn id="19" dur="500" fill="hold"/>
                                        <p:tgtEl>
                                          <p:spTgt spid="683013"/>
                                        </p:tgtEl>
                                        <p:attrNameLst>
                                          <p:attrName>ppt_x</p:attrName>
                                        </p:attrNameLst>
                                      </p:cBhvr>
                                      <p:tavLst>
                                        <p:tav tm="0">
                                          <p:val>
                                            <p:strVal val="0-#ppt_w/2"/>
                                          </p:val>
                                        </p:tav>
                                        <p:tav tm="100000">
                                          <p:val>
                                            <p:strVal val="#ppt_x"/>
                                          </p:val>
                                        </p:tav>
                                      </p:tavLst>
                                    </p:anim>
                                    <p:anim calcmode="lin" valueType="num">
                                      <p:cBhvr additive="base">
                                        <p:cTn id="20" dur="500" fill="hold"/>
                                        <p:tgtEl>
                                          <p:spTgt spid="6830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3014"/>
                                        </p:tgtEl>
                                        <p:attrNameLst>
                                          <p:attrName>style.visibility</p:attrName>
                                        </p:attrNameLst>
                                      </p:cBhvr>
                                      <p:to>
                                        <p:strVal val="visible"/>
                                      </p:to>
                                    </p:set>
                                    <p:anim calcmode="lin" valueType="num">
                                      <p:cBhvr additive="base">
                                        <p:cTn id="25" dur="500" fill="hold"/>
                                        <p:tgtEl>
                                          <p:spTgt spid="683014"/>
                                        </p:tgtEl>
                                        <p:attrNameLst>
                                          <p:attrName>ppt_x</p:attrName>
                                        </p:attrNameLst>
                                      </p:cBhvr>
                                      <p:tavLst>
                                        <p:tav tm="0">
                                          <p:val>
                                            <p:strVal val="0-#ppt_w/2"/>
                                          </p:val>
                                        </p:tav>
                                        <p:tav tm="100000">
                                          <p:val>
                                            <p:strVal val="#ppt_x"/>
                                          </p:val>
                                        </p:tav>
                                      </p:tavLst>
                                    </p:anim>
                                    <p:anim calcmode="lin" valueType="num">
                                      <p:cBhvr additive="base">
                                        <p:cTn id="26" dur="500" fill="hold"/>
                                        <p:tgtEl>
                                          <p:spTgt spid="6830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1" grpId="0" build="p" autoUpdateAnimBg="0"/>
      <p:bldP spid="683012" grpId="0" autoUpdateAnimBg="0"/>
      <p:bldP spid="683013" grpId="0" autoUpdateAnimBg="0"/>
      <p:bldP spid="683014"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A6643EF-3EBB-4831-A348-66F045B674D0}" type="slidenum">
              <a:rPr lang="ar-SA" altLang="en-US" sz="1400" smtClean="0">
                <a:solidFill>
                  <a:srgbClr val="0000B6"/>
                </a:solidFill>
                <a:latin typeface="Book Antiqua" panose="02040602050305030304" pitchFamily="18" charset="0"/>
              </a:rPr>
              <a:pPr>
                <a:spcBef>
                  <a:spcPct val="0"/>
                </a:spcBef>
                <a:buClrTx/>
                <a:buSzTx/>
                <a:buFontTx/>
                <a:buNone/>
              </a:pPr>
              <a:t>128</a:t>
            </a:fld>
            <a:endParaRPr lang="en-US" altLang="en-US" sz="1400" smtClean="0">
              <a:solidFill>
                <a:srgbClr val="0000B6"/>
              </a:solidFill>
              <a:latin typeface="Book Antiqua" panose="02040602050305030304" pitchFamily="18" charset="0"/>
            </a:endParaRPr>
          </a:p>
        </p:txBody>
      </p:sp>
      <p:sp>
        <p:nvSpPr>
          <p:cNvPr id="684034" name="Rectangle 2"/>
          <p:cNvSpPr>
            <a:spLocks noGrp="1" noChangeArrowheads="1"/>
          </p:cNvSpPr>
          <p:nvPr>
            <p:ph type="title"/>
          </p:nvPr>
        </p:nvSpPr>
        <p:spPr/>
        <p:txBody>
          <a:bodyPr/>
          <a:lstStyle/>
          <a:p>
            <a:pPr>
              <a:defRPr/>
            </a:pPr>
            <a:r>
              <a:rPr lang="en-US" smtClean="0"/>
              <a:t>Arrays</a:t>
            </a:r>
          </a:p>
        </p:txBody>
      </p:sp>
      <p:sp>
        <p:nvSpPr>
          <p:cNvPr id="684035" name="Rectangle 3"/>
          <p:cNvSpPr>
            <a:spLocks noGrp="1" noChangeArrowheads="1"/>
          </p:cNvSpPr>
          <p:nvPr>
            <p:ph type="body" idx="1"/>
          </p:nvPr>
        </p:nvSpPr>
        <p:spPr>
          <a:xfrm>
            <a:off x="685800" y="1257300"/>
            <a:ext cx="7772400" cy="531813"/>
          </a:xfrm>
        </p:spPr>
        <p:txBody>
          <a:bodyPr/>
          <a:lstStyle/>
          <a:p>
            <a:r>
              <a:rPr lang="en-US" altLang="en-US" smtClean="0"/>
              <a:t>Example</a:t>
            </a:r>
          </a:p>
        </p:txBody>
      </p:sp>
      <p:sp>
        <p:nvSpPr>
          <p:cNvPr id="684036" name="Rectangle 4"/>
          <p:cNvSpPr>
            <a:spLocks noChangeArrowheads="1"/>
          </p:cNvSpPr>
          <p:nvPr/>
        </p:nvSpPr>
        <p:spPr bwMode="auto">
          <a:xfrm>
            <a:off x="727075" y="1666875"/>
            <a:ext cx="73818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dirty="0">
                <a:solidFill>
                  <a:srgbClr val="3333FF"/>
                </a:solidFill>
                <a:latin typeface="Courier New" panose="02070309020205020404" pitchFamily="49" charset="0"/>
              </a:rPr>
              <a:t>type</a:t>
            </a:r>
            <a:r>
              <a:rPr lang="en-US" altLang="en-US" sz="2000" i="0" dirty="0">
                <a:solidFill>
                  <a:srgbClr val="3333FF"/>
                </a:solidFill>
                <a:latin typeface="Courier New" panose="02070309020205020404" pitchFamily="49" charset="0"/>
              </a:rPr>
              <a:t> SHORT_WORD </a:t>
            </a:r>
            <a:r>
              <a:rPr lang="en-US" altLang="en-US" sz="2000" b="1" i="0" dirty="0">
                <a:solidFill>
                  <a:srgbClr val="3333FF"/>
                </a:solidFill>
                <a:latin typeface="Courier New" panose="02070309020205020404" pitchFamily="49" charset="0"/>
              </a:rPr>
              <a:t>is array</a:t>
            </a:r>
            <a:r>
              <a:rPr lang="en-US" altLang="en-US" sz="2000" i="0" dirty="0">
                <a:solidFill>
                  <a:srgbClr val="3333FF"/>
                </a:solidFill>
                <a:latin typeface="Courier New" panose="02070309020205020404" pitchFamily="49" charset="0"/>
              </a:rPr>
              <a:t> (15 </a:t>
            </a:r>
            <a:r>
              <a:rPr lang="en-US" altLang="en-US" sz="2000" i="0" dirty="0" err="1">
                <a:solidFill>
                  <a:srgbClr val="3333FF"/>
                </a:solidFill>
                <a:latin typeface="Courier New" panose="02070309020205020404" pitchFamily="49" charset="0"/>
              </a:rPr>
              <a:t>downto</a:t>
            </a:r>
            <a:r>
              <a:rPr lang="en-US" altLang="en-US" sz="2000" i="0" dirty="0">
                <a:solidFill>
                  <a:srgbClr val="3333FF"/>
                </a:solidFill>
                <a:latin typeface="Courier New" panose="02070309020205020404" pitchFamily="49" charset="0"/>
              </a:rPr>
              <a:t> 0) </a:t>
            </a:r>
            <a:r>
              <a:rPr lang="en-US" altLang="en-US" sz="2000" b="1" i="0" dirty="0">
                <a:solidFill>
                  <a:srgbClr val="3333FF"/>
                </a:solidFill>
                <a:latin typeface="Courier New" panose="02070309020205020404" pitchFamily="49" charset="0"/>
              </a:rPr>
              <a:t>of</a:t>
            </a:r>
            <a:r>
              <a:rPr lang="en-US" altLang="en-US" sz="2000" i="0" dirty="0">
                <a:solidFill>
                  <a:srgbClr val="3333FF"/>
                </a:solidFill>
                <a:latin typeface="Courier New" panose="02070309020205020404" pitchFamily="49" charset="0"/>
              </a:rPr>
              <a:t> bit; </a:t>
            </a:r>
          </a:p>
        </p:txBody>
      </p:sp>
      <p:sp>
        <p:nvSpPr>
          <p:cNvPr id="684037" name="Rectangle 5"/>
          <p:cNvSpPr>
            <a:spLocks noChangeArrowheads="1"/>
          </p:cNvSpPr>
          <p:nvPr/>
        </p:nvSpPr>
        <p:spPr bwMode="auto">
          <a:xfrm>
            <a:off x="247650" y="2284413"/>
            <a:ext cx="86106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dirty="0">
                <a:solidFill>
                  <a:srgbClr val="3333FF"/>
                </a:solidFill>
                <a:latin typeface="Courier New" panose="02070309020205020404" pitchFamily="49" charset="0"/>
              </a:rPr>
              <a:t>signal</a:t>
            </a:r>
            <a:r>
              <a:rPr lang="en-US" altLang="en-US" sz="2000" i="0" dirty="0">
                <a:solidFill>
                  <a:srgbClr val="3333FF"/>
                </a:solidFill>
                <a:latin typeface="Courier New" panose="02070309020205020404" pitchFamily="49" charset="0"/>
              </a:rPr>
              <a:t> DATA_WORD : SHORT_WORD;</a:t>
            </a:r>
          </a:p>
          <a:p>
            <a:pPr>
              <a:buClrTx/>
              <a:buSzTx/>
              <a:buFontTx/>
              <a:buNone/>
            </a:pPr>
            <a:r>
              <a:rPr lang="en-US" altLang="en-US" sz="2000" i="0" dirty="0">
                <a:solidFill>
                  <a:srgbClr val="3333FF"/>
                </a:solidFill>
                <a:latin typeface="Courier New" panose="02070309020205020404" pitchFamily="49" charset="0"/>
              </a:rPr>
              <a:t>variable ALT_WORD : SHORT_WORD := “0101010101010101”;</a:t>
            </a:r>
          </a:p>
          <a:p>
            <a:pPr>
              <a:buClrTx/>
              <a:buSzTx/>
              <a:buFontTx/>
              <a:buNone/>
            </a:pPr>
            <a:r>
              <a:rPr lang="en-US" altLang="en-US" sz="2000" i="0" dirty="0">
                <a:solidFill>
                  <a:srgbClr val="3333FF"/>
                </a:solidFill>
                <a:latin typeface="Courier New" panose="02070309020205020404" pitchFamily="49" charset="0"/>
              </a:rPr>
              <a:t>constant ONE_WORD : SHORT_WORD := (others =&gt; ‘1’);</a:t>
            </a:r>
          </a:p>
        </p:txBody>
      </p:sp>
      <p:sp>
        <p:nvSpPr>
          <p:cNvPr id="684038" name="Rectangle 6"/>
          <p:cNvSpPr>
            <a:spLocks noChangeArrowheads="1"/>
          </p:cNvSpPr>
          <p:nvPr/>
        </p:nvSpPr>
        <p:spPr bwMode="auto">
          <a:xfrm>
            <a:off x="247650" y="3468688"/>
            <a:ext cx="86360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lvl="1">
              <a:buClrTx/>
              <a:buSzTx/>
              <a:buFontTx/>
              <a:buChar char="•"/>
            </a:pPr>
            <a:r>
              <a:rPr lang="en-US" altLang="en-US" i="0" dirty="0"/>
              <a:t>ALT_WORD(0) – rightmost bit</a:t>
            </a:r>
          </a:p>
          <a:p>
            <a:pPr lvl="1">
              <a:buClrTx/>
              <a:buSzTx/>
              <a:buFontTx/>
              <a:buChar char="•"/>
            </a:pPr>
            <a:r>
              <a:rPr lang="en-US" altLang="en-US" i="0" dirty="0"/>
              <a:t>ALT_WORD(5 </a:t>
            </a:r>
            <a:r>
              <a:rPr lang="en-US" altLang="en-US" i="0" dirty="0" err="1"/>
              <a:t>downto</a:t>
            </a:r>
            <a:r>
              <a:rPr lang="en-US" altLang="en-US" i="0" dirty="0"/>
              <a:t> 0) – low order 6 bits</a:t>
            </a:r>
          </a:p>
        </p:txBody>
      </p:sp>
      <p:sp>
        <p:nvSpPr>
          <p:cNvPr id="684039" name="Rectangle 7"/>
          <p:cNvSpPr>
            <a:spLocks noChangeArrowheads="1"/>
          </p:cNvSpPr>
          <p:nvPr/>
        </p:nvSpPr>
        <p:spPr bwMode="auto">
          <a:xfrm>
            <a:off x="247650" y="4598988"/>
            <a:ext cx="8636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General form</a:t>
            </a:r>
          </a:p>
        </p:txBody>
      </p:sp>
      <p:sp>
        <p:nvSpPr>
          <p:cNvPr id="684040" name="Rectangle 8"/>
          <p:cNvSpPr>
            <a:spLocks noChangeArrowheads="1"/>
          </p:cNvSpPr>
          <p:nvPr/>
        </p:nvSpPr>
        <p:spPr bwMode="auto">
          <a:xfrm>
            <a:off x="247650" y="5186363"/>
            <a:ext cx="88963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dirty="0">
                <a:solidFill>
                  <a:srgbClr val="3333FF"/>
                </a:solidFill>
                <a:latin typeface="Courier New" panose="02070309020205020404" pitchFamily="49" charset="0"/>
              </a:rPr>
              <a:t>type</a:t>
            </a:r>
            <a:r>
              <a:rPr lang="en-US" altLang="en-US" sz="2000" i="0" dirty="0">
                <a:solidFill>
                  <a:srgbClr val="3333FF"/>
                </a:solidFill>
                <a:latin typeface="Courier New" panose="02070309020205020404" pitchFamily="49" charset="0"/>
              </a:rPr>
              <a:t> </a:t>
            </a:r>
            <a:r>
              <a:rPr lang="en-US" altLang="en-US" sz="2000" i="0" dirty="0" err="1">
                <a:solidFill>
                  <a:srgbClr val="3333FF"/>
                </a:solidFill>
                <a:latin typeface="Courier New" panose="02070309020205020404" pitchFamily="49" charset="0"/>
              </a:rPr>
              <a:t>arrayTypeName</a:t>
            </a:r>
            <a:r>
              <a:rPr lang="en-US" altLang="en-US" sz="2000" i="0" dirty="0">
                <a:solidFill>
                  <a:srgbClr val="3333FF"/>
                </a:solidFill>
                <a:latin typeface="Courier New" panose="02070309020205020404" pitchFamily="49" charset="0"/>
              </a:rPr>
              <a:t> </a:t>
            </a:r>
            <a:r>
              <a:rPr lang="en-US" altLang="en-US" sz="2000" b="1" i="0" dirty="0">
                <a:solidFill>
                  <a:srgbClr val="3333FF"/>
                </a:solidFill>
                <a:latin typeface="Courier New" panose="02070309020205020404" pitchFamily="49" charset="0"/>
              </a:rPr>
              <a:t>is array</a:t>
            </a:r>
            <a:r>
              <a:rPr lang="en-US" altLang="en-US" sz="2000" i="0" dirty="0">
                <a:solidFill>
                  <a:srgbClr val="3333FF"/>
                </a:solidFill>
                <a:latin typeface="Courier New" panose="02070309020205020404" pitchFamily="49" charset="0"/>
              </a:rPr>
              <a:t> </a:t>
            </a:r>
            <a:r>
              <a:rPr lang="en-US" altLang="en-US" sz="2000" i="0" dirty="0" err="1">
                <a:solidFill>
                  <a:srgbClr val="3333FF"/>
                </a:solidFill>
                <a:latin typeface="Courier New" panose="02070309020205020404" pitchFamily="49" charset="0"/>
              </a:rPr>
              <a:t>index_range</a:t>
            </a:r>
            <a:r>
              <a:rPr lang="en-US" altLang="en-US" sz="2000" i="0" dirty="0">
                <a:solidFill>
                  <a:srgbClr val="3333FF"/>
                </a:solidFill>
                <a:latin typeface="Courier New" panose="02070309020205020404" pitchFamily="49" charset="0"/>
              </a:rPr>
              <a:t> </a:t>
            </a:r>
            <a:r>
              <a:rPr lang="en-US" altLang="en-US" sz="2000" b="1" i="0" dirty="0">
                <a:solidFill>
                  <a:srgbClr val="3333FF"/>
                </a:solidFill>
                <a:latin typeface="Courier New" panose="02070309020205020404" pitchFamily="49" charset="0"/>
              </a:rPr>
              <a:t>of</a:t>
            </a:r>
            <a:r>
              <a:rPr lang="en-US" altLang="en-US" sz="2000" i="0" dirty="0">
                <a:solidFill>
                  <a:srgbClr val="3333FF"/>
                </a:solidFill>
                <a:latin typeface="Courier New" panose="02070309020205020404" pitchFamily="49" charset="0"/>
              </a:rPr>
              <a:t> </a:t>
            </a:r>
            <a:r>
              <a:rPr lang="en-US" altLang="en-US" sz="2000" i="0" dirty="0" err="1">
                <a:solidFill>
                  <a:srgbClr val="3333FF"/>
                </a:solidFill>
                <a:latin typeface="Courier New" panose="02070309020205020404" pitchFamily="49" charset="0"/>
              </a:rPr>
              <a:t>element_type</a:t>
            </a:r>
            <a:r>
              <a:rPr lang="en-US" altLang="en-US" sz="2000" i="0" dirty="0">
                <a:solidFill>
                  <a:srgbClr val="3333FF"/>
                </a:solidFill>
                <a:latin typeface="Courier New" panose="02070309020205020404" pitchFamily="49" charset="0"/>
              </a:rPr>
              <a:t>;</a:t>
            </a:r>
          </a:p>
          <a:p>
            <a:pPr>
              <a:buClrTx/>
              <a:buSzTx/>
              <a:buFontTx/>
              <a:buNone/>
            </a:pPr>
            <a:r>
              <a:rPr lang="en-US" altLang="en-US" sz="2000" i="0" dirty="0">
                <a:solidFill>
                  <a:srgbClr val="3333FF"/>
                </a:solidFill>
                <a:latin typeface="Courier New" panose="02070309020205020404" pitchFamily="49" charset="0"/>
              </a:rPr>
              <a:t>signal </a:t>
            </a:r>
            <a:r>
              <a:rPr lang="en-US" altLang="en-US" sz="2000" i="0" dirty="0" err="1">
                <a:solidFill>
                  <a:srgbClr val="3333FF"/>
                </a:solidFill>
                <a:latin typeface="Courier New" panose="02070309020205020404" pitchFamily="49" charset="0"/>
              </a:rPr>
              <a:t>arrayName</a:t>
            </a:r>
            <a:r>
              <a:rPr lang="en-US" altLang="en-US" sz="2000" i="0" dirty="0">
                <a:solidFill>
                  <a:srgbClr val="3333FF"/>
                </a:solidFill>
                <a:latin typeface="Courier New" panose="02070309020205020404" pitchFamily="49" charset="0"/>
              </a:rPr>
              <a:t> : </a:t>
            </a:r>
            <a:r>
              <a:rPr lang="en-US" altLang="en-US" sz="2000" i="0" dirty="0" err="1">
                <a:solidFill>
                  <a:srgbClr val="3333FF"/>
                </a:solidFill>
                <a:latin typeface="Courier New" panose="02070309020205020404" pitchFamily="49" charset="0"/>
              </a:rPr>
              <a:t>arrayTypeName</a:t>
            </a:r>
            <a:r>
              <a:rPr lang="en-US" altLang="en-US" sz="2000" i="0" dirty="0">
                <a:solidFill>
                  <a:srgbClr val="3333FF"/>
                </a:solidFill>
                <a:latin typeface="Courier New" panose="02070309020205020404" pitchFamily="49" charset="0"/>
              </a:rPr>
              <a:t> [:=</a:t>
            </a:r>
            <a:r>
              <a:rPr lang="en-US" altLang="en-US" sz="2000" i="0" dirty="0" err="1">
                <a:solidFill>
                  <a:srgbClr val="3333FF"/>
                </a:solidFill>
                <a:latin typeface="Courier New" panose="02070309020205020404" pitchFamily="49" charset="0"/>
              </a:rPr>
              <a:t>InitialValues</a:t>
            </a:r>
            <a:r>
              <a:rPr lang="en-US" altLang="en-US" sz="2000" i="0" dirty="0">
                <a:solidFill>
                  <a:srgbClr val="3333FF"/>
                </a:solidFill>
                <a:latin typeface="Courier New" panose="02070309020205020404" pitchFamily="49"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4035">
                                            <p:txEl>
                                              <p:pRg st="0" end="0"/>
                                            </p:txEl>
                                          </p:spTgt>
                                        </p:tgtEl>
                                        <p:attrNameLst>
                                          <p:attrName>style.visibility</p:attrName>
                                        </p:attrNameLst>
                                      </p:cBhvr>
                                      <p:to>
                                        <p:strVal val="visible"/>
                                      </p:to>
                                    </p:set>
                                    <p:anim calcmode="lin" valueType="num">
                                      <p:cBhvr additive="base">
                                        <p:cTn id="7" dur="500" fill="hold"/>
                                        <p:tgtEl>
                                          <p:spTgt spid="684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40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4036"/>
                                        </p:tgtEl>
                                        <p:attrNameLst>
                                          <p:attrName>style.visibility</p:attrName>
                                        </p:attrNameLst>
                                      </p:cBhvr>
                                      <p:to>
                                        <p:strVal val="visible"/>
                                      </p:to>
                                    </p:set>
                                    <p:anim calcmode="lin" valueType="num">
                                      <p:cBhvr additive="base">
                                        <p:cTn id="13" dur="500" fill="hold"/>
                                        <p:tgtEl>
                                          <p:spTgt spid="684036"/>
                                        </p:tgtEl>
                                        <p:attrNameLst>
                                          <p:attrName>ppt_x</p:attrName>
                                        </p:attrNameLst>
                                      </p:cBhvr>
                                      <p:tavLst>
                                        <p:tav tm="0">
                                          <p:val>
                                            <p:strVal val="0-#ppt_w/2"/>
                                          </p:val>
                                        </p:tav>
                                        <p:tav tm="100000">
                                          <p:val>
                                            <p:strVal val="#ppt_x"/>
                                          </p:val>
                                        </p:tav>
                                      </p:tavLst>
                                    </p:anim>
                                    <p:anim calcmode="lin" valueType="num">
                                      <p:cBhvr additive="base">
                                        <p:cTn id="14" dur="500" fill="hold"/>
                                        <p:tgtEl>
                                          <p:spTgt spid="68403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4037"/>
                                        </p:tgtEl>
                                        <p:attrNameLst>
                                          <p:attrName>style.visibility</p:attrName>
                                        </p:attrNameLst>
                                      </p:cBhvr>
                                      <p:to>
                                        <p:strVal val="visible"/>
                                      </p:to>
                                    </p:set>
                                    <p:anim calcmode="lin" valueType="num">
                                      <p:cBhvr additive="base">
                                        <p:cTn id="19" dur="500" fill="hold"/>
                                        <p:tgtEl>
                                          <p:spTgt spid="684037"/>
                                        </p:tgtEl>
                                        <p:attrNameLst>
                                          <p:attrName>ppt_x</p:attrName>
                                        </p:attrNameLst>
                                      </p:cBhvr>
                                      <p:tavLst>
                                        <p:tav tm="0">
                                          <p:val>
                                            <p:strVal val="0-#ppt_w/2"/>
                                          </p:val>
                                        </p:tav>
                                        <p:tav tm="100000">
                                          <p:val>
                                            <p:strVal val="#ppt_x"/>
                                          </p:val>
                                        </p:tav>
                                      </p:tavLst>
                                    </p:anim>
                                    <p:anim calcmode="lin" valueType="num">
                                      <p:cBhvr additive="base">
                                        <p:cTn id="20" dur="500" fill="hold"/>
                                        <p:tgtEl>
                                          <p:spTgt spid="68403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4038"/>
                                        </p:tgtEl>
                                        <p:attrNameLst>
                                          <p:attrName>style.visibility</p:attrName>
                                        </p:attrNameLst>
                                      </p:cBhvr>
                                      <p:to>
                                        <p:strVal val="visible"/>
                                      </p:to>
                                    </p:set>
                                    <p:anim calcmode="lin" valueType="num">
                                      <p:cBhvr additive="base">
                                        <p:cTn id="25" dur="500" fill="hold"/>
                                        <p:tgtEl>
                                          <p:spTgt spid="684038"/>
                                        </p:tgtEl>
                                        <p:attrNameLst>
                                          <p:attrName>ppt_x</p:attrName>
                                        </p:attrNameLst>
                                      </p:cBhvr>
                                      <p:tavLst>
                                        <p:tav tm="0">
                                          <p:val>
                                            <p:strVal val="0-#ppt_w/2"/>
                                          </p:val>
                                        </p:tav>
                                        <p:tav tm="100000">
                                          <p:val>
                                            <p:strVal val="#ppt_x"/>
                                          </p:val>
                                        </p:tav>
                                      </p:tavLst>
                                    </p:anim>
                                    <p:anim calcmode="lin" valueType="num">
                                      <p:cBhvr additive="base">
                                        <p:cTn id="26" dur="500" fill="hold"/>
                                        <p:tgtEl>
                                          <p:spTgt spid="68403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84039"/>
                                        </p:tgtEl>
                                        <p:attrNameLst>
                                          <p:attrName>style.visibility</p:attrName>
                                        </p:attrNameLst>
                                      </p:cBhvr>
                                      <p:to>
                                        <p:strVal val="visible"/>
                                      </p:to>
                                    </p:set>
                                    <p:anim calcmode="lin" valueType="num">
                                      <p:cBhvr additive="base">
                                        <p:cTn id="31" dur="500" fill="hold"/>
                                        <p:tgtEl>
                                          <p:spTgt spid="684039"/>
                                        </p:tgtEl>
                                        <p:attrNameLst>
                                          <p:attrName>ppt_x</p:attrName>
                                        </p:attrNameLst>
                                      </p:cBhvr>
                                      <p:tavLst>
                                        <p:tav tm="0">
                                          <p:val>
                                            <p:strVal val="0-#ppt_w/2"/>
                                          </p:val>
                                        </p:tav>
                                        <p:tav tm="100000">
                                          <p:val>
                                            <p:strVal val="#ppt_x"/>
                                          </p:val>
                                        </p:tav>
                                      </p:tavLst>
                                    </p:anim>
                                    <p:anim calcmode="lin" valueType="num">
                                      <p:cBhvr additive="base">
                                        <p:cTn id="32" dur="500" fill="hold"/>
                                        <p:tgtEl>
                                          <p:spTgt spid="68403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84040"/>
                                        </p:tgtEl>
                                        <p:attrNameLst>
                                          <p:attrName>style.visibility</p:attrName>
                                        </p:attrNameLst>
                                      </p:cBhvr>
                                      <p:to>
                                        <p:strVal val="visible"/>
                                      </p:to>
                                    </p:set>
                                    <p:anim calcmode="lin" valueType="num">
                                      <p:cBhvr additive="base">
                                        <p:cTn id="37" dur="500" fill="hold"/>
                                        <p:tgtEl>
                                          <p:spTgt spid="684040"/>
                                        </p:tgtEl>
                                        <p:attrNameLst>
                                          <p:attrName>ppt_x</p:attrName>
                                        </p:attrNameLst>
                                      </p:cBhvr>
                                      <p:tavLst>
                                        <p:tav tm="0">
                                          <p:val>
                                            <p:strVal val="0-#ppt_w/2"/>
                                          </p:val>
                                        </p:tav>
                                        <p:tav tm="100000">
                                          <p:val>
                                            <p:strVal val="#ppt_x"/>
                                          </p:val>
                                        </p:tav>
                                      </p:tavLst>
                                    </p:anim>
                                    <p:anim calcmode="lin" valueType="num">
                                      <p:cBhvr additive="base">
                                        <p:cTn id="38" dur="500" fill="hold"/>
                                        <p:tgtEl>
                                          <p:spTgt spid="6840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35" grpId="0" build="p" autoUpdateAnimBg="0"/>
      <p:bldP spid="684036" grpId="0" autoUpdateAnimBg="0"/>
      <p:bldP spid="684037" grpId="0" autoUpdateAnimBg="0"/>
      <p:bldP spid="684038" grpId="0" autoUpdateAnimBg="0"/>
      <p:bldP spid="684039" grpId="0" autoUpdateAnimBg="0"/>
      <p:bldP spid="684040"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9ECA0CB-5F26-44C2-9806-DFE97D3A4947}" type="slidenum">
              <a:rPr lang="ar-SA" altLang="en-US" sz="1400" smtClean="0">
                <a:solidFill>
                  <a:srgbClr val="0000B6"/>
                </a:solidFill>
                <a:latin typeface="Book Antiqua" panose="02040602050305030304" pitchFamily="18" charset="0"/>
              </a:rPr>
              <a:pPr>
                <a:spcBef>
                  <a:spcPct val="0"/>
                </a:spcBef>
                <a:buClrTx/>
                <a:buSzTx/>
                <a:buFontTx/>
                <a:buNone/>
              </a:pPr>
              <a:t>129</a:t>
            </a:fld>
            <a:endParaRPr lang="en-US" altLang="en-US" sz="1400" smtClean="0">
              <a:solidFill>
                <a:srgbClr val="0000B6"/>
              </a:solidFill>
              <a:latin typeface="Book Antiqua" panose="02040602050305030304" pitchFamily="18" charset="0"/>
            </a:endParaRPr>
          </a:p>
        </p:txBody>
      </p:sp>
      <p:sp>
        <p:nvSpPr>
          <p:cNvPr id="685058" name="Rectangle 2"/>
          <p:cNvSpPr>
            <a:spLocks noGrp="1" noChangeArrowheads="1"/>
          </p:cNvSpPr>
          <p:nvPr>
            <p:ph type="title"/>
          </p:nvPr>
        </p:nvSpPr>
        <p:spPr/>
        <p:txBody>
          <a:bodyPr/>
          <a:lstStyle/>
          <a:p>
            <a:pPr>
              <a:defRPr/>
            </a:pPr>
            <a:r>
              <a:rPr lang="en-US" dirty="0" smtClean="0"/>
              <a:t>Arrays (cont’d)</a:t>
            </a:r>
          </a:p>
        </p:txBody>
      </p:sp>
      <p:sp>
        <p:nvSpPr>
          <p:cNvPr id="685059" name="Rectangle 3"/>
          <p:cNvSpPr>
            <a:spLocks noGrp="1" noChangeArrowheads="1"/>
          </p:cNvSpPr>
          <p:nvPr>
            <p:ph type="body" idx="1"/>
          </p:nvPr>
        </p:nvSpPr>
        <p:spPr>
          <a:xfrm>
            <a:off x="685800" y="1257300"/>
            <a:ext cx="7772400" cy="531813"/>
          </a:xfrm>
        </p:spPr>
        <p:txBody>
          <a:bodyPr/>
          <a:lstStyle/>
          <a:p>
            <a:r>
              <a:rPr lang="en-US" altLang="en-US" smtClean="0"/>
              <a:t>Multidimensional arrays</a:t>
            </a:r>
          </a:p>
        </p:txBody>
      </p:sp>
      <p:sp>
        <p:nvSpPr>
          <p:cNvPr id="685060" name="Rectangle 4"/>
          <p:cNvSpPr>
            <a:spLocks noChangeArrowheads="1"/>
          </p:cNvSpPr>
          <p:nvPr/>
        </p:nvSpPr>
        <p:spPr bwMode="auto">
          <a:xfrm>
            <a:off x="247650" y="1652588"/>
            <a:ext cx="8416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dirty="0">
                <a:solidFill>
                  <a:srgbClr val="3333FF"/>
                </a:solidFill>
                <a:latin typeface="Courier New" panose="02070309020205020404" pitchFamily="49" charset="0"/>
              </a:rPr>
              <a:t>type</a:t>
            </a:r>
            <a:r>
              <a:rPr lang="en-US" altLang="en-US" sz="2000" i="0" dirty="0">
                <a:solidFill>
                  <a:srgbClr val="3333FF"/>
                </a:solidFill>
                <a:latin typeface="Courier New" panose="02070309020205020404" pitchFamily="49" charset="0"/>
              </a:rPr>
              <a:t> matrix4x3 </a:t>
            </a:r>
            <a:r>
              <a:rPr lang="en-US" altLang="en-US" sz="2000" b="1" i="0" dirty="0">
                <a:solidFill>
                  <a:srgbClr val="3333FF"/>
                </a:solidFill>
                <a:latin typeface="Courier New" panose="02070309020205020404" pitchFamily="49" charset="0"/>
              </a:rPr>
              <a:t>is array</a:t>
            </a:r>
            <a:r>
              <a:rPr lang="en-US" altLang="en-US" sz="2000" i="0" dirty="0">
                <a:solidFill>
                  <a:srgbClr val="3333FF"/>
                </a:solidFill>
                <a:latin typeface="Courier New" panose="02070309020205020404" pitchFamily="49" charset="0"/>
              </a:rPr>
              <a:t> (1 to 4, 1 to 3) </a:t>
            </a:r>
            <a:r>
              <a:rPr lang="en-US" altLang="en-US" sz="2000" b="1" i="0" dirty="0">
                <a:solidFill>
                  <a:srgbClr val="3333FF"/>
                </a:solidFill>
                <a:latin typeface="Courier New" panose="02070309020205020404" pitchFamily="49" charset="0"/>
              </a:rPr>
              <a:t>of</a:t>
            </a:r>
            <a:r>
              <a:rPr lang="en-US" altLang="en-US" sz="2000" i="0" dirty="0">
                <a:solidFill>
                  <a:srgbClr val="3333FF"/>
                </a:solidFill>
                <a:latin typeface="Courier New" panose="02070309020205020404" pitchFamily="49" charset="0"/>
              </a:rPr>
              <a:t> integer; </a:t>
            </a:r>
          </a:p>
          <a:p>
            <a:pPr>
              <a:buClrTx/>
              <a:buSzTx/>
              <a:buFontTx/>
              <a:buNone/>
            </a:pPr>
            <a:r>
              <a:rPr lang="en-US" altLang="en-US" sz="2000" i="0" dirty="0">
                <a:solidFill>
                  <a:srgbClr val="3333FF"/>
                </a:solidFill>
                <a:latin typeface="Courier New" panose="02070309020205020404" pitchFamily="49" charset="0"/>
              </a:rPr>
              <a:t>variable </a:t>
            </a:r>
            <a:r>
              <a:rPr lang="en-US" altLang="en-US" sz="2000" i="0" dirty="0" err="1">
                <a:solidFill>
                  <a:srgbClr val="3333FF"/>
                </a:solidFill>
                <a:latin typeface="Courier New" panose="02070309020205020404" pitchFamily="49" charset="0"/>
              </a:rPr>
              <a:t>matrixA</a:t>
            </a:r>
            <a:r>
              <a:rPr lang="en-US" altLang="en-US" sz="2000" i="0" dirty="0">
                <a:solidFill>
                  <a:srgbClr val="3333FF"/>
                </a:solidFill>
                <a:latin typeface="Courier New" panose="02070309020205020404" pitchFamily="49" charset="0"/>
              </a:rPr>
              <a:t>: matrix4x3 := </a:t>
            </a:r>
            <a:br>
              <a:rPr lang="en-US" altLang="en-US" sz="2000" i="0" dirty="0">
                <a:solidFill>
                  <a:srgbClr val="3333FF"/>
                </a:solidFill>
                <a:latin typeface="Courier New" panose="02070309020205020404" pitchFamily="49" charset="0"/>
              </a:rPr>
            </a:br>
            <a:r>
              <a:rPr lang="en-US" altLang="en-US" sz="2000" i="0" dirty="0">
                <a:solidFill>
                  <a:srgbClr val="3333FF"/>
                </a:solidFill>
                <a:latin typeface="Courier New" panose="02070309020205020404" pitchFamily="49" charset="0"/>
              </a:rPr>
              <a:t>((1,2,3), (4,5,6), (7,8,9), (10,11,12));</a:t>
            </a:r>
          </a:p>
        </p:txBody>
      </p:sp>
      <p:sp>
        <p:nvSpPr>
          <p:cNvPr id="685061" name="Rectangle 5"/>
          <p:cNvSpPr>
            <a:spLocks noChangeArrowheads="1"/>
          </p:cNvSpPr>
          <p:nvPr/>
        </p:nvSpPr>
        <p:spPr bwMode="auto">
          <a:xfrm>
            <a:off x="247650" y="2771775"/>
            <a:ext cx="8636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lvl="1">
              <a:buClrTx/>
              <a:buSzTx/>
              <a:buFontTx/>
              <a:buChar char="•"/>
            </a:pPr>
            <a:r>
              <a:rPr lang="en-US" altLang="en-US" i="0"/>
              <a:t>matrixA(3, 2) = ?</a:t>
            </a:r>
          </a:p>
        </p:txBody>
      </p:sp>
      <p:sp>
        <p:nvSpPr>
          <p:cNvPr id="685062" name="Rectangle 6"/>
          <p:cNvSpPr>
            <a:spLocks noChangeArrowheads="1"/>
          </p:cNvSpPr>
          <p:nvPr/>
        </p:nvSpPr>
        <p:spPr bwMode="auto">
          <a:xfrm>
            <a:off x="247650" y="3365500"/>
            <a:ext cx="8636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Unconstrained array type</a:t>
            </a:r>
          </a:p>
        </p:txBody>
      </p:sp>
      <p:sp>
        <p:nvSpPr>
          <p:cNvPr id="685063" name="Rectangle 7"/>
          <p:cNvSpPr>
            <a:spLocks noChangeArrowheads="1"/>
          </p:cNvSpPr>
          <p:nvPr/>
        </p:nvSpPr>
        <p:spPr bwMode="auto">
          <a:xfrm>
            <a:off x="247650" y="3803649"/>
            <a:ext cx="88963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dirty="0">
                <a:solidFill>
                  <a:srgbClr val="3333FF"/>
                </a:solidFill>
                <a:latin typeface="Courier New" panose="02070309020205020404" pitchFamily="49" charset="0"/>
              </a:rPr>
              <a:t>type</a:t>
            </a:r>
            <a:r>
              <a:rPr lang="en-US" altLang="en-US" sz="2000" i="0" dirty="0">
                <a:solidFill>
                  <a:srgbClr val="3333FF"/>
                </a:solidFill>
                <a:latin typeface="Courier New" panose="02070309020205020404" pitchFamily="49" charset="0"/>
              </a:rPr>
              <a:t> </a:t>
            </a:r>
            <a:r>
              <a:rPr lang="en-US" altLang="en-US" sz="2000" i="0" dirty="0" err="1">
                <a:solidFill>
                  <a:srgbClr val="3333FF"/>
                </a:solidFill>
                <a:latin typeface="Courier New" panose="02070309020205020404" pitchFamily="49" charset="0"/>
              </a:rPr>
              <a:t>intvec</a:t>
            </a:r>
            <a:r>
              <a:rPr lang="en-US" altLang="en-US" sz="2000" i="0" dirty="0">
                <a:solidFill>
                  <a:srgbClr val="3333FF"/>
                </a:solidFill>
                <a:latin typeface="Courier New" panose="02070309020205020404" pitchFamily="49" charset="0"/>
              </a:rPr>
              <a:t> </a:t>
            </a:r>
            <a:r>
              <a:rPr lang="en-US" altLang="en-US" sz="2000" b="1" i="0" dirty="0">
                <a:solidFill>
                  <a:srgbClr val="3333FF"/>
                </a:solidFill>
                <a:latin typeface="Courier New" panose="02070309020205020404" pitchFamily="49" charset="0"/>
              </a:rPr>
              <a:t>is array</a:t>
            </a:r>
            <a:r>
              <a:rPr lang="en-US" altLang="en-US" sz="2000" i="0" dirty="0">
                <a:solidFill>
                  <a:srgbClr val="3333FF"/>
                </a:solidFill>
                <a:latin typeface="Courier New" panose="02070309020205020404" pitchFamily="49" charset="0"/>
              </a:rPr>
              <a:t> (natural </a:t>
            </a:r>
            <a:r>
              <a:rPr lang="en-US" altLang="en-US" sz="2000" b="1" i="0" dirty="0">
                <a:solidFill>
                  <a:srgbClr val="3333FF"/>
                </a:solidFill>
                <a:latin typeface="Courier New" panose="02070309020205020404" pitchFamily="49" charset="0"/>
              </a:rPr>
              <a:t>range</a:t>
            </a:r>
            <a:r>
              <a:rPr lang="en-US" altLang="en-US" sz="2000" i="0" dirty="0">
                <a:solidFill>
                  <a:srgbClr val="3333FF"/>
                </a:solidFill>
                <a:latin typeface="Courier New" panose="02070309020205020404" pitchFamily="49" charset="0"/>
              </a:rPr>
              <a:t>&lt;&gt;) </a:t>
            </a:r>
            <a:r>
              <a:rPr lang="en-US" altLang="en-US" sz="2000" b="1" i="0" dirty="0">
                <a:solidFill>
                  <a:srgbClr val="3333FF"/>
                </a:solidFill>
                <a:latin typeface="Courier New" panose="02070309020205020404" pitchFamily="49" charset="0"/>
              </a:rPr>
              <a:t>of</a:t>
            </a:r>
            <a:r>
              <a:rPr lang="en-US" altLang="en-US" sz="2000" i="0" dirty="0">
                <a:solidFill>
                  <a:srgbClr val="3333FF"/>
                </a:solidFill>
                <a:latin typeface="Courier New" panose="02070309020205020404" pitchFamily="49" charset="0"/>
              </a:rPr>
              <a:t> integer;  </a:t>
            </a:r>
          </a:p>
        </p:txBody>
      </p:sp>
      <p:sp>
        <p:nvSpPr>
          <p:cNvPr id="685064" name="Rectangle 8"/>
          <p:cNvSpPr>
            <a:spLocks noChangeArrowheads="1"/>
          </p:cNvSpPr>
          <p:nvPr/>
        </p:nvSpPr>
        <p:spPr bwMode="auto">
          <a:xfrm>
            <a:off x="0" y="5054600"/>
            <a:ext cx="89265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lvl="1">
              <a:buClrTx/>
              <a:buSzTx/>
              <a:buFontTx/>
              <a:buChar char="•"/>
            </a:pPr>
            <a:r>
              <a:rPr lang="en-US" altLang="en-US" i="0"/>
              <a:t>range must be specified when the array object is declared</a:t>
            </a:r>
          </a:p>
        </p:txBody>
      </p:sp>
      <p:sp>
        <p:nvSpPr>
          <p:cNvPr id="685065" name="Rectangle 9"/>
          <p:cNvSpPr>
            <a:spLocks noChangeArrowheads="1"/>
          </p:cNvSpPr>
          <p:nvPr/>
        </p:nvSpPr>
        <p:spPr bwMode="auto">
          <a:xfrm>
            <a:off x="247650" y="5716588"/>
            <a:ext cx="88963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dirty="0">
                <a:solidFill>
                  <a:srgbClr val="3333FF"/>
                </a:solidFill>
                <a:latin typeface="Courier New" panose="02070309020205020404" pitchFamily="49" charset="0"/>
              </a:rPr>
              <a:t>signal</a:t>
            </a:r>
            <a:r>
              <a:rPr lang="en-US" altLang="en-US" sz="2000" i="0" dirty="0">
                <a:solidFill>
                  <a:srgbClr val="3333FF"/>
                </a:solidFill>
                <a:latin typeface="Courier New" panose="02070309020205020404" pitchFamily="49" charset="0"/>
              </a:rPr>
              <a:t> intvec5 </a:t>
            </a:r>
            <a:r>
              <a:rPr lang="en-US" altLang="en-US" sz="2000" b="1" i="0" dirty="0">
                <a:solidFill>
                  <a:srgbClr val="3333FF"/>
                </a:solidFill>
                <a:latin typeface="Courier New" panose="02070309020205020404" pitchFamily="49" charset="0"/>
              </a:rPr>
              <a:t>: </a:t>
            </a:r>
            <a:r>
              <a:rPr lang="en-US" altLang="en-US" sz="2000" i="0" dirty="0" err="1">
                <a:solidFill>
                  <a:srgbClr val="3333FF"/>
                </a:solidFill>
                <a:latin typeface="Courier New" panose="02070309020205020404" pitchFamily="49" charset="0"/>
              </a:rPr>
              <a:t>intvec</a:t>
            </a:r>
            <a:r>
              <a:rPr lang="en-US" altLang="en-US" sz="2000" i="0" dirty="0">
                <a:solidFill>
                  <a:srgbClr val="3333FF"/>
                </a:solidFill>
                <a:latin typeface="Courier New" panose="02070309020205020404" pitchFamily="49" charset="0"/>
              </a:rPr>
              <a:t>(1 to 5)</a:t>
            </a:r>
            <a:r>
              <a:rPr lang="en-US" altLang="en-US" sz="2000" b="1" i="0" dirty="0">
                <a:solidFill>
                  <a:srgbClr val="3333FF"/>
                </a:solidFill>
                <a:latin typeface="Courier New" panose="02070309020205020404" pitchFamily="49" charset="0"/>
              </a:rPr>
              <a:t> := (3,2,6,8,1);</a:t>
            </a:r>
            <a:r>
              <a:rPr lang="en-US" altLang="en-US" sz="2000" i="0" dirty="0">
                <a:solidFill>
                  <a:srgbClr val="3333FF"/>
                </a:solidFill>
                <a:latin typeface="Courier New" panose="02070309020205020404" pitchFamily="49" charset="0"/>
              </a:rPr>
              <a:t>  </a:t>
            </a:r>
          </a:p>
        </p:txBody>
      </p:sp>
      <p:sp>
        <p:nvSpPr>
          <p:cNvPr id="685066" name="Rectangle 10"/>
          <p:cNvSpPr>
            <a:spLocks noChangeArrowheads="1"/>
          </p:cNvSpPr>
          <p:nvPr/>
        </p:nvSpPr>
        <p:spPr bwMode="auto">
          <a:xfrm>
            <a:off x="247650" y="4265613"/>
            <a:ext cx="88963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a:solidFill>
                  <a:srgbClr val="3333FF"/>
                </a:solidFill>
                <a:latin typeface="Courier New" panose="02070309020205020404" pitchFamily="49" charset="0"/>
              </a:rPr>
              <a:t>type</a:t>
            </a:r>
            <a:r>
              <a:rPr lang="en-US" altLang="en-US" sz="2000" i="0">
                <a:solidFill>
                  <a:srgbClr val="3333FF"/>
                </a:solidFill>
                <a:latin typeface="Courier New" panose="02070309020205020404" pitchFamily="49" charset="0"/>
              </a:rPr>
              <a:t> matrix </a:t>
            </a:r>
            <a:r>
              <a:rPr lang="en-US" altLang="en-US" sz="2000" b="1" i="0">
                <a:solidFill>
                  <a:srgbClr val="3333FF"/>
                </a:solidFill>
                <a:latin typeface="Courier New" panose="02070309020205020404" pitchFamily="49" charset="0"/>
              </a:rPr>
              <a:t>is array</a:t>
            </a:r>
            <a:r>
              <a:rPr lang="en-US" altLang="en-US" sz="2000" i="0">
                <a:solidFill>
                  <a:srgbClr val="3333FF"/>
                </a:solidFill>
                <a:latin typeface="Courier New" panose="02070309020205020404" pitchFamily="49" charset="0"/>
              </a:rPr>
              <a:t> (natural </a:t>
            </a:r>
            <a:r>
              <a:rPr lang="en-US" altLang="en-US" sz="2000" b="1" i="0">
                <a:solidFill>
                  <a:srgbClr val="3333FF"/>
                </a:solidFill>
                <a:latin typeface="Courier New" panose="02070309020205020404" pitchFamily="49" charset="0"/>
              </a:rPr>
              <a:t>range</a:t>
            </a:r>
            <a:r>
              <a:rPr lang="en-US" altLang="en-US" sz="2000" i="0">
                <a:solidFill>
                  <a:srgbClr val="3333FF"/>
                </a:solidFill>
                <a:latin typeface="Courier New" panose="02070309020205020404" pitchFamily="49" charset="0"/>
              </a:rPr>
              <a:t>&lt;&gt;,natural </a:t>
            </a:r>
            <a:r>
              <a:rPr lang="en-US" altLang="en-US" sz="2000" b="1" i="0">
                <a:solidFill>
                  <a:srgbClr val="3333FF"/>
                </a:solidFill>
                <a:latin typeface="Courier New" panose="02070309020205020404" pitchFamily="49" charset="0"/>
              </a:rPr>
              <a:t>range</a:t>
            </a:r>
            <a:r>
              <a:rPr lang="en-US" altLang="en-US" sz="2000" i="0">
                <a:solidFill>
                  <a:srgbClr val="3333FF"/>
                </a:solidFill>
                <a:latin typeface="Courier New" panose="02070309020205020404" pitchFamily="49" charset="0"/>
              </a:rPr>
              <a:t>&lt;&gt;) </a:t>
            </a:r>
            <a:br>
              <a:rPr lang="en-US" altLang="en-US" sz="2000" i="0">
                <a:solidFill>
                  <a:srgbClr val="3333FF"/>
                </a:solidFill>
                <a:latin typeface="Courier New" panose="02070309020205020404" pitchFamily="49" charset="0"/>
              </a:rPr>
            </a:br>
            <a:r>
              <a:rPr lang="en-US" altLang="en-US" sz="2000" b="1" i="0">
                <a:solidFill>
                  <a:srgbClr val="3333FF"/>
                </a:solidFill>
                <a:latin typeface="Courier New" panose="02070309020205020404" pitchFamily="49" charset="0"/>
              </a:rPr>
              <a:t>of</a:t>
            </a:r>
            <a:r>
              <a:rPr lang="en-US" altLang="en-US" sz="2000" i="0">
                <a:solidFill>
                  <a:srgbClr val="3333FF"/>
                </a:solidFill>
                <a:latin typeface="Courier New" panose="02070309020205020404" pitchFamily="49" charset="0"/>
              </a:rPr>
              <a:t> integer;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5059">
                                            <p:txEl>
                                              <p:pRg st="0" end="0"/>
                                            </p:txEl>
                                          </p:spTgt>
                                        </p:tgtEl>
                                        <p:attrNameLst>
                                          <p:attrName>style.visibility</p:attrName>
                                        </p:attrNameLst>
                                      </p:cBhvr>
                                      <p:to>
                                        <p:strVal val="visible"/>
                                      </p:to>
                                    </p:set>
                                    <p:anim calcmode="lin" valueType="num">
                                      <p:cBhvr additive="base">
                                        <p:cTn id="7" dur="500" fill="hold"/>
                                        <p:tgtEl>
                                          <p:spTgt spid="6850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50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5060"/>
                                        </p:tgtEl>
                                        <p:attrNameLst>
                                          <p:attrName>style.visibility</p:attrName>
                                        </p:attrNameLst>
                                      </p:cBhvr>
                                      <p:to>
                                        <p:strVal val="visible"/>
                                      </p:to>
                                    </p:set>
                                    <p:anim calcmode="lin" valueType="num">
                                      <p:cBhvr additive="base">
                                        <p:cTn id="13" dur="500" fill="hold"/>
                                        <p:tgtEl>
                                          <p:spTgt spid="685060"/>
                                        </p:tgtEl>
                                        <p:attrNameLst>
                                          <p:attrName>ppt_x</p:attrName>
                                        </p:attrNameLst>
                                      </p:cBhvr>
                                      <p:tavLst>
                                        <p:tav tm="0">
                                          <p:val>
                                            <p:strVal val="0-#ppt_w/2"/>
                                          </p:val>
                                        </p:tav>
                                        <p:tav tm="100000">
                                          <p:val>
                                            <p:strVal val="#ppt_x"/>
                                          </p:val>
                                        </p:tav>
                                      </p:tavLst>
                                    </p:anim>
                                    <p:anim calcmode="lin" valueType="num">
                                      <p:cBhvr additive="base">
                                        <p:cTn id="14" dur="500" fill="hold"/>
                                        <p:tgtEl>
                                          <p:spTgt spid="68506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5061"/>
                                        </p:tgtEl>
                                        <p:attrNameLst>
                                          <p:attrName>style.visibility</p:attrName>
                                        </p:attrNameLst>
                                      </p:cBhvr>
                                      <p:to>
                                        <p:strVal val="visible"/>
                                      </p:to>
                                    </p:set>
                                    <p:anim calcmode="lin" valueType="num">
                                      <p:cBhvr additive="base">
                                        <p:cTn id="19" dur="500" fill="hold"/>
                                        <p:tgtEl>
                                          <p:spTgt spid="685061"/>
                                        </p:tgtEl>
                                        <p:attrNameLst>
                                          <p:attrName>ppt_x</p:attrName>
                                        </p:attrNameLst>
                                      </p:cBhvr>
                                      <p:tavLst>
                                        <p:tav tm="0">
                                          <p:val>
                                            <p:strVal val="0-#ppt_w/2"/>
                                          </p:val>
                                        </p:tav>
                                        <p:tav tm="100000">
                                          <p:val>
                                            <p:strVal val="#ppt_x"/>
                                          </p:val>
                                        </p:tav>
                                      </p:tavLst>
                                    </p:anim>
                                    <p:anim calcmode="lin" valueType="num">
                                      <p:cBhvr additive="base">
                                        <p:cTn id="20" dur="500" fill="hold"/>
                                        <p:tgtEl>
                                          <p:spTgt spid="6850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5062"/>
                                        </p:tgtEl>
                                        <p:attrNameLst>
                                          <p:attrName>style.visibility</p:attrName>
                                        </p:attrNameLst>
                                      </p:cBhvr>
                                      <p:to>
                                        <p:strVal val="visible"/>
                                      </p:to>
                                    </p:set>
                                    <p:anim calcmode="lin" valueType="num">
                                      <p:cBhvr additive="base">
                                        <p:cTn id="25" dur="500" fill="hold"/>
                                        <p:tgtEl>
                                          <p:spTgt spid="685062"/>
                                        </p:tgtEl>
                                        <p:attrNameLst>
                                          <p:attrName>ppt_x</p:attrName>
                                        </p:attrNameLst>
                                      </p:cBhvr>
                                      <p:tavLst>
                                        <p:tav tm="0">
                                          <p:val>
                                            <p:strVal val="0-#ppt_w/2"/>
                                          </p:val>
                                        </p:tav>
                                        <p:tav tm="100000">
                                          <p:val>
                                            <p:strVal val="#ppt_x"/>
                                          </p:val>
                                        </p:tav>
                                      </p:tavLst>
                                    </p:anim>
                                    <p:anim calcmode="lin" valueType="num">
                                      <p:cBhvr additive="base">
                                        <p:cTn id="26" dur="500" fill="hold"/>
                                        <p:tgtEl>
                                          <p:spTgt spid="6850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85063"/>
                                        </p:tgtEl>
                                        <p:attrNameLst>
                                          <p:attrName>style.visibility</p:attrName>
                                        </p:attrNameLst>
                                      </p:cBhvr>
                                      <p:to>
                                        <p:strVal val="visible"/>
                                      </p:to>
                                    </p:set>
                                    <p:anim calcmode="lin" valueType="num">
                                      <p:cBhvr additive="base">
                                        <p:cTn id="31" dur="500" fill="hold"/>
                                        <p:tgtEl>
                                          <p:spTgt spid="685063"/>
                                        </p:tgtEl>
                                        <p:attrNameLst>
                                          <p:attrName>ppt_x</p:attrName>
                                        </p:attrNameLst>
                                      </p:cBhvr>
                                      <p:tavLst>
                                        <p:tav tm="0">
                                          <p:val>
                                            <p:strVal val="0-#ppt_w/2"/>
                                          </p:val>
                                        </p:tav>
                                        <p:tav tm="100000">
                                          <p:val>
                                            <p:strVal val="#ppt_x"/>
                                          </p:val>
                                        </p:tav>
                                      </p:tavLst>
                                    </p:anim>
                                    <p:anim calcmode="lin" valueType="num">
                                      <p:cBhvr additive="base">
                                        <p:cTn id="32" dur="500" fill="hold"/>
                                        <p:tgtEl>
                                          <p:spTgt spid="6850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85066"/>
                                        </p:tgtEl>
                                        <p:attrNameLst>
                                          <p:attrName>style.visibility</p:attrName>
                                        </p:attrNameLst>
                                      </p:cBhvr>
                                      <p:to>
                                        <p:strVal val="visible"/>
                                      </p:to>
                                    </p:set>
                                    <p:anim calcmode="lin" valueType="num">
                                      <p:cBhvr additive="base">
                                        <p:cTn id="37" dur="500" fill="hold"/>
                                        <p:tgtEl>
                                          <p:spTgt spid="685066"/>
                                        </p:tgtEl>
                                        <p:attrNameLst>
                                          <p:attrName>ppt_x</p:attrName>
                                        </p:attrNameLst>
                                      </p:cBhvr>
                                      <p:tavLst>
                                        <p:tav tm="0">
                                          <p:val>
                                            <p:strVal val="0-#ppt_w/2"/>
                                          </p:val>
                                        </p:tav>
                                        <p:tav tm="100000">
                                          <p:val>
                                            <p:strVal val="#ppt_x"/>
                                          </p:val>
                                        </p:tav>
                                      </p:tavLst>
                                    </p:anim>
                                    <p:anim calcmode="lin" valueType="num">
                                      <p:cBhvr additive="base">
                                        <p:cTn id="38" dur="500" fill="hold"/>
                                        <p:tgtEl>
                                          <p:spTgt spid="68506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85064"/>
                                        </p:tgtEl>
                                        <p:attrNameLst>
                                          <p:attrName>style.visibility</p:attrName>
                                        </p:attrNameLst>
                                      </p:cBhvr>
                                      <p:to>
                                        <p:strVal val="visible"/>
                                      </p:to>
                                    </p:set>
                                    <p:anim calcmode="lin" valueType="num">
                                      <p:cBhvr additive="base">
                                        <p:cTn id="43" dur="500" fill="hold"/>
                                        <p:tgtEl>
                                          <p:spTgt spid="685064"/>
                                        </p:tgtEl>
                                        <p:attrNameLst>
                                          <p:attrName>ppt_x</p:attrName>
                                        </p:attrNameLst>
                                      </p:cBhvr>
                                      <p:tavLst>
                                        <p:tav tm="0">
                                          <p:val>
                                            <p:strVal val="0-#ppt_w/2"/>
                                          </p:val>
                                        </p:tav>
                                        <p:tav tm="100000">
                                          <p:val>
                                            <p:strVal val="#ppt_x"/>
                                          </p:val>
                                        </p:tav>
                                      </p:tavLst>
                                    </p:anim>
                                    <p:anim calcmode="lin" valueType="num">
                                      <p:cBhvr additive="base">
                                        <p:cTn id="44" dur="500" fill="hold"/>
                                        <p:tgtEl>
                                          <p:spTgt spid="68506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85065"/>
                                        </p:tgtEl>
                                        <p:attrNameLst>
                                          <p:attrName>style.visibility</p:attrName>
                                        </p:attrNameLst>
                                      </p:cBhvr>
                                      <p:to>
                                        <p:strVal val="visible"/>
                                      </p:to>
                                    </p:set>
                                    <p:anim calcmode="lin" valueType="num">
                                      <p:cBhvr additive="base">
                                        <p:cTn id="49" dur="500" fill="hold"/>
                                        <p:tgtEl>
                                          <p:spTgt spid="685065"/>
                                        </p:tgtEl>
                                        <p:attrNameLst>
                                          <p:attrName>ppt_x</p:attrName>
                                        </p:attrNameLst>
                                      </p:cBhvr>
                                      <p:tavLst>
                                        <p:tav tm="0">
                                          <p:val>
                                            <p:strVal val="0-#ppt_w/2"/>
                                          </p:val>
                                        </p:tav>
                                        <p:tav tm="100000">
                                          <p:val>
                                            <p:strVal val="#ppt_x"/>
                                          </p:val>
                                        </p:tav>
                                      </p:tavLst>
                                    </p:anim>
                                    <p:anim calcmode="lin" valueType="num">
                                      <p:cBhvr additive="base">
                                        <p:cTn id="50" dur="500" fill="hold"/>
                                        <p:tgtEl>
                                          <p:spTgt spid="6850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build="p" autoUpdateAnimBg="0"/>
      <p:bldP spid="685060" grpId="0" autoUpdateAnimBg="0"/>
      <p:bldP spid="685061" grpId="0" autoUpdateAnimBg="0"/>
      <p:bldP spid="685062" grpId="0" autoUpdateAnimBg="0"/>
      <p:bldP spid="685063" grpId="0" autoUpdateAnimBg="0"/>
      <p:bldP spid="685064" grpId="0" autoUpdateAnimBg="0"/>
      <p:bldP spid="685065" grpId="0" autoUpdateAnimBg="0"/>
      <p:bldP spid="68506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defRPr/>
            </a:pPr>
            <a:r>
              <a:rPr lang="en-US" altLang="en-US" smtClean="0"/>
              <a:t>Sequential Statements</a:t>
            </a:r>
          </a:p>
        </p:txBody>
      </p:sp>
      <p:sp>
        <p:nvSpPr>
          <p:cNvPr id="21507" name="Text Placeholder 2"/>
          <p:cNvSpPr>
            <a:spLocks noGrp="1"/>
          </p:cNvSpPr>
          <p:nvPr>
            <p:ph type="body" sz="half" idx="1"/>
          </p:nvPr>
        </p:nvSpPr>
        <p:spPr>
          <a:xfrm>
            <a:off x="685800" y="1371600"/>
            <a:ext cx="7772400" cy="4724400"/>
          </a:xfrm>
        </p:spPr>
        <p:txBody>
          <a:bodyPr/>
          <a:lstStyle/>
          <a:p>
            <a:pPr>
              <a:buFont typeface="Arial" panose="020B0604020202020204" pitchFamily="34" charset="0"/>
              <a:buChar char="•"/>
            </a:pPr>
            <a:r>
              <a:rPr lang="en-US" altLang="en-US" sz="2400" smtClean="0"/>
              <a:t>{Signal, Variable} assignments</a:t>
            </a:r>
          </a:p>
          <a:p>
            <a:pPr>
              <a:buFont typeface="Arial" panose="020B0604020202020204" pitchFamily="34" charset="0"/>
              <a:buChar char="•"/>
            </a:pPr>
            <a:r>
              <a:rPr lang="en-US" altLang="en-US" sz="2400" smtClean="0"/>
              <a:t>Flow control</a:t>
            </a:r>
          </a:p>
          <a:p>
            <a:pPr lvl="1">
              <a:buFont typeface="Arial" panose="020B0604020202020204" pitchFamily="34" charset="0"/>
              <a:buChar char="•"/>
            </a:pPr>
            <a:r>
              <a:rPr lang="en-US" altLang="en-US" sz="2000" smtClean="0"/>
              <a:t>if &lt;condition&gt; then &lt;statments&gt;</a:t>
            </a:r>
          </a:p>
          <a:p>
            <a:pPr lvl="1">
              <a:buFontTx/>
              <a:buNone/>
            </a:pPr>
            <a:r>
              <a:rPr lang="en-US" altLang="en-US" sz="2000" smtClean="0"/>
              <a:t>     [elsif &lt;condition&gt; then &lt;statments&gt;]</a:t>
            </a:r>
          </a:p>
          <a:p>
            <a:pPr lvl="1">
              <a:buFontTx/>
              <a:buNone/>
            </a:pPr>
            <a:r>
              <a:rPr lang="en-US" altLang="en-US" sz="2000" smtClean="0"/>
              <a:t>     else &lt;statements&gt;</a:t>
            </a:r>
          </a:p>
          <a:p>
            <a:pPr lvl="1">
              <a:buFontTx/>
              <a:buNone/>
            </a:pPr>
            <a:r>
              <a:rPr lang="en-US" altLang="en-US" sz="2000" smtClean="0"/>
              <a:t>     end if;</a:t>
            </a:r>
          </a:p>
          <a:p>
            <a:pPr lvl="1">
              <a:buFont typeface="Arial" panose="020B0604020202020204" pitchFamily="34" charset="0"/>
              <a:buChar char="•"/>
            </a:pPr>
            <a:r>
              <a:rPr lang="en-US" altLang="en-US" sz="2000" smtClean="0"/>
              <a:t>for &lt;range&gt; loop &lt;statments&gt; end loop;</a:t>
            </a:r>
          </a:p>
          <a:p>
            <a:pPr lvl="1">
              <a:buFont typeface="Arial" panose="020B0604020202020204" pitchFamily="34" charset="0"/>
              <a:buChar char="•"/>
            </a:pPr>
            <a:r>
              <a:rPr lang="en-US" altLang="en-US" sz="2000" smtClean="0"/>
              <a:t>while &lt;condition&gt; loop &lt;statments&gt; end loop;</a:t>
            </a:r>
          </a:p>
          <a:p>
            <a:pPr lvl="1">
              <a:buFont typeface="Arial" panose="020B0604020202020204" pitchFamily="34" charset="0"/>
              <a:buChar char="•"/>
            </a:pPr>
            <a:r>
              <a:rPr lang="en-US" altLang="en-US" sz="2000" smtClean="0"/>
              <a:t>case &lt;condition&gt; is</a:t>
            </a:r>
          </a:p>
          <a:p>
            <a:pPr lvl="2">
              <a:buFont typeface="Wingdings" panose="05000000000000000000" pitchFamily="2" charset="2"/>
              <a:buNone/>
            </a:pPr>
            <a:r>
              <a:rPr lang="en-US" altLang="en-US" sz="1800" smtClean="0"/>
              <a:t>	when &lt;value&gt; =&gt; &lt;statements&gt;;</a:t>
            </a:r>
          </a:p>
          <a:p>
            <a:pPr lvl="2">
              <a:buFont typeface="Wingdings" panose="05000000000000000000" pitchFamily="2" charset="2"/>
              <a:buNone/>
            </a:pPr>
            <a:r>
              <a:rPr lang="en-US" altLang="en-US" sz="1800" smtClean="0"/>
              <a:t>	when &lt;value&gt; =&gt; &lt;statements&gt;;</a:t>
            </a:r>
          </a:p>
          <a:p>
            <a:pPr lvl="2">
              <a:buFont typeface="Wingdings" panose="05000000000000000000" pitchFamily="2" charset="2"/>
              <a:buNone/>
            </a:pPr>
            <a:r>
              <a:rPr lang="en-US" altLang="en-US" sz="1800" smtClean="0"/>
              <a:t>	when others =&gt; &lt;statements&gt;;</a:t>
            </a:r>
          </a:p>
          <a:p>
            <a:pPr>
              <a:buFont typeface="Arial" panose="020B0604020202020204" pitchFamily="34" charset="0"/>
              <a:buChar char="•"/>
            </a:pPr>
            <a:r>
              <a:rPr lang="en-US" altLang="en-US" sz="2400" smtClean="0"/>
              <a:t>Wait on &lt;signal&gt; until &lt;expression&gt; for &lt;time&gt;;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BFF1CB1-229A-469E-88C2-45CB781FE0CC}" type="slidenum">
              <a:rPr lang="ar-SA" altLang="en-US" sz="1400" smtClean="0">
                <a:solidFill>
                  <a:srgbClr val="0000B6"/>
                </a:solidFill>
                <a:latin typeface="Book Antiqua" panose="02040602050305030304" pitchFamily="18" charset="0"/>
              </a:rPr>
              <a:pPr>
                <a:spcBef>
                  <a:spcPct val="0"/>
                </a:spcBef>
                <a:buClrTx/>
                <a:buSzTx/>
                <a:buFontTx/>
                <a:buNone/>
              </a:pPr>
              <a:t>130</a:t>
            </a:fld>
            <a:endParaRPr lang="en-US" altLang="en-US" sz="1400" smtClean="0">
              <a:solidFill>
                <a:srgbClr val="0000B6"/>
              </a:solidFill>
              <a:latin typeface="Book Antiqua" panose="02040602050305030304" pitchFamily="18" charset="0"/>
            </a:endParaRPr>
          </a:p>
        </p:txBody>
      </p:sp>
      <p:sp>
        <p:nvSpPr>
          <p:cNvPr id="686082" name="Rectangle 2"/>
          <p:cNvSpPr>
            <a:spLocks noGrp="1" noChangeArrowheads="1"/>
          </p:cNvSpPr>
          <p:nvPr>
            <p:ph type="title"/>
          </p:nvPr>
        </p:nvSpPr>
        <p:spPr>
          <a:xfrm>
            <a:off x="1528763" y="630238"/>
            <a:ext cx="6970712" cy="715962"/>
          </a:xfrm>
        </p:spPr>
        <p:txBody>
          <a:bodyPr/>
          <a:lstStyle/>
          <a:p>
            <a:pPr>
              <a:defRPr/>
            </a:pPr>
            <a:r>
              <a:rPr lang="en-US" dirty="0" smtClean="0"/>
              <a:t>Sequential Machine Model </a:t>
            </a:r>
            <a:br>
              <a:rPr lang="en-US" dirty="0" smtClean="0"/>
            </a:br>
            <a:r>
              <a:rPr lang="en-US" dirty="0" smtClean="0"/>
              <a:t>Using State Table</a:t>
            </a:r>
          </a:p>
        </p:txBody>
      </p:sp>
      <p:pic>
        <p:nvPicPr>
          <p:cNvPr id="68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230313"/>
            <a:ext cx="63531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3613" y="4419600"/>
            <a:ext cx="2790825"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86084"/>
                                        </p:tgtEl>
                                        <p:attrNameLst>
                                          <p:attrName>style.visibility</p:attrName>
                                        </p:attrNameLst>
                                      </p:cBhvr>
                                      <p:to>
                                        <p:strVal val="visible"/>
                                      </p:to>
                                    </p:set>
                                    <p:anim calcmode="lin" valueType="num">
                                      <p:cBhvr additive="base">
                                        <p:cTn id="7" dur="500" fill="hold"/>
                                        <p:tgtEl>
                                          <p:spTgt spid="686084"/>
                                        </p:tgtEl>
                                        <p:attrNameLst>
                                          <p:attrName>ppt_x</p:attrName>
                                        </p:attrNameLst>
                                      </p:cBhvr>
                                      <p:tavLst>
                                        <p:tav tm="0">
                                          <p:val>
                                            <p:strVal val="0-#ppt_w/2"/>
                                          </p:val>
                                        </p:tav>
                                        <p:tav tm="100000">
                                          <p:val>
                                            <p:strVal val="#ppt_x"/>
                                          </p:val>
                                        </p:tav>
                                      </p:tavLst>
                                    </p:anim>
                                    <p:anim calcmode="lin" valueType="num">
                                      <p:cBhvr additive="base">
                                        <p:cTn id="8" dur="500" fill="hold"/>
                                        <p:tgtEl>
                                          <p:spTgt spid="6860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86083"/>
                                        </p:tgtEl>
                                        <p:attrNameLst>
                                          <p:attrName>style.visibility</p:attrName>
                                        </p:attrNameLst>
                                      </p:cBhvr>
                                      <p:to>
                                        <p:strVal val="visible"/>
                                      </p:to>
                                    </p:set>
                                    <p:anim calcmode="lin" valueType="num">
                                      <p:cBhvr additive="base">
                                        <p:cTn id="13" dur="500" fill="hold"/>
                                        <p:tgtEl>
                                          <p:spTgt spid="686083"/>
                                        </p:tgtEl>
                                        <p:attrNameLst>
                                          <p:attrName>ppt_x</p:attrName>
                                        </p:attrNameLst>
                                      </p:cBhvr>
                                      <p:tavLst>
                                        <p:tav tm="0">
                                          <p:val>
                                            <p:strVal val="0-#ppt_w/2"/>
                                          </p:val>
                                        </p:tav>
                                        <p:tav tm="100000">
                                          <p:val>
                                            <p:strVal val="#ppt_x"/>
                                          </p:val>
                                        </p:tav>
                                      </p:tavLst>
                                    </p:anim>
                                    <p:anim calcmode="lin" valueType="num">
                                      <p:cBhvr additive="base">
                                        <p:cTn id="14" dur="500" fill="hold"/>
                                        <p:tgtEl>
                                          <p:spTgt spid="6860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3666034-60A8-4FC3-AE77-F38A0787E5D3}" type="slidenum">
              <a:rPr lang="ar-SA" altLang="en-US" sz="1400" smtClean="0">
                <a:solidFill>
                  <a:srgbClr val="0000B6"/>
                </a:solidFill>
                <a:latin typeface="Book Antiqua" panose="02040602050305030304" pitchFamily="18" charset="0"/>
              </a:rPr>
              <a:pPr>
                <a:spcBef>
                  <a:spcPct val="0"/>
                </a:spcBef>
                <a:buClrTx/>
                <a:buSzTx/>
                <a:buFontTx/>
                <a:buNone/>
              </a:pPr>
              <a:t>131</a:t>
            </a:fld>
            <a:endParaRPr lang="en-US" altLang="en-US" sz="1400" smtClean="0">
              <a:solidFill>
                <a:srgbClr val="0000B6"/>
              </a:solidFill>
              <a:latin typeface="Book Antiqua" panose="02040602050305030304" pitchFamily="18" charset="0"/>
            </a:endParaRPr>
          </a:p>
        </p:txBody>
      </p:sp>
      <p:sp>
        <p:nvSpPr>
          <p:cNvPr id="687106" name="Rectangle 2"/>
          <p:cNvSpPr>
            <a:spLocks noGrp="1" noChangeArrowheads="1"/>
          </p:cNvSpPr>
          <p:nvPr>
            <p:ph type="title"/>
          </p:nvPr>
        </p:nvSpPr>
        <p:spPr/>
        <p:txBody>
          <a:bodyPr/>
          <a:lstStyle/>
          <a:p>
            <a:pPr>
              <a:defRPr/>
            </a:pPr>
            <a:r>
              <a:rPr lang="en-US" sz="3600" dirty="0" smtClean="0"/>
              <a:t>Predefined Unconstrained Array Types</a:t>
            </a:r>
          </a:p>
        </p:txBody>
      </p:sp>
      <p:sp>
        <p:nvSpPr>
          <p:cNvPr id="687107" name="Rectangle 3"/>
          <p:cNvSpPr>
            <a:spLocks noGrp="1" noChangeArrowheads="1"/>
          </p:cNvSpPr>
          <p:nvPr>
            <p:ph type="body" idx="1"/>
          </p:nvPr>
        </p:nvSpPr>
        <p:spPr>
          <a:xfrm>
            <a:off x="685800" y="1257300"/>
            <a:ext cx="7772400" cy="573088"/>
          </a:xfrm>
        </p:spPr>
        <p:txBody>
          <a:bodyPr/>
          <a:lstStyle/>
          <a:p>
            <a:r>
              <a:rPr lang="en-US" altLang="en-US" smtClean="0"/>
              <a:t>Bit_vector, string</a:t>
            </a:r>
          </a:p>
        </p:txBody>
      </p:sp>
      <p:pic>
        <p:nvPicPr>
          <p:cNvPr id="68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1709738"/>
            <a:ext cx="62960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38" y="2300288"/>
            <a:ext cx="65913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10" name="Rectangle 6"/>
          <p:cNvSpPr>
            <a:spLocks noChangeArrowheads="1"/>
          </p:cNvSpPr>
          <p:nvPr/>
        </p:nvSpPr>
        <p:spPr bwMode="auto">
          <a:xfrm>
            <a:off x="438150" y="2520950"/>
            <a:ext cx="841692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dirty="0">
                <a:solidFill>
                  <a:srgbClr val="3333FF"/>
                </a:solidFill>
                <a:latin typeface="Courier New" panose="02070309020205020404" pitchFamily="49" charset="0"/>
              </a:rPr>
              <a:t>constant</a:t>
            </a:r>
            <a:r>
              <a:rPr lang="en-US" altLang="en-US" sz="2000" i="0" dirty="0">
                <a:solidFill>
                  <a:srgbClr val="3333FF"/>
                </a:solidFill>
                <a:latin typeface="Courier New" panose="02070309020205020404" pitchFamily="49" charset="0"/>
              </a:rPr>
              <a:t> A : </a:t>
            </a:r>
            <a:r>
              <a:rPr lang="en-US" altLang="en-US" sz="2000" i="0" dirty="0" err="1">
                <a:solidFill>
                  <a:srgbClr val="3333FF"/>
                </a:solidFill>
                <a:latin typeface="Courier New" panose="02070309020205020404" pitchFamily="49" charset="0"/>
              </a:rPr>
              <a:t>bit_vector</a:t>
            </a:r>
            <a:r>
              <a:rPr lang="en-US" altLang="en-US" sz="2000" i="0" dirty="0">
                <a:solidFill>
                  <a:srgbClr val="3333FF"/>
                </a:solidFill>
                <a:latin typeface="Courier New" panose="02070309020205020404" pitchFamily="49" charset="0"/>
              </a:rPr>
              <a:t>(0 to 5) := “10101”;</a:t>
            </a:r>
          </a:p>
          <a:p>
            <a:pPr>
              <a:buClrTx/>
              <a:buSzTx/>
              <a:buFontTx/>
              <a:buNone/>
            </a:pPr>
            <a:r>
              <a:rPr lang="en-US" altLang="en-US" sz="2000" i="0" dirty="0">
                <a:solidFill>
                  <a:srgbClr val="3333FF"/>
                </a:solidFill>
                <a:latin typeface="Courier New" panose="02070309020205020404" pitchFamily="49" charset="0"/>
              </a:rPr>
              <a:t>-- (‘1’, ‘0’, ‘1’, ‘0’, ‘1’);</a:t>
            </a:r>
          </a:p>
        </p:txBody>
      </p:sp>
      <p:sp>
        <p:nvSpPr>
          <p:cNvPr id="687111" name="Rectangle 7"/>
          <p:cNvSpPr>
            <a:spLocks noChangeArrowheads="1"/>
          </p:cNvSpPr>
          <p:nvPr/>
        </p:nvSpPr>
        <p:spPr bwMode="auto">
          <a:xfrm>
            <a:off x="247650" y="3351213"/>
            <a:ext cx="863600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Subtypes </a:t>
            </a:r>
          </a:p>
        </p:txBody>
      </p:sp>
      <p:sp>
        <p:nvSpPr>
          <p:cNvPr id="687112" name="Rectangle 8"/>
          <p:cNvSpPr>
            <a:spLocks noChangeArrowheads="1"/>
          </p:cNvSpPr>
          <p:nvPr/>
        </p:nvSpPr>
        <p:spPr bwMode="auto">
          <a:xfrm>
            <a:off x="1062038" y="4386263"/>
            <a:ext cx="73866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dirty="0">
                <a:solidFill>
                  <a:srgbClr val="3333FF"/>
                </a:solidFill>
                <a:latin typeface="Courier New" panose="02070309020205020404" pitchFamily="49" charset="0"/>
              </a:rPr>
              <a:t>subtype</a:t>
            </a:r>
            <a:r>
              <a:rPr lang="en-US" altLang="en-US" sz="2000" i="0" dirty="0">
                <a:solidFill>
                  <a:srgbClr val="3333FF"/>
                </a:solidFill>
                <a:latin typeface="Courier New" panose="02070309020205020404" pitchFamily="49" charset="0"/>
              </a:rPr>
              <a:t> SHORT_WORD is : </a:t>
            </a:r>
            <a:r>
              <a:rPr lang="en-US" altLang="en-US" sz="2000" i="0" dirty="0" err="1">
                <a:solidFill>
                  <a:srgbClr val="3333FF"/>
                </a:solidFill>
                <a:latin typeface="Courier New" panose="02070309020205020404" pitchFamily="49" charset="0"/>
              </a:rPr>
              <a:t>bit_vector</a:t>
            </a:r>
            <a:r>
              <a:rPr lang="en-US" altLang="en-US" sz="2000" i="0" dirty="0">
                <a:solidFill>
                  <a:srgbClr val="3333FF"/>
                </a:solidFill>
                <a:latin typeface="Courier New" panose="02070309020205020404" pitchFamily="49" charset="0"/>
              </a:rPr>
              <a:t>(15 to 0);</a:t>
            </a:r>
          </a:p>
        </p:txBody>
      </p:sp>
      <p:sp>
        <p:nvSpPr>
          <p:cNvPr id="687113" name="Rectangle 9"/>
          <p:cNvSpPr>
            <a:spLocks noChangeArrowheads="1"/>
          </p:cNvSpPr>
          <p:nvPr/>
        </p:nvSpPr>
        <p:spPr bwMode="auto">
          <a:xfrm>
            <a:off x="247650" y="5202238"/>
            <a:ext cx="86201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POSITIVE, NATURAL – </a:t>
            </a:r>
            <a:br>
              <a:rPr lang="en-US" altLang="en-US" i="0">
                <a:solidFill>
                  <a:schemeClr val="tx1"/>
                </a:solidFill>
              </a:rPr>
            </a:br>
            <a:r>
              <a:rPr lang="en-US" altLang="en-US" i="0">
                <a:solidFill>
                  <a:schemeClr val="tx1"/>
                </a:solidFill>
              </a:rPr>
              <a:t>predefined subtypes of type integer</a:t>
            </a:r>
          </a:p>
        </p:txBody>
      </p:sp>
      <p:sp>
        <p:nvSpPr>
          <p:cNvPr id="687114" name="Rectangle 10"/>
          <p:cNvSpPr>
            <a:spLocks noChangeArrowheads="1"/>
          </p:cNvSpPr>
          <p:nvPr/>
        </p:nvSpPr>
        <p:spPr bwMode="auto">
          <a:xfrm>
            <a:off x="247650" y="3836988"/>
            <a:ext cx="85915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lvl="1">
              <a:buClrTx/>
              <a:buSzTx/>
              <a:buFontTx/>
              <a:buChar char="•"/>
            </a:pPr>
            <a:r>
              <a:rPr lang="en-US" altLang="en-US" i="0"/>
              <a:t>include a subset of the values specified by the type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7107">
                                            <p:txEl>
                                              <p:pRg st="0" end="0"/>
                                            </p:txEl>
                                          </p:spTgt>
                                        </p:tgtEl>
                                        <p:attrNameLst>
                                          <p:attrName>style.visibility</p:attrName>
                                        </p:attrNameLst>
                                      </p:cBhvr>
                                      <p:to>
                                        <p:strVal val="visible"/>
                                      </p:to>
                                    </p:set>
                                    <p:anim calcmode="lin" valueType="num">
                                      <p:cBhvr additive="base">
                                        <p:cTn id="7" dur="500" fill="hold"/>
                                        <p:tgtEl>
                                          <p:spTgt spid="687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7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87108"/>
                                        </p:tgtEl>
                                        <p:attrNameLst>
                                          <p:attrName>style.visibility</p:attrName>
                                        </p:attrNameLst>
                                      </p:cBhvr>
                                      <p:to>
                                        <p:strVal val="visible"/>
                                      </p:to>
                                    </p:set>
                                    <p:anim calcmode="lin" valueType="num">
                                      <p:cBhvr additive="base">
                                        <p:cTn id="13" dur="500" fill="hold"/>
                                        <p:tgtEl>
                                          <p:spTgt spid="687108"/>
                                        </p:tgtEl>
                                        <p:attrNameLst>
                                          <p:attrName>ppt_x</p:attrName>
                                        </p:attrNameLst>
                                      </p:cBhvr>
                                      <p:tavLst>
                                        <p:tav tm="0">
                                          <p:val>
                                            <p:strVal val="0-#ppt_w/2"/>
                                          </p:val>
                                        </p:tav>
                                        <p:tav tm="100000">
                                          <p:val>
                                            <p:strVal val="#ppt_x"/>
                                          </p:val>
                                        </p:tav>
                                      </p:tavLst>
                                    </p:anim>
                                    <p:anim calcmode="lin" valueType="num">
                                      <p:cBhvr additive="base">
                                        <p:cTn id="14" dur="500" fill="hold"/>
                                        <p:tgtEl>
                                          <p:spTgt spid="6871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87109"/>
                                        </p:tgtEl>
                                        <p:attrNameLst>
                                          <p:attrName>style.visibility</p:attrName>
                                        </p:attrNameLst>
                                      </p:cBhvr>
                                      <p:to>
                                        <p:strVal val="visible"/>
                                      </p:to>
                                    </p:set>
                                    <p:anim calcmode="lin" valueType="num">
                                      <p:cBhvr additive="base">
                                        <p:cTn id="19" dur="500" fill="hold"/>
                                        <p:tgtEl>
                                          <p:spTgt spid="687109"/>
                                        </p:tgtEl>
                                        <p:attrNameLst>
                                          <p:attrName>ppt_x</p:attrName>
                                        </p:attrNameLst>
                                      </p:cBhvr>
                                      <p:tavLst>
                                        <p:tav tm="0">
                                          <p:val>
                                            <p:strVal val="0-#ppt_w/2"/>
                                          </p:val>
                                        </p:tav>
                                        <p:tav tm="100000">
                                          <p:val>
                                            <p:strVal val="#ppt_x"/>
                                          </p:val>
                                        </p:tav>
                                      </p:tavLst>
                                    </p:anim>
                                    <p:anim calcmode="lin" valueType="num">
                                      <p:cBhvr additive="base">
                                        <p:cTn id="20" dur="500" fill="hold"/>
                                        <p:tgtEl>
                                          <p:spTgt spid="68710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7110"/>
                                        </p:tgtEl>
                                        <p:attrNameLst>
                                          <p:attrName>style.visibility</p:attrName>
                                        </p:attrNameLst>
                                      </p:cBhvr>
                                      <p:to>
                                        <p:strVal val="visible"/>
                                      </p:to>
                                    </p:set>
                                    <p:anim calcmode="lin" valueType="num">
                                      <p:cBhvr additive="base">
                                        <p:cTn id="25" dur="500" fill="hold"/>
                                        <p:tgtEl>
                                          <p:spTgt spid="687110"/>
                                        </p:tgtEl>
                                        <p:attrNameLst>
                                          <p:attrName>ppt_x</p:attrName>
                                        </p:attrNameLst>
                                      </p:cBhvr>
                                      <p:tavLst>
                                        <p:tav tm="0">
                                          <p:val>
                                            <p:strVal val="0-#ppt_w/2"/>
                                          </p:val>
                                        </p:tav>
                                        <p:tav tm="100000">
                                          <p:val>
                                            <p:strVal val="#ppt_x"/>
                                          </p:val>
                                        </p:tav>
                                      </p:tavLst>
                                    </p:anim>
                                    <p:anim calcmode="lin" valueType="num">
                                      <p:cBhvr additive="base">
                                        <p:cTn id="26" dur="500" fill="hold"/>
                                        <p:tgtEl>
                                          <p:spTgt spid="6871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87111"/>
                                        </p:tgtEl>
                                        <p:attrNameLst>
                                          <p:attrName>style.visibility</p:attrName>
                                        </p:attrNameLst>
                                      </p:cBhvr>
                                      <p:to>
                                        <p:strVal val="visible"/>
                                      </p:to>
                                    </p:set>
                                    <p:anim calcmode="lin" valueType="num">
                                      <p:cBhvr additive="base">
                                        <p:cTn id="31" dur="500" fill="hold"/>
                                        <p:tgtEl>
                                          <p:spTgt spid="687111"/>
                                        </p:tgtEl>
                                        <p:attrNameLst>
                                          <p:attrName>ppt_x</p:attrName>
                                        </p:attrNameLst>
                                      </p:cBhvr>
                                      <p:tavLst>
                                        <p:tav tm="0">
                                          <p:val>
                                            <p:strVal val="0-#ppt_w/2"/>
                                          </p:val>
                                        </p:tav>
                                        <p:tav tm="100000">
                                          <p:val>
                                            <p:strVal val="#ppt_x"/>
                                          </p:val>
                                        </p:tav>
                                      </p:tavLst>
                                    </p:anim>
                                    <p:anim calcmode="lin" valueType="num">
                                      <p:cBhvr additive="base">
                                        <p:cTn id="32" dur="500" fill="hold"/>
                                        <p:tgtEl>
                                          <p:spTgt spid="68711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87114"/>
                                        </p:tgtEl>
                                        <p:attrNameLst>
                                          <p:attrName>style.visibility</p:attrName>
                                        </p:attrNameLst>
                                      </p:cBhvr>
                                      <p:to>
                                        <p:strVal val="visible"/>
                                      </p:to>
                                    </p:set>
                                    <p:anim calcmode="lin" valueType="num">
                                      <p:cBhvr additive="base">
                                        <p:cTn id="37" dur="500" fill="hold"/>
                                        <p:tgtEl>
                                          <p:spTgt spid="687114"/>
                                        </p:tgtEl>
                                        <p:attrNameLst>
                                          <p:attrName>ppt_x</p:attrName>
                                        </p:attrNameLst>
                                      </p:cBhvr>
                                      <p:tavLst>
                                        <p:tav tm="0">
                                          <p:val>
                                            <p:strVal val="0-#ppt_w/2"/>
                                          </p:val>
                                        </p:tav>
                                        <p:tav tm="100000">
                                          <p:val>
                                            <p:strVal val="#ppt_x"/>
                                          </p:val>
                                        </p:tav>
                                      </p:tavLst>
                                    </p:anim>
                                    <p:anim calcmode="lin" valueType="num">
                                      <p:cBhvr additive="base">
                                        <p:cTn id="38" dur="500" fill="hold"/>
                                        <p:tgtEl>
                                          <p:spTgt spid="687114"/>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87112"/>
                                        </p:tgtEl>
                                        <p:attrNameLst>
                                          <p:attrName>style.visibility</p:attrName>
                                        </p:attrNameLst>
                                      </p:cBhvr>
                                      <p:to>
                                        <p:strVal val="visible"/>
                                      </p:to>
                                    </p:set>
                                    <p:anim calcmode="lin" valueType="num">
                                      <p:cBhvr additive="base">
                                        <p:cTn id="43" dur="500" fill="hold"/>
                                        <p:tgtEl>
                                          <p:spTgt spid="687112"/>
                                        </p:tgtEl>
                                        <p:attrNameLst>
                                          <p:attrName>ppt_x</p:attrName>
                                        </p:attrNameLst>
                                      </p:cBhvr>
                                      <p:tavLst>
                                        <p:tav tm="0">
                                          <p:val>
                                            <p:strVal val="0-#ppt_w/2"/>
                                          </p:val>
                                        </p:tav>
                                        <p:tav tm="100000">
                                          <p:val>
                                            <p:strVal val="#ppt_x"/>
                                          </p:val>
                                        </p:tav>
                                      </p:tavLst>
                                    </p:anim>
                                    <p:anim calcmode="lin" valueType="num">
                                      <p:cBhvr additive="base">
                                        <p:cTn id="44" dur="500" fill="hold"/>
                                        <p:tgtEl>
                                          <p:spTgt spid="6871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87113"/>
                                        </p:tgtEl>
                                        <p:attrNameLst>
                                          <p:attrName>style.visibility</p:attrName>
                                        </p:attrNameLst>
                                      </p:cBhvr>
                                      <p:to>
                                        <p:strVal val="visible"/>
                                      </p:to>
                                    </p:set>
                                    <p:anim calcmode="lin" valueType="num">
                                      <p:cBhvr additive="base">
                                        <p:cTn id="49" dur="500" fill="hold"/>
                                        <p:tgtEl>
                                          <p:spTgt spid="687113"/>
                                        </p:tgtEl>
                                        <p:attrNameLst>
                                          <p:attrName>ppt_x</p:attrName>
                                        </p:attrNameLst>
                                      </p:cBhvr>
                                      <p:tavLst>
                                        <p:tav tm="0">
                                          <p:val>
                                            <p:strVal val="0-#ppt_w/2"/>
                                          </p:val>
                                        </p:tav>
                                        <p:tav tm="100000">
                                          <p:val>
                                            <p:strVal val="#ppt_x"/>
                                          </p:val>
                                        </p:tav>
                                      </p:tavLst>
                                    </p:anim>
                                    <p:anim calcmode="lin" valueType="num">
                                      <p:cBhvr additive="base">
                                        <p:cTn id="50" dur="500" fill="hold"/>
                                        <p:tgtEl>
                                          <p:spTgt spid="687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7" grpId="0" build="p" autoUpdateAnimBg="0"/>
      <p:bldP spid="687110" grpId="0" autoUpdateAnimBg="0"/>
      <p:bldP spid="687111" grpId="0" autoUpdateAnimBg="0"/>
      <p:bldP spid="687112" grpId="0" autoUpdateAnimBg="0"/>
      <p:bldP spid="687113" grpId="0" autoUpdateAnimBg="0"/>
      <p:bldP spid="687114"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40CADB4-20C0-4DA9-A1DA-7ADA992C4C48}" type="slidenum">
              <a:rPr lang="ar-SA" altLang="en-US" sz="1400" smtClean="0">
                <a:solidFill>
                  <a:srgbClr val="0000B6"/>
                </a:solidFill>
                <a:latin typeface="Book Antiqua" panose="02040602050305030304" pitchFamily="18" charset="0"/>
              </a:rPr>
              <a:pPr>
                <a:spcBef>
                  <a:spcPct val="0"/>
                </a:spcBef>
                <a:buClrTx/>
                <a:buSzTx/>
                <a:buFontTx/>
                <a:buNone/>
              </a:pPr>
              <a:t>132</a:t>
            </a:fld>
            <a:endParaRPr lang="en-US" altLang="en-US" sz="1400" smtClean="0">
              <a:solidFill>
                <a:srgbClr val="0000B6"/>
              </a:solidFill>
              <a:latin typeface="Book Antiqua" panose="02040602050305030304" pitchFamily="18" charset="0"/>
            </a:endParaRPr>
          </a:p>
        </p:txBody>
      </p:sp>
      <p:sp>
        <p:nvSpPr>
          <p:cNvPr id="688130" name="Rectangle 2"/>
          <p:cNvSpPr>
            <a:spLocks noGrp="1" noChangeArrowheads="1"/>
          </p:cNvSpPr>
          <p:nvPr>
            <p:ph type="title"/>
          </p:nvPr>
        </p:nvSpPr>
        <p:spPr/>
        <p:txBody>
          <a:bodyPr/>
          <a:lstStyle/>
          <a:p>
            <a:pPr>
              <a:defRPr/>
            </a:pPr>
            <a:r>
              <a:rPr lang="en-US" smtClean="0"/>
              <a:t>VHDL Operators</a:t>
            </a:r>
          </a:p>
        </p:txBody>
      </p:sp>
      <p:sp>
        <p:nvSpPr>
          <p:cNvPr id="688131" name="Rectangle 3"/>
          <p:cNvSpPr>
            <a:spLocks noGrp="1" noChangeArrowheads="1"/>
          </p:cNvSpPr>
          <p:nvPr>
            <p:ph type="body" idx="1"/>
          </p:nvPr>
        </p:nvSpPr>
        <p:spPr>
          <a:xfrm>
            <a:off x="254000" y="1036638"/>
            <a:ext cx="8890000" cy="3624262"/>
          </a:xfrm>
        </p:spPr>
        <p:txBody>
          <a:bodyPr/>
          <a:lstStyle/>
          <a:p>
            <a:pPr marL="533400" indent="-533400">
              <a:buFontTx/>
              <a:buAutoNum type="arabicPeriod"/>
            </a:pPr>
            <a:r>
              <a:rPr lang="en-US" altLang="en-US" dirty="0" smtClean="0"/>
              <a:t>Binary logical operators: </a:t>
            </a:r>
            <a:r>
              <a:rPr lang="en-US" altLang="en-US" b="1" dirty="0" smtClean="0"/>
              <a:t>and or </a:t>
            </a:r>
            <a:r>
              <a:rPr lang="en-US" altLang="en-US" b="1" dirty="0" err="1" smtClean="0"/>
              <a:t>nand</a:t>
            </a:r>
            <a:r>
              <a:rPr lang="en-US" altLang="en-US" b="1" dirty="0" smtClean="0"/>
              <a:t> nor </a:t>
            </a:r>
            <a:r>
              <a:rPr lang="en-US" altLang="en-US" b="1" dirty="0" err="1" smtClean="0"/>
              <a:t>xor</a:t>
            </a:r>
            <a:r>
              <a:rPr lang="en-US" altLang="en-US" b="1" dirty="0" smtClean="0"/>
              <a:t> </a:t>
            </a:r>
            <a:r>
              <a:rPr lang="en-US" altLang="en-US" b="1" dirty="0" err="1" smtClean="0"/>
              <a:t>xnor</a:t>
            </a:r>
            <a:endParaRPr lang="en-US" altLang="en-US" b="1" dirty="0" smtClean="0"/>
          </a:p>
          <a:p>
            <a:pPr marL="533400" indent="-533400">
              <a:buFontTx/>
              <a:buAutoNum type="arabicPeriod"/>
            </a:pPr>
            <a:r>
              <a:rPr lang="en-US" altLang="en-US" dirty="0" smtClean="0"/>
              <a:t>Relational: = /= &lt; &lt;= &gt; &gt;=</a:t>
            </a:r>
          </a:p>
          <a:p>
            <a:pPr marL="533400" indent="-533400">
              <a:buFontTx/>
              <a:buAutoNum type="arabicPeriod"/>
            </a:pPr>
            <a:r>
              <a:rPr lang="en-US" altLang="en-US" dirty="0" smtClean="0"/>
              <a:t>Shift: </a:t>
            </a:r>
            <a:r>
              <a:rPr lang="en-US" altLang="en-US" b="1" dirty="0" err="1" smtClean="0"/>
              <a:t>sll</a:t>
            </a:r>
            <a:r>
              <a:rPr lang="en-US" altLang="en-US" b="1" dirty="0" smtClean="0"/>
              <a:t> </a:t>
            </a:r>
            <a:r>
              <a:rPr lang="en-US" altLang="en-US" b="1" dirty="0" err="1" smtClean="0"/>
              <a:t>srl</a:t>
            </a:r>
            <a:r>
              <a:rPr lang="en-US" altLang="en-US" b="1" dirty="0" smtClean="0"/>
              <a:t> </a:t>
            </a:r>
            <a:r>
              <a:rPr lang="en-US" altLang="en-US" b="1" dirty="0" err="1" smtClean="0"/>
              <a:t>sla</a:t>
            </a:r>
            <a:r>
              <a:rPr lang="en-US" altLang="en-US" b="1" dirty="0" smtClean="0"/>
              <a:t> </a:t>
            </a:r>
            <a:r>
              <a:rPr lang="en-US" altLang="en-US" b="1" dirty="0" err="1" smtClean="0"/>
              <a:t>sra</a:t>
            </a:r>
            <a:r>
              <a:rPr lang="en-US" altLang="en-US" b="1" dirty="0" smtClean="0"/>
              <a:t> </a:t>
            </a:r>
            <a:r>
              <a:rPr lang="en-US" altLang="en-US" b="1" dirty="0" err="1" smtClean="0"/>
              <a:t>rol</a:t>
            </a:r>
            <a:r>
              <a:rPr lang="en-US" altLang="en-US" b="1" dirty="0" smtClean="0"/>
              <a:t> </a:t>
            </a:r>
            <a:r>
              <a:rPr lang="en-US" altLang="en-US" b="1" dirty="0" err="1" smtClean="0"/>
              <a:t>ror</a:t>
            </a:r>
            <a:endParaRPr lang="en-US" altLang="en-US" b="1" dirty="0" smtClean="0"/>
          </a:p>
          <a:p>
            <a:pPr marL="533400" indent="-533400">
              <a:buFontTx/>
              <a:buAutoNum type="arabicPeriod"/>
            </a:pPr>
            <a:r>
              <a:rPr lang="en-US" altLang="en-US" dirty="0" smtClean="0"/>
              <a:t>Adding: + - &amp; (concatenation)</a:t>
            </a:r>
          </a:p>
          <a:p>
            <a:pPr marL="533400" indent="-533400">
              <a:buFontTx/>
              <a:buAutoNum type="arabicPeriod"/>
            </a:pPr>
            <a:r>
              <a:rPr lang="en-US" altLang="en-US" dirty="0" smtClean="0"/>
              <a:t>Unary sign: + -</a:t>
            </a:r>
          </a:p>
          <a:p>
            <a:pPr marL="533400" indent="-533400">
              <a:buFontTx/>
              <a:buAutoNum type="arabicPeriod"/>
            </a:pPr>
            <a:r>
              <a:rPr lang="en-US" altLang="en-US" dirty="0" smtClean="0"/>
              <a:t>Multiplying: * / </a:t>
            </a:r>
            <a:r>
              <a:rPr lang="en-US" altLang="en-US" b="1" dirty="0" smtClean="0"/>
              <a:t>mod rem</a:t>
            </a:r>
          </a:p>
          <a:p>
            <a:pPr marL="533400" indent="-533400">
              <a:buFontTx/>
              <a:buAutoNum type="arabicPeriod"/>
            </a:pPr>
            <a:r>
              <a:rPr lang="en-US" altLang="en-US" dirty="0" smtClean="0"/>
              <a:t>Miscellaneous: </a:t>
            </a:r>
            <a:r>
              <a:rPr lang="en-US" altLang="en-US" b="1" dirty="0" smtClean="0"/>
              <a:t>not abs</a:t>
            </a:r>
            <a:r>
              <a:rPr lang="en-US" altLang="en-US" dirty="0" smtClean="0"/>
              <a:t> **</a:t>
            </a:r>
          </a:p>
        </p:txBody>
      </p:sp>
      <p:sp>
        <p:nvSpPr>
          <p:cNvPr id="688132" name="Rectangle 4"/>
          <p:cNvSpPr>
            <a:spLocks noChangeArrowheads="1"/>
          </p:cNvSpPr>
          <p:nvPr/>
        </p:nvSpPr>
        <p:spPr bwMode="auto">
          <a:xfrm>
            <a:off x="247650" y="4976813"/>
            <a:ext cx="859155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Class 7 has the highest precedence (applied first),</a:t>
            </a:r>
            <a:br>
              <a:rPr lang="en-US" altLang="en-US" i="0">
                <a:solidFill>
                  <a:schemeClr val="tx1"/>
                </a:solidFill>
              </a:rPr>
            </a:br>
            <a:r>
              <a:rPr lang="en-US" altLang="en-US" i="0">
                <a:solidFill>
                  <a:schemeClr val="tx1"/>
                </a:solidFill>
              </a:rPr>
              <a:t>followed by class 6, then class 5, etc</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8131">
                                            <p:txEl>
                                              <p:pRg st="0" end="0"/>
                                            </p:txEl>
                                          </p:spTgt>
                                        </p:tgtEl>
                                        <p:attrNameLst>
                                          <p:attrName>style.visibility</p:attrName>
                                        </p:attrNameLst>
                                      </p:cBhvr>
                                      <p:to>
                                        <p:strVal val="visible"/>
                                      </p:to>
                                    </p:set>
                                    <p:anim calcmode="lin" valueType="num">
                                      <p:cBhvr additive="base">
                                        <p:cTn id="7" dur="500" fill="hold"/>
                                        <p:tgtEl>
                                          <p:spTgt spid="6881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81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8131">
                                            <p:txEl>
                                              <p:pRg st="1" end="1"/>
                                            </p:txEl>
                                          </p:spTgt>
                                        </p:tgtEl>
                                        <p:attrNameLst>
                                          <p:attrName>style.visibility</p:attrName>
                                        </p:attrNameLst>
                                      </p:cBhvr>
                                      <p:to>
                                        <p:strVal val="visible"/>
                                      </p:to>
                                    </p:set>
                                    <p:anim calcmode="lin" valueType="num">
                                      <p:cBhvr additive="base">
                                        <p:cTn id="13" dur="500" fill="hold"/>
                                        <p:tgtEl>
                                          <p:spTgt spid="6881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81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8131">
                                            <p:txEl>
                                              <p:pRg st="2" end="2"/>
                                            </p:txEl>
                                          </p:spTgt>
                                        </p:tgtEl>
                                        <p:attrNameLst>
                                          <p:attrName>style.visibility</p:attrName>
                                        </p:attrNameLst>
                                      </p:cBhvr>
                                      <p:to>
                                        <p:strVal val="visible"/>
                                      </p:to>
                                    </p:set>
                                    <p:anim calcmode="lin" valueType="num">
                                      <p:cBhvr additive="base">
                                        <p:cTn id="19" dur="500" fill="hold"/>
                                        <p:tgtEl>
                                          <p:spTgt spid="6881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881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8131">
                                            <p:txEl>
                                              <p:pRg st="3" end="3"/>
                                            </p:txEl>
                                          </p:spTgt>
                                        </p:tgtEl>
                                        <p:attrNameLst>
                                          <p:attrName>style.visibility</p:attrName>
                                        </p:attrNameLst>
                                      </p:cBhvr>
                                      <p:to>
                                        <p:strVal val="visible"/>
                                      </p:to>
                                    </p:set>
                                    <p:anim calcmode="lin" valueType="num">
                                      <p:cBhvr additive="base">
                                        <p:cTn id="25" dur="500" fill="hold"/>
                                        <p:tgtEl>
                                          <p:spTgt spid="6881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881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88131">
                                            <p:txEl>
                                              <p:pRg st="4" end="4"/>
                                            </p:txEl>
                                          </p:spTgt>
                                        </p:tgtEl>
                                        <p:attrNameLst>
                                          <p:attrName>style.visibility</p:attrName>
                                        </p:attrNameLst>
                                      </p:cBhvr>
                                      <p:to>
                                        <p:strVal val="visible"/>
                                      </p:to>
                                    </p:set>
                                    <p:anim calcmode="lin" valueType="num">
                                      <p:cBhvr additive="base">
                                        <p:cTn id="31" dur="500" fill="hold"/>
                                        <p:tgtEl>
                                          <p:spTgt spid="6881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881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88131">
                                            <p:txEl>
                                              <p:pRg st="5" end="5"/>
                                            </p:txEl>
                                          </p:spTgt>
                                        </p:tgtEl>
                                        <p:attrNameLst>
                                          <p:attrName>style.visibility</p:attrName>
                                        </p:attrNameLst>
                                      </p:cBhvr>
                                      <p:to>
                                        <p:strVal val="visible"/>
                                      </p:to>
                                    </p:set>
                                    <p:anim calcmode="lin" valueType="num">
                                      <p:cBhvr additive="base">
                                        <p:cTn id="37" dur="500" fill="hold"/>
                                        <p:tgtEl>
                                          <p:spTgt spid="68813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8813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88131">
                                            <p:txEl>
                                              <p:pRg st="6" end="6"/>
                                            </p:txEl>
                                          </p:spTgt>
                                        </p:tgtEl>
                                        <p:attrNameLst>
                                          <p:attrName>style.visibility</p:attrName>
                                        </p:attrNameLst>
                                      </p:cBhvr>
                                      <p:to>
                                        <p:strVal val="visible"/>
                                      </p:to>
                                    </p:set>
                                    <p:anim calcmode="lin" valueType="num">
                                      <p:cBhvr additive="base">
                                        <p:cTn id="43" dur="500" fill="hold"/>
                                        <p:tgtEl>
                                          <p:spTgt spid="68813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8813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88132"/>
                                        </p:tgtEl>
                                        <p:attrNameLst>
                                          <p:attrName>style.visibility</p:attrName>
                                        </p:attrNameLst>
                                      </p:cBhvr>
                                      <p:to>
                                        <p:strVal val="visible"/>
                                      </p:to>
                                    </p:set>
                                    <p:anim calcmode="lin" valueType="num">
                                      <p:cBhvr additive="base">
                                        <p:cTn id="49" dur="500" fill="hold"/>
                                        <p:tgtEl>
                                          <p:spTgt spid="688132"/>
                                        </p:tgtEl>
                                        <p:attrNameLst>
                                          <p:attrName>ppt_x</p:attrName>
                                        </p:attrNameLst>
                                      </p:cBhvr>
                                      <p:tavLst>
                                        <p:tav tm="0">
                                          <p:val>
                                            <p:strVal val="0-#ppt_w/2"/>
                                          </p:val>
                                        </p:tav>
                                        <p:tav tm="100000">
                                          <p:val>
                                            <p:strVal val="#ppt_x"/>
                                          </p:val>
                                        </p:tav>
                                      </p:tavLst>
                                    </p:anim>
                                    <p:anim calcmode="lin" valueType="num">
                                      <p:cBhvr additive="base">
                                        <p:cTn id="50" dur="500" fill="hold"/>
                                        <p:tgtEl>
                                          <p:spTgt spid="688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340607" fill="hold"/>
                                        <p:tgtEl>
                                          <p:spTgt spid="2"/>
                                        </p:tgtEl>
                                      </p:cBhvr>
                                    </p:cmd>
                                  </p:childTnLst>
                                </p:cTn>
                              </p:par>
                            </p:childTnLst>
                          </p:cTn>
                        </p:par>
                      </p:childTnLst>
                    </p:cTn>
                  </p:par>
                </p:childTnLst>
              </p:cTn>
              <p:nextCondLst>
                <p:cond evt="onClick" delay="0">
                  <p:tgtEl>
                    <p:spTgt spid="2"/>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bldLst>
      <p:bldP spid="688131" grpId="0" build="p" autoUpdateAnimBg="0"/>
      <p:bldP spid="688132"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ADAB962-6E18-4A76-882C-189983BAB205}" type="slidenum">
              <a:rPr lang="ar-SA" altLang="en-US" sz="1400" smtClean="0">
                <a:solidFill>
                  <a:srgbClr val="0000B6"/>
                </a:solidFill>
                <a:latin typeface="Book Antiqua" panose="02040602050305030304" pitchFamily="18" charset="0"/>
              </a:rPr>
              <a:pPr>
                <a:spcBef>
                  <a:spcPct val="0"/>
                </a:spcBef>
                <a:buClrTx/>
                <a:buSzTx/>
                <a:buFontTx/>
                <a:buNone/>
              </a:pPr>
              <a:t>133</a:t>
            </a:fld>
            <a:endParaRPr lang="en-US" altLang="en-US" sz="1400" smtClean="0">
              <a:solidFill>
                <a:srgbClr val="0000B6"/>
              </a:solidFill>
              <a:latin typeface="Book Antiqua" panose="02040602050305030304" pitchFamily="18" charset="0"/>
            </a:endParaRPr>
          </a:p>
        </p:txBody>
      </p:sp>
      <p:sp>
        <p:nvSpPr>
          <p:cNvPr id="689154" name="Rectangle 2"/>
          <p:cNvSpPr>
            <a:spLocks noGrp="1" noChangeArrowheads="1"/>
          </p:cNvSpPr>
          <p:nvPr>
            <p:ph type="title"/>
          </p:nvPr>
        </p:nvSpPr>
        <p:spPr/>
        <p:txBody>
          <a:bodyPr/>
          <a:lstStyle/>
          <a:p>
            <a:pPr>
              <a:defRPr/>
            </a:pPr>
            <a:r>
              <a:rPr lang="en-US" smtClean="0"/>
              <a:t>Example of VHDL Operators</a:t>
            </a:r>
          </a:p>
        </p:txBody>
      </p:sp>
      <p:pic>
        <p:nvPicPr>
          <p:cNvPr id="68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193800"/>
            <a:ext cx="8561388"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89155"/>
                                        </p:tgtEl>
                                        <p:attrNameLst>
                                          <p:attrName>style.visibility</p:attrName>
                                        </p:attrNameLst>
                                      </p:cBhvr>
                                      <p:to>
                                        <p:strVal val="visible"/>
                                      </p:to>
                                    </p:set>
                                    <p:anim calcmode="lin" valueType="num">
                                      <p:cBhvr additive="base">
                                        <p:cTn id="7" dur="500" fill="hold"/>
                                        <p:tgtEl>
                                          <p:spTgt spid="689155"/>
                                        </p:tgtEl>
                                        <p:attrNameLst>
                                          <p:attrName>ppt_x</p:attrName>
                                        </p:attrNameLst>
                                      </p:cBhvr>
                                      <p:tavLst>
                                        <p:tav tm="0">
                                          <p:val>
                                            <p:strVal val="0-#ppt_w/2"/>
                                          </p:val>
                                        </p:tav>
                                        <p:tav tm="100000">
                                          <p:val>
                                            <p:strVal val="#ppt_x"/>
                                          </p:val>
                                        </p:tav>
                                      </p:tavLst>
                                    </p:anim>
                                    <p:anim calcmode="lin" valueType="num">
                                      <p:cBhvr additive="base">
                                        <p:cTn id="8" dur="500" fill="hold"/>
                                        <p:tgtEl>
                                          <p:spTgt spid="6891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9BC3869-4641-482A-8AAE-5F14D56E060C}" type="slidenum">
              <a:rPr lang="ar-SA" altLang="en-US" sz="1400" smtClean="0">
                <a:solidFill>
                  <a:srgbClr val="0000B6"/>
                </a:solidFill>
                <a:latin typeface="Book Antiqua" panose="02040602050305030304" pitchFamily="18" charset="0"/>
              </a:rPr>
              <a:pPr>
                <a:spcBef>
                  <a:spcPct val="0"/>
                </a:spcBef>
                <a:buClrTx/>
                <a:buSzTx/>
                <a:buFontTx/>
                <a:buNone/>
              </a:pPr>
              <a:t>134</a:t>
            </a:fld>
            <a:endParaRPr lang="en-US" altLang="en-US" sz="1400" smtClean="0">
              <a:solidFill>
                <a:srgbClr val="0000B6"/>
              </a:solidFill>
              <a:latin typeface="Book Antiqua" panose="02040602050305030304" pitchFamily="18" charset="0"/>
            </a:endParaRPr>
          </a:p>
        </p:txBody>
      </p:sp>
      <p:sp>
        <p:nvSpPr>
          <p:cNvPr id="690178" name="Rectangle 2"/>
          <p:cNvSpPr>
            <a:spLocks noGrp="1" noChangeArrowheads="1"/>
          </p:cNvSpPr>
          <p:nvPr>
            <p:ph type="title"/>
          </p:nvPr>
        </p:nvSpPr>
        <p:spPr/>
        <p:txBody>
          <a:bodyPr/>
          <a:lstStyle/>
          <a:p>
            <a:pPr>
              <a:defRPr/>
            </a:pPr>
            <a:r>
              <a:rPr lang="en-US" smtClean="0"/>
              <a:t>Example of Shift Operators</a:t>
            </a:r>
          </a:p>
        </p:txBody>
      </p:sp>
      <p:pic>
        <p:nvPicPr>
          <p:cNvPr id="69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87488"/>
            <a:ext cx="85566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90179"/>
                                        </p:tgtEl>
                                        <p:attrNameLst>
                                          <p:attrName>style.visibility</p:attrName>
                                        </p:attrNameLst>
                                      </p:cBhvr>
                                      <p:to>
                                        <p:strVal val="visible"/>
                                      </p:to>
                                    </p:set>
                                    <p:anim calcmode="lin" valueType="num">
                                      <p:cBhvr additive="base">
                                        <p:cTn id="7" dur="500" fill="hold"/>
                                        <p:tgtEl>
                                          <p:spTgt spid="690179"/>
                                        </p:tgtEl>
                                        <p:attrNameLst>
                                          <p:attrName>ppt_x</p:attrName>
                                        </p:attrNameLst>
                                      </p:cBhvr>
                                      <p:tavLst>
                                        <p:tav tm="0">
                                          <p:val>
                                            <p:strVal val="0-#ppt_w/2"/>
                                          </p:val>
                                        </p:tav>
                                        <p:tav tm="100000">
                                          <p:val>
                                            <p:strVal val="#ppt_x"/>
                                          </p:val>
                                        </p:tav>
                                      </p:tavLst>
                                    </p:anim>
                                    <p:anim calcmode="lin" valueType="num">
                                      <p:cBhvr additive="base">
                                        <p:cTn id="8" dur="500" fill="hold"/>
                                        <p:tgtEl>
                                          <p:spTgt spid="690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59824F9-0153-4576-B02B-9778A23D82D2}" type="slidenum">
              <a:rPr lang="ar-SA" altLang="en-US" sz="1400" smtClean="0">
                <a:solidFill>
                  <a:srgbClr val="0000B6"/>
                </a:solidFill>
                <a:latin typeface="Book Antiqua" panose="02040602050305030304" pitchFamily="18" charset="0"/>
              </a:rPr>
              <a:pPr>
                <a:spcBef>
                  <a:spcPct val="0"/>
                </a:spcBef>
                <a:buClrTx/>
                <a:buSzTx/>
                <a:buFontTx/>
                <a:buNone/>
              </a:pPr>
              <a:t>135</a:t>
            </a:fld>
            <a:endParaRPr lang="en-US" altLang="en-US" sz="1400" smtClean="0">
              <a:solidFill>
                <a:srgbClr val="0000B6"/>
              </a:solidFill>
              <a:latin typeface="Book Antiqua" panose="02040602050305030304" pitchFamily="18" charset="0"/>
            </a:endParaRPr>
          </a:p>
        </p:txBody>
      </p:sp>
      <p:sp>
        <p:nvSpPr>
          <p:cNvPr id="691202" name="Rectangle 2"/>
          <p:cNvSpPr>
            <a:spLocks noGrp="1" noChangeArrowheads="1"/>
          </p:cNvSpPr>
          <p:nvPr>
            <p:ph type="title"/>
          </p:nvPr>
        </p:nvSpPr>
        <p:spPr/>
        <p:txBody>
          <a:bodyPr/>
          <a:lstStyle/>
          <a:p>
            <a:pPr>
              <a:defRPr/>
            </a:pPr>
            <a:r>
              <a:rPr lang="en-US" smtClean="0"/>
              <a:t>VHDL Functions</a:t>
            </a:r>
          </a:p>
        </p:txBody>
      </p:sp>
      <p:sp>
        <p:nvSpPr>
          <p:cNvPr id="691203" name="Rectangle 3"/>
          <p:cNvSpPr>
            <a:spLocks noGrp="1" noChangeArrowheads="1"/>
          </p:cNvSpPr>
          <p:nvPr>
            <p:ph type="body" idx="1"/>
          </p:nvPr>
        </p:nvSpPr>
        <p:spPr>
          <a:xfrm>
            <a:off x="254000" y="1036638"/>
            <a:ext cx="8664575" cy="996950"/>
          </a:xfrm>
        </p:spPr>
        <p:txBody>
          <a:bodyPr/>
          <a:lstStyle/>
          <a:p>
            <a:r>
              <a:rPr lang="en-US" altLang="en-US" smtClean="0"/>
              <a:t>Functions execute a sequential algorithm and return a single value to calling program </a:t>
            </a:r>
          </a:p>
        </p:txBody>
      </p:sp>
      <p:pic>
        <p:nvPicPr>
          <p:cNvPr id="69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388" y="1946275"/>
            <a:ext cx="404177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12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863" y="3829050"/>
            <a:ext cx="28749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1206" name="Rectangle 6"/>
          <p:cNvSpPr>
            <a:spLocks noChangeArrowheads="1"/>
          </p:cNvSpPr>
          <p:nvPr/>
        </p:nvSpPr>
        <p:spPr bwMode="auto">
          <a:xfrm>
            <a:off x="247650" y="3322638"/>
            <a:ext cx="86645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dirty="0">
                <a:solidFill>
                  <a:schemeClr val="tx1"/>
                </a:solidFill>
              </a:rPr>
              <a:t>A = “10010101”</a:t>
            </a:r>
          </a:p>
        </p:txBody>
      </p:sp>
      <p:sp>
        <p:nvSpPr>
          <p:cNvPr id="691207" name="Rectangle 7"/>
          <p:cNvSpPr>
            <a:spLocks noChangeArrowheads="1"/>
          </p:cNvSpPr>
          <p:nvPr/>
        </p:nvSpPr>
        <p:spPr bwMode="auto">
          <a:xfrm>
            <a:off x="247650" y="4246563"/>
            <a:ext cx="86645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General form</a:t>
            </a:r>
          </a:p>
        </p:txBody>
      </p:sp>
      <p:pic>
        <p:nvPicPr>
          <p:cNvPr id="69120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1100" y="4759325"/>
            <a:ext cx="71437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1203">
                                            <p:txEl>
                                              <p:pRg st="0" end="0"/>
                                            </p:txEl>
                                          </p:spTgt>
                                        </p:tgtEl>
                                        <p:attrNameLst>
                                          <p:attrName>style.visibility</p:attrName>
                                        </p:attrNameLst>
                                      </p:cBhvr>
                                      <p:to>
                                        <p:strVal val="visible"/>
                                      </p:to>
                                    </p:set>
                                    <p:anim calcmode="lin" valueType="num">
                                      <p:cBhvr additive="base">
                                        <p:cTn id="7" dur="500" fill="hold"/>
                                        <p:tgtEl>
                                          <p:spTgt spid="691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91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91204"/>
                                        </p:tgtEl>
                                        <p:attrNameLst>
                                          <p:attrName>style.visibility</p:attrName>
                                        </p:attrNameLst>
                                      </p:cBhvr>
                                      <p:to>
                                        <p:strVal val="visible"/>
                                      </p:to>
                                    </p:set>
                                    <p:anim calcmode="lin" valueType="num">
                                      <p:cBhvr additive="base">
                                        <p:cTn id="13" dur="500" fill="hold"/>
                                        <p:tgtEl>
                                          <p:spTgt spid="691204"/>
                                        </p:tgtEl>
                                        <p:attrNameLst>
                                          <p:attrName>ppt_x</p:attrName>
                                        </p:attrNameLst>
                                      </p:cBhvr>
                                      <p:tavLst>
                                        <p:tav tm="0">
                                          <p:val>
                                            <p:strVal val="0-#ppt_w/2"/>
                                          </p:val>
                                        </p:tav>
                                        <p:tav tm="100000">
                                          <p:val>
                                            <p:strVal val="#ppt_x"/>
                                          </p:val>
                                        </p:tav>
                                      </p:tavLst>
                                    </p:anim>
                                    <p:anim calcmode="lin" valueType="num">
                                      <p:cBhvr additive="base">
                                        <p:cTn id="14" dur="500" fill="hold"/>
                                        <p:tgtEl>
                                          <p:spTgt spid="691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91206"/>
                                        </p:tgtEl>
                                        <p:attrNameLst>
                                          <p:attrName>style.visibility</p:attrName>
                                        </p:attrNameLst>
                                      </p:cBhvr>
                                      <p:to>
                                        <p:strVal val="visible"/>
                                      </p:to>
                                    </p:set>
                                    <p:anim calcmode="lin" valueType="num">
                                      <p:cBhvr additive="base">
                                        <p:cTn id="19" dur="500" fill="hold"/>
                                        <p:tgtEl>
                                          <p:spTgt spid="691206"/>
                                        </p:tgtEl>
                                        <p:attrNameLst>
                                          <p:attrName>ppt_x</p:attrName>
                                        </p:attrNameLst>
                                      </p:cBhvr>
                                      <p:tavLst>
                                        <p:tav tm="0">
                                          <p:val>
                                            <p:strVal val="0-#ppt_w/2"/>
                                          </p:val>
                                        </p:tav>
                                        <p:tav tm="100000">
                                          <p:val>
                                            <p:strVal val="#ppt_x"/>
                                          </p:val>
                                        </p:tav>
                                      </p:tavLst>
                                    </p:anim>
                                    <p:anim calcmode="lin" valueType="num">
                                      <p:cBhvr additive="base">
                                        <p:cTn id="20" dur="500" fill="hold"/>
                                        <p:tgtEl>
                                          <p:spTgt spid="69120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91205"/>
                                        </p:tgtEl>
                                        <p:attrNameLst>
                                          <p:attrName>style.visibility</p:attrName>
                                        </p:attrNameLst>
                                      </p:cBhvr>
                                      <p:to>
                                        <p:strVal val="visible"/>
                                      </p:to>
                                    </p:set>
                                    <p:anim calcmode="lin" valueType="num">
                                      <p:cBhvr additive="base">
                                        <p:cTn id="25" dur="500" fill="hold"/>
                                        <p:tgtEl>
                                          <p:spTgt spid="691205"/>
                                        </p:tgtEl>
                                        <p:attrNameLst>
                                          <p:attrName>ppt_x</p:attrName>
                                        </p:attrNameLst>
                                      </p:cBhvr>
                                      <p:tavLst>
                                        <p:tav tm="0">
                                          <p:val>
                                            <p:strVal val="0-#ppt_w/2"/>
                                          </p:val>
                                        </p:tav>
                                        <p:tav tm="100000">
                                          <p:val>
                                            <p:strVal val="#ppt_x"/>
                                          </p:val>
                                        </p:tav>
                                      </p:tavLst>
                                    </p:anim>
                                    <p:anim calcmode="lin" valueType="num">
                                      <p:cBhvr additive="base">
                                        <p:cTn id="26" dur="500" fill="hold"/>
                                        <p:tgtEl>
                                          <p:spTgt spid="69120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91207"/>
                                        </p:tgtEl>
                                        <p:attrNameLst>
                                          <p:attrName>style.visibility</p:attrName>
                                        </p:attrNameLst>
                                      </p:cBhvr>
                                      <p:to>
                                        <p:strVal val="visible"/>
                                      </p:to>
                                    </p:set>
                                    <p:anim calcmode="lin" valueType="num">
                                      <p:cBhvr additive="base">
                                        <p:cTn id="31" dur="500" fill="hold"/>
                                        <p:tgtEl>
                                          <p:spTgt spid="691207"/>
                                        </p:tgtEl>
                                        <p:attrNameLst>
                                          <p:attrName>ppt_x</p:attrName>
                                        </p:attrNameLst>
                                      </p:cBhvr>
                                      <p:tavLst>
                                        <p:tav tm="0">
                                          <p:val>
                                            <p:strVal val="0-#ppt_w/2"/>
                                          </p:val>
                                        </p:tav>
                                        <p:tav tm="100000">
                                          <p:val>
                                            <p:strVal val="#ppt_x"/>
                                          </p:val>
                                        </p:tav>
                                      </p:tavLst>
                                    </p:anim>
                                    <p:anim calcmode="lin" valueType="num">
                                      <p:cBhvr additive="base">
                                        <p:cTn id="32" dur="500" fill="hold"/>
                                        <p:tgtEl>
                                          <p:spTgt spid="691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691208"/>
                                        </p:tgtEl>
                                        <p:attrNameLst>
                                          <p:attrName>style.visibility</p:attrName>
                                        </p:attrNameLst>
                                      </p:cBhvr>
                                      <p:to>
                                        <p:strVal val="visible"/>
                                      </p:to>
                                    </p:set>
                                    <p:anim calcmode="lin" valueType="num">
                                      <p:cBhvr additive="base">
                                        <p:cTn id="37" dur="500" fill="hold"/>
                                        <p:tgtEl>
                                          <p:spTgt spid="691208"/>
                                        </p:tgtEl>
                                        <p:attrNameLst>
                                          <p:attrName>ppt_x</p:attrName>
                                        </p:attrNameLst>
                                      </p:cBhvr>
                                      <p:tavLst>
                                        <p:tav tm="0">
                                          <p:val>
                                            <p:strVal val="0-#ppt_w/2"/>
                                          </p:val>
                                        </p:tav>
                                        <p:tav tm="100000">
                                          <p:val>
                                            <p:strVal val="#ppt_x"/>
                                          </p:val>
                                        </p:tav>
                                      </p:tavLst>
                                    </p:anim>
                                    <p:anim calcmode="lin" valueType="num">
                                      <p:cBhvr additive="base">
                                        <p:cTn id="38" dur="500" fill="hold"/>
                                        <p:tgtEl>
                                          <p:spTgt spid="691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71194"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bldLst>
      <p:bldP spid="691203" grpId="0" build="p" autoUpdateAnimBg="0"/>
      <p:bldP spid="691206" grpId="0" autoUpdateAnimBg="0"/>
      <p:bldP spid="691207"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47BA69D-42FD-4C6B-BB71-E5ED12EB9DCC}" type="slidenum">
              <a:rPr lang="ar-SA" altLang="en-US" sz="1400" smtClean="0">
                <a:solidFill>
                  <a:srgbClr val="0000B6"/>
                </a:solidFill>
                <a:latin typeface="Book Antiqua" panose="02040602050305030304" pitchFamily="18" charset="0"/>
              </a:rPr>
              <a:pPr>
                <a:spcBef>
                  <a:spcPct val="0"/>
                </a:spcBef>
                <a:buClrTx/>
                <a:buSzTx/>
                <a:buFontTx/>
                <a:buNone/>
              </a:pPr>
              <a:t>136</a:t>
            </a:fld>
            <a:endParaRPr lang="en-US" altLang="en-US" sz="1400" smtClean="0">
              <a:solidFill>
                <a:srgbClr val="0000B6"/>
              </a:solidFill>
              <a:latin typeface="Book Antiqua" panose="02040602050305030304" pitchFamily="18" charset="0"/>
            </a:endParaRPr>
          </a:p>
        </p:txBody>
      </p:sp>
      <p:sp>
        <p:nvSpPr>
          <p:cNvPr id="692226" name="Rectangle 2"/>
          <p:cNvSpPr>
            <a:spLocks noGrp="1" noChangeArrowheads="1"/>
          </p:cNvSpPr>
          <p:nvPr>
            <p:ph type="title"/>
          </p:nvPr>
        </p:nvSpPr>
        <p:spPr/>
        <p:txBody>
          <a:bodyPr/>
          <a:lstStyle/>
          <a:p>
            <a:pPr>
              <a:defRPr/>
            </a:pPr>
            <a:r>
              <a:rPr lang="en-US" smtClean="0"/>
              <a:t>For Loops</a:t>
            </a:r>
          </a:p>
        </p:txBody>
      </p:sp>
      <p:pic>
        <p:nvPicPr>
          <p:cNvPr id="69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165225"/>
            <a:ext cx="5684838"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22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7050" y="2259013"/>
            <a:ext cx="38068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50" y="3303588"/>
            <a:ext cx="5897563"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92227"/>
                                        </p:tgtEl>
                                        <p:attrNameLst>
                                          <p:attrName>style.visibility</p:attrName>
                                        </p:attrNameLst>
                                      </p:cBhvr>
                                      <p:to>
                                        <p:strVal val="visible"/>
                                      </p:to>
                                    </p:set>
                                    <p:anim calcmode="lin" valueType="num">
                                      <p:cBhvr additive="base">
                                        <p:cTn id="7" dur="500" fill="hold"/>
                                        <p:tgtEl>
                                          <p:spTgt spid="692227"/>
                                        </p:tgtEl>
                                        <p:attrNameLst>
                                          <p:attrName>ppt_x</p:attrName>
                                        </p:attrNameLst>
                                      </p:cBhvr>
                                      <p:tavLst>
                                        <p:tav tm="0">
                                          <p:val>
                                            <p:strVal val="0-#ppt_w/2"/>
                                          </p:val>
                                        </p:tav>
                                        <p:tav tm="100000">
                                          <p:val>
                                            <p:strVal val="#ppt_x"/>
                                          </p:val>
                                        </p:tav>
                                      </p:tavLst>
                                    </p:anim>
                                    <p:anim calcmode="lin" valueType="num">
                                      <p:cBhvr additive="base">
                                        <p:cTn id="8" dur="500" fill="hold"/>
                                        <p:tgtEl>
                                          <p:spTgt spid="6922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92228"/>
                                        </p:tgtEl>
                                        <p:attrNameLst>
                                          <p:attrName>style.visibility</p:attrName>
                                        </p:attrNameLst>
                                      </p:cBhvr>
                                      <p:to>
                                        <p:strVal val="visible"/>
                                      </p:to>
                                    </p:set>
                                    <p:anim calcmode="lin" valueType="num">
                                      <p:cBhvr additive="base">
                                        <p:cTn id="13" dur="500" fill="hold"/>
                                        <p:tgtEl>
                                          <p:spTgt spid="692228"/>
                                        </p:tgtEl>
                                        <p:attrNameLst>
                                          <p:attrName>ppt_x</p:attrName>
                                        </p:attrNameLst>
                                      </p:cBhvr>
                                      <p:tavLst>
                                        <p:tav tm="0">
                                          <p:val>
                                            <p:strVal val="0-#ppt_w/2"/>
                                          </p:val>
                                        </p:tav>
                                        <p:tav tm="100000">
                                          <p:val>
                                            <p:strVal val="#ppt_x"/>
                                          </p:val>
                                        </p:tav>
                                      </p:tavLst>
                                    </p:anim>
                                    <p:anim calcmode="lin" valueType="num">
                                      <p:cBhvr additive="base">
                                        <p:cTn id="14" dur="500" fill="hold"/>
                                        <p:tgtEl>
                                          <p:spTgt spid="69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5023"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B0FDE48-BF64-4F71-846E-8289B83157E6}" type="slidenum">
              <a:rPr lang="ar-SA" altLang="en-US" sz="1400" smtClean="0">
                <a:solidFill>
                  <a:srgbClr val="0000B6"/>
                </a:solidFill>
                <a:latin typeface="Book Antiqua" panose="02040602050305030304" pitchFamily="18" charset="0"/>
              </a:rPr>
              <a:pPr>
                <a:spcBef>
                  <a:spcPct val="0"/>
                </a:spcBef>
                <a:buClrTx/>
                <a:buSzTx/>
                <a:buFontTx/>
                <a:buNone/>
              </a:pPr>
              <a:t>137</a:t>
            </a:fld>
            <a:endParaRPr lang="en-US" altLang="en-US" sz="1400" smtClean="0">
              <a:solidFill>
                <a:srgbClr val="0000B6"/>
              </a:solidFill>
              <a:latin typeface="Book Antiqua" panose="02040602050305030304" pitchFamily="18" charset="0"/>
            </a:endParaRPr>
          </a:p>
        </p:txBody>
      </p:sp>
      <p:sp>
        <p:nvSpPr>
          <p:cNvPr id="693250" name="Rectangle 2"/>
          <p:cNvSpPr>
            <a:spLocks noGrp="1" noChangeArrowheads="1"/>
          </p:cNvSpPr>
          <p:nvPr>
            <p:ph type="title"/>
          </p:nvPr>
        </p:nvSpPr>
        <p:spPr/>
        <p:txBody>
          <a:bodyPr/>
          <a:lstStyle/>
          <a:p>
            <a:pPr>
              <a:defRPr/>
            </a:pPr>
            <a:r>
              <a:rPr lang="en-US" smtClean="0"/>
              <a:t>Add Function</a:t>
            </a:r>
          </a:p>
        </p:txBody>
      </p:sp>
      <p:pic>
        <p:nvPicPr>
          <p:cNvPr id="69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033463"/>
            <a:ext cx="6135687"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3252" name="Picture 4"/>
          <p:cNvPicPr>
            <a:picLocks noChangeAspect="1" noChangeArrowheads="1"/>
          </p:cNvPicPr>
          <p:nvPr/>
        </p:nvPicPr>
        <p:blipFill>
          <a:blip r:embed="rId3">
            <a:extLst>
              <a:ext uri="{28A0092B-C50C-407E-A947-70E740481C1C}">
                <a14:useLocalDpi xmlns:a14="http://schemas.microsoft.com/office/drawing/2010/main" val="0"/>
              </a:ext>
            </a:extLst>
          </a:blip>
          <a:srcRect b="26379"/>
          <a:stretch>
            <a:fillRect/>
          </a:stretch>
        </p:blipFill>
        <p:spPr bwMode="auto">
          <a:xfrm>
            <a:off x="1446213" y="5256213"/>
            <a:ext cx="35639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93251"/>
                                        </p:tgtEl>
                                        <p:attrNameLst>
                                          <p:attrName>style.visibility</p:attrName>
                                        </p:attrNameLst>
                                      </p:cBhvr>
                                      <p:to>
                                        <p:strVal val="visible"/>
                                      </p:to>
                                    </p:set>
                                    <p:anim calcmode="lin" valueType="num">
                                      <p:cBhvr additive="base">
                                        <p:cTn id="7" dur="500" fill="hold"/>
                                        <p:tgtEl>
                                          <p:spTgt spid="693251"/>
                                        </p:tgtEl>
                                        <p:attrNameLst>
                                          <p:attrName>ppt_x</p:attrName>
                                        </p:attrNameLst>
                                      </p:cBhvr>
                                      <p:tavLst>
                                        <p:tav tm="0">
                                          <p:val>
                                            <p:strVal val="0-#ppt_w/2"/>
                                          </p:val>
                                        </p:tav>
                                        <p:tav tm="100000">
                                          <p:val>
                                            <p:strVal val="#ppt_x"/>
                                          </p:val>
                                        </p:tav>
                                      </p:tavLst>
                                    </p:anim>
                                    <p:anim calcmode="lin" valueType="num">
                                      <p:cBhvr additive="base">
                                        <p:cTn id="8" dur="500" fill="hold"/>
                                        <p:tgtEl>
                                          <p:spTgt spid="6932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93252"/>
                                        </p:tgtEl>
                                        <p:attrNameLst>
                                          <p:attrName>style.visibility</p:attrName>
                                        </p:attrNameLst>
                                      </p:cBhvr>
                                      <p:to>
                                        <p:strVal val="visible"/>
                                      </p:to>
                                    </p:set>
                                    <p:anim calcmode="lin" valueType="num">
                                      <p:cBhvr additive="base">
                                        <p:cTn id="13" dur="500" fill="hold"/>
                                        <p:tgtEl>
                                          <p:spTgt spid="693252"/>
                                        </p:tgtEl>
                                        <p:attrNameLst>
                                          <p:attrName>ppt_x</p:attrName>
                                        </p:attrNameLst>
                                      </p:cBhvr>
                                      <p:tavLst>
                                        <p:tav tm="0">
                                          <p:val>
                                            <p:strVal val="0-#ppt_w/2"/>
                                          </p:val>
                                        </p:tav>
                                        <p:tav tm="100000">
                                          <p:val>
                                            <p:strVal val="#ppt_x"/>
                                          </p:val>
                                        </p:tav>
                                      </p:tavLst>
                                    </p:anim>
                                    <p:anim calcmode="lin" valueType="num">
                                      <p:cBhvr additive="base">
                                        <p:cTn id="14" dur="500" fill="hold"/>
                                        <p:tgtEl>
                                          <p:spTgt spid="6932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2EA0A2F-9EAA-4463-A3CC-CFD124A91740}" type="slidenum">
              <a:rPr lang="ar-SA" altLang="en-US" sz="1400" smtClean="0">
                <a:solidFill>
                  <a:srgbClr val="0000B6"/>
                </a:solidFill>
                <a:latin typeface="Book Antiqua" panose="02040602050305030304" pitchFamily="18" charset="0"/>
              </a:rPr>
              <a:pPr>
                <a:spcBef>
                  <a:spcPct val="0"/>
                </a:spcBef>
                <a:buClrTx/>
                <a:buSzTx/>
                <a:buFontTx/>
                <a:buNone/>
              </a:pPr>
              <a:t>138</a:t>
            </a:fld>
            <a:endParaRPr lang="en-US" altLang="en-US" sz="1400" smtClean="0">
              <a:solidFill>
                <a:srgbClr val="0000B6"/>
              </a:solidFill>
              <a:latin typeface="Book Antiqua" panose="02040602050305030304" pitchFamily="18" charset="0"/>
            </a:endParaRPr>
          </a:p>
        </p:txBody>
      </p:sp>
      <p:sp>
        <p:nvSpPr>
          <p:cNvPr id="694274" name="Rectangle 2"/>
          <p:cNvSpPr>
            <a:spLocks noGrp="1" noChangeArrowheads="1"/>
          </p:cNvSpPr>
          <p:nvPr>
            <p:ph type="title"/>
          </p:nvPr>
        </p:nvSpPr>
        <p:spPr/>
        <p:txBody>
          <a:bodyPr/>
          <a:lstStyle/>
          <a:p>
            <a:pPr>
              <a:defRPr/>
            </a:pPr>
            <a:r>
              <a:rPr lang="en-US" smtClean="0"/>
              <a:t>VHDL Procedures</a:t>
            </a:r>
          </a:p>
        </p:txBody>
      </p:sp>
      <p:sp>
        <p:nvSpPr>
          <p:cNvPr id="694275" name="Rectangle 3"/>
          <p:cNvSpPr>
            <a:spLocks noGrp="1" noChangeArrowheads="1"/>
          </p:cNvSpPr>
          <p:nvPr>
            <p:ph type="body" idx="1"/>
          </p:nvPr>
        </p:nvSpPr>
        <p:spPr>
          <a:xfrm>
            <a:off x="254000" y="1036638"/>
            <a:ext cx="8664575" cy="1258887"/>
          </a:xfrm>
        </p:spPr>
        <p:txBody>
          <a:bodyPr/>
          <a:lstStyle/>
          <a:p>
            <a:pPr>
              <a:lnSpc>
                <a:spcPct val="90000"/>
              </a:lnSpc>
            </a:pPr>
            <a:r>
              <a:rPr lang="en-US" altLang="en-US" sz="2400" smtClean="0"/>
              <a:t>Facilitate decomposition of VHDL code into modules</a:t>
            </a:r>
          </a:p>
          <a:p>
            <a:pPr>
              <a:lnSpc>
                <a:spcPct val="90000"/>
              </a:lnSpc>
            </a:pPr>
            <a:r>
              <a:rPr lang="en-US" altLang="en-US" sz="2400" smtClean="0"/>
              <a:t>Procedures can return any number of values </a:t>
            </a:r>
            <a:br>
              <a:rPr lang="en-US" altLang="en-US" sz="2400" smtClean="0"/>
            </a:br>
            <a:r>
              <a:rPr lang="en-US" altLang="en-US" sz="2400" smtClean="0"/>
              <a:t>using output parameters</a:t>
            </a:r>
          </a:p>
        </p:txBody>
      </p:sp>
      <p:sp>
        <p:nvSpPr>
          <p:cNvPr id="694276" name="Rectangle 4"/>
          <p:cNvSpPr>
            <a:spLocks noChangeArrowheads="1"/>
          </p:cNvSpPr>
          <p:nvPr/>
        </p:nvSpPr>
        <p:spPr bwMode="auto">
          <a:xfrm>
            <a:off x="247650" y="5302250"/>
            <a:ext cx="68199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lvl="1">
              <a:buClrTx/>
              <a:buSzTx/>
              <a:buFontTx/>
              <a:buNone/>
            </a:pPr>
            <a:r>
              <a:rPr lang="en-US" altLang="en-US" sz="2000" i="0" dirty="0" err="1">
                <a:solidFill>
                  <a:srgbClr val="3333FF"/>
                </a:solidFill>
                <a:latin typeface="Courier New" panose="02070309020205020404" pitchFamily="49" charset="0"/>
              </a:rPr>
              <a:t>procedure_name</a:t>
            </a:r>
            <a:r>
              <a:rPr lang="en-US" altLang="en-US" sz="2000" i="0" dirty="0">
                <a:solidFill>
                  <a:srgbClr val="3333FF"/>
                </a:solidFill>
                <a:latin typeface="Courier New" panose="02070309020205020404" pitchFamily="49" charset="0"/>
              </a:rPr>
              <a:t> (actual-parameter-list);</a:t>
            </a:r>
          </a:p>
        </p:txBody>
      </p:sp>
      <p:sp>
        <p:nvSpPr>
          <p:cNvPr id="694277" name="Rectangle 5"/>
          <p:cNvSpPr>
            <a:spLocks noChangeArrowheads="1"/>
          </p:cNvSpPr>
          <p:nvPr/>
        </p:nvSpPr>
        <p:spPr bwMode="auto">
          <a:xfrm>
            <a:off x="247650" y="2363788"/>
            <a:ext cx="35115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nSpc>
                <a:spcPct val="90000"/>
              </a:lnSpc>
              <a:buClrTx/>
              <a:buSzTx/>
              <a:buFontTx/>
              <a:buChar char="•"/>
            </a:pPr>
            <a:r>
              <a:rPr lang="en-US" altLang="en-US" sz="2400" i="0">
                <a:solidFill>
                  <a:schemeClr val="tx1"/>
                </a:solidFill>
              </a:rPr>
              <a:t>General form</a:t>
            </a:r>
          </a:p>
        </p:txBody>
      </p:sp>
      <p:sp>
        <p:nvSpPr>
          <p:cNvPr id="694278" name="Rectangle 6"/>
          <p:cNvSpPr>
            <a:spLocks noChangeArrowheads="1"/>
          </p:cNvSpPr>
          <p:nvPr/>
        </p:nvSpPr>
        <p:spPr bwMode="auto">
          <a:xfrm>
            <a:off x="887413" y="2768600"/>
            <a:ext cx="8256587"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b="1" i="0" dirty="0">
                <a:solidFill>
                  <a:srgbClr val="3333FF"/>
                </a:solidFill>
                <a:latin typeface="Courier New" panose="02070309020205020404" pitchFamily="49" charset="0"/>
              </a:rPr>
              <a:t>procedure</a:t>
            </a:r>
            <a:r>
              <a:rPr lang="en-US" altLang="en-US" sz="2000" i="0" dirty="0">
                <a:solidFill>
                  <a:srgbClr val="3333FF"/>
                </a:solidFill>
                <a:latin typeface="Courier New" panose="02070309020205020404" pitchFamily="49" charset="0"/>
              </a:rPr>
              <a:t> </a:t>
            </a:r>
            <a:r>
              <a:rPr lang="en-US" altLang="en-US" sz="2000" i="0" dirty="0" err="1">
                <a:solidFill>
                  <a:srgbClr val="3333FF"/>
                </a:solidFill>
                <a:latin typeface="Courier New" panose="02070309020205020404" pitchFamily="49" charset="0"/>
              </a:rPr>
              <a:t>procedure_name</a:t>
            </a:r>
            <a:r>
              <a:rPr lang="en-US" altLang="en-US" sz="2000" i="0" dirty="0">
                <a:solidFill>
                  <a:srgbClr val="3333FF"/>
                </a:solidFill>
                <a:latin typeface="Courier New" panose="02070309020205020404" pitchFamily="49" charset="0"/>
              </a:rPr>
              <a:t> (formal-parameter-list) </a:t>
            </a:r>
            <a:r>
              <a:rPr lang="en-US" altLang="en-US" sz="2000" b="1" i="0" dirty="0">
                <a:solidFill>
                  <a:srgbClr val="3333FF"/>
                </a:solidFill>
                <a:latin typeface="Courier New" panose="02070309020205020404" pitchFamily="49" charset="0"/>
              </a:rPr>
              <a:t>is</a:t>
            </a:r>
            <a:r>
              <a:rPr lang="en-US" altLang="en-US" sz="2000" i="0" dirty="0">
                <a:solidFill>
                  <a:srgbClr val="3333FF"/>
                </a:solidFill>
                <a:latin typeface="Courier New" panose="02070309020205020404" pitchFamily="49" charset="0"/>
              </a:rPr>
              <a:t> </a:t>
            </a:r>
          </a:p>
          <a:p>
            <a:pPr lvl="1">
              <a:buClrTx/>
              <a:buSzTx/>
              <a:buFontTx/>
              <a:buNone/>
            </a:pPr>
            <a:r>
              <a:rPr lang="en-US" altLang="en-US" sz="2000" i="0" dirty="0">
                <a:solidFill>
                  <a:srgbClr val="3333FF"/>
                </a:solidFill>
                <a:latin typeface="Courier New" panose="02070309020205020404" pitchFamily="49" charset="0"/>
              </a:rPr>
              <a:t>[declarations]</a:t>
            </a:r>
          </a:p>
          <a:p>
            <a:pPr lvl="1">
              <a:buClrTx/>
              <a:buSzTx/>
              <a:buFontTx/>
              <a:buNone/>
            </a:pPr>
            <a:r>
              <a:rPr lang="en-US" altLang="en-US" sz="2000" b="1" i="0" dirty="0">
                <a:solidFill>
                  <a:srgbClr val="3333FF"/>
                </a:solidFill>
                <a:latin typeface="Courier New" panose="02070309020205020404" pitchFamily="49" charset="0"/>
              </a:rPr>
              <a:t>begin</a:t>
            </a:r>
          </a:p>
          <a:p>
            <a:pPr lvl="1">
              <a:buClrTx/>
              <a:buSzTx/>
              <a:buFontTx/>
              <a:buNone/>
            </a:pPr>
            <a:r>
              <a:rPr lang="en-US" altLang="en-US" sz="2000" i="0" dirty="0">
                <a:solidFill>
                  <a:srgbClr val="3333FF"/>
                </a:solidFill>
                <a:latin typeface="Courier New" panose="02070309020205020404" pitchFamily="49" charset="0"/>
              </a:rPr>
              <a:t>	Sequential-statements</a:t>
            </a:r>
          </a:p>
          <a:p>
            <a:pPr lvl="1">
              <a:buClrTx/>
              <a:buSzTx/>
              <a:buFontTx/>
              <a:buNone/>
            </a:pPr>
            <a:r>
              <a:rPr lang="en-US" altLang="en-US" sz="2000" b="1" i="0" dirty="0">
                <a:solidFill>
                  <a:srgbClr val="3333FF"/>
                </a:solidFill>
                <a:latin typeface="Courier New" panose="02070309020205020404" pitchFamily="49" charset="0"/>
              </a:rPr>
              <a:t>end</a:t>
            </a:r>
            <a:r>
              <a:rPr lang="en-US" altLang="en-US" sz="2000" i="0" dirty="0">
                <a:solidFill>
                  <a:srgbClr val="3333FF"/>
                </a:solidFill>
                <a:latin typeface="Courier New" panose="02070309020205020404" pitchFamily="49" charset="0"/>
              </a:rPr>
              <a:t> </a:t>
            </a:r>
            <a:r>
              <a:rPr lang="en-US" altLang="en-US" sz="2000" i="0" dirty="0" err="1">
                <a:solidFill>
                  <a:srgbClr val="3333FF"/>
                </a:solidFill>
                <a:latin typeface="Courier New" panose="02070309020205020404" pitchFamily="49" charset="0"/>
              </a:rPr>
              <a:t>procedure_name</a:t>
            </a:r>
            <a:r>
              <a:rPr lang="en-US" altLang="en-US" sz="2000" i="0" dirty="0">
                <a:solidFill>
                  <a:srgbClr val="3333FF"/>
                </a:solidFill>
                <a:latin typeface="Courier New" panose="02070309020205020404" pitchFamily="49" charset="0"/>
              </a:rPr>
              <a:t>;</a:t>
            </a:r>
          </a:p>
          <a:p>
            <a:pPr lvl="1">
              <a:buClrTx/>
              <a:buSzTx/>
              <a:buFontTx/>
              <a:buNone/>
            </a:pPr>
            <a:endParaRPr lang="en-US" altLang="en-US" sz="2000" i="0" dirty="0">
              <a:solidFill>
                <a:srgbClr val="3333FF"/>
              </a:solidFill>
              <a:latin typeface="Courier New" panose="02070309020205020404" pitchFamily="49"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4275">
                                            <p:txEl>
                                              <p:pRg st="0" end="0"/>
                                            </p:txEl>
                                          </p:spTgt>
                                        </p:tgtEl>
                                        <p:attrNameLst>
                                          <p:attrName>style.visibility</p:attrName>
                                        </p:attrNameLst>
                                      </p:cBhvr>
                                      <p:to>
                                        <p:strVal val="visible"/>
                                      </p:to>
                                    </p:set>
                                    <p:anim calcmode="lin" valueType="num">
                                      <p:cBhvr additive="base">
                                        <p:cTn id="7" dur="500" fill="hold"/>
                                        <p:tgtEl>
                                          <p:spTgt spid="694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942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94275">
                                            <p:txEl>
                                              <p:pRg st="1" end="1"/>
                                            </p:txEl>
                                          </p:spTgt>
                                        </p:tgtEl>
                                        <p:attrNameLst>
                                          <p:attrName>style.visibility</p:attrName>
                                        </p:attrNameLst>
                                      </p:cBhvr>
                                      <p:to>
                                        <p:strVal val="visible"/>
                                      </p:to>
                                    </p:set>
                                    <p:anim calcmode="lin" valueType="num">
                                      <p:cBhvr additive="base">
                                        <p:cTn id="13" dur="500" fill="hold"/>
                                        <p:tgtEl>
                                          <p:spTgt spid="6942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942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94277"/>
                                        </p:tgtEl>
                                        <p:attrNameLst>
                                          <p:attrName>style.visibility</p:attrName>
                                        </p:attrNameLst>
                                      </p:cBhvr>
                                      <p:to>
                                        <p:strVal val="visible"/>
                                      </p:to>
                                    </p:set>
                                    <p:anim calcmode="lin" valueType="num">
                                      <p:cBhvr additive="base">
                                        <p:cTn id="19" dur="500" fill="hold"/>
                                        <p:tgtEl>
                                          <p:spTgt spid="694277"/>
                                        </p:tgtEl>
                                        <p:attrNameLst>
                                          <p:attrName>ppt_x</p:attrName>
                                        </p:attrNameLst>
                                      </p:cBhvr>
                                      <p:tavLst>
                                        <p:tav tm="0">
                                          <p:val>
                                            <p:strVal val="0-#ppt_w/2"/>
                                          </p:val>
                                        </p:tav>
                                        <p:tav tm="100000">
                                          <p:val>
                                            <p:strVal val="#ppt_x"/>
                                          </p:val>
                                        </p:tav>
                                      </p:tavLst>
                                    </p:anim>
                                    <p:anim calcmode="lin" valueType="num">
                                      <p:cBhvr additive="base">
                                        <p:cTn id="20" dur="500" fill="hold"/>
                                        <p:tgtEl>
                                          <p:spTgt spid="69427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94278"/>
                                        </p:tgtEl>
                                        <p:attrNameLst>
                                          <p:attrName>style.visibility</p:attrName>
                                        </p:attrNameLst>
                                      </p:cBhvr>
                                      <p:to>
                                        <p:strVal val="visible"/>
                                      </p:to>
                                    </p:set>
                                    <p:anim calcmode="lin" valueType="num">
                                      <p:cBhvr additive="base">
                                        <p:cTn id="25" dur="500" fill="hold"/>
                                        <p:tgtEl>
                                          <p:spTgt spid="694278"/>
                                        </p:tgtEl>
                                        <p:attrNameLst>
                                          <p:attrName>ppt_x</p:attrName>
                                        </p:attrNameLst>
                                      </p:cBhvr>
                                      <p:tavLst>
                                        <p:tav tm="0">
                                          <p:val>
                                            <p:strVal val="0-#ppt_w/2"/>
                                          </p:val>
                                        </p:tav>
                                        <p:tav tm="100000">
                                          <p:val>
                                            <p:strVal val="#ppt_x"/>
                                          </p:val>
                                        </p:tav>
                                      </p:tavLst>
                                    </p:anim>
                                    <p:anim calcmode="lin" valueType="num">
                                      <p:cBhvr additive="base">
                                        <p:cTn id="26" dur="500" fill="hold"/>
                                        <p:tgtEl>
                                          <p:spTgt spid="69427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94276"/>
                                        </p:tgtEl>
                                        <p:attrNameLst>
                                          <p:attrName>style.visibility</p:attrName>
                                        </p:attrNameLst>
                                      </p:cBhvr>
                                      <p:to>
                                        <p:strVal val="visible"/>
                                      </p:to>
                                    </p:set>
                                    <p:anim calcmode="lin" valueType="num">
                                      <p:cBhvr additive="base">
                                        <p:cTn id="31" dur="500" fill="hold"/>
                                        <p:tgtEl>
                                          <p:spTgt spid="694276"/>
                                        </p:tgtEl>
                                        <p:attrNameLst>
                                          <p:attrName>ppt_x</p:attrName>
                                        </p:attrNameLst>
                                      </p:cBhvr>
                                      <p:tavLst>
                                        <p:tav tm="0">
                                          <p:val>
                                            <p:strVal val="0-#ppt_w/2"/>
                                          </p:val>
                                        </p:tav>
                                        <p:tav tm="100000">
                                          <p:val>
                                            <p:strVal val="#ppt_x"/>
                                          </p:val>
                                        </p:tav>
                                      </p:tavLst>
                                    </p:anim>
                                    <p:anim calcmode="lin" valueType="num">
                                      <p:cBhvr additive="base">
                                        <p:cTn id="32" dur="500" fill="hold"/>
                                        <p:tgtEl>
                                          <p:spTgt spid="6942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2780"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694275" grpId="0" build="p" autoUpdateAnimBg="0"/>
      <p:bldP spid="694276" grpId="0" autoUpdateAnimBg="0"/>
      <p:bldP spid="694277" grpId="0" autoUpdateAnimBg="0"/>
      <p:bldP spid="694278"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ADF779E-F352-4B86-A2E5-8A8E51018344}" type="slidenum">
              <a:rPr lang="ar-SA" altLang="en-US" sz="1400" smtClean="0">
                <a:solidFill>
                  <a:srgbClr val="0000B6"/>
                </a:solidFill>
                <a:latin typeface="Book Antiqua" panose="02040602050305030304" pitchFamily="18" charset="0"/>
              </a:rPr>
              <a:pPr>
                <a:spcBef>
                  <a:spcPct val="0"/>
                </a:spcBef>
                <a:buClrTx/>
                <a:buSzTx/>
                <a:buFontTx/>
                <a:buNone/>
              </a:pPr>
              <a:t>139</a:t>
            </a:fld>
            <a:endParaRPr lang="en-US" altLang="en-US" sz="1400" smtClean="0">
              <a:solidFill>
                <a:srgbClr val="0000B6"/>
              </a:solidFill>
              <a:latin typeface="Book Antiqua" panose="02040602050305030304" pitchFamily="18" charset="0"/>
            </a:endParaRPr>
          </a:p>
        </p:txBody>
      </p:sp>
      <p:sp>
        <p:nvSpPr>
          <p:cNvPr id="695298" name="Rectangle 2"/>
          <p:cNvSpPr>
            <a:spLocks noGrp="1" noChangeArrowheads="1"/>
          </p:cNvSpPr>
          <p:nvPr>
            <p:ph type="title"/>
          </p:nvPr>
        </p:nvSpPr>
        <p:spPr/>
        <p:txBody>
          <a:bodyPr/>
          <a:lstStyle/>
          <a:p>
            <a:pPr>
              <a:defRPr/>
            </a:pPr>
            <a:r>
              <a:rPr lang="en-US" smtClean="0"/>
              <a:t>Procedure for Adding Bit_vectors</a:t>
            </a:r>
          </a:p>
        </p:txBody>
      </p:sp>
      <p:pic>
        <p:nvPicPr>
          <p:cNvPr id="69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75" y="1055688"/>
            <a:ext cx="70707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53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25" y="5375275"/>
            <a:ext cx="39719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95299"/>
                                        </p:tgtEl>
                                        <p:attrNameLst>
                                          <p:attrName>style.visibility</p:attrName>
                                        </p:attrNameLst>
                                      </p:cBhvr>
                                      <p:to>
                                        <p:strVal val="visible"/>
                                      </p:to>
                                    </p:set>
                                    <p:anim calcmode="lin" valueType="num">
                                      <p:cBhvr additive="base">
                                        <p:cTn id="7" dur="500" fill="hold"/>
                                        <p:tgtEl>
                                          <p:spTgt spid="695299"/>
                                        </p:tgtEl>
                                        <p:attrNameLst>
                                          <p:attrName>ppt_x</p:attrName>
                                        </p:attrNameLst>
                                      </p:cBhvr>
                                      <p:tavLst>
                                        <p:tav tm="0">
                                          <p:val>
                                            <p:strVal val="0-#ppt_w/2"/>
                                          </p:val>
                                        </p:tav>
                                        <p:tav tm="100000">
                                          <p:val>
                                            <p:strVal val="#ppt_x"/>
                                          </p:val>
                                        </p:tav>
                                      </p:tavLst>
                                    </p:anim>
                                    <p:anim calcmode="lin" valueType="num">
                                      <p:cBhvr additive="base">
                                        <p:cTn id="8" dur="500" fill="hold"/>
                                        <p:tgtEl>
                                          <p:spTgt spid="6952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95300"/>
                                        </p:tgtEl>
                                        <p:attrNameLst>
                                          <p:attrName>style.visibility</p:attrName>
                                        </p:attrNameLst>
                                      </p:cBhvr>
                                      <p:to>
                                        <p:strVal val="visible"/>
                                      </p:to>
                                    </p:set>
                                    <p:anim calcmode="lin" valueType="num">
                                      <p:cBhvr additive="base">
                                        <p:cTn id="13" dur="500" fill="hold"/>
                                        <p:tgtEl>
                                          <p:spTgt spid="695300"/>
                                        </p:tgtEl>
                                        <p:attrNameLst>
                                          <p:attrName>ppt_x</p:attrName>
                                        </p:attrNameLst>
                                      </p:cBhvr>
                                      <p:tavLst>
                                        <p:tav tm="0">
                                          <p:val>
                                            <p:strVal val="0-#ppt_w/2"/>
                                          </p:val>
                                        </p:tav>
                                        <p:tav tm="100000">
                                          <p:val>
                                            <p:strVal val="#ppt_x"/>
                                          </p:val>
                                        </p:tav>
                                      </p:tavLst>
                                    </p:anim>
                                    <p:anim calcmode="lin" valueType="num">
                                      <p:cBhvr additive="base">
                                        <p:cTn id="14" dur="500" fill="hold"/>
                                        <p:tgtEl>
                                          <p:spTgt spid="6953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2633"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29AED99-10AB-4160-94FD-5F7AAD809DA5}" type="slidenum">
              <a:rPr lang="ar-SA" altLang="en-US" sz="1400" smtClean="0">
                <a:solidFill>
                  <a:srgbClr val="0000B6"/>
                </a:solidFill>
                <a:latin typeface="Book Antiqua" panose="02040602050305030304" pitchFamily="18" charset="0"/>
              </a:rPr>
              <a:pPr>
                <a:spcBef>
                  <a:spcPct val="0"/>
                </a:spcBef>
                <a:buClrTx/>
                <a:buSzTx/>
                <a:buFontTx/>
                <a:buNone/>
              </a:pPr>
              <a:t>14</a:t>
            </a:fld>
            <a:endParaRPr lang="en-US" altLang="en-US" sz="1400" smtClean="0">
              <a:solidFill>
                <a:srgbClr val="0000B6"/>
              </a:solidFill>
              <a:latin typeface="Book Antiqua" panose="02040602050305030304" pitchFamily="18" charset="0"/>
            </a:endParaRPr>
          </a:p>
        </p:txBody>
      </p:sp>
      <p:sp>
        <p:nvSpPr>
          <p:cNvPr id="615426" name="Rectangle 2"/>
          <p:cNvSpPr>
            <a:spLocks noGrp="1" noChangeArrowheads="1"/>
          </p:cNvSpPr>
          <p:nvPr>
            <p:ph type="title"/>
          </p:nvPr>
        </p:nvSpPr>
        <p:spPr>
          <a:xfrm>
            <a:off x="646113" y="665163"/>
            <a:ext cx="7772400" cy="715962"/>
          </a:xfrm>
        </p:spPr>
        <p:txBody>
          <a:bodyPr/>
          <a:lstStyle/>
          <a:p>
            <a:pPr>
              <a:defRPr/>
            </a:pPr>
            <a:r>
              <a:rPr lang="en-US" smtClean="0"/>
              <a:t>Concurrent Statements vs. Process</a:t>
            </a:r>
          </a:p>
        </p:txBody>
      </p:sp>
      <p:sp>
        <p:nvSpPr>
          <p:cNvPr id="22532" name="Rectangle 3"/>
          <p:cNvSpPr>
            <a:spLocks noChangeArrowheads="1"/>
          </p:cNvSpPr>
          <p:nvPr/>
        </p:nvSpPr>
        <p:spPr bwMode="auto">
          <a:xfrm>
            <a:off x="3959225" y="1012825"/>
            <a:ext cx="3759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Tx/>
              <a:buSzTx/>
              <a:buFontTx/>
              <a:buNone/>
            </a:pPr>
            <a:r>
              <a:rPr lang="en-US" altLang="en-US" sz="2400" i="0">
                <a:solidFill>
                  <a:srgbClr val="3333FF"/>
                </a:solidFill>
              </a:rPr>
              <a:t>Simulation Results</a:t>
            </a:r>
          </a:p>
        </p:txBody>
      </p:sp>
      <p:pic>
        <p:nvPicPr>
          <p:cNvPr id="22533" name="Picture 4"/>
          <p:cNvPicPr>
            <a:picLocks noChangeAspect="1" noChangeArrowheads="1"/>
          </p:cNvPicPr>
          <p:nvPr/>
        </p:nvPicPr>
        <p:blipFill>
          <a:blip r:embed="rId2">
            <a:extLst>
              <a:ext uri="{28A0092B-C50C-407E-A947-70E740481C1C}">
                <a14:useLocalDpi xmlns:a14="http://schemas.microsoft.com/office/drawing/2010/main" val="0"/>
              </a:ext>
            </a:extLst>
          </a:blip>
          <a:srcRect l="3030" r="5666"/>
          <a:stretch>
            <a:fillRect/>
          </a:stretch>
        </p:blipFill>
        <p:spPr bwMode="auto">
          <a:xfrm>
            <a:off x="3959225" y="4584700"/>
            <a:ext cx="495935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5"/>
          <p:cNvSpPr>
            <a:spLocks noChangeArrowheads="1"/>
          </p:cNvSpPr>
          <p:nvPr/>
        </p:nvSpPr>
        <p:spPr bwMode="auto">
          <a:xfrm>
            <a:off x="646113" y="1354138"/>
            <a:ext cx="375761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i="0">
                <a:solidFill>
                  <a:srgbClr val="3333FF"/>
                </a:solidFill>
              </a:rPr>
              <a:t>A, B, C, D are integers</a:t>
            </a:r>
          </a:p>
          <a:p>
            <a:pPr>
              <a:buClrTx/>
              <a:buSzTx/>
              <a:buFontTx/>
              <a:buNone/>
            </a:pPr>
            <a:r>
              <a:rPr lang="en-US" altLang="en-US" sz="2000" i="0">
                <a:solidFill>
                  <a:srgbClr val="3333FF"/>
                </a:solidFill>
              </a:rPr>
              <a:t>A=1, B=2, C=3, D=0</a:t>
            </a:r>
          </a:p>
          <a:p>
            <a:pPr>
              <a:buClrTx/>
              <a:buSzTx/>
              <a:buFontTx/>
              <a:buNone/>
            </a:pPr>
            <a:r>
              <a:rPr lang="en-US" altLang="en-US" sz="2000" i="0">
                <a:solidFill>
                  <a:srgbClr val="3333FF"/>
                </a:solidFill>
              </a:rPr>
              <a:t>D changes to 4 at time 10</a:t>
            </a:r>
          </a:p>
          <a:p>
            <a:pPr>
              <a:buClrTx/>
              <a:buSzTx/>
              <a:buFontTx/>
              <a:buNone/>
            </a:pPr>
            <a:endParaRPr lang="en-US" altLang="en-US" sz="2000" i="0">
              <a:solidFill>
                <a:srgbClr val="3333FF"/>
              </a:solidFill>
            </a:endParaRPr>
          </a:p>
        </p:txBody>
      </p:sp>
      <p:pic>
        <p:nvPicPr>
          <p:cNvPr id="225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 y="4216400"/>
            <a:ext cx="2994025" cy="1573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25" y="2546350"/>
            <a:ext cx="3030538" cy="874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7" name="Rectangle 8"/>
          <p:cNvSpPr>
            <a:spLocks noChangeArrowheads="1"/>
          </p:cNvSpPr>
          <p:nvPr/>
        </p:nvSpPr>
        <p:spPr bwMode="auto">
          <a:xfrm>
            <a:off x="3959225" y="1557338"/>
            <a:ext cx="37941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600" i="0">
                <a:solidFill>
                  <a:schemeClr val="tx1"/>
                </a:solidFill>
              </a:rPr>
              <a:t>time  delta  A   B   C   D</a:t>
            </a:r>
          </a:p>
          <a:p>
            <a:pPr>
              <a:buClrTx/>
              <a:buSzTx/>
              <a:buFontTx/>
              <a:buNone/>
            </a:pPr>
            <a:r>
              <a:rPr lang="en-US" altLang="en-US" sz="1600" i="0">
                <a:solidFill>
                  <a:schemeClr val="tx1"/>
                </a:solidFill>
              </a:rPr>
              <a:t>0        +0     1   2   3    0</a:t>
            </a:r>
          </a:p>
          <a:p>
            <a:pPr>
              <a:buClrTx/>
              <a:buSzTx/>
              <a:buFontTx/>
              <a:buAutoNum type="arabicPlain" startAt="10"/>
            </a:pPr>
            <a:r>
              <a:rPr lang="en-US" altLang="en-US" sz="1600" i="0">
                <a:solidFill>
                  <a:schemeClr val="tx1"/>
                </a:solidFill>
              </a:rPr>
              <a:t>      +0     1    2   3   4    (stat. 3 exe.)</a:t>
            </a:r>
          </a:p>
          <a:p>
            <a:pPr>
              <a:buClrTx/>
              <a:buSzTx/>
              <a:buFontTx/>
              <a:buNone/>
            </a:pPr>
            <a:r>
              <a:rPr lang="en-US" altLang="en-US" sz="1600" i="0">
                <a:solidFill>
                  <a:schemeClr val="tx1"/>
                </a:solidFill>
              </a:rPr>
              <a:t>10      +1     1    2   4   4    (stat. 2 exe.)</a:t>
            </a:r>
          </a:p>
          <a:p>
            <a:pPr>
              <a:buClrTx/>
              <a:buSzTx/>
              <a:buFontTx/>
              <a:buAutoNum type="arabicPlain" startAt="10"/>
            </a:pPr>
            <a:r>
              <a:rPr lang="en-US" altLang="en-US" sz="1600" i="0">
                <a:solidFill>
                  <a:schemeClr val="tx1"/>
                </a:solidFill>
              </a:rPr>
              <a:t>      +2     1    4   4   4    (stat. 1 exe.)</a:t>
            </a:r>
          </a:p>
          <a:p>
            <a:pPr>
              <a:buClrTx/>
              <a:buSzTx/>
              <a:buFontTx/>
              <a:buNone/>
            </a:pPr>
            <a:r>
              <a:rPr lang="en-US" altLang="en-US" sz="1600" i="0">
                <a:solidFill>
                  <a:schemeClr val="tx1"/>
                </a:solidFill>
              </a:rPr>
              <a:t>10      +3     4    4   4   4    (no exec.)</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6737CBD-6FCD-4B17-ABF7-43C9AC9DC996}" type="slidenum">
              <a:rPr lang="ar-SA" altLang="en-US" sz="1400" smtClean="0">
                <a:solidFill>
                  <a:srgbClr val="0000B6"/>
                </a:solidFill>
                <a:latin typeface="Book Antiqua" panose="02040602050305030304" pitchFamily="18" charset="0"/>
              </a:rPr>
              <a:pPr>
                <a:spcBef>
                  <a:spcPct val="0"/>
                </a:spcBef>
                <a:buClrTx/>
                <a:buSzTx/>
                <a:buFontTx/>
                <a:buNone/>
              </a:pPr>
              <a:t>140</a:t>
            </a:fld>
            <a:endParaRPr lang="en-US" altLang="en-US" sz="1400" smtClean="0">
              <a:solidFill>
                <a:srgbClr val="0000B6"/>
              </a:solidFill>
              <a:latin typeface="Book Antiqua" panose="02040602050305030304" pitchFamily="18" charset="0"/>
            </a:endParaRPr>
          </a:p>
        </p:txBody>
      </p:sp>
      <p:sp>
        <p:nvSpPr>
          <p:cNvPr id="696322" name="Rectangle 2"/>
          <p:cNvSpPr>
            <a:spLocks noGrp="1" noChangeArrowheads="1"/>
          </p:cNvSpPr>
          <p:nvPr>
            <p:ph type="title"/>
          </p:nvPr>
        </p:nvSpPr>
        <p:spPr/>
        <p:txBody>
          <a:bodyPr/>
          <a:lstStyle/>
          <a:p>
            <a:pPr>
              <a:defRPr/>
            </a:pPr>
            <a:r>
              <a:rPr lang="en-US" smtClean="0"/>
              <a:t>Parameters for Subprogram Calls</a:t>
            </a:r>
          </a:p>
        </p:txBody>
      </p:sp>
      <p:pic>
        <p:nvPicPr>
          <p:cNvPr id="6963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92250"/>
            <a:ext cx="889635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96323"/>
                                        </p:tgtEl>
                                        <p:attrNameLst>
                                          <p:attrName>style.visibility</p:attrName>
                                        </p:attrNameLst>
                                      </p:cBhvr>
                                      <p:to>
                                        <p:strVal val="visible"/>
                                      </p:to>
                                    </p:set>
                                    <p:anim calcmode="lin" valueType="num">
                                      <p:cBhvr additive="base">
                                        <p:cTn id="7" dur="500" fill="hold"/>
                                        <p:tgtEl>
                                          <p:spTgt spid="696323"/>
                                        </p:tgtEl>
                                        <p:attrNameLst>
                                          <p:attrName>ppt_x</p:attrName>
                                        </p:attrNameLst>
                                      </p:cBhvr>
                                      <p:tavLst>
                                        <p:tav tm="0">
                                          <p:val>
                                            <p:strVal val="0-#ppt_w/2"/>
                                          </p:val>
                                        </p:tav>
                                        <p:tav tm="100000">
                                          <p:val>
                                            <p:strVal val="#ppt_x"/>
                                          </p:val>
                                        </p:tav>
                                      </p:tavLst>
                                    </p:anim>
                                    <p:anim calcmode="lin" valueType="num">
                                      <p:cBhvr additive="base">
                                        <p:cTn id="8" dur="500" fill="hold"/>
                                        <p:tgtEl>
                                          <p:spTgt spid="696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F906F19-6055-475C-A809-796A2F4A2AC7}" type="slidenum">
              <a:rPr lang="ar-SA" altLang="en-US" sz="1400" smtClean="0">
                <a:solidFill>
                  <a:srgbClr val="0000B6"/>
                </a:solidFill>
                <a:latin typeface="Book Antiqua" panose="02040602050305030304" pitchFamily="18" charset="0"/>
              </a:rPr>
              <a:pPr>
                <a:spcBef>
                  <a:spcPct val="0"/>
                </a:spcBef>
                <a:buClrTx/>
                <a:buSzTx/>
                <a:buFontTx/>
                <a:buNone/>
              </a:pPr>
              <a:t>141</a:t>
            </a:fld>
            <a:endParaRPr lang="en-US" altLang="en-US" sz="1400" smtClean="0">
              <a:solidFill>
                <a:srgbClr val="0000B6"/>
              </a:solidFill>
              <a:latin typeface="Book Antiqua" panose="02040602050305030304" pitchFamily="18" charset="0"/>
            </a:endParaRPr>
          </a:p>
        </p:txBody>
      </p:sp>
      <p:sp>
        <p:nvSpPr>
          <p:cNvPr id="697346" name="Rectangle 2"/>
          <p:cNvSpPr>
            <a:spLocks noGrp="1" noChangeArrowheads="1"/>
          </p:cNvSpPr>
          <p:nvPr>
            <p:ph type="title"/>
          </p:nvPr>
        </p:nvSpPr>
        <p:spPr/>
        <p:txBody>
          <a:bodyPr/>
          <a:lstStyle/>
          <a:p>
            <a:pPr>
              <a:defRPr/>
            </a:pPr>
            <a:r>
              <a:rPr lang="en-US" smtClean="0"/>
              <a:t>Packages and Libraries</a:t>
            </a:r>
          </a:p>
        </p:txBody>
      </p:sp>
      <p:sp>
        <p:nvSpPr>
          <p:cNvPr id="697347" name="Rectangle 3"/>
          <p:cNvSpPr>
            <a:spLocks noGrp="1" noChangeArrowheads="1"/>
          </p:cNvSpPr>
          <p:nvPr>
            <p:ph type="body" idx="1"/>
          </p:nvPr>
        </p:nvSpPr>
        <p:spPr>
          <a:xfrm>
            <a:off x="254000" y="1036638"/>
            <a:ext cx="8650288" cy="1114425"/>
          </a:xfrm>
        </p:spPr>
        <p:txBody>
          <a:bodyPr/>
          <a:lstStyle/>
          <a:p>
            <a:r>
              <a:rPr lang="en-US" altLang="en-US" smtClean="0"/>
              <a:t>Provide a convenient way of referencing </a:t>
            </a:r>
            <a:br>
              <a:rPr lang="en-US" altLang="en-US" smtClean="0"/>
            </a:br>
            <a:r>
              <a:rPr lang="en-US" altLang="en-US" smtClean="0"/>
              <a:t>frequently used functions and components</a:t>
            </a:r>
          </a:p>
        </p:txBody>
      </p:sp>
      <p:sp>
        <p:nvSpPr>
          <p:cNvPr id="697348" name="Rectangle 4"/>
          <p:cNvSpPr>
            <a:spLocks noChangeArrowheads="1"/>
          </p:cNvSpPr>
          <p:nvPr/>
        </p:nvSpPr>
        <p:spPr bwMode="auto">
          <a:xfrm>
            <a:off x="247650" y="2147888"/>
            <a:ext cx="86502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Package declaration</a:t>
            </a:r>
          </a:p>
        </p:txBody>
      </p:sp>
      <p:pic>
        <p:nvPicPr>
          <p:cNvPr id="6973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2674938"/>
            <a:ext cx="39179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50" name="Rectangle 6"/>
          <p:cNvSpPr>
            <a:spLocks noChangeArrowheads="1"/>
          </p:cNvSpPr>
          <p:nvPr/>
        </p:nvSpPr>
        <p:spPr bwMode="auto">
          <a:xfrm>
            <a:off x="247650" y="3751263"/>
            <a:ext cx="86502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Package body [optional]</a:t>
            </a:r>
          </a:p>
        </p:txBody>
      </p:sp>
      <p:pic>
        <p:nvPicPr>
          <p:cNvPr id="6973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4300538"/>
            <a:ext cx="45212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7347">
                                            <p:txEl>
                                              <p:pRg st="0" end="0"/>
                                            </p:txEl>
                                          </p:spTgt>
                                        </p:tgtEl>
                                        <p:attrNameLst>
                                          <p:attrName>style.visibility</p:attrName>
                                        </p:attrNameLst>
                                      </p:cBhvr>
                                      <p:to>
                                        <p:strVal val="visible"/>
                                      </p:to>
                                    </p:set>
                                    <p:anim calcmode="lin" valueType="num">
                                      <p:cBhvr additive="base">
                                        <p:cTn id="7" dur="500" fill="hold"/>
                                        <p:tgtEl>
                                          <p:spTgt spid="6973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973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97348"/>
                                        </p:tgtEl>
                                        <p:attrNameLst>
                                          <p:attrName>style.visibility</p:attrName>
                                        </p:attrNameLst>
                                      </p:cBhvr>
                                      <p:to>
                                        <p:strVal val="visible"/>
                                      </p:to>
                                    </p:set>
                                    <p:anim calcmode="lin" valueType="num">
                                      <p:cBhvr additive="base">
                                        <p:cTn id="13" dur="500" fill="hold"/>
                                        <p:tgtEl>
                                          <p:spTgt spid="697348"/>
                                        </p:tgtEl>
                                        <p:attrNameLst>
                                          <p:attrName>ppt_x</p:attrName>
                                        </p:attrNameLst>
                                      </p:cBhvr>
                                      <p:tavLst>
                                        <p:tav tm="0">
                                          <p:val>
                                            <p:strVal val="0-#ppt_w/2"/>
                                          </p:val>
                                        </p:tav>
                                        <p:tav tm="100000">
                                          <p:val>
                                            <p:strVal val="#ppt_x"/>
                                          </p:val>
                                        </p:tav>
                                      </p:tavLst>
                                    </p:anim>
                                    <p:anim calcmode="lin" valueType="num">
                                      <p:cBhvr additive="base">
                                        <p:cTn id="14" dur="500" fill="hold"/>
                                        <p:tgtEl>
                                          <p:spTgt spid="6973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97349"/>
                                        </p:tgtEl>
                                        <p:attrNameLst>
                                          <p:attrName>style.visibility</p:attrName>
                                        </p:attrNameLst>
                                      </p:cBhvr>
                                      <p:to>
                                        <p:strVal val="visible"/>
                                      </p:to>
                                    </p:set>
                                    <p:anim calcmode="lin" valueType="num">
                                      <p:cBhvr additive="base">
                                        <p:cTn id="19" dur="500" fill="hold"/>
                                        <p:tgtEl>
                                          <p:spTgt spid="697349"/>
                                        </p:tgtEl>
                                        <p:attrNameLst>
                                          <p:attrName>ppt_x</p:attrName>
                                        </p:attrNameLst>
                                      </p:cBhvr>
                                      <p:tavLst>
                                        <p:tav tm="0">
                                          <p:val>
                                            <p:strVal val="0-#ppt_w/2"/>
                                          </p:val>
                                        </p:tav>
                                        <p:tav tm="100000">
                                          <p:val>
                                            <p:strVal val="#ppt_x"/>
                                          </p:val>
                                        </p:tav>
                                      </p:tavLst>
                                    </p:anim>
                                    <p:anim calcmode="lin" valueType="num">
                                      <p:cBhvr additive="base">
                                        <p:cTn id="20" dur="500" fill="hold"/>
                                        <p:tgtEl>
                                          <p:spTgt spid="69734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97350"/>
                                        </p:tgtEl>
                                        <p:attrNameLst>
                                          <p:attrName>style.visibility</p:attrName>
                                        </p:attrNameLst>
                                      </p:cBhvr>
                                      <p:to>
                                        <p:strVal val="visible"/>
                                      </p:to>
                                    </p:set>
                                    <p:anim calcmode="lin" valueType="num">
                                      <p:cBhvr additive="base">
                                        <p:cTn id="25" dur="500" fill="hold"/>
                                        <p:tgtEl>
                                          <p:spTgt spid="697350"/>
                                        </p:tgtEl>
                                        <p:attrNameLst>
                                          <p:attrName>ppt_x</p:attrName>
                                        </p:attrNameLst>
                                      </p:cBhvr>
                                      <p:tavLst>
                                        <p:tav tm="0">
                                          <p:val>
                                            <p:strVal val="0-#ppt_w/2"/>
                                          </p:val>
                                        </p:tav>
                                        <p:tav tm="100000">
                                          <p:val>
                                            <p:strVal val="#ppt_x"/>
                                          </p:val>
                                        </p:tav>
                                      </p:tavLst>
                                    </p:anim>
                                    <p:anim calcmode="lin" valueType="num">
                                      <p:cBhvr additive="base">
                                        <p:cTn id="26" dur="500" fill="hold"/>
                                        <p:tgtEl>
                                          <p:spTgt spid="69735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697351"/>
                                        </p:tgtEl>
                                        <p:attrNameLst>
                                          <p:attrName>style.visibility</p:attrName>
                                        </p:attrNameLst>
                                      </p:cBhvr>
                                      <p:to>
                                        <p:strVal val="visible"/>
                                      </p:to>
                                    </p:set>
                                    <p:anim calcmode="lin" valueType="num">
                                      <p:cBhvr additive="base">
                                        <p:cTn id="31" dur="500" fill="hold"/>
                                        <p:tgtEl>
                                          <p:spTgt spid="697351"/>
                                        </p:tgtEl>
                                        <p:attrNameLst>
                                          <p:attrName>ppt_x</p:attrName>
                                        </p:attrNameLst>
                                      </p:cBhvr>
                                      <p:tavLst>
                                        <p:tav tm="0">
                                          <p:val>
                                            <p:strVal val="0-#ppt_w/2"/>
                                          </p:val>
                                        </p:tav>
                                        <p:tav tm="100000">
                                          <p:val>
                                            <p:strVal val="#ppt_x"/>
                                          </p:val>
                                        </p:tav>
                                      </p:tavLst>
                                    </p:anim>
                                    <p:anim calcmode="lin" valueType="num">
                                      <p:cBhvr additive="base">
                                        <p:cTn id="32" dur="500" fill="hold"/>
                                        <p:tgtEl>
                                          <p:spTgt spid="6973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7" grpId="0" build="p" autoUpdateAnimBg="0"/>
      <p:bldP spid="697348" grpId="0" autoUpdateAnimBg="0"/>
      <p:bldP spid="697350"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9A76F53-2AE5-408A-A612-2E41DEAA74F9}" type="slidenum">
              <a:rPr lang="ar-SA" altLang="en-US" sz="1400" smtClean="0">
                <a:solidFill>
                  <a:srgbClr val="0000B6"/>
                </a:solidFill>
                <a:latin typeface="Book Antiqua" panose="02040602050305030304" pitchFamily="18" charset="0"/>
              </a:rPr>
              <a:pPr>
                <a:spcBef>
                  <a:spcPct val="0"/>
                </a:spcBef>
                <a:buClrTx/>
                <a:buSzTx/>
                <a:buFontTx/>
                <a:buNone/>
              </a:pPr>
              <a:t>142</a:t>
            </a:fld>
            <a:endParaRPr lang="en-US" altLang="en-US" sz="1400" smtClean="0">
              <a:solidFill>
                <a:srgbClr val="0000B6"/>
              </a:solidFill>
              <a:latin typeface="Book Antiqua" panose="02040602050305030304" pitchFamily="18" charset="0"/>
            </a:endParaRPr>
          </a:p>
        </p:txBody>
      </p:sp>
      <p:sp>
        <p:nvSpPr>
          <p:cNvPr id="698370" name="Rectangle 2"/>
          <p:cNvSpPr>
            <a:spLocks noGrp="1" noChangeArrowheads="1"/>
          </p:cNvSpPr>
          <p:nvPr>
            <p:ph type="title"/>
          </p:nvPr>
        </p:nvSpPr>
        <p:spPr/>
        <p:txBody>
          <a:bodyPr/>
          <a:lstStyle/>
          <a:p>
            <a:pPr>
              <a:defRPr/>
            </a:pPr>
            <a:r>
              <a:rPr lang="en-US" smtClean="0"/>
              <a:t>Library BITLIB – bit_pack package</a:t>
            </a:r>
          </a:p>
        </p:txBody>
      </p:sp>
      <p:pic>
        <p:nvPicPr>
          <p:cNvPr id="69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162050"/>
            <a:ext cx="4797425"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388" y="1185863"/>
            <a:ext cx="33575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98371"/>
                                        </p:tgtEl>
                                        <p:attrNameLst>
                                          <p:attrName>style.visibility</p:attrName>
                                        </p:attrNameLst>
                                      </p:cBhvr>
                                      <p:to>
                                        <p:strVal val="visible"/>
                                      </p:to>
                                    </p:set>
                                    <p:anim calcmode="lin" valueType="num">
                                      <p:cBhvr additive="base">
                                        <p:cTn id="7" dur="500" fill="hold"/>
                                        <p:tgtEl>
                                          <p:spTgt spid="698371"/>
                                        </p:tgtEl>
                                        <p:attrNameLst>
                                          <p:attrName>ppt_x</p:attrName>
                                        </p:attrNameLst>
                                      </p:cBhvr>
                                      <p:tavLst>
                                        <p:tav tm="0">
                                          <p:val>
                                            <p:strVal val="0-#ppt_w/2"/>
                                          </p:val>
                                        </p:tav>
                                        <p:tav tm="100000">
                                          <p:val>
                                            <p:strVal val="#ppt_x"/>
                                          </p:val>
                                        </p:tav>
                                      </p:tavLst>
                                    </p:anim>
                                    <p:anim calcmode="lin" valueType="num">
                                      <p:cBhvr additive="base">
                                        <p:cTn id="8" dur="500" fill="hold"/>
                                        <p:tgtEl>
                                          <p:spTgt spid="6983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98372"/>
                                        </p:tgtEl>
                                        <p:attrNameLst>
                                          <p:attrName>style.visibility</p:attrName>
                                        </p:attrNameLst>
                                      </p:cBhvr>
                                      <p:to>
                                        <p:strVal val="visible"/>
                                      </p:to>
                                    </p:set>
                                    <p:anim calcmode="lin" valueType="num">
                                      <p:cBhvr additive="base">
                                        <p:cTn id="13" dur="500" fill="hold"/>
                                        <p:tgtEl>
                                          <p:spTgt spid="698372"/>
                                        </p:tgtEl>
                                        <p:attrNameLst>
                                          <p:attrName>ppt_x</p:attrName>
                                        </p:attrNameLst>
                                      </p:cBhvr>
                                      <p:tavLst>
                                        <p:tav tm="0">
                                          <p:val>
                                            <p:strVal val="0-#ppt_w/2"/>
                                          </p:val>
                                        </p:tav>
                                        <p:tav tm="100000">
                                          <p:val>
                                            <p:strVal val="#ppt_x"/>
                                          </p:val>
                                        </p:tav>
                                      </p:tavLst>
                                    </p:anim>
                                    <p:anim calcmode="lin" valueType="num">
                                      <p:cBhvr additive="base">
                                        <p:cTn id="14" dur="500" fill="hold"/>
                                        <p:tgtEl>
                                          <p:spTgt spid="6983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D0D1955-F36B-4125-AD38-6BD7D8F584D7}" type="slidenum">
              <a:rPr lang="ar-SA" altLang="en-US" sz="1400" smtClean="0">
                <a:solidFill>
                  <a:srgbClr val="0000B6"/>
                </a:solidFill>
                <a:latin typeface="Book Antiqua" panose="02040602050305030304" pitchFamily="18" charset="0"/>
              </a:rPr>
              <a:pPr>
                <a:spcBef>
                  <a:spcPct val="0"/>
                </a:spcBef>
                <a:buClrTx/>
                <a:buSzTx/>
                <a:buFontTx/>
                <a:buNone/>
              </a:pPr>
              <a:t>143</a:t>
            </a:fld>
            <a:endParaRPr lang="en-US" altLang="en-US" sz="1400" smtClean="0">
              <a:solidFill>
                <a:srgbClr val="0000B6"/>
              </a:solidFill>
              <a:latin typeface="Book Antiqua" panose="02040602050305030304" pitchFamily="18" charset="0"/>
            </a:endParaRPr>
          </a:p>
        </p:txBody>
      </p:sp>
      <p:sp>
        <p:nvSpPr>
          <p:cNvPr id="699394" name="Rectangle 2"/>
          <p:cNvSpPr>
            <a:spLocks noGrp="1" noChangeArrowheads="1"/>
          </p:cNvSpPr>
          <p:nvPr>
            <p:ph type="title"/>
          </p:nvPr>
        </p:nvSpPr>
        <p:spPr/>
        <p:txBody>
          <a:bodyPr/>
          <a:lstStyle/>
          <a:p>
            <a:pPr>
              <a:defRPr/>
            </a:pPr>
            <a:r>
              <a:rPr lang="en-US" smtClean="0"/>
              <a:t>Library BITLIB – bit_pack package</a:t>
            </a:r>
          </a:p>
        </p:txBody>
      </p:sp>
      <p:pic>
        <p:nvPicPr>
          <p:cNvPr id="69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196975"/>
            <a:ext cx="42767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99395"/>
                                        </p:tgtEl>
                                        <p:attrNameLst>
                                          <p:attrName>style.visibility</p:attrName>
                                        </p:attrNameLst>
                                      </p:cBhvr>
                                      <p:to>
                                        <p:strVal val="visible"/>
                                      </p:to>
                                    </p:set>
                                    <p:anim calcmode="lin" valueType="num">
                                      <p:cBhvr additive="base">
                                        <p:cTn id="7" dur="500" fill="hold"/>
                                        <p:tgtEl>
                                          <p:spTgt spid="699395"/>
                                        </p:tgtEl>
                                        <p:attrNameLst>
                                          <p:attrName>ppt_x</p:attrName>
                                        </p:attrNameLst>
                                      </p:cBhvr>
                                      <p:tavLst>
                                        <p:tav tm="0">
                                          <p:val>
                                            <p:strVal val="0-#ppt_w/2"/>
                                          </p:val>
                                        </p:tav>
                                        <p:tav tm="100000">
                                          <p:val>
                                            <p:strVal val="#ppt_x"/>
                                          </p:val>
                                        </p:tav>
                                      </p:tavLst>
                                    </p:anim>
                                    <p:anim calcmode="lin" valueType="num">
                                      <p:cBhvr additive="base">
                                        <p:cTn id="8" dur="500" fill="hold"/>
                                        <p:tgtEl>
                                          <p:spTgt spid="699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582681B-C4CA-4657-9844-BAA66FDDF2AE}" type="slidenum">
              <a:rPr lang="ar-SA" altLang="en-US" sz="1400" smtClean="0">
                <a:solidFill>
                  <a:srgbClr val="0000B6"/>
                </a:solidFill>
                <a:latin typeface="Book Antiqua" panose="02040602050305030304" pitchFamily="18" charset="0"/>
              </a:rPr>
              <a:pPr>
                <a:spcBef>
                  <a:spcPct val="0"/>
                </a:spcBef>
                <a:buClrTx/>
                <a:buSzTx/>
                <a:buFontTx/>
                <a:buNone/>
              </a:pPr>
              <a:t>144</a:t>
            </a:fld>
            <a:endParaRPr lang="en-US" altLang="en-US" sz="1400" smtClean="0">
              <a:solidFill>
                <a:srgbClr val="0000B6"/>
              </a:solidFill>
              <a:latin typeface="Book Antiqua" panose="02040602050305030304" pitchFamily="18" charset="0"/>
            </a:endParaRPr>
          </a:p>
        </p:txBody>
      </p:sp>
      <p:sp>
        <p:nvSpPr>
          <p:cNvPr id="700418" name="Rectangle 2"/>
          <p:cNvSpPr>
            <a:spLocks noGrp="1" noChangeArrowheads="1"/>
          </p:cNvSpPr>
          <p:nvPr>
            <p:ph type="title"/>
          </p:nvPr>
        </p:nvSpPr>
        <p:spPr/>
        <p:txBody>
          <a:bodyPr/>
          <a:lstStyle/>
          <a:p>
            <a:pPr>
              <a:defRPr/>
            </a:pPr>
            <a:r>
              <a:rPr lang="en-US" smtClean="0"/>
              <a:t>Library BITLIB – bit_pack package</a:t>
            </a:r>
          </a:p>
        </p:txBody>
      </p:sp>
      <p:pic>
        <p:nvPicPr>
          <p:cNvPr id="700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150" y="1079500"/>
            <a:ext cx="5443538"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00419"/>
                                        </p:tgtEl>
                                        <p:attrNameLst>
                                          <p:attrName>style.visibility</p:attrName>
                                        </p:attrNameLst>
                                      </p:cBhvr>
                                      <p:to>
                                        <p:strVal val="visible"/>
                                      </p:to>
                                    </p:set>
                                    <p:anim calcmode="lin" valueType="num">
                                      <p:cBhvr additive="base">
                                        <p:cTn id="7" dur="500" fill="hold"/>
                                        <p:tgtEl>
                                          <p:spTgt spid="700419"/>
                                        </p:tgtEl>
                                        <p:attrNameLst>
                                          <p:attrName>ppt_x</p:attrName>
                                        </p:attrNameLst>
                                      </p:cBhvr>
                                      <p:tavLst>
                                        <p:tav tm="0">
                                          <p:val>
                                            <p:strVal val="0-#ppt_w/2"/>
                                          </p:val>
                                        </p:tav>
                                        <p:tav tm="100000">
                                          <p:val>
                                            <p:strVal val="#ppt_x"/>
                                          </p:val>
                                        </p:tav>
                                      </p:tavLst>
                                    </p:anim>
                                    <p:anim calcmode="lin" valueType="num">
                                      <p:cBhvr additive="base">
                                        <p:cTn id="8" dur="500" fill="hold"/>
                                        <p:tgtEl>
                                          <p:spTgt spid="700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4B32C02-F58C-4A16-A44D-7672EB70DD2D}" type="slidenum">
              <a:rPr lang="ar-SA" altLang="en-US" sz="1400" smtClean="0">
                <a:solidFill>
                  <a:srgbClr val="0000B6"/>
                </a:solidFill>
                <a:latin typeface="Book Antiqua" panose="02040602050305030304" pitchFamily="18" charset="0"/>
              </a:rPr>
              <a:pPr>
                <a:spcBef>
                  <a:spcPct val="0"/>
                </a:spcBef>
                <a:buClrTx/>
                <a:buSzTx/>
                <a:buFontTx/>
                <a:buNone/>
              </a:pPr>
              <a:t>145</a:t>
            </a:fld>
            <a:endParaRPr lang="en-US" altLang="en-US" sz="1400" smtClean="0">
              <a:solidFill>
                <a:srgbClr val="0000B6"/>
              </a:solidFill>
              <a:latin typeface="Book Antiqua" panose="02040602050305030304" pitchFamily="18" charset="0"/>
            </a:endParaRPr>
          </a:p>
        </p:txBody>
      </p:sp>
      <p:sp>
        <p:nvSpPr>
          <p:cNvPr id="701442" name="Rectangle 2"/>
          <p:cNvSpPr>
            <a:spLocks noGrp="1" noChangeArrowheads="1"/>
          </p:cNvSpPr>
          <p:nvPr>
            <p:ph type="title"/>
          </p:nvPr>
        </p:nvSpPr>
        <p:spPr/>
        <p:txBody>
          <a:bodyPr/>
          <a:lstStyle/>
          <a:p>
            <a:pPr>
              <a:defRPr/>
            </a:pPr>
            <a:r>
              <a:rPr lang="en-US" smtClean="0"/>
              <a:t>VHDL Model for a 74163 Counter</a:t>
            </a:r>
          </a:p>
        </p:txBody>
      </p:sp>
      <p:sp>
        <p:nvSpPr>
          <p:cNvPr id="171012" name="Rectangle 3"/>
          <p:cNvSpPr>
            <a:spLocks noGrp="1" noChangeArrowheads="1"/>
          </p:cNvSpPr>
          <p:nvPr>
            <p:ph type="body" idx="1"/>
          </p:nvPr>
        </p:nvSpPr>
        <p:spPr>
          <a:xfrm>
            <a:off x="685800" y="1257300"/>
            <a:ext cx="7772400" cy="998538"/>
          </a:xfrm>
        </p:spPr>
        <p:txBody>
          <a:bodyPr/>
          <a:lstStyle/>
          <a:p>
            <a:r>
              <a:rPr lang="en-US" altLang="en-US" smtClean="0"/>
              <a:t>74613 – 4-bit fully synchronous binary counter</a:t>
            </a:r>
          </a:p>
          <a:p>
            <a:r>
              <a:rPr lang="en-US" altLang="en-US" smtClean="0"/>
              <a:t>Counter operations</a:t>
            </a:r>
          </a:p>
        </p:txBody>
      </p:sp>
      <p:pic>
        <p:nvPicPr>
          <p:cNvPr id="1710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2079625"/>
            <a:ext cx="719296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Rectangle 5"/>
          <p:cNvSpPr>
            <a:spLocks noChangeArrowheads="1"/>
          </p:cNvSpPr>
          <p:nvPr/>
        </p:nvSpPr>
        <p:spPr bwMode="auto">
          <a:xfrm>
            <a:off x="247650" y="3887788"/>
            <a:ext cx="8636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Char char="•"/>
            </a:pPr>
            <a:r>
              <a:rPr lang="en-US" altLang="en-US" i="0">
                <a:solidFill>
                  <a:schemeClr val="tx1"/>
                </a:solidFill>
              </a:rPr>
              <a:t>Generate a Cout in state 15 if T=1</a:t>
            </a:r>
          </a:p>
          <a:p>
            <a:pPr lvl="1">
              <a:buClrTx/>
              <a:buSzTx/>
              <a:buFontTx/>
              <a:buChar char="•"/>
            </a:pPr>
            <a:r>
              <a:rPr lang="en-US" altLang="en-US" sz="2800" i="0"/>
              <a:t>Cout = Q</a:t>
            </a:r>
            <a:r>
              <a:rPr lang="en-US" altLang="en-US" sz="2800" i="0" baseline="-25000"/>
              <a:t>3</a:t>
            </a:r>
            <a:r>
              <a:rPr lang="en-US" altLang="en-US" sz="2800" i="0"/>
              <a:t>Q</a:t>
            </a:r>
            <a:r>
              <a:rPr lang="en-US" altLang="en-US" sz="2800" i="0" baseline="-25000"/>
              <a:t>2</a:t>
            </a:r>
            <a:r>
              <a:rPr lang="en-US" altLang="en-US" sz="2800" i="0"/>
              <a:t>Q</a:t>
            </a:r>
            <a:r>
              <a:rPr lang="en-US" altLang="en-US" sz="2800" i="0" baseline="-25000"/>
              <a:t>1</a:t>
            </a:r>
            <a:r>
              <a:rPr lang="en-US" altLang="en-US" sz="2800" i="0"/>
              <a:t>Q</a:t>
            </a:r>
            <a:r>
              <a:rPr lang="en-US" altLang="en-US" sz="2800" i="0" baseline="-25000"/>
              <a:t>0</a:t>
            </a:r>
            <a:r>
              <a:rPr lang="en-US" altLang="en-US" sz="2800" i="0"/>
              <a:t>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19179C9-BD46-4FFF-84D5-C6F04C690FC0}" type="slidenum">
              <a:rPr lang="ar-SA" altLang="en-US" sz="1400" smtClean="0">
                <a:solidFill>
                  <a:srgbClr val="0000B6"/>
                </a:solidFill>
                <a:latin typeface="Book Antiqua" panose="02040602050305030304" pitchFamily="18" charset="0"/>
              </a:rPr>
              <a:pPr>
                <a:spcBef>
                  <a:spcPct val="0"/>
                </a:spcBef>
                <a:buClrTx/>
                <a:buSzTx/>
                <a:buFontTx/>
                <a:buNone/>
              </a:pPr>
              <a:t>146</a:t>
            </a:fld>
            <a:endParaRPr lang="en-US" altLang="en-US" sz="1400" smtClean="0">
              <a:solidFill>
                <a:srgbClr val="0000B6"/>
              </a:solidFill>
              <a:latin typeface="Book Antiqua" panose="02040602050305030304" pitchFamily="18" charset="0"/>
            </a:endParaRPr>
          </a:p>
        </p:txBody>
      </p:sp>
      <p:sp>
        <p:nvSpPr>
          <p:cNvPr id="702466" name="Rectangle 2"/>
          <p:cNvSpPr>
            <a:spLocks noGrp="1" noChangeArrowheads="1"/>
          </p:cNvSpPr>
          <p:nvPr>
            <p:ph type="title"/>
          </p:nvPr>
        </p:nvSpPr>
        <p:spPr/>
        <p:txBody>
          <a:bodyPr/>
          <a:lstStyle/>
          <a:p>
            <a:pPr>
              <a:defRPr/>
            </a:pPr>
            <a:r>
              <a:rPr lang="en-US" smtClean="0"/>
              <a:t>VHDL Model for a 74163 Counter</a:t>
            </a:r>
          </a:p>
        </p:txBody>
      </p:sp>
      <p:pic>
        <p:nvPicPr>
          <p:cNvPr id="1720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963" y="1122363"/>
            <a:ext cx="714375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6B56FAE1-3764-4D85-9477-87BC4BE93E4D}" type="slidenum">
              <a:rPr lang="ar-SA" altLang="en-US" sz="1400" smtClean="0">
                <a:solidFill>
                  <a:srgbClr val="0000B6"/>
                </a:solidFill>
                <a:latin typeface="Book Antiqua" panose="02040602050305030304" pitchFamily="18" charset="0"/>
              </a:rPr>
              <a:pPr>
                <a:spcBef>
                  <a:spcPct val="0"/>
                </a:spcBef>
                <a:buClrTx/>
                <a:buSzTx/>
                <a:buFontTx/>
                <a:buNone/>
              </a:pPr>
              <a:t>147</a:t>
            </a:fld>
            <a:endParaRPr lang="en-US" altLang="en-US" sz="1400" smtClean="0">
              <a:solidFill>
                <a:srgbClr val="0000B6"/>
              </a:solidFill>
              <a:latin typeface="Book Antiqua" panose="02040602050305030304" pitchFamily="18" charset="0"/>
            </a:endParaRPr>
          </a:p>
        </p:txBody>
      </p:sp>
      <p:sp>
        <p:nvSpPr>
          <p:cNvPr id="703490" name="Rectangle 2"/>
          <p:cNvSpPr>
            <a:spLocks noGrp="1" noChangeArrowheads="1"/>
          </p:cNvSpPr>
          <p:nvPr>
            <p:ph type="title"/>
          </p:nvPr>
        </p:nvSpPr>
        <p:spPr/>
        <p:txBody>
          <a:bodyPr/>
          <a:lstStyle/>
          <a:p>
            <a:pPr>
              <a:defRPr/>
            </a:pPr>
            <a:r>
              <a:rPr lang="en-US" smtClean="0"/>
              <a:t>Cascaded Counters</a:t>
            </a:r>
          </a:p>
        </p:txBody>
      </p:sp>
      <p:pic>
        <p:nvPicPr>
          <p:cNvPr id="1730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75" y="1381125"/>
            <a:ext cx="65246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3504D87-FC0D-4DFD-9907-8D35F9A6396D}" type="slidenum">
              <a:rPr lang="ar-SA" altLang="en-US" sz="1400" smtClean="0">
                <a:solidFill>
                  <a:srgbClr val="0000B6"/>
                </a:solidFill>
                <a:latin typeface="Book Antiqua" panose="02040602050305030304" pitchFamily="18" charset="0"/>
              </a:rPr>
              <a:pPr>
                <a:spcBef>
                  <a:spcPct val="0"/>
                </a:spcBef>
                <a:buClrTx/>
                <a:buSzTx/>
                <a:buFontTx/>
                <a:buNone/>
              </a:pPr>
              <a:t>148</a:t>
            </a:fld>
            <a:endParaRPr lang="en-US" altLang="en-US" sz="1400" smtClean="0">
              <a:solidFill>
                <a:srgbClr val="0000B6"/>
              </a:solidFill>
              <a:latin typeface="Book Antiqua" panose="02040602050305030304" pitchFamily="18" charset="0"/>
            </a:endParaRPr>
          </a:p>
        </p:txBody>
      </p:sp>
      <p:sp>
        <p:nvSpPr>
          <p:cNvPr id="704514" name="Rectangle 2"/>
          <p:cNvSpPr>
            <a:spLocks noGrp="1" noChangeArrowheads="1"/>
          </p:cNvSpPr>
          <p:nvPr>
            <p:ph type="title"/>
          </p:nvPr>
        </p:nvSpPr>
        <p:spPr/>
        <p:txBody>
          <a:bodyPr/>
          <a:lstStyle/>
          <a:p>
            <a:pPr>
              <a:defRPr/>
            </a:pPr>
            <a:r>
              <a:rPr lang="en-US" smtClean="0"/>
              <a:t>Cascaded Counters (cont’d)</a:t>
            </a:r>
          </a:p>
        </p:txBody>
      </p:sp>
      <p:pic>
        <p:nvPicPr>
          <p:cNvPr id="1740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25" y="1082675"/>
            <a:ext cx="655161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E7F45FD-DF83-466E-A9B0-8DEC6E2DF35F}" type="slidenum">
              <a:rPr lang="ar-SA" altLang="en-US" sz="1400" smtClean="0">
                <a:solidFill>
                  <a:srgbClr val="0000B6"/>
                </a:solidFill>
                <a:latin typeface="Book Antiqua" panose="02040602050305030304" pitchFamily="18" charset="0"/>
              </a:rPr>
              <a:pPr>
                <a:spcBef>
                  <a:spcPct val="0"/>
                </a:spcBef>
                <a:buClrTx/>
                <a:buSzTx/>
                <a:buFontTx/>
                <a:buNone/>
              </a:pPr>
              <a:t>149</a:t>
            </a:fld>
            <a:endParaRPr lang="en-US" altLang="en-US" sz="1400" smtClean="0">
              <a:solidFill>
                <a:srgbClr val="0000B6"/>
              </a:solidFill>
              <a:latin typeface="Book Antiqua" panose="02040602050305030304" pitchFamily="18" charset="0"/>
            </a:endParaRPr>
          </a:p>
        </p:txBody>
      </p:sp>
      <p:sp>
        <p:nvSpPr>
          <p:cNvPr id="705538" name="Rectangle 2"/>
          <p:cNvSpPr>
            <a:spLocks noGrp="1" noChangeArrowheads="1"/>
          </p:cNvSpPr>
          <p:nvPr>
            <p:ph type="title"/>
          </p:nvPr>
        </p:nvSpPr>
        <p:spPr/>
        <p:txBody>
          <a:bodyPr/>
          <a:lstStyle/>
          <a:p>
            <a:pPr>
              <a:defRPr/>
            </a:pPr>
            <a:r>
              <a:rPr lang="en-US" smtClean="0"/>
              <a:t>Additional Topics in VHDL</a:t>
            </a:r>
          </a:p>
        </p:txBody>
      </p:sp>
      <p:sp>
        <p:nvSpPr>
          <p:cNvPr id="705539" name="Rectangle 3"/>
          <p:cNvSpPr>
            <a:spLocks noGrp="1" noChangeArrowheads="1"/>
          </p:cNvSpPr>
          <p:nvPr>
            <p:ph type="body" idx="1"/>
          </p:nvPr>
        </p:nvSpPr>
        <p:spPr/>
        <p:txBody>
          <a:bodyPr/>
          <a:lstStyle/>
          <a:p>
            <a:r>
              <a:rPr lang="en-US" altLang="en-US" smtClean="0"/>
              <a:t>Attributes</a:t>
            </a:r>
          </a:p>
          <a:p>
            <a:r>
              <a:rPr lang="en-US" altLang="en-US" smtClean="0"/>
              <a:t>Transport and Inertial Delays</a:t>
            </a:r>
          </a:p>
          <a:p>
            <a:r>
              <a:rPr lang="en-US" altLang="en-US" smtClean="0"/>
              <a:t>Operator Overloading</a:t>
            </a:r>
          </a:p>
          <a:p>
            <a:r>
              <a:rPr lang="en-US" altLang="en-US" smtClean="0"/>
              <a:t>Multivalued Logic and Signal Resolution</a:t>
            </a:r>
          </a:p>
          <a:p>
            <a:r>
              <a:rPr lang="en-US" altLang="en-US" smtClean="0"/>
              <a:t>IEEE 1164 Standard Logic</a:t>
            </a:r>
          </a:p>
          <a:p>
            <a:r>
              <a:rPr lang="en-US" altLang="en-US" smtClean="0"/>
              <a:t>Generics</a:t>
            </a:r>
          </a:p>
          <a:p>
            <a:r>
              <a:rPr lang="en-US" altLang="en-US" smtClean="0"/>
              <a:t>Generate Statements</a:t>
            </a:r>
          </a:p>
          <a:p>
            <a:r>
              <a:rPr lang="en-US" altLang="en-US" smtClean="0"/>
              <a:t>Synthesis of VHDL Code</a:t>
            </a:r>
          </a:p>
          <a:p>
            <a:r>
              <a:rPr lang="en-US" altLang="en-US" smtClean="0"/>
              <a:t>Synthesis Examples</a:t>
            </a:r>
          </a:p>
          <a:p>
            <a:r>
              <a:rPr lang="en-US" altLang="en-US" smtClean="0"/>
              <a:t>Files and Text 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5539">
                                            <p:txEl>
                                              <p:pRg st="0" end="0"/>
                                            </p:txEl>
                                          </p:spTgt>
                                        </p:tgtEl>
                                        <p:attrNameLst>
                                          <p:attrName>style.visibility</p:attrName>
                                        </p:attrNameLst>
                                      </p:cBhvr>
                                      <p:to>
                                        <p:strVal val="visible"/>
                                      </p:to>
                                    </p:set>
                                    <p:anim calcmode="lin" valueType="num">
                                      <p:cBhvr additive="base">
                                        <p:cTn id="7" dur="500" fill="hold"/>
                                        <p:tgtEl>
                                          <p:spTgt spid="705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55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05539">
                                            <p:txEl>
                                              <p:pRg st="1" end="1"/>
                                            </p:txEl>
                                          </p:spTgt>
                                        </p:tgtEl>
                                        <p:attrNameLst>
                                          <p:attrName>style.visibility</p:attrName>
                                        </p:attrNameLst>
                                      </p:cBhvr>
                                      <p:to>
                                        <p:strVal val="visible"/>
                                      </p:to>
                                    </p:set>
                                    <p:anim calcmode="lin" valueType="num">
                                      <p:cBhvr additive="base">
                                        <p:cTn id="13" dur="500" fill="hold"/>
                                        <p:tgtEl>
                                          <p:spTgt spid="7055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055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05539">
                                            <p:txEl>
                                              <p:pRg st="2" end="2"/>
                                            </p:txEl>
                                          </p:spTgt>
                                        </p:tgtEl>
                                        <p:attrNameLst>
                                          <p:attrName>style.visibility</p:attrName>
                                        </p:attrNameLst>
                                      </p:cBhvr>
                                      <p:to>
                                        <p:strVal val="visible"/>
                                      </p:to>
                                    </p:set>
                                    <p:anim calcmode="lin" valueType="num">
                                      <p:cBhvr additive="base">
                                        <p:cTn id="19" dur="500" fill="hold"/>
                                        <p:tgtEl>
                                          <p:spTgt spid="7055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055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05539">
                                            <p:txEl>
                                              <p:pRg st="3" end="3"/>
                                            </p:txEl>
                                          </p:spTgt>
                                        </p:tgtEl>
                                        <p:attrNameLst>
                                          <p:attrName>style.visibility</p:attrName>
                                        </p:attrNameLst>
                                      </p:cBhvr>
                                      <p:to>
                                        <p:strVal val="visible"/>
                                      </p:to>
                                    </p:set>
                                    <p:anim calcmode="lin" valueType="num">
                                      <p:cBhvr additive="base">
                                        <p:cTn id="25" dur="500" fill="hold"/>
                                        <p:tgtEl>
                                          <p:spTgt spid="7055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055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05539">
                                            <p:txEl>
                                              <p:pRg st="4" end="4"/>
                                            </p:txEl>
                                          </p:spTgt>
                                        </p:tgtEl>
                                        <p:attrNameLst>
                                          <p:attrName>style.visibility</p:attrName>
                                        </p:attrNameLst>
                                      </p:cBhvr>
                                      <p:to>
                                        <p:strVal val="visible"/>
                                      </p:to>
                                    </p:set>
                                    <p:anim calcmode="lin" valueType="num">
                                      <p:cBhvr additive="base">
                                        <p:cTn id="31" dur="500" fill="hold"/>
                                        <p:tgtEl>
                                          <p:spTgt spid="7055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055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05539">
                                            <p:txEl>
                                              <p:pRg st="5" end="5"/>
                                            </p:txEl>
                                          </p:spTgt>
                                        </p:tgtEl>
                                        <p:attrNameLst>
                                          <p:attrName>style.visibility</p:attrName>
                                        </p:attrNameLst>
                                      </p:cBhvr>
                                      <p:to>
                                        <p:strVal val="visible"/>
                                      </p:to>
                                    </p:set>
                                    <p:anim calcmode="lin" valueType="num">
                                      <p:cBhvr additive="base">
                                        <p:cTn id="37" dur="500" fill="hold"/>
                                        <p:tgtEl>
                                          <p:spTgt spid="7055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0553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05539">
                                            <p:txEl>
                                              <p:pRg st="6" end="6"/>
                                            </p:txEl>
                                          </p:spTgt>
                                        </p:tgtEl>
                                        <p:attrNameLst>
                                          <p:attrName>style.visibility</p:attrName>
                                        </p:attrNameLst>
                                      </p:cBhvr>
                                      <p:to>
                                        <p:strVal val="visible"/>
                                      </p:to>
                                    </p:set>
                                    <p:anim calcmode="lin" valueType="num">
                                      <p:cBhvr additive="base">
                                        <p:cTn id="43" dur="500" fill="hold"/>
                                        <p:tgtEl>
                                          <p:spTgt spid="70553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0553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amera.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05539">
                                            <p:txEl>
                                              <p:pRg st="7" end="7"/>
                                            </p:txEl>
                                          </p:spTgt>
                                        </p:tgtEl>
                                        <p:attrNameLst>
                                          <p:attrName>style.visibility</p:attrName>
                                        </p:attrNameLst>
                                      </p:cBhvr>
                                      <p:to>
                                        <p:strVal val="visible"/>
                                      </p:to>
                                    </p:set>
                                    <p:anim calcmode="lin" valueType="num">
                                      <p:cBhvr additive="base">
                                        <p:cTn id="49" dur="500" fill="hold"/>
                                        <p:tgtEl>
                                          <p:spTgt spid="70553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05539">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amera.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05539">
                                            <p:txEl>
                                              <p:pRg st="8" end="8"/>
                                            </p:txEl>
                                          </p:spTgt>
                                        </p:tgtEl>
                                        <p:attrNameLst>
                                          <p:attrName>style.visibility</p:attrName>
                                        </p:attrNameLst>
                                      </p:cBhvr>
                                      <p:to>
                                        <p:strVal val="visible"/>
                                      </p:to>
                                    </p:set>
                                    <p:anim calcmode="lin" valueType="num">
                                      <p:cBhvr additive="base">
                                        <p:cTn id="55" dur="500" fill="hold"/>
                                        <p:tgtEl>
                                          <p:spTgt spid="705539">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05539">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camera.wav"/>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05539">
                                            <p:txEl>
                                              <p:pRg st="9" end="9"/>
                                            </p:txEl>
                                          </p:spTgt>
                                        </p:tgtEl>
                                        <p:attrNameLst>
                                          <p:attrName>style.visibility</p:attrName>
                                        </p:attrNameLst>
                                      </p:cBhvr>
                                      <p:to>
                                        <p:strVal val="visible"/>
                                      </p:to>
                                    </p:set>
                                    <p:anim calcmode="lin" valueType="num">
                                      <p:cBhvr additive="base">
                                        <p:cTn id="61" dur="500" fill="hold"/>
                                        <p:tgtEl>
                                          <p:spTgt spid="705539">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05539">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034F661-21BC-4C58-9718-049F64F0FD0D}" type="slidenum">
              <a:rPr lang="ar-SA" altLang="en-US" sz="1400" smtClean="0">
                <a:solidFill>
                  <a:srgbClr val="0000B6"/>
                </a:solidFill>
                <a:latin typeface="Book Antiqua" panose="02040602050305030304" pitchFamily="18" charset="0"/>
              </a:rPr>
              <a:pPr>
                <a:spcBef>
                  <a:spcPct val="0"/>
                </a:spcBef>
                <a:buClrTx/>
                <a:buSzTx/>
                <a:buFontTx/>
                <a:buNone/>
              </a:pPr>
              <a:t>15</a:t>
            </a:fld>
            <a:endParaRPr lang="en-US" altLang="en-US" sz="1400" smtClean="0">
              <a:solidFill>
                <a:srgbClr val="0000B6"/>
              </a:solidFill>
              <a:latin typeface="Book Antiqua" panose="02040602050305030304" pitchFamily="18" charset="0"/>
            </a:endParaRPr>
          </a:p>
        </p:txBody>
      </p:sp>
      <p:sp>
        <p:nvSpPr>
          <p:cNvPr id="615426" name="Rectangle 2"/>
          <p:cNvSpPr>
            <a:spLocks noGrp="1" noChangeArrowheads="1"/>
          </p:cNvSpPr>
          <p:nvPr>
            <p:ph type="title"/>
          </p:nvPr>
        </p:nvSpPr>
        <p:spPr>
          <a:xfrm>
            <a:off x="646113" y="665163"/>
            <a:ext cx="7772400" cy="715962"/>
          </a:xfrm>
        </p:spPr>
        <p:txBody>
          <a:bodyPr/>
          <a:lstStyle/>
          <a:p>
            <a:pPr>
              <a:defRPr/>
            </a:pPr>
            <a:r>
              <a:rPr lang="en-US" smtClean="0"/>
              <a:t>Concurrent Statements vs. Process</a:t>
            </a:r>
          </a:p>
        </p:txBody>
      </p:sp>
      <p:sp>
        <p:nvSpPr>
          <p:cNvPr id="23556" name="Rectangle 3"/>
          <p:cNvSpPr>
            <a:spLocks noChangeArrowheads="1"/>
          </p:cNvSpPr>
          <p:nvPr/>
        </p:nvSpPr>
        <p:spPr bwMode="auto">
          <a:xfrm>
            <a:off x="2063750" y="3676650"/>
            <a:ext cx="37576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Tx/>
              <a:buSzTx/>
              <a:buFontTx/>
              <a:buNone/>
            </a:pPr>
            <a:r>
              <a:rPr lang="en-US" altLang="en-US" sz="2400" i="0">
                <a:solidFill>
                  <a:srgbClr val="3333FF"/>
                </a:solidFill>
              </a:rPr>
              <a:t>Simulation Results</a:t>
            </a:r>
          </a:p>
        </p:txBody>
      </p:sp>
      <p:pic>
        <p:nvPicPr>
          <p:cNvPr id="23557" name="Picture 4"/>
          <p:cNvPicPr>
            <a:picLocks noChangeAspect="1" noChangeArrowheads="1"/>
          </p:cNvPicPr>
          <p:nvPr/>
        </p:nvPicPr>
        <p:blipFill>
          <a:blip r:embed="rId2">
            <a:extLst>
              <a:ext uri="{28A0092B-C50C-407E-A947-70E740481C1C}">
                <a14:useLocalDpi xmlns:a14="http://schemas.microsoft.com/office/drawing/2010/main" val="0"/>
              </a:ext>
            </a:extLst>
          </a:blip>
          <a:srcRect l="3030" r="5666"/>
          <a:stretch>
            <a:fillRect/>
          </a:stretch>
        </p:blipFill>
        <p:spPr bwMode="auto">
          <a:xfrm>
            <a:off x="3876675" y="4349750"/>
            <a:ext cx="495776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5"/>
          <p:cNvSpPr>
            <a:spLocks noChangeArrowheads="1"/>
          </p:cNvSpPr>
          <p:nvPr/>
        </p:nvSpPr>
        <p:spPr bwMode="auto">
          <a:xfrm>
            <a:off x="2620963" y="998538"/>
            <a:ext cx="375761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2000" i="0">
                <a:solidFill>
                  <a:srgbClr val="3333FF"/>
                </a:solidFill>
              </a:rPr>
              <a:t>A, B, C, D are integers</a:t>
            </a:r>
          </a:p>
          <a:p>
            <a:pPr>
              <a:buClrTx/>
              <a:buSzTx/>
              <a:buFontTx/>
              <a:buNone/>
            </a:pPr>
            <a:r>
              <a:rPr lang="en-US" altLang="en-US" sz="2000" i="0">
                <a:solidFill>
                  <a:srgbClr val="3333FF"/>
                </a:solidFill>
              </a:rPr>
              <a:t>A=1, B=2, C=3, D=0</a:t>
            </a:r>
          </a:p>
          <a:p>
            <a:pPr>
              <a:buClrTx/>
              <a:buSzTx/>
              <a:buFontTx/>
              <a:buNone/>
            </a:pPr>
            <a:r>
              <a:rPr lang="en-US" altLang="en-US" sz="2000" i="0">
                <a:solidFill>
                  <a:srgbClr val="3333FF"/>
                </a:solidFill>
              </a:rPr>
              <a:t>D changes to 4 at time 10</a:t>
            </a:r>
          </a:p>
          <a:p>
            <a:pPr>
              <a:buClrTx/>
              <a:buSzTx/>
              <a:buFontTx/>
              <a:buNone/>
            </a:pPr>
            <a:endParaRPr lang="en-US" altLang="en-US" sz="2000" i="0">
              <a:solidFill>
                <a:srgbClr val="3333FF"/>
              </a:solidFill>
            </a:endParaRPr>
          </a:p>
        </p:txBody>
      </p:sp>
      <p:pic>
        <p:nvPicPr>
          <p:cNvPr id="2355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2212975"/>
            <a:ext cx="2994025" cy="1573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6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75" y="2284413"/>
            <a:ext cx="3030538" cy="874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1" name="Rectangle 8"/>
          <p:cNvSpPr>
            <a:spLocks noChangeArrowheads="1"/>
          </p:cNvSpPr>
          <p:nvPr/>
        </p:nvSpPr>
        <p:spPr bwMode="auto">
          <a:xfrm>
            <a:off x="279400" y="4291013"/>
            <a:ext cx="37941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600" i="0">
                <a:solidFill>
                  <a:schemeClr val="tx1"/>
                </a:solidFill>
              </a:rPr>
              <a:t>time  delta  A   B   C   D</a:t>
            </a:r>
          </a:p>
          <a:p>
            <a:pPr>
              <a:buClrTx/>
              <a:buSzTx/>
              <a:buFontTx/>
              <a:buNone/>
            </a:pPr>
            <a:r>
              <a:rPr lang="en-US" altLang="en-US" sz="1600" i="0">
                <a:solidFill>
                  <a:schemeClr val="tx1"/>
                </a:solidFill>
              </a:rPr>
              <a:t>0        +0     0   1   2    0</a:t>
            </a:r>
          </a:p>
          <a:p>
            <a:pPr>
              <a:buClrTx/>
              <a:buSzTx/>
              <a:buFontTx/>
              <a:buAutoNum type="arabicPlain" startAt="10"/>
            </a:pPr>
            <a:r>
              <a:rPr lang="en-US" altLang="en-US" sz="1600" i="0">
                <a:solidFill>
                  <a:schemeClr val="tx1"/>
                </a:solidFill>
              </a:rPr>
              <a:t>      +0     1    2   3   4    (stat. 3 exe.)</a:t>
            </a:r>
          </a:p>
          <a:p>
            <a:pPr>
              <a:buClrTx/>
              <a:buSzTx/>
              <a:buFontTx/>
              <a:buNone/>
            </a:pPr>
            <a:r>
              <a:rPr lang="en-US" altLang="en-US" sz="1600" i="0">
                <a:solidFill>
                  <a:schemeClr val="tx1"/>
                </a:solidFill>
              </a:rPr>
              <a:t>10      +1     1    2   4   4    (stat. 2 exe.)</a:t>
            </a:r>
          </a:p>
          <a:p>
            <a:pPr>
              <a:buClrTx/>
              <a:buSzTx/>
              <a:buFontTx/>
              <a:buAutoNum type="arabicPlain" startAt="10"/>
            </a:pPr>
            <a:r>
              <a:rPr lang="en-US" altLang="en-US" sz="1600" i="0">
                <a:solidFill>
                  <a:schemeClr val="tx1"/>
                </a:solidFill>
              </a:rPr>
              <a:t>      +2     1    4   4   4    (stat. 1 exe.)</a:t>
            </a:r>
          </a:p>
          <a:p>
            <a:pPr>
              <a:buClrTx/>
              <a:buSzTx/>
              <a:buFontTx/>
              <a:buNone/>
            </a:pPr>
            <a:r>
              <a:rPr lang="en-US" altLang="en-US" sz="1600" i="0">
                <a:solidFill>
                  <a:schemeClr val="tx1"/>
                </a:solidFill>
              </a:rPr>
              <a:t>10      +3     4    4   4   4    (no exec.)</a:t>
            </a:r>
          </a:p>
          <a:p>
            <a:pPr>
              <a:buClrTx/>
              <a:buSzTx/>
              <a:buFontTx/>
              <a:buAutoNum type="arabicPlain" startAt="10"/>
            </a:pPr>
            <a:endParaRPr lang="en-US" altLang="en-US" sz="1600" i="0">
              <a:solidFill>
                <a:schemeClr val="tx1"/>
              </a:solidFill>
            </a:endParaRPr>
          </a:p>
          <a:p>
            <a:pPr>
              <a:buClrTx/>
              <a:buSzTx/>
              <a:buFontTx/>
              <a:buAutoNum type="arabicPlain" startAt="10"/>
            </a:pPr>
            <a:endParaRPr lang="en-US" altLang="en-US" sz="1600" i="0">
              <a:solidFill>
                <a:schemeClr val="tx1"/>
              </a:solidFill>
            </a:endParaRPr>
          </a:p>
          <a:p>
            <a:pPr>
              <a:buClrTx/>
              <a:buSzTx/>
              <a:buFontTx/>
              <a:buAutoNum type="arabicPlain" startAt="10"/>
            </a:pPr>
            <a:endParaRPr lang="en-US" altLang="en-US" sz="1600" i="0">
              <a:solidFill>
                <a:schemeClr val="tx1"/>
              </a:solidFil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55C4F97-90D2-4752-92FE-A1838168E2AA}" type="slidenum">
              <a:rPr lang="ar-SA" altLang="en-US" sz="1400" smtClean="0">
                <a:solidFill>
                  <a:srgbClr val="0000B6"/>
                </a:solidFill>
                <a:latin typeface="Book Antiqua" panose="02040602050305030304" pitchFamily="18" charset="0"/>
              </a:rPr>
              <a:pPr>
                <a:spcBef>
                  <a:spcPct val="0"/>
                </a:spcBef>
                <a:buClrTx/>
                <a:buSzTx/>
                <a:buFontTx/>
                <a:buNone/>
              </a:pPr>
              <a:t>150</a:t>
            </a:fld>
            <a:endParaRPr lang="en-US" altLang="en-US" sz="1400" smtClean="0">
              <a:solidFill>
                <a:srgbClr val="0000B6"/>
              </a:solidFill>
              <a:latin typeface="Book Antiqua" panose="02040602050305030304" pitchFamily="18" charset="0"/>
            </a:endParaRPr>
          </a:p>
        </p:txBody>
      </p:sp>
      <p:sp>
        <p:nvSpPr>
          <p:cNvPr id="706562" name="Rectangle 2"/>
          <p:cNvSpPr>
            <a:spLocks noGrp="1" noChangeArrowheads="1"/>
          </p:cNvSpPr>
          <p:nvPr>
            <p:ph type="title"/>
          </p:nvPr>
        </p:nvSpPr>
        <p:spPr/>
        <p:txBody>
          <a:bodyPr/>
          <a:lstStyle/>
          <a:p>
            <a:pPr>
              <a:defRPr/>
            </a:pPr>
            <a:r>
              <a:rPr lang="en-US" dirty="0" smtClean="0"/>
              <a:t>Signal Attributes</a:t>
            </a:r>
          </a:p>
        </p:txBody>
      </p:sp>
      <p:sp>
        <p:nvSpPr>
          <p:cNvPr id="176132" name="Rectangle 3"/>
          <p:cNvSpPr>
            <a:spLocks noGrp="1" noChangeArrowheads="1"/>
          </p:cNvSpPr>
          <p:nvPr>
            <p:ph type="body" idx="1"/>
          </p:nvPr>
        </p:nvSpPr>
        <p:spPr>
          <a:xfrm>
            <a:off x="254000" y="963613"/>
            <a:ext cx="8636000" cy="5438775"/>
          </a:xfrm>
        </p:spPr>
        <p:txBody>
          <a:bodyPr/>
          <a:lstStyle/>
          <a:p>
            <a:pPr algn="ctr">
              <a:buFont typeface="Wingdings" panose="05000000000000000000" pitchFamily="2" charset="2"/>
              <a:buNone/>
            </a:pPr>
            <a:r>
              <a:rPr lang="en-US" altLang="en-US" smtClean="0">
                <a:solidFill>
                  <a:schemeClr val="accent2"/>
                </a:solidFill>
              </a:rPr>
              <a:t>Attributes associated with signals </a:t>
            </a:r>
            <a:br>
              <a:rPr lang="en-US" altLang="en-US" smtClean="0">
                <a:solidFill>
                  <a:schemeClr val="accent2"/>
                </a:solidFill>
              </a:rPr>
            </a:br>
            <a:r>
              <a:rPr lang="en-US" altLang="en-US" smtClean="0">
                <a:solidFill>
                  <a:schemeClr val="accent2"/>
                </a:solidFill>
              </a:rPr>
              <a:t>that return a value</a:t>
            </a:r>
          </a:p>
        </p:txBody>
      </p:sp>
      <p:pic>
        <p:nvPicPr>
          <p:cNvPr id="7065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1820863"/>
            <a:ext cx="5668963"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5" name="Text Box 5"/>
          <p:cNvSpPr txBox="1">
            <a:spLocks noChangeArrowheads="1"/>
          </p:cNvSpPr>
          <p:nvPr/>
        </p:nvSpPr>
        <p:spPr bwMode="auto">
          <a:xfrm>
            <a:off x="258763" y="4364038"/>
            <a:ext cx="85375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rgbClr val="FF0000"/>
                </a:solidFill>
              </a:rPr>
              <a:t>A’event – true if a change in S has just occurred</a:t>
            </a:r>
          </a:p>
          <a:p>
            <a:pPr>
              <a:spcBef>
                <a:spcPct val="50000"/>
              </a:spcBef>
              <a:buClrTx/>
              <a:buSzTx/>
              <a:buFontTx/>
              <a:buNone/>
            </a:pPr>
            <a:r>
              <a:rPr lang="en-US" altLang="en-US" sz="2000" i="0">
                <a:solidFill>
                  <a:srgbClr val="FF0000"/>
                </a:solidFill>
              </a:rPr>
              <a:t>A’active – true if A has just been reevaluated, even if A does not 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06564"/>
                                        </p:tgtEl>
                                        <p:attrNameLst>
                                          <p:attrName>style.visibility</p:attrName>
                                        </p:attrNameLst>
                                      </p:cBhvr>
                                      <p:to>
                                        <p:strVal val="visible"/>
                                      </p:to>
                                    </p:set>
                                    <p:anim calcmode="lin" valueType="num">
                                      <p:cBhvr additive="base">
                                        <p:cTn id="7" dur="500" fill="hold"/>
                                        <p:tgtEl>
                                          <p:spTgt spid="706564"/>
                                        </p:tgtEl>
                                        <p:attrNameLst>
                                          <p:attrName>ppt_x</p:attrName>
                                        </p:attrNameLst>
                                      </p:cBhvr>
                                      <p:tavLst>
                                        <p:tav tm="0">
                                          <p:val>
                                            <p:strVal val="0-#ppt_w/2"/>
                                          </p:val>
                                        </p:tav>
                                        <p:tav tm="100000">
                                          <p:val>
                                            <p:strVal val="#ppt_x"/>
                                          </p:val>
                                        </p:tav>
                                      </p:tavLst>
                                    </p:anim>
                                    <p:anim calcmode="lin" valueType="num">
                                      <p:cBhvr additive="base">
                                        <p:cTn id="8" dur="500" fill="hold"/>
                                        <p:tgtEl>
                                          <p:spTgt spid="7065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06565"/>
                                        </p:tgtEl>
                                        <p:attrNameLst>
                                          <p:attrName>style.visibility</p:attrName>
                                        </p:attrNameLst>
                                      </p:cBhvr>
                                      <p:to>
                                        <p:strVal val="visible"/>
                                      </p:to>
                                    </p:set>
                                    <p:anim calcmode="lin" valueType="num">
                                      <p:cBhvr additive="base">
                                        <p:cTn id="13" dur="500" fill="hold"/>
                                        <p:tgtEl>
                                          <p:spTgt spid="706565"/>
                                        </p:tgtEl>
                                        <p:attrNameLst>
                                          <p:attrName>ppt_x</p:attrName>
                                        </p:attrNameLst>
                                      </p:cBhvr>
                                      <p:tavLst>
                                        <p:tav tm="0">
                                          <p:val>
                                            <p:strVal val="0-#ppt_w/2"/>
                                          </p:val>
                                        </p:tav>
                                        <p:tav tm="100000">
                                          <p:val>
                                            <p:strVal val="#ppt_x"/>
                                          </p:val>
                                        </p:tav>
                                      </p:tavLst>
                                    </p:anim>
                                    <p:anim calcmode="lin" valueType="num">
                                      <p:cBhvr additive="base">
                                        <p:cTn id="14" dur="500" fill="hold"/>
                                        <p:tgtEl>
                                          <p:spTgt spid="7065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65"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523A3D4-D7A6-4092-9FCF-558339ACDA71}" type="slidenum">
              <a:rPr lang="ar-SA" altLang="en-US" sz="1400" smtClean="0">
                <a:solidFill>
                  <a:srgbClr val="0000B6"/>
                </a:solidFill>
                <a:latin typeface="Book Antiqua" panose="02040602050305030304" pitchFamily="18" charset="0"/>
              </a:rPr>
              <a:pPr>
                <a:spcBef>
                  <a:spcPct val="0"/>
                </a:spcBef>
                <a:buClrTx/>
                <a:buSzTx/>
                <a:buFontTx/>
                <a:buNone/>
              </a:pPr>
              <a:t>151</a:t>
            </a:fld>
            <a:endParaRPr lang="en-US" altLang="en-US" sz="1400" smtClean="0">
              <a:solidFill>
                <a:srgbClr val="0000B6"/>
              </a:solidFill>
              <a:latin typeface="Book Antiqua" panose="02040602050305030304" pitchFamily="18" charset="0"/>
            </a:endParaRPr>
          </a:p>
        </p:txBody>
      </p:sp>
      <p:sp>
        <p:nvSpPr>
          <p:cNvPr id="707586" name="Rectangle 2"/>
          <p:cNvSpPr>
            <a:spLocks noGrp="1" noChangeArrowheads="1"/>
          </p:cNvSpPr>
          <p:nvPr>
            <p:ph type="title"/>
          </p:nvPr>
        </p:nvSpPr>
        <p:spPr/>
        <p:txBody>
          <a:bodyPr/>
          <a:lstStyle/>
          <a:p>
            <a:pPr>
              <a:defRPr/>
            </a:pPr>
            <a:r>
              <a:rPr lang="en-US" smtClean="0"/>
              <a:t>Signal Attributes (cont’d)</a:t>
            </a:r>
          </a:p>
        </p:txBody>
      </p:sp>
      <p:sp>
        <p:nvSpPr>
          <p:cNvPr id="177156" name="Rectangle 3"/>
          <p:cNvSpPr>
            <a:spLocks noGrp="1" noChangeArrowheads="1"/>
          </p:cNvSpPr>
          <p:nvPr>
            <p:ph type="body" idx="1"/>
          </p:nvPr>
        </p:nvSpPr>
        <p:spPr>
          <a:xfrm>
            <a:off x="685800" y="1257300"/>
            <a:ext cx="7772400" cy="2179638"/>
          </a:xfrm>
        </p:spPr>
        <p:txBody>
          <a:bodyPr/>
          <a:lstStyle/>
          <a:p>
            <a:pPr>
              <a:lnSpc>
                <a:spcPct val="90000"/>
              </a:lnSpc>
            </a:pPr>
            <a:r>
              <a:rPr lang="en-US" altLang="en-US" smtClean="0"/>
              <a:t>Event</a:t>
            </a:r>
          </a:p>
          <a:p>
            <a:pPr lvl="1">
              <a:lnSpc>
                <a:spcPct val="90000"/>
              </a:lnSpc>
            </a:pPr>
            <a:r>
              <a:rPr lang="en-US" altLang="en-US" smtClean="0"/>
              <a:t>occurs on a signal every time it is changed</a:t>
            </a:r>
          </a:p>
          <a:p>
            <a:pPr>
              <a:lnSpc>
                <a:spcPct val="90000"/>
              </a:lnSpc>
            </a:pPr>
            <a:r>
              <a:rPr lang="en-US" altLang="en-US" smtClean="0"/>
              <a:t>Transaction</a:t>
            </a:r>
          </a:p>
          <a:p>
            <a:pPr lvl="1">
              <a:lnSpc>
                <a:spcPct val="90000"/>
              </a:lnSpc>
            </a:pPr>
            <a:r>
              <a:rPr lang="en-US" altLang="en-US" smtClean="0"/>
              <a:t>occurs on a signal every time it is evaluated</a:t>
            </a:r>
          </a:p>
          <a:p>
            <a:pPr>
              <a:lnSpc>
                <a:spcPct val="90000"/>
              </a:lnSpc>
            </a:pPr>
            <a:r>
              <a:rPr lang="en-US" altLang="en-US" smtClean="0"/>
              <a:t>Example:</a:t>
            </a:r>
          </a:p>
        </p:txBody>
      </p:sp>
      <p:sp>
        <p:nvSpPr>
          <p:cNvPr id="707588" name="Text Box 4"/>
          <p:cNvSpPr txBox="1">
            <a:spLocks noChangeArrowheads="1"/>
          </p:cNvSpPr>
          <p:nvPr/>
        </p:nvSpPr>
        <p:spPr bwMode="auto">
          <a:xfrm>
            <a:off x="1784350" y="3617913"/>
            <a:ext cx="5243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chemeClr val="tx1"/>
                </a:solidFill>
                <a:latin typeface="Courier New" panose="02070309020205020404" pitchFamily="49" charset="0"/>
              </a:rPr>
              <a:t>A &lt;= B  - -  B changes at time T</a:t>
            </a:r>
          </a:p>
        </p:txBody>
      </p:sp>
      <p:graphicFrame>
        <p:nvGraphicFramePr>
          <p:cNvPr id="707589" name="Group 5"/>
          <p:cNvGraphicFramePr>
            <a:graphicFrameLocks noGrp="1"/>
          </p:cNvGraphicFramePr>
          <p:nvPr/>
        </p:nvGraphicFramePr>
        <p:xfrm>
          <a:off x="2665413" y="4418013"/>
          <a:ext cx="3741737" cy="1069976"/>
        </p:xfrm>
        <a:graphic>
          <a:graphicData uri="http://schemas.openxmlformats.org/drawingml/2006/table">
            <a:tbl>
              <a:tblPr/>
              <a:tblGrid>
                <a:gridCol w="1247775"/>
                <a:gridCol w="1247775"/>
                <a:gridCol w="1246187"/>
              </a:tblGrid>
              <a:tr h="357188">
                <a:tc>
                  <a:txBody>
                    <a:bodyPr/>
                    <a:lstStyle/>
                    <a:p>
                      <a:pPr marL="0" marR="0" lvl="0" indent="0" algn="l"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endParaRPr kumimoji="0" lang="fa-IR" sz="1600" b="0" i="0" u="none" strike="noStrike" cap="none" normalizeH="0" baseline="0" smtClean="0">
                        <a:ln>
                          <a:noFill/>
                        </a:ln>
                        <a:solidFill>
                          <a:srgbClr val="315263"/>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600" b="0" i="0" u="none" strike="noStrike" cap="none" normalizeH="0" baseline="0" smtClean="0">
                          <a:ln>
                            <a:noFill/>
                          </a:ln>
                          <a:solidFill>
                            <a:srgbClr val="315263"/>
                          </a:solidFill>
                          <a:effectLst/>
                          <a:latin typeface="Arial" pitchFamily="34" charset="0"/>
                        </a:rPr>
                        <a:t>A’event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600" b="0" i="0" u="none" strike="noStrike" cap="none" normalizeH="0" baseline="0" smtClean="0">
                          <a:ln>
                            <a:noFill/>
                          </a:ln>
                          <a:solidFill>
                            <a:srgbClr val="315263"/>
                          </a:solidFill>
                          <a:effectLst/>
                          <a:latin typeface="Arial" pitchFamily="34" charset="0"/>
                        </a:rPr>
                        <a:t>B’event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600">
                <a:tc>
                  <a:txBody>
                    <a:bodyPr/>
                    <a:lstStyle/>
                    <a:p>
                      <a:pPr marL="0" marR="0" lvl="0" indent="0" algn="l"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600" b="0" i="0" u="none" strike="noStrike" cap="none" normalizeH="0" baseline="0" smtClean="0">
                          <a:ln>
                            <a:noFill/>
                          </a:ln>
                          <a:solidFill>
                            <a:srgbClr val="315263"/>
                          </a:solidFill>
                          <a:effectLst/>
                          <a:latin typeface="Arial" pitchFamily="34"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endParaRPr kumimoji="0" lang="fa-IR" sz="1600" b="0" i="0" u="none" strike="noStrike" cap="none" normalizeH="0" baseline="0" smtClean="0">
                        <a:ln>
                          <a:noFill/>
                        </a:ln>
                        <a:solidFill>
                          <a:srgbClr val="315263"/>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endParaRPr kumimoji="0" lang="fa-IR" sz="1600" b="0" i="0" u="none" strike="noStrike" cap="none" normalizeH="0" baseline="0" smtClean="0">
                        <a:ln>
                          <a:noFill/>
                        </a:ln>
                        <a:solidFill>
                          <a:srgbClr val="315263"/>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l"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600" b="0" i="0" u="none" strike="noStrike" cap="none" normalizeH="0" baseline="0" smtClean="0">
                          <a:ln>
                            <a:noFill/>
                          </a:ln>
                          <a:solidFill>
                            <a:srgbClr val="315263"/>
                          </a:solidFill>
                          <a:effectLst/>
                          <a:latin typeface="Arial" pitchFamily="34" charset="0"/>
                        </a:rPr>
                        <a:t>T + 1d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endParaRPr kumimoji="0" lang="fa-IR" sz="1600" b="0" i="0" u="none" strike="noStrike" cap="none" normalizeH="0" baseline="0" smtClean="0">
                        <a:ln>
                          <a:noFill/>
                        </a:ln>
                        <a:solidFill>
                          <a:srgbClr val="315263"/>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endParaRPr kumimoji="0" lang="fa-IR" sz="1600" b="0" i="0" u="none" strike="noStrike" cap="none" normalizeH="0" baseline="0" smtClean="0">
                        <a:ln>
                          <a:noFill/>
                        </a:ln>
                        <a:solidFill>
                          <a:srgbClr val="315263"/>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7588"/>
                                        </p:tgtEl>
                                        <p:attrNameLst>
                                          <p:attrName>style.visibility</p:attrName>
                                        </p:attrNameLst>
                                      </p:cBhvr>
                                      <p:to>
                                        <p:strVal val="visible"/>
                                      </p:to>
                                    </p:set>
                                    <p:anim calcmode="lin" valueType="num">
                                      <p:cBhvr additive="base">
                                        <p:cTn id="7" dur="500" fill="hold"/>
                                        <p:tgtEl>
                                          <p:spTgt spid="707588"/>
                                        </p:tgtEl>
                                        <p:attrNameLst>
                                          <p:attrName>ppt_x</p:attrName>
                                        </p:attrNameLst>
                                      </p:cBhvr>
                                      <p:tavLst>
                                        <p:tav tm="0">
                                          <p:val>
                                            <p:strVal val="0-#ppt_w/2"/>
                                          </p:val>
                                        </p:tav>
                                        <p:tav tm="100000">
                                          <p:val>
                                            <p:strVal val="#ppt_x"/>
                                          </p:val>
                                        </p:tav>
                                      </p:tavLst>
                                    </p:anim>
                                    <p:anim calcmode="lin" valueType="num">
                                      <p:cBhvr additive="base">
                                        <p:cTn id="8" dur="500" fill="hold"/>
                                        <p:tgtEl>
                                          <p:spTgt spid="707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8"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86C0394-BB43-4906-980C-B437C834636B}" type="slidenum">
              <a:rPr lang="ar-SA" altLang="en-US" sz="1400" smtClean="0">
                <a:solidFill>
                  <a:srgbClr val="0000B6"/>
                </a:solidFill>
                <a:latin typeface="Book Antiqua" panose="02040602050305030304" pitchFamily="18" charset="0"/>
              </a:rPr>
              <a:pPr>
                <a:spcBef>
                  <a:spcPct val="0"/>
                </a:spcBef>
                <a:buClrTx/>
                <a:buSzTx/>
                <a:buFontTx/>
                <a:buNone/>
              </a:pPr>
              <a:t>152</a:t>
            </a:fld>
            <a:endParaRPr lang="en-US" altLang="en-US" sz="1400" smtClean="0">
              <a:solidFill>
                <a:srgbClr val="0000B6"/>
              </a:solidFill>
              <a:latin typeface="Book Antiqua" panose="02040602050305030304" pitchFamily="18" charset="0"/>
            </a:endParaRPr>
          </a:p>
        </p:txBody>
      </p:sp>
      <p:sp>
        <p:nvSpPr>
          <p:cNvPr id="708610" name="Rectangle 2"/>
          <p:cNvSpPr>
            <a:spLocks noGrp="1" noChangeArrowheads="1"/>
          </p:cNvSpPr>
          <p:nvPr>
            <p:ph type="title"/>
          </p:nvPr>
        </p:nvSpPr>
        <p:spPr/>
        <p:txBody>
          <a:bodyPr/>
          <a:lstStyle/>
          <a:p>
            <a:pPr>
              <a:defRPr/>
            </a:pPr>
            <a:r>
              <a:rPr lang="en-US" smtClean="0"/>
              <a:t>Signal Attributes (cont’d)</a:t>
            </a:r>
          </a:p>
        </p:txBody>
      </p:sp>
      <p:sp>
        <p:nvSpPr>
          <p:cNvPr id="178180" name="Rectangle 3"/>
          <p:cNvSpPr>
            <a:spLocks noGrp="1" noChangeArrowheads="1"/>
          </p:cNvSpPr>
          <p:nvPr>
            <p:ph type="body" idx="1"/>
          </p:nvPr>
        </p:nvSpPr>
        <p:spPr>
          <a:xfrm>
            <a:off x="685800" y="1257300"/>
            <a:ext cx="3671888" cy="5080000"/>
          </a:xfrm>
        </p:spPr>
        <p:txBody>
          <a:bodyPr/>
          <a:lstStyle/>
          <a:p>
            <a:pPr>
              <a:buFont typeface="Wingdings" panose="05000000000000000000" pitchFamily="2" charset="2"/>
              <a:buNone/>
            </a:pPr>
            <a:r>
              <a:rPr lang="en-US" altLang="en-US" sz="1600" smtClean="0">
                <a:latin typeface="Courier New" panose="02070309020205020404" pitchFamily="49" charset="0"/>
              </a:rPr>
              <a:t>entity test is</a:t>
            </a:r>
          </a:p>
          <a:p>
            <a:pPr>
              <a:buFont typeface="Wingdings" panose="05000000000000000000" pitchFamily="2" charset="2"/>
              <a:buNone/>
            </a:pPr>
            <a:r>
              <a:rPr lang="en-US" altLang="en-US" sz="1600" smtClean="0">
                <a:latin typeface="Courier New" panose="02070309020205020404" pitchFamily="49" charset="0"/>
              </a:rPr>
              <a:t>end;</a:t>
            </a:r>
          </a:p>
          <a:p>
            <a:pPr>
              <a:buFont typeface="Wingdings" panose="05000000000000000000" pitchFamily="2" charset="2"/>
              <a:buNone/>
            </a:pPr>
            <a:r>
              <a:rPr lang="en-US" altLang="en-US" sz="1600" smtClean="0">
                <a:latin typeface="Courier New" panose="02070309020205020404" pitchFamily="49" charset="0"/>
              </a:rPr>
              <a:t>architecture bmtest of test is</a:t>
            </a:r>
          </a:p>
          <a:p>
            <a:pPr>
              <a:buFont typeface="Wingdings" panose="05000000000000000000" pitchFamily="2" charset="2"/>
              <a:buNone/>
            </a:pPr>
            <a:r>
              <a:rPr lang="en-US" altLang="en-US" sz="1600" smtClean="0">
                <a:latin typeface="Courier New" panose="02070309020205020404" pitchFamily="49" charset="0"/>
              </a:rPr>
              <a:t>	signal A : bit;</a:t>
            </a:r>
          </a:p>
          <a:p>
            <a:pPr>
              <a:buFont typeface="Wingdings" panose="05000000000000000000" pitchFamily="2" charset="2"/>
              <a:buNone/>
            </a:pPr>
            <a:r>
              <a:rPr lang="en-US" altLang="en-US" sz="1600" smtClean="0">
                <a:latin typeface="Courier New" panose="02070309020205020404" pitchFamily="49" charset="0"/>
              </a:rPr>
              <a:t>	signal B : bit;</a:t>
            </a:r>
          </a:p>
          <a:p>
            <a:pPr>
              <a:buFont typeface="Wingdings" panose="05000000000000000000" pitchFamily="2" charset="2"/>
              <a:buNone/>
            </a:pPr>
            <a:r>
              <a:rPr lang="en-US" altLang="en-US" sz="1600" smtClean="0">
                <a:latin typeface="Courier New" panose="02070309020205020404" pitchFamily="49" charset="0"/>
              </a:rPr>
              <a:t>	signal C : bit;</a:t>
            </a:r>
          </a:p>
          <a:p>
            <a:pPr>
              <a:buFont typeface="Wingdings" panose="05000000000000000000" pitchFamily="2" charset="2"/>
              <a:buNone/>
            </a:pPr>
            <a:r>
              <a:rPr lang="en-US" altLang="en-US" sz="1600" smtClean="0">
                <a:latin typeface="Courier New" panose="02070309020205020404" pitchFamily="49" charset="0"/>
              </a:rPr>
              <a:t>begin</a:t>
            </a:r>
          </a:p>
          <a:p>
            <a:pPr>
              <a:buFont typeface="Wingdings" panose="05000000000000000000" pitchFamily="2" charset="2"/>
              <a:buNone/>
            </a:pPr>
            <a:r>
              <a:rPr lang="en-US" altLang="en-US" sz="1600" smtClean="0">
                <a:latin typeface="Courier New" panose="02070309020205020404" pitchFamily="49" charset="0"/>
              </a:rPr>
              <a:t>	A &lt;= not A after 20 ns;</a:t>
            </a:r>
          </a:p>
          <a:p>
            <a:pPr>
              <a:buFont typeface="Wingdings" panose="05000000000000000000" pitchFamily="2" charset="2"/>
              <a:buNone/>
            </a:pPr>
            <a:r>
              <a:rPr lang="en-US" altLang="en-US" sz="1600" smtClean="0">
                <a:latin typeface="Courier New" panose="02070309020205020404" pitchFamily="49" charset="0"/>
              </a:rPr>
              <a:t>	B &lt;= '1';</a:t>
            </a:r>
          </a:p>
          <a:p>
            <a:pPr>
              <a:buFont typeface="Wingdings" panose="05000000000000000000" pitchFamily="2" charset="2"/>
              <a:buNone/>
            </a:pPr>
            <a:r>
              <a:rPr lang="en-US" altLang="en-US" sz="1600" smtClean="0">
                <a:latin typeface="Courier New" panose="02070309020205020404" pitchFamily="49" charset="0"/>
              </a:rPr>
              <a:t>	C &lt;= A and B;</a:t>
            </a:r>
          </a:p>
          <a:p>
            <a:pPr>
              <a:lnSpc>
                <a:spcPct val="90000"/>
              </a:lnSpc>
              <a:buFont typeface="Wingdings" panose="05000000000000000000" pitchFamily="2" charset="2"/>
              <a:buNone/>
            </a:pPr>
            <a:r>
              <a:rPr lang="en-US" altLang="en-US" sz="1400" smtClean="0">
                <a:latin typeface="Courier New" panose="02070309020205020404" pitchFamily="49" charset="0"/>
              </a:rPr>
              <a:t>  process(A, B, C) </a:t>
            </a:r>
          </a:p>
          <a:p>
            <a:pPr>
              <a:lnSpc>
                <a:spcPct val="90000"/>
              </a:lnSpc>
              <a:buFont typeface="Wingdings" panose="05000000000000000000" pitchFamily="2" charset="2"/>
              <a:buNone/>
            </a:pPr>
            <a:r>
              <a:rPr lang="en-US" altLang="en-US" sz="1400" smtClean="0">
                <a:latin typeface="Courier New" panose="02070309020205020404" pitchFamily="49" charset="0"/>
              </a:rPr>
              <a:t>	variable Aev : bit;</a:t>
            </a:r>
          </a:p>
          <a:p>
            <a:pPr>
              <a:lnSpc>
                <a:spcPct val="90000"/>
              </a:lnSpc>
              <a:buFont typeface="Wingdings" panose="05000000000000000000" pitchFamily="2" charset="2"/>
              <a:buNone/>
            </a:pPr>
            <a:r>
              <a:rPr lang="en-US" altLang="en-US" sz="1400" smtClean="0">
                <a:latin typeface="Courier New" panose="02070309020205020404" pitchFamily="49" charset="0"/>
              </a:rPr>
              <a:t>	variable Aac : bit;</a:t>
            </a:r>
          </a:p>
          <a:p>
            <a:pPr>
              <a:lnSpc>
                <a:spcPct val="90000"/>
              </a:lnSpc>
              <a:buFont typeface="Wingdings" panose="05000000000000000000" pitchFamily="2" charset="2"/>
              <a:buNone/>
            </a:pPr>
            <a:r>
              <a:rPr lang="en-US" altLang="en-US" sz="1400" smtClean="0">
                <a:latin typeface="Courier New" panose="02070309020205020404" pitchFamily="49" charset="0"/>
              </a:rPr>
              <a:t>	variable Bev : bit;</a:t>
            </a:r>
          </a:p>
          <a:p>
            <a:pPr>
              <a:lnSpc>
                <a:spcPct val="90000"/>
              </a:lnSpc>
              <a:buFont typeface="Wingdings" panose="05000000000000000000" pitchFamily="2" charset="2"/>
              <a:buNone/>
            </a:pPr>
            <a:r>
              <a:rPr lang="en-US" altLang="en-US" sz="1400" smtClean="0">
                <a:latin typeface="Courier New" panose="02070309020205020404" pitchFamily="49" charset="0"/>
              </a:rPr>
              <a:t>	variable Bac : bit;</a:t>
            </a:r>
          </a:p>
          <a:p>
            <a:pPr>
              <a:lnSpc>
                <a:spcPct val="90000"/>
              </a:lnSpc>
              <a:buFont typeface="Wingdings" panose="05000000000000000000" pitchFamily="2" charset="2"/>
              <a:buNone/>
            </a:pPr>
            <a:r>
              <a:rPr lang="en-US" altLang="en-US" sz="1400" smtClean="0">
                <a:latin typeface="Courier New" panose="02070309020205020404" pitchFamily="49" charset="0"/>
              </a:rPr>
              <a:t>	variable Cev : bit;</a:t>
            </a:r>
          </a:p>
          <a:p>
            <a:pPr>
              <a:lnSpc>
                <a:spcPct val="90000"/>
              </a:lnSpc>
              <a:buFont typeface="Wingdings" panose="05000000000000000000" pitchFamily="2" charset="2"/>
              <a:buNone/>
            </a:pPr>
            <a:r>
              <a:rPr lang="en-US" altLang="en-US" sz="1400" smtClean="0">
                <a:latin typeface="Courier New" panose="02070309020205020404" pitchFamily="49" charset="0"/>
              </a:rPr>
              <a:t>	variable Cac : bit;</a:t>
            </a:r>
          </a:p>
          <a:p>
            <a:pPr>
              <a:buFont typeface="Wingdings" panose="05000000000000000000" pitchFamily="2" charset="2"/>
              <a:buNone/>
            </a:pPr>
            <a:endParaRPr lang="en-US" altLang="en-US" sz="1600" smtClean="0">
              <a:latin typeface="Courier New" panose="02070309020205020404" pitchFamily="49" charset="0"/>
            </a:endParaRPr>
          </a:p>
        </p:txBody>
      </p:sp>
      <p:sp>
        <p:nvSpPr>
          <p:cNvPr id="178181" name="Rectangle 4"/>
          <p:cNvSpPr>
            <a:spLocks noChangeArrowheads="1"/>
          </p:cNvSpPr>
          <p:nvPr/>
        </p:nvSpPr>
        <p:spPr bwMode="auto">
          <a:xfrm>
            <a:off x="4281488" y="1001713"/>
            <a:ext cx="4137025"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nSpc>
                <a:spcPct val="90000"/>
              </a:lnSpc>
              <a:buClrTx/>
              <a:buSzTx/>
              <a:buFontTx/>
              <a:buNone/>
            </a:pPr>
            <a:r>
              <a:rPr lang="en-US" altLang="en-US" sz="1400" i="0">
                <a:solidFill>
                  <a:schemeClr val="tx1"/>
                </a:solidFill>
                <a:latin typeface="Courier New" panose="02070309020205020404" pitchFamily="49" charset="0"/>
              </a:rPr>
              <a:t>begin</a:t>
            </a:r>
          </a:p>
          <a:p>
            <a:pPr>
              <a:lnSpc>
                <a:spcPct val="90000"/>
              </a:lnSpc>
              <a:buClrTx/>
              <a:buSzTx/>
              <a:buFontTx/>
              <a:buNone/>
            </a:pPr>
            <a:r>
              <a:rPr lang="en-US" altLang="en-US" sz="1400" i="0">
                <a:solidFill>
                  <a:schemeClr val="tx1"/>
                </a:solidFill>
                <a:latin typeface="Courier New" panose="02070309020205020404" pitchFamily="49" charset="0"/>
              </a:rPr>
              <a:t>	if (A'event) then Aev := '1';</a:t>
            </a:r>
          </a:p>
          <a:p>
            <a:pPr>
              <a:lnSpc>
                <a:spcPct val="90000"/>
              </a:lnSpc>
              <a:buClrTx/>
              <a:buSzTx/>
              <a:buFontTx/>
              <a:buNone/>
            </a:pPr>
            <a:r>
              <a:rPr lang="en-US" altLang="en-US" sz="1400" i="0">
                <a:solidFill>
                  <a:schemeClr val="tx1"/>
                </a:solidFill>
                <a:latin typeface="Courier New" panose="02070309020205020404" pitchFamily="49" charset="0"/>
              </a:rPr>
              <a:t>	else Aev := '0';</a:t>
            </a:r>
          </a:p>
          <a:p>
            <a:pPr>
              <a:lnSpc>
                <a:spcPct val="90000"/>
              </a:lnSpc>
              <a:buClrTx/>
              <a:buSzTx/>
              <a:buFontTx/>
              <a:buNone/>
            </a:pPr>
            <a:r>
              <a:rPr lang="en-US" altLang="en-US" sz="1400" i="0">
                <a:solidFill>
                  <a:schemeClr val="tx1"/>
                </a:solidFill>
                <a:latin typeface="Courier New" panose="02070309020205020404" pitchFamily="49" charset="0"/>
              </a:rPr>
              <a:t>	end if;</a:t>
            </a:r>
          </a:p>
          <a:p>
            <a:pPr>
              <a:lnSpc>
                <a:spcPct val="90000"/>
              </a:lnSpc>
              <a:buClrTx/>
              <a:buSzTx/>
              <a:buFontTx/>
              <a:buNone/>
            </a:pPr>
            <a:r>
              <a:rPr lang="en-US" altLang="en-US" sz="1400" i="0">
                <a:solidFill>
                  <a:schemeClr val="tx1"/>
                </a:solidFill>
                <a:latin typeface="Courier New" panose="02070309020205020404" pitchFamily="49" charset="0"/>
              </a:rPr>
              <a:t>	if (A'active) then Aac := '1';</a:t>
            </a:r>
          </a:p>
          <a:p>
            <a:pPr>
              <a:lnSpc>
                <a:spcPct val="90000"/>
              </a:lnSpc>
              <a:buClrTx/>
              <a:buSzTx/>
              <a:buFontTx/>
              <a:buNone/>
            </a:pPr>
            <a:r>
              <a:rPr lang="en-US" altLang="en-US" sz="1400" i="0">
                <a:solidFill>
                  <a:schemeClr val="tx1"/>
                </a:solidFill>
                <a:latin typeface="Courier New" panose="02070309020205020404" pitchFamily="49" charset="0"/>
              </a:rPr>
              <a:t>	else Aac := '0';</a:t>
            </a:r>
          </a:p>
          <a:p>
            <a:pPr>
              <a:lnSpc>
                <a:spcPct val="90000"/>
              </a:lnSpc>
              <a:buClrTx/>
              <a:buSzTx/>
              <a:buFontTx/>
              <a:buNone/>
            </a:pPr>
            <a:r>
              <a:rPr lang="en-US" altLang="en-US" sz="1400" i="0">
                <a:solidFill>
                  <a:schemeClr val="tx1"/>
                </a:solidFill>
                <a:latin typeface="Courier New" panose="02070309020205020404" pitchFamily="49" charset="0"/>
              </a:rPr>
              <a:t>	end if;</a:t>
            </a:r>
          </a:p>
          <a:p>
            <a:pPr>
              <a:lnSpc>
                <a:spcPct val="90000"/>
              </a:lnSpc>
              <a:buClrTx/>
              <a:buSzTx/>
              <a:buFontTx/>
              <a:buNone/>
            </a:pPr>
            <a:r>
              <a:rPr lang="en-US" altLang="en-US" sz="1400" i="0">
                <a:solidFill>
                  <a:schemeClr val="tx1"/>
                </a:solidFill>
                <a:latin typeface="Courier New" panose="02070309020205020404" pitchFamily="49" charset="0"/>
              </a:rPr>
              <a:t>	if (B'event) then Bev := '1';</a:t>
            </a:r>
          </a:p>
          <a:p>
            <a:pPr>
              <a:lnSpc>
                <a:spcPct val="90000"/>
              </a:lnSpc>
              <a:buClrTx/>
              <a:buSzTx/>
              <a:buFontTx/>
              <a:buNone/>
            </a:pPr>
            <a:r>
              <a:rPr lang="en-US" altLang="en-US" sz="1400" i="0">
                <a:solidFill>
                  <a:schemeClr val="tx1"/>
                </a:solidFill>
                <a:latin typeface="Courier New" panose="02070309020205020404" pitchFamily="49" charset="0"/>
              </a:rPr>
              <a:t>	else Bev := '0';</a:t>
            </a:r>
          </a:p>
          <a:p>
            <a:pPr>
              <a:lnSpc>
                <a:spcPct val="90000"/>
              </a:lnSpc>
              <a:buClrTx/>
              <a:buSzTx/>
              <a:buFontTx/>
              <a:buNone/>
            </a:pPr>
            <a:r>
              <a:rPr lang="en-US" altLang="en-US" sz="1400" i="0">
                <a:solidFill>
                  <a:schemeClr val="tx1"/>
                </a:solidFill>
                <a:latin typeface="Courier New" panose="02070309020205020404" pitchFamily="49" charset="0"/>
              </a:rPr>
              <a:t>	end if;</a:t>
            </a:r>
          </a:p>
          <a:p>
            <a:pPr>
              <a:lnSpc>
                <a:spcPct val="90000"/>
              </a:lnSpc>
              <a:buClrTx/>
              <a:buSzTx/>
              <a:buFontTx/>
              <a:buNone/>
            </a:pPr>
            <a:r>
              <a:rPr lang="en-US" altLang="en-US" sz="1400" i="0">
                <a:solidFill>
                  <a:schemeClr val="tx1"/>
                </a:solidFill>
                <a:latin typeface="Courier New" panose="02070309020205020404" pitchFamily="49" charset="0"/>
              </a:rPr>
              <a:t>	if (B'active) then Bac := '1';</a:t>
            </a:r>
          </a:p>
          <a:p>
            <a:pPr>
              <a:lnSpc>
                <a:spcPct val="90000"/>
              </a:lnSpc>
              <a:buClrTx/>
              <a:buSzTx/>
              <a:buFontTx/>
              <a:buNone/>
            </a:pPr>
            <a:r>
              <a:rPr lang="en-US" altLang="en-US" sz="1400" i="0">
                <a:solidFill>
                  <a:schemeClr val="tx1"/>
                </a:solidFill>
                <a:latin typeface="Courier New" panose="02070309020205020404" pitchFamily="49" charset="0"/>
              </a:rPr>
              <a:t>	else Bac := '0';</a:t>
            </a:r>
          </a:p>
          <a:p>
            <a:pPr>
              <a:lnSpc>
                <a:spcPct val="90000"/>
              </a:lnSpc>
              <a:buClrTx/>
              <a:buSzTx/>
              <a:buFontTx/>
              <a:buNone/>
            </a:pPr>
            <a:r>
              <a:rPr lang="en-US" altLang="en-US" sz="1400" i="0">
                <a:solidFill>
                  <a:schemeClr val="tx1"/>
                </a:solidFill>
                <a:latin typeface="Courier New" panose="02070309020205020404" pitchFamily="49" charset="0"/>
              </a:rPr>
              <a:t>	end if;</a:t>
            </a:r>
          </a:p>
          <a:p>
            <a:pPr>
              <a:lnSpc>
                <a:spcPct val="90000"/>
              </a:lnSpc>
              <a:buClrTx/>
              <a:buSzTx/>
              <a:buFontTx/>
              <a:buNone/>
            </a:pPr>
            <a:r>
              <a:rPr lang="en-US" altLang="en-US" sz="1400" i="0">
                <a:solidFill>
                  <a:schemeClr val="tx1"/>
                </a:solidFill>
                <a:latin typeface="Courier New" panose="02070309020205020404" pitchFamily="49" charset="0"/>
              </a:rPr>
              <a:t>	if (C'event) then Cev := '1';</a:t>
            </a:r>
          </a:p>
          <a:p>
            <a:pPr>
              <a:lnSpc>
                <a:spcPct val="90000"/>
              </a:lnSpc>
              <a:buClrTx/>
              <a:buSzTx/>
              <a:buFontTx/>
              <a:buNone/>
            </a:pPr>
            <a:r>
              <a:rPr lang="en-US" altLang="en-US" sz="1400" i="0">
                <a:solidFill>
                  <a:schemeClr val="tx1"/>
                </a:solidFill>
                <a:latin typeface="Courier New" panose="02070309020205020404" pitchFamily="49" charset="0"/>
              </a:rPr>
              <a:t>	else Cev := '0';</a:t>
            </a:r>
          </a:p>
          <a:p>
            <a:pPr>
              <a:lnSpc>
                <a:spcPct val="90000"/>
              </a:lnSpc>
              <a:buClrTx/>
              <a:buSzTx/>
              <a:buFontTx/>
              <a:buNone/>
            </a:pPr>
            <a:r>
              <a:rPr lang="en-US" altLang="en-US" sz="1400" i="0">
                <a:solidFill>
                  <a:schemeClr val="tx1"/>
                </a:solidFill>
                <a:latin typeface="Courier New" panose="02070309020205020404" pitchFamily="49" charset="0"/>
              </a:rPr>
              <a:t>	end if;</a:t>
            </a:r>
          </a:p>
          <a:p>
            <a:pPr>
              <a:lnSpc>
                <a:spcPct val="90000"/>
              </a:lnSpc>
              <a:buClrTx/>
              <a:buSzTx/>
              <a:buFontTx/>
              <a:buNone/>
            </a:pPr>
            <a:r>
              <a:rPr lang="en-US" altLang="en-US" sz="1400" i="0">
                <a:solidFill>
                  <a:schemeClr val="tx1"/>
                </a:solidFill>
                <a:latin typeface="Courier New" panose="02070309020205020404" pitchFamily="49" charset="0"/>
              </a:rPr>
              <a:t>	if (C'active) then Cac := '1';</a:t>
            </a:r>
          </a:p>
          <a:p>
            <a:pPr>
              <a:lnSpc>
                <a:spcPct val="90000"/>
              </a:lnSpc>
              <a:buClrTx/>
              <a:buSzTx/>
              <a:buFontTx/>
              <a:buNone/>
            </a:pPr>
            <a:r>
              <a:rPr lang="en-US" altLang="en-US" sz="1400" i="0">
                <a:solidFill>
                  <a:schemeClr val="tx1"/>
                </a:solidFill>
                <a:latin typeface="Courier New" panose="02070309020205020404" pitchFamily="49" charset="0"/>
              </a:rPr>
              <a:t>	else Cac := '0';</a:t>
            </a:r>
          </a:p>
          <a:p>
            <a:pPr>
              <a:lnSpc>
                <a:spcPct val="90000"/>
              </a:lnSpc>
              <a:buClrTx/>
              <a:buSzTx/>
              <a:buFontTx/>
              <a:buNone/>
            </a:pPr>
            <a:r>
              <a:rPr lang="en-US" altLang="en-US" sz="1400" i="0">
                <a:solidFill>
                  <a:schemeClr val="tx1"/>
                </a:solidFill>
                <a:latin typeface="Courier New" panose="02070309020205020404" pitchFamily="49" charset="0"/>
              </a:rPr>
              <a:t>	end if;</a:t>
            </a:r>
          </a:p>
          <a:p>
            <a:pPr>
              <a:lnSpc>
                <a:spcPct val="90000"/>
              </a:lnSpc>
              <a:buClrTx/>
              <a:buSzTx/>
              <a:buFontTx/>
              <a:buNone/>
            </a:pPr>
            <a:endParaRPr lang="en-US" altLang="en-US" sz="1400" i="0">
              <a:solidFill>
                <a:schemeClr val="tx1"/>
              </a:solidFill>
              <a:latin typeface="Courier New" panose="02070309020205020404" pitchFamily="49" charset="0"/>
            </a:endParaRPr>
          </a:p>
          <a:p>
            <a:pPr>
              <a:lnSpc>
                <a:spcPct val="90000"/>
              </a:lnSpc>
              <a:buClrTx/>
              <a:buSzTx/>
              <a:buFontTx/>
              <a:buNone/>
            </a:pPr>
            <a:r>
              <a:rPr lang="en-US" altLang="en-US" sz="1400" i="0">
                <a:solidFill>
                  <a:schemeClr val="tx1"/>
                </a:solidFill>
                <a:latin typeface="Courier New" panose="02070309020205020404" pitchFamily="49" charset="0"/>
              </a:rPr>
              <a:t>end process;</a:t>
            </a:r>
          </a:p>
          <a:p>
            <a:pPr>
              <a:lnSpc>
                <a:spcPct val="90000"/>
              </a:lnSpc>
              <a:buClrTx/>
              <a:buSzTx/>
              <a:buFontTx/>
              <a:buNone/>
            </a:pPr>
            <a:endParaRPr lang="en-US" altLang="en-US" sz="1400" i="0">
              <a:solidFill>
                <a:schemeClr val="tx1"/>
              </a:solidFill>
              <a:latin typeface="Courier New" panose="02070309020205020404" pitchFamily="49" charset="0"/>
            </a:endParaRPr>
          </a:p>
          <a:p>
            <a:pPr>
              <a:lnSpc>
                <a:spcPct val="90000"/>
              </a:lnSpc>
              <a:buClrTx/>
              <a:buSzTx/>
              <a:buFontTx/>
              <a:buNone/>
            </a:pPr>
            <a:r>
              <a:rPr lang="en-US" altLang="en-US" sz="1400" i="0">
                <a:solidFill>
                  <a:schemeClr val="tx1"/>
                </a:solidFill>
                <a:latin typeface="Courier New" panose="02070309020205020404" pitchFamily="49" charset="0"/>
              </a:rPr>
              <a:t>end bmtest;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7E65D44-4370-4EB5-A042-9A1A482A7068}" type="slidenum">
              <a:rPr lang="ar-SA" altLang="en-US" sz="1400" smtClean="0">
                <a:solidFill>
                  <a:srgbClr val="0000B6"/>
                </a:solidFill>
                <a:latin typeface="Book Antiqua" panose="02040602050305030304" pitchFamily="18" charset="0"/>
              </a:rPr>
              <a:pPr>
                <a:spcBef>
                  <a:spcPct val="0"/>
                </a:spcBef>
                <a:buClrTx/>
                <a:buSzTx/>
                <a:buFontTx/>
                <a:buNone/>
              </a:pPr>
              <a:t>153</a:t>
            </a:fld>
            <a:endParaRPr lang="en-US" altLang="en-US" sz="1400" smtClean="0">
              <a:solidFill>
                <a:srgbClr val="0000B6"/>
              </a:solidFill>
              <a:latin typeface="Book Antiqua" panose="02040602050305030304" pitchFamily="18" charset="0"/>
            </a:endParaRPr>
          </a:p>
        </p:txBody>
      </p:sp>
      <p:sp>
        <p:nvSpPr>
          <p:cNvPr id="709634" name="Rectangle 2"/>
          <p:cNvSpPr>
            <a:spLocks noGrp="1" noChangeArrowheads="1"/>
          </p:cNvSpPr>
          <p:nvPr>
            <p:ph type="title"/>
          </p:nvPr>
        </p:nvSpPr>
        <p:spPr/>
        <p:txBody>
          <a:bodyPr/>
          <a:lstStyle/>
          <a:p>
            <a:pPr>
              <a:defRPr/>
            </a:pPr>
            <a:r>
              <a:rPr lang="en-US" smtClean="0"/>
              <a:t>Signal Attributes (cont’d)</a:t>
            </a:r>
          </a:p>
        </p:txBody>
      </p:sp>
      <p:sp>
        <p:nvSpPr>
          <p:cNvPr id="179204" name="Rectangle 3"/>
          <p:cNvSpPr>
            <a:spLocks noGrp="1" noChangeArrowheads="1"/>
          </p:cNvSpPr>
          <p:nvPr>
            <p:ph type="body" idx="1"/>
          </p:nvPr>
        </p:nvSpPr>
        <p:spPr>
          <a:xfrm>
            <a:off x="685800" y="1257300"/>
            <a:ext cx="6677025" cy="5080000"/>
          </a:xfrm>
        </p:spPr>
        <p:txBody>
          <a:bodyPr/>
          <a:lstStyle/>
          <a:p>
            <a:pPr>
              <a:buFont typeface="Wingdings" panose="05000000000000000000" pitchFamily="2" charset="2"/>
              <a:buNone/>
            </a:pPr>
            <a:r>
              <a:rPr lang="en-US" altLang="en-US" sz="1600" smtClean="0">
                <a:latin typeface="Courier New" panose="02070309020205020404" pitchFamily="49" charset="0"/>
              </a:rPr>
              <a:t> ns          /test/a   /test/line__15/bev                  </a:t>
            </a:r>
          </a:p>
          <a:p>
            <a:pPr>
              <a:buFont typeface="Wingdings" panose="05000000000000000000" pitchFamily="2" charset="2"/>
              <a:buNone/>
            </a:pPr>
            <a:r>
              <a:rPr lang="en-US" altLang="en-US" sz="1600" smtClean="0">
                <a:latin typeface="Courier New" panose="02070309020205020404" pitchFamily="49" charset="0"/>
              </a:rPr>
              <a:t>          delta     /test/b   /test/line__15/bac                </a:t>
            </a:r>
          </a:p>
          <a:p>
            <a:pPr>
              <a:buFont typeface="Wingdings" panose="05000000000000000000" pitchFamily="2" charset="2"/>
              <a:buNone/>
            </a:pPr>
            <a:r>
              <a:rPr lang="en-US" altLang="en-US" sz="1600" smtClean="0">
                <a:latin typeface="Courier New" panose="02070309020205020404" pitchFamily="49" charset="0"/>
              </a:rPr>
              <a:t>                      /test/c   /test/line__15/cev              </a:t>
            </a:r>
          </a:p>
          <a:p>
            <a:pPr>
              <a:buFont typeface="Wingdings" panose="05000000000000000000" pitchFamily="2" charset="2"/>
              <a:buNone/>
            </a:pPr>
            <a:r>
              <a:rPr lang="en-US" altLang="en-US" sz="1600" smtClean="0">
                <a:latin typeface="Courier New" panose="02070309020205020404" pitchFamily="49" charset="0"/>
              </a:rPr>
              <a:t>             /test/line__15/aev   /test/line__15/cac            </a:t>
            </a:r>
          </a:p>
          <a:p>
            <a:pPr>
              <a:buFont typeface="Wingdings" panose="05000000000000000000" pitchFamily="2" charset="2"/>
              <a:buNone/>
            </a:pPr>
            <a:r>
              <a:rPr lang="en-US" altLang="en-US" sz="1600" smtClean="0">
                <a:latin typeface="Courier New" panose="02070309020205020404" pitchFamily="49" charset="0"/>
              </a:rPr>
              <a:t>               /test/line__15/aac                               </a:t>
            </a:r>
          </a:p>
          <a:p>
            <a:pPr>
              <a:buFont typeface="Wingdings" panose="05000000000000000000" pitchFamily="2" charset="2"/>
              <a:buNone/>
            </a:pPr>
            <a:r>
              <a:rPr lang="en-US" altLang="en-US" sz="1600" smtClean="0">
                <a:latin typeface="Courier New" panose="02070309020205020404" pitchFamily="49" charset="0"/>
              </a:rPr>
              <a:t>          0  +0         0 0 0 0 0            0 0 0 0 </a:t>
            </a:r>
          </a:p>
          <a:p>
            <a:pPr>
              <a:buFont typeface="Wingdings" panose="05000000000000000000" pitchFamily="2" charset="2"/>
              <a:buNone/>
            </a:pPr>
            <a:r>
              <a:rPr lang="en-US" altLang="en-US" sz="1600" smtClean="0">
                <a:latin typeface="Courier New" panose="02070309020205020404" pitchFamily="49" charset="0"/>
              </a:rPr>
              <a:t>          0  +1         0 1 0 0 0            1 1 0 1 </a:t>
            </a:r>
          </a:p>
          <a:p>
            <a:pPr>
              <a:buFont typeface="Wingdings" panose="05000000000000000000" pitchFamily="2" charset="2"/>
              <a:buNone/>
            </a:pPr>
            <a:r>
              <a:rPr lang="en-US" altLang="en-US" sz="1600" smtClean="0">
                <a:latin typeface="Courier New" panose="02070309020205020404" pitchFamily="49" charset="0"/>
              </a:rPr>
              <a:t>         20  +0         1 1 0 1 1            0 0 0 0 </a:t>
            </a:r>
          </a:p>
          <a:p>
            <a:pPr>
              <a:buFont typeface="Wingdings" panose="05000000000000000000" pitchFamily="2" charset="2"/>
              <a:buNone/>
            </a:pPr>
            <a:r>
              <a:rPr lang="en-US" altLang="en-US" sz="1600" smtClean="0">
                <a:latin typeface="Courier New" panose="02070309020205020404" pitchFamily="49" charset="0"/>
              </a:rPr>
              <a:t>         20  +1         1 1 1 0 0            0 0 1 1 </a:t>
            </a:r>
          </a:p>
          <a:p>
            <a:pPr>
              <a:buFont typeface="Wingdings" panose="05000000000000000000" pitchFamily="2" charset="2"/>
              <a:buNone/>
            </a:pPr>
            <a:r>
              <a:rPr lang="en-US" altLang="en-US" sz="1600" smtClean="0">
                <a:latin typeface="Courier New" panose="02070309020205020404" pitchFamily="49" charset="0"/>
              </a:rPr>
              <a:t>         40  +0         0 1 1 1 1            0 0 0 0 </a:t>
            </a:r>
          </a:p>
          <a:p>
            <a:pPr>
              <a:buFont typeface="Wingdings" panose="05000000000000000000" pitchFamily="2" charset="2"/>
              <a:buNone/>
            </a:pPr>
            <a:r>
              <a:rPr lang="en-US" altLang="en-US" sz="1600" smtClean="0">
                <a:latin typeface="Courier New" panose="02070309020205020404" pitchFamily="49" charset="0"/>
              </a:rPr>
              <a:t>         40  +1         0 1 0 0 0            0 0 1 1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44797E5-DED0-43CE-81B0-A0AB545732F0}" type="slidenum">
              <a:rPr lang="ar-SA" altLang="en-US" sz="1400" smtClean="0">
                <a:solidFill>
                  <a:srgbClr val="0000B6"/>
                </a:solidFill>
                <a:latin typeface="Book Antiqua" panose="02040602050305030304" pitchFamily="18" charset="0"/>
              </a:rPr>
              <a:pPr>
                <a:spcBef>
                  <a:spcPct val="0"/>
                </a:spcBef>
                <a:buClrTx/>
                <a:buSzTx/>
                <a:buFontTx/>
                <a:buNone/>
              </a:pPr>
              <a:t>154</a:t>
            </a:fld>
            <a:endParaRPr lang="en-US" altLang="en-US" sz="1400" smtClean="0">
              <a:solidFill>
                <a:srgbClr val="0000B6"/>
              </a:solidFill>
              <a:latin typeface="Book Antiqua" panose="02040602050305030304" pitchFamily="18" charset="0"/>
            </a:endParaRPr>
          </a:p>
        </p:txBody>
      </p:sp>
      <p:sp>
        <p:nvSpPr>
          <p:cNvPr id="710658" name="Rectangle 2"/>
          <p:cNvSpPr>
            <a:spLocks noGrp="1" noChangeArrowheads="1"/>
          </p:cNvSpPr>
          <p:nvPr>
            <p:ph type="title"/>
          </p:nvPr>
        </p:nvSpPr>
        <p:spPr/>
        <p:txBody>
          <a:bodyPr/>
          <a:lstStyle/>
          <a:p>
            <a:pPr>
              <a:defRPr/>
            </a:pPr>
            <a:r>
              <a:rPr lang="en-US" smtClean="0"/>
              <a:t>Signal Attributes (cont’d)</a:t>
            </a:r>
          </a:p>
        </p:txBody>
      </p:sp>
      <p:sp>
        <p:nvSpPr>
          <p:cNvPr id="180228" name="Rectangle 3"/>
          <p:cNvSpPr>
            <a:spLocks noGrp="1" noChangeArrowheads="1"/>
          </p:cNvSpPr>
          <p:nvPr>
            <p:ph type="body" idx="1"/>
          </p:nvPr>
        </p:nvSpPr>
        <p:spPr/>
        <p:txBody>
          <a:bodyPr/>
          <a:lstStyle/>
          <a:p>
            <a:pPr algn="ctr">
              <a:buFont typeface="Wingdings" panose="05000000000000000000" pitchFamily="2" charset="2"/>
              <a:buNone/>
            </a:pPr>
            <a:r>
              <a:rPr lang="en-US" altLang="en-US" smtClean="0">
                <a:solidFill>
                  <a:schemeClr val="accent2"/>
                </a:solidFill>
              </a:rPr>
              <a:t>Attributes that create a signal</a:t>
            </a:r>
          </a:p>
        </p:txBody>
      </p:sp>
      <p:pic>
        <p:nvPicPr>
          <p:cNvPr id="7106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1855788"/>
            <a:ext cx="582136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0660"/>
                                        </p:tgtEl>
                                        <p:attrNameLst>
                                          <p:attrName>style.visibility</p:attrName>
                                        </p:attrNameLst>
                                      </p:cBhvr>
                                      <p:to>
                                        <p:strVal val="visible"/>
                                      </p:to>
                                    </p:set>
                                    <p:anim calcmode="lin" valueType="num">
                                      <p:cBhvr additive="base">
                                        <p:cTn id="7" dur="500" fill="hold"/>
                                        <p:tgtEl>
                                          <p:spTgt spid="710660"/>
                                        </p:tgtEl>
                                        <p:attrNameLst>
                                          <p:attrName>ppt_x</p:attrName>
                                        </p:attrNameLst>
                                      </p:cBhvr>
                                      <p:tavLst>
                                        <p:tav tm="0">
                                          <p:val>
                                            <p:strVal val="0-#ppt_w/2"/>
                                          </p:val>
                                        </p:tav>
                                        <p:tav tm="100000">
                                          <p:val>
                                            <p:strVal val="#ppt_x"/>
                                          </p:val>
                                        </p:tav>
                                      </p:tavLst>
                                    </p:anim>
                                    <p:anim calcmode="lin" valueType="num">
                                      <p:cBhvr additive="base">
                                        <p:cTn id="8" dur="500" fill="hold"/>
                                        <p:tgtEl>
                                          <p:spTgt spid="7106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27A7984-7468-47DD-AEEA-0B4473FC6A4C}" type="slidenum">
              <a:rPr lang="ar-SA" altLang="en-US" sz="1400" smtClean="0">
                <a:solidFill>
                  <a:srgbClr val="0000B6"/>
                </a:solidFill>
                <a:latin typeface="Book Antiqua" panose="02040602050305030304" pitchFamily="18" charset="0"/>
              </a:rPr>
              <a:pPr>
                <a:spcBef>
                  <a:spcPct val="0"/>
                </a:spcBef>
                <a:buClrTx/>
                <a:buSzTx/>
                <a:buFontTx/>
                <a:buNone/>
              </a:pPr>
              <a:t>155</a:t>
            </a:fld>
            <a:endParaRPr lang="en-US" altLang="en-US" sz="1400" smtClean="0">
              <a:solidFill>
                <a:srgbClr val="0000B6"/>
              </a:solidFill>
              <a:latin typeface="Book Antiqua" panose="02040602050305030304" pitchFamily="18" charset="0"/>
            </a:endParaRPr>
          </a:p>
        </p:txBody>
      </p:sp>
      <p:sp>
        <p:nvSpPr>
          <p:cNvPr id="711682" name="Rectangle 2"/>
          <p:cNvSpPr>
            <a:spLocks noGrp="1" noChangeArrowheads="1"/>
          </p:cNvSpPr>
          <p:nvPr>
            <p:ph type="title"/>
          </p:nvPr>
        </p:nvSpPr>
        <p:spPr/>
        <p:txBody>
          <a:bodyPr/>
          <a:lstStyle/>
          <a:p>
            <a:pPr>
              <a:defRPr/>
            </a:pPr>
            <a:r>
              <a:rPr lang="en-US" smtClean="0"/>
              <a:t>Examples of Signal Attributes</a:t>
            </a:r>
          </a:p>
        </p:txBody>
      </p:sp>
      <p:pic>
        <p:nvPicPr>
          <p:cNvPr id="711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3" y="1012825"/>
            <a:ext cx="3513137"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675" y="3997325"/>
            <a:ext cx="631666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1683"/>
                                        </p:tgtEl>
                                        <p:attrNameLst>
                                          <p:attrName>style.visibility</p:attrName>
                                        </p:attrNameLst>
                                      </p:cBhvr>
                                      <p:to>
                                        <p:strVal val="visible"/>
                                      </p:to>
                                    </p:set>
                                    <p:anim calcmode="lin" valueType="num">
                                      <p:cBhvr additive="base">
                                        <p:cTn id="7" dur="500" fill="hold"/>
                                        <p:tgtEl>
                                          <p:spTgt spid="711683"/>
                                        </p:tgtEl>
                                        <p:attrNameLst>
                                          <p:attrName>ppt_x</p:attrName>
                                        </p:attrNameLst>
                                      </p:cBhvr>
                                      <p:tavLst>
                                        <p:tav tm="0">
                                          <p:val>
                                            <p:strVal val="0-#ppt_w/2"/>
                                          </p:val>
                                        </p:tav>
                                        <p:tav tm="100000">
                                          <p:val>
                                            <p:strVal val="#ppt_x"/>
                                          </p:val>
                                        </p:tav>
                                      </p:tavLst>
                                    </p:anim>
                                    <p:anim calcmode="lin" valueType="num">
                                      <p:cBhvr additive="base">
                                        <p:cTn id="8" dur="500" fill="hold"/>
                                        <p:tgtEl>
                                          <p:spTgt spid="71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11684"/>
                                        </p:tgtEl>
                                        <p:attrNameLst>
                                          <p:attrName>style.visibility</p:attrName>
                                        </p:attrNameLst>
                                      </p:cBhvr>
                                      <p:to>
                                        <p:strVal val="visible"/>
                                      </p:to>
                                    </p:set>
                                    <p:anim calcmode="lin" valueType="num">
                                      <p:cBhvr additive="base">
                                        <p:cTn id="13" dur="500" fill="hold"/>
                                        <p:tgtEl>
                                          <p:spTgt spid="711684"/>
                                        </p:tgtEl>
                                        <p:attrNameLst>
                                          <p:attrName>ppt_x</p:attrName>
                                        </p:attrNameLst>
                                      </p:cBhvr>
                                      <p:tavLst>
                                        <p:tav tm="0">
                                          <p:val>
                                            <p:strVal val="0-#ppt_w/2"/>
                                          </p:val>
                                        </p:tav>
                                        <p:tav tm="100000">
                                          <p:val>
                                            <p:strVal val="#ppt_x"/>
                                          </p:val>
                                        </p:tav>
                                      </p:tavLst>
                                    </p:anim>
                                    <p:anim calcmode="lin" valueType="num">
                                      <p:cBhvr additive="base">
                                        <p:cTn id="14" dur="500" fill="hold"/>
                                        <p:tgtEl>
                                          <p:spTgt spid="71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55B8E45-206B-4622-BB2F-8307E9FFE74A}" type="slidenum">
              <a:rPr lang="ar-SA" altLang="en-US" sz="1400" smtClean="0">
                <a:solidFill>
                  <a:srgbClr val="0000B6"/>
                </a:solidFill>
                <a:latin typeface="Book Antiqua" panose="02040602050305030304" pitchFamily="18" charset="0"/>
              </a:rPr>
              <a:pPr>
                <a:spcBef>
                  <a:spcPct val="0"/>
                </a:spcBef>
                <a:buClrTx/>
                <a:buSzTx/>
                <a:buFontTx/>
                <a:buNone/>
              </a:pPr>
              <a:t>156</a:t>
            </a:fld>
            <a:endParaRPr lang="en-US" altLang="en-US" sz="1400" smtClean="0">
              <a:solidFill>
                <a:srgbClr val="0000B6"/>
              </a:solidFill>
              <a:latin typeface="Book Antiqua" panose="02040602050305030304" pitchFamily="18" charset="0"/>
            </a:endParaRPr>
          </a:p>
        </p:txBody>
      </p:sp>
      <p:sp>
        <p:nvSpPr>
          <p:cNvPr id="712706" name="Rectangle 2"/>
          <p:cNvSpPr>
            <a:spLocks noGrp="1" noChangeArrowheads="1"/>
          </p:cNvSpPr>
          <p:nvPr>
            <p:ph type="title"/>
          </p:nvPr>
        </p:nvSpPr>
        <p:spPr/>
        <p:txBody>
          <a:bodyPr/>
          <a:lstStyle/>
          <a:p>
            <a:pPr>
              <a:defRPr/>
            </a:pPr>
            <a:r>
              <a:rPr lang="en-US" sz="4000" smtClean="0"/>
              <a:t>Using Attributes for Error Checking</a:t>
            </a:r>
          </a:p>
        </p:txBody>
      </p:sp>
      <p:sp>
        <p:nvSpPr>
          <p:cNvPr id="182276" name="Rectangle 3"/>
          <p:cNvSpPr>
            <a:spLocks noGrp="1" noChangeArrowheads="1"/>
          </p:cNvSpPr>
          <p:nvPr>
            <p:ph type="body" idx="1"/>
          </p:nvPr>
        </p:nvSpPr>
        <p:spPr>
          <a:xfrm>
            <a:off x="1774825" y="1573213"/>
            <a:ext cx="4938713" cy="3375025"/>
          </a:xfrm>
        </p:spPr>
        <p:txBody>
          <a:bodyPr/>
          <a:lstStyle/>
          <a:p>
            <a:pPr>
              <a:buFont typeface="Wingdings" panose="05000000000000000000" pitchFamily="2" charset="2"/>
              <a:buNone/>
            </a:pPr>
            <a:r>
              <a:rPr lang="en-US" altLang="en-US" sz="1600" smtClean="0">
                <a:latin typeface="Courier New" panose="02070309020205020404" pitchFamily="49" charset="0"/>
              </a:rPr>
              <a:t>check: process</a:t>
            </a:r>
          </a:p>
          <a:p>
            <a:pPr>
              <a:buFont typeface="Wingdings" panose="05000000000000000000" pitchFamily="2" charset="2"/>
              <a:buNone/>
            </a:pPr>
            <a:r>
              <a:rPr lang="en-US" altLang="en-US" sz="1600" smtClean="0">
                <a:latin typeface="Courier New" panose="02070309020205020404" pitchFamily="49" charset="0"/>
              </a:rPr>
              <a:t>begin	</a:t>
            </a:r>
          </a:p>
          <a:p>
            <a:pPr>
              <a:buFont typeface="Wingdings" panose="05000000000000000000" pitchFamily="2" charset="2"/>
              <a:buNone/>
            </a:pPr>
            <a:r>
              <a:rPr lang="en-US" altLang="en-US" sz="1600" smtClean="0">
                <a:latin typeface="Courier New" panose="02070309020205020404" pitchFamily="49" charset="0"/>
              </a:rPr>
              <a:t>	wait until rising_edge(Clk);</a:t>
            </a:r>
          </a:p>
          <a:p>
            <a:pPr>
              <a:buFont typeface="Wingdings" panose="05000000000000000000" pitchFamily="2" charset="2"/>
              <a:buNone/>
            </a:pPr>
            <a:r>
              <a:rPr lang="en-US" altLang="en-US" sz="1600" smtClean="0">
                <a:latin typeface="Courier New" panose="02070309020205020404" pitchFamily="49" charset="0"/>
              </a:rPr>
              <a:t>	assert (D’stable(setup_time))</a:t>
            </a:r>
          </a:p>
          <a:p>
            <a:pPr>
              <a:buFont typeface="Wingdings" panose="05000000000000000000" pitchFamily="2" charset="2"/>
              <a:buNone/>
            </a:pPr>
            <a:r>
              <a:rPr lang="en-US" altLang="en-US" sz="1600" smtClean="0">
                <a:latin typeface="Courier New" panose="02070309020205020404" pitchFamily="49" charset="0"/>
              </a:rPr>
              <a:t>		report(“Setup time violation”)</a:t>
            </a:r>
          </a:p>
          <a:p>
            <a:pPr>
              <a:buFont typeface="Wingdings" panose="05000000000000000000" pitchFamily="2" charset="2"/>
              <a:buNone/>
            </a:pPr>
            <a:r>
              <a:rPr lang="en-US" altLang="en-US" sz="1600" smtClean="0">
                <a:latin typeface="Courier New" panose="02070309020205020404" pitchFamily="49" charset="0"/>
              </a:rPr>
              <a:t>		severity error;</a:t>
            </a:r>
          </a:p>
          <a:p>
            <a:pPr>
              <a:buFont typeface="Wingdings" panose="05000000000000000000" pitchFamily="2" charset="2"/>
              <a:buNone/>
            </a:pPr>
            <a:r>
              <a:rPr lang="en-US" altLang="en-US" sz="1600" smtClean="0">
                <a:latin typeface="Courier New" panose="02070309020205020404" pitchFamily="49" charset="0"/>
              </a:rPr>
              <a:t>	wait for hold_time;</a:t>
            </a:r>
          </a:p>
          <a:p>
            <a:pPr>
              <a:buFont typeface="Wingdings" panose="05000000000000000000" pitchFamily="2" charset="2"/>
              <a:buNone/>
            </a:pPr>
            <a:r>
              <a:rPr lang="en-US" altLang="en-US" sz="1600" smtClean="0">
                <a:latin typeface="Courier New" panose="02070309020205020404" pitchFamily="49" charset="0"/>
              </a:rPr>
              <a:t>	assert (D’stable(hold_time))</a:t>
            </a:r>
          </a:p>
          <a:p>
            <a:pPr>
              <a:buFont typeface="Wingdings" panose="05000000000000000000" pitchFamily="2" charset="2"/>
              <a:buNone/>
            </a:pPr>
            <a:r>
              <a:rPr lang="en-US" altLang="en-US" sz="1600" smtClean="0">
                <a:latin typeface="Courier New" panose="02070309020205020404" pitchFamily="49" charset="0"/>
              </a:rPr>
              <a:t>		report(“Hold time violation”)</a:t>
            </a:r>
          </a:p>
          <a:p>
            <a:pPr>
              <a:buFont typeface="Wingdings" panose="05000000000000000000" pitchFamily="2" charset="2"/>
              <a:buNone/>
            </a:pPr>
            <a:r>
              <a:rPr lang="en-US" altLang="en-US" sz="1600" smtClean="0">
                <a:latin typeface="Courier New" panose="02070309020205020404" pitchFamily="49" charset="0"/>
              </a:rPr>
              <a:t>		severity error;</a:t>
            </a:r>
          </a:p>
          <a:p>
            <a:pPr>
              <a:buFont typeface="Wingdings" panose="05000000000000000000" pitchFamily="2" charset="2"/>
              <a:buNone/>
            </a:pPr>
            <a:r>
              <a:rPr lang="en-US" altLang="en-US" sz="1600" smtClean="0">
                <a:latin typeface="Courier New" panose="02070309020205020404" pitchFamily="49" charset="0"/>
              </a:rPr>
              <a:t>end process check;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11A0DC2-6D41-4F7C-8F88-AADEC4EC1310}" type="slidenum">
              <a:rPr lang="ar-SA" altLang="en-US" sz="1400" smtClean="0">
                <a:solidFill>
                  <a:srgbClr val="0000B6"/>
                </a:solidFill>
                <a:latin typeface="Book Antiqua" panose="02040602050305030304" pitchFamily="18" charset="0"/>
              </a:rPr>
              <a:pPr>
                <a:spcBef>
                  <a:spcPct val="0"/>
                </a:spcBef>
                <a:buClrTx/>
                <a:buSzTx/>
                <a:buFontTx/>
                <a:buNone/>
              </a:pPr>
              <a:t>157</a:t>
            </a:fld>
            <a:endParaRPr lang="en-US" altLang="en-US" sz="1400" smtClean="0">
              <a:solidFill>
                <a:srgbClr val="0000B6"/>
              </a:solidFill>
              <a:latin typeface="Book Antiqua" panose="02040602050305030304" pitchFamily="18" charset="0"/>
            </a:endParaRPr>
          </a:p>
        </p:txBody>
      </p:sp>
      <p:sp>
        <p:nvSpPr>
          <p:cNvPr id="713730" name="Rectangle 2"/>
          <p:cNvSpPr>
            <a:spLocks noGrp="1" noChangeArrowheads="1"/>
          </p:cNvSpPr>
          <p:nvPr>
            <p:ph type="title"/>
          </p:nvPr>
        </p:nvSpPr>
        <p:spPr/>
        <p:txBody>
          <a:bodyPr/>
          <a:lstStyle/>
          <a:p>
            <a:pPr>
              <a:defRPr/>
            </a:pPr>
            <a:r>
              <a:rPr lang="en-US" smtClean="0"/>
              <a:t>Array Attributes</a:t>
            </a:r>
          </a:p>
        </p:txBody>
      </p:sp>
      <p:pic>
        <p:nvPicPr>
          <p:cNvPr id="71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1042988"/>
            <a:ext cx="675005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3732" name="Text Box 4"/>
          <p:cNvSpPr txBox="1">
            <a:spLocks noChangeArrowheads="1"/>
          </p:cNvSpPr>
          <p:nvPr/>
        </p:nvSpPr>
        <p:spPr bwMode="auto">
          <a:xfrm>
            <a:off x="258763" y="5641975"/>
            <a:ext cx="569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800" i="0">
                <a:solidFill>
                  <a:srgbClr val="FF0000"/>
                </a:solidFill>
              </a:rPr>
              <a:t>A can be either an array name or an array type.</a:t>
            </a:r>
          </a:p>
        </p:txBody>
      </p:sp>
      <p:sp>
        <p:nvSpPr>
          <p:cNvPr id="713733" name="Text Box 5"/>
          <p:cNvSpPr txBox="1">
            <a:spLocks noChangeArrowheads="1"/>
          </p:cNvSpPr>
          <p:nvPr/>
        </p:nvSpPr>
        <p:spPr bwMode="auto">
          <a:xfrm>
            <a:off x="258763" y="6099175"/>
            <a:ext cx="68405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800" i="0">
                <a:solidFill>
                  <a:srgbClr val="FF0000"/>
                </a:solidFill>
              </a:rPr>
              <a:t>Array attributes work with signals, variables, and constants.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3731"/>
                                        </p:tgtEl>
                                        <p:attrNameLst>
                                          <p:attrName>style.visibility</p:attrName>
                                        </p:attrNameLst>
                                      </p:cBhvr>
                                      <p:to>
                                        <p:strVal val="visible"/>
                                      </p:to>
                                    </p:set>
                                    <p:anim calcmode="lin" valueType="num">
                                      <p:cBhvr additive="base">
                                        <p:cTn id="7" dur="500" fill="hold"/>
                                        <p:tgtEl>
                                          <p:spTgt spid="713731"/>
                                        </p:tgtEl>
                                        <p:attrNameLst>
                                          <p:attrName>ppt_x</p:attrName>
                                        </p:attrNameLst>
                                      </p:cBhvr>
                                      <p:tavLst>
                                        <p:tav tm="0">
                                          <p:val>
                                            <p:strVal val="0-#ppt_w/2"/>
                                          </p:val>
                                        </p:tav>
                                        <p:tav tm="100000">
                                          <p:val>
                                            <p:strVal val="#ppt_x"/>
                                          </p:val>
                                        </p:tav>
                                      </p:tavLst>
                                    </p:anim>
                                    <p:anim calcmode="lin" valueType="num">
                                      <p:cBhvr additive="base">
                                        <p:cTn id="8" dur="500" fill="hold"/>
                                        <p:tgtEl>
                                          <p:spTgt spid="7137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3732"/>
                                        </p:tgtEl>
                                        <p:attrNameLst>
                                          <p:attrName>style.visibility</p:attrName>
                                        </p:attrNameLst>
                                      </p:cBhvr>
                                      <p:to>
                                        <p:strVal val="visible"/>
                                      </p:to>
                                    </p:set>
                                    <p:anim calcmode="lin" valueType="num">
                                      <p:cBhvr additive="base">
                                        <p:cTn id="13" dur="500" fill="hold"/>
                                        <p:tgtEl>
                                          <p:spTgt spid="713732"/>
                                        </p:tgtEl>
                                        <p:attrNameLst>
                                          <p:attrName>ppt_x</p:attrName>
                                        </p:attrNameLst>
                                      </p:cBhvr>
                                      <p:tavLst>
                                        <p:tav tm="0">
                                          <p:val>
                                            <p:strVal val="0-#ppt_w/2"/>
                                          </p:val>
                                        </p:tav>
                                        <p:tav tm="100000">
                                          <p:val>
                                            <p:strVal val="#ppt_x"/>
                                          </p:val>
                                        </p:tav>
                                      </p:tavLst>
                                    </p:anim>
                                    <p:anim calcmode="lin" valueType="num">
                                      <p:cBhvr additive="base">
                                        <p:cTn id="14" dur="500" fill="hold"/>
                                        <p:tgtEl>
                                          <p:spTgt spid="71373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3733"/>
                                        </p:tgtEl>
                                        <p:attrNameLst>
                                          <p:attrName>style.visibility</p:attrName>
                                        </p:attrNameLst>
                                      </p:cBhvr>
                                      <p:to>
                                        <p:strVal val="visible"/>
                                      </p:to>
                                    </p:set>
                                    <p:anim calcmode="lin" valueType="num">
                                      <p:cBhvr additive="base">
                                        <p:cTn id="19" dur="500" fill="hold"/>
                                        <p:tgtEl>
                                          <p:spTgt spid="713733"/>
                                        </p:tgtEl>
                                        <p:attrNameLst>
                                          <p:attrName>ppt_x</p:attrName>
                                        </p:attrNameLst>
                                      </p:cBhvr>
                                      <p:tavLst>
                                        <p:tav tm="0">
                                          <p:val>
                                            <p:strVal val="0-#ppt_w/2"/>
                                          </p:val>
                                        </p:tav>
                                        <p:tav tm="100000">
                                          <p:val>
                                            <p:strVal val="#ppt_x"/>
                                          </p:val>
                                        </p:tav>
                                      </p:tavLst>
                                    </p:anim>
                                    <p:anim calcmode="lin" valueType="num">
                                      <p:cBhvr additive="base">
                                        <p:cTn id="20" dur="500" fill="hold"/>
                                        <p:tgtEl>
                                          <p:spTgt spid="7137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2" grpId="0" autoUpdateAnimBg="0"/>
      <p:bldP spid="713733"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5EF5039-AA74-4DDC-993D-C0B590E42869}" type="slidenum">
              <a:rPr lang="ar-SA" altLang="en-US" sz="1400" smtClean="0">
                <a:solidFill>
                  <a:srgbClr val="0000B6"/>
                </a:solidFill>
                <a:latin typeface="Book Antiqua" panose="02040602050305030304" pitchFamily="18" charset="0"/>
              </a:rPr>
              <a:pPr>
                <a:spcBef>
                  <a:spcPct val="0"/>
                </a:spcBef>
                <a:buClrTx/>
                <a:buSzTx/>
                <a:buFontTx/>
                <a:buNone/>
              </a:pPr>
              <a:t>158</a:t>
            </a:fld>
            <a:endParaRPr lang="en-US" altLang="en-US" sz="1400" smtClean="0">
              <a:solidFill>
                <a:srgbClr val="0000B6"/>
              </a:solidFill>
              <a:latin typeface="Book Antiqua" panose="02040602050305030304" pitchFamily="18" charset="0"/>
            </a:endParaRPr>
          </a:p>
        </p:txBody>
      </p:sp>
      <p:sp>
        <p:nvSpPr>
          <p:cNvPr id="714754" name="Rectangle 2"/>
          <p:cNvSpPr>
            <a:spLocks noGrp="1" noChangeArrowheads="1"/>
          </p:cNvSpPr>
          <p:nvPr>
            <p:ph type="title"/>
          </p:nvPr>
        </p:nvSpPr>
        <p:spPr/>
        <p:txBody>
          <a:bodyPr/>
          <a:lstStyle/>
          <a:p>
            <a:pPr>
              <a:defRPr/>
            </a:pPr>
            <a:r>
              <a:rPr lang="en-US" smtClean="0"/>
              <a:t>Recap: Adding Vectors</a:t>
            </a:r>
          </a:p>
        </p:txBody>
      </p:sp>
      <p:pic>
        <p:nvPicPr>
          <p:cNvPr id="714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055688"/>
            <a:ext cx="6543675"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4756" name="Text Box 4"/>
          <p:cNvSpPr txBox="1">
            <a:spLocks noChangeArrowheads="1"/>
          </p:cNvSpPr>
          <p:nvPr/>
        </p:nvSpPr>
        <p:spPr bwMode="auto">
          <a:xfrm>
            <a:off x="723900" y="5045075"/>
            <a:ext cx="842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800" i="0">
                <a:solidFill>
                  <a:srgbClr val="FF0000"/>
                </a:solidFill>
              </a:rPr>
              <a:t>Note: Add1 and Add2 vectors must be dimensioned as </a:t>
            </a:r>
            <a:r>
              <a:rPr lang="en-US" altLang="en-US" sz="1800">
                <a:solidFill>
                  <a:srgbClr val="FF0000"/>
                </a:solidFill>
              </a:rPr>
              <a:t>N-1 downto 0</a:t>
            </a:r>
            <a:r>
              <a:rPr lang="en-US" altLang="en-US" sz="1800" i="0">
                <a:solidFill>
                  <a:srgbClr val="FF0000"/>
                </a:solidFill>
              </a:rPr>
              <a:t>.</a:t>
            </a:r>
            <a:endParaRPr lang="en-US" altLang="en-US" sz="1800">
              <a:solidFill>
                <a:srgbClr val="FF0000"/>
              </a:solidFill>
            </a:endParaRPr>
          </a:p>
        </p:txBody>
      </p:sp>
      <p:sp>
        <p:nvSpPr>
          <p:cNvPr id="714757" name="Text Box 5"/>
          <p:cNvSpPr txBox="1">
            <a:spLocks noChangeArrowheads="1"/>
          </p:cNvSpPr>
          <p:nvPr/>
        </p:nvSpPr>
        <p:spPr bwMode="auto">
          <a:xfrm>
            <a:off x="723900" y="5461000"/>
            <a:ext cx="842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800" i="0">
                <a:solidFill>
                  <a:srgbClr val="FF0000"/>
                </a:solidFill>
              </a:rPr>
              <a:t>Use attributes to write more general procedure that places </a:t>
            </a:r>
            <a:br>
              <a:rPr lang="en-US" altLang="en-US" sz="1800" i="0">
                <a:solidFill>
                  <a:srgbClr val="FF0000"/>
                </a:solidFill>
              </a:rPr>
            </a:br>
            <a:r>
              <a:rPr lang="en-US" altLang="en-US" sz="1800" i="0">
                <a:solidFill>
                  <a:srgbClr val="FF0000"/>
                </a:solidFill>
              </a:rPr>
              <a:t>no restrictions on the range of vectors other than the lengths must be same.</a:t>
            </a:r>
            <a:endParaRPr lang="en-US" altLang="en-US" sz="1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4755"/>
                                        </p:tgtEl>
                                        <p:attrNameLst>
                                          <p:attrName>style.visibility</p:attrName>
                                        </p:attrNameLst>
                                      </p:cBhvr>
                                      <p:to>
                                        <p:strVal val="visible"/>
                                      </p:to>
                                    </p:set>
                                    <p:anim calcmode="lin" valueType="num">
                                      <p:cBhvr additive="base">
                                        <p:cTn id="7" dur="500" fill="hold"/>
                                        <p:tgtEl>
                                          <p:spTgt spid="714755"/>
                                        </p:tgtEl>
                                        <p:attrNameLst>
                                          <p:attrName>ppt_x</p:attrName>
                                        </p:attrNameLst>
                                      </p:cBhvr>
                                      <p:tavLst>
                                        <p:tav tm="0">
                                          <p:val>
                                            <p:strVal val="0-#ppt_w/2"/>
                                          </p:val>
                                        </p:tav>
                                        <p:tav tm="100000">
                                          <p:val>
                                            <p:strVal val="#ppt_x"/>
                                          </p:val>
                                        </p:tav>
                                      </p:tavLst>
                                    </p:anim>
                                    <p:anim calcmode="lin" valueType="num">
                                      <p:cBhvr additive="base">
                                        <p:cTn id="8" dur="500" fill="hold"/>
                                        <p:tgtEl>
                                          <p:spTgt spid="7147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4756"/>
                                        </p:tgtEl>
                                        <p:attrNameLst>
                                          <p:attrName>style.visibility</p:attrName>
                                        </p:attrNameLst>
                                      </p:cBhvr>
                                      <p:to>
                                        <p:strVal val="visible"/>
                                      </p:to>
                                    </p:set>
                                    <p:anim calcmode="lin" valueType="num">
                                      <p:cBhvr additive="base">
                                        <p:cTn id="13" dur="500" fill="hold"/>
                                        <p:tgtEl>
                                          <p:spTgt spid="714756"/>
                                        </p:tgtEl>
                                        <p:attrNameLst>
                                          <p:attrName>ppt_x</p:attrName>
                                        </p:attrNameLst>
                                      </p:cBhvr>
                                      <p:tavLst>
                                        <p:tav tm="0">
                                          <p:val>
                                            <p:strVal val="0-#ppt_w/2"/>
                                          </p:val>
                                        </p:tav>
                                        <p:tav tm="100000">
                                          <p:val>
                                            <p:strVal val="#ppt_x"/>
                                          </p:val>
                                        </p:tav>
                                      </p:tavLst>
                                    </p:anim>
                                    <p:anim calcmode="lin" valueType="num">
                                      <p:cBhvr additive="base">
                                        <p:cTn id="14" dur="500" fill="hold"/>
                                        <p:tgtEl>
                                          <p:spTgt spid="7147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4757"/>
                                        </p:tgtEl>
                                        <p:attrNameLst>
                                          <p:attrName>style.visibility</p:attrName>
                                        </p:attrNameLst>
                                      </p:cBhvr>
                                      <p:to>
                                        <p:strVal val="visible"/>
                                      </p:to>
                                    </p:set>
                                    <p:anim calcmode="lin" valueType="num">
                                      <p:cBhvr additive="base">
                                        <p:cTn id="19" dur="500" fill="hold"/>
                                        <p:tgtEl>
                                          <p:spTgt spid="714757"/>
                                        </p:tgtEl>
                                        <p:attrNameLst>
                                          <p:attrName>ppt_x</p:attrName>
                                        </p:attrNameLst>
                                      </p:cBhvr>
                                      <p:tavLst>
                                        <p:tav tm="0">
                                          <p:val>
                                            <p:strVal val="0-#ppt_w/2"/>
                                          </p:val>
                                        </p:tav>
                                        <p:tav tm="100000">
                                          <p:val>
                                            <p:strVal val="#ppt_x"/>
                                          </p:val>
                                        </p:tav>
                                      </p:tavLst>
                                    </p:anim>
                                    <p:anim calcmode="lin" valueType="num">
                                      <p:cBhvr additive="base">
                                        <p:cTn id="20" dur="500" fill="hold"/>
                                        <p:tgtEl>
                                          <p:spTgt spid="7147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6" grpId="0" autoUpdateAnimBg="0"/>
      <p:bldP spid="714757"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AF07C18-0F05-4B79-BE95-0D3C7598FEFB}" type="slidenum">
              <a:rPr lang="ar-SA" altLang="en-US" sz="1400" smtClean="0">
                <a:solidFill>
                  <a:srgbClr val="0000B6"/>
                </a:solidFill>
                <a:latin typeface="Book Antiqua" panose="02040602050305030304" pitchFamily="18" charset="0"/>
              </a:rPr>
              <a:pPr>
                <a:spcBef>
                  <a:spcPct val="0"/>
                </a:spcBef>
                <a:buClrTx/>
                <a:buSzTx/>
                <a:buFontTx/>
                <a:buNone/>
              </a:pPr>
              <a:t>159</a:t>
            </a:fld>
            <a:endParaRPr lang="en-US" altLang="en-US" sz="1400" smtClean="0">
              <a:solidFill>
                <a:srgbClr val="0000B6"/>
              </a:solidFill>
              <a:latin typeface="Book Antiqua" panose="02040602050305030304" pitchFamily="18" charset="0"/>
            </a:endParaRPr>
          </a:p>
        </p:txBody>
      </p:sp>
      <p:sp>
        <p:nvSpPr>
          <p:cNvPr id="715778" name="Rectangle 2"/>
          <p:cNvSpPr>
            <a:spLocks noGrp="1" noChangeArrowheads="1"/>
          </p:cNvSpPr>
          <p:nvPr>
            <p:ph type="title"/>
          </p:nvPr>
        </p:nvSpPr>
        <p:spPr/>
        <p:txBody>
          <a:bodyPr/>
          <a:lstStyle/>
          <a:p>
            <a:pPr>
              <a:defRPr/>
            </a:pPr>
            <a:r>
              <a:rPr lang="en-US" smtClean="0"/>
              <a:t>Procedure for Adding Bit Vectors</a:t>
            </a:r>
          </a:p>
        </p:txBody>
      </p:sp>
      <p:pic>
        <p:nvPicPr>
          <p:cNvPr id="71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1235075"/>
            <a:ext cx="60198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5779"/>
                                        </p:tgtEl>
                                        <p:attrNameLst>
                                          <p:attrName>style.visibility</p:attrName>
                                        </p:attrNameLst>
                                      </p:cBhvr>
                                      <p:to>
                                        <p:strVal val="visible"/>
                                      </p:to>
                                    </p:set>
                                    <p:anim calcmode="lin" valueType="num">
                                      <p:cBhvr additive="base">
                                        <p:cTn id="7" dur="500" fill="hold"/>
                                        <p:tgtEl>
                                          <p:spTgt spid="715779"/>
                                        </p:tgtEl>
                                        <p:attrNameLst>
                                          <p:attrName>ppt_x</p:attrName>
                                        </p:attrNameLst>
                                      </p:cBhvr>
                                      <p:tavLst>
                                        <p:tav tm="0">
                                          <p:val>
                                            <p:strVal val="0-#ppt_w/2"/>
                                          </p:val>
                                        </p:tav>
                                        <p:tav tm="100000">
                                          <p:val>
                                            <p:strVal val="#ppt_x"/>
                                          </p:val>
                                        </p:tav>
                                      </p:tavLst>
                                    </p:anim>
                                    <p:anim calcmode="lin" valueType="num">
                                      <p:cBhvr additive="base">
                                        <p:cTn id="8" dur="500" fill="hold"/>
                                        <p:tgtEl>
                                          <p:spTgt spid="7157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altLang="zh-CN" sz="2800" dirty="0" smtClean="0">
                <a:solidFill>
                  <a:schemeClr val="tx2">
                    <a:satMod val="130000"/>
                  </a:schemeClr>
                </a:solidFill>
              </a:rPr>
              <a:t>Synthesis</a:t>
            </a:r>
            <a:endParaRPr lang="en-US" sz="2800" dirty="0">
              <a:solidFill>
                <a:schemeClr val="tx2">
                  <a:satMod val="130000"/>
                </a:schemeClr>
              </a:solidFill>
            </a:endParaRPr>
          </a:p>
        </p:txBody>
      </p:sp>
      <p:sp>
        <p:nvSpPr>
          <p:cNvPr id="24579" name="Content Placeholder 2"/>
          <p:cNvSpPr>
            <a:spLocks noGrp="1"/>
          </p:cNvSpPr>
          <p:nvPr>
            <p:ph idx="1"/>
          </p:nvPr>
        </p:nvSpPr>
        <p:spPr/>
        <p:txBody>
          <a:bodyPr/>
          <a:lstStyle/>
          <a:p>
            <a:pPr eaLnBrk="1" hangingPunct="1"/>
            <a:r>
              <a:rPr lang="en-US" altLang="zh-CN" sz="1800" smtClean="0">
                <a:latin typeface="Arial Unicode MS" panose="020B0604020202020204" pitchFamily="34" charset="-128"/>
                <a:ea typeface="Arial Unicode MS" panose="020B0604020202020204" pitchFamily="34" charset="-128"/>
                <a:cs typeface="Arial Unicode MS" panose="020B0604020202020204" pitchFamily="34" charset="-128"/>
              </a:rPr>
              <a:t>From high level description to the gate level netlist, it is usually with the help of synthesis tools. </a:t>
            </a:r>
          </a:p>
          <a:p>
            <a:pPr eaLnBrk="1" hangingPunct="1"/>
            <a:r>
              <a:rPr lang="en-US" altLang="zh-CN" sz="1800" smtClean="0">
                <a:latin typeface="Arial Unicode MS" panose="020B0604020202020204" pitchFamily="34" charset="-128"/>
                <a:ea typeface="Arial Unicode MS" panose="020B0604020202020204" pitchFamily="34" charset="-128"/>
                <a:cs typeface="Arial Unicode MS" panose="020B0604020202020204" pitchFamily="34" charset="-128"/>
              </a:rPr>
              <a:t>For VHDL, </a:t>
            </a:r>
            <a:r>
              <a:rPr lang="en-US" altLang="zh-CN" sz="180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only a subset of the language is synthesizable,</a:t>
            </a:r>
            <a:r>
              <a:rPr lang="en-US" altLang="zh-CN" sz="1800" smtClean="0">
                <a:latin typeface="Arial Unicode MS" panose="020B0604020202020204" pitchFamily="34" charset="-128"/>
                <a:ea typeface="Arial Unicode MS" panose="020B0604020202020204" pitchFamily="34" charset="-128"/>
                <a:cs typeface="Arial Unicode MS" panose="020B0604020202020204" pitchFamily="34" charset="-128"/>
              </a:rPr>
              <a:t> and different tools support different subsets.</a:t>
            </a:r>
          </a:p>
          <a:p>
            <a:pPr eaLnBrk="1" hangingPunct="1">
              <a:buClr>
                <a:schemeClr val="accent2"/>
              </a:buClr>
              <a:buFont typeface="Monotype Sorts" pitchFamily="2" charset="2"/>
              <a:buChar char="z"/>
            </a:pPr>
            <a:r>
              <a:rPr kumimoji="1" lang="en-US" altLang="en-US" sz="1800" smtClean="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kumimoji="1" lang="en-US" altLang="en-US" sz="180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RTL style code</a:t>
            </a:r>
            <a:r>
              <a:rPr kumimoji="1" lang="en-US" altLang="en-US" sz="1800" smtClean="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 is encouraged because it is synthesizable.</a:t>
            </a:r>
          </a:p>
          <a:p>
            <a:pPr eaLnBrk="1" hangingPunct="1">
              <a:buClr>
                <a:schemeClr val="accent2"/>
              </a:buClr>
              <a:buFont typeface="Monotype Sorts" pitchFamily="2" charset="2"/>
              <a:buChar char="z"/>
            </a:pPr>
            <a:r>
              <a:rPr kumimoji="1" lang="en-US" altLang="en-US" sz="1800" smtClean="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 In RTL, it is possible to split the code into two blocks (e.g. process) that contain either purely combinational logic or registers.</a:t>
            </a:r>
          </a:p>
          <a:p>
            <a:pPr eaLnBrk="1" hangingPunct="1">
              <a:buClr>
                <a:schemeClr val="accent2"/>
              </a:buClr>
              <a:buFont typeface="Monotype Sorts" pitchFamily="2" charset="2"/>
              <a:buChar char="z"/>
            </a:pPr>
            <a:r>
              <a:rPr kumimoji="1" lang="en-US" altLang="en-US" sz="1800" smtClean="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 FSM is also synthesizable</a:t>
            </a:r>
            <a:endParaRPr kumimoji="1" lang="en-US" altLang="en-US" sz="200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endParaRPr lang="en-US" altLang="en-US" sz="1800" smtClean="0"/>
          </a:p>
        </p:txBody>
      </p:sp>
      <p:pic>
        <p:nvPicPr>
          <p:cNvPr id="24580" name="Picture 5" descr="t_1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3571875"/>
            <a:ext cx="41243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1643063" y="4643438"/>
            <a:ext cx="26431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1600">
                <a:solidFill>
                  <a:schemeClr val="tx1"/>
                </a:solidFill>
                <a:latin typeface="Gill Sans MT" panose="020B0502020104020203" pitchFamily="34" charset="0"/>
                <a:cs typeface="Arial" panose="020B0604020202020204" pitchFamily="34" charset="0"/>
              </a:rPr>
              <a:t>For simulation, we can use the unsynthesizable VHDL or Verilog code in the test bench to generate the stimulus.  </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DBD078D-8FC9-4E28-B2BA-03243874089F}" type="slidenum">
              <a:rPr lang="ar-SA" altLang="en-US" sz="1400" smtClean="0">
                <a:solidFill>
                  <a:srgbClr val="0000B6"/>
                </a:solidFill>
                <a:latin typeface="Book Antiqua" panose="02040602050305030304" pitchFamily="18" charset="0"/>
              </a:rPr>
              <a:pPr>
                <a:spcBef>
                  <a:spcPct val="0"/>
                </a:spcBef>
                <a:buClrTx/>
                <a:buSzTx/>
                <a:buFontTx/>
                <a:buNone/>
              </a:pPr>
              <a:t>160</a:t>
            </a:fld>
            <a:endParaRPr lang="en-US" altLang="en-US" sz="1400" smtClean="0">
              <a:solidFill>
                <a:srgbClr val="0000B6"/>
              </a:solidFill>
              <a:latin typeface="Book Antiqua" panose="02040602050305030304" pitchFamily="18" charset="0"/>
            </a:endParaRPr>
          </a:p>
        </p:txBody>
      </p:sp>
      <p:sp>
        <p:nvSpPr>
          <p:cNvPr id="716802" name="Rectangle 2"/>
          <p:cNvSpPr>
            <a:spLocks noGrp="1" noChangeArrowheads="1"/>
          </p:cNvSpPr>
          <p:nvPr>
            <p:ph type="title"/>
          </p:nvPr>
        </p:nvSpPr>
        <p:spPr/>
        <p:txBody>
          <a:bodyPr/>
          <a:lstStyle/>
          <a:p>
            <a:pPr>
              <a:defRPr/>
            </a:pPr>
            <a:r>
              <a:rPr lang="en-US" smtClean="0"/>
              <a:t>Transport and Inertial Delay</a:t>
            </a:r>
          </a:p>
        </p:txBody>
      </p:sp>
      <p:pic>
        <p:nvPicPr>
          <p:cNvPr id="71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8" y="1198563"/>
            <a:ext cx="7818437" cy="49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6803"/>
                                        </p:tgtEl>
                                        <p:attrNameLst>
                                          <p:attrName>style.visibility</p:attrName>
                                        </p:attrNameLst>
                                      </p:cBhvr>
                                      <p:to>
                                        <p:strVal val="visible"/>
                                      </p:to>
                                    </p:set>
                                    <p:anim calcmode="lin" valueType="num">
                                      <p:cBhvr additive="base">
                                        <p:cTn id="7" dur="500" fill="hold"/>
                                        <p:tgtEl>
                                          <p:spTgt spid="716803"/>
                                        </p:tgtEl>
                                        <p:attrNameLst>
                                          <p:attrName>ppt_x</p:attrName>
                                        </p:attrNameLst>
                                      </p:cBhvr>
                                      <p:tavLst>
                                        <p:tav tm="0">
                                          <p:val>
                                            <p:strVal val="0-#ppt_w/2"/>
                                          </p:val>
                                        </p:tav>
                                        <p:tav tm="100000">
                                          <p:val>
                                            <p:strVal val="#ppt_x"/>
                                          </p:val>
                                        </p:tav>
                                      </p:tavLst>
                                    </p:anim>
                                    <p:anim calcmode="lin" valueType="num">
                                      <p:cBhvr additive="base">
                                        <p:cTn id="8" dur="500" fill="hold"/>
                                        <p:tgtEl>
                                          <p:spTgt spid="71680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06737C6-239E-46C9-8C24-C570802E8BFF}" type="slidenum">
              <a:rPr lang="ar-SA" altLang="en-US" sz="1400" smtClean="0">
                <a:solidFill>
                  <a:srgbClr val="0000B6"/>
                </a:solidFill>
                <a:latin typeface="Book Antiqua" panose="02040602050305030304" pitchFamily="18" charset="0"/>
              </a:rPr>
              <a:pPr>
                <a:spcBef>
                  <a:spcPct val="0"/>
                </a:spcBef>
                <a:buClrTx/>
                <a:buSzTx/>
                <a:buFontTx/>
                <a:buNone/>
              </a:pPr>
              <a:t>161</a:t>
            </a:fld>
            <a:endParaRPr lang="en-US" altLang="en-US" sz="1400" smtClean="0">
              <a:solidFill>
                <a:srgbClr val="0000B6"/>
              </a:solidFill>
              <a:latin typeface="Book Antiqua" panose="02040602050305030304" pitchFamily="18" charset="0"/>
            </a:endParaRPr>
          </a:p>
        </p:txBody>
      </p:sp>
      <p:sp>
        <p:nvSpPr>
          <p:cNvPr id="717826" name="Rectangle 2"/>
          <p:cNvSpPr>
            <a:spLocks noGrp="1" noChangeArrowheads="1"/>
          </p:cNvSpPr>
          <p:nvPr>
            <p:ph type="title"/>
          </p:nvPr>
        </p:nvSpPr>
        <p:spPr>
          <a:xfrm>
            <a:off x="0" y="168275"/>
            <a:ext cx="9144000" cy="719138"/>
          </a:xfrm>
        </p:spPr>
        <p:txBody>
          <a:bodyPr/>
          <a:lstStyle/>
          <a:p>
            <a:pPr>
              <a:defRPr/>
            </a:pPr>
            <a:r>
              <a:rPr lang="en-US" smtClean="0"/>
              <a:t>Transport and Inertial Delay (cont’d)</a:t>
            </a:r>
          </a:p>
        </p:txBody>
      </p:sp>
      <p:sp>
        <p:nvSpPr>
          <p:cNvPr id="717827" name="Text Box 3"/>
          <p:cNvSpPr txBox="1">
            <a:spLocks noChangeArrowheads="1"/>
          </p:cNvSpPr>
          <p:nvPr/>
        </p:nvSpPr>
        <p:spPr bwMode="auto">
          <a:xfrm>
            <a:off x="1855788" y="1022350"/>
            <a:ext cx="5099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chemeClr val="tx1"/>
                </a:solidFill>
                <a:latin typeface="Courier New" panose="02070309020205020404" pitchFamily="49" charset="0"/>
              </a:rPr>
              <a:t>Z3 &lt;= reject 4 ns X after 10 ns; </a:t>
            </a:r>
          </a:p>
        </p:txBody>
      </p:sp>
      <p:sp>
        <p:nvSpPr>
          <p:cNvPr id="717828" name="Text Box 4"/>
          <p:cNvSpPr txBox="1">
            <a:spLocks noChangeArrowheads="1"/>
          </p:cNvSpPr>
          <p:nvPr/>
        </p:nvSpPr>
        <p:spPr bwMode="auto">
          <a:xfrm>
            <a:off x="258763" y="1401763"/>
            <a:ext cx="8129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50000"/>
              </a:spcBef>
              <a:buClrTx/>
              <a:buSzTx/>
              <a:buFontTx/>
              <a:buNone/>
            </a:pPr>
            <a:r>
              <a:rPr lang="en-US" altLang="en-US" sz="2000" i="0">
                <a:solidFill>
                  <a:srgbClr val="FF0000"/>
                </a:solidFill>
              </a:rPr>
              <a:t>Reject is equivalent to a combination of inertial and transport delay:</a:t>
            </a:r>
            <a:endParaRPr lang="en-US" altLang="en-US" sz="2000">
              <a:solidFill>
                <a:srgbClr val="FF0000"/>
              </a:solidFill>
            </a:endParaRPr>
          </a:p>
        </p:txBody>
      </p:sp>
      <p:sp>
        <p:nvSpPr>
          <p:cNvPr id="717829" name="Text Box 5"/>
          <p:cNvSpPr txBox="1">
            <a:spLocks noChangeArrowheads="1"/>
          </p:cNvSpPr>
          <p:nvPr/>
        </p:nvSpPr>
        <p:spPr bwMode="auto">
          <a:xfrm>
            <a:off x="1920875" y="1739900"/>
            <a:ext cx="50990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chemeClr val="tx1"/>
                </a:solidFill>
                <a:latin typeface="Courier New" panose="02070309020205020404" pitchFamily="49" charset="0"/>
              </a:rPr>
              <a:t>Zm &lt;= X after 4 ns;</a:t>
            </a:r>
          </a:p>
          <a:p>
            <a:pPr>
              <a:spcBef>
                <a:spcPct val="50000"/>
              </a:spcBef>
              <a:buClrTx/>
              <a:buSzTx/>
              <a:buFontTx/>
              <a:buNone/>
            </a:pPr>
            <a:r>
              <a:rPr lang="en-US" altLang="en-US" sz="2000" i="0">
                <a:solidFill>
                  <a:schemeClr val="tx1"/>
                </a:solidFill>
                <a:latin typeface="Courier New" panose="02070309020205020404" pitchFamily="49" charset="0"/>
              </a:rPr>
              <a:t>Z3 &lt;= transport Zm after 6 ns; </a:t>
            </a:r>
          </a:p>
        </p:txBody>
      </p:sp>
      <p:sp>
        <p:nvSpPr>
          <p:cNvPr id="717830" name="Text Box 6"/>
          <p:cNvSpPr txBox="1">
            <a:spLocks noChangeArrowheads="1"/>
          </p:cNvSpPr>
          <p:nvPr/>
        </p:nvSpPr>
        <p:spPr bwMode="auto">
          <a:xfrm>
            <a:off x="650875" y="3314700"/>
            <a:ext cx="50990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chemeClr val="tx1"/>
                </a:solidFill>
                <a:latin typeface="Courier New" panose="02070309020205020404" pitchFamily="49" charset="0"/>
              </a:rPr>
              <a:t>A &lt;= transport B after 1 ns;</a:t>
            </a:r>
          </a:p>
          <a:p>
            <a:pPr>
              <a:spcBef>
                <a:spcPct val="50000"/>
              </a:spcBef>
              <a:buClrTx/>
              <a:buSzTx/>
              <a:buFontTx/>
              <a:buNone/>
            </a:pPr>
            <a:r>
              <a:rPr lang="en-US" altLang="en-US" sz="2000" i="0">
                <a:solidFill>
                  <a:schemeClr val="tx1"/>
                </a:solidFill>
                <a:latin typeface="Courier New" panose="02070309020205020404" pitchFamily="49" charset="0"/>
              </a:rPr>
              <a:t>A &lt;= transport C after 2 ns; </a:t>
            </a:r>
          </a:p>
        </p:txBody>
      </p:sp>
      <p:sp>
        <p:nvSpPr>
          <p:cNvPr id="717831" name="Text Box 7"/>
          <p:cNvSpPr txBox="1">
            <a:spLocks noChangeArrowheads="1"/>
          </p:cNvSpPr>
          <p:nvPr/>
        </p:nvSpPr>
        <p:spPr bwMode="auto">
          <a:xfrm>
            <a:off x="258763" y="2613025"/>
            <a:ext cx="3951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rgbClr val="FF0000"/>
                </a:solidFill>
              </a:rPr>
              <a:t>Statements executed at time T </a:t>
            </a:r>
            <a:br>
              <a:rPr lang="en-US" altLang="en-US" sz="2000" i="0">
                <a:solidFill>
                  <a:srgbClr val="FF0000"/>
                </a:solidFill>
              </a:rPr>
            </a:br>
            <a:r>
              <a:rPr lang="en-US" altLang="en-US" sz="2000" i="0">
                <a:solidFill>
                  <a:srgbClr val="FF0000"/>
                </a:solidFill>
              </a:rPr>
              <a:t>– B at T+1, C at T+2</a:t>
            </a:r>
            <a:endParaRPr lang="en-US" altLang="en-US" sz="2000">
              <a:solidFill>
                <a:srgbClr val="FF0000"/>
              </a:solidFill>
            </a:endParaRPr>
          </a:p>
        </p:txBody>
      </p:sp>
      <p:sp>
        <p:nvSpPr>
          <p:cNvPr id="717832" name="Text Box 8"/>
          <p:cNvSpPr txBox="1">
            <a:spLocks noChangeArrowheads="1"/>
          </p:cNvSpPr>
          <p:nvPr/>
        </p:nvSpPr>
        <p:spPr bwMode="auto">
          <a:xfrm>
            <a:off x="258763" y="4332288"/>
            <a:ext cx="3832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rgbClr val="FF0000"/>
                </a:solidFill>
              </a:rPr>
              <a:t>Statements executed at time T – C at T + 2:</a:t>
            </a:r>
            <a:endParaRPr lang="en-US" altLang="en-US" sz="2000">
              <a:solidFill>
                <a:srgbClr val="FF0000"/>
              </a:solidFill>
            </a:endParaRPr>
          </a:p>
        </p:txBody>
      </p:sp>
      <p:sp>
        <p:nvSpPr>
          <p:cNvPr id="717833" name="Text Box 9"/>
          <p:cNvSpPr txBox="1">
            <a:spLocks noChangeArrowheads="1"/>
          </p:cNvSpPr>
          <p:nvPr/>
        </p:nvSpPr>
        <p:spPr bwMode="auto">
          <a:xfrm>
            <a:off x="258763" y="5106988"/>
            <a:ext cx="31384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chemeClr val="tx1"/>
                </a:solidFill>
                <a:latin typeface="Courier New" panose="02070309020205020404" pitchFamily="49" charset="0"/>
              </a:rPr>
              <a:t>A &lt;= B after 1 ns;</a:t>
            </a:r>
          </a:p>
          <a:p>
            <a:pPr>
              <a:spcBef>
                <a:spcPct val="50000"/>
              </a:spcBef>
              <a:buClrTx/>
              <a:buSzTx/>
              <a:buFontTx/>
              <a:buNone/>
            </a:pPr>
            <a:r>
              <a:rPr lang="en-US" altLang="en-US" sz="2000" i="0">
                <a:solidFill>
                  <a:schemeClr val="tx1"/>
                </a:solidFill>
                <a:latin typeface="Courier New" panose="02070309020205020404" pitchFamily="49" charset="0"/>
              </a:rPr>
              <a:t>A &lt;= C after 2 ns; </a:t>
            </a:r>
          </a:p>
        </p:txBody>
      </p:sp>
      <p:sp>
        <p:nvSpPr>
          <p:cNvPr id="717834" name="Text Box 10"/>
          <p:cNvSpPr txBox="1">
            <a:spLocks noChangeArrowheads="1"/>
          </p:cNvSpPr>
          <p:nvPr/>
        </p:nvSpPr>
        <p:spPr bwMode="auto">
          <a:xfrm>
            <a:off x="4645025" y="4295775"/>
            <a:ext cx="375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rgbClr val="FF0000"/>
                </a:solidFill>
              </a:rPr>
              <a:t>Statements executed at time T </a:t>
            </a:r>
            <a:br>
              <a:rPr lang="en-US" altLang="en-US" sz="2000" i="0">
                <a:solidFill>
                  <a:srgbClr val="FF0000"/>
                </a:solidFill>
              </a:rPr>
            </a:br>
            <a:r>
              <a:rPr lang="en-US" altLang="en-US" sz="2000" i="0">
                <a:solidFill>
                  <a:srgbClr val="FF0000"/>
                </a:solidFill>
              </a:rPr>
              <a:t>– C at T + 1:</a:t>
            </a:r>
            <a:endParaRPr lang="en-US" altLang="en-US" sz="2000">
              <a:solidFill>
                <a:srgbClr val="FF0000"/>
              </a:solidFill>
            </a:endParaRPr>
          </a:p>
        </p:txBody>
      </p:sp>
      <p:sp>
        <p:nvSpPr>
          <p:cNvPr id="717835" name="Text Box 11"/>
          <p:cNvSpPr txBox="1">
            <a:spLocks noChangeArrowheads="1"/>
          </p:cNvSpPr>
          <p:nvPr/>
        </p:nvSpPr>
        <p:spPr bwMode="auto">
          <a:xfrm>
            <a:off x="3662363" y="5151438"/>
            <a:ext cx="50990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chemeClr val="tx1"/>
                </a:solidFill>
                <a:latin typeface="Courier New" panose="02070309020205020404" pitchFamily="49" charset="0"/>
              </a:rPr>
              <a:t>A &lt;= transport B after 2 ns;</a:t>
            </a:r>
          </a:p>
          <a:p>
            <a:pPr>
              <a:spcBef>
                <a:spcPct val="50000"/>
              </a:spcBef>
              <a:buClrTx/>
              <a:buSzTx/>
              <a:buFontTx/>
              <a:buNone/>
            </a:pPr>
            <a:r>
              <a:rPr lang="en-US" altLang="en-US" sz="2000" i="0">
                <a:solidFill>
                  <a:schemeClr val="tx1"/>
                </a:solidFill>
                <a:latin typeface="Courier New" panose="02070309020205020404" pitchFamily="49" charset="0"/>
              </a:rPr>
              <a:t>A &lt;= transport C after 1 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827"/>
                                        </p:tgtEl>
                                        <p:attrNameLst>
                                          <p:attrName>style.visibility</p:attrName>
                                        </p:attrNameLst>
                                      </p:cBhvr>
                                      <p:to>
                                        <p:strVal val="visible"/>
                                      </p:to>
                                    </p:set>
                                    <p:anim calcmode="lin" valueType="num">
                                      <p:cBhvr additive="base">
                                        <p:cTn id="7" dur="500" fill="hold"/>
                                        <p:tgtEl>
                                          <p:spTgt spid="717827"/>
                                        </p:tgtEl>
                                        <p:attrNameLst>
                                          <p:attrName>ppt_x</p:attrName>
                                        </p:attrNameLst>
                                      </p:cBhvr>
                                      <p:tavLst>
                                        <p:tav tm="0">
                                          <p:val>
                                            <p:strVal val="0-#ppt_w/2"/>
                                          </p:val>
                                        </p:tav>
                                        <p:tav tm="100000">
                                          <p:val>
                                            <p:strVal val="#ppt_x"/>
                                          </p:val>
                                        </p:tav>
                                      </p:tavLst>
                                    </p:anim>
                                    <p:anim calcmode="lin" valueType="num">
                                      <p:cBhvr additive="base">
                                        <p:cTn id="8" dur="500" fill="hold"/>
                                        <p:tgtEl>
                                          <p:spTgt spid="7178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828"/>
                                        </p:tgtEl>
                                        <p:attrNameLst>
                                          <p:attrName>style.visibility</p:attrName>
                                        </p:attrNameLst>
                                      </p:cBhvr>
                                      <p:to>
                                        <p:strVal val="visible"/>
                                      </p:to>
                                    </p:set>
                                    <p:anim calcmode="lin" valueType="num">
                                      <p:cBhvr additive="base">
                                        <p:cTn id="13" dur="500" fill="hold"/>
                                        <p:tgtEl>
                                          <p:spTgt spid="717828"/>
                                        </p:tgtEl>
                                        <p:attrNameLst>
                                          <p:attrName>ppt_x</p:attrName>
                                        </p:attrNameLst>
                                      </p:cBhvr>
                                      <p:tavLst>
                                        <p:tav tm="0">
                                          <p:val>
                                            <p:strVal val="0-#ppt_w/2"/>
                                          </p:val>
                                        </p:tav>
                                        <p:tav tm="100000">
                                          <p:val>
                                            <p:strVal val="#ppt_x"/>
                                          </p:val>
                                        </p:tav>
                                      </p:tavLst>
                                    </p:anim>
                                    <p:anim calcmode="lin" valueType="num">
                                      <p:cBhvr additive="base">
                                        <p:cTn id="14" dur="500" fill="hold"/>
                                        <p:tgtEl>
                                          <p:spTgt spid="7178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829"/>
                                        </p:tgtEl>
                                        <p:attrNameLst>
                                          <p:attrName>style.visibility</p:attrName>
                                        </p:attrNameLst>
                                      </p:cBhvr>
                                      <p:to>
                                        <p:strVal val="visible"/>
                                      </p:to>
                                    </p:set>
                                    <p:anim calcmode="lin" valueType="num">
                                      <p:cBhvr additive="base">
                                        <p:cTn id="19" dur="500" fill="hold"/>
                                        <p:tgtEl>
                                          <p:spTgt spid="717829"/>
                                        </p:tgtEl>
                                        <p:attrNameLst>
                                          <p:attrName>ppt_x</p:attrName>
                                        </p:attrNameLst>
                                      </p:cBhvr>
                                      <p:tavLst>
                                        <p:tav tm="0">
                                          <p:val>
                                            <p:strVal val="0-#ppt_w/2"/>
                                          </p:val>
                                        </p:tav>
                                        <p:tav tm="100000">
                                          <p:val>
                                            <p:strVal val="#ppt_x"/>
                                          </p:val>
                                        </p:tav>
                                      </p:tavLst>
                                    </p:anim>
                                    <p:anim calcmode="lin" valueType="num">
                                      <p:cBhvr additive="base">
                                        <p:cTn id="20" dur="500" fill="hold"/>
                                        <p:tgtEl>
                                          <p:spTgt spid="71782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17830"/>
                                        </p:tgtEl>
                                        <p:attrNameLst>
                                          <p:attrName>style.visibility</p:attrName>
                                        </p:attrNameLst>
                                      </p:cBhvr>
                                      <p:to>
                                        <p:strVal val="visible"/>
                                      </p:to>
                                    </p:set>
                                    <p:anim calcmode="lin" valueType="num">
                                      <p:cBhvr additive="base">
                                        <p:cTn id="25" dur="500" fill="hold"/>
                                        <p:tgtEl>
                                          <p:spTgt spid="717830"/>
                                        </p:tgtEl>
                                        <p:attrNameLst>
                                          <p:attrName>ppt_x</p:attrName>
                                        </p:attrNameLst>
                                      </p:cBhvr>
                                      <p:tavLst>
                                        <p:tav tm="0">
                                          <p:val>
                                            <p:strVal val="0-#ppt_w/2"/>
                                          </p:val>
                                        </p:tav>
                                        <p:tav tm="100000">
                                          <p:val>
                                            <p:strVal val="#ppt_x"/>
                                          </p:val>
                                        </p:tav>
                                      </p:tavLst>
                                    </p:anim>
                                    <p:anim calcmode="lin" valueType="num">
                                      <p:cBhvr additive="base">
                                        <p:cTn id="26" dur="500" fill="hold"/>
                                        <p:tgtEl>
                                          <p:spTgt spid="71783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17831"/>
                                        </p:tgtEl>
                                        <p:attrNameLst>
                                          <p:attrName>style.visibility</p:attrName>
                                        </p:attrNameLst>
                                      </p:cBhvr>
                                      <p:to>
                                        <p:strVal val="visible"/>
                                      </p:to>
                                    </p:set>
                                    <p:anim calcmode="lin" valueType="num">
                                      <p:cBhvr additive="base">
                                        <p:cTn id="31" dur="500" fill="hold"/>
                                        <p:tgtEl>
                                          <p:spTgt spid="717831"/>
                                        </p:tgtEl>
                                        <p:attrNameLst>
                                          <p:attrName>ppt_x</p:attrName>
                                        </p:attrNameLst>
                                      </p:cBhvr>
                                      <p:tavLst>
                                        <p:tav tm="0">
                                          <p:val>
                                            <p:strVal val="0-#ppt_w/2"/>
                                          </p:val>
                                        </p:tav>
                                        <p:tav tm="100000">
                                          <p:val>
                                            <p:strVal val="#ppt_x"/>
                                          </p:val>
                                        </p:tav>
                                      </p:tavLst>
                                    </p:anim>
                                    <p:anim calcmode="lin" valueType="num">
                                      <p:cBhvr additive="base">
                                        <p:cTn id="32" dur="500" fill="hold"/>
                                        <p:tgtEl>
                                          <p:spTgt spid="71783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17832"/>
                                        </p:tgtEl>
                                        <p:attrNameLst>
                                          <p:attrName>style.visibility</p:attrName>
                                        </p:attrNameLst>
                                      </p:cBhvr>
                                      <p:to>
                                        <p:strVal val="visible"/>
                                      </p:to>
                                    </p:set>
                                    <p:anim calcmode="lin" valueType="num">
                                      <p:cBhvr additive="base">
                                        <p:cTn id="37" dur="500" fill="hold"/>
                                        <p:tgtEl>
                                          <p:spTgt spid="717832"/>
                                        </p:tgtEl>
                                        <p:attrNameLst>
                                          <p:attrName>ppt_x</p:attrName>
                                        </p:attrNameLst>
                                      </p:cBhvr>
                                      <p:tavLst>
                                        <p:tav tm="0">
                                          <p:val>
                                            <p:strVal val="0-#ppt_w/2"/>
                                          </p:val>
                                        </p:tav>
                                        <p:tav tm="100000">
                                          <p:val>
                                            <p:strVal val="#ppt_x"/>
                                          </p:val>
                                        </p:tav>
                                      </p:tavLst>
                                    </p:anim>
                                    <p:anim calcmode="lin" valueType="num">
                                      <p:cBhvr additive="base">
                                        <p:cTn id="38" dur="500" fill="hold"/>
                                        <p:tgtEl>
                                          <p:spTgt spid="71783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17833"/>
                                        </p:tgtEl>
                                        <p:attrNameLst>
                                          <p:attrName>style.visibility</p:attrName>
                                        </p:attrNameLst>
                                      </p:cBhvr>
                                      <p:to>
                                        <p:strVal val="visible"/>
                                      </p:to>
                                    </p:set>
                                    <p:anim calcmode="lin" valueType="num">
                                      <p:cBhvr additive="base">
                                        <p:cTn id="43" dur="500" fill="hold"/>
                                        <p:tgtEl>
                                          <p:spTgt spid="717833"/>
                                        </p:tgtEl>
                                        <p:attrNameLst>
                                          <p:attrName>ppt_x</p:attrName>
                                        </p:attrNameLst>
                                      </p:cBhvr>
                                      <p:tavLst>
                                        <p:tav tm="0">
                                          <p:val>
                                            <p:strVal val="0-#ppt_w/2"/>
                                          </p:val>
                                        </p:tav>
                                        <p:tav tm="100000">
                                          <p:val>
                                            <p:strVal val="#ppt_x"/>
                                          </p:val>
                                        </p:tav>
                                      </p:tavLst>
                                    </p:anim>
                                    <p:anim calcmode="lin" valueType="num">
                                      <p:cBhvr additive="base">
                                        <p:cTn id="44" dur="500" fill="hold"/>
                                        <p:tgtEl>
                                          <p:spTgt spid="71783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17834"/>
                                        </p:tgtEl>
                                        <p:attrNameLst>
                                          <p:attrName>style.visibility</p:attrName>
                                        </p:attrNameLst>
                                      </p:cBhvr>
                                      <p:to>
                                        <p:strVal val="visible"/>
                                      </p:to>
                                    </p:set>
                                    <p:anim calcmode="lin" valueType="num">
                                      <p:cBhvr additive="base">
                                        <p:cTn id="49" dur="500" fill="hold"/>
                                        <p:tgtEl>
                                          <p:spTgt spid="717834"/>
                                        </p:tgtEl>
                                        <p:attrNameLst>
                                          <p:attrName>ppt_x</p:attrName>
                                        </p:attrNameLst>
                                      </p:cBhvr>
                                      <p:tavLst>
                                        <p:tav tm="0">
                                          <p:val>
                                            <p:strVal val="0-#ppt_w/2"/>
                                          </p:val>
                                        </p:tav>
                                        <p:tav tm="100000">
                                          <p:val>
                                            <p:strVal val="#ppt_x"/>
                                          </p:val>
                                        </p:tav>
                                      </p:tavLst>
                                    </p:anim>
                                    <p:anim calcmode="lin" valueType="num">
                                      <p:cBhvr additive="base">
                                        <p:cTn id="50" dur="500" fill="hold"/>
                                        <p:tgtEl>
                                          <p:spTgt spid="717834"/>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17835"/>
                                        </p:tgtEl>
                                        <p:attrNameLst>
                                          <p:attrName>style.visibility</p:attrName>
                                        </p:attrNameLst>
                                      </p:cBhvr>
                                      <p:to>
                                        <p:strVal val="visible"/>
                                      </p:to>
                                    </p:set>
                                    <p:anim calcmode="lin" valueType="num">
                                      <p:cBhvr additive="base">
                                        <p:cTn id="55" dur="500" fill="hold"/>
                                        <p:tgtEl>
                                          <p:spTgt spid="717835"/>
                                        </p:tgtEl>
                                        <p:attrNameLst>
                                          <p:attrName>ppt_x</p:attrName>
                                        </p:attrNameLst>
                                      </p:cBhvr>
                                      <p:tavLst>
                                        <p:tav tm="0">
                                          <p:val>
                                            <p:strVal val="0-#ppt_w/2"/>
                                          </p:val>
                                        </p:tav>
                                        <p:tav tm="100000">
                                          <p:val>
                                            <p:strVal val="#ppt_x"/>
                                          </p:val>
                                        </p:tav>
                                      </p:tavLst>
                                    </p:anim>
                                    <p:anim calcmode="lin" valueType="num">
                                      <p:cBhvr additive="base">
                                        <p:cTn id="56" dur="500" fill="hold"/>
                                        <p:tgtEl>
                                          <p:spTgt spid="7178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27" grpId="0" autoUpdateAnimBg="0"/>
      <p:bldP spid="717828" grpId="0" autoUpdateAnimBg="0"/>
      <p:bldP spid="717829" grpId="0" autoUpdateAnimBg="0"/>
      <p:bldP spid="717830" grpId="0" autoUpdateAnimBg="0"/>
      <p:bldP spid="717831" grpId="0" autoUpdateAnimBg="0"/>
      <p:bldP spid="717832" grpId="0" autoUpdateAnimBg="0"/>
      <p:bldP spid="717833" grpId="0" autoUpdateAnimBg="0"/>
      <p:bldP spid="717834" grpId="0" autoUpdateAnimBg="0"/>
      <p:bldP spid="717835"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BED0A82-4C18-463B-AB7A-EA6850F74567}" type="slidenum">
              <a:rPr lang="ar-SA" altLang="en-US" sz="1400" smtClean="0">
                <a:solidFill>
                  <a:srgbClr val="0000B6"/>
                </a:solidFill>
                <a:latin typeface="Book Antiqua" panose="02040602050305030304" pitchFamily="18" charset="0"/>
              </a:rPr>
              <a:pPr>
                <a:spcBef>
                  <a:spcPct val="0"/>
                </a:spcBef>
                <a:buClrTx/>
                <a:buSzTx/>
                <a:buFontTx/>
                <a:buNone/>
              </a:pPr>
              <a:t>162</a:t>
            </a:fld>
            <a:endParaRPr lang="en-US" altLang="en-US" sz="1400" smtClean="0">
              <a:solidFill>
                <a:srgbClr val="0000B6"/>
              </a:solidFill>
              <a:latin typeface="Book Antiqua" panose="02040602050305030304" pitchFamily="18" charset="0"/>
            </a:endParaRPr>
          </a:p>
        </p:txBody>
      </p:sp>
      <p:sp>
        <p:nvSpPr>
          <p:cNvPr id="718850" name="Rectangle 2"/>
          <p:cNvSpPr>
            <a:spLocks noGrp="1" noChangeArrowheads="1"/>
          </p:cNvSpPr>
          <p:nvPr>
            <p:ph type="title"/>
          </p:nvPr>
        </p:nvSpPr>
        <p:spPr/>
        <p:txBody>
          <a:bodyPr/>
          <a:lstStyle/>
          <a:p>
            <a:pPr>
              <a:defRPr/>
            </a:pPr>
            <a:r>
              <a:rPr lang="en-US" smtClean="0"/>
              <a:t>Operator Overloading</a:t>
            </a:r>
          </a:p>
        </p:txBody>
      </p:sp>
      <p:sp>
        <p:nvSpPr>
          <p:cNvPr id="188420" name="Rectangle 3"/>
          <p:cNvSpPr>
            <a:spLocks noGrp="1" noChangeArrowheads="1"/>
          </p:cNvSpPr>
          <p:nvPr>
            <p:ph type="body" idx="1"/>
          </p:nvPr>
        </p:nvSpPr>
        <p:spPr>
          <a:xfrm>
            <a:off x="258763" y="1050925"/>
            <a:ext cx="8636000" cy="5365750"/>
          </a:xfrm>
        </p:spPr>
        <p:txBody>
          <a:bodyPr/>
          <a:lstStyle/>
          <a:p>
            <a:pPr>
              <a:lnSpc>
                <a:spcPct val="90000"/>
              </a:lnSpc>
            </a:pPr>
            <a:r>
              <a:rPr lang="en-US" altLang="en-US" smtClean="0"/>
              <a:t>Operators +, - operate on integers </a:t>
            </a:r>
          </a:p>
          <a:p>
            <a:pPr>
              <a:lnSpc>
                <a:spcPct val="90000"/>
              </a:lnSpc>
            </a:pPr>
            <a:r>
              <a:rPr lang="en-US" altLang="en-US" smtClean="0"/>
              <a:t>Write procedures for bit vector addition/subtraction</a:t>
            </a:r>
          </a:p>
          <a:p>
            <a:pPr lvl="1">
              <a:lnSpc>
                <a:spcPct val="90000"/>
              </a:lnSpc>
            </a:pPr>
            <a:r>
              <a:rPr lang="en-US" altLang="en-US" smtClean="0"/>
              <a:t>addvec, subvec</a:t>
            </a:r>
          </a:p>
          <a:p>
            <a:pPr>
              <a:lnSpc>
                <a:spcPct val="90000"/>
              </a:lnSpc>
            </a:pPr>
            <a:r>
              <a:rPr lang="en-US" altLang="en-US" smtClean="0"/>
              <a:t>Operator overloading allows using + operator </a:t>
            </a:r>
            <a:br>
              <a:rPr lang="en-US" altLang="en-US" smtClean="0"/>
            </a:br>
            <a:r>
              <a:rPr lang="en-US" altLang="en-US" smtClean="0"/>
              <a:t>to implicitly call an appropriate addition function</a:t>
            </a:r>
          </a:p>
          <a:p>
            <a:pPr>
              <a:lnSpc>
                <a:spcPct val="90000"/>
              </a:lnSpc>
            </a:pPr>
            <a:r>
              <a:rPr lang="en-US" altLang="en-US" smtClean="0"/>
              <a:t>How does it work?</a:t>
            </a:r>
          </a:p>
          <a:p>
            <a:pPr lvl="1">
              <a:lnSpc>
                <a:spcPct val="90000"/>
              </a:lnSpc>
            </a:pPr>
            <a:r>
              <a:rPr lang="en-US" altLang="en-US" smtClean="0"/>
              <a:t>When compiler encounters a function declaration in which the function name is an operator enclosed in double quotes, the compiler treats the function as an operator overloading (“+”)</a:t>
            </a:r>
          </a:p>
          <a:p>
            <a:pPr lvl="1">
              <a:lnSpc>
                <a:spcPct val="90000"/>
              </a:lnSpc>
            </a:pPr>
            <a:r>
              <a:rPr lang="en-US" altLang="en-US" smtClean="0"/>
              <a:t>when a “+” operator is encountered, the compiler automatically checks the types of operands and calls appropriate functions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FA9ECA9-0224-43FA-9549-E949589814A1}" type="slidenum">
              <a:rPr lang="ar-SA" altLang="en-US" sz="1400" smtClean="0">
                <a:solidFill>
                  <a:srgbClr val="0000B6"/>
                </a:solidFill>
                <a:latin typeface="Book Antiqua" panose="02040602050305030304" pitchFamily="18" charset="0"/>
              </a:rPr>
              <a:pPr>
                <a:spcBef>
                  <a:spcPct val="0"/>
                </a:spcBef>
                <a:buClrTx/>
                <a:buSzTx/>
                <a:buFontTx/>
                <a:buNone/>
              </a:pPr>
              <a:t>163</a:t>
            </a:fld>
            <a:endParaRPr lang="en-US" altLang="en-US" sz="1400" smtClean="0">
              <a:solidFill>
                <a:srgbClr val="0000B6"/>
              </a:solidFill>
              <a:latin typeface="Book Antiqua" panose="02040602050305030304" pitchFamily="18" charset="0"/>
            </a:endParaRPr>
          </a:p>
        </p:txBody>
      </p:sp>
      <p:sp>
        <p:nvSpPr>
          <p:cNvPr id="719874" name="Rectangle 2"/>
          <p:cNvSpPr>
            <a:spLocks noGrp="1" noChangeArrowheads="1"/>
          </p:cNvSpPr>
          <p:nvPr>
            <p:ph type="title"/>
          </p:nvPr>
        </p:nvSpPr>
        <p:spPr/>
        <p:txBody>
          <a:bodyPr/>
          <a:lstStyle/>
          <a:p>
            <a:pPr>
              <a:defRPr/>
            </a:pPr>
            <a:r>
              <a:rPr lang="en-US" sz="2800" smtClean="0"/>
              <a:t>VHDL Package with Overloaded Operators</a:t>
            </a:r>
          </a:p>
        </p:txBody>
      </p:sp>
      <p:pic>
        <p:nvPicPr>
          <p:cNvPr id="1894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813" y="1033463"/>
            <a:ext cx="5816600"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B813979-A9DD-4D80-A235-9E93A54FA49C}" type="slidenum">
              <a:rPr lang="ar-SA" altLang="en-US" sz="1400" smtClean="0">
                <a:solidFill>
                  <a:srgbClr val="0000B6"/>
                </a:solidFill>
                <a:latin typeface="Book Antiqua" panose="02040602050305030304" pitchFamily="18" charset="0"/>
              </a:rPr>
              <a:pPr>
                <a:spcBef>
                  <a:spcPct val="0"/>
                </a:spcBef>
                <a:buClrTx/>
                <a:buSzTx/>
                <a:buFontTx/>
                <a:buNone/>
              </a:pPr>
              <a:t>164</a:t>
            </a:fld>
            <a:endParaRPr lang="en-US" altLang="en-US" sz="1400" smtClean="0">
              <a:solidFill>
                <a:srgbClr val="0000B6"/>
              </a:solidFill>
              <a:latin typeface="Book Antiqua" panose="02040602050305030304" pitchFamily="18" charset="0"/>
            </a:endParaRPr>
          </a:p>
        </p:txBody>
      </p:sp>
      <p:sp>
        <p:nvSpPr>
          <p:cNvPr id="720898" name="Rectangle 2"/>
          <p:cNvSpPr>
            <a:spLocks noGrp="1" noChangeArrowheads="1"/>
          </p:cNvSpPr>
          <p:nvPr>
            <p:ph type="title"/>
          </p:nvPr>
        </p:nvSpPr>
        <p:spPr/>
        <p:txBody>
          <a:bodyPr/>
          <a:lstStyle/>
          <a:p>
            <a:pPr>
              <a:defRPr/>
            </a:pPr>
            <a:r>
              <a:rPr lang="en-US" smtClean="0"/>
              <a:t>Overloaded Operators</a:t>
            </a:r>
          </a:p>
        </p:txBody>
      </p:sp>
      <p:sp>
        <p:nvSpPr>
          <p:cNvPr id="190468" name="Rectangle 3"/>
          <p:cNvSpPr>
            <a:spLocks noGrp="1" noChangeArrowheads="1"/>
          </p:cNvSpPr>
          <p:nvPr>
            <p:ph type="body" idx="1"/>
          </p:nvPr>
        </p:nvSpPr>
        <p:spPr/>
        <p:txBody>
          <a:bodyPr/>
          <a:lstStyle/>
          <a:p>
            <a:r>
              <a:rPr lang="en-US" altLang="en-US" smtClean="0"/>
              <a:t>A, B, C – bit vectors</a:t>
            </a:r>
          </a:p>
          <a:p>
            <a:r>
              <a:rPr lang="en-US" altLang="en-US" smtClean="0"/>
              <a:t>A &lt;= B + C + 3 ?</a:t>
            </a:r>
          </a:p>
          <a:p>
            <a:r>
              <a:rPr lang="en-US" altLang="en-US" smtClean="0"/>
              <a:t>A &lt;= 3 + B + C ? </a:t>
            </a:r>
          </a:p>
          <a:p>
            <a:endParaRPr lang="en-US" altLang="en-US" smtClean="0"/>
          </a:p>
          <a:p>
            <a:r>
              <a:rPr lang="en-US" altLang="en-US" smtClean="0"/>
              <a:t>Overloading can also be applied </a:t>
            </a:r>
            <a:br>
              <a:rPr lang="en-US" altLang="en-US" smtClean="0"/>
            </a:br>
            <a:r>
              <a:rPr lang="en-US" altLang="en-US" smtClean="0"/>
              <a:t>to procedures and functions</a:t>
            </a:r>
          </a:p>
          <a:p>
            <a:pPr lvl="1"/>
            <a:r>
              <a:rPr lang="en-US" altLang="en-US" smtClean="0"/>
              <a:t>procedures have the same name –</a:t>
            </a:r>
            <a:br>
              <a:rPr lang="en-US" altLang="en-US" smtClean="0"/>
            </a:br>
            <a:r>
              <a:rPr lang="en-US" altLang="en-US" smtClean="0"/>
              <a:t>type of the actual parameters in the procedure call determines which version of the procedure is called</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1EF7157-24B0-4150-86ED-2A2110B87588}" type="slidenum">
              <a:rPr lang="ar-SA" altLang="en-US" sz="1400" smtClean="0">
                <a:solidFill>
                  <a:srgbClr val="0000B6"/>
                </a:solidFill>
                <a:latin typeface="Book Antiqua" panose="02040602050305030304" pitchFamily="18" charset="0"/>
              </a:rPr>
              <a:pPr>
                <a:spcBef>
                  <a:spcPct val="0"/>
                </a:spcBef>
                <a:buClrTx/>
                <a:buSzTx/>
                <a:buFontTx/>
                <a:buNone/>
              </a:pPr>
              <a:t>165</a:t>
            </a:fld>
            <a:endParaRPr lang="en-US" altLang="en-US" sz="1400" smtClean="0">
              <a:solidFill>
                <a:srgbClr val="0000B6"/>
              </a:solidFill>
              <a:latin typeface="Book Antiqua" panose="02040602050305030304" pitchFamily="18" charset="0"/>
            </a:endParaRPr>
          </a:p>
        </p:txBody>
      </p:sp>
      <p:sp>
        <p:nvSpPr>
          <p:cNvPr id="721922" name="Rectangle 2"/>
          <p:cNvSpPr>
            <a:spLocks noGrp="1" noChangeArrowheads="1"/>
          </p:cNvSpPr>
          <p:nvPr>
            <p:ph type="title"/>
          </p:nvPr>
        </p:nvSpPr>
        <p:spPr/>
        <p:txBody>
          <a:bodyPr/>
          <a:lstStyle/>
          <a:p>
            <a:pPr>
              <a:defRPr/>
            </a:pPr>
            <a:r>
              <a:rPr lang="en-US" smtClean="0"/>
              <a:t>Multivalued Logic</a:t>
            </a:r>
          </a:p>
        </p:txBody>
      </p:sp>
      <p:sp>
        <p:nvSpPr>
          <p:cNvPr id="191492" name="Rectangle 3"/>
          <p:cNvSpPr>
            <a:spLocks noGrp="1" noChangeArrowheads="1"/>
          </p:cNvSpPr>
          <p:nvPr>
            <p:ph type="body" idx="1"/>
          </p:nvPr>
        </p:nvSpPr>
        <p:spPr/>
        <p:txBody>
          <a:bodyPr/>
          <a:lstStyle/>
          <a:p>
            <a:r>
              <a:rPr lang="en-US" altLang="en-US" dirty="0" smtClean="0"/>
              <a:t>Bit (0, 1)</a:t>
            </a:r>
          </a:p>
          <a:p>
            <a:r>
              <a:rPr lang="en-US" altLang="en-US" dirty="0" smtClean="0"/>
              <a:t>Tristate buffers and buses =&gt;</a:t>
            </a:r>
            <a:br>
              <a:rPr lang="en-US" altLang="en-US" dirty="0" smtClean="0"/>
            </a:br>
            <a:r>
              <a:rPr lang="en-US" altLang="en-US" dirty="0" smtClean="0"/>
              <a:t>high impedance state ‘Z’</a:t>
            </a:r>
          </a:p>
          <a:p>
            <a:r>
              <a:rPr lang="en-US" altLang="en-US" dirty="0" smtClean="0"/>
              <a:t>Unknown state ‘X’ </a:t>
            </a:r>
          </a:p>
          <a:p>
            <a:pPr lvl="1"/>
            <a:r>
              <a:rPr lang="en-US" altLang="en-US" dirty="0" smtClean="0"/>
              <a:t>e. g., a gate is driven by ‘Z’, output is unknown</a:t>
            </a:r>
          </a:p>
          <a:p>
            <a:pPr lvl="1"/>
            <a:r>
              <a:rPr lang="en-US" altLang="en-US" dirty="0" smtClean="0"/>
              <a:t>a signal is simultaneously driven by ‘0’ and ‘1’</a:t>
            </a:r>
          </a:p>
        </p:txBody>
      </p:sp>
      <p:pic>
        <p:nvPicPr>
          <p:cNvPr id="1914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4073525"/>
            <a:ext cx="21971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4975AD2-2E24-41E2-AFDE-0E6415A443A3}" type="slidenum">
              <a:rPr lang="ar-SA" altLang="en-US" sz="1400" smtClean="0">
                <a:solidFill>
                  <a:srgbClr val="0000B6"/>
                </a:solidFill>
                <a:latin typeface="Book Antiqua" panose="02040602050305030304" pitchFamily="18" charset="0"/>
              </a:rPr>
              <a:pPr>
                <a:spcBef>
                  <a:spcPct val="0"/>
                </a:spcBef>
                <a:buClrTx/>
                <a:buSzTx/>
                <a:buFontTx/>
                <a:buNone/>
              </a:pPr>
              <a:t>166</a:t>
            </a:fld>
            <a:endParaRPr lang="en-US" altLang="en-US" sz="1400" smtClean="0">
              <a:solidFill>
                <a:srgbClr val="0000B6"/>
              </a:solidFill>
              <a:latin typeface="Book Antiqua" panose="02040602050305030304" pitchFamily="18" charset="0"/>
            </a:endParaRPr>
          </a:p>
        </p:txBody>
      </p:sp>
      <p:sp>
        <p:nvSpPr>
          <p:cNvPr id="722946" name="Rectangle 2"/>
          <p:cNvSpPr>
            <a:spLocks noGrp="1" noChangeArrowheads="1"/>
          </p:cNvSpPr>
          <p:nvPr>
            <p:ph type="title"/>
          </p:nvPr>
        </p:nvSpPr>
        <p:spPr/>
        <p:txBody>
          <a:bodyPr/>
          <a:lstStyle/>
          <a:p>
            <a:pPr>
              <a:defRPr/>
            </a:pPr>
            <a:r>
              <a:rPr lang="en-US" smtClean="0"/>
              <a:t>Tristate Buffers</a:t>
            </a:r>
          </a:p>
        </p:txBody>
      </p:sp>
      <p:pic>
        <p:nvPicPr>
          <p:cNvPr id="1925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63" y="1152525"/>
            <a:ext cx="67564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Text Box 4"/>
          <p:cNvSpPr txBox="1">
            <a:spLocks noChangeArrowheads="1"/>
          </p:cNvSpPr>
          <p:nvPr/>
        </p:nvSpPr>
        <p:spPr bwMode="auto">
          <a:xfrm>
            <a:off x="5959475" y="3994150"/>
            <a:ext cx="29622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rgbClr val="0000FF"/>
                </a:solidFill>
              </a:rPr>
              <a:t>Resolution function to determine the actual value of f since it is driven from two different sources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4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61B26BE6-EEC9-4196-AB0A-64517DAA86D5}" type="slidenum">
              <a:rPr lang="ar-SA" altLang="en-US" sz="1400" smtClean="0">
                <a:solidFill>
                  <a:srgbClr val="0000B6"/>
                </a:solidFill>
                <a:latin typeface="Book Antiqua" panose="02040602050305030304" pitchFamily="18" charset="0"/>
              </a:rPr>
              <a:pPr>
                <a:spcBef>
                  <a:spcPct val="0"/>
                </a:spcBef>
                <a:buClrTx/>
                <a:buSzTx/>
                <a:buFontTx/>
                <a:buNone/>
              </a:pPr>
              <a:t>167</a:t>
            </a:fld>
            <a:endParaRPr lang="en-US" altLang="en-US" sz="1400" smtClean="0">
              <a:solidFill>
                <a:srgbClr val="0000B6"/>
              </a:solidFill>
              <a:latin typeface="Book Antiqua" panose="02040602050305030304" pitchFamily="18" charset="0"/>
            </a:endParaRPr>
          </a:p>
        </p:txBody>
      </p:sp>
      <p:sp>
        <p:nvSpPr>
          <p:cNvPr id="723970" name="Rectangle 2"/>
          <p:cNvSpPr>
            <a:spLocks noGrp="1" noChangeArrowheads="1"/>
          </p:cNvSpPr>
          <p:nvPr>
            <p:ph type="title"/>
          </p:nvPr>
        </p:nvSpPr>
        <p:spPr/>
        <p:txBody>
          <a:bodyPr/>
          <a:lstStyle/>
          <a:p>
            <a:pPr>
              <a:defRPr/>
            </a:pPr>
            <a:r>
              <a:rPr lang="en-US" dirty="0" smtClean="0"/>
              <a:t>Signal Resolution</a:t>
            </a:r>
          </a:p>
        </p:txBody>
      </p:sp>
      <p:sp>
        <p:nvSpPr>
          <p:cNvPr id="193540" name="Rectangle 3"/>
          <p:cNvSpPr>
            <a:spLocks noGrp="1" noChangeArrowheads="1"/>
          </p:cNvSpPr>
          <p:nvPr>
            <p:ph type="body" idx="1"/>
          </p:nvPr>
        </p:nvSpPr>
        <p:spPr/>
        <p:txBody>
          <a:bodyPr/>
          <a:lstStyle/>
          <a:p>
            <a:r>
              <a:rPr lang="en-US" altLang="en-US" dirty="0" smtClean="0"/>
              <a:t>VHDL signals may either be </a:t>
            </a:r>
            <a:br>
              <a:rPr lang="en-US" altLang="en-US" dirty="0" smtClean="0"/>
            </a:br>
            <a:r>
              <a:rPr lang="en-US" altLang="en-US" dirty="0" smtClean="0"/>
              <a:t>resolved or unresolved</a:t>
            </a:r>
          </a:p>
          <a:p>
            <a:r>
              <a:rPr lang="en-US" altLang="en-US" dirty="0" smtClean="0"/>
              <a:t>Resolved signals have an associated </a:t>
            </a:r>
            <a:br>
              <a:rPr lang="en-US" altLang="en-US" dirty="0" smtClean="0"/>
            </a:br>
            <a:r>
              <a:rPr lang="en-US" altLang="en-US" dirty="0" smtClean="0"/>
              <a:t>resolution function</a:t>
            </a:r>
          </a:p>
          <a:p>
            <a:r>
              <a:rPr lang="en-US" altLang="en-US" dirty="0" smtClean="0"/>
              <a:t>Bit type is unresolved – </a:t>
            </a:r>
          </a:p>
          <a:p>
            <a:pPr lvl="1"/>
            <a:r>
              <a:rPr lang="en-US" altLang="en-US" dirty="0" smtClean="0"/>
              <a:t>there is no resolution function</a:t>
            </a:r>
          </a:p>
          <a:p>
            <a:pPr lvl="1"/>
            <a:r>
              <a:rPr lang="en-US" altLang="en-US" dirty="0" smtClean="0"/>
              <a:t>if you drive a bit signal to two different values </a:t>
            </a:r>
            <a:br>
              <a:rPr lang="en-US" altLang="en-US" dirty="0" smtClean="0"/>
            </a:br>
            <a:r>
              <a:rPr lang="en-US" altLang="en-US" dirty="0" smtClean="0"/>
              <a:t>in two concurrent statements, </a:t>
            </a:r>
            <a:br>
              <a:rPr lang="en-US" altLang="en-US" dirty="0" smtClean="0"/>
            </a:br>
            <a:r>
              <a:rPr lang="en-US" altLang="en-US" dirty="0" smtClean="0"/>
              <a:t>the compiler will generate an error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85C96BA-953F-4A3D-B0A6-B40FC15EF0DC}" type="slidenum">
              <a:rPr lang="ar-SA" altLang="en-US" sz="1400" smtClean="0">
                <a:solidFill>
                  <a:srgbClr val="0000B6"/>
                </a:solidFill>
                <a:latin typeface="Book Antiqua" panose="02040602050305030304" pitchFamily="18" charset="0"/>
              </a:rPr>
              <a:pPr>
                <a:spcBef>
                  <a:spcPct val="0"/>
                </a:spcBef>
                <a:buClrTx/>
                <a:buSzTx/>
                <a:buFontTx/>
                <a:buNone/>
              </a:pPr>
              <a:t>168</a:t>
            </a:fld>
            <a:endParaRPr lang="en-US" altLang="en-US" sz="1400" smtClean="0">
              <a:solidFill>
                <a:srgbClr val="0000B6"/>
              </a:solidFill>
              <a:latin typeface="Book Antiqua" panose="02040602050305030304" pitchFamily="18" charset="0"/>
            </a:endParaRPr>
          </a:p>
        </p:txBody>
      </p:sp>
      <p:sp>
        <p:nvSpPr>
          <p:cNvPr id="724994" name="Rectangle 2"/>
          <p:cNvSpPr>
            <a:spLocks noGrp="1" noChangeArrowheads="1"/>
          </p:cNvSpPr>
          <p:nvPr>
            <p:ph type="title"/>
          </p:nvPr>
        </p:nvSpPr>
        <p:spPr/>
        <p:txBody>
          <a:bodyPr/>
          <a:lstStyle/>
          <a:p>
            <a:pPr>
              <a:defRPr/>
            </a:pPr>
            <a:r>
              <a:rPr lang="en-US" smtClean="0"/>
              <a:t>Signal Resolution (cont’d)</a:t>
            </a:r>
          </a:p>
        </p:txBody>
      </p:sp>
      <p:sp>
        <p:nvSpPr>
          <p:cNvPr id="194564" name="Rectangle 3"/>
          <p:cNvSpPr>
            <a:spLocks noGrp="1" noChangeArrowheads="1"/>
          </p:cNvSpPr>
          <p:nvPr>
            <p:ph type="body" idx="1"/>
          </p:nvPr>
        </p:nvSpPr>
        <p:spPr>
          <a:xfrm>
            <a:off x="685800" y="1257300"/>
            <a:ext cx="6283325" cy="1266825"/>
          </a:xfrm>
        </p:spPr>
        <p:txBody>
          <a:bodyPr/>
          <a:lstStyle/>
          <a:p>
            <a:pPr>
              <a:lnSpc>
                <a:spcPct val="90000"/>
              </a:lnSpc>
              <a:buFont typeface="Wingdings" panose="05000000000000000000" pitchFamily="2" charset="2"/>
              <a:buNone/>
            </a:pPr>
            <a:r>
              <a:rPr lang="en-US" altLang="en-US" sz="1800" smtClean="0">
                <a:latin typeface="Courier New" panose="02070309020205020404" pitchFamily="49" charset="0"/>
              </a:rPr>
              <a:t>signal R : X01Z := ‘Z’; ...</a:t>
            </a:r>
          </a:p>
          <a:p>
            <a:pPr>
              <a:lnSpc>
                <a:spcPct val="90000"/>
              </a:lnSpc>
              <a:buFont typeface="Wingdings" panose="05000000000000000000" pitchFamily="2" charset="2"/>
              <a:buNone/>
            </a:pPr>
            <a:r>
              <a:rPr lang="en-US" altLang="en-US" sz="1800" smtClean="0">
                <a:latin typeface="Courier New" panose="02070309020205020404" pitchFamily="49" charset="0"/>
              </a:rPr>
              <a:t>R &lt;= transport ‘0’ after 2 ns, ‘Z’ after 6 ns;</a:t>
            </a:r>
          </a:p>
          <a:p>
            <a:pPr>
              <a:lnSpc>
                <a:spcPct val="90000"/>
              </a:lnSpc>
              <a:buFont typeface="Wingdings" panose="05000000000000000000" pitchFamily="2" charset="2"/>
              <a:buNone/>
            </a:pPr>
            <a:r>
              <a:rPr lang="en-US" altLang="en-US" sz="1800" smtClean="0">
                <a:latin typeface="Courier New" panose="02070309020205020404" pitchFamily="49" charset="0"/>
              </a:rPr>
              <a:t>R &lt;= transport ‘1’ after 4 ns;</a:t>
            </a:r>
          </a:p>
          <a:p>
            <a:pPr>
              <a:lnSpc>
                <a:spcPct val="90000"/>
              </a:lnSpc>
              <a:buFont typeface="Wingdings" panose="05000000000000000000" pitchFamily="2" charset="2"/>
              <a:buNone/>
            </a:pPr>
            <a:r>
              <a:rPr lang="en-US" altLang="en-US" sz="1800" smtClean="0">
                <a:latin typeface="Courier New" panose="02070309020205020404" pitchFamily="49" charset="0"/>
              </a:rPr>
              <a:t>R &lt;= transport ‘1’ after 8 ns, ‘0’ after 10 ns;</a:t>
            </a:r>
          </a:p>
        </p:txBody>
      </p:sp>
      <p:pic>
        <p:nvPicPr>
          <p:cNvPr id="1945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3" y="2489200"/>
            <a:ext cx="650716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4695825"/>
            <a:ext cx="2422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525" y="4364038"/>
            <a:ext cx="3078163"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5ABFEF6-DBE0-4A7D-B0CB-9F3A75C18B8A}" type="slidenum">
              <a:rPr lang="ar-SA" altLang="en-US" sz="1400" smtClean="0">
                <a:solidFill>
                  <a:srgbClr val="0000B6"/>
                </a:solidFill>
                <a:latin typeface="Book Antiqua" panose="02040602050305030304" pitchFamily="18" charset="0"/>
              </a:rPr>
              <a:pPr>
                <a:spcBef>
                  <a:spcPct val="0"/>
                </a:spcBef>
                <a:buClrTx/>
                <a:buSzTx/>
                <a:buFontTx/>
                <a:buNone/>
              </a:pPr>
              <a:t>169</a:t>
            </a:fld>
            <a:endParaRPr lang="en-US" altLang="en-US" sz="1400" smtClean="0">
              <a:solidFill>
                <a:srgbClr val="0000B6"/>
              </a:solidFill>
              <a:latin typeface="Book Antiqua" panose="02040602050305030304" pitchFamily="18" charset="0"/>
            </a:endParaRPr>
          </a:p>
        </p:txBody>
      </p:sp>
      <p:sp>
        <p:nvSpPr>
          <p:cNvPr id="726018" name="Rectangle 2"/>
          <p:cNvSpPr>
            <a:spLocks noGrp="1" noChangeArrowheads="1"/>
          </p:cNvSpPr>
          <p:nvPr>
            <p:ph type="title"/>
          </p:nvPr>
        </p:nvSpPr>
        <p:spPr/>
        <p:txBody>
          <a:bodyPr/>
          <a:lstStyle/>
          <a:p>
            <a:pPr>
              <a:defRPr/>
            </a:pPr>
            <a:r>
              <a:rPr lang="en-US" smtClean="0"/>
              <a:t>Resolution Function for X01Z</a:t>
            </a:r>
          </a:p>
        </p:txBody>
      </p:sp>
      <p:pic>
        <p:nvPicPr>
          <p:cNvPr id="19558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88" y="1071563"/>
            <a:ext cx="5772150"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Text Box 4"/>
          <p:cNvSpPr txBox="1">
            <a:spLocks noChangeArrowheads="1"/>
          </p:cNvSpPr>
          <p:nvPr/>
        </p:nvSpPr>
        <p:spPr bwMode="auto">
          <a:xfrm>
            <a:off x="5959475" y="3333750"/>
            <a:ext cx="2962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i="0">
                <a:solidFill>
                  <a:srgbClr val="0000FF"/>
                </a:solidFill>
              </a:rPr>
              <a:t>Define AND and OR for 4-valued inputs?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25603" name="Content Placeholder 2"/>
          <p:cNvSpPr>
            <a:spLocks noGrp="1"/>
          </p:cNvSpPr>
          <p:nvPr>
            <p:ph idx="1"/>
          </p:nvPr>
        </p:nvSpPr>
        <p:spPr/>
        <p:txBody>
          <a:bodyPr/>
          <a:lstStyle/>
          <a:p>
            <a:endParaRPr lang="en-GB" altLang="en-US" smtClean="0"/>
          </a:p>
        </p:txBody>
      </p:sp>
      <p:sp>
        <p:nvSpPr>
          <p:cNvPr id="2560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BA3859A-ED7C-4CE2-BBA2-BD662C84D976}" type="slidenum">
              <a:rPr lang="ar-SA" altLang="en-US" sz="1400" smtClean="0">
                <a:solidFill>
                  <a:srgbClr val="0000B6"/>
                </a:solidFill>
                <a:latin typeface="Book Antiqua" panose="02040602050305030304" pitchFamily="18" charset="0"/>
              </a:rPr>
              <a:pPr>
                <a:spcBef>
                  <a:spcPct val="0"/>
                </a:spcBef>
                <a:buClrTx/>
                <a:buSzTx/>
                <a:buFontTx/>
                <a:buNone/>
              </a:pPr>
              <a:t>17</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114CE26-0319-456E-8B43-E9D7DD1D96A5}" type="slidenum">
              <a:rPr lang="ar-SA" altLang="en-US" sz="1400" smtClean="0">
                <a:solidFill>
                  <a:srgbClr val="0000B6"/>
                </a:solidFill>
                <a:latin typeface="Book Antiqua" panose="02040602050305030304" pitchFamily="18" charset="0"/>
              </a:rPr>
              <a:pPr>
                <a:spcBef>
                  <a:spcPct val="0"/>
                </a:spcBef>
                <a:buClrTx/>
                <a:buSzTx/>
                <a:buFontTx/>
                <a:buNone/>
              </a:pPr>
              <a:t>170</a:t>
            </a:fld>
            <a:endParaRPr lang="en-US" altLang="en-US" sz="1400" smtClean="0">
              <a:solidFill>
                <a:srgbClr val="0000B6"/>
              </a:solidFill>
              <a:latin typeface="Book Antiqua" panose="02040602050305030304" pitchFamily="18" charset="0"/>
            </a:endParaRPr>
          </a:p>
        </p:txBody>
      </p:sp>
      <p:sp>
        <p:nvSpPr>
          <p:cNvPr id="727042" name="Rectangle 2"/>
          <p:cNvSpPr>
            <a:spLocks noGrp="1" noChangeArrowheads="1"/>
          </p:cNvSpPr>
          <p:nvPr>
            <p:ph type="title"/>
          </p:nvPr>
        </p:nvSpPr>
        <p:spPr>
          <a:xfrm>
            <a:off x="523875" y="731838"/>
            <a:ext cx="7772400" cy="715962"/>
          </a:xfrm>
        </p:spPr>
        <p:txBody>
          <a:bodyPr/>
          <a:lstStyle/>
          <a:p>
            <a:pPr>
              <a:defRPr/>
            </a:pPr>
            <a:r>
              <a:rPr lang="en-US" smtClean="0"/>
              <a:t>AND and OR Functions Using X01Z</a:t>
            </a:r>
          </a:p>
        </p:txBody>
      </p:sp>
      <p:graphicFrame>
        <p:nvGraphicFramePr>
          <p:cNvPr id="727043" name="Group 3"/>
          <p:cNvGraphicFramePr>
            <a:graphicFrameLocks noGrp="1"/>
          </p:cNvGraphicFramePr>
          <p:nvPr/>
        </p:nvGraphicFramePr>
        <p:xfrm>
          <a:off x="2305050" y="1135063"/>
          <a:ext cx="3670300" cy="2332035"/>
        </p:xfrm>
        <a:graphic>
          <a:graphicData uri="http://schemas.openxmlformats.org/drawingml/2006/table">
            <a:tbl>
              <a:tblPr/>
              <a:tblGrid>
                <a:gridCol w="735013"/>
                <a:gridCol w="733425"/>
                <a:gridCol w="733425"/>
                <a:gridCol w="733425"/>
                <a:gridCol w="735012"/>
              </a:tblGrid>
              <a:tr h="481012">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AND</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‘Z’</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012">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7">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012">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2">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‘Z’</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27081" name="Group 41"/>
          <p:cNvGraphicFramePr>
            <a:graphicFrameLocks noGrp="1"/>
          </p:cNvGraphicFramePr>
          <p:nvPr/>
        </p:nvGraphicFramePr>
        <p:xfrm>
          <a:off x="2325688" y="3857625"/>
          <a:ext cx="3670300" cy="2332040"/>
        </p:xfrm>
        <a:graphic>
          <a:graphicData uri="http://schemas.openxmlformats.org/drawingml/2006/table">
            <a:tbl>
              <a:tblPr/>
              <a:tblGrid>
                <a:gridCol w="735012"/>
                <a:gridCol w="733425"/>
                <a:gridCol w="733425"/>
                <a:gridCol w="733425"/>
                <a:gridCol w="735013"/>
              </a:tblGrid>
              <a:tr h="481013">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OR</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‘Z’</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013">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013">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‘Z’</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‘1’</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315263"/>
                        </a:buClr>
                        <a:buSzPct val="75000"/>
                        <a:buFont typeface="Wingdings" pitchFamily="2" charset="2"/>
                        <a:buNone/>
                        <a:tabLst/>
                      </a:pPr>
                      <a:r>
                        <a:rPr kumimoji="0" lang="en-US" sz="1800" b="0" i="0" u="none" strike="noStrike" cap="none" normalizeH="0" baseline="0" smtClean="0">
                          <a:ln>
                            <a:noFill/>
                          </a:ln>
                          <a:solidFill>
                            <a:srgbClr val="315263"/>
                          </a:solidFill>
                          <a:effectLst/>
                          <a:latin typeface="Arial" pitchFamily="34" charset="0"/>
                        </a:rPr>
                        <a:t>‘X’</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943ABF4-BF71-485F-BD8B-B97C9407D352}" type="slidenum">
              <a:rPr lang="ar-SA" altLang="en-US" sz="1400" smtClean="0">
                <a:solidFill>
                  <a:srgbClr val="0000B6"/>
                </a:solidFill>
                <a:latin typeface="Book Antiqua" panose="02040602050305030304" pitchFamily="18" charset="0"/>
              </a:rPr>
              <a:pPr>
                <a:spcBef>
                  <a:spcPct val="0"/>
                </a:spcBef>
                <a:buClrTx/>
                <a:buSzTx/>
                <a:buFontTx/>
                <a:buNone/>
              </a:pPr>
              <a:t>171</a:t>
            </a:fld>
            <a:endParaRPr lang="en-US" altLang="en-US" sz="1400" smtClean="0">
              <a:solidFill>
                <a:srgbClr val="0000B6"/>
              </a:solidFill>
              <a:latin typeface="Book Antiqua" panose="02040602050305030304" pitchFamily="18" charset="0"/>
            </a:endParaRPr>
          </a:p>
        </p:txBody>
      </p:sp>
      <p:sp>
        <p:nvSpPr>
          <p:cNvPr id="728066" name="Rectangle 2"/>
          <p:cNvSpPr>
            <a:spLocks noGrp="1" noChangeArrowheads="1"/>
          </p:cNvSpPr>
          <p:nvPr>
            <p:ph type="title"/>
          </p:nvPr>
        </p:nvSpPr>
        <p:spPr/>
        <p:txBody>
          <a:bodyPr/>
          <a:lstStyle/>
          <a:p>
            <a:pPr>
              <a:defRPr/>
            </a:pPr>
            <a:r>
              <a:rPr lang="en-US" smtClean="0"/>
              <a:t>IEEE 1164 Standard Logic</a:t>
            </a:r>
          </a:p>
        </p:txBody>
      </p:sp>
      <p:sp>
        <p:nvSpPr>
          <p:cNvPr id="197636" name="Rectangle 3"/>
          <p:cNvSpPr>
            <a:spLocks noGrp="1" noChangeArrowheads="1"/>
          </p:cNvSpPr>
          <p:nvPr>
            <p:ph type="body" idx="1"/>
          </p:nvPr>
        </p:nvSpPr>
        <p:spPr>
          <a:xfrm>
            <a:off x="685800" y="1257300"/>
            <a:ext cx="4229100" cy="4333875"/>
          </a:xfrm>
        </p:spPr>
        <p:txBody>
          <a:bodyPr/>
          <a:lstStyle/>
          <a:p>
            <a:r>
              <a:rPr lang="en-US" altLang="en-US" dirty="0" smtClean="0"/>
              <a:t>9-valued logic system</a:t>
            </a:r>
          </a:p>
          <a:p>
            <a:pPr lvl="1"/>
            <a:r>
              <a:rPr lang="en-US" altLang="en-US" dirty="0" smtClean="0"/>
              <a:t>‘U’ – Uninitialized</a:t>
            </a:r>
          </a:p>
          <a:p>
            <a:pPr lvl="1"/>
            <a:r>
              <a:rPr lang="en-US" altLang="en-US" dirty="0" smtClean="0"/>
              <a:t>‘X’ – Forcing Unknown</a:t>
            </a:r>
          </a:p>
          <a:p>
            <a:pPr lvl="1"/>
            <a:r>
              <a:rPr lang="en-US" altLang="en-US" dirty="0" smtClean="0"/>
              <a:t>‘0’ – Forcing 0</a:t>
            </a:r>
          </a:p>
          <a:p>
            <a:pPr lvl="1"/>
            <a:r>
              <a:rPr lang="en-US" altLang="en-US" dirty="0" smtClean="0"/>
              <a:t>‘1’ – Forcing 1</a:t>
            </a:r>
          </a:p>
          <a:p>
            <a:pPr lvl="1"/>
            <a:r>
              <a:rPr lang="en-US" altLang="en-US" dirty="0" smtClean="0"/>
              <a:t>‘Z’ – High impedance</a:t>
            </a:r>
          </a:p>
          <a:p>
            <a:pPr lvl="1"/>
            <a:r>
              <a:rPr lang="en-US" altLang="en-US" dirty="0" smtClean="0"/>
              <a:t>‘W’ – Weak unknown</a:t>
            </a:r>
          </a:p>
          <a:p>
            <a:pPr lvl="1"/>
            <a:r>
              <a:rPr lang="en-US" altLang="en-US" dirty="0" smtClean="0"/>
              <a:t>‘L’ – Weak 0</a:t>
            </a:r>
          </a:p>
          <a:p>
            <a:pPr lvl="1"/>
            <a:r>
              <a:rPr lang="en-US" altLang="en-US" dirty="0" smtClean="0"/>
              <a:t>‘H’ – Weak 1</a:t>
            </a:r>
          </a:p>
          <a:p>
            <a:pPr lvl="1"/>
            <a:r>
              <a:rPr lang="en-US" altLang="en-US" dirty="0" smtClean="0"/>
              <a:t>‘-’ – Don’t care</a:t>
            </a:r>
          </a:p>
        </p:txBody>
      </p:sp>
      <p:sp>
        <p:nvSpPr>
          <p:cNvPr id="197637" name="Text Box 4"/>
          <p:cNvSpPr txBox="1">
            <a:spLocks noChangeArrowheads="1"/>
          </p:cNvSpPr>
          <p:nvPr/>
        </p:nvSpPr>
        <p:spPr bwMode="auto">
          <a:xfrm>
            <a:off x="4532313" y="2524125"/>
            <a:ext cx="4398962"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400" i="0" dirty="0">
                <a:solidFill>
                  <a:srgbClr val="0000FF"/>
                </a:solidFill>
              </a:rPr>
              <a:t>If forcing and weak signal are tied together, the forcing signal dominates. </a:t>
            </a:r>
          </a:p>
          <a:p>
            <a:pPr>
              <a:spcBef>
                <a:spcPct val="50000"/>
              </a:spcBef>
              <a:buClrTx/>
              <a:buSzTx/>
              <a:buFontTx/>
              <a:buNone/>
            </a:pPr>
            <a:r>
              <a:rPr lang="en-US" altLang="en-US" sz="2400" i="0" dirty="0">
                <a:solidFill>
                  <a:srgbClr val="0000FF"/>
                </a:solidFill>
              </a:rPr>
              <a:t>Useful in modeling the internal operation of certain types of ICs. </a:t>
            </a:r>
          </a:p>
          <a:p>
            <a:pPr>
              <a:spcBef>
                <a:spcPct val="50000"/>
              </a:spcBef>
              <a:buClrTx/>
              <a:buSzTx/>
              <a:buFontTx/>
              <a:buNone/>
            </a:pPr>
            <a:r>
              <a:rPr lang="en-US" altLang="en-US" sz="2400" i="0" dirty="0">
                <a:solidFill>
                  <a:srgbClr val="0000FF"/>
                </a:solidFill>
              </a:rPr>
              <a:t>In this course we use a subset of the IEEE values: X10Z</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7420D2D-E486-454C-9B61-795898E3F81B}" type="slidenum">
              <a:rPr lang="ar-SA" altLang="en-US" sz="1400" smtClean="0">
                <a:solidFill>
                  <a:srgbClr val="0000B6"/>
                </a:solidFill>
                <a:latin typeface="Book Antiqua" panose="02040602050305030304" pitchFamily="18" charset="0"/>
              </a:rPr>
              <a:pPr>
                <a:spcBef>
                  <a:spcPct val="0"/>
                </a:spcBef>
                <a:buClrTx/>
                <a:buSzTx/>
                <a:buFontTx/>
                <a:buNone/>
              </a:pPr>
              <a:t>172</a:t>
            </a:fld>
            <a:endParaRPr lang="en-US" altLang="en-US" sz="1400" smtClean="0">
              <a:solidFill>
                <a:srgbClr val="0000B6"/>
              </a:solidFill>
              <a:latin typeface="Book Antiqua" panose="02040602050305030304" pitchFamily="18" charset="0"/>
            </a:endParaRPr>
          </a:p>
        </p:txBody>
      </p:sp>
      <p:sp>
        <p:nvSpPr>
          <p:cNvPr id="729090" name="Rectangle 2"/>
          <p:cNvSpPr>
            <a:spLocks noGrp="1" noChangeArrowheads="1"/>
          </p:cNvSpPr>
          <p:nvPr>
            <p:ph type="title"/>
          </p:nvPr>
        </p:nvSpPr>
        <p:spPr>
          <a:xfrm>
            <a:off x="538163" y="609600"/>
            <a:ext cx="7772400" cy="715963"/>
          </a:xfrm>
        </p:spPr>
        <p:txBody>
          <a:bodyPr/>
          <a:lstStyle/>
          <a:p>
            <a:pPr>
              <a:defRPr/>
            </a:pPr>
            <a:r>
              <a:rPr lang="en-US" smtClean="0"/>
              <a:t>Resolution Function for IEEE 9-valued</a:t>
            </a:r>
          </a:p>
        </p:txBody>
      </p:sp>
      <p:pic>
        <p:nvPicPr>
          <p:cNvPr id="1986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511300"/>
            <a:ext cx="7383462"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9F5C816-7261-4D19-9A9C-9E66575878FB}" type="slidenum">
              <a:rPr lang="ar-SA" altLang="en-US" sz="1400" smtClean="0">
                <a:solidFill>
                  <a:srgbClr val="0000B6"/>
                </a:solidFill>
                <a:latin typeface="Book Antiqua" panose="02040602050305030304" pitchFamily="18" charset="0"/>
              </a:rPr>
              <a:pPr>
                <a:spcBef>
                  <a:spcPct val="0"/>
                </a:spcBef>
                <a:buClrTx/>
                <a:buSzTx/>
                <a:buFontTx/>
                <a:buNone/>
              </a:pPr>
              <a:t>173</a:t>
            </a:fld>
            <a:endParaRPr lang="en-US" altLang="en-US" sz="1400" smtClean="0">
              <a:solidFill>
                <a:srgbClr val="0000B6"/>
              </a:solidFill>
              <a:latin typeface="Book Antiqua" panose="02040602050305030304" pitchFamily="18" charset="0"/>
            </a:endParaRPr>
          </a:p>
        </p:txBody>
      </p:sp>
      <p:sp>
        <p:nvSpPr>
          <p:cNvPr id="730114" name="Rectangle 2"/>
          <p:cNvSpPr>
            <a:spLocks noGrp="1" noChangeArrowheads="1"/>
          </p:cNvSpPr>
          <p:nvPr>
            <p:ph type="title"/>
          </p:nvPr>
        </p:nvSpPr>
        <p:spPr/>
        <p:txBody>
          <a:bodyPr/>
          <a:lstStyle/>
          <a:p>
            <a:pPr>
              <a:defRPr/>
            </a:pPr>
            <a:r>
              <a:rPr lang="en-US" smtClean="0"/>
              <a:t>AND Table for IEEE 9-valued</a:t>
            </a:r>
          </a:p>
        </p:txBody>
      </p:sp>
      <p:pic>
        <p:nvPicPr>
          <p:cNvPr id="1996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3" y="1490663"/>
            <a:ext cx="778827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717B920-031F-468C-A0B2-73D93D459F8A}" type="slidenum">
              <a:rPr lang="ar-SA" altLang="en-US" sz="1400" smtClean="0">
                <a:solidFill>
                  <a:srgbClr val="0000B6"/>
                </a:solidFill>
                <a:latin typeface="Book Antiqua" panose="02040602050305030304" pitchFamily="18" charset="0"/>
              </a:rPr>
              <a:pPr>
                <a:spcBef>
                  <a:spcPct val="0"/>
                </a:spcBef>
                <a:buClrTx/>
                <a:buSzTx/>
                <a:buFontTx/>
                <a:buNone/>
              </a:pPr>
              <a:t>174</a:t>
            </a:fld>
            <a:endParaRPr lang="en-US" altLang="en-US" sz="1400" smtClean="0">
              <a:solidFill>
                <a:srgbClr val="0000B6"/>
              </a:solidFill>
              <a:latin typeface="Book Antiqua" panose="02040602050305030304" pitchFamily="18" charset="0"/>
            </a:endParaRPr>
          </a:p>
        </p:txBody>
      </p:sp>
      <p:sp>
        <p:nvSpPr>
          <p:cNvPr id="731138" name="Rectangle 2"/>
          <p:cNvSpPr>
            <a:spLocks noGrp="1" noChangeArrowheads="1"/>
          </p:cNvSpPr>
          <p:nvPr>
            <p:ph type="title"/>
          </p:nvPr>
        </p:nvSpPr>
        <p:spPr/>
        <p:txBody>
          <a:bodyPr/>
          <a:lstStyle/>
          <a:p>
            <a:pPr>
              <a:defRPr/>
            </a:pPr>
            <a:r>
              <a:rPr lang="en-US" sz="4000" smtClean="0"/>
              <a:t>AND Function for std_logic_vectors</a:t>
            </a:r>
          </a:p>
        </p:txBody>
      </p:sp>
      <p:pic>
        <p:nvPicPr>
          <p:cNvPr id="2007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1376363"/>
            <a:ext cx="71247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5699CF3-8D1E-4602-B26C-1596CD165393}" type="slidenum">
              <a:rPr lang="ar-SA" altLang="en-US" sz="1400" smtClean="0">
                <a:solidFill>
                  <a:srgbClr val="0000B6"/>
                </a:solidFill>
                <a:latin typeface="Book Antiqua" panose="02040602050305030304" pitchFamily="18" charset="0"/>
              </a:rPr>
              <a:pPr>
                <a:spcBef>
                  <a:spcPct val="0"/>
                </a:spcBef>
                <a:buClrTx/>
                <a:buSzTx/>
                <a:buFontTx/>
                <a:buNone/>
              </a:pPr>
              <a:t>175</a:t>
            </a:fld>
            <a:endParaRPr lang="en-US" altLang="en-US" sz="1400" smtClean="0">
              <a:solidFill>
                <a:srgbClr val="0000B6"/>
              </a:solidFill>
              <a:latin typeface="Book Antiqua" panose="02040602050305030304" pitchFamily="18" charset="0"/>
            </a:endParaRPr>
          </a:p>
        </p:txBody>
      </p:sp>
      <p:sp>
        <p:nvSpPr>
          <p:cNvPr id="660482" name="Rectangle 2"/>
          <p:cNvSpPr>
            <a:spLocks noGrp="1" noChangeArrowheads="1"/>
          </p:cNvSpPr>
          <p:nvPr>
            <p:ph type="title"/>
          </p:nvPr>
        </p:nvSpPr>
        <p:spPr/>
        <p:txBody>
          <a:bodyPr/>
          <a:lstStyle/>
          <a:p>
            <a:pPr>
              <a:defRPr/>
            </a:pPr>
            <a:endParaRPr lang="fa-IR" smtClean="0"/>
          </a:p>
        </p:txBody>
      </p:sp>
      <p:sp>
        <p:nvSpPr>
          <p:cNvPr id="201732" name="Rectangle 3"/>
          <p:cNvSpPr>
            <a:spLocks noGrp="1" noChangeArrowheads="1"/>
          </p:cNvSpPr>
          <p:nvPr>
            <p:ph type="body" idx="1"/>
          </p:nvPr>
        </p:nvSpPr>
        <p:spPr/>
        <p:txBody>
          <a:bodyPr/>
          <a:lstStyle/>
          <a:p>
            <a:endParaRPr lang="fa-IR" altLang="en-US" smtClean="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E312D25-D710-494F-AB75-AF1145065405}" type="slidenum">
              <a:rPr lang="ar-SA" altLang="en-US" sz="1400" smtClean="0">
                <a:solidFill>
                  <a:srgbClr val="0000B6"/>
                </a:solidFill>
                <a:latin typeface="Book Antiqua" panose="02040602050305030304" pitchFamily="18" charset="0"/>
              </a:rPr>
              <a:pPr>
                <a:spcBef>
                  <a:spcPct val="0"/>
                </a:spcBef>
                <a:buClrTx/>
                <a:buSzTx/>
                <a:buFontTx/>
                <a:buNone/>
              </a:pPr>
              <a:t>176</a:t>
            </a:fld>
            <a:endParaRPr lang="en-US" altLang="en-US" sz="1400" smtClean="0">
              <a:solidFill>
                <a:srgbClr val="0000B6"/>
              </a:solidFill>
              <a:latin typeface="Book Antiqua" panose="02040602050305030304" pitchFamily="18" charset="0"/>
            </a:endParaRPr>
          </a:p>
        </p:txBody>
      </p:sp>
      <p:sp>
        <p:nvSpPr>
          <p:cNvPr id="326658" name="Rectangle 2"/>
          <p:cNvSpPr>
            <a:spLocks noGrp="1" noChangeArrowheads="1"/>
          </p:cNvSpPr>
          <p:nvPr>
            <p:ph type="title"/>
          </p:nvPr>
        </p:nvSpPr>
        <p:spPr/>
        <p:txBody>
          <a:bodyPr/>
          <a:lstStyle/>
          <a:p>
            <a:pPr>
              <a:defRPr/>
            </a:pPr>
            <a:r>
              <a:rPr lang="en-US" smtClean="0">
                <a:solidFill>
                  <a:schemeClr val="tx1"/>
                </a:solidFill>
              </a:rPr>
              <a:t>Basic Modeling Concepts</a:t>
            </a:r>
          </a:p>
        </p:txBody>
      </p:sp>
      <p:sp>
        <p:nvSpPr>
          <p:cNvPr id="202756" name="Text Box 3"/>
          <p:cNvSpPr txBox="1">
            <a:spLocks noChangeArrowheads="1"/>
          </p:cNvSpPr>
          <p:nvPr/>
        </p:nvSpPr>
        <p:spPr bwMode="auto">
          <a:xfrm>
            <a:off x="76200" y="1524000"/>
            <a:ext cx="89630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External Interface modeled by “entity”  VHDL construct.</a:t>
            </a:r>
          </a:p>
        </p:txBody>
      </p:sp>
      <p:sp>
        <p:nvSpPr>
          <p:cNvPr id="202757" name="Text Box 4"/>
          <p:cNvSpPr txBox="1">
            <a:spLocks noChangeArrowheads="1"/>
          </p:cNvSpPr>
          <p:nvPr/>
        </p:nvSpPr>
        <p:spPr bwMode="auto">
          <a:xfrm>
            <a:off x="1976438" y="2930525"/>
            <a:ext cx="5872162" cy="1812925"/>
          </a:xfrm>
          <a:prstGeom prst="rect">
            <a:avLst/>
          </a:prstGeom>
          <a:solidFill>
            <a:srgbClr val="FFFF99"/>
          </a:solidFill>
          <a:ln w="12700" cap="sq">
            <a:solidFill>
              <a:schemeClr val="bg2"/>
            </a:solidFill>
            <a:miter lim="800000"/>
            <a:headEnd type="none" w="sm" len="sm"/>
            <a:tailEnd type="none" w="sm" len="sm"/>
          </a:ln>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entity</a:t>
            </a:r>
            <a:r>
              <a:rPr lang="en-US" altLang="en-US" i="0">
                <a:solidFill>
                  <a:schemeClr val="tx1"/>
                </a:solidFill>
                <a:latin typeface="Tahoma" panose="020B0604030504040204" pitchFamily="34" charset="0"/>
              </a:rPr>
              <a:t> reg4 </a:t>
            </a:r>
            <a:r>
              <a:rPr lang="en-US" altLang="en-US" b="1" i="0">
                <a:solidFill>
                  <a:schemeClr val="tx1"/>
                </a:solidFill>
                <a:latin typeface="Tahoma" panose="020B0604030504040204" pitchFamily="34" charset="0"/>
              </a:rPr>
              <a:t>is</a:t>
            </a:r>
          </a:p>
          <a:p>
            <a:pPr lvl="1" eaLnBrk="1" hangingPunct="1">
              <a:spcBef>
                <a:spcPct val="0"/>
              </a:spcBef>
              <a:buClrTx/>
              <a:buSzTx/>
              <a:buFontTx/>
              <a:buNone/>
            </a:pPr>
            <a:r>
              <a:rPr lang="en-US" altLang="en-US" sz="2800" b="1" i="0">
                <a:latin typeface="Tahoma" panose="020B0604030504040204" pitchFamily="34" charset="0"/>
              </a:rPr>
              <a:t>port</a:t>
            </a:r>
            <a:r>
              <a:rPr lang="en-US" altLang="en-US" sz="2800" i="0">
                <a:latin typeface="Tahoma" panose="020B0604030504040204" pitchFamily="34" charset="0"/>
              </a:rPr>
              <a:t> (do,d1,d2,d3,en,clk : </a:t>
            </a:r>
            <a:r>
              <a:rPr lang="en-US" altLang="en-US" sz="2800" b="1" i="0">
                <a:latin typeface="Tahoma" panose="020B0604030504040204" pitchFamily="34" charset="0"/>
              </a:rPr>
              <a:t>in</a:t>
            </a:r>
            <a:r>
              <a:rPr lang="en-US" altLang="en-US" sz="2800" i="0">
                <a:latin typeface="Tahoma" panose="020B0604030504040204" pitchFamily="34" charset="0"/>
              </a:rPr>
              <a:t> bit;</a:t>
            </a:r>
          </a:p>
          <a:p>
            <a:pPr lvl="1" eaLnBrk="1" hangingPunct="1">
              <a:spcBef>
                <a:spcPct val="0"/>
              </a:spcBef>
              <a:buClrTx/>
              <a:buSzTx/>
              <a:buFontTx/>
              <a:buNone/>
            </a:pPr>
            <a:r>
              <a:rPr lang="en-US" altLang="en-US" sz="2800" i="0">
                <a:latin typeface="Tahoma" panose="020B0604030504040204" pitchFamily="34" charset="0"/>
              </a:rPr>
              <a:t>        qo,q1,q3,q4: </a:t>
            </a:r>
            <a:r>
              <a:rPr lang="en-US" altLang="en-US" sz="2800" b="1" i="0">
                <a:latin typeface="Tahoma" panose="020B0604030504040204" pitchFamily="34" charset="0"/>
              </a:rPr>
              <a:t>out</a:t>
            </a:r>
            <a:r>
              <a:rPr lang="en-US" altLang="en-US" sz="2800" i="0">
                <a:latin typeface="Tahoma" panose="020B0604030504040204" pitchFamily="34" charset="0"/>
              </a:rPr>
              <a:t> bit;);</a:t>
            </a:r>
          </a:p>
          <a:p>
            <a:pPr eaLnBrk="1" hangingPunct="1">
              <a:spcBef>
                <a:spcPct val="0"/>
              </a:spcBef>
              <a:buClrTx/>
              <a:buSzTx/>
              <a:buFontTx/>
              <a:buNone/>
            </a:pPr>
            <a:r>
              <a:rPr lang="en-US" altLang="en-US" b="1" i="0">
                <a:solidFill>
                  <a:schemeClr val="tx1"/>
                </a:solidFill>
                <a:latin typeface="Tahoma" panose="020B0604030504040204" pitchFamily="34" charset="0"/>
              </a:rPr>
              <a:t>end entity</a:t>
            </a:r>
            <a:r>
              <a:rPr lang="en-US" altLang="en-US" i="0">
                <a:solidFill>
                  <a:schemeClr val="tx1"/>
                </a:solidFill>
                <a:latin typeface="Tahoma" panose="020B0604030504040204" pitchFamily="34" charset="0"/>
              </a:rPr>
              <a:t> reg4;</a:t>
            </a:r>
          </a:p>
        </p:txBody>
      </p:sp>
      <p:sp>
        <p:nvSpPr>
          <p:cNvPr id="202758" name="Text Box 5"/>
          <p:cNvSpPr txBox="1">
            <a:spLocks noChangeArrowheads="1"/>
          </p:cNvSpPr>
          <p:nvPr/>
        </p:nvSpPr>
        <p:spPr bwMode="auto">
          <a:xfrm>
            <a:off x="685800" y="5638800"/>
            <a:ext cx="7847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VHDL “port” construct models data input/output.</a:t>
            </a:r>
          </a:p>
        </p:txBody>
      </p:sp>
      <p:grpSp>
        <p:nvGrpSpPr>
          <p:cNvPr id="202759" name="Group 6"/>
          <p:cNvGrpSpPr>
            <a:grpSpLocks/>
          </p:cNvGrpSpPr>
          <p:nvPr/>
        </p:nvGrpSpPr>
        <p:grpSpPr bwMode="auto">
          <a:xfrm>
            <a:off x="1905000" y="2209800"/>
            <a:ext cx="2333625" cy="838200"/>
            <a:chOff x="1200" y="1392"/>
            <a:chExt cx="1470" cy="528"/>
          </a:xfrm>
        </p:grpSpPr>
        <p:sp>
          <p:nvSpPr>
            <p:cNvPr id="202769" name="Text Box 7"/>
            <p:cNvSpPr txBox="1">
              <a:spLocks noChangeArrowheads="1"/>
            </p:cNvSpPr>
            <p:nvPr/>
          </p:nvSpPr>
          <p:spPr bwMode="auto">
            <a:xfrm>
              <a:off x="1200" y="1392"/>
              <a:ext cx="147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Entity name</a:t>
              </a:r>
            </a:p>
          </p:txBody>
        </p:sp>
        <p:sp>
          <p:nvSpPr>
            <p:cNvPr id="202770" name="Line 8"/>
            <p:cNvSpPr>
              <a:spLocks noChangeShapeType="1"/>
            </p:cNvSpPr>
            <p:nvPr/>
          </p:nvSpPr>
          <p:spPr bwMode="auto">
            <a:xfrm>
              <a:off x="1824" y="1680"/>
              <a:ext cx="336" cy="240"/>
            </a:xfrm>
            <a:prstGeom prst="line">
              <a:avLst/>
            </a:prstGeom>
            <a:noFill/>
            <a:ln w="28575"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grpSp>
      <p:grpSp>
        <p:nvGrpSpPr>
          <p:cNvPr id="202760" name="Group 9"/>
          <p:cNvGrpSpPr>
            <a:grpSpLocks/>
          </p:cNvGrpSpPr>
          <p:nvPr/>
        </p:nvGrpSpPr>
        <p:grpSpPr bwMode="auto">
          <a:xfrm>
            <a:off x="4876800" y="2209800"/>
            <a:ext cx="2262188" cy="1219200"/>
            <a:chOff x="3072" y="1392"/>
            <a:chExt cx="1425" cy="768"/>
          </a:xfrm>
        </p:grpSpPr>
        <p:sp>
          <p:nvSpPr>
            <p:cNvPr id="202767" name="Text Box 10"/>
            <p:cNvSpPr txBox="1">
              <a:spLocks noChangeArrowheads="1"/>
            </p:cNvSpPr>
            <p:nvPr/>
          </p:nvSpPr>
          <p:spPr bwMode="auto">
            <a:xfrm>
              <a:off x="3216" y="1392"/>
              <a:ext cx="128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Port name</a:t>
              </a:r>
            </a:p>
          </p:txBody>
        </p:sp>
        <p:sp>
          <p:nvSpPr>
            <p:cNvPr id="202768" name="Line 11"/>
            <p:cNvSpPr>
              <a:spLocks noChangeShapeType="1"/>
            </p:cNvSpPr>
            <p:nvPr/>
          </p:nvSpPr>
          <p:spPr bwMode="auto">
            <a:xfrm flipH="1">
              <a:off x="3072" y="1680"/>
              <a:ext cx="624" cy="480"/>
            </a:xfrm>
            <a:prstGeom prst="line">
              <a:avLst/>
            </a:prstGeom>
            <a:noFill/>
            <a:ln w="28575"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grpSp>
      <p:grpSp>
        <p:nvGrpSpPr>
          <p:cNvPr id="202761" name="Group 12"/>
          <p:cNvGrpSpPr>
            <a:grpSpLocks/>
          </p:cNvGrpSpPr>
          <p:nvPr/>
        </p:nvGrpSpPr>
        <p:grpSpPr bwMode="auto">
          <a:xfrm>
            <a:off x="838200" y="3352800"/>
            <a:ext cx="1676400" cy="519113"/>
            <a:chOff x="528" y="2112"/>
            <a:chExt cx="1056" cy="327"/>
          </a:xfrm>
        </p:grpSpPr>
        <p:sp>
          <p:nvSpPr>
            <p:cNvPr id="202765" name="Text Box 13"/>
            <p:cNvSpPr txBox="1">
              <a:spLocks noChangeArrowheads="1"/>
            </p:cNvSpPr>
            <p:nvPr/>
          </p:nvSpPr>
          <p:spPr bwMode="auto">
            <a:xfrm>
              <a:off x="528" y="2112"/>
              <a:ext cx="5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Port</a:t>
              </a:r>
            </a:p>
          </p:txBody>
        </p:sp>
        <p:sp>
          <p:nvSpPr>
            <p:cNvPr id="202766" name="Line 14"/>
            <p:cNvSpPr>
              <a:spLocks noChangeShapeType="1"/>
            </p:cNvSpPr>
            <p:nvPr/>
          </p:nvSpPr>
          <p:spPr bwMode="auto">
            <a:xfrm>
              <a:off x="1008" y="2304"/>
              <a:ext cx="576" cy="0"/>
            </a:xfrm>
            <a:prstGeom prst="line">
              <a:avLst/>
            </a:prstGeom>
            <a:noFill/>
            <a:ln w="28575"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grpSp>
      <p:grpSp>
        <p:nvGrpSpPr>
          <p:cNvPr id="202762" name="Group 15"/>
          <p:cNvGrpSpPr>
            <a:grpSpLocks/>
          </p:cNvGrpSpPr>
          <p:nvPr/>
        </p:nvGrpSpPr>
        <p:grpSpPr bwMode="auto">
          <a:xfrm>
            <a:off x="6629400" y="3886200"/>
            <a:ext cx="2036763" cy="1509713"/>
            <a:chOff x="4176" y="2448"/>
            <a:chExt cx="1283" cy="951"/>
          </a:xfrm>
        </p:grpSpPr>
        <p:sp>
          <p:nvSpPr>
            <p:cNvPr id="202763" name="Text Box 16"/>
            <p:cNvSpPr txBox="1">
              <a:spLocks noChangeArrowheads="1"/>
            </p:cNvSpPr>
            <p:nvPr/>
          </p:nvSpPr>
          <p:spPr bwMode="auto">
            <a:xfrm>
              <a:off x="4176" y="3072"/>
              <a:ext cx="12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Port mode</a:t>
              </a:r>
            </a:p>
          </p:txBody>
        </p:sp>
        <p:sp>
          <p:nvSpPr>
            <p:cNvPr id="202764" name="Line 17"/>
            <p:cNvSpPr>
              <a:spLocks noChangeShapeType="1"/>
            </p:cNvSpPr>
            <p:nvPr/>
          </p:nvSpPr>
          <p:spPr bwMode="auto">
            <a:xfrm flipH="1" flipV="1">
              <a:off x="4464" y="2448"/>
              <a:ext cx="192" cy="672"/>
            </a:xfrm>
            <a:prstGeom prst="line">
              <a:avLst/>
            </a:prstGeom>
            <a:noFill/>
            <a:ln w="28575"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gr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D969443-4625-4734-8E9D-0ECA844474C3}" type="slidenum">
              <a:rPr lang="ar-SA" altLang="en-US" sz="1400" smtClean="0">
                <a:solidFill>
                  <a:srgbClr val="0000B6"/>
                </a:solidFill>
                <a:latin typeface="Book Antiqua" panose="02040602050305030304" pitchFamily="18" charset="0"/>
              </a:rPr>
              <a:pPr>
                <a:spcBef>
                  <a:spcPct val="0"/>
                </a:spcBef>
                <a:buClrTx/>
                <a:buSzTx/>
                <a:buFontTx/>
                <a:buNone/>
              </a:pPr>
              <a:t>177</a:t>
            </a:fld>
            <a:endParaRPr lang="en-US" altLang="en-US" sz="1400" smtClean="0">
              <a:solidFill>
                <a:srgbClr val="0000B6"/>
              </a:solidFill>
              <a:latin typeface="Book Antiqua" panose="02040602050305030304" pitchFamily="18" charset="0"/>
            </a:endParaRPr>
          </a:p>
        </p:txBody>
      </p:sp>
      <p:sp>
        <p:nvSpPr>
          <p:cNvPr id="327682" name="Rectangle 2"/>
          <p:cNvSpPr>
            <a:spLocks noGrp="1" noChangeArrowheads="1"/>
          </p:cNvSpPr>
          <p:nvPr>
            <p:ph type="title"/>
          </p:nvPr>
        </p:nvSpPr>
        <p:spPr/>
        <p:txBody>
          <a:bodyPr/>
          <a:lstStyle/>
          <a:p>
            <a:pPr>
              <a:defRPr/>
            </a:pPr>
            <a:r>
              <a:rPr lang="en-US" smtClean="0"/>
              <a:t>Entity: example</a:t>
            </a:r>
          </a:p>
        </p:txBody>
      </p:sp>
      <p:sp>
        <p:nvSpPr>
          <p:cNvPr id="203780" name="Text Box 3"/>
          <p:cNvSpPr txBox="1">
            <a:spLocks noChangeArrowheads="1"/>
          </p:cNvSpPr>
          <p:nvPr/>
        </p:nvSpPr>
        <p:spPr bwMode="auto">
          <a:xfrm>
            <a:off x="304800" y="1847850"/>
            <a:ext cx="8623300" cy="26606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entity</a:t>
            </a:r>
            <a:r>
              <a:rPr lang="en-US" altLang="en-US" sz="2400" i="0">
                <a:solidFill>
                  <a:schemeClr val="tx1"/>
                </a:solidFill>
                <a:latin typeface="Tahoma" panose="020B0604030504040204" pitchFamily="34" charset="0"/>
              </a:rPr>
              <a:t> program_rom </a:t>
            </a:r>
            <a:r>
              <a:rPr lang="en-US" altLang="en-US" sz="2400" b="1" i="0">
                <a:solidFill>
                  <a:schemeClr val="tx1"/>
                </a:solidFill>
                <a:latin typeface="Tahoma" panose="020B0604030504040204" pitchFamily="34" charset="0"/>
              </a:rPr>
              <a:t>is</a:t>
            </a:r>
          </a:p>
          <a:p>
            <a:pPr lvl="1" eaLnBrk="1" hangingPunct="1">
              <a:spcBef>
                <a:spcPct val="0"/>
              </a:spcBef>
              <a:buClrTx/>
              <a:buSzTx/>
              <a:buFontTx/>
              <a:buNone/>
            </a:pPr>
            <a:r>
              <a:rPr lang="en-US" altLang="en-US" b="1" i="0">
                <a:latin typeface="Tahoma" panose="020B0604030504040204" pitchFamily="34" charset="0"/>
              </a:rPr>
              <a:t>port</a:t>
            </a:r>
            <a:r>
              <a:rPr lang="en-US" altLang="en-US" i="0">
                <a:latin typeface="Tahoma" panose="020B0604030504040204" pitchFamily="34" charset="0"/>
              </a:rPr>
              <a:t> ( address : </a:t>
            </a:r>
            <a:r>
              <a:rPr lang="en-US" altLang="en-US" b="1" i="0">
                <a:latin typeface="Tahoma" panose="020B0604030504040204" pitchFamily="34" charset="0"/>
              </a:rPr>
              <a:t>in</a:t>
            </a:r>
            <a:r>
              <a:rPr lang="en-US" altLang="en-US" i="0">
                <a:latin typeface="Tahoma" panose="020B0604030504040204" pitchFamily="34" charset="0"/>
              </a:rPr>
              <a:t> bit_vector (14 </a:t>
            </a:r>
            <a:r>
              <a:rPr lang="en-US" altLang="en-US" b="1" i="0">
                <a:latin typeface="Tahoma" panose="020B0604030504040204" pitchFamily="34" charset="0"/>
              </a:rPr>
              <a:t>downto</a:t>
            </a:r>
            <a:r>
              <a:rPr lang="en-US" altLang="en-US" i="0">
                <a:latin typeface="Tahoma" panose="020B0604030504040204" pitchFamily="34" charset="0"/>
              </a:rPr>
              <a:t> 0) ;</a:t>
            </a:r>
          </a:p>
          <a:p>
            <a:pPr lvl="3" eaLnBrk="1" hangingPunct="1">
              <a:spcBef>
                <a:spcPct val="0"/>
              </a:spcBef>
              <a:buClrTx/>
              <a:buSzTx/>
              <a:buFontTx/>
              <a:buNone/>
            </a:pPr>
            <a:r>
              <a:rPr lang="en-US" altLang="en-US" i="0">
                <a:latin typeface="Tahoma" panose="020B0604030504040204" pitchFamily="34" charset="0"/>
              </a:rPr>
              <a:t> data : </a:t>
            </a:r>
            <a:r>
              <a:rPr lang="en-US" altLang="en-US" b="1" i="0">
                <a:latin typeface="Tahoma" panose="020B0604030504040204" pitchFamily="34" charset="0"/>
              </a:rPr>
              <a:t>out</a:t>
            </a:r>
            <a:r>
              <a:rPr lang="en-US" altLang="en-US" i="0">
                <a:latin typeface="Tahoma" panose="020B0604030504040204" pitchFamily="34" charset="0"/>
              </a:rPr>
              <a:t> bit_vector (7 </a:t>
            </a:r>
            <a:r>
              <a:rPr lang="en-US" altLang="en-US" b="1" i="0">
                <a:latin typeface="Tahoma" panose="020B0604030504040204" pitchFamily="34" charset="0"/>
              </a:rPr>
              <a:t>downto</a:t>
            </a:r>
            <a:r>
              <a:rPr lang="en-US" altLang="en-US" i="0">
                <a:latin typeface="Tahoma" panose="020B0604030504040204" pitchFamily="34" charset="0"/>
              </a:rPr>
              <a:t> 0) ;</a:t>
            </a:r>
          </a:p>
          <a:p>
            <a:pPr lvl="3" eaLnBrk="1" hangingPunct="1">
              <a:spcBef>
                <a:spcPct val="0"/>
              </a:spcBef>
              <a:buClrTx/>
              <a:buSzTx/>
              <a:buFontTx/>
              <a:buNone/>
            </a:pPr>
            <a:r>
              <a:rPr lang="en-US" altLang="en-US" i="0">
                <a:latin typeface="Tahoma" panose="020B0604030504040204" pitchFamily="34" charset="0"/>
              </a:rPr>
              <a:t> enable : </a:t>
            </a:r>
            <a:r>
              <a:rPr lang="en-US" altLang="en-US" b="1" i="0">
                <a:latin typeface="Tahoma" panose="020B0604030504040204" pitchFamily="34" charset="0"/>
              </a:rPr>
              <a:t>in</a:t>
            </a:r>
            <a:r>
              <a:rPr lang="en-US" altLang="en-US" i="0">
                <a:latin typeface="Tahoma" panose="020B0604030504040204" pitchFamily="34" charset="0"/>
              </a:rPr>
              <a:t> bit );</a:t>
            </a:r>
          </a:p>
          <a:p>
            <a:pPr lvl="1" eaLnBrk="1" hangingPunct="1">
              <a:spcBef>
                <a:spcPct val="0"/>
              </a:spcBef>
              <a:buClrTx/>
              <a:buSzTx/>
              <a:buFontTx/>
              <a:buNone/>
            </a:pPr>
            <a:r>
              <a:rPr lang="en-US" altLang="en-US" b="1" i="0">
                <a:latin typeface="Tahoma" panose="020B0604030504040204" pitchFamily="34" charset="0"/>
              </a:rPr>
              <a:t>subtype</a:t>
            </a:r>
            <a:r>
              <a:rPr lang="en-US" altLang="en-US" i="0">
                <a:latin typeface="Tahoma" panose="020B0604030504040204" pitchFamily="34" charset="0"/>
              </a:rPr>
              <a:t> instruction_byte </a:t>
            </a:r>
            <a:r>
              <a:rPr lang="en-US" altLang="en-US" b="1" i="0">
                <a:latin typeface="Tahoma" panose="020B0604030504040204" pitchFamily="34" charset="0"/>
              </a:rPr>
              <a:t>is</a:t>
            </a:r>
            <a:r>
              <a:rPr lang="en-US" altLang="en-US" i="0">
                <a:latin typeface="Tahoma" panose="020B0604030504040204" pitchFamily="34" charset="0"/>
              </a:rPr>
              <a:t> bit_vector (7 </a:t>
            </a:r>
            <a:r>
              <a:rPr lang="en-US" altLang="en-US" b="1" i="0">
                <a:latin typeface="Tahoma" panose="020B0604030504040204" pitchFamily="34" charset="0"/>
              </a:rPr>
              <a:t>downto</a:t>
            </a:r>
            <a:r>
              <a:rPr lang="en-US" altLang="en-US" i="0">
                <a:latin typeface="Tahoma" panose="020B0604030504040204" pitchFamily="34" charset="0"/>
              </a:rPr>
              <a:t> 0);</a:t>
            </a:r>
          </a:p>
          <a:p>
            <a:pPr lvl="1" eaLnBrk="1" hangingPunct="1">
              <a:spcBef>
                <a:spcPct val="0"/>
              </a:spcBef>
              <a:buClrTx/>
              <a:buSzTx/>
              <a:buFontTx/>
              <a:buNone/>
            </a:pPr>
            <a:r>
              <a:rPr lang="en-US" altLang="en-US" b="1" i="0">
                <a:latin typeface="Tahoma" panose="020B0604030504040204" pitchFamily="34" charset="0"/>
              </a:rPr>
              <a:t>type</a:t>
            </a:r>
            <a:r>
              <a:rPr lang="en-US" altLang="en-US" i="0">
                <a:latin typeface="Tahoma" panose="020B0604030504040204" pitchFamily="34" charset="0"/>
              </a:rPr>
              <a:t> program </a:t>
            </a:r>
            <a:r>
              <a:rPr lang="en-US" altLang="en-US" b="1" i="0">
                <a:latin typeface="Tahoma" panose="020B0604030504040204" pitchFamily="34" charset="0"/>
              </a:rPr>
              <a:t>is array</a:t>
            </a:r>
            <a:r>
              <a:rPr lang="en-US" altLang="en-US" i="0">
                <a:latin typeface="Tahoma" panose="020B0604030504040204" pitchFamily="34" charset="0"/>
              </a:rPr>
              <a:t> (0 to 2**14-1) </a:t>
            </a:r>
            <a:r>
              <a:rPr lang="en-US" altLang="en-US" b="1" i="0">
                <a:latin typeface="Tahoma" panose="020B0604030504040204" pitchFamily="34" charset="0"/>
              </a:rPr>
              <a:t>of</a:t>
            </a:r>
            <a:r>
              <a:rPr lang="en-US" altLang="en-US" i="0">
                <a:latin typeface="Tahoma" panose="020B0604030504040204" pitchFamily="34" charset="0"/>
              </a:rPr>
              <a:t> instruction_byte;</a:t>
            </a:r>
          </a:p>
          <a:p>
            <a:pPr eaLnBrk="1" hangingPunct="1">
              <a:spcBef>
                <a:spcPct val="0"/>
              </a:spcBef>
              <a:buClrTx/>
              <a:buSzTx/>
              <a:buFontTx/>
              <a:buNone/>
            </a:pPr>
            <a:r>
              <a:rPr lang="en-US" altLang="en-US" sz="2400" b="1" i="0">
                <a:solidFill>
                  <a:schemeClr val="tx1"/>
                </a:solidFill>
                <a:latin typeface="Tahoma" panose="020B0604030504040204" pitchFamily="34" charset="0"/>
              </a:rPr>
              <a:t>end entity</a:t>
            </a:r>
            <a:r>
              <a:rPr lang="en-US" altLang="en-US" sz="2400" i="0">
                <a:solidFill>
                  <a:schemeClr val="tx1"/>
                </a:solidFill>
                <a:latin typeface="Tahoma" panose="020B0604030504040204" pitchFamily="34" charset="0"/>
              </a:rPr>
              <a:t> program_rom;</a:t>
            </a:r>
          </a:p>
        </p:txBody>
      </p:sp>
      <p:grpSp>
        <p:nvGrpSpPr>
          <p:cNvPr id="2" name="Group 4"/>
          <p:cNvGrpSpPr>
            <a:grpSpLocks/>
          </p:cNvGrpSpPr>
          <p:nvPr/>
        </p:nvGrpSpPr>
        <p:grpSpPr bwMode="auto">
          <a:xfrm>
            <a:off x="2133600" y="4191000"/>
            <a:ext cx="6445250" cy="1865313"/>
            <a:chOff x="1344" y="2640"/>
            <a:chExt cx="4060" cy="1175"/>
          </a:xfrm>
        </p:grpSpPr>
        <p:sp>
          <p:nvSpPr>
            <p:cNvPr id="203782" name="Line 5"/>
            <p:cNvSpPr>
              <a:spLocks noChangeShapeType="1"/>
            </p:cNvSpPr>
            <p:nvPr/>
          </p:nvSpPr>
          <p:spPr bwMode="auto">
            <a:xfrm flipH="1" flipV="1">
              <a:off x="2688" y="2640"/>
              <a:ext cx="384" cy="672"/>
            </a:xfrm>
            <a:prstGeom prst="line">
              <a:avLst/>
            </a:prstGeom>
            <a:noFill/>
            <a:ln w="5715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327686" name="Text Box 6"/>
            <p:cNvSpPr txBox="1">
              <a:spLocks noChangeArrowheads="1"/>
            </p:cNvSpPr>
            <p:nvPr/>
          </p:nvSpPr>
          <p:spPr bwMode="auto">
            <a:xfrm>
              <a:off x="1344" y="3297"/>
              <a:ext cx="4060" cy="518"/>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en-US" b="1" i="0">
                  <a:solidFill>
                    <a:srgbClr val="FF0000"/>
                  </a:solidFill>
                  <a:effectLst>
                    <a:outerShdw blurRad="38100" dist="38100" dir="2700000" algn="tl">
                      <a:srgbClr val="C0C0C0"/>
                    </a:outerShdw>
                  </a:effectLst>
                  <a:latin typeface="Tahoma" pitchFamily="34" charset="0"/>
                </a:rPr>
                <a:t>Only type declarations, signal </a:t>
              </a:r>
            </a:p>
            <a:p>
              <a:pPr eaLnBrk="1" hangingPunct="1">
                <a:defRPr/>
              </a:pPr>
              <a:r>
                <a:rPr lang="en-US" b="1" i="0">
                  <a:solidFill>
                    <a:srgbClr val="FF0000"/>
                  </a:solidFill>
                  <a:effectLst>
                    <a:outerShdw blurRad="38100" dist="38100" dir="2700000" algn="tl">
                      <a:srgbClr val="C0C0C0"/>
                    </a:outerShdw>
                  </a:effectLst>
                  <a:latin typeface="Tahoma" pitchFamily="34" charset="0"/>
                </a:rPr>
                <a:t>declarations and constants, no variables.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4FE6B89-008A-4C8F-9CD2-E6A0F6CF06FB}" type="slidenum">
              <a:rPr lang="ar-SA" altLang="en-US" sz="1400" smtClean="0">
                <a:solidFill>
                  <a:srgbClr val="0000B6"/>
                </a:solidFill>
                <a:latin typeface="Book Antiqua" panose="02040602050305030304" pitchFamily="18" charset="0"/>
              </a:rPr>
              <a:pPr>
                <a:spcBef>
                  <a:spcPct val="0"/>
                </a:spcBef>
                <a:buClrTx/>
                <a:buSzTx/>
                <a:buFontTx/>
                <a:buNone/>
              </a:pPr>
              <a:t>178</a:t>
            </a:fld>
            <a:endParaRPr lang="en-US" altLang="en-US" sz="1400" smtClean="0">
              <a:solidFill>
                <a:srgbClr val="0000B6"/>
              </a:solidFill>
              <a:latin typeface="Book Antiqua" panose="02040602050305030304" pitchFamily="18" charset="0"/>
            </a:endParaRPr>
          </a:p>
        </p:txBody>
      </p:sp>
      <p:sp>
        <p:nvSpPr>
          <p:cNvPr id="328706" name="Rectangle 2"/>
          <p:cNvSpPr>
            <a:spLocks noGrp="1" noChangeArrowheads="1"/>
          </p:cNvSpPr>
          <p:nvPr>
            <p:ph type="title"/>
          </p:nvPr>
        </p:nvSpPr>
        <p:spPr/>
        <p:txBody>
          <a:bodyPr/>
          <a:lstStyle/>
          <a:p>
            <a:pPr>
              <a:defRPr/>
            </a:pPr>
            <a:r>
              <a:rPr lang="en-US" smtClean="0">
                <a:solidFill>
                  <a:schemeClr val="tx1"/>
                </a:solidFill>
              </a:rPr>
              <a:t>Basic Modeling Concepts</a:t>
            </a:r>
          </a:p>
        </p:txBody>
      </p:sp>
      <p:sp>
        <p:nvSpPr>
          <p:cNvPr id="204804" name="Text Box 3"/>
          <p:cNvSpPr txBox="1">
            <a:spLocks noChangeArrowheads="1"/>
          </p:cNvSpPr>
          <p:nvPr/>
        </p:nvSpPr>
        <p:spPr bwMode="auto">
          <a:xfrm>
            <a:off x="525463" y="1720850"/>
            <a:ext cx="79327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Internal Functionality modeled by “architecture”  </a:t>
            </a:r>
          </a:p>
          <a:p>
            <a:pPr eaLnBrk="1" hangingPunct="1">
              <a:spcBef>
                <a:spcPct val="0"/>
              </a:spcBef>
              <a:buClrTx/>
              <a:buSzTx/>
              <a:buFontTx/>
              <a:buNone/>
            </a:pPr>
            <a:r>
              <a:rPr lang="en-US" altLang="en-US" i="0">
                <a:solidFill>
                  <a:schemeClr val="tx1"/>
                </a:solidFill>
                <a:latin typeface="Tahoma" panose="020B0604030504040204" pitchFamily="34" charset="0"/>
              </a:rPr>
              <a:t>VHDL construct</a:t>
            </a:r>
          </a:p>
        </p:txBody>
      </p:sp>
      <p:sp>
        <p:nvSpPr>
          <p:cNvPr id="204805" name="Text Box 4"/>
          <p:cNvSpPr txBox="1">
            <a:spLocks noChangeArrowheads="1"/>
          </p:cNvSpPr>
          <p:nvPr/>
        </p:nvSpPr>
        <p:spPr bwMode="auto">
          <a:xfrm>
            <a:off x="2057400" y="3597275"/>
            <a:ext cx="5116513" cy="1812925"/>
          </a:xfrm>
          <a:prstGeom prst="rect">
            <a:avLst/>
          </a:prstGeom>
          <a:solidFill>
            <a:srgbClr val="FFFF99"/>
          </a:solidFill>
          <a:ln w="12700" cap="sq">
            <a:solidFill>
              <a:schemeClr val="bg2"/>
            </a:solidFill>
            <a:miter lim="800000"/>
            <a:headEnd type="none" w="sm" len="sm"/>
            <a:tailEnd type="none" w="sm" len="sm"/>
          </a:ln>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architecture</a:t>
            </a:r>
            <a:r>
              <a:rPr lang="en-US" altLang="en-US" i="0">
                <a:solidFill>
                  <a:schemeClr val="tx1"/>
                </a:solidFill>
                <a:latin typeface="Tahoma" panose="020B0604030504040204" pitchFamily="34" charset="0"/>
              </a:rPr>
              <a:t> behav </a:t>
            </a:r>
            <a:r>
              <a:rPr lang="en-US" altLang="en-US" b="1" i="0">
                <a:solidFill>
                  <a:schemeClr val="tx1"/>
                </a:solidFill>
                <a:latin typeface="Tahoma" panose="020B0604030504040204" pitchFamily="34" charset="0"/>
              </a:rPr>
              <a:t>of</a:t>
            </a:r>
            <a:r>
              <a:rPr lang="en-US" altLang="en-US" i="0">
                <a:solidFill>
                  <a:schemeClr val="tx1"/>
                </a:solidFill>
                <a:latin typeface="Tahoma" panose="020B0604030504040204" pitchFamily="34" charset="0"/>
              </a:rPr>
              <a:t> reg4 </a:t>
            </a:r>
            <a:r>
              <a:rPr lang="en-US" altLang="en-US" b="1" i="0">
                <a:solidFill>
                  <a:schemeClr val="tx1"/>
                </a:solidFill>
                <a:latin typeface="Tahoma" panose="020B0604030504040204" pitchFamily="34" charset="0"/>
              </a:rPr>
              <a:t>is</a:t>
            </a:r>
          </a:p>
          <a:p>
            <a:pPr eaLnBrk="1" hangingPunct="1">
              <a:spcBef>
                <a:spcPct val="0"/>
              </a:spcBef>
              <a:buClrTx/>
              <a:buSzTx/>
              <a:buFontTx/>
              <a:buNone/>
            </a:pPr>
            <a:r>
              <a:rPr lang="en-US" altLang="en-US" b="1" i="0">
                <a:solidFill>
                  <a:schemeClr val="tx1"/>
                </a:solidFill>
                <a:latin typeface="Tahoma" panose="020B0604030504040204" pitchFamily="34" charset="0"/>
              </a:rPr>
              <a:t>begin</a:t>
            </a:r>
          </a:p>
          <a:p>
            <a:pPr lvl="1" eaLnBrk="1" hangingPunct="1">
              <a:spcBef>
                <a:spcPct val="0"/>
              </a:spcBef>
              <a:buClrTx/>
              <a:buSzTx/>
              <a:buFontTx/>
              <a:buNone/>
            </a:pPr>
            <a:r>
              <a:rPr lang="en-US" altLang="en-US" sz="2800" i="0">
                <a:latin typeface="Tahoma" panose="020B0604030504040204" pitchFamily="34" charset="0"/>
              </a:rPr>
              <a:t>……</a:t>
            </a:r>
          </a:p>
          <a:p>
            <a:pPr eaLnBrk="1" hangingPunct="1">
              <a:spcBef>
                <a:spcPct val="0"/>
              </a:spcBef>
              <a:buClrTx/>
              <a:buSzTx/>
              <a:buFontTx/>
              <a:buNone/>
            </a:pPr>
            <a:r>
              <a:rPr lang="en-US" altLang="en-US" b="1" i="0">
                <a:solidFill>
                  <a:schemeClr val="tx1"/>
                </a:solidFill>
                <a:latin typeface="Tahoma" panose="020B0604030504040204" pitchFamily="34" charset="0"/>
              </a:rPr>
              <a:t>end architecture</a:t>
            </a:r>
            <a:r>
              <a:rPr lang="en-US" altLang="en-US" i="0">
                <a:solidFill>
                  <a:schemeClr val="tx1"/>
                </a:solidFill>
                <a:latin typeface="Tahoma" panose="020B0604030504040204" pitchFamily="34" charset="0"/>
              </a:rPr>
              <a:t> behav;</a:t>
            </a:r>
          </a:p>
        </p:txBody>
      </p:sp>
      <p:grpSp>
        <p:nvGrpSpPr>
          <p:cNvPr id="204806" name="Group 5"/>
          <p:cNvGrpSpPr>
            <a:grpSpLocks/>
          </p:cNvGrpSpPr>
          <p:nvPr/>
        </p:nvGrpSpPr>
        <p:grpSpPr bwMode="auto">
          <a:xfrm>
            <a:off x="1905000" y="2819400"/>
            <a:ext cx="3054350" cy="914400"/>
            <a:chOff x="1200" y="1776"/>
            <a:chExt cx="1924" cy="576"/>
          </a:xfrm>
        </p:grpSpPr>
        <p:sp>
          <p:nvSpPr>
            <p:cNvPr id="204810" name="Text Box 6"/>
            <p:cNvSpPr txBox="1">
              <a:spLocks noChangeArrowheads="1"/>
            </p:cNvSpPr>
            <p:nvPr/>
          </p:nvSpPr>
          <p:spPr bwMode="auto">
            <a:xfrm>
              <a:off x="1200" y="1776"/>
              <a:ext cx="192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Architecture name</a:t>
              </a:r>
            </a:p>
          </p:txBody>
        </p:sp>
        <p:sp>
          <p:nvSpPr>
            <p:cNvPr id="204811" name="Line 7"/>
            <p:cNvSpPr>
              <a:spLocks noChangeShapeType="1"/>
            </p:cNvSpPr>
            <p:nvPr/>
          </p:nvSpPr>
          <p:spPr bwMode="auto">
            <a:xfrm>
              <a:off x="2304" y="2064"/>
              <a:ext cx="576" cy="288"/>
            </a:xfrm>
            <a:prstGeom prst="line">
              <a:avLst/>
            </a:prstGeom>
            <a:noFill/>
            <a:ln w="5715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grpSp>
      <p:grpSp>
        <p:nvGrpSpPr>
          <p:cNvPr id="204807" name="Group 8"/>
          <p:cNvGrpSpPr>
            <a:grpSpLocks/>
          </p:cNvGrpSpPr>
          <p:nvPr/>
        </p:nvGrpSpPr>
        <p:grpSpPr bwMode="auto">
          <a:xfrm>
            <a:off x="5943600" y="2743200"/>
            <a:ext cx="2062163" cy="990600"/>
            <a:chOff x="3744" y="1728"/>
            <a:chExt cx="1299" cy="624"/>
          </a:xfrm>
        </p:grpSpPr>
        <p:sp>
          <p:nvSpPr>
            <p:cNvPr id="204808" name="Text Box 9"/>
            <p:cNvSpPr txBox="1">
              <a:spLocks noChangeArrowheads="1"/>
            </p:cNvSpPr>
            <p:nvPr/>
          </p:nvSpPr>
          <p:spPr bwMode="auto">
            <a:xfrm>
              <a:off x="3744" y="1728"/>
              <a:ext cx="129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Entity name</a:t>
              </a:r>
            </a:p>
          </p:txBody>
        </p:sp>
        <p:sp>
          <p:nvSpPr>
            <p:cNvPr id="204809" name="Line 10"/>
            <p:cNvSpPr>
              <a:spLocks noChangeShapeType="1"/>
            </p:cNvSpPr>
            <p:nvPr/>
          </p:nvSpPr>
          <p:spPr bwMode="auto">
            <a:xfrm flipH="1">
              <a:off x="4032" y="2016"/>
              <a:ext cx="48" cy="336"/>
            </a:xfrm>
            <a:prstGeom prst="line">
              <a:avLst/>
            </a:prstGeom>
            <a:noFill/>
            <a:ln w="5715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gr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FA403294-7AF8-4378-AF19-29A8A7C5B2C6}" type="slidenum">
              <a:rPr lang="ar-SA" altLang="en-US" sz="1400" smtClean="0">
                <a:solidFill>
                  <a:srgbClr val="0000B6"/>
                </a:solidFill>
                <a:latin typeface="Book Antiqua" panose="02040602050305030304" pitchFamily="18" charset="0"/>
              </a:rPr>
              <a:pPr>
                <a:spcBef>
                  <a:spcPct val="0"/>
                </a:spcBef>
                <a:buClrTx/>
                <a:buSzTx/>
                <a:buFontTx/>
                <a:buNone/>
              </a:pPr>
              <a:t>179</a:t>
            </a:fld>
            <a:endParaRPr lang="en-US" altLang="en-US" sz="1400" smtClean="0">
              <a:solidFill>
                <a:srgbClr val="0000B6"/>
              </a:solidFill>
              <a:latin typeface="Book Antiqua" panose="02040602050305030304" pitchFamily="18" charset="0"/>
            </a:endParaRPr>
          </a:p>
        </p:txBody>
      </p:sp>
      <p:sp>
        <p:nvSpPr>
          <p:cNvPr id="329730" name="Rectangle 2"/>
          <p:cNvSpPr>
            <a:spLocks noGrp="1" noChangeArrowheads="1"/>
          </p:cNvSpPr>
          <p:nvPr>
            <p:ph type="title"/>
          </p:nvPr>
        </p:nvSpPr>
        <p:spPr/>
        <p:txBody>
          <a:bodyPr/>
          <a:lstStyle/>
          <a:p>
            <a:pPr>
              <a:defRPr/>
            </a:pPr>
            <a:r>
              <a:rPr lang="en-US" smtClean="0"/>
              <a:t>Architecture Example</a:t>
            </a:r>
          </a:p>
        </p:txBody>
      </p:sp>
      <p:sp>
        <p:nvSpPr>
          <p:cNvPr id="205828" name="Text Box 3"/>
          <p:cNvSpPr txBox="1">
            <a:spLocks noChangeArrowheads="1"/>
          </p:cNvSpPr>
          <p:nvPr/>
        </p:nvSpPr>
        <p:spPr bwMode="auto">
          <a:xfrm>
            <a:off x="841375" y="1447800"/>
            <a:ext cx="6562725" cy="5018088"/>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architecture</a:t>
            </a:r>
            <a:r>
              <a:rPr lang="en-US" altLang="en-US" i="0">
                <a:solidFill>
                  <a:schemeClr val="tx1"/>
                </a:solidFill>
                <a:latin typeface="Tahoma" panose="020B0604030504040204" pitchFamily="34" charset="0"/>
              </a:rPr>
              <a:t> primitive </a:t>
            </a:r>
            <a:r>
              <a:rPr lang="en-US" altLang="en-US" b="1" i="0">
                <a:solidFill>
                  <a:schemeClr val="tx1"/>
                </a:solidFill>
                <a:latin typeface="Tahoma" panose="020B0604030504040204" pitchFamily="34" charset="0"/>
              </a:rPr>
              <a:t>of</a:t>
            </a:r>
            <a:r>
              <a:rPr lang="en-US" altLang="en-US" i="0">
                <a:solidFill>
                  <a:schemeClr val="tx1"/>
                </a:solidFill>
                <a:latin typeface="Tahoma" panose="020B0604030504040204" pitchFamily="34" charset="0"/>
              </a:rPr>
              <a:t> and_or_inv </a:t>
            </a:r>
            <a:r>
              <a:rPr lang="en-US" altLang="en-US" b="1" i="0">
                <a:solidFill>
                  <a:schemeClr val="tx1"/>
                </a:solidFill>
                <a:latin typeface="Tahoma" panose="020B0604030504040204" pitchFamily="34" charset="0"/>
              </a:rPr>
              <a:t>is</a:t>
            </a:r>
          </a:p>
          <a:p>
            <a:pPr lvl="1" eaLnBrk="1" hangingPunct="1">
              <a:lnSpc>
                <a:spcPct val="130000"/>
              </a:lnSpc>
              <a:spcBef>
                <a:spcPct val="0"/>
              </a:spcBef>
              <a:buClrTx/>
              <a:buSzTx/>
              <a:buFontTx/>
              <a:buNone/>
            </a:pPr>
            <a:r>
              <a:rPr lang="en-US" altLang="en-US" sz="2800" b="1" i="0">
                <a:latin typeface="Tahoma" panose="020B0604030504040204" pitchFamily="34" charset="0"/>
              </a:rPr>
              <a:t>signal</a:t>
            </a:r>
            <a:r>
              <a:rPr lang="en-US" altLang="en-US" sz="2800" i="0">
                <a:latin typeface="Tahoma" panose="020B0604030504040204" pitchFamily="34" charset="0"/>
              </a:rPr>
              <a:t> and_a, and_b, or_a_b : bit;</a:t>
            </a:r>
          </a:p>
          <a:p>
            <a:pPr eaLnBrk="1" hangingPunct="1">
              <a:lnSpc>
                <a:spcPct val="130000"/>
              </a:lnSpc>
              <a:spcBef>
                <a:spcPct val="0"/>
              </a:spcBef>
              <a:buClrTx/>
              <a:buSzTx/>
              <a:buFontTx/>
              <a:buNone/>
            </a:pPr>
            <a:r>
              <a:rPr lang="en-US" altLang="en-US" b="1" i="0">
                <a:solidFill>
                  <a:schemeClr val="tx1"/>
                </a:solidFill>
                <a:latin typeface="Tahoma" panose="020B0604030504040204" pitchFamily="34" charset="0"/>
              </a:rPr>
              <a:t>begin</a:t>
            </a:r>
          </a:p>
          <a:p>
            <a:pPr lvl="1" eaLnBrk="1" hangingPunct="1">
              <a:lnSpc>
                <a:spcPct val="130000"/>
              </a:lnSpc>
              <a:spcBef>
                <a:spcPct val="0"/>
              </a:spcBef>
              <a:buClrTx/>
              <a:buSzTx/>
              <a:buFontTx/>
              <a:buNone/>
            </a:pPr>
            <a:r>
              <a:rPr lang="en-US" altLang="en-US" sz="2800" i="0">
                <a:latin typeface="Tahoma" panose="020B0604030504040204" pitchFamily="34" charset="0"/>
              </a:rPr>
              <a:t>and_a: </a:t>
            </a:r>
            <a:r>
              <a:rPr lang="en-US" altLang="en-US" sz="2800" b="1" i="0">
                <a:latin typeface="Tahoma" panose="020B0604030504040204" pitchFamily="34" charset="0"/>
              </a:rPr>
              <a:t>process is</a:t>
            </a:r>
          </a:p>
          <a:p>
            <a:pPr lvl="1" eaLnBrk="1" hangingPunct="1">
              <a:spcBef>
                <a:spcPct val="0"/>
              </a:spcBef>
              <a:buClrTx/>
              <a:buSzTx/>
              <a:buFontTx/>
              <a:buNone/>
            </a:pPr>
            <a:r>
              <a:rPr lang="en-US" altLang="en-US" sz="2800" b="1" i="0">
                <a:latin typeface="Tahoma" panose="020B0604030504040204" pitchFamily="34" charset="0"/>
              </a:rPr>
              <a:t>begin</a:t>
            </a:r>
          </a:p>
          <a:p>
            <a:pPr lvl="2" eaLnBrk="1" hangingPunct="1">
              <a:lnSpc>
                <a:spcPct val="130000"/>
              </a:lnSpc>
              <a:spcBef>
                <a:spcPct val="0"/>
              </a:spcBef>
              <a:buClrTx/>
              <a:buSzTx/>
              <a:buFontTx/>
              <a:buNone/>
            </a:pPr>
            <a:r>
              <a:rPr lang="en-US" altLang="en-US" sz="2800" i="0">
                <a:latin typeface="Tahoma" panose="020B0604030504040204" pitchFamily="34" charset="0"/>
              </a:rPr>
              <a:t>and_a &lt;= a1 </a:t>
            </a:r>
            <a:r>
              <a:rPr lang="en-US" altLang="en-US" sz="2800" b="1" i="0">
                <a:latin typeface="Tahoma" panose="020B0604030504040204" pitchFamily="34" charset="0"/>
              </a:rPr>
              <a:t>and</a:t>
            </a:r>
            <a:r>
              <a:rPr lang="en-US" altLang="en-US" sz="2800" i="0">
                <a:latin typeface="Tahoma" panose="020B0604030504040204" pitchFamily="34" charset="0"/>
              </a:rPr>
              <a:t> a2;</a:t>
            </a:r>
          </a:p>
          <a:p>
            <a:pPr lvl="2" eaLnBrk="1" hangingPunct="1">
              <a:spcBef>
                <a:spcPct val="0"/>
              </a:spcBef>
              <a:buClrTx/>
              <a:buSzTx/>
              <a:buFontTx/>
              <a:buNone/>
            </a:pPr>
            <a:r>
              <a:rPr lang="en-US" altLang="en-US" sz="2800" b="1" i="0">
                <a:latin typeface="Tahoma" panose="020B0604030504040204" pitchFamily="34" charset="0"/>
              </a:rPr>
              <a:t>wait on</a:t>
            </a:r>
            <a:r>
              <a:rPr lang="en-US" altLang="en-US" sz="2800" i="0">
                <a:latin typeface="Tahoma" panose="020B0604030504040204" pitchFamily="34" charset="0"/>
              </a:rPr>
              <a:t> a1, a2;</a:t>
            </a:r>
          </a:p>
          <a:p>
            <a:pPr lvl="1" eaLnBrk="1" hangingPunct="1">
              <a:lnSpc>
                <a:spcPct val="130000"/>
              </a:lnSpc>
              <a:spcBef>
                <a:spcPct val="0"/>
              </a:spcBef>
              <a:buClrTx/>
              <a:buSzTx/>
              <a:buFontTx/>
              <a:buNone/>
            </a:pPr>
            <a:r>
              <a:rPr lang="en-US" altLang="en-US" sz="2800" b="1" i="0">
                <a:latin typeface="Tahoma" panose="020B0604030504040204" pitchFamily="34" charset="0"/>
              </a:rPr>
              <a:t>end process</a:t>
            </a:r>
            <a:r>
              <a:rPr lang="en-US" altLang="en-US" sz="2800" i="0">
                <a:latin typeface="Tahoma" panose="020B0604030504040204" pitchFamily="34" charset="0"/>
              </a:rPr>
              <a:t>;</a:t>
            </a:r>
          </a:p>
          <a:p>
            <a:pPr lvl="1" eaLnBrk="1" hangingPunct="1">
              <a:spcBef>
                <a:spcPct val="0"/>
              </a:spcBef>
              <a:buClrTx/>
              <a:buSzTx/>
              <a:buFontTx/>
              <a:buNone/>
            </a:pPr>
            <a:r>
              <a:rPr lang="en-US" altLang="en-US" sz="2800" i="0">
                <a:latin typeface="Tahoma" panose="020B0604030504040204" pitchFamily="34" charset="0"/>
              </a:rPr>
              <a:t>……</a:t>
            </a:r>
          </a:p>
          <a:p>
            <a:pPr eaLnBrk="1" hangingPunct="1">
              <a:spcBef>
                <a:spcPct val="0"/>
              </a:spcBef>
              <a:buClrTx/>
              <a:buSzTx/>
              <a:buFontTx/>
              <a:buNone/>
            </a:pPr>
            <a:r>
              <a:rPr lang="en-US" altLang="en-US" b="1" i="0">
                <a:solidFill>
                  <a:schemeClr val="tx1"/>
                </a:solidFill>
                <a:latin typeface="Tahoma" panose="020B0604030504040204" pitchFamily="34" charset="0"/>
              </a:rPr>
              <a:t>end architecture</a:t>
            </a:r>
            <a:r>
              <a:rPr lang="en-US" altLang="en-US" i="0">
                <a:solidFill>
                  <a:schemeClr val="tx1"/>
                </a:solidFill>
                <a:latin typeface="Tahoma" panose="020B0604030504040204" pitchFamily="34" charset="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26627" name="Content Placeholder 2"/>
          <p:cNvSpPr>
            <a:spLocks noGrp="1"/>
          </p:cNvSpPr>
          <p:nvPr>
            <p:ph idx="1"/>
          </p:nvPr>
        </p:nvSpPr>
        <p:spPr/>
        <p:txBody>
          <a:bodyPr/>
          <a:lstStyle/>
          <a:p>
            <a:endParaRPr lang="en-GB" altLang="en-US" smtClean="0"/>
          </a:p>
        </p:txBody>
      </p:sp>
      <p:sp>
        <p:nvSpPr>
          <p:cNvPr id="2662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6914C258-56AA-4762-8EB3-3F350268585F}" type="slidenum">
              <a:rPr lang="ar-SA" altLang="en-US" sz="1400" smtClean="0">
                <a:solidFill>
                  <a:srgbClr val="0000B6"/>
                </a:solidFill>
                <a:latin typeface="Book Antiqua" panose="02040602050305030304" pitchFamily="18" charset="0"/>
              </a:rPr>
              <a:pPr>
                <a:spcBef>
                  <a:spcPct val="0"/>
                </a:spcBef>
                <a:buClrTx/>
                <a:buSzTx/>
                <a:buFontTx/>
                <a:buNone/>
              </a:pPr>
              <a:t>18</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152C1A8-5A0F-4F67-93C6-E35DD76857E5}" type="slidenum">
              <a:rPr lang="ar-SA" altLang="en-US" sz="1400" smtClean="0">
                <a:solidFill>
                  <a:srgbClr val="0000B6"/>
                </a:solidFill>
                <a:latin typeface="Book Antiqua" panose="02040602050305030304" pitchFamily="18" charset="0"/>
              </a:rPr>
              <a:pPr>
                <a:spcBef>
                  <a:spcPct val="0"/>
                </a:spcBef>
                <a:buClrTx/>
                <a:buSzTx/>
                <a:buFontTx/>
                <a:buNone/>
              </a:pPr>
              <a:t>180</a:t>
            </a:fld>
            <a:endParaRPr lang="en-US" altLang="en-US" sz="1400" smtClean="0">
              <a:solidFill>
                <a:srgbClr val="0000B6"/>
              </a:solidFill>
              <a:latin typeface="Book Antiqua" panose="02040602050305030304" pitchFamily="18" charset="0"/>
            </a:endParaRPr>
          </a:p>
        </p:txBody>
      </p:sp>
      <p:grpSp>
        <p:nvGrpSpPr>
          <p:cNvPr id="2" name="Group 2"/>
          <p:cNvGrpSpPr>
            <a:grpSpLocks/>
          </p:cNvGrpSpPr>
          <p:nvPr/>
        </p:nvGrpSpPr>
        <p:grpSpPr bwMode="auto">
          <a:xfrm>
            <a:off x="4724400" y="3810000"/>
            <a:ext cx="4343400" cy="1828800"/>
            <a:chOff x="2976" y="2400"/>
            <a:chExt cx="2736" cy="1152"/>
          </a:xfrm>
        </p:grpSpPr>
        <p:sp>
          <p:nvSpPr>
            <p:cNvPr id="206866" name="AutoShape 3"/>
            <p:cNvSpPr>
              <a:spLocks noChangeArrowheads="1"/>
            </p:cNvSpPr>
            <p:nvPr/>
          </p:nvSpPr>
          <p:spPr bwMode="auto">
            <a:xfrm>
              <a:off x="2976" y="2400"/>
              <a:ext cx="2736" cy="1152"/>
            </a:xfrm>
            <a:prstGeom prst="roundRect">
              <a:avLst>
                <a:gd name="adj" fmla="val 16667"/>
              </a:avLst>
            </a:prstGeom>
            <a:solidFill>
              <a:srgbClr val="660066"/>
            </a:solidFill>
            <a:ln w="12700" cap="sq">
              <a:solidFill>
                <a:schemeClr val="bg2"/>
              </a:solidFill>
              <a:round/>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330756" name="Text Box 4"/>
            <p:cNvSpPr txBox="1">
              <a:spLocks noChangeArrowheads="1"/>
            </p:cNvSpPr>
            <p:nvPr/>
          </p:nvSpPr>
          <p:spPr bwMode="auto">
            <a:xfrm>
              <a:off x="3264" y="3168"/>
              <a:ext cx="2356" cy="327"/>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en-US" sz="2800" b="1" i="0">
                  <a:solidFill>
                    <a:srgbClr val="FF9900"/>
                  </a:solidFill>
                  <a:effectLst>
                    <a:outerShdw blurRad="38100" dist="38100" dir="2700000" algn="tl">
                      <a:srgbClr val="C0C0C0"/>
                    </a:outerShdw>
                  </a:effectLst>
                  <a:latin typeface="Tahoma" pitchFamily="34" charset="0"/>
                </a:rPr>
                <a:t>Structural modeling</a:t>
              </a:r>
            </a:p>
          </p:txBody>
        </p:sp>
      </p:grpSp>
      <p:grpSp>
        <p:nvGrpSpPr>
          <p:cNvPr id="3" name="Group 5"/>
          <p:cNvGrpSpPr>
            <a:grpSpLocks/>
          </p:cNvGrpSpPr>
          <p:nvPr/>
        </p:nvGrpSpPr>
        <p:grpSpPr bwMode="auto">
          <a:xfrm>
            <a:off x="228600" y="3810000"/>
            <a:ext cx="4191000" cy="1524000"/>
            <a:chOff x="144" y="2400"/>
            <a:chExt cx="2640" cy="960"/>
          </a:xfrm>
        </p:grpSpPr>
        <p:sp>
          <p:nvSpPr>
            <p:cNvPr id="206864" name="AutoShape 6"/>
            <p:cNvSpPr>
              <a:spLocks noChangeArrowheads="1"/>
            </p:cNvSpPr>
            <p:nvPr/>
          </p:nvSpPr>
          <p:spPr bwMode="auto">
            <a:xfrm>
              <a:off x="144" y="2400"/>
              <a:ext cx="2640" cy="960"/>
            </a:xfrm>
            <a:prstGeom prst="roundRect">
              <a:avLst>
                <a:gd name="adj" fmla="val 16667"/>
              </a:avLst>
            </a:prstGeom>
            <a:solidFill>
              <a:srgbClr val="660066"/>
            </a:solidFill>
            <a:ln w="12700" cap="sq">
              <a:solidFill>
                <a:schemeClr val="bg2"/>
              </a:solidFill>
              <a:round/>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330759" name="Text Box 7"/>
            <p:cNvSpPr txBox="1">
              <a:spLocks noChangeArrowheads="1"/>
            </p:cNvSpPr>
            <p:nvPr/>
          </p:nvSpPr>
          <p:spPr bwMode="auto">
            <a:xfrm>
              <a:off x="288" y="2928"/>
              <a:ext cx="2427" cy="327"/>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en-US" sz="2800" b="1" i="0">
                  <a:solidFill>
                    <a:schemeClr val="bg1"/>
                  </a:solidFill>
                  <a:effectLst>
                    <a:outerShdw blurRad="38100" dist="38100" dir="2700000" algn="tl">
                      <a:srgbClr val="C0C0C0"/>
                    </a:outerShdw>
                  </a:effectLst>
                  <a:latin typeface="Tahoma" pitchFamily="34" charset="0"/>
                </a:rPr>
                <a:t>Behavioral modeling</a:t>
              </a:r>
            </a:p>
          </p:txBody>
        </p:sp>
      </p:grpSp>
      <p:sp>
        <p:nvSpPr>
          <p:cNvPr id="330760" name="Rectangle 8"/>
          <p:cNvSpPr>
            <a:spLocks noGrp="1" noChangeArrowheads="1"/>
          </p:cNvSpPr>
          <p:nvPr>
            <p:ph type="title"/>
          </p:nvPr>
        </p:nvSpPr>
        <p:spPr/>
        <p:txBody>
          <a:bodyPr/>
          <a:lstStyle/>
          <a:p>
            <a:pPr>
              <a:defRPr/>
            </a:pPr>
            <a:r>
              <a:rPr lang="en-US" smtClean="0"/>
              <a:t>Architecture Description</a:t>
            </a:r>
          </a:p>
        </p:txBody>
      </p:sp>
      <p:sp>
        <p:nvSpPr>
          <p:cNvPr id="206854" name="Text Box 9"/>
          <p:cNvSpPr txBox="1">
            <a:spLocks noChangeArrowheads="1"/>
          </p:cNvSpPr>
          <p:nvPr/>
        </p:nvSpPr>
        <p:spPr bwMode="auto">
          <a:xfrm>
            <a:off x="2605088" y="1524000"/>
            <a:ext cx="3960812" cy="547688"/>
          </a:xfrm>
          <a:prstGeom prst="rect">
            <a:avLst/>
          </a:prstGeom>
          <a:noFill/>
          <a:ln w="28575" cap="sq">
            <a:solidFill>
              <a:srgbClr val="FF99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9900"/>
                </a:solidFill>
                <a:latin typeface="Tahoma" panose="020B0604030504040204" pitchFamily="34" charset="0"/>
              </a:rPr>
              <a:t>Architecture Description</a:t>
            </a:r>
          </a:p>
        </p:txBody>
      </p:sp>
      <p:grpSp>
        <p:nvGrpSpPr>
          <p:cNvPr id="4" name="Group 10"/>
          <p:cNvGrpSpPr>
            <a:grpSpLocks/>
          </p:cNvGrpSpPr>
          <p:nvPr/>
        </p:nvGrpSpPr>
        <p:grpSpPr bwMode="auto">
          <a:xfrm>
            <a:off x="2732088" y="2057400"/>
            <a:ext cx="3787775" cy="1252538"/>
            <a:chOff x="1721" y="1296"/>
            <a:chExt cx="2386" cy="789"/>
          </a:xfrm>
        </p:grpSpPr>
        <p:sp>
          <p:nvSpPr>
            <p:cNvPr id="206862" name="Text Box 11"/>
            <p:cNvSpPr txBox="1">
              <a:spLocks noChangeArrowheads="1"/>
            </p:cNvSpPr>
            <p:nvPr/>
          </p:nvSpPr>
          <p:spPr bwMode="auto">
            <a:xfrm>
              <a:off x="1721" y="1740"/>
              <a:ext cx="2386" cy="345"/>
            </a:xfrm>
            <a:prstGeom prst="rect">
              <a:avLst/>
            </a:prstGeom>
            <a:noFill/>
            <a:ln w="28575" cap="sq">
              <a:solidFill>
                <a:srgbClr val="FF99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9900"/>
                  </a:solidFill>
                  <a:latin typeface="Tahoma" panose="020B0604030504040204" pitchFamily="34" charset="0"/>
                </a:rPr>
                <a:t>Concurrent statements</a:t>
              </a:r>
            </a:p>
          </p:txBody>
        </p:sp>
        <p:sp>
          <p:nvSpPr>
            <p:cNvPr id="206863" name="Line 12"/>
            <p:cNvSpPr>
              <a:spLocks noChangeShapeType="1"/>
            </p:cNvSpPr>
            <p:nvPr/>
          </p:nvSpPr>
          <p:spPr bwMode="auto">
            <a:xfrm>
              <a:off x="2880" y="1296"/>
              <a:ext cx="0" cy="432"/>
            </a:xfrm>
            <a:prstGeom prst="line">
              <a:avLst/>
            </a:prstGeom>
            <a:noFill/>
            <a:ln w="28575"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grpSp>
      <p:grpSp>
        <p:nvGrpSpPr>
          <p:cNvPr id="5" name="Group 13"/>
          <p:cNvGrpSpPr>
            <a:grpSpLocks/>
          </p:cNvGrpSpPr>
          <p:nvPr/>
        </p:nvGrpSpPr>
        <p:grpSpPr bwMode="auto">
          <a:xfrm>
            <a:off x="776288" y="3352800"/>
            <a:ext cx="3795712" cy="1157288"/>
            <a:chOff x="489" y="2112"/>
            <a:chExt cx="2391" cy="729"/>
          </a:xfrm>
        </p:grpSpPr>
        <p:sp>
          <p:nvSpPr>
            <p:cNvPr id="206860" name="Text Box 14"/>
            <p:cNvSpPr txBox="1">
              <a:spLocks noChangeArrowheads="1"/>
            </p:cNvSpPr>
            <p:nvPr/>
          </p:nvSpPr>
          <p:spPr bwMode="auto">
            <a:xfrm>
              <a:off x="489" y="2496"/>
              <a:ext cx="2043" cy="345"/>
            </a:xfrm>
            <a:prstGeom prst="rect">
              <a:avLst/>
            </a:prstGeom>
            <a:noFill/>
            <a:ln w="28575" cap="sq">
              <a:solidFill>
                <a:srgbClr val="FF99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9900"/>
                  </a:solidFill>
                  <a:latin typeface="Tahoma" panose="020B0604030504040204" pitchFamily="34" charset="0"/>
                </a:rPr>
                <a:t>Process statements</a:t>
              </a:r>
            </a:p>
          </p:txBody>
        </p:sp>
        <p:sp>
          <p:nvSpPr>
            <p:cNvPr id="206861" name="Line 15"/>
            <p:cNvSpPr>
              <a:spLocks noChangeShapeType="1"/>
            </p:cNvSpPr>
            <p:nvPr/>
          </p:nvSpPr>
          <p:spPr bwMode="auto">
            <a:xfrm flipH="1">
              <a:off x="1536" y="2112"/>
              <a:ext cx="1344" cy="384"/>
            </a:xfrm>
            <a:prstGeom prst="line">
              <a:avLst/>
            </a:prstGeom>
            <a:noFill/>
            <a:ln w="28575"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grpSp>
      <p:grpSp>
        <p:nvGrpSpPr>
          <p:cNvPr id="6" name="Group 16"/>
          <p:cNvGrpSpPr>
            <a:grpSpLocks/>
          </p:cNvGrpSpPr>
          <p:nvPr/>
        </p:nvGrpSpPr>
        <p:grpSpPr bwMode="auto">
          <a:xfrm>
            <a:off x="4572000" y="3352800"/>
            <a:ext cx="4427538" cy="1584325"/>
            <a:chOff x="2880" y="2112"/>
            <a:chExt cx="2789" cy="998"/>
          </a:xfrm>
        </p:grpSpPr>
        <p:sp>
          <p:nvSpPr>
            <p:cNvPr id="206858" name="Text Box 17"/>
            <p:cNvSpPr txBox="1">
              <a:spLocks noChangeArrowheads="1"/>
            </p:cNvSpPr>
            <p:nvPr/>
          </p:nvSpPr>
          <p:spPr bwMode="auto">
            <a:xfrm>
              <a:off x="3120" y="2496"/>
              <a:ext cx="2549" cy="614"/>
            </a:xfrm>
            <a:prstGeom prst="rect">
              <a:avLst/>
            </a:prstGeom>
            <a:noFill/>
            <a:ln w="28575" cap="sq">
              <a:solidFill>
                <a:srgbClr val="FF99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i="0">
                  <a:solidFill>
                    <a:srgbClr val="FF9900"/>
                  </a:solidFill>
                  <a:latin typeface="Tahoma" panose="020B0604030504040204" pitchFamily="34" charset="0"/>
                </a:rPr>
                <a:t>Component instantiation</a:t>
              </a:r>
            </a:p>
            <a:p>
              <a:pPr algn="ctr" eaLnBrk="1" hangingPunct="1">
                <a:spcBef>
                  <a:spcPct val="0"/>
                </a:spcBef>
                <a:buClrTx/>
                <a:buSzTx/>
                <a:buFontTx/>
                <a:buNone/>
              </a:pPr>
              <a:r>
                <a:rPr lang="en-US" altLang="en-US" i="0">
                  <a:solidFill>
                    <a:srgbClr val="FF9900"/>
                  </a:solidFill>
                  <a:latin typeface="Tahoma" panose="020B0604030504040204" pitchFamily="34" charset="0"/>
                </a:rPr>
                <a:t>statements</a:t>
              </a:r>
            </a:p>
          </p:txBody>
        </p:sp>
        <p:sp>
          <p:nvSpPr>
            <p:cNvPr id="206859" name="Line 18"/>
            <p:cNvSpPr>
              <a:spLocks noChangeShapeType="1"/>
            </p:cNvSpPr>
            <p:nvPr/>
          </p:nvSpPr>
          <p:spPr bwMode="auto">
            <a:xfrm>
              <a:off x="2880" y="2112"/>
              <a:ext cx="1584" cy="384"/>
            </a:xfrm>
            <a:prstGeom prst="line">
              <a:avLst/>
            </a:prstGeom>
            <a:noFill/>
            <a:ln w="28575"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7BA6301-4B37-4065-84A2-1C95A76492A0}" type="slidenum">
              <a:rPr lang="ar-SA" altLang="en-US" sz="1400" smtClean="0">
                <a:solidFill>
                  <a:srgbClr val="0000B6"/>
                </a:solidFill>
                <a:latin typeface="Book Antiqua" panose="02040602050305030304" pitchFamily="18" charset="0"/>
              </a:rPr>
              <a:pPr>
                <a:spcBef>
                  <a:spcPct val="0"/>
                </a:spcBef>
                <a:buClrTx/>
                <a:buSzTx/>
                <a:buFontTx/>
                <a:buNone/>
              </a:pPr>
              <a:t>181</a:t>
            </a:fld>
            <a:endParaRPr lang="en-US" altLang="en-US" sz="1400" smtClean="0">
              <a:solidFill>
                <a:srgbClr val="0000B6"/>
              </a:solidFill>
              <a:latin typeface="Book Antiqua" panose="02040602050305030304" pitchFamily="18" charset="0"/>
            </a:endParaRPr>
          </a:p>
        </p:txBody>
      </p:sp>
      <p:sp>
        <p:nvSpPr>
          <p:cNvPr id="331778" name="Rectangle 2"/>
          <p:cNvSpPr>
            <a:spLocks noGrp="1" noChangeArrowheads="1"/>
          </p:cNvSpPr>
          <p:nvPr>
            <p:ph type="title"/>
          </p:nvPr>
        </p:nvSpPr>
        <p:spPr/>
        <p:txBody>
          <a:bodyPr/>
          <a:lstStyle/>
          <a:p>
            <a:pPr>
              <a:defRPr/>
            </a:pPr>
            <a:r>
              <a:rPr lang="en-US" smtClean="0">
                <a:solidFill>
                  <a:schemeClr val="tx1"/>
                </a:solidFill>
              </a:rPr>
              <a:t>Signal Assignment &amp; Wait</a:t>
            </a:r>
          </a:p>
        </p:txBody>
      </p:sp>
      <p:sp>
        <p:nvSpPr>
          <p:cNvPr id="207876" name="Text Box 3"/>
          <p:cNvSpPr txBox="1">
            <a:spLocks noChangeArrowheads="1"/>
          </p:cNvSpPr>
          <p:nvPr/>
        </p:nvSpPr>
        <p:spPr bwMode="auto">
          <a:xfrm>
            <a:off x="304800" y="1905000"/>
            <a:ext cx="86407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Process statements consist of sequential statements</a:t>
            </a:r>
          </a:p>
          <a:p>
            <a:pPr eaLnBrk="1" hangingPunct="1">
              <a:spcBef>
                <a:spcPct val="0"/>
              </a:spcBef>
              <a:buClrTx/>
              <a:buSzTx/>
              <a:buFontTx/>
              <a:buNone/>
            </a:pPr>
            <a:r>
              <a:rPr lang="en-US" altLang="en-US" i="0">
                <a:solidFill>
                  <a:schemeClr val="tx1"/>
                </a:solidFill>
                <a:latin typeface="Tahoma" panose="020B0604030504040204" pitchFamily="34" charset="0"/>
              </a:rPr>
              <a:t>   very similar to other high-level languages </a:t>
            </a:r>
          </a:p>
          <a:p>
            <a:pPr eaLnBrk="1" hangingPunct="1">
              <a:spcBef>
                <a:spcPct val="0"/>
              </a:spcBef>
              <a:buClrTx/>
              <a:buSzTx/>
              <a:buFontTx/>
              <a:buNone/>
            </a:pPr>
            <a:r>
              <a:rPr lang="en-US" altLang="en-US" i="0">
                <a:solidFill>
                  <a:schemeClr val="tx1"/>
                </a:solidFill>
                <a:latin typeface="Tahoma" panose="020B0604030504040204" pitchFamily="34" charset="0"/>
              </a:rPr>
              <a:t>   like C, C++ etc.</a:t>
            </a:r>
          </a:p>
        </p:txBody>
      </p:sp>
      <p:sp>
        <p:nvSpPr>
          <p:cNvPr id="331780" name="Text Box 4"/>
          <p:cNvSpPr txBox="1">
            <a:spLocks noChangeArrowheads="1"/>
          </p:cNvSpPr>
          <p:nvPr/>
        </p:nvSpPr>
        <p:spPr bwMode="auto">
          <a:xfrm>
            <a:off x="304800" y="3732213"/>
            <a:ext cx="7594600"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Two special kinds of statement are:</a:t>
            </a:r>
          </a:p>
          <a:p>
            <a:pPr lvl="1" eaLnBrk="1" hangingPunct="1">
              <a:lnSpc>
                <a:spcPct val="160000"/>
              </a:lnSpc>
              <a:spcBef>
                <a:spcPct val="0"/>
              </a:spcBef>
              <a:buClrTx/>
              <a:buSzTx/>
              <a:buFontTx/>
              <a:buChar char="-"/>
            </a:pPr>
            <a:r>
              <a:rPr lang="en-US" altLang="en-US" sz="2800" i="0">
                <a:latin typeface="Tahoma" panose="020B0604030504040204" pitchFamily="34" charset="0"/>
              </a:rPr>
              <a:t> Signal assignment (modeling carriers)</a:t>
            </a:r>
          </a:p>
          <a:p>
            <a:pPr lvl="1" eaLnBrk="1" hangingPunct="1">
              <a:lnSpc>
                <a:spcPct val="160000"/>
              </a:lnSpc>
              <a:spcBef>
                <a:spcPct val="0"/>
              </a:spcBef>
              <a:buClrTx/>
              <a:buSzTx/>
              <a:buFontTx/>
              <a:buChar char="-"/>
            </a:pPr>
            <a:r>
              <a:rPr lang="en-US" altLang="en-US" sz="2800" i="0">
                <a:latin typeface="Tahoma" panose="020B0604030504040204" pitchFamily="34" charset="0"/>
              </a:rPr>
              <a:t> Wait statement (modeling event response)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1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0" grpId="0"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ctrTitle"/>
          </p:nvPr>
        </p:nvSpPr>
        <p:spPr>
          <a:xfrm>
            <a:off x="395288" y="2276475"/>
            <a:ext cx="4318000" cy="1143000"/>
          </a:xfrm>
        </p:spPr>
        <p:txBody>
          <a:bodyPr/>
          <a:lstStyle/>
          <a:p>
            <a:pPr>
              <a:defRPr/>
            </a:pPr>
            <a:r>
              <a:rPr lang="en-US" sz="4000" smtClean="0"/>
              <a:t>Simulation Concepts</a:t>
            </a:r>
          </a:p>
        </p:txBody>
      </p:sp>
      <p:pic>
        <p:nvPicPr>
          <p:cNvPr id="208899" name="Picture 3" descr="soc_intro_c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2BBB607-4FAA-4F05-9155-656223AFB079}" type="slidenum">
              <a:rPr lang="ar-SA" altLang="en-US" sz="1400" smtClean="0">
                <a:solidFill>
                  <a:srgbClr val="0000B6"/>
                </a:solidFill>
                <a:latin typeface="Book Antiqua" panose="02040602050305030304" pitchFamily="18" charset="0"/>
              </a:rPr>
              <a:pPr>
                <a:spcBef>
                  <a:spcPct val="0"/>
                </a:spcBef>
                <a:buClrTx/>
                <a:buSzTx/>
                <a:buFontTx/>
                <a:buNone/>
              </a:pPr>
              <a:t>183</a:t>
            </a:fld>
            <a:endParaRPr lang="en-US" altLang="en-US" sz="1400" smtClean="0">
              <a:solidFill>
                <a:srgbClr val="0000B6"/>
              </a:solidFill>
              <a:latin typeface="Book Antiqua" panose="02040602050305030304" pitchFamily="18" charset="0"/>
            </a:endParaRPr>
          </a:p>
        </p:txBody>
      </p:sp>
      <p:sp>
        <p:nvSpPr>
          <p:cNvPr id="333826" name="Rectangle 2"/>
          <p:cNvSpPr>
            <a:spLocks noGrp="1" noChangeArrowheads="1"/>
          </p:cNvSpPr>
          <p:nvPr>
            <p:ph type="title"/>
          </p:nvPr>
        </p:nvSpPr>
        <p:spPr/>
        <p:txBody>
          <a:bodyPr/>
          <a:lstStyle/>
          <a:p>
            <a:pPr>
              <a:defRPr/>
            </a:pPr>
            <a:r>
              <a:rPr lang="en-US" smtClean="0"/>
              <a:t>Simulation</a:t>
            </a:r>
          </a:p>
        </p:txBody>
      </p:sp>
      <p:sp>
        <p:nvSpPr>
          <p:cNvPr id="209924" name="Rectangle 3"/>
          <p:cNvSpPr>
            <a:spLocks noGrp="1" noChangeArrowheads="1"/>
          </p:cNvSpPr>
          <p:nvPr>
            <p:ph type="body" idx="1"/>
          </p:nvPr>
        </p:nvSpPr>
        <p:spPr>
          <a:xfrm>
            <a:off x="3162300" y="2354263"/>
            <a:ext cx="2751138" cy="2609850"/>
          </a:xfrm>
        </p:spPr>
        <p:txBody>
          <a:bodyPr/>
          <a:lstStyle/>
          <a:p>
            <a:r>
              <a:rPr lang="en-US" altLang="en-US" sz="2400" smtClean="0"/>
              <a:t>Analysis</a:t>
            </a:r>
          </a:p>
          <a:p>
            <a:pPr>
              <a:lnSpc>
                <a:spcPct val="160000"/>
              </a:lnSpc>
            </a:pPr>
            <a:r>
              <a:rPr lang="en-US" altLang="en-US" sz="2400" smtClean="0"/>
              <a:t>Elaboration</a:t>
            </a:r>
          </a:p>
          <a:p>
            <a:pPr>
              <a:lnSpc>
                <a:spcPct val="160000"/>
              </a:lnSpc>
            </a:pPr>
            <a:r>
              <a:rPr lang="en-US" altLang="en-US" sz="2400" smtClean="0"/>
              <a:t>Simulation</a:t>
            </a:r>
          </a:p>
        </p:txBody>
      </p:sp>
      <p:sp>
        <p:nvSpPr>
          <p:cNvPr id="209925" name="Text Box 4"/>
          <p:cNvSpPr txBox="1">
            <a:spLocks noChangeArrowheads="1"/>
          </p:cNvSpPr>
          <p:nvPr/>
        </p:nvSpPr>
        <p:spPr bwMode="auto">
          <a:xfrm>
            <a:off x="1752600" y="1614488"/>
            <a:ext cx="5111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Refers to execution of a model.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58186D0-5A1B-4B0D-85E1-B4AADBF27C8F}" type="slidenum">
              <a:rPr lang="ar-SA" altLang="en-US" sz="1400" smtClean="0">
                <a:solidFill>
                  <a:srgbClr val="0000B6"/>
                </a:solidFill>
                <a:latin typeface="Book Antiqua" panose="02040602050305030304" pitchFamily="18" charset="0"/>
              </a:rPr>
              <a:pPr>
                <a:spcBef>
                  <a:spcPct val="0"/>
                </a:spcBef>
                <a:buClrTx/>
                <a:buSzTx/>
                <a:buFontTx/>
                <a:buNone/>
              </a:pPr>
              <a:t>184</a:t>
            </a:fld>
            <a:endParaRPr lang="en-US" altLang="en-US" sz="1400" smtClean="0">
              <a:solidFill>
                <a:srgbClr val="0000B6"/>
              </a:solidFill>
              <a:latin typeface="Book Antiqua" panose="02040602050305030304" pitchFamily="18" charset="0"/>
            </a:endParaRPr>
          </a:p>
        </p:txBody>
      </p:sp>
      <p:sp>
        <p:nvSpPr>
          <p:cNvPr id="334850" name="Rectangle 2"/>
          <p:cNvSpPr>
            <a:spLocks noGrp="1" noChangeArrowheads="1"/>
          </p:cNvSpPr>
          <p:nvPr>
            <p:ph type="title"/>
          </p:nvPr>
        </p:nvSpPr>
        <p:spPr/>
        <p:txBody>
          <a:bodyPr/>
          <a:lstStyle/>
          <a:p>
            <a:pPr>
              <a:defRPr/>
            </a:pPr>
            <a:r>
              <a:rPr lang="en-US" smtClean="0"/>
              <a:t>Analysis</a:t>
            </a:r>
          </a:p>
        </p:txBody>
      </p:sp>
      <p:sp>
        <p:nvSpPr>
          <p:cNvPr id="210948" name="Rectangle 3"/>
          <p:cNvSpPr>
            <a:spLocks noGrp="1" noChangeArrowheads="1"/>
          </p:cNvSpPr>
          <p:nvPr>
            <p:ph type="body" idx="1"/>
          </p:nvPr>
        </p:nvSpPr>
        <p:spPr>
          <a:xfrm>
            <a:off x="685800" y="1676400"/>
            <a:ext cx="7772400" cy="4114800"/>
          </a:xfrm>
        </p:spPr>
        <p:txBody>
          <a:bodyPr/>
          <a:lstStyle/>
          <a:p>
            <a:pPr>
              <a:lnSpc>
                <a:spcPct val="90000"/>
              </a:lnSpc>
            </a:pPr>
            <a:r>
              <a:rPr lang="en-US" altLang="en-US" sz="2400" smtClean="0"/>
              <a:t>Check for syntax and semantic errors</a:t>
            </a:r>
          </a:p>
          <a:p>
            <a:pPr lvl="1">
              <a:lnSpc>
                <a:spcPct val="90000"/>
              </a:lnSpc>
            </a:pPr>
            <a:r>
              <a:rPr lang="en-US" altLang="en-US" sz="2000" smtClean="0"/>
              <a:t>syntax: grammar of the language</a:t>
            </a:r>
          </a:p>
          <a:p>
            <a:pPr lvl="1">
              <a:lnSpc>
                <a:spcPct val="90000"/>
              </a:lnSpc>
            </a:pPr>
            <a:r>
              <a:rPr lang="en-US" altLang="en-US" sz="2000" smtClean="0"/>
              <a:t>semantics: the meaning of the model</a:t>
            </a:r>
          </a:p>
          <a:p>
            <a:pPr>
              <a:lnSpc>
                <a:spcPct val="90000"/>
              </a:lnSpc>
            </a:pPr>
            <a:r>
              <a:rPr lang="en-US" altLang="en-US" sz="2400" smtClean="0"/>
              <a:t>Analyze each design unit separately</a:t>
            </a:r>
          </a:p>
          <a:p>
            <a:pPr lvl="1">
              <a:lnSpc>
                <a:spcPct val="90000"/>
              </a:lnSpc>
            </a:pPr>
            <a:r>
              <a:rPr lang="en-US" altLang="en-US" sz="2000" smtClean="0"/>
              <a:t>entity declaration</a:t>
            </a:r>
          </a:p>
          <a:p>
            <a:pPr lvl="1">
              <a:lnSpc>
                <a:spcPct val="90000"/>
              </a:lnSpc>
            </a:pPr>
            <a:r>
              <a:rPr lang="en-US" altLang="en-US" sz="2000" smtClean="0"/>
              <a:t>architecture body</a:t>
            </a:r>
          </a:p>
          <a:p>
            <a:pPr lvl="1">
              <a:lnSpc>
                <a:spcPct val="90000"/>
              </a:lnSpc>
            </a:pPr>
            <a:r>
              <a:rPr lang="en-US" altLang="en-US" sz="2000" smtClean="0"/>
              <a:t>…</a:t>
            </a:r>
          </a:p>
          <a:p>
            <a:pPr lvl="1">
              <a:lnSpc>
                <a:spcPct val="90000"/>
              </a:lnSpc>
            </a:pPr>
            <a:r>
              <a:rPr lang="en-US" altLang="en-US" sz="2000" smtClean="0"/>
              <a:t>best if each design unit is in a separate file</a:t>
            </a:r>
          </a:p>
          <a:p>
            <a:pPr>
              <a:lnSpc>
                <a:spcPct val="90000"/>
              </a:lnSpc>
            </a:pPr>
            <a:r>
              <a:rPr lang="en-US" altLang="en-US" sz="2400" smtClean="0"/>
              <a:t>Analyzed design units are placed in a library</a:t>
            </a:r>
          </a:p>
          <a:p>
            <a:pPr lvl="1">
              <a:lnSpc>
                <a:spcPct val="90000"/>
              </a:lnSpc>
            </a:pPr>
            <a:r>
              <a:rPr lang="en-US" altLang="en-US" sz="2000" smtClean="0"/>
              <a:t>in an implementation dependent internal form</a:t>
            </a:r>
          </a:p>
          <a:p>
            <a:pPr lvl="1">
              <a:lnSpc>
                <a:spcPct val="90000"/>
              </a:lnSpc>
            </a:pPr>
            <a:r>
              <a:rPr lang="en-US" altLang="en-US" sz="2000" smtClean="0"/>
              <a:t>current library is called “work”</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471352D-57E0-4447-A059-421915BFAD44}" type="slidenum">
              <a:rPr lang="ar-SA" altLang="en-US" sz="1400" smtClean="0">
                <a:solidFill>
                  <a:srgbClr val="0000B6"/>
                </a:solidFill>
                <a:latin typeface="Book Antiqua" panose="02040602050305030304" pitchFamily="18" charset="0"/>
              </a:rPr>
              <a:pPr>
                <a:spcBef>
                  <a:spcPct val="0"/>
                </a:spcBef>
                <a:buClrTx/>
                <a:buSzTx/>
                <a:buFontTx/>
                <a:buNone/>
              </a:pPr>
              <a:t>185</a:t>
            </a:fld>
            <a:endParaRPr lang="en-US" altLang="en-US" sz="1400" smtClean="0">
              <a:solidFill>
                <a:srgbClr val="0000B6"/>
              </a:solidFill>
              <a:latin typeface="Book Antiqua" panose="02040602050305030304" pitchFamily="18" charset="0"/>
            </a:endParaRPr>
          </a:p>
        </p:txBody>
      </p:sp>
      <p:sp>
        <p:nvSpPr>
          <p:cNvPr id="335874" name="Rectangle 2"/>
          <p:cNvSpPr>
            <a:spLocks noGrp="1" noChangeArrowheads="1"/>
          </p:cNvSpPr>
          <p:nvPr>
            <p:ph type="title"/>
          </p:nvPr>
        </p:nvSpPr>
        <p:spPr/>
        <p:txBody>
          <a:bodyPr/>
          <a:lstStyle/>
          <a:p>
            <a:pPr>
              <a:defRPr/>
            </a:pPr>
            <a:r>
              <a:rPr lang="en-US" smtClean="0"/>
              <a:t>Elaboration</a:t>
            </a:r>
          </a:p>
        </p:txBody>
      </p:sp>
      <p:sp>
        <p:nvSpPr>
          <p:cNvPr id="211972" name="Rectangle 3"/>
          <p:cNvSpPr>
            <a:spLocks noGrp="1" noChangeArrowheads="1"/>
          </p:cNvSpPr>
          <p:nvPr>
            <p:ph type="body" idx="1"/>
          </p:nvPr>
        </p:nvSpPr>
        <p:spPr/>
        <p:txBody>
          <a:bodyPr/>
          <a:lstStyle/>
          <a:p>
            <a:pPr>
              <a:lnSpc>
                <a:spcPct val="90000"/>
              </a:lnSpc>
            </a:pPr>
            <a:r>
              <a:rPr lang="en-US" altLang="en-US" sz="2400" dirty="0" smtClean="0"/>
              <a:t>“Flattening” the design hierarchy</a:t>
            </a:r>
          </a:p>
          <a:p>
            <a:pPr lvl="1">
              <a:lnSpc>
                <a:spcPct val="90000"/>
              </a:lnSpc>
            </a:pPr>
            <a:r>
              <a:rPr lang="en-US" altLang="en-US" sz="2000" dirty="0" smtClean="0"/>
              <a:t>create ports</a:t>
            </a:r>
          </a:p>
          <a:p>
            <a:pPr lvl="1">
              <a:lnSpc>
                <a:spcPct val="90000"/>
              </a:lnSpc>
            </a:pPr>
            <a:r>
              <a:rPr lang="en-US" altLang="en-US" sz="2000" dirty="0" smtClean="0"/>
              <a:t>create signals and processes within architecture body</a:t>
            </a:r>
          </a:p>
          <a:p>
            <a:pPr lvl="1">
              <a:lnSpc>
                <a:spcPct val="90000"/>
              </a:lnSpc>
            </a:pPr>
            <a:r>
              <a:rPr lang="en-US" altLang="en-US" sz="2000" dirty="0" smtClean="0"/>
              <a:t>for each component instance, copy instantiated entity and architecture body</a:t>
            </a:r>
          </a:p>
          <a:p>
            <a:pPr lvl="1">
              <a:lnSpc>
                <a:spcPct val="90000"/>
              </a:lnSpc>
            </a:pPr>
            <a:r>
              <a:rPr lang="en-US" altLang="en-US" sz="2000" dirty="0" smtClean="0"/>
              <a:t>repeat recursively</a:t>
            </a:r>
          </a:p>
          <a:p>
            <a:pPr lvl="2">
              <a:lnSpc>
                <a:spcPct val="90000"/>
              </a:lnSpc>
            </a:pPr>
            <a:r>
              <a:rPr lang="en-US" altLang="en-US" b="1" dirty="0" smtClean="0"/>
              <a:t>bottom out at purely behavioral architecture bodies</a:t>
            </a:r>
          </a:p>
          <a:p>
            <a:pPr>
              <a:lnSpc>
                <a:spcPct val="90000"/>
              </a:lnSpc>
            </a:pPr>
            <a:r>
              <a:rPr lang="en-US" altLang="en-US" sz="2400" dirty="0" smtClean="0"/>
              <a:t>Final result of elaboration</a:t>
            </a:r>
          </a:p>
          <a:p>
            <a:pPr lvl="1">
              <a:lnSpc>
                <a:spcPct val="90000"/>
              </a:lnSpc>
            </a:pPr>
            <a:r>
              <a:rPr lang="en-US" altLang="en-US" sz="2000" dirty="0" smtClean="0"/>
              <a:t>flat collection of signal nets and processes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11ABA18-31D6-42D9-80AB-2FCC9C36640F}" type="slidenum">
              <a:rPr lang="ar-SA" altLang="en-US" sz="1400" smtClean="0">
                <a:solidFill>
                  <a:srgbClr val="0000B6"/>
                </a:solidFill>
                <a:latin typeface="Book Antiqua" panose="02040602050305030304" pitchFamily="18" charset="0"/>
              </a:rPr>
              <a:pPr>
                <a:spcBef>
                  <a:spcPct val="0"/>
                </a:spcBef>
                <a:buClrTx/>
                <a:buSzTx/>
                <a:buFontTx/>
                <a:buNone/>
              </a:pPr>
              <a:t>186</a:t>
            </a:fld>
            <a:endParaRPr lang="en-US" altLang="en-US" sz="1400" smtClean="0">
              <a:solidFill>
                <a:srgbClr val="0000B6"/>
              </a:solidFill>
              <a:latin typeface="Book Antiqua" panose="02040602050305030304" pitchFamily="18" charset="0"/>
            </a:endParaRPr>
          </a:p>
        </p:txBody>
      </p:sp>
      <p:sp>
        <p:nvSpPr>
          <p:cNvPr id="336898" name="Rectangle 2"/>
          <p:cNvSpPr>
            <a:spLocks noGrp="1" noChangeArrowheads="1"/>
          </p:cNvSpPr>
          <p:nvPr>
            <p:ph type="title"/>
          </p:nvPr>
        </p:nvSpPr>
        <p:spPr/>
        <p:txBody>
          <a:bodyPr/>
          <a:lstStyle/>
          <a:p>
            <a:pPr>
              <a:defRPr/>
            </a:pPr>
            <a:r>
              <a:rPr lang="en-US" smtClean="0"/>
              <a:t>Simulation</a:t>
            </a:r>
          </a:p>
        </p:txBody>
      </p:sp>
      <p:sp>
        <p:nvSpPr>
          <p:cNvPr id="212996" name="Text Box 3"/>
          <p:cNvSpPr txBox="1">
            <a:spLocks noChangeArrowheads="1"/>
          </p:cNvSpPr>
          <p:nvPr/>
        </p:nvSpPr>
        <p:spPr bwMode="auto">
          <a:xfrm>
            <a:off x="381000" y="1728788"/>
            <a:ext cx="8558213"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rgbClr val="FFFF99"/>
                </a:solidFill>
                <a:latin typeface="Tahoma" panose="020B0604030504040204" pitchFamily="34" charset="0"/>
              </a:rPr>
              <a:t> </a:t>
            </a:r>
            <a:r>
              <a:rPr lang="en-US" altLang="en-US" i="0">
                <a:solidFill>
                  <a:schemeClr val="tx1"/>
                </a:solidFill>
                <a:latin typeface="Tahoma" panose="020B0604030504040204" pitchFamily="34" charset="0"/>
              </a:rPr>
              <a:t>It refers to the execution of modules in response to</a:t>
            </a:r>
          </a:p>
          <a:p>
            <a:pPr eaLnBrk="1" hangingPunct="1">
              <a:spcBef>
                <a:spcPct val="0"/>
              </a:spcBef>
              <a:buClrTx/>
              <a:buSzTx/>
              <a:buFontTx/>
              <a:buNone/>
            </a:pPr>
            <a:r>
              <a:rPr lang="en-US" altLang="en-US" i="0">
                <a:solidFill>
                  <a:schemeClr val="tx1"/>
                </a:solidFill>
                <a:latin typeface="Tahoma" panose="020B0604030504040204" pitchFamily="34" charset="0"/>
              </a:rPr>
              <a:t>   the stimuli from the test bench. </a:t>
            </a:r>
          </a:p>
          <a:p>
            <a:pPr eaLnBrk="1" hangingPunct="1">
              <a:lnSpc>
                <a:spcPct val="150000"/>
              </a:lnSpc>
              <a:spcBef>
                <a:spcPct val="0"/>
              </a:spcBef>
              <a:buClrTx/>
              <a:buSzTx/>
              <a:buFontTx/>
              <a:buChar char="•"/>
            </a:pPr>
            <a:r>
              <a:rPr lang="en-US" altLang="en-US" i="0">
                <a:solidFill>
                  <a:schemeClr val="tx1"/>
                </a:solidFill>
                <a:latin typeface="Tahoma" panose="020B0604030504040204" pitchFamily="34" charset="0"/>
              </a:rPr>
              <a:t> Discrete Event Simulation</a:t>
            </a:r>
          </a:p>
          <a:p>
            <a:pPr lvl="1" eaLnBrk="1" hangingPunct="1">
              <a:lnSpc>
                <a:spcPct val="160000"/>
              </a:lnSpc>
              <a:spcBef>
                <a:spcPct val="0"/>
              </a:spcBef>
              <a:buClrTx/>
              <a:buSzTx/>
              <a:buFontTx/>
              <a:buChar char="-"/>
            </a:pPr>
            <a:r>
              <a:rPr lang="en-US" altLang="en-US" sz="2800" i="0">
                <a:latin typeface="Tahoma" panose="020B0604030504040204" pitchFamily="34" charset="0"/>
              </a:rPr>
              <a:t> Based on “events” that  occur on signals</a:t>
            </a:r>
          </a:p>
          <a:p>
            <a:pPr lvl="1" eaLnBrk="1" hangingPunct="1">
              <a:lnSpc>
                <a:spcPct val="160000"/>
              </a:lnSpc>
              <a:spcBef>
                <a:spcPct val="0"/>
              </a:spcBef>
              <a:buClrTx/>
              <a:buSzTx/>
              <a:buFontTx/>
              <a:buChar char="-"/>
            </a:pPr>
            <a:r>
              <a:rPr lang="en-US" altLang="en-US" sz="2800" i="0">
                <a:latin typeface="Tahoma" panose="020B0604030504040204" pitchFamily="34" charset="0"/>
              </a:rPr>
              <a:t> An event is a change in the value of the signal</a:t>
            </a:r>
          </a:p>
          <a:p>
            <a:pPr lvl="1" eaLnBrk="1" hangingPunct="1">
              <a:lnSpc>
                <a:spcPct val="160000"/>
              </a:lnSpc>
              <a:spcBef>
                <a:spcPct val="0"/>
              </a:spcBef>
              <a:buClrTx/>
              <a:buSzTx/>
              <a:buFontTx/>
              <a:buChar char="-"/>
            </a:pPr>
            <a:r>
              <a:rPr lang="en-US" altLang="en-US" sz="2800" i="0">
                <a:latin typeface="Tahoma" panose="020B0604030504040204" pitchFamily="34" charset="0"/>
              </a:rPr>
              <a:t> Simulation is only done of those modules that</a:t>
            </a:r>
          </a:p>
          <a:p>
            <a:pPr lvl="1" eaLnBrk="1" hangingPunct="1">
              <a:spcBef>
                <a:spcPct val="0"/>
              </a:spcBef>
              <a:buClrTx/>
              <a:buSzTx/>
              <a:buFontTx/>
              <a:buNone/>
            </a:pPr>
            <a:r>
              <a:rPr lang="en-US" altLang="en-US" sz="2800" i="0">
                <a:latin typeface="Tahoma" panose="020B0604030504040204" pitchFamily="34" charset="0"/>
              </a:rPr>
              <a:t>  have the effected signal as input.</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047B5B3-9C15-44BA-A505-F9754D2C3213}" type="slidenum">
              <a:rPr lang="ar-SA" altLang="en-US" sz="1400" smtClean="0">
                <a:solidFill>
                  <a:srgbClr val="0000B6"/>
                </a:solidFill>
                <a:latin typeface="Book Antiqua" panose="02040602050305030304" pitchFamily="18" charset="0"/>
              </a:rPr>
              <a:pPr>
                <a:spcBef>
                  <a:spcPct val="0"/>
                </a:spcBef>
                <a:buClrTx/>
                <a:buSzTx/>
                <a:buFontTx/>
                <a:buNone/>
              </a:pPr>
              <a:t>187</a:t>
            </a:fld>
            <a:endParaRPr lang="en-US" altLang="en-US" sz="1400" smtClean="0">
              <a:solidFill>
                <a:srgbClr val="0000B6"/>
              </a:solidFill>
              <a:latin typeface="Book Antiqua" panose="02040602050305030304" pitchFamily="18" charset="0"/>
            </a:endParaRPr>
          </a:p>
        </p:txBody>
      </p:sp>
      <p:sp>
        <p:nvSpPr>
          <p:cNvPr id="337922" name="Rectangle 2"/>
          <p:cNvSpPr>
            <a:spLocks noGrp="1" noChangeArrowheads="1"/>
          </p:cNvSpPr>
          <p:nvPr>
            <p:ph type="title"/>
          </p:nvPr>
        </p:nvSpPr>
        <p:spPr/>
        <p:txBody>
          <a:bodyPr/>
          <a:lstStyle/>
          <a:p>
            <a:pPr>
              <a:defRPr/>
            </a:pPr>
            <a:r>
              <a:rPr lang="en-US" smtClean="0"/>
              <a:t>Simulation</a:t>
            </a:r>
          </a:p>
        </p:txBody>
      </p:sp>
      <p:sp>
        <p:nvSpPr>
          <p:cNvPr id="214020" name="Rectangle 3"/>
          <p:cNvSpPr>
            <a:spLocks noGrp="1" noChangeArrowheads="1"/>
          </p:cNvSpPr>
          <p:nvPr>
            <p:ph type="body" idx="1"/>
          </p:nvPr>
        </p:nvSpPr>
        <p:spPr>
          <a:xfrm>
            <a:off x="685800" y="1676400"/>
            <a:ext cx="7772400" cy="3670300"/>
          </a:xfrm>
        </p:spPr>
        <p:txBody>
          <a:bodyPr/>
          <a:lstStyle/>
          <a:p>
            <a:pPr>
              <a:lnSpc>
                <a:spcPct val="90000"/>
              </a:lnSpc>
            </a:pPr>
            <a:r>
              <a:rPr lang="en-US" altLang="en-US" sz="2400" smtClean="0"/>
              <a:t>A “typical” process</a:t>
            </a:r>
            <a:r>
              <a:rPr lang="en-US" altLang="en-US" sz="2000" smtClean="0"/>
              <a:t>:</a:t>
            </a:r>
          </a:p>
          <a:p>
            <a:pPr lvl="1">
              <a:lnSpc>
                <a:spcPct val="130000"/>
              </a:lnSpc>
            </a:pPr>
            <a:r>
              <a:rPr lang="en-US" altLang="en-US" sz="2000" smtClean="0"/>
              <a:t>Waits (suspended) for events on its input signals.</a:t>
            </a:r>
          </a:p>
          <a:p>
            <a:pPr lvl="1">
              <a:lnSpc>
                <a:spcPct val="130000"/>
              </a:lnSpc>
            </a:pPr>
            <a:r>
              <a:rPr lang="en-US" altLang="en-US" sz="2000" smtClean="0"/>
              <a:t>Process is said to be sensitive to those signals.</a:t>
            </a:r>
          </a:p>
          <a:p>
            <a:pPr lvl="1">
              <a:lnSpc>
                <a:spcPct val="130000"/>
              </a:lnSpc>
            </a:pPr>
            <a:r>
              <a:rPr lang="en-US" altLang="en-US" sz="2000" smtClean="0"/>
              <a:t>Such signals are specified through wait statements.</a:t>
            </a:r>
          </a:p>
          <a:p>
            <a:pPr lvl="1">
              <a:lnSpc>
                <a:spcPct val="130000"/>
              </a:lnSpc>
            </a:pPr>
            <a:r>
              <a:rPr lang="en-US" altLang="en-US" sz="2000" smtClean="0"/>
              <a:t>When an event occurs on any one signal the process resumes </a:t>
            </a:r>
          </a:p>
          <a:p>
            <a:pPr lvl="2">
              <a:lnSpc>
                <a:spcPct val="90000"/>
              </a:lnSpc>
            </a:pPr>
            <a:r>
              <a:rPr lang="en-US" altLang="en-US" smtClean="0"/>
              <a:t>It executes all sequential statements until the next wait statement and</a:t>
            </a:r>
          </a:p>
          <a:p>
            <a:pPr lvl="2">
              <a:lnSpc>
                <a:spcPct val="90000"/>
              </a:lnSpc>
            </a:pPr>
            <a:r>
              <a:rPr lang="en-US" altLang="en-US" smtClean="0"/>
              <a:t>Suspends on reaching the wait statement.</a:t>
            </a:r>
          </a:p>
          <a:p>
            <a:pPr lvl="1">
              <a:lnSpc>
                <a:spcPct val="90000"/>
              </a:lnSpc>
            </a:pPr>
            <a:endParaRPr lang="en-US" altLang="en-US" sz="2000" smtClean="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0CB4160-6A87-4902-9C2E-713206963A06}" type="slidenum">
              <a:rPr lang="ar-SA" altLang="en-US" sz="1400" smtClean="0">
                <a:solidFill>
                  <a:srgbClr val="0000B6"/>
                </a:solidFill>
                <a:latin typeface="Book Antiqua" panose="02040602050305030304" pitchFamily="18" charset="0"/>
              </a:rPr>
              <a:pPr>
                <a:spcBef>
                  <a:spcPct val="0"/>
                </a:spcBef>
                <a:buClrTx/>
                <a:buSzTx/>
                <a:buFontTx/>
                <a:buNone/>
              </a:pPr>
              <a:t>188</a:t>
            </a:fld>
            <a:endParaRPr lang="en-US" altLang="en-US" sz="1400" smtClean="0">
              <a:solidFill>
                <a:srgbClr val="0000B6"/>
              </a:solidFill>
              <a:latin typeface="Book Antiqua" panose="02040602050305030304" pitchFamily="18" charset="0"/>
            </a:endParaRPr>
          </a:p>
        </p:txBody>
      </p:sp>
      <p:sp>
        <p:nvSpPr>
          <p:cNvPr id="338946" name="Rectangle 2"/>
          <p:cNvSpPr>
            <a:spLocks noGrp="1" noChangeArrowheads="1"/>
          </p:cNvSpPr>
          <p:nvPr>
            <p:ph type="title"/>
          </p:nvPr>
        </p:nvSpPr>
        <p:spPr/>
        <p:txBody>
          <a:bodyPr/>
          <a:lstStyle/>
          <a:p>
            <a:pPr>
              <a:defRPr/>
            </a:pPr>
            <a:r>
              <a:rPr lang="en-US" smtClean="0"/>
              <a:t>Simulation</a:t>
            </a:r>
          </a:p>
        </p:txBody>
      </p:sp>
      <p:sp>
        <p:nvSpPr>
          <p:cNvPr id="215044" name="Text Box 3"/>
          <p:cNvSpPr txBox="1">
            <a:spLocks noChangeArrowheads="1"/>
          </p:cNvSpPr>
          <p:nvPr/>
        </p:nvSpPr>
        <p:spPr bwMode="auto">
          <a:xfrm>
            <a:off x="479425" y="21256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50000"/>
              </a:spcBef>
              <a:buClrTx/>
              <a:buSzTx/>
              <a:buFontTx/>
              <a:buChar char="•"/>
            </a:pPr>
            <a:endParaRPr lang="fa-IR" altLang="en-US" i="0">
              <a:solidFill>
                <a:schemeClr val="bg2"/>
              </a:solidFill>
              <a:latin typeface="Tahoma" panose="020B0604030504040204" pitchFamily="34" charset="0"/>
            </a:endParaRPr>
          </a:p>
        </p:txBody>
      </p:sp>
      <p:sp>
        <p:nvSpPr>
          <p:cNvPr id="215045" name="Text Box 4"/>
          <p:cNvSpPr txBox="1">
            <a:spLocks noChangeArrowheads="1"/>
          </p:cNvSpPr>
          <p:nvPr/>
        </p:nvSpPr>
        <p:spPr bwMode="auto">
          <a:xfrm>
            <a:off x="457200" y="1371600"/>
            <a:ext cx="8062913"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 process executes sequential statements that</a:t>
            </a:r>
          </a:p>
          <a:p>
            <a:pPr eaLnBrk="1" hangingPunct="1">
              <a:spcBef>
                <a:spcPct val="0"/>
              </a:spcBef>
              <a:buClrTx/>
              <a:buSzTx/>
              <a:buFontTx/>
              <a:buNone/>
            </a:pPr>
            <a:r>
              <a:rPr lang="en-US" altLang="en-US" i="0">
                <a:solidFill>
                  <a:schemeClr val="tx1"/>
                </a:solidFill>
                <a:latin typeface="Tahoma" panose="020B0604030504040204" pitchFamily="34" charset="0"/>
              </a:rPr>
              <a:t>   include signal assignment statements.</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In contrast to all other sequential assignment</a:t>
            </a:r>
          </a:p>
          <a:p>
            <a:pPr eaLnBrk="1" hangingPunct="1">
              <a:spcBef>
                <a:spcPct val="0"/>
              </a:spcBef>
              <a:buClrTx/>
              <a:buSzTx/>
              <a:buFontTx/>
              <a:buNone/>
            </a:pPr>
            <a:r>
              <a:rPr lang="en-US" altLang="en-US" i="0">
                <a:solidFill>
                  <a:schemeClr val="tx1"/>
                </a:solidFill>
                <a:latin typeface="Tahoma" panose="020B0604030504040204" pitchFamily="34" charset="0"/>
              </a:rPr>
              <a:t>   statements, a signal assignment is not effected</a:t>
            </a:r>
          </a:p>
          <a:p>
            <a:pPr eaLnBrk="1" hangingPunct="1">
              <a:spcBef>
                <a:spcPct val="0"/>
              </a:spcBef>
              <a:buClrTx/>
              <a:buSzTx/>
              <a:buFontTx/>
              <a:buNone/>
            </a:pPr>
            <a:r>
              <a:rPr lang="en-US" altLang="en-US" i="0">
                <a:solidFill>
                  <a:schemeClr val="tx1"/>
                </a:solidFill>
                <a:latin typeface="Tahoma" panose="020B0604030504040204" pitchFamily="34" charset="0"/>
              </a:rPr>
              <a:t>   until the next wait statement.</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During execution a process is said to schedule</a:t>
            </a:r>
          </a:p>
          <a:p>
            <a:pPr eaLnBrk="1" hangingPunct="1">
              <a:spcBef>
                <a:spcPct val="0"/>
              </a:spcBef>
              <a:buClrTx/>
              <a:buSzTx/>
              <a:buFontTx/>
              <a:buNone/>
            </a:pPr>
            <a:r>
              <a:rPr lang="en-US" altLang="en-US" i="0">
                <a:solidFill>
                  <a:schemeClr val="tx1"/>
                </a:solidFill>
                <a:latin typeface="Tahoma" panose="020B0604030504040204" pitchFamily="34" charset="0"/>
              </a:rPr>
              <a:t>   a transaction on a signal.</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The transaction is actually processed at the next</a:t>
            </a:r>
          </a:p>
          <a:p>
            <a:pPr eaLnBrk="1" hangingPunct="1">
              <a:spcBef>
                <a:spcPct val="0"/>
              </a:spcBef>
              <a:buClrTx/>
              <a:buSzTx/>
              <a:buFontTx/>
              <a:buNone/>
            </a:pPr>
            <a:r>
              <a:rPr lang="en-US" altLang="en-US" i="0">
                <a:solidFill>
                  <a:schemeClr val="tx1"/>
                </a:solidFill>
                <a:latin typeface="Tahoma" panose="020B0604030504040204" pitchFamily="34" charset="0"/>
              </a:rPr>
              <a:t>   wait statement.</a:t>
            </a:r>
          </a:p>
          <a:p>
            <a:pPr eaLnBrk="1" hangingPunct="1">
              <a:spcBef>
                <a:spcPct val="0"/>
              </a:spcBef>
              <a:buClrTx/>
              <a:buSzTx/>
              <a:buFontTx/>
              <a:buChar char="•"/>
            </a:pPr>
            <a:endParaRPr lang="en-US" altLang="en-US" i="0">
              <a:solidFill>
                <a:schemeClr val="tx1"/>
              </a:solidFill>
              <a:latin typeface="Tahoma" panose="020B060403050404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348D48C-6681-4227-9B51-9E415198ED3C}" type="slidenum">
              <a:rPr lang="ar-SA" altLang="en-US" sz="1400" smtClean="0">
                <a:solidFill>
                  <a:srgbClr val="0000B6"/>
                </a:solidFill>
                <a:latin typeface="Book Antiqua" panose="02040602050305030304" pitchFamily="18" charset="0"/>
              </a:rPr>
              <a:pPr>
                <a:spcBef>
                  <a:spcPct val="0"/>
                </a:spcBef>
                <a:buClrTx/>
                <a:buSzTx/>
                <a:buFontTx/>
                <a:buNone/>
              </a:pPr>
              <a:t>189</a:t>
            </a:fld>
            <a:endParaRPr lang="en-US" altLang="en-US" sz="1400" smtClean="0">
              <a:solidFill>
                <a:srgbClr val="0000B6"/>
              </a:solidFill>
              <a:latin typeface="Book Antiqua" panose="02040602050305030304" pitchFamily="18" charset="0"/>
            </a:endParaRPr>
          </a:p>
        </p:txBody>
      </p:sp>
      <p:sp>
        <p:nvSpPr>
          <p:cNvPr id="339970" name="Rectangle 2"/>
          <p:cNvSpPr>
            <a:spLocks noGrp="1" noChangeArrowheads="1"/>
          </p:cNvSpPr>
          <p:nvPr>
            <p:ph type="title"/>
          </p:nvPr>
        </p:nvSpPr>
        <p:spPr/>
        <p:txBody>
          <a:bodyPr/>
          <a:lstStyle/>
          <a:p>
            <a:pPr>
              <a:defRPr/>
            </a:pPr>
            <a:r>
              <a:rPr lang="en-US" smtClean="0"/>
              <a:t>Simulation Algorithm</a:t>
            </a:r>
          </a:p>
        </p:txBody>
      </p:sp>
      <p:sp>
        <p:nvSpPr>
          <p:cNvPr id="216068" name="Text Box 3"/>
          <p:cNvSpPr txBox="1">
            <a:spLocks noChangeArrowheads="1"/>
          </p:cNvSpPr>
          <p:nvPr/>
        </p:nvSpPr>
        <p:spPr bwMode="auto">
          <a:xfrm>
            <a:off x="669925" y="1962150"/>
            <a:ext cx="7605713"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Two step algorithm with a</a:t>
            </a:r>
          </a:p>
          <a:p>
            <a:pPr lvl="1" eaLnBrk="1" hangingPunct="1">
              <a:lnSpc>
                <a:spcPct val="160000"/>
              </a:lnSpc>
              <a:spcBef>
                <a:spcPct val="0"/>
              </a:spcBef>
              <a:buClrTx/>
              <a:buSzTx/>
              <a:buFontTx/>
              <a:buChar char="-"/>
            </a:pPr>
            <a:r>
              <a:rPr lang="en-US" altLang="en-US" sz="2800" i="0">
                <a:latin typeface="Tahoma" panose="020B0604030504040204" pitchFamily="34" charset="0"/>
              </a:rPr>
              <a:t> Initialization phase and</a:t>
            </a:r>
          </a:p>
          <a:p>
            <a:pPr lvl="1" eaLnBrk="1" hangingPunct="1">
              <a:lnSpc>
                <a:spcPct val="160000"/>
              </a:lnSpc>
              <a:spcBef>
                <a:spcPct val="0"/>
              </a:spcBef>
              <a:buClrTx/>
              <a:buSzTx/>
              <a:buFontTx/>
              <a:buChar char="-"/>
            </a:pPr>
            <a:r>
              <a:rPr lang="en-US" altLang="en-US" sz="2800" i="0">
                <a:latin typeface="Tahoma" panose="020B0604030504040204" pitchFamily="34" charset="0"/>
              </a:rPr>
              <a:t> Repeated execution of the simulation cycle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5" name="Text Box 3"/>
          <p:cNvSpPr txBox="1">
            <a:spLocks noChangeArrowheads="1"/>
          </p:cNvSpPr>
          <p:nvPr/>
        </p:nvSpPr>
        <p:spPr bwMode="auto">
          <a:xfrm>
            <a:off x="400050" y="4505325"/>
            <a:ext cx="1974850" cy="830263"/>
          </a:xfrm>
          <a:prstGeom prst="rect">
            <a:avLst/>
          </a:prstGeom>
          <a:noFill/>
          <a:ln w="12700">
            <a:noFill/>
            <a:miter lim="800000"/>
            <a:headEnd/>
            <a:tailEnd/>
          </a:ln>
          <a:effectLst/>
        </p:spPr>
        <p:txBody>
          <a:bodyPr wrap="none">
            <a:spAutoFit/>
          </a:bodyPr>
          <a:lstStyle/>
          <a:p>
            <a:pPr>
              <a:defRPr/>
            </a:pPr>
            <a:r>
              <a:rPr lang="en-US" sz="4800" i="0" dirty="0">
                <a:solidFill>
                  <a:srgbClr val="315263"/>
                </a:solidFill>
                <a:effectLst>
                  <a:outerShdw blurRad="38100" dist="38100" dir="2700000" algn="tl">
                    <a:srgbClr val="C0C0C0"/>
                  </a:outerShdw>
                </a:effectLst>
              </a:rPr>
              <a:t>VHDL </a:t>
            </a:r>
          </a:p>
        </p:txBody>
      </p:sp>
      <p:pic>
        <p:nvPicPr>
          <p:cNvPr id="27651" name="Picture 6" descr="soc_intro_c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19" name="Rectangle 7"/>
          <p:cNvSpPr>
            <a:spLocks noGrp="1" noChangeArrowheads="1"/>
          </p:cNvSpPr>
          <p:nvPr>
            <p:ph type="ctrTitle"/>
          </p:nvPr>
        </p:nvSpPr>
        <p:spPr>
          <a:xfrm>
            <a:off x="220663" y="1317625"/>
            <a:ext cx="7772400" cy="1470025"/>
          </a:xfrm>
        </p:spPr>
        <p:txBody>
          <a:bodyPr/>
          <a:lstStyle/>
          <a:p>
            <a:pPr>
              <a:defRPr/>
            </a:pPr>
            <a:r>
              <a:rPr lang="en-US" dirty="0" smtClean="0"/>
              <a:t>Part 2:</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A97D307-21B2-4C7E-B27F-5A0EA8D937C7}" type="slidenum">
              <a:rPr lang="ar-SA" altLang="en-US" sz="1400" smtClean="0">
                <a:solidFill>
                  <a:srgbClr val="0000B6"/>
                </a:solidFill>
                <a:latin typeface="Book Antiqua" panose="02040602050305030304" pitchFamily="18" charset="0"/>
              </a:rPr>
              <a:pPr>
                <a:spcBef>
                  <a:spcPct val="0"/>
                </a:spcBef>
                <a:buClrTx/>
                <a:buSzTx/>
                <a:buFontTx/>
                <a:buNone/>
              </a:pPr>
              <a:t>190</a:t>
            </a:fld>
            <a:endParaRPr lang="en-US" altLang="en-US" sz="1400" smtClean="0">
              <a:solidFill>
                <a:srgbClr val="0000B6"/>
              </a:solidFill>
              <a:latin typeface="Book Antiqua" panose="02040602050305030304" pitchFamily="18" charset="0"/>
            </a:endParaRPr>
          </a:p>
        </p:txBody>
      </p:sp>
      <p:sp>
        <p:nvSpPr>
          <p:cNvPr id="340994" name="Rectangle 2"/>
          <p:cNvSpPr>
            <a:spLocks noGrp="1" noChangeArrowheads="1"/>
          </p:cNvSpPr>
          <p:nvPr>
            <p:ph type="title"/>
          </p:nvPr>
        </p:nvSpPr>
        <p:spPr/>
        <p:txBody>
          <a:bodyPr/>
          <a:lstStyle/>
          <a:p>
            <a:pPr>
              <a:defRPr/>
            </a:pPr>
            <a:r>
              <a:rPr lang="en-US" smtClean="0"/>
              <a:t>Simulation Algorithm</a:t>
            </a:r>
          </a:p>
        </p:txBody>
      </p:sp>
      <p:sp>
        <p:nvSpPr>
          <p:cNvPr id="217092" name="Rectangle 3"/>
          <p:cNvSpPr>
            <a:spLocks noGrp="1" noChangeArrowheads="1"/>
          </p:cNvSpPr>
          <p:nvPr>
            <p:ph type="body" idx="1"/>
          </p:nvPr>
        </p:nvSpPr>
        <p:spPr>
          <a:xfrm>
            <a:off x="228600" y="1676400"/>
            <a:ext cx="8610600" cy="4572000"/>
          </a:xfrm>
        </p:spPr>
        <p:txBody>
          <a:bodyPr/>
          <a:lstStyle/>
          <a:p>
            <a:r>
              <a:rPr lang="en-US" altLang="en-US" smtClean="0"/>
              <a:t>Initialization phase</a:t>
            </a:r>
          </a:p>
          <a:p>
            <a:pPr lvl="1">
              <a:lnSpc>
                <a:spcPct val="130000"/>
              </a:lnSpc>
            </a:pPr>
            <a:r>
              <a:rPr lang="en-US" altLang="en-US" smtClean="0"/>
              <a:t>each signal is given its initial value</a:t>
            </a:r>
          </a:p>
          <a:p>
            <a:pPr lvl="1">
              <a:lnSpc>
                <a:spcPct val="130000"/>
              </a:lnSpc>
            </a:pPr>
            <a:r>
              <a:rPr lang="en-US" altLang="en-US" smtClean="0"/>
              <a:t>simulation time set to 0</a:t>
            </a:r>
          </a:p>
          <a:p>
            <a:pPr lvl="1">
              <a:lnSpc>
                <a:spcPct val="130000"/>
              </a:lnSpc>
            </a:pPr>
            <a:r>
              <a:rPr lang="en-US" altLang="en-US" smtClean="0"/>
              <a:t>for each process</a:t>
            </a:r>
          </a:p>
          <a:p>
            <a:pPr lvl="2"/>
            <a:r>
              <a:rPr lang="en-US" altLang="en-US" sz="2400" smtClean="0"/>
              <a:t>activate</a:t>
            </a:r>
          </a:p>
          <a:p>
            <a:pPr lvl="2"/>
            <a:r>
              <a:rPr lang="en-US" altLang="en-US" sz="2400" smtClean="0"/>
              <a:t>execute until a wait statement, then suspend</a:t>
            </a:r>
          </a:p>
          <a:p>
            <a:pPr lvl="3"/>
            <a:r>
              <a:rPr lang="en-US" altLang="en-US" sz="2400" smtClean="0"/>
              <a:t>execution usually involves scheduling transactions on signals for later times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4B59449-F169-4AC1-9185-F4C22B85C7F4}" type="slidenum">
              <a:rPr lang="ar-SA" altLang="en-US" sz="1400" smtClean="0">
                <a:solidFill>
                  <a:srgbClr val="0000B6"/>
                </a:solidFill>
                <a:latin typeface="Book Antiqua" panose="02040602050305030304" pitchFamily="18" charset="0"/>
              </a:rPr>
              <a:pPr>
                <a:spcBef>
                  <a:spcPct val="0"/>
                </a:spcBef>
                <a:buClrTx/>
                <a:buSzTx/>
                <a:buFontTx/>
                <a:buNone/>
              </a:pPr>
              <a:t>191</a:t>
            </a:fld>
            <a:endParaRPr lang="en-US" altLang="en-US" sz="1400" smtClean="0">
              <a:solidFill>
                <a:srgbClr val="0000B6"/>
              </a:solidFill>
              <a:latin typeface="Book Antiqua" panose="02040602050305030304" pitchFamily="18" charset="0"/>
            </a:endParaRPr>
          </a:p>
        </p:txBody>
      </p:sp>
      <p:sp>
        <p:nvSpPr>
          <p:cNvPr id="342018" name="Rectangle 2"/>
          <p:cNvSpPr>
            <a:spLocks noGrp="1" noChangeArrowheads="1"/>
          </p:cNvSpPr>
          <p:nvPr>
            <p:ph type="title"/>
          </p:nvPr>
        </p:nvSpPr>
        <p:spPr/>
        <p:txBody>
          <a:bodyPr/>
          <a:lstStyle/>
          <a:p>
            <a:pPr>
              <a:defRPr/>
            </a:pPr>
            <a:r>
              <a:rPr lang="en-US" smtClean="0"/>
              <a:t>Simulation Algorithm</a:t>
            </a:r>
          </a:p>
        </p:txBody>
      </p:sp>
      <p:sp>
        <p:nvSpPr>
          <p:cNvPr id="218116" name="Rectangle 3"/>
          <p:cNvSpPr>
            <a:spLocks noGrp="1" noChangeArrowheads="1"/>
          </p:cNvSpPr>
          <p:nvPr>
            <p:ph type="body" idx="1"/>
          </p:nvPr>
        </p:nvSpPr>
        <p:spPr/>
        <p:txBody>
          <a:bodyPr/>
          <a:lstStyle/>
          <a:p>
            <a:pPr>
              <a:lnSpc>
                <a:spcPct val="90000"/>
              </a:lnSpc>
            </a:pPr>
            <a:r>
              <a:rPr lang="en-US" altLang="en-US" sz="2400" smtClean="0"/>
              <a:t>Simulation cycle</a:t>
            </a:r>
          </a:p>
          <a:p>
            <a:pPr lvl="1">
              <a:lnSpc>
                <a:spcPct val="90000"/>
              </a:lnSpc>
            </a:pPr>
            <a:r>
              <a:rPr lang="en-US" altLang="en-US" sz="2000" smtClean="0"/>
              <a:t>advance simulation time to time of next transaction</a:t>
            </a:r>
          </a:p>
          <a:p>
            <a:pPr lvl="1">
              <a:lnSpc>
                <a:spcPct val="90000"/>
              </a:lnSpc>
            </a:pPr>
            <a:r>
              <a:rPr lang="en-US" altLang="en-US" sz="2000" smtClean="0"/>
              <a:t>for each transaction at this time</a:t>
            </a:r>
          </a:p>
          <a:p>
            <a:pPr lvl="2">
              <a:lnSpc>
                <a:spcPct val="90000"/>
              </a:lnSpc>
            </a:pPr>
            <a:r>
              <a:rPr lang="en-US" altLang="en-US" smtClean="0"/>
              <a:t>update signal value</a:t>
            </a:r>
          </a:p>
          <a:p>
            <a:pPr lvl="3">
              <a:lnSpc>
                <a:spcPct val="90000"/>
              </a:lnSpc>
            </a:pPr>
            <a:r>
              <a:rPr lang="en-US" altLang="en-US" sz="2000" b="1" u="sng" smtClean="0"/>
              <a:t>event if new value is different from old value</a:t>
            </a:r>
          </a:p>
          <a:p>
            <a:pPr lvl="1">
              <a:lnSpc>
                <a:spcPct val="90000"/>
              </a:lnSpc>
            </a:pPr>
            <a:r>
              <a:rPr lang="en-US" altLang="en-US" sz="2000" smtClean="0"/>
              <a:t>for each process sensitive to any of these events, or whose “wait for …” time-out has expired</a:t>
            </a:r>
          </a:p>
          <a:p>
            <a:pPr lvl="2">
              <a:lnSpc>
                <a:spcPct val="90000"/>
              </a:lnSpc>
            </a:pPr>
            <a:r>
              <a:rPr lang="en-US" altLang="en-US" smtClean="0"/>
              <a:t>resume</a:t>
            </a:r>
          </a:p>
          <a:p>
            <a:pPr lvl="2">
              <a:lnSpc>
                <a:spcPct val="90000"/>
              </a:lnSpc>
            </a:pPr>
            <a:r>
              <a:rPr lang="en-US" altLang="en-US" smtClean="0"/>
              <a:t>execute until a wait statement, then suspend</a:t>
            </a:r>
          </a:p>
          <a:p>
            <a:pPr>
              <a:lnSpc>
                <a:spcPct val="90000"/>
              </a:lnSpc>
            </a:pPr>
            <a:r>
              <a:rPr lang="en-US" altLang="en-US" sz="2400" smtClean="0"/>
              <a:t>Simulation finishes when there are no further scheduled transactions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B4587C9-9999-4C22-9000-054002534A71}" type="slidenum">
              <a:rPr lang="ar-SA" altLang="en-US" sz="1400" smtClean="0">
                <a:solidFill>
                  <a:srgbClr val="0000B6"/>
                </a:solidFill>
                <a:latin typeface="Book Antiqua" panose="02040602050305030304" pitchFamily="18" charset="0"/>
              </a:rPr>
              <a:pPr>
                <a:spcBef>
                  <a:spcPct val="0"/>
                </a:spcBef>
                <a:buClrTx/>
                <a:buSzTx/>
                <a:buFontTx/>
                <a:buNone/>
              </a:pPr>
              <a:t>192</a:t>
            </a:fld>
            <a:endParaRPr lang="en-US" altLang="en-US" sz="1400" smtClean="0">
              <a:solidFill>
                <a:srgbClr val="0000B6"/>
              </a:solidFill>
              <a:latin typeface="Book Antiqua" panose="02040602050305030304" pitchFamily="18" charset="0"/>
            </a:endParaRPr>
          </a:p>
        </p:txBody>
      </p:sp>
      <p:sp>
        <p:nvSpPr>
          <p:cNvPr id="343042" name="Rectangle 2"/>
          <p:cNvSpPr>
            <a:spLocks noGrp="1" noChangeArrowheads="1"/>
          </p:cNvSpPr>
          <p:nvPr>
            <p:ph type="title"/>
          </p:nvPr>
        </p:nvSpPr>
        <p:spPr/>
        <p:txBody>
          <a:bodyPr/>
          <a:lstStyle/>
          <a:p>
            <a:pPr>
              <a:defRPr/>
            </a:pPr>
            <a:r>
              <a:rPr lang="en-US" smtClean="0"/>
              <a:t>Backus-naur form (BNF)</a:t>
            </a:r>
          </a:p>
        </p:txBody>
      </p:sp>
      <p:sp>
        <p:nvSpPr>
          <p:cNvPr id="219140" name="Text Box 3"/>
          <p:cNvSpPr txBox="1">
            <a:spLocks noChangeArrowheads="1"/>
          </p:cNvSpPr>
          <p:nvPr/>
        </p:nvSpPr>
        <p:spPr bwMode="auto">
          <a:xfrm>
            <a:off x="288925" y="1790700"/>
            <a:ext cx="6602413"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dirty="0">
                <a:solidFill>
                  <a:schemeClr val="tx1"/>
                </a:solidFill>
                <a:latin typeface="Tahoma" panose="020B0604030504040204" pitchFamily="34" charset="0"/>
              </a:rPr>
              <a:t> For defining syntax</a:t>
            </a:r>
          </a:p>
          <a:p>
            <a:pPr eaLnBrk="1" hangingPunct="1">
              <a:lnSpc>
                <a:spcPct val="180000"/>
              </a:lnSpc>
              <a:spcBef>
                <a:spcPct val="0"/>
              </a:spcBef>
              <a:buClrTx/>
              <a:buSzTx/>
              <a:buFontTx/>
              <a:buChar char="•"/>
            </a:pPr>
            <a:r>
              <a:rPr lang="en-US" altLang="en-US" i="0" dirty="0">
                <a:solidFill>
                  <a:schemeClr val="tx1"/>
                </a:solidFill>
                <a:latin typeface="Tahoma" panose="020B0604030504040204" pitchFamily="34" charset="0"/>
              </a:rPr>
              <a:t> Defined to be operator “</a:t>
            </a:r>
            <a:r>
              <a:rPr lang="en-US" altLang="en-US" dirty="0">
                <a:solidFill>
                  <a:schemeClr val="tx1"/>
                </a:solidFill>
                <a:latin typeface="Forte" panose="03060902040502070203" pitchFamily="66" charset="0"/>
              </a:rPr>
              <a:t>&lt;=</a:t>
            </a:r>
            <a:r>
              <a:rPr lang="en-US" altLang="en-US" i="0" dirty="0">
                <a:solidFill>
                  <a:schemeClr val="tx1"/>
                </a:solidFill>
                <a:latin typeface="Tahoma" panose="020B0604030504040204" pitchFamily="34" charset="0"/>
              </a:rPr>
              <a:t>“</a:t>
            </a:r>
          </a:p>
          <a:p>
            <a:pPr lvl="1" eaLnBrk="1" hangingPunct="1">
              <a:spcBef>
                <a:spcPct val="0"/>
              </a:spcBef>
              <a:buClrTx/>
              <a:buSzTx/>
              <a:buFontTx/>
              <a:buChar char="-"/>
            </a:pPr>
            <a:r>
              <a:rPr lang="en-US" altLang="en-US" sz="2800" i="0" dirty="0">
                <a:latin typeface="Tahoma" panose="020B0604030504040204" pitchFamily="34" charset="0"/>
              </a:rPr>
              <a:t> </a:t>
            </a:r>
            <a:r>
              <a:rPr lang="en-US" altLang="en-US" dirty="0" err="1">
                <a:latin typeface="Forte" panose="03060902040502070203" pitchFamily="66" charset="0"/>
              </a:rPr>
              <a:t>variable_assign</a:t>
            </a:r>
            <a:r>
              <a:rPr lang="en-US" altLang="en-US" dirty="0">
                <a:latin typeface="Forte" panose="03060902040502070203" pitchFamily="66" charset="0"/>
              </a:rPr>
              <a:t> &lt;= target</a:t>
            </a:r>
            <a:r>
              <a:rPr lang="en-US" altLang="en-US" i="0" dirty="0">
                <a:latin typeface="Blackadder ITC" panose="04020505051007020D02" pitchFamily="82" charset="0"/>
              </a:rPr>
              <a:t>  </a:t>
            </a:r>
            <a:r>
              <a:rPr lang="en-US" altLang="en-US" i="0" dirty="0">
                <a:latin typeface="Tahoma" panose="020B0604030504040204" pitchFamily="34" charset="0"/>
              </a:rPr>
              <a:t>:= </a:t>
            </a:r>
            <a:r>
              <a:rPr lang="en-US" altLang="en-US" dirty="0">
                <a:latin typeface="Forte" panose="03060902040502070203" pitchFamily="66" charset="0"/>
              </a:rPr>
              <a:t>expression</a:t>
            </a:r>
            <a:r>
              <a:rPr lang="en-US" altLang="en-US" i="0" dirty="0">
                <a:latin typeface="Blackadder ITC" panose="04020505051007020D02" pitchFamily="82" charset="0"/>
              </a:rPr>
              <a:t> </a:t>
            </a:r>
            <a:r>
              <a:rPr lang="en-US" altLang="en-US" i="0" dirty="0">
                <a:latin typeface="Tahoma" panose="020B0604030504040204" pitchFamily="34" charset="0"/>
              </a:rPr>
              <a:t>;</a:t>
            </a:r>
          </a:p>
          <a:p>
            <a:pPr lvl="1" eaLnBrk="1" hangingPunct="1">
              <a:spcBef>
                <a:spcPct val="0"/>
              </a:spcBef>
              <a:buClrTx/>
              <a:buSzTx/>
              <a:buFontTx/>
              <a:buChar char="-"/>
            </a:pPr>
            <a:r>
              <a:rPr lang="en-US" altLang="en-US" i="0" dirty="0">
                <a:latin typeface="Tahoma" panose="020B0604030504040204" pitchFamily="34" charset="0"/>
              </a:rPr>
              <a:t> x := y + 1;</a:t>
            </a:r>
          </a:p>
          <a:p>
            <a:pPr eaLnBrk="1" hangingPunct="1">
              <a:lnSpc>
                <a:spcPct val="160000"/>
              </a:lnSpc>
              <a:spcBef>
                <a:spcPct val="0"/>
              </a:spcBef>
              <a:buClrTx/>
              <a:buSzTx/>
              <a:buFontTx/>
              <a:buChar char="•"/>
            </a:pPr>
            <a:r>
              <a:rPr lang="en-US" altLang="en-US" i="0" dirty="0">
                <a:solidFill>
                  <a:schemeClr val="tx1"/>
                </a:solidFill>
                <a:latin typeface="Tahoma" panose="020B0604030504040204" pitchFamily="34" charset="0"/>
              </a:rPr>
              <a:t> Optional operator </a:t>
            </a:r>
            <a:r>
              <a:rPr lang="en-US" altLang="en-US" sz="4000" i="0" dirty="0">
                <a:solidFill>
                  <a:schemeClr val="tx1"/>
                </a:solidFill>
                <a:latin typeface="Forte" panose="03060902040502070203" pitchFamily="66" charset="0"/>
              </a:rPr>
              <a:t>“</a:t>
            </a:r>
            <a:r>
              <a:rPr lang="en-US" altLang="en-US" sz="4000" dirty="0">
                <a:solidFill>
                  <a:schemeClr val="tx1"/>
                </a:solidFill>
                <a:latin typeface="Forte" panose="03060902040502070203" pitchFamily="66" charset="0"/>
              </a:rPr>
              <a:t>[]</a:t>
            </a:r>
            <a:r>
              <a:rPr lang="en-US" altLang="en-US" sz="4000" i="0" dirty="0">
                <a:solidFill>
                  <a:schemeClr val="tx1"/>
                </a:solidFill>
                <a:latin typeface="Forte" panose="03060902040502070203" pitchFamily="66" charset="0"/>
              </a:rPr>
              <a:t>”</a:t>
            </a:r>
          </a:p>
          <a:p>
            <a:pPr lvl="1" eaLnBrk="1" hangingPunct="1">
              <a:spcBef>
                <a:spcPct val="0"/>
              </a:spcBef>
              <a:buClrTx/>
              <a:buSzTx/>
              <a:buFontTx/>
              <a:buNone/>
            </a:pPr>
            <a:r>
              <a:rPr lang="en-US" altLang="en-US" sz="2800" dirty="0">
                <a:latin typeface="Tahoma" panose="020B0604030504040204" pitchFamily="34" charset="0"/>
              </a:rPr>
              <a:t>- </a:t>
            </a:r>
            <a:r>
              <a:rPr lang="en-US" altLang="en-US" dirty="0" err="1">
                <a:latin typeface="Forte" panose="03060902040502070203" pitchFamily="66" charset="0"/>
              </a:rPr>
              <a:t>function_call</a:t>
            </a:r>
            <a:r>
              <a:rPr lang="en-US" altLang="en-US" dirty="0">
                <a:latin typeface="Forte" panose="03060902040502070203" pitchFamily="66" charset="0"/>
              </a:rPr>
              <a:t> &lt;= name [</a:t>
            </a:r>
            <a:r>
              <a:rPr lang="en-US" altLang="en-US" i="0" dirty="0">
                <a:latin typeface="Forte" panose="03060902040502070203" pitchFamily="66" charset="0"/>
              </a:rPr>
              <a:t> </a:t>
            </a:r>
            <a:r>
              <a:rPr lang="en-US" altLang="en-US" i="0" dirty="0">
                <a:latin typeface="Tahoma" panose="020B0604030504040204" pitchFamily="34" charset="0"/>
              </a:rPr>
              <a:t>(</a:t>
            </a:r>
            <a:r>
              <a:rPr lang="en-US" altLang="en-US" dirty="0" err="1">
                <a:latin typeface="Forte" panose="03060902040502070203" pitchFamily="66" charset="0"/>
              </a:rPr>
              <a:t>association_list</a:t>
            </a:r>
            <a:r>
              <a:rPr lang="en-US" altLang="en-US" i="0" dirty="0">
                <a:latin typeface="Tahoma" panose="020B0604030504040204" pitchFamily="34" charset="0"/>
              </a:rPr>
              <a:t>) </a:t>
            </a:r>
            <a:r>
              <a:rPr lang="en-US" altLang="en-US" dirty="0">
                <a:latin typeface="Forte" panose="03060902040502070203" pitchFamily="66" charset="0"/>
              </a:rPr>
              <a:t>]</a:t>
            </a:r>
          </a:p>
          <a:p>
            <a:pPr lvl="1" eaLnBrk="1" hangingPunct="1">
              <a:spcBef>
                <a:spcPct val="0"/>
              </a:spcBef>
              <a:buClrTx/>
              <a:buSzTx/>
              <a:buFontTx/>
              <a:buChar char="-"/>
            </a:pPr>
            <a:r>
              <a:rPr lang="en-US" altLang="en-US" i="0" dirty="0">
                <a:latin typeface="Tahoma" panose="020B0604030504040204" pitchFamily="34" charset="0"/>
              </a:rPr>
              <a:t> zero or one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5DB2037-ADE9-4B51-B3E7-C144DDF64E80}" type="slidenum">
              <a:rPr lang="ar-SA" altLang="en-US" sz="1400" smtClean="0">
                <a:solidFill>
                  <a:srgbClr val="0000B6"/>
                </a:solidFill>
                <a:latin typeface="Book Antiqua" panose="02040602050305030304" pitchFamily="18" charset="0"/>
              </a:rPr>
              <a:pPr>
                <a:spcBef>
                  <a:spcPct val="0"/>
                </a:spcBef>
                <a:buClrTx/>
                <a:buSzTx/>
                <a:buFontTx/>
                <a:buNone/>
              </a:pPr>
              <a:t>193</a:t>
            </a:fld>
            <a:endParaRPr lang="en-US" altLang="en-US" sz="1400" smtClean="0">
              <a:solidFill>
                <a:srgbClr val="0000B6"/>
              </a:solidFill>
              <a:latin typeface="Book Antiqua" panose="02040602050305030304" pitchFamily="18" charset="0"/>
            </a:endParaRPr>
          </a:p>
        </p:txBody>
      </p:sp>
      <p:sp>
        <p:nvSpPr>
          <p:cNvPr id="344066" name="Rectangle 2"/>
          <p:cNvSpPr>
            <a:spLocks noGrp="1" noChangeArrowheads="1"/>
          </p:cNvSpPr>
          <p:nvPr>
            <p:ph type="title"/>
          </p:nvPr>
        </p:nvSpPr>
        <p:spPr>
          <a:xfrm>
            <a:off x="685800" y="0"/>
            <a:ext cx="7772400" cy="1143000"/>
          </a:xfrm>
        </p:spPr>
        <p:txBody>
          <a:bodyPr/>
          <a:lstStyle/>
          <a:p>
            <a:pPr>
              <a:defRPr/>
            </a:pPr>
            <a:r>
              <a:rPr lang="en-US" smtClean="0"/>
              <a:t>Backus-naur form (BNF)</a:t>
            </a:r>
          </a:p>
        </p:txBody>
      </p:sp>
      <p:sp>
        <p:nvSpPr>
          <p:cNvPr id="220164" name="Text Box 3"/>
          <p:cNvSpPr txBox="1">
            <a:spLocks noChangeArrowheads="1"/>
          </p:cNvSpPr>
          <p:nvPr/>
        </p:nvSpPr>
        <p:spPr bwMode="auto">
          <a:xfrm>
            <a:off x="228600" y="1066800"/>
            <a:ext cx="653415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lnSpc>
                <a:spcPct val="90000"/>
              </a:lnSpc>
              <a:spcBef>
                <a:spcPct val="0"/>
              </a:spcBef>
              <a:buClrTx/>
              <a:buSzTx/>
              <a:buFontTx/>
              <a:buChar char="•"/>
            </a:pPr>
            <a:r>
              <a:rPr lang="en-US" altLang="en-US" i="0">
                <a:solidFill>
                  <a:srgbClr val="FFFF99"/>
                </a:solidFill>
                <a:latin typeface="Tahoma" panose="020B0604030504040204" pitchFamily="34" charset="0"/>
              </a:rPr>
              <a:t> </a:t>
            </a:r>
            <a:r>
              <a:rPr lang="en-US" altLang="en-US" i="0">
                <a:solidFill>
                  <a:schemeClr val="tx1"/>
                </a:solidFill>
                <a:latin typeface="Tahoma" panose="020B0604030504040204" pitchFamily="34" charset="0"/>
              </a:rPr>
              <a:t>Optional operator “</a:t>
            </a:r>
            <a:r>
              <a:rPr lang="en-US" altLang="en-US">
                <a:solidFill>
                  <a:schemeClr val="tx1"/>
                </a:solidFill>
                <a:latin typeface="Forte" panose="03060902040502070203" pitchFamily="66" charset="0"/>
              </a:rPr>
              <a:t>{}”</a:t>
            </a:r>
          </a:p>
          <a:p>
            <a:pPr lvl="1" eaLnBrk="1" hangingPunct="1">
              <a:spcBef>
                <a:spcPct val="0"/>
              </a:spcBef>
              <a:buClrTx/>
              <a:buSzTx/>
              <a:buFontTx/>
              <a:buChar char="-"/>
            </a:pPr>
            <a:r>
              <a:rPr lang="en-US" altLang="en-US" sz="2800" i="0">
                <a:latin typeface="Tahoma" panose="020B0604030504040204" pitchFamily="34" charset="0"/>
              </a:rPr>
              <a:t> </a:t>
            </a:r>
            <a:r>
              <a:rPr lang="en-US" altLang="en-US" b="1" i="0">
                <a:latin typeface="Tahoma" panose="020B0604030504040204" pitchFamily="34" charset="0"/>
              </a:rPr>
              <a:t>process is</a:t>
            </a:r>
          </a:p>
          <a:p>
            <a:pPr lvl="1" eaLnBrk="1" hangingPunct="1">
              <a:spcBef>
                <a:spcPct val="0"/>
              </a:spcBef>
              <a:buClrTx/>
              <a:buSzTx/>
              <a:buFontTx/>
              <a:buNone/>
            </a:pPr>
            <a:r>
              <a:rPr lang="en-US" altLang="en-US" b="1" i="0">
                <a:latin typeface="Tahoma" panose="020B0604030504040204" pitchFamily="34" charset="0"/>
              </a:rPr>
              <a:t>    begin</a:t>
            </a:r>
          </a:p>
          <a:p>
            <a:pPr lvl="2" eaLnBrk="1" hangingPunct="1">
              <a:spcBef>
                <a:spcPct val="0"/>
              </a:spcBef>
              <a:buClrTx/>
              <a:buSzTx/>
              <a:buFontTx/>
              <a:buNone/>
            </a:pPr>
            <a:r>
              <a:rPr lang="en-US" altLang="en-US" sz="2400">
                <a:latin typeface="Forte" panose="03060902040502070203" pitchFamily="66" charset="0"/>
              </a:rPr>
              <a:t>{ sequential_statement }</a:t>
            </a:r>
          </a:p>
          <a:p>
            <a:pPr lvl="1" eaLnBrk="1" hangingPunct="1">
              <a:spcBef>
                <a:spcPct val="0"/>
              </a:spcBef>
              <a:buClrTx/>
              <a:buSzTx/>
              <a:buFontTx/>
              <a:buNone/>
            </a:pPr>
            <a:r>
              <a:rPr lang="en-US" altLang="en-US" b="1" i="0">
                <a:latin typeface="Tahoma" panose="020B0604030504040204" pitchFamily="34" charset="0"/>
              </a:rPr>
              <a:t>    end process</a:t>
            </a:r>
            <a:r>
              <a:rPr lang="en-US" altLang="en-US" i="0">
                <a:latin typeface="Tahoma" panose="020B0604030504040204" pitchFamily="34" charset="0"/>
              </a:rPr>
              <a:t>;</a:t>
            </a:r>
          </a:p>
          <a:p>
            <a:pPr lvl="1" eaLnBrk="1" hangingPunct="1">
              <a:spcBef>
                <a:spcPct val="0"/>
              </a:spcBef>
              <a:buClrTx/>
              <a:buSzTx/>
              <a:buFontTx/>
              <a:buNone/>
            </a:pPr>
            <a:r>
              <a:rPr lang="en-US" altLang="en-US" i="0">
                <a:latin typeface="Tahoma" panose="020B0604030504040204" pitchFamily="34" charset="0"/>
              </a:rPr>
              <a:t>- zero or more</a:t>
            </a:r>
          </a:p>
          <a:p>
            <a:pPr eaLnBrk="1" hangingPunct="1">
              <a:lnSpc>
                <a:spcPct val="170000"/>
              </a:lnSpc>
              <a:spcBef>
                <a:spcPct val="0"/>
              </a:spcBef>
              <a:buClrTx/>
              <a:buSzTx/>
              <a:buFontTx/>
              <a:buChar char="•"/>
            </a:pPr>
            <a:r>
              <a:rPr lang="en-US" altLang="en-US" i="0">
                <a:solidFill>
                  <a:schemeClr val="tx1"/>
                </a:solidFill>
                <a:latin typeface="Tahoma" panose="020B0604030504040204" pitchFamily="34" charset="0"/>
              </a:rPr>
              <a:t> Iterative operator </a:t>
            </a:r>
            <a:r>
              <a:rPr lang="en-US" altLang="en-US">
                <a:solidFill>
                  <a:schemeClr val="tx1"/>
                </a:solidFill>
                <a:latin typeface="Forte" panose="03060902040502070203" pitchFamily="66" charset="0"/>
              </a:rPr>
              <a:t>“{…}”</a:t>
            </a:r>
          </a:p>
          <a:p>
            <a:pPr lvl="1" eaLnBrk="1" hangingPunct="1">
              <a:spcBef>
                <a:spcPct val="0"/>
              </a:spcBef>
              <a:buClrTx/>
              <a:buSzTx/>
              <a:buFontTx/>
              <a:buChar char="-"/>
            </a:pPr>
            <a:r>
              <a:rPr lang="en-US" altLang="en-US" sz="2800" i="0">
                <a:latin typeface="Tahoma" panose="020B0604030504040204" pitchFamily="34" charset="0"/>
              </a:rPr>
              <a:t> </a:t>
            </a:r>
            <a:r>
              <a:rPr lang="en-US" altLang="en-US" sz="2800">
                <a:latin typeface="Forte" panose="03060902040502070203" pitchFamily="66" charset="0"/>
              </a:rPr>
              <a:t>identifier_list &lt;= identifier,</a:t>
            </a:r>
            <a:r>
              <a:rPr lang="en-US" altLang="en-US" sz="2800">
                <a:latin typeface="Tahoma" panose="020B0604030504040204" pitchFamily="34" charset="0"/>
              </a:rPr>
              <a:t> </a:t>
            </a:r>
            <a:r>
              <a:rPr lang="en-US" altLang="en-US" sz="2800">
                <a:latin typeface="Forte" panose="03060902040502070203" pitchFamily="66" charset="0"/>
              </a:rPr>
              <a:t>{…} |</a:t>
            </a:r>
            <a:r>
              <a:rPr lang="en-US" altLang="en-US" sz="2800">
                <a:latin typeface="Tahoma" panose="020B0604030504040204" pitchFamily="34" charset="0"/>
              </a:rPr>
              <a:t> </a:t>
            </a:r>
            <a:r>
              <a:rPr lang="en-US" altLang="en-US" sz="2800">
                <a:latin typeface="Forte" panose="03060902040502070203" pitchFamily="66" charset="0"/>
              </a:rPr>
              <a:t>identifier</a:t>
            </a:r>
          </a:p>
          <a:p>
            <a:pPr lvl="1" eaLnBrk="1" hangingPunct="1">
              <a:spcBef>
                <a:spcPct val="0"/>
              </a:spcBef>
              <a:buClrTx/>
              <a:buSzTx/>
              <a:buFontTx/>
              <a:buChar char="-"/>
            </a:pPr>
            <a:r>
              <a:rPr lang="en-US" altLang="en-US" sz="2800" i="0">
                <a:latin typeface="Tahoma" panose="020B0604030504040204" pitchFamily="34" charset="0"/>
              </a:rPr>
              <a:t> one or more</a:t>
            </a:r>
          </a:p>
          <a:p>
            <a:pPr eaLnBrk="1" hangingPunct="1">
              <a:lnSpc>
                <a:spcPct val="190000"/>
              </a:lnSpc>
              <a:spcBef>
                <a:spcPct val="0"/>
              </a:spcBef>
              <a:buClrTx/>
              <a:buSzTx/>
              <a:buFontTx/>
              <a:buChar char="•"/>
            </a:pPr>
            <a:r>
              <a:rPr lang="en-US" altLang="en-US" i="0">
                <a:solidFill>
                  <a:schemeClr val="tx1"/>
                </a:solidFill>
                <a:latin typeface="Tahoma" panose="020B0604030504040204" pitchFamily="34" charset="0"/>
              </a:rPr>
              <a:t> Choice operator </a:t>
            </a:r>
            <a:r>
              <a:rPr lang="en-US" altLang="en-US" i="0">
                <a:solidFill>
                  <a:schemeClr val="tx1"/>
                </a:solidFill>
                <a:latin typeface="Forte" panose="03060902040502070203" pitchFamily="66" charset="0"/>
              </a:rPr>
              <a:t>“</a:t>
            </a:r>
            <a:r>
              <a:rPr lang="en-US" altLang="en-US">
                <a:solidFill>
                  <a:schemeClr val="tx1"/>
                </a:solidFill>
                <a:latin typeface="Forte" panose="03060902040502070203" pitchFamily="66" charset="0"/>
              </a:rPr>
              <a:t>|”</a:t>
            </a:r>
          </a:p>
          <a:p>
            <a:pPr lvl="1" eaLnBrk="1" hangingPunct="1">
              <a:spcBef>
                <a:spcPct val="0"/>
              </a:spcBef>
              <a:buClrTx/>
              <a:buSzTx/>
              <a:buFontTx/>
              <a:buChar char="-"/>
            </a:pPr>
            <a:r>
              <a:rPr lang="en-US" altLang="en-US" sz="2800" i="0">
                <a:latin typeface="Forte" panose="03060902040502070203" pitchFamily="66" charset="0"/>
              </a:rPr>
              <a:t> </a:t>
            </a:r>
            <a:r>
              <a:rPr lang="en-US" altLang="en-US" sz="2800">
                <a:latin typeface="Forte" panose="03060902040502070203" pitchFamily="66" charset="0"/>
              </a:rPr>
              <a:t>mode &lt;=</a:t>
            </a:r>
            <a:r>
              <a:rPr lang="en-US" altLang="en-US" sz="2800" i="0">
                <a:latin typeface="Tahoma" panose="020B0604030504040204" pitchFamily="34" charset="0"/>
              </a:rPr>
              <a:t> </a:t>
            </a:r>
            <a:r>
              <a:rPr lang="en-US" altLang="en-US" sz="2800" b="1" i="0">
                <a:latin typeface="Tahoma" panose="020B0604030504040204" pitchFamily="34" charset="0"/>
              </a:rPr>
              <a:t>in</a:t>
            </a:r>
            <a:r>
              <a:rPr lang="en-US" altLang="en-US" sz="2800" i="0">
                <a:latin typeface="Tahoma" panose="020B0604030504040204" pitchFamily="34" charset="0"/>
              </a:rPr>
              <a:t> </a:t>
            </a:r>
            <a:r>
              <a:rPr lang="en-US" altLang="en-US" sz="2800">
                <a:latin typeface="Forte" panose="03060902040502070203" pitchFamily="66" charset="0"/>
              </a:rPr>
              <a:t>|</a:t>
            </a:r>
            <a:r>
              <a:rPr lang="en-US" altLang="en-US" sz="2800" i="0">
                <a:latin typeface="Tahoma" panose="020B0604030504040204" pitchFamily="34" charset="0"/>
              </a:rPr>
              <a:t> </a:t>
            </a:r>
            <a:r>
              <a:rPr lang="en-US" altLang="en-US" sz="2800" b="1" i="0">
                <a:latin typeface="Tahoma" panose="020B0604030504040204" pitchFamily="34" charset="0"/>
              </a:rPr>
              <a:t>out</a:t>
            </a:r>
            <a:r>
              <a:rPr lang="en-US" altLang="en-US" sz="2800" i="0">
                <a:latin typeface="Tahoma" panose="020B0604030504040204" pitchFamily="34" charset="0"/>
              </a:rPr>
              <a:t> </a:t>
            </a:r>
            <a:r>
              <a:rPr lang="en-US" altLang="en-US" sz="2800">
                <a:latin typeface="Forte" panose="03060902040502070203" pitchFamily="66" charset="0"/>
              </a:rPr>
              <a:t>|</a:t>
            </a:r>
            <a:r>
              <a:rPr lang="en-US" altLang="en-US" sz="2800" i="0">
                <a:latin typeface="Tahoma" panose="020B0604030504040204" pitchFamily="34" charset="0"/>
              </a:rPr>
              <a:t> </a:t>
            </a:r>
            <a:r>
              <a:rPr lang="en-US" altLang="en-US" sz="2800" b="1" i="0">
                <a:latin typeface="Tahoma" panose="020B0604030504040204" pitchFamily="34" charset="0"/>
              </a:rPr>
              <a:t>inout</a:t>
            </a:r>
          </a:p>
          <a:p>
            <a:pPr lvl="1" eaLnBrk="1" hangingPunct="1">
              <a:spcBef>
                <a:spcPct val="0"/>
              </a:spcBef>
              <a:buClrTx/>
              <a:buSzTx/>
              <a:buFontTx/>
              <a:buChar char="-"/>
            </a:pPr>
            <a:r>
              <a:rPr lang="en-US" altLang="en-US" sz="2800" b="1" i="0">
                <a:latin typeface="Tahoma" panose="020B0604030504040204" pitchFamily="34" charset="0"/>
              </a:rPr>
              <a:t> </a:t>
            </a:r>
            <a:r>
              <a:rPr lang="en-US" altLang="en-US" sz="2800" i="0">
                <a:latin typeface="Tahoma" panose="020B0604030504040204" pitchFamily="34" charset="0"/>
              </a:rPr>
              <a:t>one of the many</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C84B66B-3653-4431-8A26-CAC7BD2F6887}" type="slidenum">
              <a:rPr lang="ar-SA" altLang="en-US" sz="1400" smtClean="0">
                <a:solidFill>
                  <a:srgbClr val="0000B6"/>
                </a:solidFill>
                <a:latin typeface="Book Antiqua" panose="02040602050305030304" pitchFamily="18" charset="0"/>
              </a:rPr>
              <a:pPr>
                <a:spcBef>
                  <a:spcPct val="0"/>
                </a:spcBef>
                <a:buClrTx/>
                <a:buSzTx/>
                <a:buFontTx/>
                <a:buNone/>
              </a:pPr>
              <a:t>194</a:t>
            </a:fld>
            <a:endParaRPr lang="en-US" altLang="en-US" sz="1400" smtClean="0">
              <a:solidFill>
                <a:srgbClr val="0000B6"/>
              </a:solidFill>
              <a:latin typeface="Book Antiqua" panose="02040602050305030304" pitchFamily="18" charset="0"/>
            </a:endParaRPr>
          </a:p>
        </p:txBody>
      </p:sp>
      <p:sp>
        <p:nvSpPr>
          <p:cNvPr id="345090" name="Rectangle 2"/>
          <p:cNvSpPr>
            <a:spLocks noGrp="1" noChangeArrowheads="1"/>
          </p:cNvSpPr>
          <p:nvPr>
            <p:ph type="title"/>
          </p:nvPr>
        </p:nvSpPr>
        <p:spPr/>
        <p:txBody>
          <a:bodyPr/>
          <a:lstStyle/>
          <a:p>
            <a:pPr>
              <a:defRPr/>
            </a:pPr>
            <a:r>
              <a:rPr lang="en-US" smtClean="0"/>
              <a:t>Signal Assignment</a:t>
            </a:r>
          </a:p>
        </p:txBody>
      </p:sp>
      <p:sp>
        <p:nvSpPr>
          <p:cNvPr id="221188" name="Text Box 3"/>
          <p:cNvSpPr txBox="1">
            <a:spLocks noChangeArrowheads="1"/>
          </p:cNvSpPr>
          <p:nvPr/>
        </p:nvSpPr>
        <p:spPr bwMode="auto">
          <a:xfrm>
            <a:off x="479425" y="21256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50000"/>
              </a:spcBef>
              <a:buClrTx/>
              <a:buSzTx/>
              <a:buFontTx/>
              <a:buChar char="•"/>
            </a:pPr>
            <a:endParaRPr lang="fa-IR" altLang="en-US" i="0">
              <a:solidFill>
                <a:schemeClr val="bg2"/>
              </a:solidFill>
              <a:latin typeface="Tahoma" panose="020B0604030504040204" pitchFamily="34" charset="0"/>
            </a:endParaRPr>
          </a:p>
        </p:txBody>
      </p:sp>
      <p:sp>
        <p:nvSpPr>
          <p:cNvPr id="221189" name="Text Box 4"/>
          <p:cNvSpPr txBox="1">
            <a:spLocks noChangeArrowheads="1"/>
          </p:cNvSpPr>
          <p:nvPr/>
        </p:nvSpPr>
        <p:spPr bwMode="auto">
          <a:xfrm>
            <a:off x="319088" y="1851025"/>
            <a:ext cx="8062912"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 process executes sequential statements that</a:t>
            </a:r>
          </a:p>
          <a:p>
            <a:pPr eaLnBrk="1" hangingPunct="1">
              <a:spcBef>
                <a:spcPct val="0"/>
              </a:spcBef>
              <a:buClrTx/>
              <a:buSzTx/>
              <a:buFontTx/>
              <a:buNone/>
            </a:pPr>
            <a:r>
              <a:rPr lang="en-US" altLang="en-US" i="0">
                <a:solidFill>
                  <a:schemeClr val="tx1"/>
                </a:solidFill>
                <a:latin typeface="Tahoma" panose="020B0604030504040204" pitchFamily="34" charset="0"/>
              </a:rPr>
              <a:t>   include signal assignment statements.</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In contrast to all other sequential assignment</a:t>
            </a:r>
          </a:p>
          <a:p>
            <a:pPr eaLnBrk="1" hangingPunct="1">
              <a:spcBef>
                <a:spcPct val="0"/>
              </a:spcBef>
              <a:buClrTx/>
              <a:buSzTx/>
              <a:buFontTx/>
              <a:buNone/>
            </a:pPr>
            <a:r>
              <a:rPr lang="en-US" altLang="en-US" i="0">
                <a:solidFill>
                  <a:schemeClr val="tx1"/>
                </a:solidFill>
                <a:latin typeface="Tahoma" panose="020B0604030504040204" pitchFamily="34" charset="0"/>
              </a:rPr>
              <a:t>   statements, a signal assignment is not effected</a:t>
            </a:r>
          </a:p>
          <a:p>
            <a:pPr eaLnBrk="1" hangingPunct="1">
              <a:spcBef>
                <a:spcPct val="0"/>
              </a:spcBef>
              <a:buClrTx/>
              <a:buSzTx/>
              <a:buFontTx/>
              <a:buNone/>
            </a:pPr>
            <a:r>
              <a:rPr lang="en-US" altLang="en-US" i="0">
                <a:solidFill>
                  <a:schemeClr val="tx1"/>
                </a:solidFill>
                <a:latin typeface="Tahoma" panose="020B0604030504040204" pitchFamily="34" charset="0"/>
              </a:rPr>
              <a:t>   until the next wait statement.</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During execution a process is said to schedule</a:t>
            </a:r>
          </a:p>
          <a:p>
            <a:pPr eaLnBrk="1" hangingPunct="1">
              <a:spcBef>
                <a:spcPct val="0"/>
              </a:spcBef>
              <a:buClrTx/>
              <a:buSzTx/>
              <a:buFontTx/>
              <a:buNone/>
            </a:pPr>
            <a:r>
              <a:rPr lang="en-US" altLang="en-US" i="0">
                <a:solidFill>
                  <a:schemeClr val="tx1"/>
                </a:solidFill>
                <a:latin typeface="Tahoma" panose="020B0604030504040204" pitchFamily="34" charset="0"/>
              </a:rPr>
              <a:t>   a transaction on a signal.</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The transaction is actually processed at the next</a:t>
            </a:r>
          </a:p>
          <a:p>
            <a:pPr eaLnBrk="1" hangingPunct="1">
              <a:spcBef>
                <a:spcPct val="0"/>
              </a:spcBef>
              <a:buClrTx/>
              <a:buSzTx/>
              <a:buFontTx/>
              <a:buNone/>
            </a:pPr>
            <a:r>
              <a:rPr lang="en-US" altLang="en-US" i="0">
                <a:solidFill>
                  <a:schemeClr val="tx1"/>
                </a:solidFill>
                <a:latin typeface="Tahoma" panose="020B0604030504040204" pitchFamily="34" charset="0"/>
              </a:rPr>
              <a:t>   wait statement.</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C05A078-BC3D-49F2-9AAA-325BDE605590}" type="slidenum">
              <a:rPr lang="ar-SA" altLang="en-US" sz="1400" smtClean="0">
                <a:solidFill>
                  <a:srgbClr val="0000B6"/>
                </a:solidFill>
                <a:latin typeface="Book Antiqua" panose="02040602050305030304" pitchFamily="18" charset="0"/>
              </a:rPr>
              <a:pPr>
                <a:spcBef>
                  <a:spcPct val="0"/>
                </a:spcBef>
                <a:buClrTx/>
                <a:buSzTx/>
                <a:buFontTx/>
                <a:buNone/>
              </a:pPr>
              <a:t>195</a:t>
            </a:fld>
            <a:endParaRPr lang="en-US" altLang="en-US" sz="1400" smtClean="0">
              <a:solidFill>
                <a:srgbClr val="0000B6"/>
              </a:solidFill>
              <a:latin typeface="Book Antiqua" panose="02040602050305030304" pitchFamily="18" charset="0"/>
            </a:endParaRPr>
          </a:p>
        </p:txBody>
      </p:sp>
      <p:sp>
        <p:nvSpPr>
          <p:cNvPr id="346114" name="Rectangle 2"/>
          <p:cNvSpPr>
            <a:spLocks noGrp="1" noChangeArrowheads="1"/>
          </p:cNvSpPr>
          <p:nvPr>
            <p:ph type="title"/>
          </p:nvPr>
        </p:nvSpPr>
        <p:spPr>
          <a:xfrm>
            <a:off x="685800" y="0"/>
            <a:ext cx="7772400" cy="1143000"/>
          </a:xfrm>
        </p:spPr>
        <p:txBody>
          <a:bodyPr/>
          <a:lstStyle/>
          <a:p>
            <a:pPr>
              <a:defRPr/>
            </a:pPr>
            <a:r>
              <a:rPr lang="en-US" smtClean="0"/>
              <a:t>Simulation Example</a:t>
            </a:r>
          </a:p>
        </p:txBody>
      </p:sp>
      <p:sp>
        <p:nvSpPr>
          <p:cNvPr id="222212" name="Text Box 3"/>
          <p:cNvSpPr txBox="1">
            <a:spLocks noChangeArrowheads="1"/>
          </p:cNvSpPr>
          <p:nvPr/>
        </p:nvSpPr>
        <p:spPr bwMode="auto">
          <a:xfrm>
            <a:off x="685800" y="1219200"/>
            <a:ext cx="3663950" cy="5338763"/>
          </a:xfrm>
          <a:prstGeom prst="rect">
            <a:avLst/>
          </a:prstGeom>
          <a:solidFill>
            <a:srgbClr val="FFFF99"/>
          </a:solidFill>
          <a:ln w="28575" cap="sq">
            <a:solidFill>
              <a:schemeClr val="bg2"/>
            </a:solidFill>
            <a:miter lim="800000"/>
            <a:headEnd type="none" w="sm" len="sm"/>
            <a:tailEnd type="none" w="sm" len="sm"/>
          </a:ln>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1800" i="0">
                <a:solidFill>
                  <a:schemeClr val="tx1"/>
                </a:solidFill>
                <a:latin typeface="Tahoma" panose="020B0604030504040204" pitchFamily="34" charset="0"/>
              </a:rPr>
              <a:t>architecture behav of top is</a:t>
            </a:r>
          </a:p>
          <a:p>
            <a:pPr eaLnBrk="1" hangingPunct="1">
              <a:spcBef>
                <a:spcPct val="0"/>
              </a:spcBef>
              <a:buClrTx/>
              <a:buSzTx/>
              <a:buFontTx/>
              <a:buNone/>
            </a:pPr>
            <a:r>
              <a:rPr lang="en-US" altLang="en-US" sz="1800" i="0">
                <a:solidFill>
                  <a:schemeClr val="tx1"/>
                </a:solidFill>
                <a:latin typeface="Tahoma" panose="020B0604030504040204" pitchFamily="34" charset="0"/>
              </a:rPr>
              <a:t>signal x,y,z : integer := 0;</a:t>
            </a:r>
          </a:p>
          <a:p>
            <a:pPr eaLnBrk="1" hangingPunct="1">
              <a:spcBef>
                <a:spcPct val="0"/>
              </a:spcBef>
              <a:buClrTx/>
              <a:buSzTx/>
              <a:buFontTx/>
              <a:buNone/>
            </a:pPr>
            <a:r>
              <a:rPr lang="en-US" altLang="en-US" sz="1800" i="0">
                <a:solidFill>
                  <a:schemeClr val="tx1"/>
                </a:solidFill>
                <a:latin typeface="Tahoma" panose="020B0604030504040204" pitchFamily="34" charset="0"/>
              </a:rPr>
              <a:t>begin</a:t>
            </a:r>
          </a:p>
          <a:p>
            <a:pPr eaLnBrk="1" hangingPunct="1">
              <a:spcBef>
                <a:spcPct val="0"/>
              </a:spcBef>
              <a:buClrTx/>
              <a:buSzTx/>
              <a:buFontTx/>
              <a:buNone/>
            </a:pPr>
            <a:r>
              <a:rPr lang="en-US" altLang="en-US" sz="1800" i="0">
                <a:solidFill>
                  <a:schemeClr val="tx1"/>
                </a:solidFill>
                <a:latin typeface="Tahoma" panose="020B0604030504040204" pitchFamily="34" charset="0"/>
              </a:rPr>
              <a:t>  p1 : process is</a:t>
            </a:r>
          </a:p>
          <a:p>
            <a:pPr eaLnBrk="1" hangingPunct="1">
              <a:spcBef>
                <a:spcPct val="0"/>
              </a:spcBef>
              <a:buClrTx/>
              <a:buSzTx/>
              <a:buFontTx/>
              <a:buNone/>
            </a:pPr>
            <a:r>
              <a:rPr lang="en-US" altLang="en-US" sz="1800" i="0">
                <a:solidFill>
                  <a:schemeClr val="tx1"/>
                </a:solidFill>
                <a:latin typeface="Tahoma" panose="020B0604030504040204" pitchFamily="34" charset="0"/>
              </a:rPr>
              <a:t>  variable a, b : integer := 0;</a:t>
            </a:r>
          </a:p>
          <a:p>
            <a:pPr eaLnBrk="1" hangingPunct="1">
              <a:spcBef>
                <a:spcPct val="0"/>
              </a:spcBef>
              <a:buClrTx/>
              <a:buSzTx/>
              <a:buFontTx/>
              <a:buNone/>
            </a:pPr>
            <a:r>
              <a:rPr lang="en-US" altLang="en-US" sz="1800" i="0">
                <a:solidFill>
                  <a:schemeClr val="tx1"/>
                </a:solidFill>
                <a:latin typeface="Tahoma" panose="020B0604030504040204" pitchFamily="34" charset="0"/>
              </a:rPr>
              <a:t>  begin</a:t>
            </a:r>
          </a:p>
          <a:p>
            <a:pPr eaLnBrk="1" hangingPunct="1">
              <a:spcBef>
                <a:spcPct val="0"/>
              </a:spcBef>
              <a:buClrTx/>
              <a:buSzTx/>
              <a:buFontTx/>
              <a:buNone/>
            </a:pPr>
            <a:r>
              <a:rPr lang="en-US" altLang="en-US" sz="1800" i="0">
                <a:solidFill>
                  <a:schemeClr val="tx1"/>
                </a:solidFill>
                <a:latin typeface="Tahoma" panose="020B0604030504040204" pitchFamily="34" charset="0"/>
              </a:rPr>
              <a:t>	  a := a + 20;</a:t>
            </a:r>
          </a:p>
          <a:p>
            <a:pPr eaLnBrk="1" hangingPunct="1">
              <a:spcBef>
                <a:spcPct val="0"/>
              </a:spcBef>
              <a:buClrTx/>
              <a:buSzTx/>
              <a:buFontTx/>
              <a:buNone/>
            </a:pPr>
            <a:r>
              <a:rPr lang="en-US" altLang="en-US" sz="1800" i="0">
                <a:solidFill>
                  <a:schemeClr val="tx1"/>
                </a:solidFill>
                <a:latin typeface="Tahoma" panose="020B0604030504040204" pitchFamily="34" charset="0"/>
              </a:rPr>
              <a:t>	  b := b + 10;</a:t>
            </a:r>
          </a:p>
          <a:p>
            <a:pPr eaLnBrk="1" hangingPunct="1">
              <a:spcBef>
                <a:spcPct val="0"/>
              </a:spcBef>
              <a:buClrTx/>
              <a:buSzTx/>
              <a:buFontTx/>
              <a:buNone/>
            </a:pPr>
            <a:r>
              <a:rPr lang="en-US" altLang="en-US" sz="1800" i="0">
                <a:solidFill>
                  <a:schemeClr val="tx1"/>
                </a:solidFill>
                <a:latin typeface="Tahoma" panose="020B0604030504040204" pitchFamily="34" charset="0"/>
              </a:rPr>
              <a:t>	  x &lt;= a + b after 10 ns;</a:t>
            </a:r>
          </a:p>
          <a:p>
            <a:pPr eaLnBrk="1" hangingPunct="1">
              <a:spcBef>
                <a:spcPct val="0"/>
              </a:spcBef>
              <a:buClrTx/>
              <a:buSzTx/>
              <a:buFontTx/>
              <a:buNone/>
            </a:pPr>
            <a:r>
              <a:rPr lang="en-US" altLang="en-US" sz="1800" i="0">
                <a:solidFill>
                  <a:schemeClr val="tx1"/>
                </a:solidFill>
                <a:latin typeface="Tahoma" panose="020B0604030504040204" pitchFamily="34" charset="0"/>
              </a:rPr>
              <a:t>	  y &lt;= a - b after 20 ns;</a:t>
            </a:r>
          </a:p>
          <a:p>
            <a:pPr eaLnBrk="1" hangingPunct="1">
              <a:spcBef>
                <a:spcPct val="0"/>
              </a:spcBef>
              <a:buClrTx/>
              <a:buSzTx/>
              <a:buFontTx/>
              <a:buNone/>
            </a:pPr>
            <a:r>
              <a:rPr lang="en-US" altLang="en-US" sz="1800" i="0">
                <a:solidFill>
                  <a:schemeClr val="tx1"/>
                </a:solidFill>
                <a:latin typeface="Tahoma" panose="020B0604030504040204" pitchFamily="34" charset="0"/>
              </a:rPr>
              <a:t>	  wait for 30 ns;</a:t>
            </a:r>
          </a:p>
          <a:p>
            <a:pPr eaLnBrk="1" hangingPunct="1">
              <a:spcBef>
                <a:spcPct val="0"/>
              </a:spcBef>
              <a:buClrTx/>
              <a:buSzTx/>
              <a:buFontTx/>
              <a:buNone/>
            </a:pPr>
            <a:r>
              <a:rPr lang="en-US" altLang="en-US" sz="1800" i="0">
                <a:solidFill>
                  <a:schemeClr val="tx1"/>
                </a:solidFill>
                <a:latin typeface="Tahoma" panose="020B0604030504040204" pitchFamily="34" charset="0"/>
              </a:rPr>
              <a:t> end process;</a:t>
            </a:r>
          </a:p>
          <a:p>
            <a:pPr eaLnBrk="1" hangingPunct="1">
              <a:spcBef>
                <a:spcPct val="0"/>
              </a:spcBef>
              <a:buClrTx/>
              <a:buSzTx/>
              <a:buFontTx/>
              <a:buNone/>
            </a:pPr>
            <a:r>
              <a:rPr lang="en-US" altLang="en-US" sz="1800" i="0">
                <a:solidFill>
                  <a:schemeClr val="tx1"/>
                </a:solidFill>
                <a:latin typeface="Tahoma" panose="020B0604030504040204" pitchFamily="34" charset="0"/>
              </a:rPr>
              <a:t> </a:t>
            </a:r>
          </a:p>
          <a:p>
            <a:pPr eaLnBrk="1" hangingPunct="1">
              <a:spcBef>
                <a:spcPct val="0"/>
              </a:spcBef>
              <a:buClrTx/>
              <a:buSzTx/>
              <a:buFontTx/>
              <a:buNone/>
            </a:pPr>
            <a:r>
              <a:rPr lang="en-US" altLang="en-US" sz="1800" i="0">
                <a:solidFill>
                  <a:schemeClr val="tx1"/>
                </a:solidFill>
                <a:latin typeface="Tahoma" panose="020B0604030504040204" pitchFamily="34" charset="0"/>
              </a:rPr>
              <a:t> p2: process is</a:t>
            </a:r>
          </a:p>
          <a:p>
            <a:pPr eaLnBrk="1" hangingPunct="1">
              <a:spcBef>
                <a:spcPct val="0"/>
              </a:spcBef>
              <a:buClrTx/>
              <a:buSzTx/>
              <a:buFontTx/>
              <a:buNone/>
            </a:pPr>
            <a:r>
              <a:rPr lang="en-US" altLang="en-US" sz="1800" i="0">
                <a:solidFill>
                  <a:schemeClr val="tx1"/>
                </a:solidFill>
                <a:latin typeface="Tahoma" panose="020B0604030504040204" pitchFamily="34" charset="0"/>
              </a:rPr>
              <a:t> begin</a:t>
            </a:r>
          </a:p>
          <a:p>
            <a:pPr eaLnBrk="1" hangingPunct="1">
              <a:spcBef>
                <a:spcPct val="0"/>
              </a:spcBef>
              <a:buClrTx/>
              <a:buSzTx/>
              <a:buFontTx/>
              <a:buNone/>
            </a:pPr>
            <a:r>
              <a:rPr lang="en-US" altLang="en-US" sz="1800" i="0">
                <a:solidFill>
                  <a:schemeClr val="tx1"/>
                </a:solidFill>
                <a:latin typeface="Tahoma" panose="020B0604030504040204" pitchFamily="34" charset="0"/>
              </a:rPr>
              <a:t>	 z &lt;= (x + y);</a:t>
            </a:r>
          </a:p>
          <a:p>
            <a:pPr eaLnBrk="1" hangingPunct="1">
              <a:spcBef>
                <a:spcPct val="0"/>
              </a:spcBef>
              <a:buClrTx/>
              <a:buSzTx/>
              <a:buFontTx/>
              <a:buNone/>
            </a:pPr>
            <a:r>
              <a:rPr lang="en-US" altLang="en-US" sz="1800" i="0">
                <a:solidFill>
                  <a:schemeClr val="tx1"/>
                </a:solidFill>
                <a:latin typeface="Tahoma" panose="020B0604030504040204" pitchFamily="34" charset="0"/>
              </a:rPr>
              <a:t>	 wait on x,y;</a:t>
            </a:r>
          </a:p>
          <a:p>
            <a:pPr eaLnBrk="1" hangingPunct="1">
              <a:spcBef>
                <a:spcPct val="0"/>
              </a:spcBef>
              <a:buClrTx/>
              <a:buSzTx/>
              <a:buFontTx/>
              <a:buNone/>
            </a:pPr>
            <a:r>
              <a:rPr lang="en-US" altLang="en-US" sz="1800" i="0">
                <a:solidFill>
                  <a:schemeClr val="tx1"/>
                </a:solidFill>
                <a:latin typeface="Tahoma" panose="020B0604030504040204" pitchFamily="34" charset="0"/>
              </a:rPr>
              <a:t> end process;</a:t>
            </a:r>
          </a:p>
          <a:p>
            <a:pPr eaLnBrk="1" hangingPunct="1">
              <a:spcBef>
                <a:spcPct val="0"/>
              </a:spcBef>
              <a:buClrTx/>
              <a:buSzTx/>
              <a:buFontTx/>
              <a:buNone/>
            </a:pPr>
            <a:r>
              <a:rPr lang="en-US" altLang="en-US" sz="1800" i="0">
                <a:solidFill>
                  <a:schemeClr val="tx1"/>
                </a:solidFill>
                <a:latin typeface="Tahoma" panose="020B0604030504040204" pitchFamily="34" charset="0"/>
              </a:rPr>
              <a:t>end behav;</a:t>
            </a:r>
          </a:p>
        </p:txBody>
      </p:sp>
      <p:sp>
        <p:nvSpPr>
          <p:cNvPr id="222213" name="Line 4"/>
          <p:cNvSpPr>
            <a:spLocks noChangeShapeType="1"/>
          </p:cNvSpPr>
          <p:nvPr/>
        </p:nvSpPr>
        <p:spPr bwMode="auto">
          <a:xfrm>
            <a:off x="5410200" y="2286000"/>
            <a:ext cx="0" cy="40386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2214" name="Text Box 5"/>
          <p:cNvSpPr txBox="1">
            <a:spLocks noChangeArrowheads="1"/>
          </p:cNvSpPr>
          <p:nvPr/>
        </p:nvSpPr>
        <p:spPr bwMode="auto">
          <a:xfrm>
            <a:off x="4876800" y="2362200"/>
            <a:ext cx="371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a</a:t>
            </a:r>
          </a:p>
        </p:txBody>
      </p:sp>
      <p:sp>
        <p:nvSpPr>
          <p:cNvPr id="222215" name="Text Box 6"/>
          <p:cNvSpPr txBox="1">
            <a:spLocks noChangeArrowheads="1"/>
          </p:cNvSpPr>
          <p:nvPr/>
        </p:nvSpPr>
        <p:spPr bwMode="auto">
          <a:xfrm>
            <a:off x="4876800" y="3124200"/>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b</a:t>
            </a:r>
          </a:p>
        </p:txBody>
      </p:sp>
      <p:sp>
        <p:nvSpPr>
          <p:cNvPr id="222216" name="Text Box 7"/>
          <p:cNvSpPr txBox="1">
            <a:spLocks noChangeArrowheads="1"/>
          </p:cNvSpPr>
          <p:nvPr/>
        </p:nvSpPr>
        <p:spPr bwMode="auto">
          <a:xfrm>
            <a:off x="4876800" y="4800600"/>
            <a:ext cx="361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y</a:t>
            </a:r>
          </a:p>
        </p:txBody>
      </p:sp>
      <p:sp>
        <p:nvSpPr>
          <p:cNvPr id="222217" name="Text Box 8"/>
          <p:cNvSpPr txBox="1">
            <a:spLocks noChangeArrowheads="1"/>
          </p:cNvSpPr>
          <p:nvPr/>
        </p:nvSpPr>
        <p:spPr bwMode="auto">
          <a:xfrm>
            <a:off x="4876800" y="3962400"/>
            <a:ext cx="360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x</a:t>
            </a:r>
          </a:p>
        </p:txBody>
      </p:sp>
      <p:sp>
        <p:nvSpPr>
          <p:cNvPr id="222218" name="Text Box 9"/>
          <p:cNvSpPr txBox="1">
            <a:spLocks noChangeArrowheads="1"/>
          </p:cNvSpPr>
          <p:nvPr/>
        </p:nvSpPr>
        <p:spPr bwMode="auto">
          <a:xfrm>
            <a:off x="4876800" y="5638800"/>
            <a:ext cx="342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z</a:t>
            </a:r>
          </a:p>
        </p:txBody>
      </p:sp>
      <p:sp>
        <p:nvSpPr>
          <p:cNvPr id="346122" name="Text Box 10"/>
          <p:cNvSpPr txBox="1">
            <a:spLocks noChangeArrowheads="1"/>
          </p:cNvSpPr>
          <p:nvPr/>
        </p:nvSpPr>
        <p:spPr bwMode="auto">
          <a:xfrm>
            <a:off x="5357813" y="1752600"/>
            <a:ext cx="14239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T= 0 ns</a:t>
            </a:r>
          </a:p>
        </p:txBody>
      </p:sp>
      <p:sp>
        <p:nvSpPr>
          <p:cNvPr id="222220" name="Line 11"/>
          <p:cNvSpPr>
            <a:spLocks noChangeShapeType="1"/>
          </p:cNvSpPr>
          <p:nvPr/>
        </p:nvSpPr>
        <p:spPr bwMode="auto">
          <a:xfrm>
            <a:off x="4876800" y="2895600"/>
            <a:ext cx="28956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2221" name="Line 12"/>
          <p:cNvSpPr>
            <a:spLocks noChangeShapeType="1"/>
          </p:cNvSpPr>
          <p:nvPr/>
        </p:nvSpPr>
        <p:spPr bwMode="auto">
          <a:xfrm>
            <a:off x="4953000" y="6324600"/>
            <a:ext cx="28956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2222" name="Line 13"/>
          <p:cNvSpPr>
            <a:spLocks noChangeShapeType="1"/>
          </p:cNvSpPr>
          <p:nvPr/>
        </p:nvSpPr>
        <p:spPr bwMode="auto">
          <a:xfrm>
            <a:off x="4876800" y="3733800"/>
            <a:ext cx="28956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2223" name="Line 14"/>
          <p:cNvSpPr>
            <a:spLocks noChangeShapeType="1"/>
          </p:cNvSpPr>
          <p:nvPr/>
        </p:nvSpPr>
        <p:spPr bwMode="auto">
          <a:xfrm>
            <a:off x="4953000" y="4648200"/>
            <a:ext cx="28956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2224" name="Line 15"/>
          <p:cNvSpPr>
            <a:spLocks noChangeShapeType="1"/>
          </p:cNvSpPr>
          <p:nvPr/>
        </p:nvSpPr>
        <p:spPr bwMode="auto">
          <a:xfrm>
            <a:off x="4953000" y="5486400"/>
            <a:ext cx="28956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grpSp>
        <p:nvGrpSpPr>
          <p:cNvPr id="2" name="Group 16"/>
          <p:cNvGrpSpPr>
            <a:grpSpLocks/>
          </p:cNvGrpSpPr>
          <p:nvPr/>
        </p:nvGrpSpPr>
        <p:grpSpPr bwMode="auto">
          <a:xfrm>
            <a:off x="5524500" y="2286000"/>
            <a:ext cx="571500" cy="3871913"/>
            <a:chOff x="3768" y="1056"/>
            <a:chExt cx="360" cy="2439"/>
          </a:xfrm>
        </p:grpSpPr>
        <p:sp>
          <p:nvSpPr>
            <p:cNvPr id="222226" name="Text Box 17"/>
            <p:cNvSpPr txBox="1">
              <a:spLocks noChangeArrowheads="1"/>
            </p:cNvSpPr>
            <p:nvPr/>
          </p:nvSpPr>
          <p:spPr bwMode="auto">
            <a:xfrm>
              <a:off x="3768" y="1056"/>
              <a:ext cx="36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a:t>
              </a:r>
            </a:p>
          </p:txBody>
        </p:sp>
        <p:sp>
          <p:nvSpPr>
            <p:cNvPr id="222227" name="Text Box 18"/>
            <p:cNvSpPr txBox="1">
              <a:spLocks noChangeArrowheads="1"/>
            </p:cNvSpPr>
            <p:nvPr/>
          </p:nvSpPr>
          <p:spPr bwMode="auto">
            <a:xfrm>
              <a:off x="3768" y="1584"/>
              <a:ext cx="36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22228" name="Text Box 19"/>
            <p:cNvSpPr txBox="1">
              <a:spLocks noChangeArrowheads="1"/>
            </p:cNvSpPr>
            <p:nvPr/>
          </p:nvSpPr>
          <p:spPr bwMode="auto">
            <a:xfrm>
              <a:off x="3842" y="211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22229" name="Text Box 20"/>
            <p:cNvSpPr txBox="1">
              <a:spLocks noChangeArrowheads="1"/>
            </p:cNvSpPr>
            <p:nvPr/>
          </p:nvSpPr>
          <p:spPr bwMode="auto">
            <a:xfrm>
              <a:off x="3842" y="2688"/>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22230" name="Text Box 21"/>
            <p:cNvSpPr txBox="1">
              <a:spLocks noChangeArrowheads="1"/>
            </p:cNvSpPr>
            <p:nvPr/>
          </p:nvSpPr>
          <p:spPr bwMode="auto">
            <a:xfrm>
              <a:off x="3842" y="3168"/>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61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22"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8A5F245-CEAC-4ECC-8A13-785FFF2694D5}" type="slidenum">
              <a:rPr lang="ar-SA" altLang="en-US" sz="1400" smtClean="0">
                <a:solidFill>
                  <a:srgbClr val="0000B6"/>
                </a:solidFill>
                <a:latin typeface="Book Antiqua" panose="02040602050305030304" pitchFamily="18" charset="0"/>
              </a:rPr>
              <a:pPr>
                <a:spcBef>
                  <a:spcPct val="0"/>
                </a:spcBef>
                <a:buClrTx/>
                <a:buSzTx/>
                <a:buFontTx/>
                <a:buNone/>
              </a:pPr>
              <a:t>196</a:t>
            </a:fld>
            <a:endParaRPr lang="en-US" altLang="en-US" sz="1400" smtClean="0">
              <a:solidFill>
                <a:srgbClr val="0000B6"/>
              </a:solidFill>
              <a:latin typeface="Book Antiqua" panose="02040602050305030304" pitchFamily="18" charset="0"/>
            </a:endParaRPr>
          </a:p>
        </p:txBody>
      </p:sp>
      <p:sp>
        <p:nvSpPr>
          <p:cNvPr id="347138" name="Rectangle 2"/>
          <p:cNvSpPr>
            <a:spLocks noGrp="1" noChangeArrowheads="1"/>
          </p:cNvSpPr>
          <p:nvPr>
            <p:ph type="title"/>
          </p:nvPr>
        </p:nvSpPr>
        <p:spPr>
          <a:xfrm>
            <a:off x="685800" y="0"/>
            <a:ext cx="7772400" cy="1143000"/>
          </a:xfrm>
        </p:spPr>
        <p:txBody>
          <a:bodyPr/>
          <a:lstStyle/>
          <a:p>
            <a:pPr>
              <a:defRPr/>
            </a:pPr>
            <a:r>
              <a:rPr lang="en-US" smtClean="0">
                <a:solidFill>
                  <a:schemeClr val="tx1"/>
                </a:solidFill>
              </a:rPr>
              <a:t>Simulation Example</a:t>
            </a:r>
          </a:p>
        </p:txBody>
      </p:sp>
      <p:sp>
        <p:nvSpPr>
          <p:cNvPr id="223236" name="Text Box 3"/>
          <p:cNvSpPr txBox="1">
            <a:spLocks noChangeArrowheads="1"/>
          </p:cNvSpPr>
          <p:nvPr/>
        </p:nvSpPr>
        <p:spPr bwMode="auto">
          <a:xfrm>
            <a:off x="603250" y="1219200"/>
            <a:ext cx="3663950" cy="5338763"/>
          </a:xfrm>
          <a:prstGeom prst="rect">
            <a:avLst/>
          </a:prstGeom>
          <a:solidFill>
            <a:srgbClr val="FFFF99"/>
          </a:solidFill>
          <a:ln w="28575" cap="sq">
            <a:solidFill>
              <a:schemeClr val="bg2"/>
            </a:solidFill>
            <a:miter lim="800000"/>
            <a:headEnd type="none" w="sm" len="sm"/>
            <a:tailEnd type="none" w="sm" len="sm"/>
          </a:ln>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1800" i="0">
                <a:solidFill>
                  <a:schemeClr val="tx1"/>
                </a:solidFill>
                <a:latin typeface="Tahoma" panose="020B0604030504040204" pitchFamily="34" charset="0"/>
              </a:rPr>
              <a:t>architecture behav of top is</a:t>
            </a:r>
          </a:p>
          <a:p>
            <a:pPr eaLnBrk="1" hangingPunct="1">
              <a:spcBef>
                <a:spcPct val="0"/>
              </a:spcBef>
              <a:buClrTx/>
              <a:buSzTx/>
              <a:buFontTx/>
              <a:buNone/>
            </a:pPr>
            <a:r>
              <a:rPr lang="en-US" altLang="en-US" sz="1800" i="0">
                <a:solidFill>
                  <a:schemeClr val="tx1"/>
                </a:solidFill>
                <a:latin typeface="Tahoma" panose="020B0604030504040204" pitchFamily="34" charset="0"/>
              </a:rPr>
              <a:t>signal x,y,z : integer := 0;</a:t>
            </a:r>
          </a:p>
          <a:p>
            <a:pPr eaLnBrk="1" hangingPunct="1">
              <a:spcBef>
                <a:spcPct val="0"/>
              </a:spcBef>
              <a:buClrTx/>
              <a:buSzTx/>
              <a:buFontTx/>
              <a:buNone/>
            </a:pPr>
            <a:r>
              <a:rPr lang="en-US" altLang="en-US" sz="1800" i="0">
                <a:solidFill>
                  <a:schemeClr val="tx1"/>
                </a:solidFill>
                <a:latin typeface="Tahoma" panose="020B0604030504040204" pitchFamily="34" charset="0"/>
              </a:rPr>
              <a:t>begin</a:t>
            </a:r>
          </a:p>
          <a:p>
            <a:pPr eaLnBrk="1" hangingPunct="1">
              <a:spcBef>
                <a:spcPct val="0"/>
              </a:spcBef>
              <a:buClrTx/>
              <a:buSzTx/>
              <a:buFontTx/>
              <a:buNone/>
            </a:pPr>
            <a:r>
              <a:rPr lang="en-US" altLang="en-US" sz="1800" i="0">
                <a:solidFill>
                  <a:schemeClr val="tx1"/>
                </a:solidFill>
                <a:latin typeface="Tahoma" panose="020B0604030504040204" pitchFamily="34" charset="0"/>
              </a:rPr>
              <a:t>  p1 : process is</a:t>
            </a:r>
          </a:p>
          <a:p>
            <a:pPr eaLnBrk="1" hangingPunct="1">
              <a:spcBef>
                <a:spcPct val="0"/>
              </a:spcBef>
              <a:buClrTx/>
              <a:buSzTx/>
              <a:buFontTx/>
              <a:buNone/>
            </a:pPr>
            <a:r>
              <a:rPr lang="en-US" altLang="en-US" sz="1800" i="0">
                <a:solidFill>
                  <a:schemeClr val="tx1"/>
                </a:solidFill>
                <a:latin typeface="Tahoma" panose="020B0604030504040204" pitchFamily="34" charset="0"/>
              </a:rPr>
              <a:t>  variable a, b : integer := 0;</a:t>
            </a:r>
          </a:p>
          <a:p>
            <a:pPr eaLnBrk="1" hangingPunct="1">
              <a:spcBef>
                <a:spcPct val="0"/>
              </a:spcBef>
              <a:buClrTx/>
              <a:buSzTx/>
              <a:buFontTx/>
              <a:buNone/>
            </a:pPr>
            <a:r>
              <a:rPr lang="en-US" altLang="en-US" sz="1800" i="0">
                <a:solidFill>
                  <a:schemeClr val="tx1"/>
                </a:solidFill>
                <a:latin typeface="Tahoma" panose="020B0604030504040204" pitchFamily="34" charset="0"/>
              </a:rPr>
              <a:t>  begin</a:t>
            </a:r>
          </a:p>
          <a:p>
            <a:pPr eaLnBrk="1" hangingPunct="1">
              <a:spcBef>
                <a:spcPct val="0"/>
              </a:spcBef>
              <a:buClrTx/>
              <a:buSzTx/>
              <a:buFontTx/>
              <a:buNone/>
            </a:pPr>
            <a:r>
              <a:rPr lang="en-US" altLang="en-US" sz="1800" i="0">
                <a:solidFill>
                  <a:schemeClr val="tx1"/>
                </a:solidFill>
                <a:latin typeface="Tahoma" panose="020B0604030504040204" pitchFamily="34" charset="0"/>
              </a:rPr>
              <a:t>	  a := a + 20;</a:t>
            </a:r>
          </a:p>
          <a:p>
            <a:pPr eaLnBrk="1" hangingPunct="1">
              <a:spcBef>
                <a:spcPct val="0"/>
              </a:spcBef>
              <a:buClrTx/>
              <a:buSzTx/>
              <a:buFontTx/>
              <a:buNone/>
            </a:pPr>
            <a:r>
              <a:rPr lang="en-US" altLang="en-US" sz="1800" i="0">
                <a:solidFill>
                  <a:schemeClr val="tx1"/>
                </a:solidFill>
                <a:latin typeface="Tahoma" panose="020B0604030504040204" pitchFamily="34" charset="0"/>
              </a:rPr>
              <a:t>	  b := b + 10;</a:t>
            </a:r>
          </a:p>
          <a:p>
            <a:pPr eaLnBrk="1" hangingPunct="1">
              <a:spcBef>
                <a:spcPct val="0"/>
              </a:spcBef>
              <a:buClrTx/>
              <a:buSzTx/>
              <a:buFontTx/>
              <a:buNone/>
            </a:pPr>
            <a:r>
              <a:rPr lang="en-US" altLang="en-US" sz="1800" i="0">
                <a:solidFill>
                  <a:schemeClr val="tx1"/>
                </a:solidFill>
                <a:latin typeface="Tahoma" panose="020B0604030504040204" pitchFamily="34" charset="0"/>
              </a:rPr>
              <a:t>	  x &lt;= a + b after 10 ns;</a:t>
            </a:r>
          </a:p>
          <a:p>
            <a:pPr eaLnBrk="1" hangingPunct="1">
              <a:spcBef>
                <a:spcPct val="0"/>
              </a:spcBef>
              <a:buClrTx/>
              <a:buSzTx/>
              <a:buFontTx/>
              <a:buNone/>
            </a:pPr>
            <a:r>
              <a:rPr lang="en-US" altLang="en-US" sz="1800" i="0">
                <a:solidFill>
                  <a:schemeClr val="tx1"/>
                </a:solidFill>
                <a:latin typeface="Tahoma" panose="020B0604030504040204" pitchFamily="34" charset="0"/>
              </a:rPr>
              <a:t>	  y &lt;= a - b after 20 ns;</a:t>
            </a:r>
          </a:p>
          <a:p>
            <a:pPr eaLnBrk="1" hangingPunct="1">
              <a:spcBef>
                <a:spcPct val="0"/>
              </a:spcBef>
              <a:buClrTx/>
              <a:buSzTx/>
              <a:buFontTx/>
              <a:buNone/>
            </a:pPr>
            <a:r>
              <a:rPr lang="en-US" altLang="en-US" sz="1800" i="0">
                <a:solidFill>
                  <a:schemeClr val="tx1"/>
                </a:solidFill>
                <a:latin typeface="Tahoma" panose="020B0604030504040204" pitchFamily="34" charset="0"/>
              </a:rPr>
              <a:t>	  wait for 30 ns;</a:t>
            </a:r>
          </a:p>
          <a:p>
            <a:pPr eaLnBrk="1" hangingPunct="1">
              <a:spcBef>
                <a:spcPct val="0"/>
              </a:spcBef>
              <a:buClrTx/>
              <a:buSzTx/>
              <a:buFontTx/>
              <a:buNone/>
            </a:pPr>
            <a:r>
              <a:rPr lang="en-US" altLang="en-US" sz="1800" i="0">
                <a:solidFill>
                  <a:schemeClr val="tx1"/>
                </a:solidFill>
                <a:latin typeface="Tahoma" panose="020B0604030504040204" pitchFamily="34" charset="0"/>
              </a:rPr>
              <a:t> end process;</a:t>
            </a:r>
          </a:p>
          <a:p>
            <a:pPr eaLnBrk="1" hangingPunct="1">
              <a:spcBef>
                <a:spcPct val="0"/>
              </a:spcBef>
              <a:buClrTx/>
              <a:buSzTx/>
              <a:buFontTx/>
              <a:buNone/>
            </a:pPr>
            <a:r>
              <a:rPr lang="en-US" altLang="en-US" sz="1800" i="0">
                <a:solidFill>
                  <a:schemeClr val="tx1"/>
                </a:solidFill>
                <a:latin typeface="Tahoma" panose="020B0604030504040204" pitchFamily="34" charset="0"/>
              </a:rPr>
              <a:t> </a:t>
            </a:r>
          </a:p>
          <a:p>
            <a:pPr eaLnBrk="1" hangingPunct="1">
              <a:spcBef>
                <a:spcPct val="0"/>
              </a:spcBef>
              <a:buClrTx/>
              <a:buSzTx/>
              <a:buFontTx/>
              <a:buNone/>
            </a:pPr>
            <a:r>
              <a:rPr lang="en-US" altLang="en-US" sz="1800" i="0">
                <a:solidFill>
                  <a:schemeClr val="tx1"/>
                </a:solidFill>
                <a:latin typeface="Tahoma" panose="020B0604030504040204" pitchFamily="34" charset="0"/>
              </a:rPr>
              <a:t> p2: process is</a:t>
            </a:r>
          </a:p>
          <a:p>
            <a:pPr eaLnBrk="1" hangingPunct="1">
              <a:spcBef>
                <a:spcPct val="0"/>
              </a:spcBef>
              <a:buClrTx/>
              <a:buSzTx/>
              <a:buFontTx/>
              <a:buNone/>
            </a:pPr>
            <a:r>
              <a:rPr lang="en-US" altLang="en-US" sz="1800" i="0">
                <a:solidFill>
                  <a:schemeClr val="tx1"/>
                </a:solidFill>
                <a:latin typeface="Tahoma" panose="020B0604030504040204" pitchFamily="34" charset="0"/>
              </a:rPr>
              <a:t> begin</a:t>
            </a:r>
          </a:p>
          <a:p>
            <a:pPr eaLnBrk="1" hangingPunct="1">
              <a:spcBef>
                <a:spcPct val="0"/>
              </a:spcBef>
              <a:buClrTx/>
              <a:buSzTx/>
              <a:buFontTx/>
              <a:buNone/>
            </a:pPr>
            <a:r>
              <a:rPr lang="en-US" altLang="en-US" sz="1800" i="0">
                <a:solidFill>
                  <a:schemeClr val="tx1"/>
                </a:solidFill>
                <a:latin typeface="Tahoma" panose="020B0604030504040204" pitchFamily="34" charset="0"/>
              </a:rPr>
              <a:t>	 z &lt;= (x + y);</a:t>
            </a:r>
          </a:p>
          <a:p>
            <a:pPr eaLnBrk="1" hangingPunct="1">
              <a:spcBef>
                <a:spcPct val="0"/>
              </a:spcBef>
              <a:buClrTx/>
              <a:buSzTx/>
              <a:buFontTx/>
              <a:buNone/>
            </a:pPr>
            <a:r>
              <a:rPr lang="en-US" altLang="en-US" sz="1800" i="0">
                <a:solidFill>
                  <a:schemeClr val="tx1"/>
                </a:solidFill>
                <a:latin typeface="Tahoma" panose="020B0604030504040204" pitchFamily="34" charset="0"/>
              </a:rPr>
              <a:t>	 wait on x,y;</a:t>
            </a:r>
          </a:p>
          <a:p>
            <a:pPr eaLnBrk="1" hangingPunct="1">
              <a:spcBef>
                <a:spcPct val="0"/>
              </a:spcBef>
              <a:buClrTx/>
              <a:buSzTx/>
              <a:buFontTx/>
              <a:buNone/>
            </a:pPr>
            <a:r>
              <a:rPr lang="en-US" altLang="en-US" sz="1800" i="0">
                <a:solidFill>
                  <a:schemeClr val="tx1"/>
                </a:solidFill>
                <a:latin typeface="Tahoma" panose="020B0604030504040204" pitchFamily="34" charset="0"/>
              </a:rPr>
              <a:t> end process;</a:t>
            </a:r>
          </a:p>
          <a:p>
            <a:pPr eaLnBrk="1" hangingPunct="1">
              <a:spcBef>
                <a:spcPct val="0"/>
              </a:spcBef>
              <a:buClrTx/>
              <a:buSzTx/>
              <a:buFontTx/>
              <a:buNone/>
            </a:pPr>
            <a:r>
              <a:rPr lang="en-US" altLang="en-US" sz="1800" i="0">
                <a:solidFill>
                  <a:schemeClr val="tx1"/>
                </a:solidFill>
                <a:latin typeface="Tahoma" panose="020B0604030504040204" pitchFamily="34" charset="0"/>
              </a:rPr>
              <a:t>end behav;</a:t>
            </a:r>
          </a:p>
        </p:txBody>
      </p:sp>
      <p:sp>
        <p:nvSpPr>
          <p:cNvPr id="223237" name="Line 4"/>
          <p:cNvSpPr>
            <a:spLocks noChangeShapeType="1"/>
          </p:cNvSpPr>
          <p:nvPr/>
        </p:nvSpPr>
        <p:spPr bwMode="auto">
          <a:xfrm>
            <a:off x="5029200" y="2362200"/>
            <a:ext cx="0" cy="40386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3238" name="Text Box 5"/>
          <p:cNvSpPr txBox="1">
            <a:spLocks noChangeArrowheads="1"/>
          </p:cNvSpPr>
          <p:nvPr/>
        </p:nvSpPr>
        <p:spPr bwMode="auto">
          <a:xfrm>
            <a:off x="4495800" y="2438400"/>
            <a:ext cx="371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a</a:t>
            </a:r>
          </a:p>
        </p:txBody>
      </p:sp>
      <p:sp>
        <p:nvSpPr>
          <p:cNvPr id="223239" name="Text Box 6"/>
          <p:cNvSpPr txBox="1">
            <a:spLocks noChangeArrowheads="1"/>
          </p:cNvSpPr>
          <p:nvPr/>
        </p:nvSpPr>
        <p:spPr bwMode="auto">
          <a:xfrm>
            <a:off x="4495800" y="3200400"/>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b</a:t>
            </a:r>
          </a:p>
        </p:txBody>
      </p:sp>
      <p:sp>
        <p:nvSpPr>
          <p:cNvPr id="223240" name="Text Box 7"/>
          <p:cNvSpPr txBox="1">
            <a:spLocks noChangeArrowheads="1"/>
          </p:cNvSpPr>
          <p:nvPr/>
        </p:nvSpPr>
        <p:spPr bwMode="auto">
          <a:xfrm>
            <a:off x="4495800" y="4876800"/>
            <a:ext cx="361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y</a:t>
            </a:r>
          </a:p>
        </p:txBody>
      </p:sp>
      <p:sp>
        <p:nvSpPr>
          <p:cNvPr id="223241" name="Text Box 8"/>
          <p:cNvSpPr txBox="1">
            <a:spLocks noChangeArrowheads="1"/>
          </p:cNvSpPr>
          <p:nvPr/>
        </p:nvSpPr>
        <p:spPr bwMode="auto">
          <a:xfrm>
            <a:off x="4495800" y="4038600"/>
            <a:ext cx="360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x</a:t>
            </a:r>
          </a:p>
        </p:txBody>
      </p:sp>
      <p:sp>
        <p:nvSpPr>
          <p:cNvPr id="223242" name="Text Box 9"/>
          <p:cNvSpPr txBox="1">
            <a:spLocks noChangeArrowheads="1"/>
          </p:cNvSpPr>
          <p:nvPr/>
        </p:nvSpPr>
        <p:spPr bwMode="auto">
          <a:xfrm>
            <a:off x="4495800" y="5715000"/>
            <a:ext cx="342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z</a:t>
            </a:r>
          </a:p>
        </p:txBody>
      </p:sp>
      <p:sp>
        <p:nvSpPr>
          <p:cNvPr id="347146" name="Text Box 10"/>
          <p:cNvSpPr txBox="1">
            <a:spLocks noChangeArrowheads="1"/>
          </p:cNvSpPr>
          <p:nvPr/>
        </p:nvSpPr>
        <p:spPr bwMode="auto">
          <a:xfrm>
            <a:off x="5072063" y="1905000"/>
            <a:ext cx="752475" cy="457200"/>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en-US" i="0">
                <a:effectLst>
                  <a:outerShdw blurRad="38100" dist="38100" dir="2700000" algn="tl">
                    <a:srgbClr val="C0C0C0"/>
                  </a:outerShdw>
                </a:effectLst>
                <a:latin typeface="Tahoma" pitchFamily="34" charset="0"/>
              </a:rPr>
              <a:t>0 ns</a:t>
            </a:r>
          </a:p>
        </p:txBody>
      </p:sp>
      <p:sp>
        <p:nvSpPr>
          <p:cNvPr id="223244" name="Line 11"/>
          <p:cNvSpPr>
            <a:spLocks noChangeShapeType="1"/>
          </p:cNvSpPr>
          <p:nvPr/>
        </p:nvSpPr>
        <p:spPr bwMode="auto">
          <a:xfrm>
            <a:off x="4495800" y="2971800"/>
            <a:ext cx="3810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3245" name="Line 12"/>
          <p:cNvSpPr>
            <a:spLocks noChangeShapeType="1"/>
          </p:cNvSpPr>
          <p:nvPr/>
        </p:nvSpPr>
        <p:spPr bwMode="auto">
          <a:xfrm>
            <a:off x="4572000" y="6400800"/>
            <a:ext cx="37338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3246" name="Line 13"/>
          <p:cNvSpPr>
            <a:spLocks noChangeShapeType="1"/>
          </p:cNvSpPr>
          <p:nvPr/>
        </p:nvSpPr>
        <p:spPr bwMode="auto">
          <a:xfrm>
            <a:off x="4495800" y="3810000"/>
            <a:ext cx="3810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3247" name="Line 14"/>
          <p:cNvSpPr>
            <a:spLocks noChangeShapeType="1"/>
          </p:cNvSpPr>
          <p:nvPr/>
        </p:nvSpPr>
        <p:spPr bwMode="auto">
          <a:xfrm>
            <a:off x="4572000" y="4724400"/>
            <a:ext cx="37338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3248" name="Line 15"/>
          <p:cNvSpPr>
            <a:spLocks noChangeShapeType="1"/>
          </p:cNvSpPr>
          <p:nvPr/>
        </p:nvSpPr>
        <p:spPr bwMode="auto">
          <a:xfrm>
            <a:off x="4572000" y="5562600"/>
            <a:ext cx="37338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23249" name="Text Box 16"/>
          <p:cNvSpPr txBox="1">
            <a:spLocks noChangeArrowheads="1"/>
          </p:cNvSpPr>
          <p:nvPr/>
        </p:nvSpPr>
        <p:spPr bwMode="auto">
          <a:xfrm>
            <a:off x="5143500" y="23622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a:t>
            </a:r>
          </a:p>
        </p:txBody>
      </p:sp>
      <p:sp>
        <p:nvSpPr>
          <p:cNvPr id="223250" name="Text Box 17"/>
          <p:cNvSpPr txBox="1">
            <a:spLocks noChangeArrowheads="1"/>
          </p:cNvSpPr>
          <p:nvPr/>
        </p:nvSpPr>
        <p:spPr bwMode="auto">
          <a:xfrm>
            <a:off x="5143500" y="32004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23251" name="Text Box 18"/>
          <p:cNvSpPr txBox="1">
            <a:spLocks noChangeArrowheads="1"/>
          </p:cNvSpPr>
          <p:nvPr/>
        </p:nvSpPr>
        <p:spPr bwMode="auto">
          <a:xfrm>
            <a:off x="5260975" y="4038600"/>
            <a:ext cx="37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23252" name="Text Box 19"/>
          <p:cNvSpPr txBox="1">
            <a:spLocks noChangeArrowheads="1"/>
          </p:cNvSpPr>
          <p:nvPr/>
        </p:nvSpPr>
        <p:spPr bwMode="auto">
          <a:xfrm>
            <a:off x="5260975" y="4953000"/>
            <a:ext cx="37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23253" name="Text Box 20"/>
          <p:cNvSpPr txBox="1">
            <a:spLocks noChangeArrowheads="1"/>
          </p:cNvSpPr>
          <p:nvPr/>
        </p:nvSpPr>
        <p:spPr bwMode="auto">
          <a:xfrm>
            <a:off x="5260975" y="5715000"/>
            <a:ext cx="37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23254" name="Line 21"/>
          <p:cNvSpPr>
            <a:spLocks noChangeShapeType="1"/>
          </p:cNvSpPr>
          <p:nvPr/>
        </p:nvSpPr>
        <p:spPr bwMode="auto">
          <a:xfrm>
            <a:off x="5943600" y="2362200"/>
            <a:ext cx="0" cy="40386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347158" name="Text Box 22"/>
          <p:cNvSpPr txBox="1">
            <a:spLocks noChangeArrowheads="1"/>
          </p:cNvSpPr>
          <p:nvPr/>
        </p:nvSpPr>
        <p:spPr bwMode="auto">
          <a:xfrm>
            <a:off x="5867400" y="1905000"/>
            <a:ext cx="919163" cy="457200"/>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en-US" i="0">
                <a:effectLst>
                  <a:outerShdw blurRad="38100" dist="38100" dir="2700000" algn="tl">
                    <a:srgbClr val="C0C0C0"/>
                  </a:outerShdw>
                </a:effectLst>
                <a:latin typeface="Tahoma" pitchFamily="34" charset="0"/>
              </a:rPr>
              <a:t>10 ns</a:t>
            </a:r>
          </a:p>
        </p:txBody>
      </p:sp>
      <p:sp>
        <p:nvSpPr>
          <p:cNvPr id="223256" name="Text Box 23"/>
          <p:cNvSpPr txBox="1">
            <a:spLocks noChangeArrowheads="1"/>
          </p:cNvSpPr>
          <p:nvPr/>
        </p:nvSpPr>
        <p:spPr bwMode="auto">
          <a:xfrm>
            <a:off x="6057900" y="23622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a:t>
            </a:r>
          </a:p>
        </p:txBody>
      </p:sp>
      <p:sp>
        <p:nvSpPr>
          <p:cNvPr id="223257" name="Text Box 24"/>
          <p:cNvSpPr txBox="1">
            <a:spLocks noChangeArrowheads="1"/>
          </p:cNvSpPr>
          <p:nvPr/>
        </p:nvSpPr>
        <p:spPr bwMode="auto">
          <a:xfrm>
            <a:off x="6057900" y="32004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23258" name="Text Box 25"/>
          <p:cNvSpPr txBox="1">
            <a:spLocks noChangeArrowheads="1"/>
          </p:cNvSpPr>
          <p:nvPr/>
        </p:nvSpPr>
        <p:spPr bwMode="auto">
          <a:xfrm>
            <a:off x="6096000" y="40386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30</a:t>
            </a:r>
          </a:p>
        </p:txBody>
      </p:sp>
      <p:sp>
        <p:nvSpPr>
          <p:cNvPr id="223259" name="Text Box 26"/>
          <p:cNvSpPr txBox="1">
            <a:spLocks noChangeArrowheads="1"/>
          </p:cNvSpPr>
          <p:nvPr/>
        </p:nvSpPr>
        <p:spPr bwMode="auto">
          <a:xfrm>
            <a:off x="6175375" y="4953000"/>
            <a:ext cx="37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23260" name="Text Box 27"/>
          <p:cNvSpPr txBox="1">
            <a:spLocks noChangeArrowheads="1"/>
          </p:cNvSpPr>
          <p:nvPr/>
        </p:nvSpPr>
        <p:spPr bwMode="auto">
          <a:xfrm>
            <a:off x="6096000" y="57150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30</a:t>
            </a:r>
          </a:p>
        </p:txBody>
      </p:sp>
      <p:sp>
        <p:nvSpPr>
          <p:cNvPr id="223261" name="Line 28"/>
          <p:cNvSpPr>
            <a:spLocks noChangeShapeType="1"/>
          </p:cNvSpPr>
          <p:nvPr/>
        </p:nvSpPr>
        <p:spPr bwMode="auto">
          <a:xfrm>
            <a:off x="6781800" y="2362200"/>
            <a:ext cx="0" cy="40386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347165" name="Text Box 29"/>
          <p:cNvSpPr txBox="1">
            <a:spLocks noChangeArrowheads="1"/>
          </p:cNvSpPr>
          <p:nvPr/>
        </p:nvSpPr>
        <p:spPr bwMode="auto">
          <a:xfrm>
            <a:off x="6705600" y="1905000"/>
            <a:ext cx="919163" cy="457200"/>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en-US" i="0">
                <a:effectLst>
                  <a:outerShdw blurRad="38100" dist="38100" dir="2700000" algn="tl">
                    <a:srgbClr val="C0C0C0"/>
                  </a:outerShdw>
                </a:effectLst>
                <a:latin typeface="Tahoma" pitchFamily="34" charset="0"/>
              </a:rPr>
              <a:t>20 ns</a:t>
            </a:r>
          </a:p>
        </p:txBody>
      </p:sp>
      <p:sp>
        <p:nvSpPr>
          <p:cNvPr id="223263" name="Text Box 30"/>
          <p:cNvSpPr txBox="1">
            <a:spLocks noChangeArrowheads="1"/>
          </p:cNvSpPr>
          <p:nvPr/>
        </p:nvSpPr>
        <p:spPr bwMode="auto">
          <a:xfrm>
            <a:off x="6896100" y="23622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a:t>
            </a:r>
          </a:p>
        </p:txBody>
      </p:sp>
      <p:sp>
        <p:nvSpPr>
          <p:cNvPr id="223264" name="Text Box 31"/>
          <p:cNvSpPr txBox="1">
            <a:spLocks noChangeArrowheads="1"/>
          </p:cNvSpPr>
          <p:nvPr/>
        </p:nvSpPr>
        <p:spPr bwMode="auto">
          <a:xfrm>
            <a:off x="6896100" y="32004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23265" name="Text Box 32"/>
          <p:cNvSpPr txBox="1">
            <a:spLocks noChangeArrowheads="1"/>
          </p:cNvSpPr>
          <p:nvPr/>
        </p:nvSpPr>
        <p:spPr bwMode="auto">
          <a:xfrm>
            <a:off x="6934200" y="40386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30</a:t>
            </a:r>
          </a:p>
        </p:txBody>
      </p:sp>
      <p:sp>
        <p:nvSpPr>
          <p:cNvPr id="223266" name="Text Box 33"/>
          <p:cNvSpPr txBox="1">
            <a:spLocks noChangeArrowheads="1"/>
          </p:cNvSpPr>
          <p:nvPr/>
        </p:nvSpPr>
        <p:spPr bwMode="auto">
          <a:xfrm>
            <a:off x="6934200" y="49530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23267" name="Text Box 34"/>
          <p:cNvSpPr txBox="1">
            <a:spLocks noChangeArrowheads="1"/>
          </p:cNvSpPr>
          <p:nvPr/>
        </p:nvSpPr>
        <p:spPr bwMode="auto">
          <a:xfrm>
            <a:off x="6934200" y="57150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40</a:t>
            </a:r>
          </a:p>
        </p:txBody>
      </p:sp>
      <p:sp>
        <p:nvSpPr>
          <p:cNvPr id="223268" name="Line 35"/>
          <p:cNvSpPr>
            <a:spLocks noChangeShapeType="1"/>
          </p:cNvSpPr>
          <p:nvPr/>
        </p:nvSpPr>
        <p:spPr bwMode="auto">
          <a:xfrm>
            <a:off x="7581900" y="2362200"/>
            <a:ext cx="0" cy="40386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347172" name="Text Box 36"/>
          <p:cNvSpPr txBox="1">
            <a:spLocks noChangeArrowheads="1"/>
          </p:cNvSpPr>
          <p:nvPr/>
        </p:nvSpPr>
        <p:spPr bwMode="auto">
          <a:xfrm>
            <a:off x="7539038" y="1905000"/>
            <a:ext cx="919162" cy="457200"/>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en-US" i="0">
                <a:effectLst>
                  <a:outerShdw blurRad="38100" dist="38100" dir="2700000" algn="tl">
                    <a:srgbClr val="C0C0C0"/>
                  </a:outerShdw>
                </a:effectLst>
                <a:latin typeface="Tahoma" pitchFamily="34" charset="0"/>
              </a:rPr>
              <a:t>30 ns</a:t>
            </a:r>
          </a:p>
        </p:txBody>
      </p:sp>
      <p:sp>
        <p:nvSpPr>
          <p:cNvPr id="223270" name="Text Box 37"/>
          <p:cNvSpPr txBox="1">
            <a:spLocks noChangeArrowheads="1"/>
          </p:cNvSpPr>
          <p:nvPr/>
        </p:nvSpPr>
        <p:spPr bwMode="auto">
          <a:xfrm>
            <a:off x="7696200" y="23622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40</a:t>
            </a:r>
          </a:p>
        </p:txBody>
      </p:sp>
      <p:sp>
        <p:nvSpPr>
          <p:cNvPr id="223271" name="Text Box 38"/>
          <p:cNvSpPr txBox="1">
            <a:spLocks noChangeArrowheads="1"/>
          </p:cNvSpPr>
          <p:nvPr/>
        </p:nvSpPr>
        <p:spPr bwMode="auto">
          <a:xfrm>
            <a:off x="7696200" y="32004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a:t>
            </a:r>
          </a:p>
        </p:txBody>
      </p:sp>
      <p:sp>
        <p:nvSpPr>
          <p:cNvPr id="223272" name="Text Box 39"/>
          <p:cNvSpPr txBox="1">
            <a:spLocks noChangeArrowheads="1"/>
          </p:cNvSpPr>
          <p:nvPr/>
        </p:nvSpPr>
        <p:spPr bwMode="auto">
          <a:xfrm>
            <a:off x="7734300" y="40386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30</a:t>
            </a:r>
          </a:p>
        </p:txBody>
      </p:sp>
      <p:sp>
        <p:nvSpPr>
          <p:cNvPr id="223273" name="Text Box 40"/>
          <p:cNvSpPr txBox="1">
            <a:spLocks noChangeArrowheads="1"/>
          </p:cNvSpPr>
          <p:nvPr/>
        </p:nvSpPr>
        <p:spPr bwMode="auto">
          <a:xfrm>
            <a:off x="7696200" y="49530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23274" name="Text Box 41"/>
          <p:cNvSpPr txBox="1">
            <a:spLocks noChangeArrowheads="1"/>
          </p:cNvSpPr>
          <p:nvPr/>
        </p:nvSpPr>
        <p:spPr bwMode="auto">
          <a:xfrm>
            <a:off x="7734300" y="57150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71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71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58" grpId="0" autoUpdateAnimBg="0"/>
      <p:bldP spid="347165" grpId="0" autoUpdateAnimBg="0"/>
      <p:bldP spid="347172"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ctrTitle"/>
          </p:nvPr>
        </p:nvSpPr>
        <p:spPr>
          <a:xfrm>
            <a:off x="539750" y="4581525"/>
            <a:ext cx="7772400" cy="1143000"/>
          </a:xfrm>
        </p:spPr>
        <p:txBody>
          <a:bodyPr/>
          <a:lstStyle/>
          <a:p>
            <a:pPr>
              <a:defRPr/>
            </a:pPr>
            <a:r>
              <a:rPr lang="en-US" smtClean="0"/>
              <a:t>VHDL Syntactical Elements and Data Types</a:t>
            </a:r>
          </a:p>
        </p:txBody>
      </p:sp>
      <p:pic>
        <p:nvPicPr>
          <p:cNvPr id="224259" name="Picture 3" descr="soc_intro_c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9C4657C-9C02-42E5-AF7E-EE948DE51728}" type="slidenum">
              <a:rPr lang="ar-SA" altLang="en-US" sz="1400" smtClean="0">
                <a:solidFill>
                  <a:srgbClr val="0000B6"/>
                </a:solidFill>
                <a:latin typeface="Book Antiqua" panose="02040602050305030304" pitchFamily="18" charset="0"/>
              </a:rPr>
              <a:pPr>
                <a:spcBef>
                  <a:spcPct val="0"/>
                </a:spcBef>
                <a:buClrTx/>
                <a:buSzTx/>
                <a:buFontTx/>
                <a:buNone/>
              </a:pPr>
              <a:t>198</a:t>
            </a:fld>
            <a:endParaRPr lang="en-US" altLang="en-US" sz="1400" smtClean="0">
              <a:solidFill>
                <a:srgbClr val="0000B6"/>
              </a:solidFill>
              <a:latin typeface="Book Antiqua" panose="02040602050305030304" pitchFamily="18" charset="0"/>
            </a:endParaRPr>
          </a:p>
        </p:txBody>
      </p:sp>
      <p:sp>
        <p:nvSpPr>
          <p:cNvPr id="349186" name="Rectangle 2"/>
          <p:cNvSpPr>
            <a:spLocks noGrp="1" noChangeArrowheads="1"/>
          </p:cNvSpPr>
          <p:nvPr>
            <p:ph type="title"/>
          </p:nvPr>
        </p:nvSpPr>
        <p:spPr>
          <a:xfrm>
            <a:off x="685800" y="152400"/>
            <a:ext cx="7772400" cy="1143000"/>
          </a:xfrm>
        </p:spPr>
        <p:txBody>
          <a:bodyPr/>
          <a:lstStyle/>
          <a:p>
            <a:pPr>
              <a:defRPr/>
            </a:pPr>
            <a:r>
              <a:rPr lang="en-US" smtClean="0"/>
              <a:t>Lexical Elements</a:t>
            </a:r>
          </a:p>
        </p:txBody>
      </p:sp>
      <p:sp>
        <p:nvSpPr>
          <p:cNvPr id="225284" name="Text Box 3"/>
          <p:cNvSpPr txBox="1">
            <a:spLocks noChangeArrowheads="1"/>
          </p:cNvSpPr>
          <p:nvPr/>
        </p:nvSpPr>
        <p:spPr bwMode="auto">
          <a:xfrm>
            <a:off x="76200" y="1060450"/>
            <a:ext cx="71247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rgbClr val="FFFF99"/>
                </a:solidFill>
                <a:latin typeface="Tahoma" panose="020B0604030504040204" pitchFamily="34" charset="0"/>
              </a:rPr>
              <a:t> </a:t>
            </a:r>
            <a:r>
              <a:rPr lang="en-US" altLang="en-US" b="1" i="0">
                <a:solidFill>
                  <a:schemeClr val="tx1"/>
                </a:solidFill>
                <a:latin typeface="Tahoma" panose="020B0604030504040204" pitchFamily="34" charset="0"/>
              </a:rPr>
              <a:t>Comments:</a:t>
            </a:r>
            <a:endParaRPr lang="en-US" altLang="en-US" sz="2400" b="1" i="0">
              <a:solidFill>
                <a:schemeClr val="tx1"/>
              </a:solidFill>
              <a:latin typeface="Tahoma" panose="020B0604030504040204" pitchFamily="34" charset="0"/>
            </a:endParaRPr>
          </a:p>
          <a:p>
            <a:pPr lvl="1" eaLnBrk="1" hangingPunct="1">
              <a:spcBef>
                <a:spcPct val="0"/>
              </a:spcBef>
              <a:buClrTx/>
              <a:buSzTx/>
              <a:buFontTx/>
              <a:buNone/>
            </a:pPr>
            <a:r>
              <a:rPr lang="en-US" altLang="en-US" i="0">
                <a:latin typeface="Tahoma" panose="020B0604030504040204" pitchFamily="34" charset="0"/>
              </a:rPr>
              <a:t>- A comment line in VHDL is represented by two</a:t>
            </a:r>
          </a:p>
          <a:p>
            <a:pPr lvl="1" eaLnBrk="1" hangingPunct="1">
              <a:spcBef>
                <a:spcPct val="0"/>
              </a:spcBef>
              <a:buClrTx/>
              <a:buSzTx/>
              <a:buFontTx/>
              <a:buNone/>
            </a:pPr>
            <a:r>
              <a:rPr lang="en-US" altLang="en-US" i="0">
                <a:latin typeface="Tahoma" panose="020B0604030504040204" pitchFamily="34" charset="0"/>
              </a:rPr>
              <a:t>  successive dashes “—”.</a:t>
            </a:r>
          </a:p>
          <a:p>
            <a:pPr lvl="1" eaLnBrk="1" hangingPunct="1">
              <a:spcBef>
                <a:spcPct val="0"/>
              </a:spcBef>
              <a:buClrTx/>
              <a:buSzTx/>
              <a:buFontTx/>
              <a:buChar char="-"/>
            </a:pPr>
            <a:r>
              <a:rPr lang="en-US" altLang="en-US" i="0">
                <a:latin typeface="Tahoma" panose="020B0604030504040204" pitchFamily="34" charset="0"/>
              </a:rPr>
              <a:t> A comment extends from “—” to the end of </a:t>
            </a:r>
          </a:p>
          <a:p>
            <a:pPr lvl="1" eaLnBrk="1" hangingPunct="1">
              <a:spcBef>
                <a:spcPct val="0"/>
              </a:spcBef>
              <a:buClrTx/>
              <a:buSzTx/>
              <a:buFontTx/>
              <a:buNone/>
            </a:pPr>
            <a:r>
              <a:rPr lang="en-US" altLang="en-US" i="0">
                <a:latin typeface="Tahoma" panose="020B0604030504040204" pitchFamily="34" charset="0"/>
              </a:rPr>
              <a:t>  the line.</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Identifiers:</a:t>
            </a:r>
          </a:p>
          <a:p>
            <a:pPr lvl="1" eaLnBrk="1" hangingPunct="1">
              <a:spcBef>
                <a:spcPct val="0"/>
              </a:spcBef>
              <a:buClrTx/>
              <a:buSzTx/>
              <a:buFontTx/>
              <a:buChar char="-"/>
            </a:pPr>
            <a:r>
              <a:rPr lang="en-US" altLang="en-US" sz="2800" i="0">
                <a:latin typeface="Tahoma" panose="020B0604030504040204" pitchFamily="34" charset="0"/>
              </a:rPr>
              <a:t> </a:t>
            </a:r>
            <a:r>
              <a:rPr lang="en-US" altLang="en-US" i="0">
                <a:latin typeface="Tahoma" panose="020B0604030504040204" pitchFamily="34" charset="0"/>
              </a:rPr>
              <a:t>Identifiers are names that can be given by the</a:t>
            </a:r>
          </a:p>
          <a:p>
            <a:pPr lvl="1" eaLnBrk="1" hangingPunct="1">
              <a:spcBef>
                <a:spcPct val="0"/>
              </a:spcBef>
              <a:buClrTx/>
              <a:buSzTx/>
              <a:buFontTx/>
              <a:buNone/>
            </a:pPr>
            <a:r>
              <a:rPr lang="en-US" altLang="en-US" i="0">
                <a:latin typeface="Tahoma" panose="020B0604030504040204" pitchFamily="34" charset="0"/>
              </a:rPr>
              <a:t>   user.</a:t>
            </a:r>
          </a:p>
          <a:p>
            <a:pPr lvl="1" eaLnBrk="1" hangingPunct="1">
              <a:spcBef>
                <a:spcPct val="0"/>
              </a:spcBef>
              <a:buClrTx/>
              <a:buSzTx/>
              <a:buFontTx/>
              <a:buChar char="-"/>
            </a:pPr>
            <a:r>
              <a:rPr lang="en-US" altLang="en-US" i="0">
                <a:latin typeface="Tahoma" panose="020B0604030504040204" pitchFamily="34" charset="0"/>
              </a:rPr>
              <a:t> rules:</a:t>
            </a:r>
          </a:p>
          <a:p>
            <a:pPr lvl="2" eaLnBrk="1" hangingPunct="1">
              <a:spcBef>
                <a:spcPct val="0"/>
              </a:spcBef>
              <a:buClrTx/>
              <a:buSzTx/>
              <a:buFontTx/>
              <a:buNone/>
            </a:pPr>
            <a:r>
              <a:rPr lang="en-US" altLang="en-US" sz="2400" i="0">
                <a:latin typeface="Tahoma" panose="020B0604030504040204" pitchFamily="34" charset="0"/>
              </a:rPr>
              <a:t>&gt;&gt; must start with an alphabetic letter.</a:t>
            </a:r>
          </a:p>
          <a:p>
            <a:pPr lvl="2" eaLnBrk="1" hangingPunct="1">
              <a:spcBef>
                <a:spcPct val="0"/>
              </a:spcBef>
              <a:buClrTx/>
              <a:buSzTx/>
              <a:buFontTx/>
              <a:buNone/>
            </a:pPr>
            <a:r>
              <a:rPr lang="en-US" altLang="en-US" sz="2400" i="0">
                <a:latin typeface="Tahoma" panose="020B0604030504040204" pitchFamily="34" charset="0"/>
              </a:rPr>
              <a:t>&gt;&gt; can contain alphabetic letters, decimal</a:t>
            </a:r>
          </a:p>
          <a:p>
            <a:pPr lvl="2" eaLnBrk="1" hangingPunct="1">
              <a:spcBef>
                <a:spcPct val="0"/>
              </a:spcBef>
              <a:buClrTx/>
              <a:buSzTx/>
              <a:buFontTx/>
              <a:buNone/>
            </a:pPr>
            <a:r>
              <a:rPr lang="en-US" altLang="en-US" sz="2400" i="0">
                <a:latin typeface="Tahoma" panose="020B0604030504040204" pitchFamily="34" charset="0"/>
              </a:rPr>
              <a:t>      digits and underline character “_”.</a:t>
            </a:r>
          </a:p>
          <a:p>
            <a:pPr lvl="2" eaLnBrk="1" hangingPunct="1">
              <a:spcBef>
                <a:spcPct val="0"/>
              </a:spcBef>
              <a:buClrTx/>
              <a:buSzTx/>
              <a:buFontTx/>
              <a:buNone/>
            </a:pPr>
            <a:r>
              <a:rPr lang="en-US" altLang="en-US" sz="2400" i="0">
                <a:latin typeface="Tahoma" panose="020B0604030504040204" pitchFamily="34" charset="0"/>
              </a:rPr>
              <a:t>&gt;&gt; cannot end with “_”.</a:t>
            </a:r>
          </a:p>
          <a:p>
            <a:pPr lvl="2" eaLnBrk="1" hangingPunct="1">
              <a:spcBef>
                <a:spcPct val="0"/>
              </a:spcBef>
              <a:buClrTx/>
              <a:buSzTx/>
              <a:buFontTx/>
              <a:buNone/>
            </a:pPr>
            <a:r>
              <a:rPr lang="en-US" altLang="en-US" sz="2400" i="0">
                <a:latin typeface="Tahoma" panose="020B0604030504040204" pitchFamily="34" charset="0"/>
              </a:rPr>
              <a:t>&gt;&gt; cannot contain successive</a:t>
            </a:r>
            <a:r>
              <a:rPr lang="en-US" altLang="en-US" sz="2400" i="0">
                <a:solidFill>
                  <a:srgbClr val="FFFF99"/>
                </a:solidFill>
                <a:latin typeface="Tahoma" panose="020B0604030504040204" pitchFamily="34" charset="0"/>
              </a:rPr>
              <a:t> </a:t>
            </a:r>
            <a:r>
              <a:rPr lang="en-US" altLang="en-US" sz="2400" i="0">
                <a:latin typeface="Tahoma" panose="020B0604030504040204" pitchFamily="34" charset="0"/>
              </a:rPr>
              <a:t>“_”.</a:t>
            </a:r>
            <a:endParaRPr lang="en-US" altLang="en-US" sz="2800" i="0">
              <a:latin typeface="Tahoma" panose="020B0604030504040204" pitchFamily="34"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5A81059-A1D3-4A4F-A459-9E0A3A3342F8}" type="slidenum">
              <a:rPr lang="ar-SA" altLang="en-US" sz="1400" smtClean="0">
                <a:solidFill>
                  <a:srgbClr val="0000B6"/>
                </a:solidFill>
                <a:latin typeface="Book Antiqua" panose="02040602050305030304" pitchFamily="18" charset="0"/>
              </a:rPr>
              <a:pPr>
                <a:spcBef>
                  <a:spcPct val="0"/>
                </a:spcBef>
                <a:buClrTx/>
                <a:buSzTx/>
                <a:buFontTx/>
                <a:buNone/>
              </a:pPr>
              <a:t>199</a:t>
            </a:fld>
            <a:endParaRPr lang="en-US" altLang="en-US" sz="1400" smtClean="0">
              <a:solidFill>
                <a:srgbClr val="0000B6"/>
              </a:solidFill>
              <a:latin typeface="Book Antiqua" panose="02040602050305030304" pitchFamily="18" charset="0"/>
            </a:endParaRPr>
          </a:p>
        </p:txBody>
      </p:sp>
      <p:sp>
        <p:nvSpPr>
          <p:cNvPr id="350210" name="Rectangle 2"/>
          <p:cNvSpPr>
            <a:spLocks noGrp="1" noChangeArrowheads="1"/>
          </p:cNvSpPr>
          <p:nvPr>
            <p:ph type="title"/>
          </p:nvPr>
        </p:nvSpPr>
        <p:spPr>
          <a:xfrm>
            <a:off x="762000" y="228600"/>
            <a:ext cx="7772400" cy="1143000"/>
          </a:xfrm>
        </p:spPr>
        <p:txBody>
          <a:bodyPr/>
          <a:lstStyle/>
          <a:p>
            <a:pPr>
              <a:defRPr/>
            </a:pPr>
            <a:r>
              <a:rPr lang="en-US" smtClean="0"/>
              <a:t>Lexical Elements</a:t>
            </a:r>
          </a:p>
        </p:txBody>
      </p:sp>
      <p:sp>
        <p:nvSpPr>
          <p:cNvPr id="226308" name="Text Box 3"/>
          <p:cNvSpPr txBox="1">
            <a:spLocks noChangeArrowheads="1"/>
          </p:cNvSpPr>
          <p:nvPr/>
        </p:nvSpPr>
        <p:spPr bwMode="auto">
          <a:xfrm>
            <a:off x="76200" y="1219200"/>
            <a:ext cx="7831138"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dirty="0">
                <a:solidFill>
                  <a:schemeClr val="tx1"/>
                </a:solidFill>
                <a:latin typeface="Tahoma" panose="020B0604030504040204" pitchFamily="34" charset="0"/>
              </a:rPr>
              <a:t> </a:t>
            </a:r>
            <a:r>
              <a:rPr lang="en-US" altLang="en-US" b="1" i="0" dirty="0">
                <a:solidFill>
                  <a:schemeClr val="tx1"/>
                </a:solidFill>
                <a:latin typeface="Tahoma" panose="020B0604030504040204" pitchFamily="34" charset="0"/>
              </a:rPr>
              <a:t>Numbers</a:t>
            </a:r>
          </a:p>
          <a:p>
            <a:pPr lvl="1" eaLnBrk="1" hangingPunct="1">
              <a:lnSpc>
                <a:spcPct val="160000"/>
              </a:lnSpc>
              <a:spcBef>
                <a:spcPct val="0"/>
              </a:spcBef>
              <a:buClrTx/>
              <a:buSzTx/>
              <a:buFontTx/>
              <a:buChar char="•"/>
            </a:pPr>
            <a:r>
              <a:rPr lang="en-US" altLang="en-US" i="0" dirty="0">
                <a:latin typeface="Tahoma" panose="020B0604030504040204" pitchFamily="34" charset="0"/>
              </a:rPr>
              <a:t>Two kinds: integer and real.</a:t>
            </a:r>
          </a:p>
          <a:p>
            <a:pPr lvl="1" eaLnBrk="1" hangingPunct="1">
              <a:lnSpc>
                <a:spcPct val="200000"/>
              </a:lnSpc>
              <a:spcBef>
                <a:spcPct val="0"/>
              </a:spcBef>
              <a:buClrTx/>
              <a:buSzTx/>
              <a:buFontTx/>
              <a:buChar char="•"/>
            </a:pPr>
            <a:r>
              <a:rPr lang="en-US" altLang="en-US" i="0" dirty="0">
                <a:latin typeface="Tahoma" panose="020B0604030504040204" pitchFamily="34" charset="0"/>
              </a:rPr>
              <a:t> Both integer and real literals can be written in </a:t>
            </a:r>
          </a:p>
          <a:p>
            <a:pPr lvl="1" eaLnBrk="1" hangingPunct="1">
              <a:spcBef>
                <a:spcPct val="0"/>
              </a:spcBef>
              <a:buClrTx/>
              <a:buSzTx/>
              <a:buFontTx/>
              <a:buNone/>
            </a:pPr>
            <a:r>
              <a:rPr lang="en-US" altLang="en-US" i="0" dirty="0">
                <a:latin typeface="Tahoma" panose="020B0604030504040204" pitchFamily="34" charset="0"/>
              </a:rPr>
              <a:t>  exponential notation, </a:t>
            </a:r>
            <a:r>
              <a:rPr lang="en-US" altLang="en-US" i="0" dirty="0" err="1">
                <a:latin typeface="Tahoma" panose="020B0604030504040204" pitchFamily="34" charset="0"/>
              </a:rPr>
              <a:t>eg</a:t>
            </a:r>
            <a:r>
              <a:rPr lang="en-US" altLang="en-US" i="0" dirty="0">
                <a:latin typeface="Tahoma" panose="020B0604030504040204" pitchFamily="34" charset="0"/>
              </a:rPr>
              <a:t>, 46E5, 1.34E5.</a:t>
            </a:r>
          </a:p>
          <a:p>
            <a:pPr lvl="1" eaLnBrk="1" hangingPunct="1">
              <a:lnSpc>
                <a:spcPct val="200000"/>
              </a:lnSpc>
              <a:spcBef>
                <a:spcPct val="0"/>
              </a:spcBef>
              <a:buClrTx/>
              <a:buSzTx/>
              <a:buFontTx/>
              <a:buChar char="•"/>
            </a:pPr>
            <a:r>
              <a:rPr lang="en-US" altLang="en-US" i="0" dirty="0">
                <a:latin typeface="Tahoma" panose="020B0604030504040204" pitchFamily="34" charset="0"/>
              </a:rPr>
              <a:t> Both can be expressed in integer base between 2</a:t>
            </a:r>
          </a:p>
          <a:p>
            <a:pPr lvl="1" eaLnBrk="1" hangingPunct="1">
              <a:spcBef>
                <a:spcPct val="0"/>
              </a:spcBef>
              <a:buClrTx/>
              <a:buSzTx/>
              <a:buFontTx/>
              <a:buNone/>
            </a:pPr>
            <a:r>
              <a:rPr lang="en-US" altLang="en-US" i="0" dirty="0">
                <a:latin typeface="Tahoma" panose="020B0604030504040204" pitchFamily="34" charset="0"/>
              </a:rPr>
              <a:t>  and 16:</a:t>
            </a:r>
          </a:p>
          <a:p>
            <a:pPr lvl="2" eaLnBrk="1" hangingPunct="1">
              <a:spcBef>
                <a:spcPct val="0"/>
              </a:spcBef>
              <a:buClrTx/>
              <a:buSzTx/>
              <a:buFontTx/>
              <a:buChar char="-"/>
            </a:pPr>
            <a:r>
              <a:rPr lang="en-US" altLang="en-US" sz="2400" i="0" dirty="0">
                <a:latin typeface="Tahoma" panose="020B0604030504040204" pitchFamily="34" charset="0"/>
              </a:rPr>
              <a:t> The number is written enclosed in “#” and</a:t>
            </a:r>
          </a:p>
          <a:p>
            <a:pPr lvl="2" eaLnBrk="1" hangingPunct="1">
              <a:spcBef>
                <a:spcPct val="0"/>
              </a:spcBef>
              <a:buClrTx/>
              <a:buSzTx/>
              <a:buFontTx/>
              <a:buNone/>
            </a:pPr>
            <a:r>
              <a:rPr lang="en-US" altLang="en-US" sz="2400" i="0" dirty="0">
                <a:latin typeface="Tahoma" panose="020B0604030504040204" pitchFamily="34" charset="0"/>
              </a:rPr>
              <a:t>  preceded by the base</a:t>
            </a:r>
          </a:p>
          <a:p>
            <a:pPr lvl="2" eaLnBrk="1" hangingPunct="1">
              <a:spcBef>
                <a:spcPct val="0"/>
              </a:spcBef>
              <a:buClrTx/>
              <a:buSzTx/>
              <a:buFontTx/>
              <a:buChar char="-"/>
            </a:pPr>
            <a:r>
              <a:rPr lang="en-US" altLang="en-US" sz="2400" i="0" dirty="0">
                <a:latin typeface="Tahoma" panose="020B0604030504040204" pitchFamily="34" charset="0"/>
              </a:rPr>
              <a:t> For example, 8 =&gt; 2#100#, 1024 =&gt; 2#1#E10</a:t>
            </a:r>
          </a:p>
          <a:p>
            <a:pPr lvl="1" eaLnBrk="1" hangingPunct="1">
              <a:lnSpc>
                <a:spcPct val="190000"/>
              </a:lnSpc>
              <a:spcBef>
                <a:spcPct val="0"/>
              </a:spcBef>
              <a:buClrTx/>
              <a:buSzTx/>
              <a:buFontTx/>
              <a:buChar char="•"/>
            </a:pPr>
            <a:r>
              <a:rPr lang="en-US" altLang="en-US" i="0" dirty="0">
                <a:latin typeface="Tahoma" panose="020B0604030504040204" pitchFamily="34" charset="0"/>
              </a:rPr>
              <a:t> Long numbers for easier readability can include “_”</a:t>
            </a:r>
          </a:p>
          <a:p>
            <a:pPr lvl="1" eaLnBrk="1" hangingPunct="1">
              <a:spcBef>
                <a:spcPct val="0"/>
              </a:spcBef>
              <a:buClrTx/>
              <a:buSzTx/>
              <a:buFontTx/>
              <a:buNone/>
            </a:pPr>
            <a:r>
              <a:rPr lang="en-US" altLang="en-US" i="0" dirty="0">
                <a:latin typeface="Tahoma" panose="020B0604030504040204" pitchFamily="34" charset="0"/>
              </a:rPr>
              <a:t>   as separator. For example, 123_456.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FA3C3AE6-91C6-40FF-B479-027DE9A9F965}" type="slidenum">
              <a:rPr lang="ar-SA" altLang="en-US" sz="1400" smtClean="0">
                <a:solidFill>
                  <a:srgbClr val="0000B6"/>
                </a:solidFill>
                <a:latin typeface="Book Antiqua" panose="02040602050305030304" pitchFamily="18" charset="0"/>
              </a:rPr>
              <a:pPr>
                <a:spcBef>
                  <a:spcPct val="0"/>
                </a:spcBef>
                <a:buClrTx/>
                <a:buSzTx/>
                <a:buFontTx/>
                <a:buNone/>
              </a:pPr>
              <a:t>2</a:t>
            </a:fld>
            <a:endParaRPr lang="en-US" altLang="en-US" sz="1400" smtClean="0">
              <a:solidFill>
                <a:srgbClr val="0000B6"/>
              </a:solidFill>
              <a:latin typeface="Book Antiqua" panose="02040602050305030304" pitchFamily="18" charset="0"/>
            </a:endParaRPr>
          </a:p>
        </p:txBody>
      </p:sp>
      <p:sp>
        <p:nvSpPr>
          <p:cNvPr id="325634" name="Rectangle 2"/>
          <p:cNvSpPr>
            <a:spLocks noGrp="1" noChangeArrowheads="1"/>
          </p:cNvSpPr>
          <p:nvPr>
            <p:ph type="title"/>
          </p:nvPr>
        </p:nvSpPr>
        <p:spPr/>
        <p:txBody>
          <a:bodyPr/>
          <a:lstStyle/>
          <a:p>
            <a:pPr>
              <a:defRPr/>
            </a:pPr>
            <a:r>
              <a:rPr lang="en-US" smtClean="0"/>
              <a:t>Acknowledgement</a:t>
            </a:r>
          </a:p>
        </p:txBody>
      </p:sp>
      <p:sp>
        <p:nvSpPr>
          <p:cNvPr id="7172" name="Rectangle 3"/>
          <p:cNvSpPr>
            <a:spLocks noGrp="1" noChangeArrowheads="1"/>
          </p:cNvSpPr>
          <p:nvPr>
            <p:ph type="body" idx="1"/>
          </p:nvPr>
        </p:nvSpPr>
        <p:spPr>
          <a:xfrm>
            <a:off x="660400" y="1136650"/>
            <a:ext cx="7772400" cy="2608263"/>
          </a:xfrm>
        </p:spPr>
        <p:txBody>
          <a:bodyPr/>
          <a:lstStyle/>
          <a:p>
            <a:pPr>
              <a:buFont typeface="Wingdings" panose="05000000000000000000" pitchFamily="2" charset="2"/>
              <a:buNone/>
              <a:defRPr/>
            </a:pPr>
            <a:r>
              <a:rPr lang="en-US" altLang="en-US" dirty="0" smtClean="0"/>
              <a:t>   These slides used or are derived from the following source:</a:t>
            </a:r>
          </a:p>
          <a:p>
            <a:pPr lvl="1">
              <a:defRPr/>
            </a:pPr>
            <a:r>
              <a:rPr lang="en-US" altLang="en-US" dirty="0" smtClean="0"/>
              <a:t>Dr. </a:t>
            </a:r>
            <a:r>
              <a:rPr lang="en-US" altLang="en-US" dirty="0" err="1" smtClean="0"/>
              <a:t>Karam</a:t>
            </a:r>
            <a:r>
              <a:rPr lang="en-US" altLang="en-US" dirty="0" smtClean="0"/>
              <a:t> </a:t>
            </a:r>
            <a:r>
              <a:rPr lang="en-US" altLang="en-US" dirty="0" err="1" smtClean="0"/>
              <a:t>Chatha’s</a:t>
            </a:r>
            <a:r>
              <a:rPr lang="en-US" altLang="en-US" dirty="0" smtClean="0"/>
              <a:t>  VHDL course taught at Arizona State University.</a:t>
            </a:r>
          </a:p>
          <a:p>
            <a:pPr lvl="1">
              <a:defRPr/>
            </a:pPr>
            <a:r>
              <a:rPr lang="en-US" altLang="en-US" dirty="0" err="1" smtClean="0"/>
              <a:t>Melnik</a:t>
            </a:r>
            <a:endParaRPr lang="en-US" altLang="en-US" dirty="0" smtClean="0"/>
          </a:p>
          <a:p>
            <a:pPr lvl="1">
              <a:defRPr/>
            </a:pPr>
            <a:r>
              <a:rPr lang="en-US" altLang="en-US" dirty="0" smtClean="0"/>
              <a:t>Jason D. </a:t>
            </a:r>
            <a:r>
              <a:rPr lang="en-US" altLang="en-US" dirty="0" err="1" smtClean="0"/>
              <a:t>Bakos</a:t>
            </a:r>
            <a:r>
              <a:rPr lang="en-US" altLang="en-US" dirty="0" smtClean="0"/>
              <a:t> “VHDL and HDL Designer Primer” university of South Carolina</a:t>
            </a:r>
          </a:p>
          <a:p>
            <a:pPr lvl="1">
              <a:defRPr/>
            </a:pPr>
            <a:r>
              <a:rPr lang="en-US" altLang="en-US" dirty="0" smtClean="0"/>
              <a:t>Tuft Slides</a:t>
            </a:r>
          </a:p>
          <a:p>
            <a:pPr lvl="1" eaLnBrk="1" hangingPunct="1">
              <a:defRPr/>
            </a:pPr>
            <a:r>
              <a:rPr lang="en-US" altLang="en-US" dirty="0" smtClean="0"/>
              <a:t>Nitin Yogi, Digital Logic Circuits course (</a:t>
            </a:r>
            <a:r>
              <a:rPr lang="en-US" altLang="en-US" dirty="0" smtClean="0">
                <a:hlinkClick r:id="rId2"/>
              </a:rPr>
              <a:t>yoginit@auburn.edu</a:t>
            </a:r>
            <a:r>
              <a:rPr lang="en-US" altLang="en-US" dirty="0" smtClean="0"/>
              <a:t>)</a:t>
            </a:r>
          </a:p>
          <a:p>
            <a:pPr lvl="1" eaLnBrk="1" hangingPunct="1">
              <a:defRPr/>
            </a:pPr>
            <a:r>
              <a:rPr lang="en-US" altLang="en-US" dirty="0" smtClean="0"/>
              <a:t>ECE 448 George Mason University</a:t>
            </a:r>
          </a:p>
          <a:p>
            <a:pPr lvl="1" eaLnBrk="1" hangingPunct="1">
              <a:defRPr/>
            </a:pPr>
            <a:endParaRPr lang="en-US" altLang="en-US" dirty="0" smtClean="0"/>
          </a:p>
          <a:p>
            <a:pPr lvl="1" eaLnBrk="1" hangingPunct="1">
              <a:defRPr/>
            </a:pPr>
            <a:endParaRPr lang="en-US" altLang="en-US" dirty="0" smtClean="0"/>
          </a:p>
          <a:p>
            <a:pPr marL="0" indent="0" algn="ctr">
              <a:buFont typeface="Wingdings" panose="05000000000000000000" pitchFamily="2" charset="2"/>
              <a:buNone/>
              <a:defRPr/>
            </a:pPr>
            <a:r>
              <a:rPr lang="en-US" altLang="en-US" sz="1200" dirty="0" smtClean="0"/>
              <a:t>			</a:t>
            </a:r>
            <a:endParaRPr lang="en-US" altLang="en-US" dirty="0" smtClean="0"/>
          </a:p>
          <a:p>
            <a:pPr lvl="1">
              <a:defRPr/>
            </a:pPr>
            <a:endParaRPr lang="en-US" altLang="en-US" dirty="0" smtClean="0"/>
          </a:p>
          <a:p>
            <a:pPr lvl="1">
              <a:defRPr/>
            </a:pPr>
            <a:endParaRPr lang="en-US" altLang="en-US" dirty="0" smtClean="0"/>
          </a:p>
          <a:p>
            <a:pPr lvl="1">
              <a:defRPr/>
            </a:pPr>
            <a:endParaRPr lang="en-US" alt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AF48E1C-DACF-44A2-B994-5F8B808E1152}" type="slidenum">
              <a:rPr lang="ar-SA" altLang="en-US" sz="1400" smtClean="0">
                <a:solidFill>
                  <a:srgbClr val="0000B6"/>
                </a:solidFill>
                <a:latin typeface="Book Antiqua" panose="02040602050305030304" pitchFamily="18" charset="0"/>
              </a:rPr>
              <a:pPr>
                <a:spcBef>
                  <a:spcPct val="0"/>
                </a:spcBef>
                <a:buClrTx/>
                <a:buSzTx/>
                <a:buFontTx/>
                <a:buNone/>
              </a:pPr>
              <a:t>20</a:t>
            </a:fld>
            <a:endParaRPr lang="en-US" altLang="en-US" sz="1400" smtClean="0">
              <a:solidFill>
                <a:srgbClr val="0000B6"/>
              </a:solidFill>
              <a:latin typeface="Book Antiqua" panose="02040602050305030304" pitchFamily="18" charset="0"/>
            </a:endParaRPr>
          </a:p>
        </p:txBody>
      </p:sp>
      <p:sp>
        <p:nvSpPr>
          <p:cNvPr id="606210" name="Rectangle 2"/>
          <p:cNvSpPr>
            <a:spLocks noGrp="1" noChangeArrowheads="1"/>
          </p:cNvSpPr>
          <p:nvPr>
            <p:ph type="title"/>
          </p:nvPr>
        </p:nvSpPr>
        <p:spPr/>
        <p:txBody>
          <a:bodyPr/>
          <a:lstStyle/>
          <a:p>
            <a:pPr>
              <a:defRPr/>
            </a:pPr>
            <a:r>
              <a:rPr lang="en-US" smtClean="0"/>
              <a:t>Intro to VHDL</a:t>
            </a:r>
          </a:p>
        </p:txBody>
      </p:sp>
      <p:sp>
        <p:nvSpPr>
          <p:cNvPr id="11268" name="Rectangle 3"/>
          <p:cNvSpPr>
            <a:spLocks noGrp="1" noChangeArrowheads="1"/>
          </p:cNvSpPr>
          <p:nvPr>
            <p:ph type="body" idx="1"/>
          </p:nvPr>
        </p:nvSpPr>
        <p:spPr/>
        <p:txBody>
          <a:bodyPr/>
          <a:lstStyle/>
          <a:p>
            <a:pPr marL="0" indent="0">
              <a:buFont typeface="Wingdings" panose="05000000000000000000" pitchFamily="2" charset="2"/>
              <a:buNone/>
              <a:defRPr/>
            </a:pPr>
            <a:endParaRPr lang="en-US" altLang="en-US" sz="2000" smtClean="0"/>
          </a:p>
          <a:p>
            <a:pPr>
              <a:defRPr/>
            </a:pPr>
            <a:r>
              <a:rPr lang="en-US" altLang="en-US" sz="2400" smtClean="0"/>
              <a:t>Need for Hardware Description Languages</a:t>
            </a:r>
          </a:p>
          <a:p>
            <a:pPr lvl="1">
              <a:defRPr/>
            </a:pPr>
            <a:r>
              <a:rPr lang="en-US" altLang="en-US" sz="2000" smtClean="0"/>
              <a:t>Systems become more complex</a:t>
            </a:r>
          </a:p>
          <a:p>
            <a:pPr lvl="1">
              <a:defRPr/>
            </a:pPr>
            <a:r>
              <a:rPr lang="en-US" altLang="en-US" sz="2000" smtClean="0"/>
              <a:t>Design at the gate and flip-flop level becomes </a:t>
            </a:r>
            <a:br>
              <a:rPr lang="en-US" altLang="en-US" sz="2000" smtClean="0"/>
            </a:br>
            <a:r>
              <a:rPr lang="en-US" altLang="en-US" sz="2000" smtClean="0"/>
              <a:t>very tedious and time consuming</a:t>
            </a:r>
          </a:p>
          <a:p>
            <a:pPr>
              <a:defRPr/>
            </a:pPr>
            <a:r>
              <a:rPr lang="en-US" altLang="en-US" sz="2400" smtClean="0"/>
              <a:t>HDLs allow</a:t>
            </a:r>
          </a:p>
          <a:p>
            <a:pPr lvl="1">
              <a:defRPr/>
            </a:pPr>
            <a:r>
              <a:rPr lang="en-US" altLang="en-US" sz="2000" smtClean="0"/>
              <a:t>Design and debugging at a higher level before </a:t>
            </a:r>
            <a:br>
              <a:rPr lang="en-US" altLang="en-US" sz="2000" smtClean="0"/>
            </a:br>
            <a:r>
              <a:rPr lang="en-US" altLang="en-US" sz="2000" smtClean="0"/>
              <a:t>conversion to the gate and flip-flop level</a:t>
            </a:r>
          </a:p>
          <a:p>
            <a:pPr lvl="1">
              <a:defRPr/>
            </a:pPr>
            <a:r>
              <a:rPr lang="en-US" altLang="en-US" sz="2000" smtClean="0"/>
              <a:t>Tools for synthesis do the conversion</a:t>
            </a:r>
          </a:p>
          <a:p>
            <a:pPr>
              <a:defRPr/>
            </a:pPr>
            <a:r>
              <a:rPr lang="en-US" altLang="en-US" sz="2400" smtClean="0"/>
              <a:t>VHDL, Verilog</a:t>
            </a:r>
          </a:p>
          <a:p>
            <a:pPr>
              <a:defRPr/>
            </a:pPr>
            <a:r>
              <a:rPr lang="en-US" altLang="en-US" sz="2400" smtClean="0"/>
              <a:t>VHDL – VHSIC Hardware Description Language</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8130259-F66D-43B9-9738-74A4159AB899}" type="slidenum">
              <a:rPr lang="ar-SA" altLang="en-US" sz="1400" smtClean="0">
                <a:solidFill>
                  <a:srgbClr val="0000B6"/>
                </a:solidFill>
                <a:latin typeface="Book Antiqua" panose="02040602050305030304" pitchFamily="18" charset="0"/>
              </a:rPr>
              <a:pPr>
                <a:spcBef>
                  <a:spcPct val="0"/>
                </a:spcBef>
                <a:buClrTx/>
                <a:buSzTx/>
                <a:buFontTx/>
                <a:buNone/>
              </a:pPr>
              <a:t>200</a:t>
            </a:fld>
            <a:endParaRPr lang="en-US" altLang="en-US" sz="1400" smtClean="0">
              <a:solidFill>
                <a:srgbClr val="0000B6"/>
              </a:solidFill>
              <a:latin typeface="Book Antiqua" panose="02040602050305030304" pitchFamily="18" charset="0"/>
            </a:endParaRPr>
          </a:p>
        </p:txBody>
      </p:sp>
      <p:sp>
        <p:nvSpPr>
          <p:cNvPr id="351234" name="Rectangle 2"/>
          <p:cNvSpPr>
            <a:spLocks noGrp="1" noChangeArrowheads="1"/>
          </p:cNvSpPr>
          <p:nvPr>
            <p:ph type="title"/>
          </p:nvPr>
        </p:nvSpPr>
        <p:spPr>
          <a:xfrm>
            <a:off x="685800" y="228600"/>
            <a:ext cx="7772400" cy="1143000"/>
          </a:xfrm>
        </p:spPr>
        <p:txBody>
          <a:bodyPr/>
          <a:lstStyle/>
          <a:p>
            <a:pPr>
              <a:defRPr/>
            </a:pPr>
            <a:r>
              <a:rPr lang="en-US" smtClean="0"/>
              <a:t>Lexical Elements</a:t>
            </a:r>
          </a:p>
        </p:txBody>
      </p:sp>
      <p:sp>
        <p:nvSpPr>
          <p:cNvPr id="227332" name="Text Box 3"/>
          <p:cNvSpPr txBox="1">
            <a:spLocks noChangeArrowheads="1"/>
          </p:cNvSpPr>
          <p:nvPr/>
        </p:nvSpPr>
        <p:spPr bwMode="auto">
          <a:xfrm>
            <a:off x="288925" y="1219200"/>
            <a:ext cx="7553325"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dirty="0">
                <a:solidFill>
                  <a:srgbClr val="FFFF99"/>
                </a:solidFill>
                <a:latin typeface="Tahoma" panose="020B0604030504040204" pitchFamily="34" charset="0"/>
              </a:rPr>
              <a:t> </a:t>
            </a:r>
            <a:r>
              <a:rPr lang="en-US" altLang="en-US" b="1" i="0" dirty="0">
                <a:solidFill>
                  <a:schemeClr val="tx1"/>
                </a:solidFill>
                <a:latin typeface="Tahoma" panose="020B0604030504040204" pitchFamily="34" charset="0"/>
              </a:rPr>
              <a:t>Characters</a:t>
            </a:r>
          </a:p>
          <a:p>
            <a:pPr lvl="1" eaLnBrk="1" hangingPunct="1">
              <a:spcBef>
                <a:spcPct val="0"/>
              </a:spcBef>
              <a:buClrTx/>
              <a:buSzTx/>
              <a:buFontTx/>
              <a:buChar char="-"/>
            </a:pPr>
            <a:r>
              <a:rPr lang="en-US" altLang="en-US" i="0" dirty="0">
                <a:latin typeface="Tahoma" panose="020B0604030504040204" pitchFamily="34" charset="0"/>
              </a:rPr>
              <a:t> written by enclosing it in single quotation marks.</a:t>
            </a:r>
          </a:p>
          <a:p>
            <a:pPr lvl="1" eaLnBrk="1" hangingPunct="1">
              <a:spcBef>
                <a:spcPct val="0"/>
              </a:spcBef>
              <a:buClrTx/>
              <a:buSzTx/>
              <a:buFontTx/>
              <a:buChar char="-"/>
            </a:pPr>
            <a:r>
              <a:rPr lang="en-US" altLang="en-US" i="0" dirty="0">
                <a:latin typeface="Tahoma" panose="020B0604030504040204" pitchFamily="34" charset="0"/>
              </a:rPr>
              <a:t> ‘A’, ‘z’.</a:t>
            </a:r>
          </a:p>
          <a:p>
            <a:pPr eaLnBrk="1" hangingPunct="1">
              <a:lnSpc>
                <a:spcPct val="130000"/>
              </a:lnSpc>
              <a:spcBef>
                <a:spcPct val="0"/>
              </a:spcBef>
              <a:buClrTx/>
              <a:buSzTx/>
              <a:buFontTx/>
              <a:buChar char="•"/>
            </a:pPr>
            <a:r>
              <a:rPr lang="en-US" altLang="en-US" i="0" dirty="0">
                <a:solidFill>
                  <a:schemeClr val="tx1"/>
                </a:solidFill>
                <a:latin typeface="Tahoma" panose="020B0604030504040204" pitchFamily="34" charset="0"/>
              </a:rPr>
              <a:t> </a:t>
            </a:r>
            <a:r>
              <a:rPr lang="en-US" altLang="en-US" b="1" i="0" dirty="0">
                <a:solidFill>
                  <a:schemeClr val="tx1"/>
                </a:solidFill>
                <a:latin typeface="Tahoma" panose="020B0604030504040204" pitchFamily="34" charset="0"/>
              </a:rPr>
              <a:t>Strings</a:t>
            </a:r>
          </a:p>
          <a:p>
            <a:pPr lvl="1" eaLnBrk="1" hangingPunct="1">
              <a:spcBef>
                <a:spcPct val="0"/>
              </a:spcBef>
              <a:buClrTx/>
              <a:buSzTx/>
              <a:buFontTx/>
              <a:buChar char="-"/>
            </a:pPr>
            <a:r>
              <a:rPr lang="en-US" altLang="en-US" sz="2800" i="0" dirty="0">
                <a:latin typeface="Tahoma" panose="020B0604030504040204" pitchFamily="34" charset="0"/>
              </a:rPr>
              <a:t> </a:t>
            </a:r>
            <a:r>
              <a:rPr lang="en-US" altLang="en-US" i="0" dirty="0">
                <a:latin typeface="Tahoma" panose="020B0604030504040204" pitchFamily="34" charset="0"/>
              </a:rPr>
              <a:t>written by enclosing in double quotation marks.</a:t>
            </a:r>
          </a:p>
          <a:p>
            <a:pPr lvl="1" eaLnBrk="1" hangingPunct="1">
              <a:spcBef>
                <a:spcPct val="0"/>
              </a:spcBef>
              <a:buClrTx/>
              <a:buSzTx/>
              <a:buFontTx/>
              <a:buChar char="-"/>
            </a:pPr>
            <a:r>
              <a:rPr lang="en-US" altLang="en-US" i="0" dirty="0">
                <a:latin typeface="Tahoma" panose="020B0604030504040204" pitchFamily="34" charset="0"/>
              </a:rPr>
              <a:t> “</a:t>
            </a:r>
            <a:r>
              <a:rPr lang="en-US" altLang="en-US" i="0" dirty="0" err="1">
                <a:latin typeface="Tahoma" panose="020B0604030504040204" pitchFamily="34" charset="0"/>
              </a:rPr>
              <a:t>abcdefg</a:t>
            </a:r>
            <a:r>
              <a:rPr lang="en-US" altLang="en-US" i="0" dirty="0">
                <a:latin typeface="Tahoma" panose="020B0604030504040204" pitchFamily="34" charset="0"/>
              </a:rPr>
              <a:t>”, “123456”</a:t>
            </a:r>
          </a:p>
          <a:p>
            <a:pPr lvl="1" eaLnBrk="1" hangingPunct="1">
              <a:spcBef>
                <a:spcPct val="0"/>
              </a:spcBef>
              <a:buClrTx/>
              <a:buSzTx/>
              <a:buFontTx/>
              <a:buChar char="-"/>
            </a:pPr>
            <a:r>
              <a:rPr lang="en-US" altLang="en-US" i="0" dirty="0">
                <a:latin typeface="Tahoma" panose="020B0604030504040204" pitchFamily="34" charset="0"/>
              </a:rPr>
              <a:t> concatenation operator “&amp;”.</a:t>
            </a:r>
          </a:p>
          <a:p>
            <a:pPr lvl="1" eaLnBrk="1" hangingPunct="1">
              <a:spcBef>
                <a:spcPct val="0"/>
              </a:spcBef>
              <a:buClrTx/>
              <a:buSzTx/>
              <a:buFontTx/>
              <a:buNone/>
            </a:pPr>
            <a:r>
              <a:rPr lang="en-US" altLang="en-US" i="0" dirty="0">
                <a:latin typeface="Tahoma" panose="020B0604030504040204" pitchFamily="34" charset="0"/>
              </a:rPr>
              <a:t>   “</a:t>
            </a:r>
            <a:r>
              <a:rPr lang="en-US" altLang="en-US" i="0" dirty="0" err="1">
                <a:latin typeface="Tahoma" panose="020B0604030504040204" pitchFamily="34" charset="0"/>
              </a:rPr>
              <a:t>abc</a:t>
            </a:r>
            <a:r>
              <a:rPr lang="en-US" altLang="en-US" i="0" dirty="0">
                <a:latin typeface="Tahoma" panose="020B0604030504040204" pitchFamily="34" charset="0"/>
              </a:rPr>
              <a:t>” &amp; “</a:t>
            </a:r>
            <a:r>
              <a:rPr lang="en-US" altLang="en-US" i="0" dirty="0" err="1">
                <a:latin typeface="Tahoma" panose="020B0604030504040204" pitchFamily="34" charset="0"/>
              </a:rPr>
              <a:t>def</a:t>
            </a:r>
            <a:r>
              <a:rPr lang="en-US" altLang="en-US" i="0" dirty="0">
                <a:latin typeface="Tahoma" panose="020B0604030504040204" pitchFamily="34" charset="0"/>
              </a:rPr>
              <a:t>” =&gt; “</a:t>
            </a:r>
            <a:r>
              <a:rPr lang="en-US" altLang="en-US" i="0" dirty="0" err="1">
                <a:latin typeface="Tahoma" panose="020B0604030504040204" pitchFamily="34" charset="0"/>
              </a:rPr>
              <a:t>abcdef</a:t>
            </a:r>
            <a:r>
              <a:rPr lang="en-US" altLang="en-US" i="0" dirty="0">
                <a:latin typeface="Tahoma" panose="020B0604030504040204" pitchFamily="34" charset="0"/>
              </a:rPr>
              <a:t>”.</a:t>
            </a:r>
          </a:p>
          <a:p>
            <a:pPr eaLnBrk="1" hangingPunct="1">
              <a:lnSpc>
                <a:spcPct val="130000"/>
              </a:lnSpc>
              <a:spcBef>
                <a:spcPct val="0"/>
              </a:spcBef>
              <a:buClrTx/>
              <a:buSzTx/>
              <a:buFontTx/>
              <a:buChar char="•"/>
            </a:pPr>
            <a:r>
              <a:rPr lang="en-US" altLang="en-US" i="0" dirty="0">
                <a:solidFill>
                  <a:schemeClr val="tx1"/>
                </a:solidFill>
                <a:latin typeface="Tahoma" panose="020B0604030504040204" pitchFamily="34" charset="0"/>
              </a:rPr>
              <a:t> </a:t>
            </a:r>
            <a:r>
              <a:rPr lang="en-US" altLang="en-US" b="1" i="0" dirty="0">
                <a:solidFill>
                  <a:schemeClr val="tx1"/>
                </a:solidFill>
                <a:latin typeface="Tahoma" panose="020B0604030504040204" pitchFamily="34" charset="0"/>
              </a:rPr>
              <a:t>Bit strings</a:t>
            </a:r>
          </a:p>
          <a:p>
            <a:pPr lvl="1" eaLnBrk="1" hangingPunct="1">
              <a:spcBef>
                <a:spcPct val="0"/>
              </a:spcBef>
              <a:buClrTx/>
              <a:buSzTx/>
              <a:buFontTx/>
              <a:buChar char="-"/>
            </a:pPr>
            <a:r>
              <a:rPr lang="en-US" altLang="en-US" i="0" dirty="0">
                <a:latin typeface="Tahoma" panose="020B0604030504040204" pitchFamily="34" charset="0"/>
              </a:rPr>
              <a:t>String of binary, octal or hexadecimal digits</a:t>
            </a:r>
          </a:p>
          <a:p>
            <a:pPr lvl="1" eaLnBrk="1" hangingPunct="1">
              <a:spcBef>
                <a:spcPct val="0"/>
              </a:spcBef>
              <a:buClrTx/>
              <a:buSzTx/>
              <a:buFontTx/>
              <a:buChar char="-"/>
            </a:pPr>
            <a:r>
              <a:rPr lang="en-US" altLang="en-US" i="0" dirty="0">
                <a:latin typeface="Tahoma" panose="020B0604030504040204" pitchFamily="34" charset="0"/>
              </a:rPr>
              <a:t> enclosed in double quotation marks and preceded</a:t>
            </a:r>
          </a:p>
          <a:p>
            <a:pPr lvl="1" eaLnBrk="1" hangingPunct="1">
              <a:spcBef>
                <a:spcPct val="0"/>
              </a:spcBef>
              <a:buClrTx/>
              <a:buSzTx/>
              <a:buFontTx/>
              <a:buChar char="-"/>
            </a:pPr>
            <a:r>
              <a:rPr lang="en-US" altLang="en-US" i="0" dirty="0">
                <a:latin typeface="Tahoma" panose="020B0604030504040204" pitchFamily="34" charset="0"/>
              </a:rPr>
              <a:t> by base</a:t>
            </a:r>
          </a:p>
          <a:p>
            <a:pPr lvl="1" eaLnBrk="1" hangingPunct="1">
              <a:spcBef>
                <a:spcPct val="0"/>
              </a:spcBef>
              <a:buClrTx/>
              <a:buSzTx/>
              <a:buFontTx/>
              <a:buChar char="-"/>
            </a:pPr>
            <a:r>
              <a:rPr lang="en-US" altLang="en-US" i="0" dirty="0">
                <a:latin typeface="Tahoma" panose="020B0604030504040204" pitchFamily="34" charset="0"/>
              </a:rPr>
              <a:t> B”10000”, O”20”, X”10”</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B458267-E9C3-464A-ADAF-2075D32DFB49}" type="slidenum">
              <a:rPr lang="ar-SA" altLang="en-US" sz="1400" smtClean="0">
                <a:solidFill>
                  <a:srgbClr val="0000B6"/>
                </a:solidFill>
                <a:latin typeface="Book Antiqua" panose="02040602050305030304" pitchFamily="18" charset="0"/>
              </a:rPr>
              <a:pPr>
                <a:spcBef>
                  <a:spcPct val="0"/>
                </a:spcBef>
                <a:buClrTx/>
                <a:buSzTx/>
                <a:buFontTx/>
                <a:buNone/>
              </a:pPr>
              <a:t>201</a:t>
            </a:fld>
            <a:endParaRPr lang="en-US" altLang="en-US" sz="1400" smtClean="0">
              <a:solidFill>
                <a:srgbClr val="0000B6"/>
              </a:solidFill>
              <a:latin typeface="Book Antiqua" panose="02040602050305030304" pitchFamily="18" charset="0"/>
            </a:endParaRPr>
          </a:p>
        </p:txBody>
      </p:sp>
      <p:sp>
        <p:nvSpPr>
          <p:cNvPr id="352258" name="Rectangle 2"/>
          <p:cNvSpPr>
            <a:spLocks noGrp="1" noChangeArrowheads="1"/>
          </p:cNvSpPr>
          <p:nvPr>
            <p:ph type="title"/>
          </p:nvPr>
        </p:nvSpPr>
        <p:spPr>
          <a:xfrm>
            <a:off x="762000" y="228600"/>
            <a:ext cx="7772400" cy="1143000"/>
          </a:xfrm>
        </p:spPr>
        <p:txBody>
          <a:bodyPr/>
          <a:lstStyle/>
          <a:p>
            <a:pPr>
              <a:defRPr/>
            </a:pPr>
            <a:r>
              <a:rPr lang="en-US" smtClean="0"/>
              <a:t>Lexical Elements</a:t>
            </a:r>
          </a:p>
        </p:txBody>
      </p:sp>
      <p:sp>
        <p:nvSpPr>
          <p:cNvPr id="228356" name="Text Box 3"/>
          <p:cNvSpPr txBox="1">
            <a:spLocks noChangeArrowheads="1"/>
          </p:cNvSpPr>
          <p:nvPr/>
        </p:nvSpPr>
        <p:spPr bwMode="auto">
          <a:xfrm>
            <a:off x="152400" y="1143000"/>
            <a:ext cx="745648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Special symbols</a:t>
            </a:r>
          </a:p>
          <a:p>
            <a:pPr lvl="1" eaLnBrk="1" hangingPunct="1">
              <a:spcBef>
                <a:spcPct val="0"/>
              </a:spcBef>
              <a:buClrTx/>
              <a:buSzTx/>
              <a:buFontTx/>
              <a:buChar char="-"/>
            </a:pPr>
            <a:r>
              <a:rPr lang="en-US" altLang="en-US" sz="2800" i="0">
                <a:latin typeface="Tahoma" panose="020B0604030504040204" pitchFamily="34" charset="0"/>
              </a:rPr>
              <a:t> </a:t>
            </a:r>
            <a:r>
              <a:rPr lang="en-US" altLang="en-US" i="0">
                <a:latin typeface="Tahoma" panose="020B0604030504040204" pitchFamily="34" charset="0"/>
              </a:rPr>
              <a:t>operators: +, - , *, /, &amp;</a:t>
            </a:r>
          </a:p>
          <a:p>
            <a:pPr lvl="1" eaLnBrk="1" hangingPunct="1">
              <a:spcBef>
                <a:spcPct val="0"/>
              </a:spcBef>
              <a:buClrTx/>
              <a:buSzTx/>
              <a:buFontTx/>
              <a:buChar char="-"/>
            </a:pPr>
            <a:r>
              <a:rPr lang="en-US" altLang="en-US" i="0">
                <a:latin typeface="Tahoma" panose="020B0604030504040204" pitchFamily="34" charset="0"/>
              </a:rPr>
              <a:t> real number and record: .</a:t>
            </a:r>
          </a:p>
          <a:p>
            <a:pPr lvl="1" eaLnBrk="1" hangingPunct="1">
              <a:spcBef>
                <a:spcPct val="0"/>
              </a:spcBef>
              <a:buClrTx/>
              <a:buSzTx/>
              <a:buFontTx/>
              <a:buChar char="-"/>
            </a:pPr>
            <a:r>
              <a:rPr lang="en-US" altLang="en-US" i="0">
                <a:latin typeface="Tahoma" panose="020B0604030504040204" pitchFamily="34" charset="0"/>
              </a:rPr>
              <a:t> string, bit string and character delimiters: “, #, ‘</a:t>
            </a:r>
          </a:p>
          <a:p>
            <a:pPr lvl="1" eaLnBrk="1" hangingPunct="1">
              <a:spcBef>
                <a:spcPct val="0"/>
              </a:spcBef>
              <a:buClrTx/>
              <a:buSzTx/>
              <a:buFontTx/>
              <a:buChar char="-"/>
            </a:pPr>
            <a:r>
              <a:rPr lang="en-US" altLang="en-US" i="0">
                <a:latin typeface="Tahoma" panose="020B0604030504040204" pitchFamily="34" charset="0"/>
              </a:rPr>
              <a:t> lexical delimiters: , ; :</a:t>
            </a:r>
          </a:p>
          <a:p>
            <a:pPr lvl="1" eaLnBrk="1" hangingPunct="1">
              <a:spcBef>
                <a:spcPct val="0"/>
              </a:spcBef>
              <a:buClrTx/>
              <a:buSzTx/>
              <a:buFontTx/>
              <a:buChar char="-"/>
            </a:pPr>
            <a:r>
              <a:rPr lang="en-US" altLang="en-US" i="0">
                <a:latin typeface="Tahoma" panose="020B0604030504040204" pitchFamily="34" charset="0"/>
              </a:rPr>
              <a:t> precedence specifiers: ()</a:t>
            </a:r>
          </a:p>
          <a:p>
            <a:pPr lvl="1" eaLnBrk="1" hangingPunct="1">
              <a:spcBef>
                <a:spcPct val="0"/>
              </a:spcBef>
              <a:buClrTx/>
              <a:buSzTx/>
              <a:buFontTx/>
              <a:buChar char="-"/>
            </a:pPr>
            <a:r>
              <a:rPr lang="en-US" altLang="en-US" i="0">
                <a:latin typeface="Tahoma" panose="020B0604030504040204" pitchFamily="34" charset="0"/>
              </a:rPr>
              <a:t> array indices: []</a:t>
            </a:r>
          </a:p>
          <a:p>
            <a:pPr lvl="1" eaLnBrk="1" hangingPunct="1">
              <a:spcBef>
                <a:spcPct val="0"/>
              </a:spcBef>
              <a:buClrTx/>
              <a:buSzTx/>
              <a:buFontTx/>
              <a:buChar char="-"/>
            </a:pPr>
            <a:r>
              <a:rPr lang="en-US" altLang="en-US" i="0">
                <a:latin typeface="Tahoma" panose="020B0604030504040204" pitchFamily="34" charset="0"/>
              </a:rPr>
              <a:t> relational: =, &gt;, &lt;</a:t>
            </a:r>
          </a:p>
          <a:p>
            <a:pPr lvl="1" eaLnBrk="1" hangingPunct="1">
              <a:spcBef>
                <a:spcPct val="0"/>
              </a:spcBef>
              <a:buClrTx/>
              <a:buSzTx/>
              <a:buFontTx/>
              <a:buChar char="-"/>
            </a:pPr>
            <a:r>
              <a:rPr lang="en-US" altLang="en-US" i="0">
                <a:latin typeface="Tahoma" panose="020B0604030504040204" pitchFamily="34" charset="0"/>
              </a:rPr>
              <a:t> two character symbols: :=, =&gt;, /=, &gt;=, &lt;=, **</a:t>
            </a:r>
            <a:r>
              <a:rPr lang="en-US" altLang="en-US" sz="2800" i="0">
                <a:latin typeface="Tahoma" panose="020B0604030504040204" pitchFamily="34" charset="0"/>
              </a:rPr>
              <a:t> </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Reserve words</a:t>
            </a:r>
          </a:p>
          <a:p>
            <a:pPr lvl="1" eaLnBrk="1" hangingPunct="1">
              <a:spcBef>
                <a:spcPct val="0"/>
              </a:spcBef>
              <a:buClrTx/>
              <a:buSzTx/>
              <a:buFontTx/>
              <a:buChar char="-"/>
            </a:pPr>
            <a:r>
              <a:rPr lang="en-US" altLang="en-US" i="0">
                <a:latin typeface="Tahoma" panose="020B0604030504040204" pitchFamily="34" charset="0"/>
              </a:rPr>
              <a:t>will be addressed while discussing language </a:t>
            </a:r>
          </a:p>
          <a:p>
            <a:pPr lvl="1" eaLnBrk="1" hangingPunct="1">
              <a:spcBef>
                <a:spcPct val="0"/>
              </a:spcBef>
              <a:buClrTx/>
              <a:buSzTx/>
              <a:buFontTx/>
              <a:buNone/>
            </a:pPr>
            <a:r>
              <a:rPr lang="en-US" altLang="en-US" i="0">
                <a:latin typeface="Tahoma" panose="020B0604030504040204" pitchFamily="34" charset="0"/>
              </a:rPr>
              <a:t>  constructs</a:t>
            </a: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E9C4BD2-9731-4EFD-92D2-92F75323EF3A}" type="slidenum">
              <a:rPr lang="ar-SA" altLang="en-US" sz="1400" smtClean="0">
                <a:solidFill>
                  <a:srgbClr val="0000B6"/>
                </a:solidFill>
                <a:latin typeface="Book Antiqua" panose="02040602050305030304" pitchFamily="18" charset="0"/>
              </a:rPr>
              <a:pPr>
                <a:spcBef>
                  <a:spcPct val="0"/>
                </a:spcBef>
                <a:buClrTx/>
                <a:buSzTx/>
                <a:buFontTx/>
                <a:buNone/>
              </a:pPr>
              <a:t>202</a:t>
            </a:fld>
            <a:endParaRPr lang="en-US" altLang="en-US" sz="1400" smtClean="0">
              <a:solidFill>
                <a:srgbClr val="0000B6"/>
              </a:solidFill>
              <a:latin typeface="Book Antiqua" panose="02040602050305030304" pitchFamily="18" charset="0"/>
            </a:endParaRPr>
          </a:p>
        </p:txBody>
      </p:sp>
      <p:sp>
        <p:nvSpPr>
          <p:cNvPr id="353282" name="Rectangle 2"/>
          <p:cNvSpPr>
            <a:spLocks noGrp="1" noChangeArrowheads="1"/>
          </p:cNvSpPr>
          <p:nvPr>
            <p:ph type="title"/>
          </p:nvPr>
        </p:nvSpPr>
        <p:spPr/>
        <p:txBody>
          <a:bodyPr/>
          <a:lstStyle/>
          <a:p>
            <a:pPr>
              <a:defRPr/>
            </a:pPr>
            <a:r>
              <a:rPr lang="en-US" smtClean="0"/>
              <a:t>Constant Declaration</a:t>
            </a:r>
          </a:p>
        </p:txBody>
      </p:sp>
      <p:sp>
        <p:nvSpPr>
          <p:cNvPr id="229380" name="Text Box 3"/>
          <p:cNvSpPr txBox="1">
            <a:spLocks noChangeArrowheads="1"/>
          </p:cNvSpPr>
          <p:nvPr/>
        </p:nvSpPr>
        <p:spPr bwMode="auto">
          <a:xfrm>
            <a:off x="609600" y="2698750"/>
            <a:ext cx="8275638"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a:solidFill>
                  <a:schemeClr val="tx1"/>
                </a:solidFill>
                <a:latin typeface="Forte" panose="03060902040502070203" pitchFamily="66" charset="0"/>
              </a:rPr>
              <a:t>constant_decl &lt;=</a:t>
            </a:r>
            <a:r>
              <a:rPr lang="en-US" altLang="en-US" i="0">
                <a:solidFill>
                  <a:schemeClr val="tx1"/>
                </a:solidFill>
                <a:latin typeface="Tahoma" panose="020B0604030504040204" pitchFamily="34" charset="0"/>
              </a:rPr>
              <a:t> </a:t>
            </a:r>
          </a:p>
          <a:p>
            <a:pPr eaLnBrk="1" hangingPunct="1">
              <a:spcBef>
                <a:spcPct val="0"/>
              </a:spcBef>
              <a:buClrTx/>
              <a:buSzTx/>
              <a:buFontTx/>
              <a:buNone/>
            </a:pPr>
            <a:r>
              <a:rPr lang="en-US" altLang="en-US" b="1" i="0">
                <a:solidFill>
                  <a:schemeClr val="tx1"/>
                </a:solidFill>
                <a:latin typeface="Tahoma" panose="020B0604030504040204" pitchFamily="34" charset="0"/>
              </a:rPr>
              <a:t>constant </a:t>
            </a:r>
            <a:r>
              <a:rPr lang="en-US" altLang="en-US">
                <a:solidFill>
                  <a:schemeClr val="tx1"/>
                </a:solidFill>
                <a:latin typeface="Forte" panose="03060902040502070203" pitchFamily="66" charset="0"/>
              </a:rPr>
              <a:t>id { ,…}</a:t>
            </a:r>
            <a:r>
              <a:rPr lang="en-US" altLang="en-US" i="0">
                <a:solidFill>
                  <a:schemeClr val="tx1"/>
                </a:solidFill>
                <a:latin typeface="Tahoma" panose="020B0604030504040204" pitchFamily="34" charset="0"/>
              </a:rPr>
              <a:t> : </a:t>
            </a:r>
            <a:r>
              <a:rPr lang="en-US" altLang="en-US">
                <a:solidFill>
                  <a:schemeClr val="tx1"/>
                </a:solidFill>
                <a:latin typeface="Forte" panose="03060902040502070203" pitchFamily="66" charset="0"/>
              </a:rPr>
              <a:t>subtype_indication</a:t>
            </a:r>
            <a:r>
              <a:rPr lang="en-US" altLang="en-US">
                <a:solidFill>
                  <a:schemeClr val="tx1"/>
                </a:solidFill>
                <a:latin typeface="Tahoma" panose="020B0604030504040204" pitchFamily="34" charset="0"/>
              </a:rPr>
              <a:t> </a:t>
            </a:r>
            <a:r>
              <a:rPr lang="en-US" altLang="en-US">
                <a:solidFill>
                  <a:schemeClr val="tx1"/>
                </a:solidFill>
                <a:latin typeface="Forte" panose="03060902040502070203" pitchFamily="66" charset="0"/>
              </a:rPr>
              <a:t>[</a:t>
            </a:r>
            <a:r>
              <a:rPr lang="en-US" altLang="en-US" i="0">
                <a:solidFill>
                  <a:schemeClr val="tx1"/>
                </a:solidFill>
                <a:latin typeface="Tahoma" panose="020B0604030504040204" pitchFamily="34" charset="0"/>
              </a:rPr>
              <a:t> := </a:t>
            </a:r>
            <a:r>
              <a:rPr lang="en-US" altLang="en-US">
                <a:solidFill>
                  <a:schemeClr val="tx1"/>
                </a:solidFill>
                <a:latin typeface="Forte" panose="03060902040502070203" pitchFamily="66" charset="0"/>
              </a:rPr>
              <a:t>expr]</a:t>
            </a:r>
            <a:r>
              <a:rPr lang="en-US" altLang="en-US" i="0">
                <a:solidFill>
                  <a:schemeClr val="tx1"/>
                </a:solidFill>
                <a:latin typeface="Tahoma" panose="020B0604030504040204" pitchFamily="34" charset="0"/>
              </a:rPr>
              <a:t> ; </a:t>
            </a:r>
            <a:endParaRPr lang="en-US" altLang="en-US" b="1" i="0">
              <a:solidFill>
                <a:schemeClr val="tx1"/>
              </a:solidFill>
              <a:latin typeface="Tahoma" panose="020B0604030504040204" pitchFamily="34" charset="0"/>
            </a:endParaRPr>
          </a:p>
        </p:txBody>
      </p:sp>
      <p:sp>
        <p:nvSpPr>
          <p:cNvPr id="229381" name="Text Box 4"/>
          <p:cNvSpPr txBox="1">
            <a:spLocks noChangeArrowheads="1"/>
          </p:cNvSpPr>
          <p:nvPr/>
        </p:nvSpPr>
        <p:spPr bwMode="auto">
          <a:xfrm>
            <a:off x="582613" y="1766888"/>
            <a:ext cx="78755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Constants are used for giving a name to a literal.</a:t>
            </a:r>
          </a:p>
        </p:txBody>
      </p:sp>
      <p:sp>
        <p:nvSpPr>
          <p:cNvPr id="229382" name="Text Box 5"/>
          <p:cNvSpPr txBox="1">
            <a:spLocks noChangeArrowheads="1"/>
          </p:cNvSpPr>
          <p:nvPr/>
        </p:nvSpPr>
        <p:spPr bwMode="auto">
          <a:xfrm>
            <a:off x="609600" y="4464050"/>
            <a:ext cx="6861175"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constant</a:t>
            </a:r>
            <a:r>
              <a:rPr lang="en-US" altLang="en-US" i="0">
                <a:solidFill>
                  <a:schemeClr val="tx1"/>
                </a:solidFill>
                <a:latin typeface="Tahoma" panose="020B0604030504040204" pitchFamily="34" charset="0"/>
              </a:rPr>
              <a:t> number_of_bytes: integer := 4;</a:t>
            </a:r>
          </a:p>
          <a:p>
            <a:pPr eaLnBrk="1" hangingPunct="1">
              <a:spcBef>
                <a:spcPct val="0"/>
              </a:spcBef>
              <a:buClrTx/>
              <a:buSzTx/>
              <a:buFontTx/>
              <a:buNone/>
            </a:pPr>
            <a:r>
              <a:rPr lang="en-US" altLang="en-US" b="1" i="0">
                <a:solidFill>
                  <a:schemeClr val="tx1"/>
                </a:solidFill>
                <a:latin typeface="Tahoma" panose="020B0604030504040204" pitchFamily="34" charset="0"/>
              </a:rPr>
              <a:t>constant</a:t>
            </a:r>
            <a:r>
              <a:rPr lang="en-US" altLang="en-US" i="0">
                <a:solidFill>
                  <a:schemeClr val="tx1"/>
                </a:solidFill>
                <a:latin typeface="Tahoma" panose="020B0604030504040204" pitchFamily="34" charset="0"/>
              </a:rPr>
              <a:t> size, count: integer := 255;</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FF9FBAC-70A5-4AA5-8399-53B4B3205466}" type="slidenum">
              <a:rPr lang="ar-SA" altLang="en-US" sz="1400" smtClean="0">
                <a:solidFill>
                  <a:srgbClr val="0000B6"/>
                </a:solidFill>
                <a:latin typeface="Book Antiqua" panose="02040602050305030304" pitchFamily="18" charset="0"/>
              </a:rPr>
              <a:pPr>
                <a:spcBef>
                  <a:spcPct val="0"/>
                </a:spcBef>
                <a:buClrTx/>
                <a:buSzTx/>
                <a:buFontTx/>
                <a:buNone/>
              </a:pPr>
              <a:t>203</a:t>
            </a:fld>
            <a:endParaRPr lang="en-US" altLang="en-US" sz="1400" smtClean="0">
              <a:solidFill>
                <a:srgbClr val="0000B6"/>
              </a:solidFill>
              <a:latin typeface="Book Antiqua" panose="02040602050305030304" pitchFamily="18" charset="0"/>
            </a:endParaRPr>
          </a:p>
        </p:txBody>
      </p:sp>
      <p:sp>
        <p:nvSpPr>
          <p:cNvPr id="354306" name="Rectangle 2"/>
          <p:cNvSpPr>
            <a:spLocks noGrp="1" noChangeArrowheads="1"/>
          </p:cNvSpPr>
          <p:nvPr>
            <p:ph type="title"/>
          </p:nvPr>
        </p:nvSpPr>
        <p:spPr>
          <a:xfrm>
            <a:off x="366713" y="889000"/>
            <a:ext cx="7086600" cy="533400"/>
          </a:xfrm>
        </p:spPr>
        <p:txBody>
          <a:bodyPr/>
          <a:lstStyle/>
          <a:p>
            <a:pPr>
              <a:defRPr/>
            </a:pPr>
            <a:r>
              <a:rPr lang="en-US" smtClean="0"/>
              <a:t>Variable Declaration and Assignment</a:t>
            </a:r>
          </a:p>
        </p:txBody>
      </p:sp>
      <p:sp>
        <p:nvSpPr>
          <p:cNvPr id="230404" name="Text Box 3"/>
          <p:cNvSpPr txBox="1">
            <a:spLocks noChangeArrowheads="1"/>
          </p:cNvSpPr>
          <p:nvPr/>
        </p:nvSpPr>
        <p:spPr bwMode="auto">
          <a:xfrm>
            <a:off x="609600" y="2743200"/>
            <a:ext cx="8162925"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a:solidFill>
                  <a:schemeClr val="tx1"/>
                </a:solidFill>
                <a:latin typeface="Forte" panose="03060902040502070203" pitchFamily="66" charset="0"/>
              </a:rPr>
              <a:t>variable_decl &lt;=</a:t>
            </a:r>
            <a:r>
              <a:rPr lang="en-US" altLang="en-US" i="0">
                <a:solidFill>
                  <a:schemeClr val="tx1"/>
                </a:solidFill>
                <a:latin typeface="Tahoma" panose="020B0604030504040204" pitchFamily="34" charset="0"/>
              </a:rPr>
              <a:t> </a:t>
            </a:r>
          </a:p>
          <a:p>
            <a:pPr eaLnBrk="1" hangingPunct="1">
              <a:spcBef>
                <a:spcPct val="0"/>
              </a:spcBef>
              <a:buClrTx/>
              <a:buSzTx/>
              <a:buFontTx/>
              <a:buNone/>
            </a:pPr>
            <a:r>
              <a:rPr lang="en-US" altLang="en-US" b="1" i="0">
                <a:solidFill>
                  <a:schemeClr val="tx1"/>
                </a:solidFill>
                <a:latin typeface="Tahoma" panose="020B0604030504040204" pitchFamily="34" charset="0"/>
              </a:rPr>
              <a:t>variable </a:t>
            </a:r>
            <a:r>
              <a:rPr lang="en-US" altLang="en-US">
                <a:solidFill>
                  <a:schemeClr val="tx1"/>
                </a:solidFill>
                <a:latin typeface="Forte" panose="03060902040502070203" pitchFamily="66" charset="0"/>
              </a:rPr>
              <a:t>id { ,…}</a:t>
            </a:r>
            <a:r>
              <a:rPr lang="en-US" altLang="en-US" i="0">
                <a:solidFill>
                  <a:schemeClr val="tx1"/>
                </a:solidFill>
                <a:latin typeface="Tahoma" panose="020B0604030504040204" pitchFamily="34" charset="0"/>
              </a:rPr>
              <a:t> : </a:t>
            </a:r>
            <a:r>
              <a:rPr lang="en-US" altLang="en-US">
                <a:solidFill>
                  <a:schemeClr val="tx1"/>
                </a:solidFill>
                <a:latin typeface="Forte" panose="03060902040502070203" pitchFamily="66" charset="0"/>
              </a:rPr>
              <a:t>subtype_indication</a:t>
            </a:r>
            <a:r>
              <a:rPr lang="en-US" altLang="en-US">
                <a:solidFill>
                  <a:schemeClr val="tx1"/>
                </a:solidFill>
                <a:latin typeface="Tahoma" panose="020B0604030504040204" pitchFamily="34" charset="0"/>
              </a:rPr>
              <a:t> </a:t>
            </a:r>
            <a:r>
              <a:rPr lang="en-US" altLang="en-US">
                <a:solidFill>
                  <a:schemeClr val="tx1"/>
                </a:solidFill>
                <a:latin typeface="Forte" panose="03060902040502070203" pitchFamily="66" charset="0"/>
              </a:rPr>
              <a:t>[</a:t>
            </a:r>
            <a:r>
              <a:rPr lang="en-US" altLang="en-US" i="0">
                <a:solidFill>
                  <a:schemeClr val="tx1"/>
                </a:solidFill>
                <a:latin typeface="Tahoma" panose="020B0604030504040204" pitchFamily="34" charset="0"/>
              </a:rPr>
              <a:t> := </a:t>
            </a:r>
            <a:r>
              <a:rPr lang="en-US" altLang="en-US">
                <a:solidFill>
                  <a:schemeClr val="tx1"/>
                </a:solidFill>
                <a:latin typeface="Forte" panose="03060902040502070203" pitchFamily="66" charset="0"/>
              </a:rPr>
              <a:t>expr]</a:t>
            </a:r>
            <a:r>
              <a:rPr lang="en-US" altLang="en-US" i="0">
                <a:solidFill>
                  <a:schemeClr val="tx1"/>
                </a:solidFill>
                <a:latin typeface="Tahoma" panose="020B0604030504040204" pitchFamily="34" charset="0"/>
              </a:rPr>
              <a:t> ; </a:t>
            </a:r>
            <a:endParaRPr lang="en-US" altLang="en-US" b="1" i="0">
              <a:solidFill>
                <a:schemeClr val="tx1"/>
              </a:solidFill>
              <a:latin typeface="Tahoma" panose="020B0604030504040204" pitchFamily="34" charset="0"/>
            </a:endParaRPr>
          </a:p>
        </p:txBody>
      </p:sp>
      <p:sp>
        <p:nvSpPr>
          <p:cNvPr id="230405" name="Text Box 4"/>
          <p:cNvSpPr txBox="1">
            <a:spLocks noChangeArrowheads="1"/>
          </p:cNvSpPr>
          <p:nvPr/>
        </p:nvSpPr>
        <p:spPr bwMode="auto">
          <a:xfrm>
            <a:off x="536575" y="1492250"/>
            <a:ext cx="76342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Variables act as placeholders for quantities that</a:t>
            </a:r>
          </a:p>
          <a:p>
            <a:pPr eaLnBrk="1" hangingPunct="1">
              <a:spcBef>
                <a:spcPct val="0"/>
              </a:spcBef>
              <a:buClrTx/>
              <a:buSzTx/>
              <a:buFontTx/>
              <a:buNone/>
            </a:pPr>
            <a:r>
              <a:rPr lang="en-US" altLang="en-US" i="0">
                <a:solidFill>
                  <a:schemeClr val="tx1"/>
                </a:solidFill>
                <a:latin typeface="Tahoma" panose="020B0604030504040204" pitchFamily="34" charset="0"/>
              </a:rPr>
              <a:t>change during simulation.</a:t>
            </a:r>
          </a:p>
        </p:txBody>
      </p:sp>
      <p:sp>
        <p:nvSpPr>
          <p:cNvPr id="230406" name="Text Box 5"/>
          <p:cNvSpPr txBox="1">
            <a:spLocks noChangeArrowheads="1"/>
          </p:cNvSpPr>
          <p:nvPr/>
        </p:nvSpPr>
        <p:spPr bwMode="auto">
          <a:xfrm>
            <a:off x="593725" y="3810000"/>
            <a:ext cx="5832475"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variable</a:t>
            </a:r>
            <a:r>
              <a:rPr lang="en-US" altLang="en-US" i="0">
                <a:solidFill>
                  <a:schemeClr val="tx1"/>
                </a:solidFill>
                <a:latin typeface="Tahoma" panose="020B0604030504040204" pitchFamily="34" charset="0"/>
              </a:rPr>
              <a:t> index, sum : integer := 0;</a:t>
            </a:r>
          </a:p>
        </p:txBody>
      </p:sp>
      <p:sp>
        <p:nvSpPr>
          <p:cNvPr id="230407" name="Text Box 6"/>
          <p:cNvSpPr txBox="1">
            <a:spLocks noChangeArrowheads="1"/>
          </p:cNvSpPr>
          <p:nvPr/>
        </p:nvSpPr>
        <p:spPr bwMode="auto">
          <a:xfrm>
            <a:off x="661988" y="4521200"/>
            <a:ext cx="6692900"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a:solidFill>
                  <a:schemeClr val="tx1"/>
                </a:solidFill>
                <a:latin typeface="Forte" panose="03060902040502070203" pitchFamily="66" charset="0"/>
              </a:rPr>
              <a:t>variable_assign &lt;=</a:t>
            </a:r>
            <a:r>
              <a:rPr lang="en-US" altLang="en-US">
                <a:solidFill>
                  <a:schemeClr val="tx1"/>
                </a:solidFill>
                <a:latin typeface="Tahoma" panose="020B0604030504040204" pitchFamily="34" charset="0"/>
              </a:rPr>
              <a:t> </a:t>
            </a:r>
            <a:r>
              <a:rPr lang="en-US" altLang="en-US">
                <a:solidFill>
                  <a:schemeClr val="tx1"/>
                </a:solidFill>
                <a:latin typeface="Forte" panose="03060902040502070203" pitchFamily="66" charset="0"/>
              </a:rPr>
              <a:t>[label</a:t>
            </a:r>
            <a:r>
              <a:rPr lang="en-US" altLang="en-US" i="0">
                <a:solidFill>
                  <a:schemeClr val="tx1"/>
                </a:solidFill>
                <a:latin typeface="Forte" panose="03060902040502070203" pitchFamily="66" charset="0"/>
              </a:rPr>
              <a:t> </a:t>
            </a:r>
            <a:r>
              <a:rPr lang="en-US" altLang="en-US" i="0">
                <a:solidFill>
                  <a:schemeClr val="tx1"/>
                </a:solidFill>
                <a:latin typeface="Tahoma" panose="020B0604030504040204" pitchFamily="34" charset="0"/>
              </a:rPr>
              <a:t>:</a:t>
            </a:r>
            <a:r>
              <a:rPr lang="en-US" altLang="en-US" i="0">
                <a:solidFill>
                  <a:schemeClr val="tx1"/>
                </a:solidFill>
                <a:latin typeface="Forte" panose="03060902040502070203" pitchFamily="66" charset="0"/>
              </a:rPr>
              <a:t> </a:t>
            </a:r>
            <a:r>
              <a:rPr lang="en-US" altLang="en-US">
                <a:solidFill>
                  <a:schemeClr val="tx1"/>
                </a:solidFill>
                <a:latin typeface="Forte" panose="03060902040502070203" pitchFamily="66" charset="0"/>
              </a:rPr>
              <a:t>] id</a:t>
            </a:r>
            <a:r>
              <a:rPr lang="en-US" altLang="en-US" i="0">
                <a:solidFill>
                  <a:schemeClr val="tx1"/>
                </a:solidFill>
                <a:latin typeface="Tahoma" panose="020B0604030504040204" pitchFamily="34" charset="0"/>
              </a:rPr>
              <a:t> := </a:t>
            </a:r>
            <a:r>
              <a:rPr lang="en-US" altLang="en-US">
                <a:solidFill>
                  <a:schemeClr val="tx1"/>
                </a:solidFill>
                <a:latin typeface="Forte" panose="03060902040502070203" pitchFamily="66" charset="0"/>
              </a:rPr>
              <a:t>expr</a:t>
            </a:r>
            <a:r>
              <a:rPr lang="en-US" altLang="en-US" i="0">
                <a:solidFill>
                  <a:schemeClr val="tx1"/>
                </a:solidFill>
                <a:latin typeface="Tahoma" panose="020B0604030504040204" pitchFamily="34" charset="0"/>
              </a:rPr>
              <a:t> ; </a:t>
            </a:r>
            <a:endParaRPr lang="en-US" altLang="en-US" b="1" i="0">
              <a:solidFill>
                <a:schemeClr val="tx1"/>
              </a:solidFill>
              <a:latin typeface="Tahoma" panose="020B0604030504040204" pitchFamily="34" charset="0"/>
            </a:endParaRPr>
          </a:p>
        </p:txBody>
      </p:sp>
      <p:sp>
        <p:nvSpPr>
          <p:cNvPr id="230408" name="Text Box 7"/>
          <p:cNvSpPr txBox="1">
            <a:spLocks noChangeArrowheads="1"/>
          </p:cNvSpPr>
          <p:nvPr/>
        </p:nvSpPr>
        <p:spPr bwMode="auto">
          <a:xfrm>
            <a:off x="682625" y="5235575"/>
            <a:ext cx="328295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pc := 1;</a:t>
            </a:r>
          </a:p>
          <a:p>
            <a:pPr eaLnBrk="1" hangingPunct="1">
              <a:spcBef>
                <a:spcPct val="0"/>
              </a:spcBef>
              <a:buClrTx/>
              <a:buSzTx/>
              <a:buFontTx/>
              <a:buNone/>
            </a:pPr>
            <a:r>
              <a:rPr lang="en-US" altLang="en-US" i="0">
                <a:solidFill>
                  <a:schemeClr val="tx1"/>
                </a:solidFill>
                <a:latin typeface="Tahoma" panose="020B0604030504040204" pitchFamily="34" charset="0"/>
              </a:rPr>
              <a:t>index := index + 1;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28247FC-B0C9-4885-99F3-1C7225E295F7}" type="slidenum">
              <a:rPr lang="ar-SA" altLang="en-US" sz="1400" smtClean="0">
                <a:solidFill>
                  <a:srgbClr val="0000B6"/>
                </a:solidFill>
                <a:latin typeface="Book Antiqua" panose="02040602050305030304" pitchFamily="18" charset="0"/>
              </a:rPr>
              <a:pPr>
                <a:spcBef>
                  <a:spcPct val="0"/>
                </a:spcBef>
                <a:buClrTx/>
                <a:buSzTx/>
                <a:buFontTx/>
                <a:buNone/>
              </a:pPr>
              <a:t>204</a:t>
            </a:fld>
            <a:endParaRPr lang="en-US" altLang="en-US" sz="1400" smtClean="0">
              <a:solidFill>
                <a:srgbClr val="0000B6"/>
              </a:solidFill>
              <a:latin typeface="Book Antiqua" panose="02040602050305030304" pitchFamily="18" charset="0"/>
            </a:endParaRPr>
          </a:p>
        </p:txBody>
      </p:sp>
      <p:sp>
        <p:nvSpPr>
          <p:cNvPr id="355330" name="Rectangle 2"/>
          <p:cNvSpPr>
            <a:spLocks noGrp="1" noChangeArrowheads="1"/>
          </p:cNvSpPr>
          <p:nvPr>
            <p:ph type="title"/>
          </p:nvPr>
        </p:nvSpPr>
        <p:spPr/>
        <p:txBody>
          <a:bodyPr/>
          <a:lstStyle/>
          <a:p>
            <a:pPr>
              <a:defRPr/>
            </a:pPr>
            <a:r>
              <a:rPr lang="en-US" smtClean="0"/>
              <a:t>Type</a:t>
            </a:r>
          </a:p>
        </p:txBody>
      </p:sp>
      <p:sp>
        <p:nvSpPr>
          <p:cNvPr id="231428" name="Text Box 3"/>
          <p:cNvSpPr txBox="1">
            <a:spLocks noChangeArrowheads="1"/>
          </p:cNvSpPr>
          <p:nvPr/>
        </p:nvSpPr>
        <p:spPr bwMode="auto">
          <a:xfrm>
            <a:off x="304800" y="1760538"/>
            <a:ext cx="8588375"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Every name or id in VHDL has an associated “type”.</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The “type” determines the operations that can be</a:t>
            </a:r>
          </a:p>
          <a:p>
            <a:pPr eaLnBrk="1" hangingPunct="1">
              <a:spcBef>
                <a:spcPct val="0"/>
              </a:spcBef>
              <a:buClrTx/>
              <a:buSzTx/>
              <a:buFontTx/>
              <a:buNone/>
            </a:pPr>
            <a:r>
              <a:rPr lang="en-US" altLang="en-US" i="0">
                <a:solidFill>
                  <a:schemeClr val="tx1"/>
                </a:solidFill>
                <a:latin typeface="Tahoma" panose="020B0604030504040204" pitchFamily="34" charset="0"/>
              </a:rPr>
              <a:t>   applied to the name.</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VHDL along with its packages provides pre-defined </a:t>
            </a:r>
          </a:p>
          <a:p>
            <a:pPr eaLnBrk="1" hangingPunct="1">
              <a:spcBef>
                <a:spcPct val="0"/>
              </a:spcBef>
              <a:buClrTx/>
              <a:buSzTx/>
              <a:buFontTx/>
              <a:buNone/>
            </a:pPr>
            <a:r>
              <a:rPr lang="en-US" altLang="en-US" i="0">
                <a:solidFill>
                  <a:schemeClr val="tx1"/>
                </a:solidFill>
                <a:latin typeface="Tahoma" panose="020B0604030504040204" pitchFamily="34" charset="0"/>
              </a:rPr>
              <a:t>  types.</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Additionally the user can define new types.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17B9FF8-22FE-4E2E-A5F1-658DADFBF8E4}" type="slidenum">
              <a:rPr lang="ar-SA" altLang="en-US" sz="1400" smtClean="0">
                <a:solidFill>
                  <a:srgbClr val="0000B6"/>
                </a:solidFill>
                <a:latin typeface="Book Antiqua" panose="02040602050305030304" pitchFamily="18" charset="0"/>
              </a:rPr>
              <a:pPr>
                <a:spcBef>
                  <a:spcPct val="0"/>
                </a:spcBef>
                <a:buClrTx/>
                <a:buSzTx/>
                <a:buFontTx/>
                <a:buNone/>
              </a:pPr>
              <a:t>205</a:t>
            </a:fld>
            <a:endParaRPr lang="en-US" altLang="en-US" sz="1400" smtClean="0">
              <a:solidFill>
                <a:srgbClr val="0000B6"/>
              </a:solidFill>
              <a:latin typeface="Book Antiqua" panose="02040602050305030304" pitchFamily="18" charset="0"/>
            </a:endParaRPr>
          </a:p>
        </p:txBody>
      </p:sp>
      <p:sp>
        <p:nvSpPr>
          <p:cNvPr id="356354" name="Rectangle 2"/>
          <p:cNvSpPr>
            <a:spLocks noGrp="1" noChangeArrowheads="1"/>
          </p:cNvSpPr>
          <p:nvPr>
            <p:ph type="title"/>
          </p:nvPr>
        </p:nvSpPr>
        <p:spPr/>
        <p:txBody>
          <a:bodyPr/>
          <a:lstStyle/>
          <a:p>
            <a:pPr>
              <a:defRPr/>
            </a:pPr>
            <a:r>
              <a:rPr lang="en-US" smtClean="0"/>
              <a:t>User defined type</a:t>
            </a:r>
          </a:p>
        </p:txBody>
      </p:sp>
      <p:sp>
        <p:nvSpPr>
          <p:cNvPr id="232452" name="Text Box 3"/>
          <p:cNvSpPr txBox="1">
            <a:spLocks noChangeArrowheads="1"/>
          </p:cNvSpPr>
          <p:nvPr/>
        </p:nvSpPr>
        <p:spPr bwMode="auto">
          <a:xfrm>
            <a:off x="533400" y="2590800"/>
            <a:ext cx="6924675"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dirty="0" err="1">
                <a:solidFill>
                  <a:schemeClr val="tx1"/>
                </a:solidFill>
                <a:latin typeface="Forte" panose="03060902040502070203" pitchFamily="66" charset="0"/>
              </a:rPr>
              <a:t>type_decl</a:t>
            </a:r>
            <a:r>
              <a:rPr lang="en-US" altLang="en-US" dirty="0">
                <a:solidFill>
                  <a:schemeClr val="tx1"/>
                </a:solidFill>
                <a:latin typeface="Tahoma" panose="020B0604030504040204" pitchFamily="34" charset="0"/>
              </a:rPr>
              <a:t> </a:t>
            </a:r>
            <a:r>
              <a:rPr lang="en-US" altLang="en-US" dirty="0">
                <a:solidFill>
                  <a:schemeClr val="tx1"/>
                </a:solidFill>
                <a:latin typeface="Forte" panose="03060902040502070203" pitchFamily="66" charset="0"/>
              </a:rPr>
              <a:t>&lt;=</a:t>
            </a:r>
            <a:r>
              <a:rPr lang="en-US" altLang="en-US" i="0" dirty="0">
                <a:solidFill>
                  <a:schemeClr val="tx1"/>
                </a:solidFill>
                <a:latin typeface="Tahoma" panose="020B0604030504040204" pitchFamily="34" charset="0"/>
              </a:rPr>
              <a:t> </a:t>
            </a:r>
            <a:r>
              <a:rPr lang="en-US" altLang="en-US" b="1" i="0" dirty="0">
                <a:solidFill>
                  <a:schemeClr val="tx1"/>
                </a:solidFill>
                <a:latin typeface="Tahoma" panose="020B0604030504040204" pitchFamily="34" charset="0"/>
              </a:rPr>
              <a:t>type</a:t>
            </a:r>
            <a:r>
              <a:rPr lang="en-US" altLang="en-US" i="0" dirty="0">
                <a:solidFill>
                  <a:schemeClr val="tx1"/>
                </a:solidFill>
                <a:latin typeface="Tahoma" panose="020B0604030504040204" pitchFamily="34" charset="0"/>
              </a:rPr>
              <a:t> </a:t>
            </a:r>
            <a:r>
              <a:rPr lang="en-US" altLang="en-US" dirty="0">
                <a:solidFill>
                  <a:schemeClr val="tx1"/>
                </a:solidFill>
                <a:latin typeface="Forte" panose="03060902040502070203" pitchFamily="66" charset="0"/>
              </a:rPr>
              <a:t>identifier</a:t>
            </a:r>
            <a:r>
              <a:rPr lang="en-US" altLang="en-US" i="0" dirty="0">
                <a:solidFill>
                  <a:schemeClr val="tx1"/>
                </a:solidFill>
                <a:latin typeface="Tahoma" panose="020B0604030504040204" pitchFamily="34" charset="0"/>
              </a:rPr>
              <a:t> </a:t>
            </a:r>
            <a:r>
              <a:rPr lang="en-US" altLang="en-US" b="1" i="0" dirty="0">
                <a:solidFill>
                  <a:schemeClr val="tx1"/>
                </a:solidFill>
                <a:latin typeface="Tahoma" panose="020B0604030504040204" pitchFamily="34" charset="0"/>
              </a:rPr>
              <a:t>is</a:t>
            </a:r>
            <a:r>
              <a:rPr lang="en-US" altLang="en-US" i="0" dirty="0">
                <a:solidFill>
                  <a:schemeClr val="tx1"/>
                </a:solidFill>
                <a:latin typeface="Tahoma" panose="020B0604030504040204" pitchFamily="34" charset="0"/>
              </a:rPr>
              <a:t> </a:t>
            </a:r>
            <a:r>
              <a:rPr lang="en-US" altLang="en-US" dirty="0" err="1">
                <a:solidFill>
                  <a:schemeClr val="tx1"/>
                </a:solidFill>
                <a:latin typeface="Forte" panose="03060902040502070203" pitchFamily="66" charset="0"/>
              </a:rPr>
              <a:t>type_defn</a:t>
            </a:r>
            <a:r>
              <a:rPr lang="en-US" altLang="en-US" i="0" dirty="0">
                <a:solidFill>
                  <a:schemeClr val="tx1"/>
                </a:solidFill>
                <a:latin typeface="Tahoma" panose="020B0604030504040204" pitchFamily="34" charset="0"/>
              </a:rPr>
              <a:t> </a:t>
            </a:r>
            <a:r>
              <a:rPr lang="en-US" altLang="en-US" b="1" i="0" dirty="0">
                <a:solidFill>
                  <a:schemeClr val="tx1"/>
                </a:solidFill>
                <a:latin typeface="Tahoma" panose="020B0604030504040204" pitchFamily="34" charset="0"/>
              </a:rPr>
              <a:t>;</a:t>
            </a:r>
          </a:p>
        </p:txBody>
      </p:sp>
      <p:sp>
        <p:nvSpPr>
          <p:cNvPr id="232453" name="Text Box 4"/>
          <p:cNvSpPr txBox="1">
            <a:spLocks noChangeArrowheads="1"/>
          </p:cNvSpPr>
          <p:nvPr/>
        </p:nvSpPr>
        <p:spPr bwMode="auto">
          <a:xfrm>
            <a:off x="288925" y="1657350"/>
            <a:ext cx="77771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Useful when pre-defined types are insufficient.</a:t>
            </a:r>
          </a:p>
        </p:txBody>
      </p:sp>
      <p:sp>
        <p:nvSpPr>
          <p:cNvPr id="232454" name="Text Box 5"/>
          <p:cNvSpPr txBox="1">
            <a:spLocks noChangeArrowheads="1"/>
          </p:cNvSpPr>
          <p:nvPr/>
        </p:nvSpPr>
        <p:spPr bwMode="auto">
          <a:xfrm>
            <a:off x="533400" y="3581400"/>
            <a:ext cx="5487988"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apples </a:t>
            </a:r>
            <a:r>
              <a:rPr lang="en-US" altLang="en-US" b="1" i="0">
                <a:solidFill>
                  <a:schemeClr val="tx1"/>
                </a:solidFill>
                <a:latin typeface="Tahoma" panose="020B0604030504040204" pitchFamily="34" charset="0"/>
              </a:rPr>
              <a:t>is range</a:t>
            </a:r>
            <a:r>
              <a:rPr lang="en-US" altLang="en-US" i="0">
                <a:solidFill>
                  <a:schemeClr val="tx1"/>
                </a:solidFill>
                <a:latin typeface="Tahoma" panose="020B0604030504040204" pitchFamily="34" charset="0"/>
              </a:rPr>
              <a:t> 0 </a:t>
            </a:r>
            <a:r>
              <a:rPr lang="en-US" altLang="en-US" b="1" i="0">
                <a:solidFill>
                  <a:schemeClr val="tx1"/>
                </a:solidFill>
                <a:latin typeface="Tahoma" panose="020B0604030504040204" pitchFamily="34" charset="0"/>
              </a:rPr>
              <a:t>to</a:t>
            </a:r>
            <a:r>
              <a:rPr lang="en-US" altLang="en-US" i="0">
                <a:solidFill>
                  <a:schemeClr val="tx1"/>
                </a:solidFill>
                <a:latin typeface="Tahoma" panose="020B0604030504040204" pitchFamily="34" charset="0"/>
              </a:rPr>
              <a:t> 100;</a:t>
            </a:r>
          </a:p>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oranges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range</a:t>
            </a:r>
            <a:r>
              <a:rPr lang="en-US" altLang="en-US" i="0">
                <a:solidFill>
                  <a:schemeClr val="tx1"/>
                </a:solidFill>
                <a:latin typeface="Tahoma" panose="020B0604030504040204" pitchFamily="34" charset="0"/>
              </a:rPr>
              <a:t> 0 </a:t>
            </a:r>
            <a:r>
              <a:rPr lang="en-US" altLang="en-US" b="1" i="0">
                <a:solidFill>
                  <a:schemeClr val="tx1"/>
                </a:solidFill>
                <a:latin typeface="Tahoma" panose="020B0604030504040204" pitchFamily="34" charset="0"/>
              </a:rPr>
              <a:t>to</a:t>
            </a:r>
            <a:r>
              <a:rPr lang="en-US" altLang="en-US" i="0">
                <a:solidFill>
                  <a:schemeClr val="tx1"/>
                </a:solidFill>
                <a:latin typeface="Tahoma" panose="020B0604030504040204" pitchFamily="34" charset="0"/>
              </a:rPr>
              <a:t> 100;</a:t>
            </a:r>
          </a:p>
        </p:txBody>
      </p:sp>
      <p:sp>
        <p:nvSpPr>
          <p:cNvPr id="232455" name="Text Box 6"/>
          <p:cNvSpPr txBox="1">
            <a:spLocks noChangeArrowheads="1"/>
          </p:cNvSpPr>
          <p:nvPr/>
        </p:nvSpPr>
        <p:spPr bwMode="auto">
          <a:xfrm>
            <a:off x="365125" y="5238750"/>
            <a:ext cx="6651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Default value is left hand side of range.</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0A3491B-B0BF-491B-BD88-93E372920223}" type="slidenum">
              <a:rPr lang="ar-SA" altLang="en-US" sz="1400" smtClean="0">
                <a:solidFill>
                  <a:srgbClr val="0000B6"/>
                </a:solidFill>
                <a:latin typeface="Book Antiqua" panose="02040602050305030304" pitchFamily="18" charset="0"/>
              </a:rPr>
              <a:pPr>
                <a:spcBef>
                  <a:spcPct val="0"/>
                </a:spcBef>
                <a:buClrTx/>
                <a:buSzTx/>
                <a:buFontTx/>
                <a:buNone/>
              </a:pPr>
              <a:t>206</a:t>
            </a:fld>
            <a:endParaRPr lang="en-US" altLang="en-US" sz="1400" smtClean="0">
              <a:solidFill>
                <a:srgbClr val="0000B6"/>
              </a:solidFill>
              <a:latin typeface="Book Antiqua" panose="02040602050305030304" pitchFamily="18" charset="0"/>
            </a:endParaRPr>
          </a:p>
        </p:txBody>
      </p:sp>
      <p:sp>
        <p:nvSpPr>
          <p:cNvPr id="357378" name="Rectangle 2"/>
          <p:cNvSpPr>
            <a:spLocks noGrp="1" noChangeArrowheads="1"/>
          </p:cNvSpPr>
          <p:nvPr>
            <p:ph type="title"/>
          </p:nvPr>
        </p:nvSpPr>
        <p:spPr>
          <a:xfrm>
            <a:off x="338138" y="285750"/>
            <a:ext cx="7772400" cy="722313"/>
          </a:xfrm>
        </p:spPr>
        <p:txBody>
          <a:bodyPr/>
          <a:lstStyle/>
          <a:p>
            <a:pPr>
              <a:defRPr/>
            </a:pPr>
            <a:r>
              <a:rPr lang="en-US" sz="4000" smtClean="0"/>
              <a:t>Integer type</a:t>
            </a:r>
          </a:p>
        </p:txBody>
      </p:sp>
      <p:sp>
        <p:nvSpPr>
          <p:cNvPr id="233476" name="Text Box 3"/>
          <p:cNvSpPr txBox="1">
            <a:spLocks noChangeArrowheads="1"/>
          </p:cNvSpPr>
          <p:nvPr/>
        </p:nvSpPr>
        <p:spPr bwMode="auto">
          <a:xfrm>
            <a:off x="-76200" y="1076325"/>
            <a:ext cx="8075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t>
            </a:r>
            <a:r>
              <a:rPr lang="en-US" altLang="en-US" i="0">
                <a:solidFill>
                  <a:srgbClr val="FFFF99"/>
                </a:solidFill>
                <a:latin typeface="Tahoma" panose="020B0604030504040204" pitchFamily="34" charset="0"/>
              </a:rPr>
              <a:t>“</a:t>
            </a:r>
            <a:r>
              <a:rPr lang="en-US" altLang="en-US" i="0">
                <a:solidFill>
                  <a:schemeClr val="tx1"/>
                </a:solidFill>
                <a:latin typeface="Tahoma" panose="020B0604030504040204" pitchFamily="34" charset="0"/>
              </a:rPr>
              <a:t>integer” is a pre-defined type used to represent</a:t>
            </a:r>
          </a:p>
          <a:p>
            <a:pPr eaLnBrk="1" hangingPunct="1">
              <a:spcBef>
                <a:spcPct val="0"/>
              </a:spcBef>
              <a:buClrTx/>
              <a:buSzTx/>
              <a:buFontTx/>
              <a:buNone/>
            </a:pPr>
            <a:r>
              <a:rPr lang="en-US" altLang="en-US" i="0">
                <a:solidFill>
                  <a:schemeClr val="tx1"/>
                </a:solidFill>
                <a:latin typeface="Tahoma" panose="020B0604030504040204" pitchFamily="34" charset="0"/>
              </a:rPr>
              <a:t>  whole numbers.</a:t>
            </a:r>
          </a:p>
        </p:txBody>
      </p:sp>
      <p:sp>
        <p:nvSpPr>
          <p:cNvPr id="233477" name="Text Box 4"/>
          <p:cNvSpPr txBox="1">
            <a:spLocks noChangeArrowheads="1"/>
          </p:cNvSpPr>
          <p:nvPr/>
        </p:nvSpPr>
        <p:spPr bwMode="auto">
          <a:xfrm>
            <a:off x="1973263" y="2066925"/>
            <a:ext cx="4179887"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variable</a:t>
            </a:r>
            <a:r>
              <a:rPr lang="en-US" altLang="en-US" i="0">
                <a:solidFill>
                  <a:schemeClr val="tx1"/>
                </a:solidFill>
                <a:latin typeface="Tahoma" panose="020B0604030504040204" pitchFamily="34" charset="0"/>
              </a:rPr>
              <a:t> x, y </a:t>
            </a:r>
            <a:r>
              <a:rPr lang="en-US" altLang="en-US" b="1" i="0">
                <a:solidFill>
                  <a:schemeClr val="tx1"/>
                </a:solidFill>
                <a:latin typeface="Tahoma" panose="020B0604030504040204" pitchFamily="34" charset="0"/>
              </a:rPr>
              <a:t>: integer ;</a:t>
            </a:r>
          </a:p>
        </p:txBody>
      </p:sp>
      <p:sp>
        <p:nvSpPr>
          <p:cNvPr id="233478" name="Text Box 5"/>
          <p:cNvSpPr txBox="1">
            <a:spLocks noChangeArrowheads="1"/>
          </p:cNvSpPr>
          <p:nvPr/>
        </p:nvSpPr>
        <p:spPr bwMode="auto">
          <a:xfrm>
            <a:off x="-76200" y="2752725"/>
            <a:ext cx="932021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VHDL standard requires that the implementation be </a:t>
            </a:r>
          </a:p>
          <a:p>
            <a:pPr eaLnBrk="1" hangingPunct="1">
              <a:spcBef>
                <a:spcPct val="0"/>
              </a:spcBef>
              <a:buClrTx/>
              <a:buSzTx/>
              <a:buFontTx/>
              <a:buNone/>
            </a:pPr>
            <a:r>
              <a:rPr lang="en-US" altLang="en-US" i="0">
                <a:solidFill>
                  <a:schemeClr val="tx1"/>
                </a:solidFill>
                <a:latin typeface="Tahoma" panose="020B0604030504040204" pitchFamily="34" charset="0"/>
              </a:rPr>
              <a:t>  able to represent numbers from –2^31 + 1 to 2^31 – 1.</a:t>
            </a:r>
          </a:p>
          <a:p>
            <a:pPr eaLnBrk="1" hangingPunct="1">
              <a:spcBef>
                <a:spcPct val="0"/>
              </a:spcBef>
              <a:buClrTx/>
              <a:buSzTx/>
              <a:buFontTx/>
              <a:buChar char="•"/>
            </a:pPr>
            <a:r>
              <a:rPr lang="en-US" altLang="en-US" i="0">
                <a:solidFill>
                  <a:schemeClr val="tx1"/>
                </a:solidFill>
                <a:latin typeface="Tahoma" panose="020B0604030504040204" pitchFamily="34" charset="0"/>
              </a:rPr>
              <a:t> User can define new “integer” types.</a:t>
            </a:r>
          </a:p>
        </p:txBody>
      </p:sp>
      <p:sp>
        <p:nvSpPr>
          <p:cNvPr id="233479" name="Text Box 6"/>
          <p:cNvSpPr txBox="1">
            <a:spLocks noChangeArrowheads="1"/>
          </p:cNvSpPr>
          <p:nvPr/>
        </p:nvSpPr>
        <p:spPr bwMode="auto">
          <a:xfrm>
            <a:off x="377825" y="4352925"/>
            <a:ext cx="8135938"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a:solidFill>
                  <a:schemeClr val="tx1"/>
                </a:solidFill>
                <a:latin typeface="Forte" panose="03060902040502070203" pitchFamily="66" charset="0"/>
              </a:rPr>
              <a:t>type_decl</a:t>
            </a:r>
            <a:r>
              <a:rPr lang="en-US" altLang="en-US">
                <a:solidFill>
                  <a:schemeClr val="tx1"/>
                </a:solidFill>
                <a:latin typeface="Tahoma" panose="020B0604030504040204" pitchFamily="34" charset="0"/>
              </a:rPr>
              <a:t> </a:t>
            </a:r>
            <a:r>
              <a:rPr lang="en-US" altLang="en-US">
                <a:solidFill>
                  <a:schemeClr val="tx1"/>
                </a:solidFill>
                <a:latin typeface="Forte" panose="03060902040502070203" pitchFamily="66" charset="0"/>
              </a:rPr>
              <a:t>&lt;=</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a:t>
            </a:r>
            <a:r>
              <a:rPr lang="en-US" altLang="en-US">
                <a:solidFill>
                  <a:schemeClr val="tx1"/>
                </a:solidFill>
                <a:latin typeface="Forte" panose="03060902040502070203" pitchFamily="66" charset="0"/>
              </a:rPr>
              <a:t>identifier</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a:t>
            </a:r>
            <a:r>
              <a:rPr lang="en-US" altLang="en-US">
                <a:solidFill>
                  <a:schemeClr val="tx1"/>
                </a:solidFill>
                <a:latin typeface="Forte" panose="03060902040502070203" pitchFamily="66" charset="0"/>
              </a:rPr>
              <a:t>int_type_defn</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a:t>
            </a:r>
          </a:p>
          <a:p>
            <a:pPr eaLnBrk="1" hangingPunct="1">
              <a:spcBef>
                <a:spcPct val="0"/>
              </a:spcBef>
              <a:buClrTx/>
              <a:buSzTx/>
              <a:buFontTx/>
              <a:buNone/>
            </a:pPr>
            <a:r>
              <a:rPr lang="en-US" altLang="en-US">
                <a:solidFill>
                  <a:schemeClr val="tx1"/>
                </a:solidFill>
                <a:latin typeface="Forte" panose="03060902040502070203" pitchFamily="66" charset="0"/>
              </a:rPr>
              <a:t>int_type_defn &lt;=</a:t>
            </a:r>
            <a:r>
              <a:rPr lang="en-US" altLang="en-US" b="1" i="0">
                <a:solidFill>
                  <a:schemeClr val="tx1"/>
                </a:solidFill>
                <a:latin typeface="Tahoma" panose="020B0604030504040204" pitchFamily="34" charset="0"/>
              </a:rPr>
              <a:t> range </a:t>
            </a:r>
            <a:r>
              <a:rPr lang="en-US" altLang="en-US">
                <a:solidFill>
                  <a:schemeClr val="tx1"/>
                </a:solidFill>
                <a:latin typeface="Forte" panose="03060902040502070203" pitchFamily="66" charset="0"/>
              </a:rPr>
              <a:t>expr ( </a:t>
            </a:r>
            <a:r>
              <a:rPr lang="en-US" altLang="en-US" b="1" i="0">
                <a:solidFill>
                  <a:schemeClr val="tx1"/>
                </a:solidFill>
                <a:latin typeface="Tahoma" panose="020B0604030504040204" pitchFamily="34" charset="0"/>
              </a:rPr>
              <a:t>to | downto </a:t>
            </a:r>
            <a:r>
              <a:rPr lang="en-US" altLang="en-US" i="0">
                <a:solidFill>
                  <a:schemeClr val="tx1"/>
                </a:solidFill>
                <a:latin typeface="Forte" panose="03060902040502070203" pitchFamily="66" charset="0"/>
              </a:rPr>
              <a:t>) expr</a:t>
            </a:r>
          </a:p>
        </p:txBody>
      </p:sp>
      <p:sp>
        <p:nvSpPr>
          <p:cNvPr id="233480" name="Text Box 7"/>
          <p:cNvSpPr txBox="1">
            <a:spLocks noChangeArrowheads="1"/>
          </p:cNvSpPr>
          <p:nvPr/>
        </p:nvSpPr>
        <p:spPr bwMode="auto">
          <a:xfrm>
            <a:off x="385763" y="5445125"/>
            <a:ext cx="6910387"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month </a:t>
            </a:r>
            <a:r>
              <a:rPr lang="en-US" altLang="en-US" b="1" i="0">
                <a:solidFill>
                  <a:schemeClr val="tx1"/>
                </a:solidFill>
                <a:latin typeface="Tahoma" panose="020B0604030504040204" pitchFamily="34" charset="0"/>
              </a:rPr>
              <a:t>is range</a:t>
            </a:r>
            <a:r>
              <a:rPr lang="en-US" altLang="en-US" i="0">
                <a:solidFill>
                  <a:schemeClr val="tx1"/>
                </a:solidFill>
                <a:latin typeface="Tahoma" panose="020B0604030504040204" pitchFamily="34" charset="0"/>
              </a:rPr>
              <a:t> 1 </a:t>
            </a:r>
            <a:r>
              <a:rPr lang="en-US" altLang="en-US" b="1" i="0">
                <a:solidFill>
                  <a:schemeClr val="tx1"/>
                </a:solidFill>
                <a:latin typeface="Tahoma" panose="020B0604030504040204" pitchFamily="34" charset="0"/>
              </a:rPr>
              <a:t>to</a:t>
            </a:r>
            <a:r>
              <a:rPr lang="en-US" altLang="en-US" i="0">
                <a:solidFill>
                  <a:schemeClr val="tx1"/>
                </a:solidFill>
                <a:latin typeface="Tahoma" panose="020B0604030504040204" pitchFamily="34" charset="0"/>
              </a:rPr>
              <a:t> 12</a:t>
            </a:r>
            <a:r>
              <a:rPr lang="en-US" altLang="en-US" b="1" i="0">
                <a:solidFill>
                  <a:schemeClr val="tx1"/>
                </a:solidFill>
                <a:latin typeface="Tahoma" panose="020B0604030504040204" pitchFamily="34" charset="0"/>
              </a:rPr>
              <a:t> ;</a:t>
            </a:r>
          </a:p>
          <a:p>
            <a:pPr eaLnBrk="1" hangingPunct="1">
              <a:spcBef>
                <a:spcPct val="0"/>
              </a:spcBef>
              <a:buClrTx/>
              <a:buSzTx/>
              <a:buFontTx/>
              <a:buNone/>
            </a:pPr>
            <a:r>
              <a:rPr lang="en-US" altLang="en-US" b="1" i="0">
                <a:solidFill>
                  <a:schemeClr val="tx1"/>
                </a:solidFill>
                <a:latin typeface="Tahoma" panose="020B0604030504040204" pitchFamily="34" charset="0"/>
              </a:rPr>
              <a:t>type </a:t>
            </a:r>
            <a:r>
              <a:rPr lang="en-US" altLang="en-US" i="0">
                <a:solidFill>
                  <a:schemeClr val="tx1"/>
                </a:solidFill>
                <a:latin typeface="Tahoma" panose="020B0604030504040204" pitchFamily="34" charset="0"/>
              </a:rPr>
              <a:t>count_down</a:t>
            </a:r>
            <a:r>
              <a:rPr lang="en-US" altLang="en-US" b="1" i="0">
                <a:solidFill>
                  <a:schemeClr val="tx1"/>
                </a:solidFill>
                <a:latin typeface="Tahoma" panose="020B0604030504040204" pitchFamily="34" charset="0"/>
              </a:rPr>
              <a:t> is range </a:t>
            </a:r>
            <a:r>
              <a:rPr lang="en-US" altLang="en-US" i="0">
                <a:solidFill>
                  <a:schemeClr val="tx1"/>
                </a:solidFill>
                <a:latin typeface="Tahoma" panose="020B0604030504040204" pitchFamily="34" charset="0"/>
              </a:rPr>
              <a:t>10</a:t>
            </a:r>
            <a:r>
              <a:rPr lang="en-US" altLang="en-US" b="1" i="0">
                <a:solidFill>
                  <a:schemeClr val="tx1"/>
                </a:solidFill>
                <a:latin typeface="Tahoma" panose="020B0604030504040204" pitchFamily="34" charset="0"/>
              </a:rPr>
              <a:t> downto </a:t>
            </a:r>
            <a:r>
              <a:rPr lang="en-US" altLang="en-US" i="0">
                <a:solidFill>
                  <a:schemeClr val="tx1"/>
                </a:solidFill>
                <a:latin typeface="Tahoma" panose="020B0604030504040204" pitchFamily="34" charset="0"/>
              </a:rPr>
              <a:t>0;</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FAEE3BA-35D6-4012-9DD9-1500355EF40A}" type="slidenum">
              <a:rPr lang="ar-SA" altLang="en-US" sz="1400" smtClean="0">
                <a:solidFill>
                  <a:srgbClr val="0000B6"/>
                </a:solidFill>
                <a:latin typeface="Book Antiqua" panose="02040602050305030304" pitchFamily="18" charset="0"/>
              </a:rPr>
              <a:pPr>
                <a:spcBef>
                  <a:spcPct val="0"/>
                </a:spcBef>
                <a:buClrTx/>
                <a:buSzTx/>
                <a:buFontTx/>
                <a:buNone/>
              </a:pPr>
              <a:t>207</a:t>
            </a:fld>
            <a:endParaRPr lang="en-US" altLang="en-US" sz="1400" smtClean="0">
              <a:solidFill>
                <a:srgbClr val="0000B6"/>
              </a:solidFill>
              <a:latin typeface="Book Antiqua" panose="02040602050305030304" pitchFamily="18" charset="0"/>
            </a:endParaRPr>
          </a:p>
        </p:txBody>
      </p:sp>
      <p:sp>
        <p:nvSpPr>
          <p:cNvPr id="358402" name="Rectangle 2"/>
          <p:cNvSpPr>
            <a:spLocks noGrp="1" noChangeArrowheads="1"/>
          </p:cNvSpPr>
          <p:nvPr>
            <p:ph type="title"/>
          </p:nvPr>
        </p:nvSpPr>
        <p:spPr>
          <a:xfrm>
            <a:off x="595313" y="0"/>
            <a:ext cx="7772400" cy="722313"/>
          </a:xfrm>
        </p:spPr>
        <p:txBody>
          <a:bodyPr/>
          <a:lstStyle/>
          <a:p>
            <a:pPr>
              <a:defRPr/>
            </a:pPr>
            <a:r>
              <a:rPr lang="en-US" sz="4000" smtClean="0"/>
              <a:t>Integer type : operations</a:t>
            </a:r>
          </a:p>
        </p:txBody>
      </p:sp>
      <p:sp>
        <p:nvSpPr>
          <p:cNvPr id="234500" name="Text Box 3"/>
          <p:cNvSpPr txBox="1">
            <a:spLocks noChangeArrowheads="1"/>
          </p:cNvSpPr>
          <p:nvPr/>
        </p:nvSpPr>
        <p:spPr bwMode="auto">
          <a:xfrm>
            <a:off x="539750" y="762000"/>
            <a:ext cx="7899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sz="2400" i="0">
                <a:solidFill>
                  <a:schemeClr val="tx1"/>
                </a:solidFill>
                <a:latin typeface="Tahoma" panose="020B0604030504040204" pitchFamily="34" charset="0"/>
              </a:rPr>
              <a:t> Addition: </a:t>
            </a:r>
            <a:r>
              <a:rPr lang="en-US" altLang="en-US" sz="2400"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sz="2400" i="0">
                <a:solidFill>
                  <a:schemeClr val="tx1"/>
                </a:solidFill>
                <a:latin typeface="Tahoma" panose="020B0604030504040204" pitchFamily="34" charset="0"/>
              </a:rPr>
              <a:t> Subtraction or negation: </a:t>
            </a:r>
            <a:r>
              <a:rPr lang="en-US" altLang="en-US" sz="2400"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sz="2400" i="0">
                <a:solidFill>
                  <a:schemeClr val="tx1"/>
                </a:solidFill>
                <a:latin typeface="Tahoma" panose="020B0604030504040204" pitchFamily="34" charset="0"/>
              </a:rPr>
              <a:t> Multiplication: </a:t>
            </a:r>
            <a:r>
              <a:rPr lang="en-US" altLang="en-US" sz="2400"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sz="2400" i="0">
                <a:solidFill>
                  <a:schemeClr val="tx1"/>
                </a:solidFill>
                <a:latin typeface="Tahoma" panose="020B0604030504040204" pitchFamily="34" charset="0"/>
              </a:rPr>
              <a:t> Division: </a:t>
            </a:r>
            <a:r>
              <a:rPr lang="en-US" altLang="en-US" sz="2400"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sz="2400" i="0">
                <a:solidFill>
                  <a:schemeClr val="tx1"/>
                </a:solidFill>
                <a:latin typeface="Tahoma" panose="020B0604030504040204" pitchFamily="34" charset="0"/>
              </a:rPr>
              <a:t> Modulo: </a:t>
            </a:r>
            <a:r>
              <a:rPr lang="en-US" altLang="en-US" sz="2400" b="1" i="0">
                <a:solidFill>
                  <a:schemeClr val="tx1"/>
                </a:solidFill>
                <a:latin typeface="Tahoma" panose="020B0604030504040204" pitchFamily="34" charset="0"/>
              </a:rPr>
              <a:t>mod  </a:t>
            </a:r>
          </a:p>
          <a:p>
            <a:pPr eaLnBrk="1" hangingPunct="1">
              <a:spcBef>
                <a:spcPct val="0"/>
              </a:spcBef>
              <a:buClrTx/>
              <a:buSzTx/>
              <a:buFontTx/>
              <a:buNone/>
            </a:pPr>
            <a:r>
              <a:rPr lang="en-US" altLang="en-US" sz="2400" b="1" i="0">
                <a:solidFill>
                  <a:schemeClr val="tx1"/>
                </a:solidFill>
                <a:latin typeface="Tahoma" panose="020B0604030504040204" pitchFamily="34" charset="0"/>
              </a:rPr>
              <a:t>                a = b*n + (a mod b), sign of b, n: integer</a:t>
            </a:r>
          </a:p>
          <a:p>
            <a:pPr eaLnBrk="1" hangingPunct="1">
              <a:spcBef>
                <a:spcPct val="0"/>
              </a:spcBef>
              <a:buClrTx/>
              <a:buSzTx/>
              <a:buFontTx/>
              <a:buNone/>
            </a:pPr>
            <a:r>
              <a:rPr lang="en-US" altLang="en-US" sz="2400" b="1" i="0">
                <a:solidFill>
                  <a:schemeClr val="tx1"/>
                </a:solidFill>
                <a:latin typeface="Tahoma" panose="020B0604030504040204" pitchFamily="34" charset="0"/>
              </a:rPr>
              <a:t>                (-5) mod 3 = 1</a:t>
            </a:r>
          </a:p>
          <a:p>
            <a:pPr eaLnBrk="1" hangingPunct="1">
              <a:lnSpc>
                <a:spcPct val="130000"/>
              </a:lnSpc>
              <a:spcBef>
                <a:spcPct val="0"/>
              </a:spcBef>
              <a:buClrTx/>
              <a:buSzTx/>
              <a:buFontTx/>
              <a:buChar char="•"/>
            </a:pPr>
            <a:r>
              <a:rPr lang="en-US" altLang="en-US" sz="2400" i="0">
                <a:solidFill>
                  <a:schemeClr val="tx1"/>
                </a:solidFill>
                <a:latin typeface="Tahoma" panose="020B0604030504040204" pitchFamily="34" charset="0"/>
              </a:rPr>
              <a:t> Remainder: </a:t>
            </a:r>
            <a:r>
              <a:rPr lang="en-US" altLang="en-US" sz="2400" b="1" i="0">
                <a:solidFill>
                  <a:schemeClr val="tx1"/>
                </a:solidFill>
                <a:latin typeface="Tahoma" panose="020B0604030504040204" pitchFamily="34" charset="0"/>
              </a:rPr>
              <a:t>rem </a:t>
            </a:r>
          </a:p>
          <a:p>
            <a:pPr eaLnBrk="1" hangingPunct="1">
              <a:spcBef>
                <a:spcPct val="0"/>
              </a:spcBef>
              <a:buClrTx/>
              <a:buSzTx/>
              <a:buFontTx/>
              <a:buNone/>
            </a:pPr>
            <a:r>
              <a:rPr lang="en-US" altLang="en-US" sz="2400" b="1" i="0">
                <a:solidFill>
                  <a:schemeClr val="tx1"/>
                </a:solidFill>
                <a:latin typeface="Tahoma" panose="020B0604030504040204" pitchFamily="34" charset="0"/>
              </a:rPr>
              <a:t>                a = (a/b)*b + (a rem b), sign of a</a:t>
            </a:r>
          </a:p>
          <a:p>
            <a:pPr eaLnBrk="1" hangingPunct="1">
              <a:spcBef>
                <a:spcPct val="0"/>
              </a:spcBef>
              <a:buClrTx/>
              <a:buSzTx/>
              <a:buFontTx/>
              <a:buNone/>
            </a:pPr>
            <a:r>
              <a:rPr lang="en-US" altLang="en-US" sz="2400" b="1" i="0">
                <a:solidFill>
                  <a:schemeClr val="tx1"/>
                </a:solidFill>
                <a:latin typeface="Tahoma" panose="020B0604030504040204" pitchFamily="34" charset="0"/>
              </a:rPr>
              <a:t>                (-5) rem 3 = 1</a:t>
            </a:r>
          </a:p>
          <a:p>
            <a:pPr eaLnBrk="1" hangingPunct="1">
              <a:lnSpc>
                <a:spcPct val="130000"/>
              </a:lnSpc>
              <a:spcBef>
                <a:spcPct val="0"/>
              </a:spcBef>
              <a:buClrTx/>
              <a:buSzTx/>
              <a:buFontTx/>
              <a:buChar char="•"/>
            </a:pPr>
            <a:r>
              <a:rPr lang="en-US" altLang="en-US" sz="2400" i="0">
                <a:solidFill>
                  <a:schemeClr val="tx1"/>
                </a:solidFill>
                <a:latin typeface="Tahoma" panose="020B0604030504040204" pitchFamily="34" charset="0"/>
              </a:rPr>
              <a:t> Absolute value: </a:t>
            </a:r>
            <a:r>
              <a:rPr lang="en-US" altLang="en-US" sz="2400" b="1" i="0">
                <a:solidFill>
                  <a:schemeClr val="tx1"/>
                </a:solidFill>
                <a:latin typeface="Tahoma" panose="020B0604030504040204" pitchFamily="34" charset="0"/>
              </a:rPr>
              <a:t>abs</a:t>
            </a:r>
          </a:p>
          <a:p>
            <a:pPr eaLnBrk="1" hangingPunct="1">
              <a:lnSpc>
                <a:spcPct val="130000"/>
              </a:lnSpc>
              <a:spcBef>
                <a:spcPct val="0"/>
              </a:spcBef>
              <a:buClrTx/>
              <a:buSzTx/>
              <a:buFontTx/>
              <a:buChar char="•"/>
            </a:pPr>
            <a:r>
              <a:rPr lang="en-US" altLang="en-US" sz="2400" i="0">
                <a:solidFill>
                  <a:schemeClr val="tx1"/>
                </a:solidFill>
                <a:latin typeface="Tahoma" panose="020B0604030504040204" pitchFamily="34" charset="0"/>
              </a:rPr>
              <a:t> Exponentiation: </a:t>
            </a:r>
            <a:r>
              <a:rPr lang="en-US" altLang="en-US" sz="2400" b="1" i="0">
                <a:solidFill>
                  <a:schemeClr val="tx1"/>
                </a:solidFill>
                <a:latin typeface="Tahoma" panose="020B0604030504040204" pitchFamily="34" charset="0"/>
              </a:rPr>
              <a:t>** </a:t>
            </a:r>
          </a:p>
          <a:p>
            <a:pPr eaLnBrk="1" hangingPunct="1">
              <a:lnSpc>
                <a:spcPct val="130000"/>
              </a:lnSpc>
              <a:spcBef>
                <a:spcPct val="0"/>
              </a:spcBef>
              <a:buClrTx/>
              <a:buSzTx/>
              <a:buFontTx/>
              <a:buChar char="•"/>
            </a:pPr>
            <a:r>
              <a:rPr lang="en-US" altLang="en-US" sz="2400" b="1" i="0">
                <a:solidFill>
                  <a:schemeClr val="tx1"/>
                </a:solidFill>
                <a:latin typeface="Tahoma" panose="020B0604030504040204" pitchFamily="34" charset="0"/>
              </a:rPr>
              <a:t> </a:t>
            </a:r>
            <a:r>
              <a:rPr lang="en-US" altLang="en-US" sz="2400" i="0">
                <a:solidFill>
                  <a:schemeClr val="tx1"/>
                </a:solidFill>
                <a:latin typeface="Tahoma" panose="020B0604030504040204" pitchFamily="34" charset="0"/>
              </a:rPr>
              <a:t>Logical: </a:t>
            </a:r>
            <a:r>
              <a:rPr lang="en-US" altLang="en-US" sz="2400" b="1" i="0">
                <a:solidFill>
                  <a:schemeClr val="tx1"/>
                </a:solidFill>
                <a:latin typeface="Tahoma" panose="020B0604030504040204" pitchFamily="34" charset="0"/>
              </a:rPr>
              <a:t>=, /=, &lt;, &gt;, &lt;=, &gt;=</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AF28FFE-9FE7-400D-95D6-73402C9309E4}" type="slidenum">
              <a:rPr lang="ar-SA" altLang="en-US" sz="1400" smtClean="0">
                <a:solidFill>
                  <a:srgbClr val="0000B6"/>
                </a:solidFill>
                <a:latin typeface="Book Antiqua" panose="02040602050305030304" pitchFamily="18" charset="0"/>
              </a:rPr>
              <a:pPr>
                <a:spcBef>
                  <a:spcPct val="0"/>
                </a:spcBef>
                <a:buClrTx/>
                <a:buSzTx/>
                <a:buFontTx/>
                <a:buNone/>
              </a:pPr>
              <a:t>208</a:t>
            </a:fld>
            <a:endParaRPr lang="en-US" altLang="en-US" sz="1400" smtClean="0">
              <a:solidFill>
                <a:srgbClr val="0000B6"/>
              </a:solidFill>
              <a:latin typeface="Book Antiqua" panose="02040602050305030304" pitchFamily="18" charset="0"/>
            </a:endParaRPr>
          </a:p>
        </p:txBody>
      </p:sp>
      <p:sp>
        <p:nvSpPr>
          <p:cNvPr id="359426" name="Rectangle 2"/>
          <p:cNvSpPr>
            <a:spLocks noGrp="1" noChangeArrowheads="1"/>
          </p:cNvSpPr>
          <p:nvPr>
            <p:ph type="title"/>
          </p:nvPr>
        </p:nvSpPr>
        <p:spPr/>
        <p:txBody>
          <a:bodyPr/>
          <a:lstStyle/>
          <a:p>
            <a:pPr>
              <a:defRPr/>
            </a:pPr>
            <a:r>
              <a:rPr lang="en-US" smtClean="0"/>
              <a:t>Floating-point type</a:t>
            </a:r>
          </a:p>
        </p:txBody>
      </p:sp>
      <p:sp>
        <p:nvSpPr>
          <p:cNvPr id="235524" name="Text Box 3"/>
          <p:cNvSpPr txBox="1">
            <a:spLocks noChangeArrowheads="1"/>
          </p:cNvSpPr>
          <p:nvPr/>
        </p:nvSpPr>
        <p:spPr bwMode="auto">
          <a:xfrm>
            <a:off x="533400" y="1752600"/>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“real” is a pre-defined type used to represent</a:t>
            </a:r>
          </a:p>
          <a:p>
            <a:pPr eaLnBrk="1" hangingPunct="1">
              <a:spcBef>
                <a:spcPct val="0"/>
              </a:spcBef>
              <a:buClrTx/>
              <a:buSzTx/>
              <a:buFontTx/>
              <a:buNone/>
            </a:pPr>
            <a:r>
              <a:rPr lang="en-US" altLang="en-US" i="0">
                <a:solidFill>
                  <a:schemeClr val="tx1"/>
                </a:solidFill>
                <a:latin typeface="Tahoma" panose="020B0604030504040204" pitchFamily="34" charset="0"/>
              </a:rPr>
              <a:t>  floating-point numbers.</a:t>
            </a:r>
          </a:p>
        </p:txBody>
      </p:sp>
      <p:sp>
        <p:nvSpPr>
          <p:cNvPr id="235525" name="Text Box 4"/>
          <p:cNvSpPr txBox="1">
            <a:spLocks noChangeArrowheads="1"/>
          </p:cNvSpPr>
          <p:nvPr/>
        </p:nvSpPr>
        <p:spPr bwMode="auto">
          <a:xfrm>
            <a:off x="2373313" y="3125788"/>
            <a:ext cx="3582987" cy="531812"/>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variable</a:t>
            </a:r>
            <a:r>
              <a:rPr lang="en-US" altLang="en-US" i="0">
                <a:solidFill>
                  <a:schemeClr val="tx1"/>
                </a:solidFill>
                <a:latin typeface="Tahoma" panose="020B0604030504040204" pitchFamily="34" charset="0"/>
              </a:rPr>
              <a:t> x, y </a:t>
            </a:r>
            <a:r>
              <a:rPr lang="en-US" altLang="en-US" b="1" i="0">
                <a:solidFill>
                  <a:schemeClr val="tx1"/>
                </a:solidFill>
                <a:latin typeface="Tahoma" panose="020B0604030504040204" pitchFamily="34" charset="0"/>
              </a:rPr>
              <a:t>: real ;</a:t>
            </a:r>
          </a:p>
        </p:txBody>
      </p:sp>
      <p:sp>
        <p:nvSpPr>
          <p:cNvPr id="235526" name="Text Box 5"/>
          <p:cNvSpPr txBox="1">
            <a:spLocks noChangeArrowheads="1"/>
          </p:cNvSpPr>
          <p:nvPr/>
        </p:nvSpPr>
        <p:spPr bwMode="auto">
          <a:xfrm>
            <a:off x="533400" y="4083050"/>
            <a:ext cx="73564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marL="457200" indent="-4572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Similar to integers the user can also define</a:t>
            </a:r>
          </a:p>
          <a:p>
            <a:pPr eaLnBrk="1" hangingPunct="1">
              <a:spcBef>
                <a:spcPct val="0"/>
              </a:spcBef>
              <a:buClrTx/>
              <a:buSzTx/>
              <a:buFontTx/>
              <a:buNone/>
            </a:pPr>
            <a:r>
              <a:rPr lang="en-US" altLang="en-US" i="0">
                <a:solidFill>
                  <a:schemeClr val="tx1"/>
                </a:solidFill>
                <a:latin typeface="Tahoma" panose="020B0604030504040204" pitchFamily="34" charset="0"/>
              </a:rPr>
              <a:t>     new real types with limited range.</a:t>
            </a:r>
          </a:p>
        </p:txBody>
      </p:sp>
      <p:sp>
        <p:nvSpPr>
          <p:cNvPr id="235527" name="Text Box 6"/>
          <p:cNvSpPr txBox="1">
            <a:spLocks noChangeArrowheads="1"/>
          </p:cNvSpPr>
          <p:nvPr/>
        </p:nvSpPr>
        <p:spPr bwMode="auto">
          <a:xfrm>
            <a:off x="990600" y="5334000"/>
            <a:ext cx="6518275"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dirty="0">
                <a:solidFill>
                  <a:schemeClr val="tx1"/>
                </a:solidFill>
                <a:latin typeface="Tahoma" panose="020B0604030504040204" pitchFamily="34" charset="0"/>
              </a:rPr>
              <a:t>type</a:t>
            </a:r>
            <a:r>
              <a:rPr lang="en-US" altLang="en-US" i="0" dirty="0">
                <a:solidFill>
                  <a:schemeClr val="tx1"/>
                </a:solidFill>
                <a:latin typeface="Tahoma" panose="020B0604030504040204" pitchFamily="34" charset="0"/>
              </a:rPr>
              <a:t> temp </a:t>
            </a:r>
            <a:r>
              <a:rPr lang="en-US" altLang="en-US" b="1" i="0" dirty="0">
                <a:solidFill>
                  <a:schemeClr val="tx1"/>
                </a:solidFill>
                <a:latin typeface="Tahoma" panose="020B0604030504040204" pitchFamily="34" charset="0"/>
              </a:rPr>
              <a:t>is range</a:t>
            </a:r>
            <a:r>
              <a:rPr lang="en-US" altLang="en-US" i="0" dirty="0">
                <a:solidFill>
                  <a:schemeClr val="tx1"/>
                </a:solidFill>
                <a:latin typeface="Tahoma" panose="020B0604030504040204" pitchFamily="34" charset="0"/>
              </a:rPr>
              <a:t> –273.0 </a:t>
            </a:r>
            <a:r>
              <a:rPr lang="en-US" altLang="en-US" b="1" i="0" dirty="0">
                <a:solidFill>
                  <a:schemeClr val="tx1"/>
                </a:solidFill>
                <a:latin typeface="Tahoma" panose="020B0604030504040204" pitchFamily="34" charset="0"/>
              </a:rPr>
              <a:t>to</a:t>
            </a:r>
            <a:r>
              <a:rPr lang="en-US" altLang="en-US" i="0" dirty="0">
                <a:solidFill>
                  <a:schemeClr val="tx1"/>
                </a:solidFill>
                <a:latin typeface="Tahoma" panose="020B0604030504040204" pitchFamily="34" charset="0"/>
              </a:rPr>
              <a:t> 1000.0</a:t>
            </a:r>
            <a:r>
              <a:rPr lang="en-US" altLang="en-US" b="1" i="0" dirty="0">
                <a:solidFill>
                  <a:schemeClr val="tx1"/>
                </a:solidFill>
                <a:latin typeface="Tahoma" panose="020B0604030504040204" pitchFamily="34" charset="0"/>
              </a:rPr>
              <a:t> ;</a:t>
            </a:r>
            <a:endParaRPr lang="en-US" altLang="en-US" i="0" dirty="0">
              <a:solidFill>
                <a:schemeClr val="tx1"/>
              </a:solidFill>
              <a:latin typeface="Tahoma" panose="020B0604030504040204" pitchFamily="34"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4A818A8-B561-47A9-A2C6-8D86AED01C31}" type="slidenum">
              <a:rPr lang="ar-SA" altLang="en-US" sz="1400" smtClean="0">
                <a:solidFill>
                  <a:srgbClr val="0000B6"/>
                </a:solidFill>
                <a:latin typeface="Book Antiqua" panose="02040602050305030304" pitchFamily="18" charset="0"/>
              </a:rPr>
              <a:pPr>
                <a:spcBef>
                  <a:spcPct val="0"/>
                </a:spcBef>
                <a:buClrTx/>
                <a:buSzTx/>
                <a:buFontTx/>
                <a:buNone/>
              </a:pPr>
              <a:t>209</a:t>
            </a:fld>
            <a:endParaRPr lang="en-US" altLang="en-US" sz="1400" smtClean="0">
              <a:solidFill>
                <a:srgbClr val="0000B6"/>
              </a:solidFill>
              <a:latin typeface="Book Antiqua" panose="02040602050305030304" pitchFamily="18" charset="0"/>
            </a:endParaRPr>
          </a:p>
        </p:txBody>
      </p:sp>
      <p:sp>
        <p:nvSpPr>
          <p:cNvPr id="360450" name="Rectangle 2"/>
          <p:cNvSpPr>
            <a:spLocks noGrp="1" noChangeArrowheads="1"/>
          </p:cNvSpPr>
          <p:nvPr>
            <p:ph type="title"/>
          </p:nvPr>
        </p:nvSpPr>
        <p:spPr>
          <a:xfrm>
            <a:off x="381000" y="762000"/>
            <a:ext cx="7086600" cy="533400"/>
          </a:xfrm>
        </p:spPr>
        <p:txBody>
          <a:bodyPr/>
          <a:lstStyle/>
          <a:p>
            <a:pPr>
              <a:defRPr/>
            </a:pPr>
            <a:r>
              <a:rPr lang="en-US" smtClean="0"/>
              <a:t>Floating point type: operations</a:t>
            </a:r>
          </a:p>
        </p:txBody>
      </p:sp>
      <p:sp>
        <p:nvSpPr>
          <p:cNvPr id="236548" name="Text Box 3"/>
          <p:cNvSpPr txBox="1">
            <a:spLocks noChangeArrowheads="1"/>
          </p:cNvSpPr>
          <p:nvPr/>
        </p:nvSpPr>
        <p:spPr bwMode="auto">
          <a:xfrm>
            <a:off x="2109788" y="2222500"/>
            <a:ext cx="5335587"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Addition: </a:t>
            </a:r>
            <a:r>
              <a:rPr lang="en-US" altLang="en-US"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Subtraction or negation: </a:t>
            </a:r>
            <a:r>
              <a:rPr lang="en-US" altLang="en-US"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Multiplication: </a:t>
            </a:r>
            <a:r>
              <a:rPr lang="en-US" altLang="en-US"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Division: </a:t>
            </a:r>
            <a:r>
              <a:rPr lang="en-US" altLang="en-US"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Absolute value: </a:t>
            </a:r>
            <a:r>
              <a:rPr lang="en-US" altLang="en-US" b="1" i="0">
                <a:solidFill>
                  <a:schemeClr val="tx1"/>
                </a:solidFill>
                <a:latin typeface="Tahoma" panose="020B0604030504040204" pitchFamily="34" charset="0"/>
              </a:rPr>
              <a:t>abs</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Exponentiation: </a:t>
            </a:r>
            <a:r>
              <a:rPr lang="en-US" altLang="en-US" b="1" i="0">
                <a:solidFill>
                  <a:schemeClr val="tx1"/>
                </a:solidFill>
                <a:latin typeface="Tahoma" panose="020B0604030504040204" pitchFamily="34" charset="0"/>
              </a:rPr>
              <a:t>**</a:t>
            </a:r>
            <a:endParaRPr lang="en-US" altLang="en-US" sz="2400" b="1" i="0">
              <a:solidFill>
                <a:schemeClr val="tx1"/>
              </a:solidFill>
              <a:latin typeface="Tahoma" panose="020B0604030504040204" pitchFamily="34" charset="0"/>
            </a:endParaRPr>
          </a:p>
          <a:p>
            <a:pPr eaLnBrk="1" hangingPunct="1">
              <a:lnSpc>
                <a:spcPct val="130000"/>
              </a:lnSpc>
              <a:spcBef>
                <a:spcPct val="0"/>
              </a:spcBef>
              <a:buClrTx/>
              <a:buSzTx/>
              <a:buFontTx/>
              <a:buChar char="•"/>
            </a:pPr>
            <a:r>
              <a:rPr lang="en-US" altLang="en-US" sz="2400" b="1" i="0">
                <a:solidFill>
                  <a:schemeClr val="tx1"/>
                </a:solidFill>
                <a:latin typeface="Tahoma" panose="020B0604030504040204" pitchFamily="34" charset="0"/>
              </a:rPr>
              <a:t> </a:t>
            </a:r>
            <a:r>
              <a:rPr lang="en-US" altLang="en-US" i="0">
                <a:solidFill>
                  <a:schemeClr val="tx1"/>
                </a:solidFill>
                <a:latin typeface="Tahoma" panose="020B0604030504040204" pitchFamily="34" charset="0"/>
              </a:rPr>
              <a:t>Logical: </a:t>
            </a:r>
            <a:r>
              <a:rPr lang="en-US" altLang="en-US" b="1" i="0">
                <a:solidFill>
                  <a:schemeClr val="tx1"/>
                </a:solidFill>
                <a:latin typeface="Tahoma" panose="020B0604030504040204" pitchFamily="34" charset="0"/>
              </a:rPr>
              <a:t>=, /=, &lt;, &gt;, &lt;=, &gt;=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A747D4B-D6BA-4706-B903-FE21E8A54136}" type="slidenum">
              <a:rPr lang="ar-SA" altLang="en-US" sz="1400" smtClean="0">
                <a:solidFill>
                  <a:srgbClr val="0000B6"/>
                </a:solidFill>
                <a:latin typeface="Book Antiqua" panose="02040602050305030304" pitchFamily="18" charset="0"/>
              </a:rPr>
              <a:pPr>
                <a:spcBef>
                  <a:spcPct val="0"/>
                </a:spcBef>
                <a:buClrTx/>
                <a:buSzTx/>
                <a:buFontTx/>
                <a:buNone/>
              </a:pPr>
              <a:t>21</a:t>
            </a:fld>
            <a:endParaRPr lang="en-US" altLang="en-US" sz="1400" smtClean="0">
              <a:solidFill>
                <a:srgbClr val="0000B6"/>
              </a:solidFill>
              <a:latin typeface="Book Antiqua" panose="02040602050305030304" pitchFamily="18" charset="0"/>
            </a:endParaRPr>
          </a:p>
        </p:txBody>
      </p:sp>
      <p:sp>
        <p:nvSpPr>
          <p:cNvPr id="607234" name="Rectangle 2"/>
          <p:cNvSpPr>
            <a:spLocks noGrp="1" noChangeArrowheads="1"/>
          </p:cNvSpPr>
          <p:nvPr>
            <p:ph type="title"/>
          </p:nvPr>
        </p:nvSpPr>
        <p:spPr/>
        <p:txBody>
          <a:bodyPr/>
          <a:lstStyle/>
          <a:p>
            <a:pPr>
              <a:defRPr/>
            </a:pPr>
            <a:r>
              <a:rPr lang="en-US" smtClean="0"/>
              <a:t>Intro to VHDL</a:t>
            </a:r>
          </a:p>
        </p:txBody>
      </p:sp>
      <p:sp>
        <p:nvSpPr>
          <p:cNvPr id="30724" name="Rectangle 3"/>
          <p:cNvSpPr>
            <a:spLocks noGrp="1" noChangeArrowheads="1"/>
          </p:cNvSpPr>
          <p:nvPr>
            <p:ph type="body" idx="1"/>
          </p:nvPr>
        </p:nvSpPr>
        <p:spPr/>
        <p:txBody>
          <a:bodyPr/>
          <a:lstStyle/>
          <a:p>
            <a:r>
              <a:rPr lang="en-US" altLang="en-US" sz="2400" smtClean="0"/>
              <a:t>Developed originally by DARPA</a:t>
            </a:r>
          </a:p>
          <a:p>
            <a:pPr lvl="1"/>
            <a:r>
              <a:rPr lang="en-US" altLang="en-US" sz="2000" smtClean="0"/>
              <a:t>for specifying digital systems </a:t>
            </a:r>
          </a:p>
          <a:p>
            <a:r>
              <a:rPr lang="en-US" altLang="en-US" sz="2400" smtClean="0"/>
              <a:t>International IEEE standard (IEEE 1076-1993)</a:t>
            </a:r>
          </a:p>
          <a:p>
            <a:r>
              <a:rPr lang="en-US" altLang="en-US" sz="2400" smtClean="0"/>
              <a:t>Hardware Description, Simulation, Synthesis</a:t>
            </a:r>
          </a:p>
          <a:p>
            <a:r>
              <a:rPr lang="en-US" altLang="en-US" sz="2400" smtClean="0"/>
              <a:t>Provides a mechanism for digital design and </a:t>
            </a:r>
            <a:br>
              <a:rPr lang="en-US" altLang="en-US" sz="2400" smtClean="0"/>
            </a:br>
            <a:r>
              <a:rPr lang="en-US" altLang="en-US" sz="2400" smtClean="0"/>
              <a:t>reusable design documentation</a:t>
            </a:r>
          </a:p>
          <a:p>
            <a:r>
              <a:rPr lang="en-US" altLang="en-US" sz="2400" smtClean="0"/>
              <a:t>Support different description levels</a:t>
            </a:r>
          </a:p>
          <a:p>
            <a:pPr lvl="1"/>
            <a:r>
              <a:rPr lang="en-US" altLang="en-US" sz="2000" smtClean="0"/>
              <a:t>Structural (specifying interconnections of the gates), </a:t>
            </a:r>
          </a:p>
          <a:p>
            <a:pPr lvl="1"/>
            <a:r>
              <a:rPr lang="en-US" altLang="en-US" sz="2000" smtClean="0"/>
              <a:t>Dataflow (specifying logic equations), and </a:t>
            </a:r>
          </a:p>
          <a:p>
            <a:pPr lvl="1"/>
            <a:r>
              <a:rPr lang="en-US" altLang="en-US" sz="2000" smtClean="0"/>
              <a:t>Behavioral (specifying behavior)</a:t>
            </a:r>
          </a:p>
          <a:p>
            <a:r>
              <a:rPr lang="en-US" altLang="en-US" sz="2400" smtClean="0"/>
              <a:t>Top-down, Technology Dependent</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FF25D44E-3EC0-48FB-8ED8-5836AD7BA9DC}" type="slidenum">
              <a:rPr lang="ar-SA" altLang="en-US" sz="1400" smtClean="0">
                <a:solidFill>
                  <a:srgbClr val="0000B6"/>
                </a:solidFill>
                <a:latin typeface="Book Antiqua" panose="02040602050305030304" pitchFamily="18" charset="0"/>
              </a:rPr>
              <a:pPr>
                <a:spcBef>
                  <a:spcPct val="0"/>
                </a:spcBef>
                <a:buClrTx/>
                <a:buSzTx/>
                <a:buFontTx/>
                <a:buNone/>
              </a:pPr>
              <a:t>210</a:t>
            </a:fld>
            <a:endParaRPr lang="en-US" altLang="en-US" sz="1400" smtClean="0">
              <a:solidFill>
                <a:srgbClr val="0000B6"/>
              </a:solidFill>
              <a:latin typeface="Book Antiqua" panose="02040602050305030304" pitchFamily="18" charset="0"/>
            </a:endParaRPr>
          </a:p>
        </p:txBody>
      </p:sp>
      <p:sp>
        <p:nvSpPr>
          <p:cNvPr id="361474" name="Rectangle 2"/>
          <p:cNvSpPr>
            <a:spLocks noGrp="1" noChangeArrowheads="1"/>
          </p:cNvSpPr>
          <p:nvPr>
            <p:ph type="title"/>
          </p:nvPr>
        </p:nvSpPr>
        <p:spPr>
          <a:xfrm>
            <a:off x="685800" y="0"/>
            <a:ext cx="7772400" cy="795338"/>
          </a:xfrm>
        </p:spPr>
        <p:txBody>
          <a:bodyPr/>
          <a:lstStyle/>
          <a:p>
            <a:pPr>
              <a:defRPr/>
            </a:pPr>
            <a:r>
              <a:rPr lang="en-US" smtClean="0"/>
              <a:t>Physical type</a:t>
            </a:r>
          </a:p>
        </p:txBody>
      </p:sp>
      <p:sp>
        <p:nvSpPr>
          <p:cNvPr id="237572" name="Text Box 3"/>
          <p:cNvSpPr txBox="1">
            <a:spLocks noChangeArrowheads="1"/>
          </p:cNvSpPr>
          <p:nvPr/>
        </p:nvSpPr>
        <p:spPr bwMode="auto">
          <a:xfrm>
            <a:off x="530225" y="1295400"/>
            <a:ext cx="6945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sz="2400" i="0">
                <a:solidFill>
                  <a:schemeClr val="tx1"/>
                </a:solidFill>
                <a:latin typeface="Tahoma" panose="020B0604030504040204" pitchFamily="34" charset="0"/>
              </a:rPr>
              <a:t> User defined types for mass, length, current etc.</a:t>
            </a:r>
          </a:p>
        </p:txBody>
      </p:sp>
      <p:sp>
        <p:nvSpPr>
          <p:cNvPr id="237573" name="Text Box 4"/>
          <p:cNvSpPr txBox="1">
            <a:spLocks noChangeArrowheads="1"/>
          </p:cNvSpPr>
          <p:nvPr/>
        </p:nvSpPr>
        <p:spPr bwMode="auto">
          <a:xfrm>
            <a:off x="457200" y="1905000"/>
            <a:ext cx="7340600" cy="193040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Forte" panose="03060902040502070203" pitchFamily="66" charset="0"/>
              </a:rPr>
              <a:t>phy_type_defn &lt;=</a:t>
            </a:r>
          </a:p>
          <a:p>
            <a:pPr eaLnBrk="1" hangingPunct="1">
              <a:spcBef>
                <a:spcPct val="0"/>
              </a:spcBef>
              <a:buClrTx/>
              <a:buSzTx/>
              <a:buFontTx/>
              <a:buNone/>
            </a:pPr>
            <a:r>
              <a:rPr lang="en-US" altLang="en-US" sz="2400" i="0">
                <a:solidFill>
                  <a:schemeClr val="tx1"/>
                </a:solidFill>
                <a:latin typeface="Forte" panose="03060902040502070203" pitchFamily="66" charset="0"/>
              </a:rPr>
              <a:t>     </a:t>
            </a:r>
            <a:r>
              <a:rPr lang="en-US" altLang="en-US" sz="2400" b="1" i="0">
                <a:solidFill>
                  <a:schemeClr val="tx1"/>
                </a:solidFill>
                <a:latin typeface="Tahoma" panose="020B0604030504040204" pitchFamily="34" charset="0"/>
              </a:rPr>
              <a:t>type</a:t>
            </a:r>
            <a:r>
              <a:rPr lang="en-US" altLang="en-US" sz="2400" i="0">
                <a:solidFill>
                  <a:schemeClr val="tx1"/>
                </a:solidFill>
                <a:latin typeface="Forte" panose="03060902040502070203" pitchFamily="66" charset="0"/>
              </a:rPr>
              <a:t> </a:t>
            </a:r>
            <a:r>
              <a:rPr lang="en-US" altLang="en-US" sz="2400">
                <a:solidFill>
                  <a:schemeClr val="tx1"/>
                </a:solidFill>
                <a:latin typeface="Forte" panose="03060902040502070203" pitchFamily="66" charset="0"/>
              </a:rPr>
              <a:t>type_id</a:t>
            </a:r>
            <a:r>
              <a:rPr lang="en-US" altLang="en-US" sz="2400" i="0">
                <a:solidFill>
                  <a:schemeClr val="tx1"/>
                </a:solidFill>
                <a:latin typeface="Forte" panose="03060902040502070203" pitchFamily="66" charset="0"/>
              </a:rPr>
              <a:t>  </a:t>
            </a:r>
            <a:r>
              <a:rPr lang="en-US" altLang="en-US" sz="2400" b="1" i="0">
                <a:solidFill>
                  <a:schemeClr val="tx1"/>
                </a:solidFill>
                <a:latin typeface="Tahoma" panose="020B0604030504040204" pitchFamily="34" charset="0"/>
              </a:rPr>
              <a:t>is</a:t>
            </a:r>
            <a:r>
              <a:rPr lang="en-US" altLang="en-US" sz="2400" i="0">
                <a:solidFill>
                  <a:schemeClr val="tx1"/>
                </a:solidFill>
                <a:latin typeface="Forte" panose="03060902040502070203" pitchFamily="66" charset="0"/>
              </a:rPr>
              <a:t> </a:t>
            </a:r>
            <a:r>
              <a:rPr lang="en-US" altLang="en-US" sz="2400" b="1" i="0">
                <a:solidFill>
                  <a:schemeClr val="tx1"/>
                </a:solidFill>
                <a:latin typeface="Tahoma" panose="020B0604030504040204" pitchFamily="34" charset="0"/>
              </a:rPr>
              <a:t>range</a:t>
            </a:r>
            <a:r>
              <a:rPr lang="en-US" altLang="en-US" sz="2400" i="0">
                <a:solidFill>
                  <a:schemeClr val="tx1"/>
                </a:solidFill>
                <a:latin typeface="Tahoma" panose="020B0604030504040204" pitchFamily="34" charset="0"/>
              </a:rPr>
              <a:t> </a:t>
            </a:r>
            <a:r>
              <a:rPr lang="en-US" altLang="en-US" sz="2400" i="0">
                <a:solidFill>
                  <a:schemeClr val="tx1"/>
                </a:solidFill>
                <a:latin typeface="Forte" panose="03060902040502070203" pitchFamily="66" charset="0"/>
              </a:rPr>
              <a:t>expr (</a:t>
            </a:r>
            <a:r>
              <a:rPr lang="en-US" altLang="en-US" sz="2400" i="0">
                <a:solidFill>
                  <a:schemeClr val="tx1"/>
                </a:solidFill>
                <a:latin typeface="Tahoma" panose="020B0604030504040204" pitchFamily="34" charset="0"/>
              </a:rPr>
              <a:t> </a:t>
            </a:r>
            <a:r>
              <a:rPr lang="en-US" altLang="en-US" sz="2400" b="1" i="0">
                <a:solidFill>
                  <a:schemeClr val="tx1"/>
                </a:solidFill>
                <a:latin typeface="Tahoma" panose="020B0604030504040204" pitchFamily="34" charset="0"/>
              </a:rPr>
              <a:t>to</a:t>
            </a:r>
            <a:r>
              <a:rPr lang="en-US" altLang="en-US" sz="2400" i="0">
                <a:solidFill>
                  <a:schemeClr val="tx1"/>
                </a:solidFill>
                <a:latin typeface="Tahoma" panose="020B0604030504040204" pitchFamily="34" charset="0"/>
              </a:rPr>
              <a:t> </a:t>
            </a:r>
            <a:r>
              <a:rPr lang="en-US" altLang="en-US" sz="2400">
                <a:solidFill>
                  <a:schemeClr val="tx1"/>
                </a:solidFill>
                <a:latin typeface="Forte" panose="03060902040502070203" pitchFamily="66" charset="0"/>
              </a:rPr>
              <a:t>|</a:t>
            </a:r>
            <a:r>
              <a:rPr lang="en-US" altLang="en-US" sz="2400" i="0">
                <a:solidFill>
                  <a:schemeClr val="tx1"/>
                </a:solidFill>
                <a:latin typeface="Tahoma" panose="020B0604030504040204" pitchFamily="34" charset="0"/>
              </a:rPr>
              <a:t> </a:t>
            </a:r>
            <a:r>
              <a:rPr lang="en-US" altLang="en-US" sz="2400" b="1" i="0">
                <a:solidFill>
                  <a:schemeClr val="tx1"/>
                </a:solidFill>
                <a:latin typeface="Tahoma" panose="020B0604030504040204" pitchFamily="34" charset="0"/>
              </a:rPr>
              <a:t>downto</a:t>
            </a:r>
            <a:r>
              <a:rPr lang="en-US" altLang="en-US" sz="2400" i="0">
                <a:solidFill>
                  <a:schemeClr val="tx1"/>
                </a:solidFill>
                <a:latin typeface="Tahoma" panose="020B0604030504040204" pitchFamily="34" charset="0"/>
              </a:rPr>
              <a:t> </a:t>
            </a:r>
            <a:r>
              <a:rPr lang="en-US" altLang="en-US" sz="2400" i="0">
                <a:solidFill>
                  <a:schemeClr val="tx1"/>
                </a:solidFill>
                <a:latin typeface="Forte" panose="03060902040502070203" pitchFamily="66" charset="0"/>
              </a:rPr>
              <a:t>) expr</a:t>
            </a:r>
          </a:p>
          <a:p>
            <a:pPr eaLnBrk="1" hangingPunct="1">
              <a:spcBef>
                <a:spcPct val="0"/>
              </a:spcBef>
              <a:buClrTx/>
              <a:buSzTx/>
              <a:buFontTx/>
              <a:buNone/>
            </a:pPr>
            <a:r>
              <a:rPr lang="en-US" altLang="en-US" sz="2400" i="0">
                <a:solidFill>
                  <a:schemeClr val="tx1"/>
                </a:solidFill>
                <a:latin typeface="Tahoma" panose="020B0604030504040204" pitchFamily="34" charset="0"/>
              </a:rPr>
              <a:t>        </a:t>
            </a:r>
            <a:r>
              <a:rPr lang="en-US" altLang="en-US" sz="2400" b="1" i="0">
                <a:solidFill>
                  <a:schemeClr val="tx1"/>
                </a:solidFill>
                <a:latin typeface="Tahoma" panose="020B0604030504040204" pitchFamily="34" charset="0"/>
              </a:rPr>
              <a:t>units</a:t>
            </a:r>
            <a:r>
              <a:rPr lang="en-US" altLang="en-US" sz="2400" i="0">
                <a:solidFill>
                  <a:schemeClr val="tx1"/>
                </a:solidFill>
                <a:latin typeface="Tahoma" panose="020B0604030504040204" pitchFamily="34" charset="0"/>
              </a:rPr>
              <a:t> </a:t>
            </a:r>
            <a:r>
              <a:rPr lang="en-US" altLang="en-US" sz="2400">
                <a:solidFill>
                  <a:schemeClr val="tx1"/>
                </a:solidFill>
                <a:latin typeface="Forte" panose="03060902040502070203" pitchFamily="66" charset="0"/>
              </a:rPr>
              <a:t>unit_id</a:t>
            </a:r>
            <a:r>
              <a:rPr lang="en-US" altLang="en-US" sz="2400" i="0">
                <a:solidFill>
                  <a:schemeClr val="tx1"/>
                </a:solidFill>
                <a:latin typeface="Tahoma" panose="020B0604030504040204" pitchFamily="34" charset="0"/>
              </a:rPr>
              <a:t> ;</a:t>
            </a:r>
          </a:p>
          <a:p>
            <a:pPr eaLnBrk="1" hangingPunct="1">
              <a:spcBef>
                <a:spcPct val="0"/>
              </a:spcBef>
              <a:buClrTx/>
              <a:buSzTx/>
              <a:buFontTx/>
              <a:buNone/>
            </a:pPr>
            <a:r>
              <a:rPr lang="en-US" altLang="en-US" sz="2400" i="0">
                <a:solidFill>
                  <a:schemeClr val="tx1"/>
                </a:solidFill>
                <a:latin typeface="Tahoma" panose="020B0604030504040204" pitchFamily="34" charset="0"/>
              </a:rPr>
              <a:t>           </a:t>
            </a:r>
            <a:r>
              <a:rPr lang="en-US" altLang="en-US" sz="2400">
                <a:solidFill>
                  <a:schemeClr val="tx1"/>
                </a:solidFill>
                <a:latin typeface="Forte" panose="03060902040502070203" pitchFamily="66" charset="0"/>
              </a:rPr>
              <a:t>{ id</a:t>
            </a:r>
            <a:r>
              <a:rPr lang="en-US" altLang="en-US" sz="2400" i="0">
                <a:solidFill>
                  <a:schemeClr val="tx1"/>
                </a:solidFill>
                <a:latin typeface="Tahoma" panose="020B0604030504040204" pitchFamily="34" charset="0"/>
              </a:rPr>
              <a:t> </a:t>
            </a:r>
            <a:r>
              <a:rPr lang="en-US" altLang="en-US" sz="2400" b="1" i="0">
                <a:solidFill>
                  <a:schemeClr val="tx1"/>
                </a:solidFill>
                <a:latin typeface="Tahoma" panose="020B0604030504040204" pitchFamily="34" charset="0"/>
              </a:rPr>
              <a:t>=</a:t>
            </a:r>
            <a:r>
              <a:rPr lang="en-US" altLang="en-US" sz="2400" i="0">
                <a:solidFill>
                  <a:schemeClr val="tx1"/>
                </a:solidFill>
                <a:latin typeface="Tahoma" panose="020B0604030504040204" pitchFamily="34" charset="0"/>
              </a:rPr>
              <a:t> </a:t>
            </a:r>
            <a:r>
              <a:rPr lang="en-US" altLang="en-US" sz="2400">
                <a:solidFill>
                  <a:schemeClr val="tx1"/>
                </a:solidFill>
                <a:latin typeface="Forte" panose="03060902040502070203" pitchFamily="66" charset="0"/>
              </a:rPr>
              <a:t>phy_literal </a:t>
            </a:r>
            <a:r>
              <a:rPr lang="en-US" altLang="en-US" sz="2400" b="1" i="0">
                <a:solidFill>
                  <a:schemeClr val="tx1"/>
                </a:solidFill>
                <a:latin typeface="Tahoma" panose="020B0604030504040204" pitchFamily="34" charset="0"/>
              </a:rPr>
              <a:t>;</a:t>
            </a:r>
            <a:r>
              <a:rPr lang="en-US" altLang="en-US" sz="2400" i="0">
                <a:solidFill>
                  <a:schemeClr val="tx1"/>
                </a:solidFill>
                <a:latin typeface="Tahoma" panose="020B0604030504040204" pitchFamily="34" charset="0"/>
              </a:rPr>
              <a:t> </a:t>
            </a:r>
            <a:r>
              <a:rPr lang="en-US" altLang="en-US" sz="2400">
                <a:solidFill>
                  <a:schemeClr val="tx1"/>
                </a:solidFill>
                <a:latin typeface="Forte" panose="03060902040502070203" pitchFamily="66" charset="0"/>
              </a:rPr>
              <a:t>}</a:t>
            </a:r>
          </a:p>
          <a:p>
            <a:pPr eaLnBrk="1" hangingPunct="1">
              <a:spcBef>
                <a:spcPct val="0"/>
              </a:spcBef>
              <a:buClrTx/>
              <a:buSzTx/>
              <a:buFontTx/>
              <a:buNone/>
            </a:pPr>
            <a:r>
              <a:rPr lang="en-US" altLang="en-US" sz="2400" i="0">
                <a:solidFill>
                  <a:schemeClr val="tx1"/>
                </a:solidFill>
                <a:latin typeface="Tahoma" panose="020B0604030504040204" pitchFamily="34" charset="0"/>
              </a:rPr>
              <a:t>        </a:t>
            </a:r>
            <a:r>
              <a:rPr lang="en-US" altLang="en-US" sz="2400" b="1" i="0">
                <a:solidFill>
                  <a:schemeClr val="tx1"/>
                </a:solidFill>
                <a:latin typeface="Tahoma" panose="020B0604030504040204" pitchFamily="34" charset="0"/>
              </a:rPr>
              <a:t>end</a:t>
            </a:r>
            <a:r>
              <a:rPr lang="en-US" altLang="en-US" sz="2400" i="0">
                <a:solidFill>
                  <a:schemeClr val="tx1"/>
                </a:solidFill>
                <a:latin typeface="Tahoma" panose="020B0604030504040204" pitchFamily="34" charset="0"/>
              </a:rPr>
              <a:t> </a:t>
            </a:r>
            <a:r>
              <a:rPr lang="en-US" altLang="en-US" sz="2400" b="1" i="0">
                <a:solidFill>
                  <a:schemeClr val="tx1"/>
                </a:solidFill>
                <a:latin typeface="Tahoma" panose="020B0604030504040204" pitchFamily="34" charset="0"/>
              </a:rPr>
              <a:t>units</a:t>
            </a:r>
            <a:r>
              <a:rPr lang="en-US" altLang="en-US" sz="2400" i="0">
                <a:solidFill>
                  <a:schemeClr val="tx1"/>
                </a:solidFill>
                <a:latin typeface="Tahoma" panose="020B0604030504040204" pitchFamily="34" charset="0"/>
              </a:rPr>
              <a:t> </a:t>
            </a:r>
            <a:r>
              <a:rPr lang="en-US" altLang="en-US" sz="2400">
                <a:solidFill>
                  <a:schemeClr val="tx1"/>
                </a:solidFill>
                <a:latin typeface="Forte" panose="03060902040502070203" pitchFamily="66" charset="0"/>
              </a:rPr>
              <a:t>[ type_id ]  </a:t>
            </a:r>
            <a:r>
              <a:rPr lang="en-US" altLang="en-US" sz="2400" b="1" i="0">
                <a:solidFill>
                  <a:schemeClr val="tx1"/>
                </a:solidFill>
                <a:latin typeface="Tahoma" panose="020B0604030504040204" pitchFamily="34" charset="0"/>
              </a:rPr>
              <a:t>;</a:t>
            </a:r>
          </a:p>
        </p:txBody>
      </p:sp>
      <p:sp>
        <p:nvSpPr>
          <p:cNvPr id="237574" name="Text Box 5"/>
          <p:cNvSpPr txBox="1">
            <a:spLocks noChangeArrowheads="1"/>
          </p:cNvSpPr>
          <p:nvPr/>
        </p:nvSpPr>
        <p:spPr bwMode="auto">
          <a:xfrm>
            <a:off x="517525" y="4191000"/>
            <a:ext cx="4665663" cy="229552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dirty="0">
                <a:solidFill>
                  <a:schemeClr val="tx1"/>
                </a:solidFill>
                <a:latin typeface="Tahoma" panose="020B0604030504040204" pitchFamily="34" charset="0"/>
              </a:rPr>
              <a:t>type</a:t>
            </a:r>
            <a:r>
              <a:rPr lang="en-US" altLang="en-US" sz="2400" i="0" dirty="0">
                <a:solidFill>
                  <a:schemeClr val="tx1"/>
                </a:solidFill>
                <a:latin typeface="Tahoma" panose="020B0604030504040204" pitchFamily="34" charset="0"/>
              </a:rPr>
              <a:t> distance </a:t>
            </a:r>
            <a:r>
              <a:rPr lang="en-US" altLang="en-US" sz="2400" b="1" i="0" dirty="0">
                <a:solidFill>
                  <a:schemeClr val="tx1"/>
                </a:solidFill>
                <a:latin typeface="Tahoma" panose="020B0604030504040204" pitchFamily="34" charset="0"/>
              </a:rPr>
              <a:t>is range</a:t>
            </a:r>
            <a:r>
              <a:rPr lang="en-US" altLang="en-US" sz="2400" i="0" dirty="0">
                <a:solidFill>
                  <a:schemeClr val="tx1"/>
                </a:solidFill>
                <a:latin typeface="Tahoma" panose="020B0604030504040204" pitchFamily="34" charset="0"/>
              </a:rPr>
              <a:t> 0 </a:t>
            </a:r>
            <a:r>
              <a:rPr lang="en-US" altLang="en-US" sz="2400" b="1" i="0" dirty="0">
                <a:solidFill>
                  <a:schemeClr val="tx1"/>
                </a:solidFill>
                <a:latin typeface="Tahoma" panose="020B0604030504040204" pitchFamily="34" charset="0"/>
              </a:rPr>
              <a:t>to</a:t>
            </a:r>
            <a:r>
              <a:rPr lang="en-US" altLang="en-US" sz="2400" i="0" dirty="0">
                <a:solidFill>
                  <a:schemeClr val="tx1"/>
                </a:solidFill>
                <a:latin typeface="Tahoma" panose="020B0604030504040204" pitchFamily="34" charset="0"/>
              </a:rPr>
              <a:t> 1E9</a:t>
            </a:r>
          </a:p>
          <a:p>
            <a:pPr eaLnBrk="1" hangingPunct="1">
              <a:spcBef>
                <a:spcPct val="0"/>
              </a:spcBef>
              <a:buClrTx/>
              <a:buSzTx/>
              <a:buFontTx/>
              <a:buNone/>
            </a:pPr>
            <a:r>
              <a:rPr lang="en-US" altLang="en-US" sz="2400" i="0" dirty="0">
                <a:solidFill>
                  <a:schemeClr val="tx1"/>
                </a:solidFill>
                <a:latin typeface="Tahoma" panose="020B0604030504040204" pitchFamily="34" charset="0"/>
              </a:rPr>
              <a:t>    </a:t>
            </a:r>
            <a:r>
              <a:rPr lang="en-US" altLang="en-US" sz="2400" b="1" i="0" dirty="0">
                <a:solidFill>
                  <a:schemeClr val="tx1"/>
                </a:solidFill>
                <a:latin typeface="Tahoma" panose="020B0604030504040204" pitchFamily="34" charset="0"/>
              </a:rPr>
              <a:t>units</a:t>
            </a:r>
          </a:p>
          <a:p>
            <a:pPr eaLnBrk="1" hangingPunct="1">
              <a:spcBef>
                <a:spcPct val="0"/>
              </a:spcBef>
              <a:buClrTx/>
              <a:buSzTx/>
              <a:buFontTx/>
              <a:buNone/>
            </a:pPr>
            <a:r>
              <a:rPr lang="en-US" altLang="en-US" sz="2400" i="0" dirty="0">
                <a:solidFill>
                  <a:schemeClr val="tx1"/>
                </a:solidFill>
                <a:latin typeface="Tahoma" panose="020B0604030504040204" pitchFamily="34" charset="0"/>
              </a:rPr>
              <a:t>       mm;</a:t>
            </a:r>
          </a:p>
          <a:p>
            <a:pPr eaLnBrk="1" hangingPunct="1">
              <a:spcBef>
                <a:spcPct val="0"/>
              </a:spcBef>
              <a:buClrTx/>
              <a:buSzTx/>
              <a:buFontTx/>
              <a:buNone/>
            </a:pPr>
            <a:r>
              <a:rPr lang="en-US" altLang="en-US" sz="2400" i="0" dirty="0">
                <a:solidFill>
                  <a:schemeClr val="tx1"/>
                </a:solidFill>
                <a:latin typeface="Tahoma" panose="020B0604030504040204" pitchFamily="34" charset="0"/>
              </a:rPr>
              <a:t>       m = 1000 mm;</a:t>
            </a:r>
          </a:p>
          <a:p>
            <a:pPr eaLnBrk="1" hangingPunct="1">
              <a:spcBef>
                <a:spcPct val="0"/>
              </a:spcBef>
              <a:buClrTx/>
              <a:buSzTx/>
              <a:buFontTx/>
              <a:buNone/>
            </a:pPr>
            <a:r>
              <a:rPr lang="en-US" altLang="en-US" sz="2400" i="0" dirty="0">
                <a:solidFill>
                  <a:schemeClr val="tx1"/>
                </a:solidFill>
                <a:latin typeface="Tahoma" panose="020B0604030504040204" pitchFamily="34" charset="0"/>
              </a:rPr>
              <a:t>       km = 1000 m;</a:t>
            </a:r>
          </a:p>
          <a:p>
            <a:pPr eaLnBrk="1" hangingPunct="1">
              <a:spcBef>
                <a:spcPct val="0"/>
              </a:spcBef>
              <a:buClrTx/>
              <a:buSzTx/>
              <a:buFontTx/>
              <a:buNone/>
            </a:pPr>
            <a:r>
              <a:rPr lang="en-US" altLang="en-US" sz="2400" i="0" dirty="0">
                <a:solidFill>
                  <a:schemeClr val="tx1"/>
                </a:solidFill>
                <a:latin typeface="Tahoma" panose="020B0604030504040204" pitchFamily="34" charset="0"/>
              </a:rPr>
              <a:t>    </a:t>
            </a:r>
            <a:r>
              <a:rPr lang="en-US" altLang="en-US" sz="2400" b="1" i="0" dirty="0">
                <a:solidFill>
                  <a:schemeClr val="tx1"/>
                </a:solidFill>
                <a:latin typeface="Tahoma" panose="020B0604030504040204" pitchFamily="34" charset="0"/>
              </a:rPr>
              <a:t>end units</a:t>
            </a:r>
            <a:r>
              <a:rPr lang="en-US" altLang="en-US" sz="2400" i="0" dirty="0">
                <a:solidFill>
                  <a:schemeClr val="tx1"/>
                </a:solidFill>
                <a:latin typeface="Tahoma" panose="020B0604030504040204" pitchFamily="34" charset="0"/>
              </a:rPr>
              <a:t> distance;</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353C846-A7D5-435D-ACB3-C36393B205A3}" type="slidenum">
              <a:rPr lang="ar-SA" altLang="en-US" sz="1400" smtClean="0">
                <a:solidFill>
                  <a:srgbClr val="0000B6"/>
                </a:solidFill>
                <a:latin typeface="Book Antiqua" panose="02040602050305030304" pitchFamily="18" charset="0"/>
              </a:rPr>
              <a:pPr>
                <a:spcBef>
                  <a:spcPct val="0"/>
                </a:spcBef>
                <a:buClrTx/>
                <a:buSzTx/>
                <a:buFontTx/>
                <a:buNone/>
              </a:pPr>
              <a:t>211</a:t>
            </a:fld>
            <a:endParaRPr lang="en-US" altLang="en-US" sz="1400" smtClean="0">
              <a:solidFill>
                <a:srgbClr val="0000B6"/>
              </a:solidFill>
              <a:latin typeface="Book Antiqua" panose="02040602050305030304" pitchFamily="18" charset="0"/>
            </a:endParaRPr>
          </a:p>
        </p:txBody>
      </p:sp>
      <p:sp>
        <p:nvSpPr>
          <p:cNvPr id="362498" name="Rectangle 2"/>
          <p:cNvSpPr>
            <a:spLocks noGrp="1" noChangeArrowheads="1"/>
          </p:cNvSpPr>
          <p:nvPr>
            <p:ph type="title"/>
          </p:nvPr>
        </p:nvSpPr>
        <p:spPr>
          <a:xfrm>
            <a:off x="685800" y="228600"/>
            <a:ext cx="7772400" cy="1143000"/>
          </a:xfrm>
        </p:spPr>
        <p:txBody>
          <a:bodyPr/>
          <a:lstStyle/>
          <a:p>
            <a:pPr>
              <a:defRPr/>
            </a:pPr>
            <a:r>
              <a:rPr lang="en-US" smtClean="0"/>
              <a:t>Physical type: operations</a:t>
            </a:r>
          </a:p>
        </p:txBody>
      </p:sp>
      <p:sp>
        <p:nvSpPr>
          <p:cNvPr id="238596" name="Text Box 3"/>
          <p:cNvSpPr txBox="1">
            <a:spLocks noChangeArrowheads="1"/>
          </p:cNvSpPr>
          <p:nvPr/>
        </p:nvSpPr>
        <p:spPr bwMode="auto">
          <a:xfrm>
            <a:off x="2109788" y="1503363"/>
            <a:ext cx="5800725"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Addition: </a:t>
            </a:r>
            <a:r>
              <a:rPr lang="en-US" altLang="en-US"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Subtraction or negation: </a:t>
            </a:r>
            <a:r>
              <a:rPr lang="en-US" altLang="en-US"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Multiplication by integer or real: </a:t>
            </a:r>
            <a:r>
              <a:rPr lang="en-US" altLang="en-US"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Division by integer or real: </a:t>
            </a:r>
            <a:r>
              <a:rPr lang="en-US" altLang="en-US" b="1" i="0">
                <a:solidFill>
                  <a:schemeClr val="tx1"/>
                </a:solidFill>
                <a:latin typeface="Tahoma" panose="020B0604030504040204" pitchFamily="34" charset="0"/>
              </a:rPr>
              <a:t>/</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Absolute value: </a:t>
            </a:r>
            <a:r>
              <a:rPr lang="en-US" altLang="en-US" b="1" i="0">
                <a:solidFill>
                  <a:schemeClr val="tx1"/>
                </a:solidFill>
                <a:latin typeface="Tahoma" panose="020B0604030504040204" pitchFamily="34" charset="0"/>
              </a:rPr>
              <a:t>abs</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Exponentiation: </a:t>
            </a:r>
            <a:r>
              <a:rPr lang="en-US" altLang="en-US" b="1" i="0">
                <a:solidFill>
                  <a:schemeClr val="tx1"/>
                </a:solidFill>
                <a:latin typeface="Tahoma" panose="020B0604030504040204" pitchFamily="34" charset="0"/>
              </a:rPr>
              <a:t>**</a:t>
            </a:r>
            <a:endParaRPr lang="en-US" altLang="en-US" sz="2400" b="1" i="0">
              <a:solidFill>
                <a:schemeClr val="tx1"/>
              </a:solidFill>
              <a:latin typeface="Tahoma" panose="020B0604030504040204" pitchFamily="34" charset="0"/>
            </a:endParaRPr>
          </a:p>
          <a:p>
            <a:pPr eaLnBrk="1" hangingPunct="1">
              <a:lnSpc>
                <a:spcPct val="130000"/>
              </a:lnSpc>
              <a:spcBef>
                <a:spcPct val="0"/>
              </a:spcBef>
              <a:buClrTx/>
              <a:buSzTx/>
              <a:buFontTx/>
              <a:buChar char="•"/>
            </a:pPr>
            <a:r>
              <a:rPr lang="en-US" altLang="en-US" sz="2400" b="1" i="0">
                <a:solidFill>
                  <a:schemeClr val="tx1"/>
                </a:solidFill>
                <a:latin typeface="Tahoma" panose="020B0604030504040204" pitchFamily="34" charset="0"/>
              </a:rPr>
              <a:t> </a:t>
            </a:r>
            <a:r>
              <a:rPr lang="en-US" altLang="en-US" i="0">
                <a:solidFill>
                  <a:schemeClr val="tx1"/>
                </a:solidFill>
                <a:latin typeface="Tahoma" panose="020B0604030504040204" pitchFamily="34" charset="0"/>
              </a:rPr>
              <a:t>Logical:</a:t>
            </a:r>
            <a:r>
              <a:rPr lang="en-US" altLang="en-US" sz="2400" i="0">
                <a:solidFill>
                  <a:schemeClr val="tx1"/>
                </a:solidFill>
                <a:latin typeface="Tahoma" panose="020B0604030504040204" pitchFamily="34" charset="0"/>
              </a:rPr>
              <a:t> </a:t>
            </a:r>
            <a:r>
              <a:rPr lang="en-US" altLang="en-US" sz="2400" b="1" i="0">
                <a:solidFill>
                  <a:schemeClr val="tx1"/>
                </a:solidFill>
                <a:latin typeface="Tahoma" panose="020B0604030504040204" pitchFamily="34" charset="0"/>
              </a:rPr>
              <a:t>=, /=, &lt;, &gt;, &lt;=, &gt;=</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6DDA512-3752-4E6E-BBE0-9B670913796E}" type="slidenum">
              <a:rPr lang="ar-SA" altLang="en-US" sz="1400" smtClean="0">
                <a:solidFill>
                  <a:srgbClr val="0000B6"/>
                </a:solidFill>
                <a:latin typeface="Book Antiqua" panose="02040602050305030304" pitchFamily="18" charset="0"/>
              </a:rPr>
              <a:pPr>
                <a:spcBef>
                  <a:spcPct val="0"/>
                </a:spcBef>
                <a:buClrTx/>
                <a:buSzTx/>
                <a:buFontTx/>
                <a:buNone/>
              </a:pPr>
              <a:t>212</a:t>
            </a:fld>
            <a:endParaRPr lang="en-US" altLang="en-US" sz="1400" smtClean="0">
              <a:solidFill>
                <a:srgbClr val="0000B6"/>
              </a:solidFill>
              <a:latin typeface="Book Antiqua" panose="02040602050305030304" pitchFamily="18" charset="0"/>
            </a:endParaRPr>
          </a:p>
        </p:txBody>
      </p:sp>
      <p:sp>
        <p:nvSpPr>
          <p:cNvPr id="363522" name="Rectangle 2"/>
          <p:cNvSpPr>
            <a:spLocks noGrp="1" noChangeArrowheads="1"/>
          </p:cNvSpPr>
          <p:nvPr>
            <p:ph type="title"/>
          </p:nvPr>
        </p:nvSpPr>
        <p:spPr>
          <a:xfrm>
            <a:off x="685800" y="228600"/>
            <a:ext cx="7772400" cy="1143000"/>
          </a:xfrm>
        </p:spPr>
        <p:txBody>
          <a:bodyPr/>
          <a:lstStyle/>
          <a:p>
            <a:pPr>
              <a:defRPr/>
            </a:pPr>
            <a:r>
              <a:rPr lang="en-US" smtClean="0"/>
              <a:t>Time type</a:t>
            </a:r>
          </a:p>
        </p:txBody>
      </p:sp>
      <p:sp>
        <p:nvSpPr>
          <p:cNvPr id="239620" name="Text Box 3"/>
          <p:cNvSpPr txBox="1">
            <a:spLocks noChangeArrowheads="1"/>
          </p:cNvSpPr>
          <p:nvPr/>
        </p:nvSpPr>
        <p:spPr bwMode="auto">
          <a:xfrm>
            <a:off x="533400" y="1219200"/>
            <a:ext cx="4384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Predefined physical type.</a:t>
            </a:r>
          </a:p>
        </p:txBody>
      </p:sp>
      <p:sp>
        <p:nvSpPr>
          <p:cNvPr id="239621" name="Text Box 4"/>
          <p:cNvSpPr txBox="1">
            <a:spLocks noChangeArrowheads="1"/>
          </p:cNvSpPr>
          <p:nvPr/>
        </p:nvSpPr>
        <p:spPr bwMode="auto">
          <a:xfrm>
            <a:off x="1279525" y="1830388"/>
            <a:ext cx="7100888"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dirty="0">
                <a:solidFill>
                  <a:schemeClr val="tx1"/>
                </a:solidFill>
                <a:latin typeface="Tahoma" panose="020B0604030504040204" pitchFamily="34" charset="0"/>
              </a:rPr>
              <a:t>type</a:t>
            </a:r>
            <a:r>
              <a:rPr lang="en-US" altLang="en-US" i="0" dirty="0">
                <a:solidFill>
                  <a:schemeClr val="tx1"/>
                </a:solidFill>
                <a:latin typeface="Tahoma" panose="020B0604030504040204" pitchFamily="34" charset="0"/>
              </a:rPr>
              <a:t> time </a:t>
            </a:r>
            <a:r>
              <a:rPr lang="en-US" altLang="en-US" b="1" i="0" dirty="0">
                <a:solidFill>
                  <a:schemeClr val="tx1"/>
                </a:solidFill>
                <a:latin typeface="Tahoma" panose="020B0604030504040204" pitchFamily="34" charset="0"/>
              </a:rPr>
              <a:t>is range</a:t>
            </a:r>
            <a:r>
              <a:rPr lang="en-US" altLang="en-US" i="0" dirty="0">
                <a:solidFill>
                  <a:schemeClr val="tx1"/>
                </a:solidFill>
                <a:latin typeface="Tahoma" panose="020B0604030504040204" pitchFamily="34" charset="0"/>
              </a:rPr>
              <a:t> </a:t>
            </a:r>
            <a:r>
              <a:rPr lang="en-US" altLang="en-US" dirty="0">
                <a:solidFill>
                  <a:schemeClr val="tx1"/>
                </a:solidFill>
                <a:latin typeface="Forte" panose="03060902040502070203" pitchFamily="66" charset="0"/>
              </a:rPr>
              <a:t>implementation defined</a:t>
            </a:r>
          </a:p>
          <a:p>
            <a:pPr eaLnBrk="1" hangingPunct="1">
              <a:spcBef>
                <a:spcPct val="0"/>
              </a:spcBef>
              <a:buClrTx/>
              <a:buSzTx/>
              <a:buFontTx/>
              <a:buNone/>
            </a:pPr>
            <a:r>
              <a:rPr lang="en-US" altLang="en-US" i="0" dirty="0">
                <a:solidFill>
                  <a:schemeClr val="tx1"/>
                </a:solidFill>
                <a:latin typeface="Tahoma" panose="020B0604030504040204" pitchFamily="34" charset="0"/>
              </a:rPr>
              <a:t>    </a:t>
            </a:r>
            <a:r>
              <a:rPr lang="en-US" altLang="en-US" b="1" i="0" dirty="0">
                <a:solidFill>
                  <a:schemeClr val="tx1"/>
                </a:solidFill>
                <a:latin typeface="Tahoma" panose="020B0604030504040204" pitchFamily="34" charset="0"/>
              </a:rPr>
              <a:t>units</a:t>
            </a:r>
            <a:r>
              <a:rPr lang="en-US" altLang="en-US" i="0" dirty="0">
                <a:solidFill>
                  <a:schemeClr val="tx1"/>
                </a:solidFill>
                <a:latin typeface="Tahoma" panose="020B0604030504040204" pitchFamily="34" charset="0"/>
              </a:rPr>
              <a:t> </a:t>
            </a:r>
          </a:p>
          <a:p>
            <a:pPr eaLnBrk="1" hangingPunct="1">
              <a:spcBef>
                <a:spcPct val="0"/>
              </a:spcBef>
              <a:buClrTx/>
              <a:buSzTx/>
              <a:buFontTx/>
              <a:buNone/>
            </a:pPr>
            <a:r>
              <a:rPr lang="en-US" altLang="en-US" i="0" dirty="0">
                <a:solidFill>
                  <a:schemeClr val="tx1"/>
                </a:solidFill>
                <a:latin typeface="Tahoma" panose="020B0604030504040204" pitchFamily="34" charset="0"/>
              </a:rPr>
              <a:t>        fs;</a:t>
            </a:r>
          </a:p>
          <a:p>
            <a:pPr eaLnBrk="1" hangingPunct="1">
              <a:spcBef>
                <a:spcPct val="0"/>
              </a:spcBef>
              <a:buClrTx/>
              <a:buSzTx/>
              <a:buFontTx/>
              <a:buNone/>
            </a:pPr>
            <a:r>
              <a:rPr lang="en-US" altLang="en-US" i="0" dirty="0">
                <a:solidFill>
                  <a:schemeClr val="tx1"/>
                </a:solidFill>
                <a:latin typeface="Tahoma" panose="020B0604030504040204" pitchFamily="34" charset="0"/>
              </a:rPr>
              <a:t>        </a:t>
            </a:r>
            <a:r>
              <a:rPr lang="en-US" altLang="en-US" i="0" dirty="0" err="1">
                <a:solidFill>
                  <a:schemeClr val="tx1"/>
                </a:solidFill>
                <a:latin typeface="Tahoma" panose="020B0604030504040204" pitchFamily="34" charset="0"/>
              </a:rPr>
              <a:t>ps</a:t>
            </a:r>
            <a:r>
              <a:rPr lang="en-US" altLang="en-US" i="0" dirty="0">
                <a:solidFill>
                  <a:schemeClr val="tx1"/>
                </a:solidFill>
                <a:latin typeface="Tahoma" panose="020B0604030504040204" pitchFamily="34" charset="0"/>
              </a:rPr>
              <a:t> = 1000 fs;</a:t>
            </a:r>
          </a:p>
          <a:p>
            <a:pPr eaLnBrk="1" hangingPunct="1">
              <a:spcBef>
                <a:spcPct val="0"/>
              </a:spcBef>
              <a:buClrTx/>
              <a:buSzTx/>
              <a:buFontTx/>
              <a:buNone/>
            </a:pPr>
            <a:r>
              <a:rPr lang="en-US" altLang="en-US" i="0" dirty="0">
                <a:solidFill>
                  <a:schemeClr val="tx1"/>
                </a:solidFill>
                <a:latin typeface="Tahoma" panose="020B0604030504040204" pitchFamily="34" charset="0"/>
              </a:rPr>
              <a:t>        ns = 1000 </a:t>
            </a:r>
            <a:r>
              <a:rPr lang="en-US" altLang="en-US" i="0" dirty="0" err="1">
                <a:solidFill>
                  <a:schemeClr val="tx1"/>
                </a:solidFill>
                <a:latin typeface="Tahoma" panose="020B0604030504040204" pitchFamily="34" charset="0"/>
              </a:rPr>
              <a:t>ps</a:t>
            </a:r>
            <a:r>
              <a:rPr lang="en-US" altLang="en-US" i="0" dirty="0">
                <a:solidFill>
                  <a:schemeClr val="tx1"/>
                </a:solidFill>
                <a:latin typeface="Tahoma" panose="020B0604030504040204" pitchFamily="34" charset="0"/>
              </a:rPr>
              <a:t>;</a:t>
            </a:r>
          </a:p>
          <a:p>
            <a:pPr eaLnBrk="1" hangingPunct="1">
              <a:spcBef>
                <a:spcPct val="0"/>
              </a:spcBef>
              <a:buClrTx/>
              <a:buSzTx/>
              <a:buFontTx/>
              <a:buNone/>
            </a:pPr>
            <a:r>
              <a:rPr lang="en-US" altLang="en-US" i="0" dirty="0">
                <a:solidFill>
                  <a:schemeClr val="tx1"/>
                </a:solidFill>
                <a:latin typeface="Tahoma" panose="020B0604030504040204" pitchFamily="34" charset="0"/>
              </a:rPr>
              <a:t>        us = 1000 ns;</a:t>
            </a:r>
          </a:p>
          <a:p>
            <a:pPr eaLnBrk="1" hangingPunct="1">
              <a:spcBef>
                <a:spcPct val="0"/>
              </a:spcBef>
              <a:buClrTx/>
              <a:buSzTx/>
              <a:buFontTx/>
              <a:buNone/>
            </a:pPr>
            <a:r>
              <a:rPr lang="en-US" altLang="en-US" i="0" dirty="0">
                <a:solidFill>
                  <a:schemeClr val="tx1"/>
                </a:solidFill>
                <a:latin typeface="Tahoma" panose="020B0604030504040204" pitchFamily="34" charset="0"/>
              </a:rPr>
              <a:t>        </a:t>
            </a:r>
            <a:r>
              <a:rPr lang="en-US" altLang="en-US" i="0" dirty="0" err="1">
                <a:solidFill>
                  <a:schemeClr val="tx1"/>
                </a:solidFill>
                <a:latin typeface="Tahoma" panose="020B0604030504040204" pitchFamily="34" charset="0"/>
              </a:rPr>
              <a:t>ms</a:t>
            </a:r>
            <a:r>
              <a:rPr lang="en-US" altLang="en-US" i="0" dirty="0">
                <a:solidFill>
                  <a:schemeClr val="tx1"/>
                </a:solidFill>
                <a:latin typeface="Tahoma" panose="020B0604030504040204" pitchFamily="34" charset="0"/>
              </a:rPr>
              <a:t> = 1000 us;</a:t>
            </a:r>
          </a:p>
          <a:p>
            <a:pPr eaLnBrk="1" hangingPunct="1">
              <a:spcBef>
                <a:spcPct val="0"/>
              </a:spcBef>
              <a:buClrTx/>
              <a:buSzTx/>
              <a:buFontTx/>
              <a:buNone/>
            </a:pPr>
            <a:r>
              <a:rPr lang="en-US" altLang="en-US" i="0" dirty="0">
                <a:solidFill>
                  <a:schemeClr val="tx1"/>
                </a:solidFill>
                <a:latin typeface="Tahoma" panose="020B0604030504040204" pitchFamily="34" charset="0"/>
              </a:rPr>
              <a:t>        sec = 1000 </a:t>
            </a:r>
            <a:r>
              <a:rPr lang="en-US" altLang="en-US" i="0" dirty="0" err="1">
                <a:solidFill>
                  <a:schemeClr val="tx1"/>
                </a:solidFill>
                <a:latin typeface="Tahoma" panose="020B0604030504040204" pitchFamily="34" charset="0"/>
              </a:rPr>
              <a:t>ms</a:t>
            </a:r>
            <a:r>
              <a:rPr lang="en-US" altLang="en-US" i="0" dirty="0">
                <a:solidFill>
                  <a:schemeClr val="tx1"/>
                </a:solidFill>
                <a:latin typeface="Tahoma" panose="020B0604030504040204" pitchFamily="34" charset="0"/>
              </a:rPr>
              <a:t>;</a:t>
            </a:r>
          </a:p>
          <a:p>
            <a:pPr eaLnBrk="1" hangingPunct="1">
              <a:spcBef>
                <a:spcPct val="0"/>
              </a:spcBef>
              <a:buClrTx/>
              <a:buSzTx/>
              <a:buFontTx/>
              <a:buNone/>
            </a:pPr>
            <a:r>
              <a:rPr lang="en-US" altLang="en-US" i="0" dirty="0">
                <a:solidFill>
                  <a:schemeClr val="tx1"/>
                </a:solidFill>
                <a:latin typeface="Tahoma" panose="020B0604030504040204" pitchFamily="34" charset="0"/>
              </a:rPr>
              <a:t>        min = 60 sec;</a:t>
            </a:r>
          </a:p>
          <a:p>
            <a:pPr eaLnBrk="1" hangingPunct="1">
              <a:spcBef>
                <a:spcPct val="0"/>
              </a:spcBef>
              <a:buClrTx/>
              <a:buSzTx/>
              <a:buFontTx/>
              <a:buNone/>
            </a:pPr>
            <a:r>
              <a:rPr lang="en-US" altLang="en-US" i="0" dirty="0">
                <a:solidFill>
                  <a:schemeClr val="tx1"/>
                </a:solidFill>
                <a:latin typeface="Tahoma" panose="020B0604030504040204" pitchFamily="34" charset="0"/>
              </a:rPr>
              <a:t>        </a:t>
            </a:r>
            <a:r>
              <a:rPr lang="en-US" altLang="en-US" i="0" dirty="0" err="1">
                <a:solidFill>
                  <a:schemeClr val="tx1"/>
                </a:solidFill>
                <a:latin typeface="Tahoma" panose="020B0604030504040204" pitchFamily="34" charset="0"/>
              </a:rPr>
              <a:t>hr</a:t>
            </a:r>
            <a:r>
              <a:rPr lang="en-US" altLang="en-US" i="0" dirty="0">
                <a:solidFill>
                  <a:schemeClr val="tx1"/>
                </a:solidFill>
                <a:latin typeface="Tahoma" panose="020B0604030504040204" pitchFamily="34" charset="0"/>
              </a:rPr>
              <a:t> = 60 min;</a:t>
            </a:r>
          </a:p>
          <a:p>
            <a:pPr eaLnBrk="1" hangingPunct="1">
              <a:spcBef>
                <a:spcPct val="0"/>
              </a:spcBef>
              <a:buClrTx/>
              <a:buSzTx/>
              <a:buFontTx/>
              <a:buNone/>
            </a:pPr>
            <a:r>
              <a:rPr lang="en-US" altLang="en-US" i="0" dirty="0">
                <a:solidFill>
                  <a:schemeClr val="tx1"/>
                </a:solidFill>
                <a:latin typeface="Tahoma" panose="020B0604030504040204" pitchFamily="34" charset="0"/>
              </a:rPr>
              <a:t>    </a:t>
            </a:r>
            <a:r>
              <a:rPr lang="en-US" altLang="en-US" b="1" i="0" dirty="0">
                <a:solidFill>
                  <a:schemeClr val="tx1"/>
                </a:solidFill>
                <a:latin typeface="Tahoma" panose="020B0604030504040204" pitchFamily="34" charset="0"/>
              </a:rPr>
              <a:t>end units;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1890010-8CC4-4432-8E71-5C1444480160}" type="slidenum">
              <a:rPr lang="ar-SA" altLang="en-US" sz="1400" smtClean="0">
                <a:solidFill>
                  <a:srgbClr val="0000B6"/>
                </a:solidFill>
                <a:latin typeface="Book Antiqua" panose="02040602050305030304" pitchFamily="18" charset="0"/>
              </a:rPr>
              <a:pPr>
                <a:spcBef>
                  <a:spcPct val="0"/>
                </a:spcBef>
                <a:buClrTx/>
                <a:buSzTx/>
                <a:buFontTx/>
                <a:buNone/>
              </a:pPr>
              <a:t>213</a:t>
            </a:fld>
            <a:endParaRPr lang="en-US" altLang="en-US" sz="1400" smtClean="0">
              <a:solidFill>
                <a:srgbClr val="0000B6"/>
              </a:solidFill>
              <a:latin typeface="Book Antiqua" panose="02040602050305030304" pitchFamily="18" charset="0"/>
            </a:endParaRPr>
          </a:p>
        </p:txBody>
      </p:sp>
      <p:sp>
        <p:nvSpPr>
          <p:cNvPr id="364546" name="Rectangle 2"/>
          <p:cNvSpPr>
            <a:spLocks noGrp="1" noChangeArrowheads="1"/>
          </p:cNvSpPr>
          <p:nvPr>
            <p:ph type="title"/>
          </p:nvPr>
        </p:nvSpPr>
        <p:spPr/>
        <p:txBody>
          <a:bodyPr/>
          <a:lstStyle/>
          <a:p>
            <a:pPr>
              <a:defRPr/>
            </a:pPr>
            <a:r>
              <a:rPr lang="en-US" smtClean="0"/>
              <a:t>Enumerated types</a:t>
            </a:r>
          </a:p>
        </p:txBody>
      </p:sp>
      <p:sp>
        <p:nvSpPr>
          <p:cNvPr id="240644" name="Text Box 3"/>
          <p:cNvSpPr txBox="1">
            <a:spLocks noChangeArrowheads="1"/>
          </p:cNvSpPr>
          <p:nvPr/>
        </p:nvSpPr>
        <p:spPr bwMode="auto">
          <a:xfrm>
            <a:off x="533400" y="1828800"/>
            <a:ext cx="79692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Useful for giving names to a values of an object</a:t>
            </a:r>
          </a:p>
          <a:p>
            <a:pPr eaLnBrk="1" hangingPunct="1">
              <a:spcBef>
                <a:spcPct val="0"/>
              </a:spcBef>
              <a:buClrTx/>
              <a:buSzTx/>
              <a:buFontTx/>
              <a:buNone/>
            </a:pPr>
            <a:r>
              <a:rPr lang="en-US" altLang="en-US" i="0">
                <a:solidFill>
                  <a:schemeClr val="tx1"/>
                </a:solidFill>
                <a:latin typeface="Tahoma" panose="020B0604030504040204" pitchFamily="34" charset="0"/>
              </a:rPr>
              <a:t>   (variable or signal).</a:t>
            </a:r>
          </a:p>
        </p:txBody>
      </p:sp>
      <p:sp>
        <p:nvSpPr>
          <p:cNvPr id="240645" name="Text Box 4"/>
          <p:cNvSpPr txBox="1">
            <a:spLocks noChangeArrowheads="1"/>
          </p:cNvSpPr>
          <p:nvPr/>
        </p:nvSpPr>
        <p:spPr bwMode="auto">
          <a:xfrm>
            <a:off x="533400" y="3181350"/>
            <a:ext cx="8180388"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alu_func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(disable, pass, add,sub,mult,div);</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F6213BC8-EEFF-41EF-9274-0F85744EA8CE}" type="slidenum">
              <a:rPr lang="ar-SA" altLang="en-US" sz="1400" smtClean="0">
                <a:solidFill>
                  <a:srgbClr val="0000B6"/>
                </a:solidFill>
                <a:latin typeface="Book Antiqua" panose="02040602050305030304" pitchFamily="18" charset="0"/>
              </a:rPr>
              <a:pPr>
                <a:spcBef>
                  <a:spcPct val="0"/>
                </a:spcBef>
                <a:buClrTx/>
                <a:buSzTx/>
                <a:buFontTx/>
                <a:buNone/>
              </a:pPr>
              <a:t>214</a:t>
            </a:fld>
            <a:endParaRPr lang="en-US" altLang="en-US" sz="1400" smtClean="0">
              <a:solidFill>
                <a:srgbClr val="0000B6"/>
              </a:solidFill>
              <a:latin typeface="Book Antiqua" panose="02040602050305030304" pitchFamily="18" charset="0"/>
            </a:endParaRPr>
          </a:p>
        </p:txBody>
      </p:sp>
      <p:sp>
        <p:nvSpPr>
          <p:cNvPr id="365570" name="Rectangle 2"/>
          <p:cNvSpPr>
            <a:spLocks noGrp="1" noChangeArrowheads="1"/>
          </p:cNvSpPr>
          <p:nvPr>
            <p:ph type="title"/>
          </p:nvPr>
        </p:nvSpPr>
        <p:spPr>
          <a:xfrm>
            <a:off x="685800" y="228600"/>
            <a:ext cx="7772400" cy="1143000"/>
          </a:xfrm>
        </p:spPr>
        <p:txBody>
          <a:bodyPr/>
          <a:lstStyle/>
          <a:p>
            <a:pPr>
              <a:defRPr/>
            </a:pPr>
            <a:r>
              <a:rPr lang="en-US" smtClean="0"/>
              <a:t>Predefined enum types</a:t>
            </a:r>
          </a:p>
        </p:txBody>
      </p:sp>
      <p:sp>
        <p:nvSpPr>
          <p:cNvPr id="241668" name="Text Box 3"/>
          <p:cNvSpPr txBox="1">
            <a:spLocks noChangeArrowheads="1"/>
          </p:cNvSpPr>
          <p:nvPr/>
        </p:nvSpPr>
        <p:spPr bwMode="auto">
          <a:xfrm>
            <a:off x="381000" y="1371600"/>
            <a:ext cx="1971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Character</a:t>
            </a:r>
          </a:p>
        </p:txBody>
      </p:sp>
      <p:sp>
        <p:nvSpPr>
          <p:cNvPr id="241669" name="Text Box 4"/>
          <p:cNvSpPr txBox="1">
            <a:spLocks noChangeArrowheads="1"/>
          </p:cNvSpPr>
          <p:nvPr/>
        </p:nvSpPr>
        <p:spPr bwMode="auto">
          <a:xfrm>
            <a:off x="762000" y="1981200"/>
            <a:ext cx="6324600"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character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 ‘a’, ‘b’, ‘c’, ……….);</a:t>
            </a:r>
          </a:p>
        </p:txBody>
      </p:sp>
      <p:sp>
        <p:nvSpPr>
          <p:cNvPr id="241670" name="Text Box 5"/>
          <p:cNvSpPr txBox="1">
            <a:spLocks noChangeArrowheads="1"/>
          </p:cNvSpPr>
          <p:nvPr/>
        </p:nvSpPr>
        <p:spPr bwMode="auto">
          <a:xfrm>
            <a:off x="762000" y="2743200"/>
            <a:ext cx="5730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Operations: </a:t>
            </a:r>
            <a:r>
              <a:rPr lang="en-US" altLang="en-US" b="1" i="0">
                <a:solidFill>
                  <a:schemeClr val="tx1"/>
                </a:solidFill>
                <a:latin typeface="Tahoma" panose="020B0604030504040204" pitchFamily="34" charset="0"/>
              </a:rPr>
              <a:t>=, /=, &lt;, &gt;, &lt;=, &gt;=</a:t>
            </a:r>
          </a:p>
        </p:txBody>
      </p:sp>
      <p:sp>
        <p:nvSpPr>
          <p:cNvPr id="241671" name="Text Box 6"/>
          <p:cNvSpPr txBox="1">
            <a:spLocks noChangeArrowheads="1"/>
          </p:cNvSpPr>
          <p:nvPr/>
        </p:nvSpPr>
        <p:spPr bwMode="auto">
          <a:xfrm>
            <a:off x="365125" y="4019550"/>
            <a:ext cx="1708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Boolean</a:t>
            </a:r>
          </a:p>
        </p:txBody>
      </p:sp>
      <p:sp>
        <p:nvSpPr>
          <p:cNvPr id="241672" name="Text Box 7"/>
          <p:cNvSpPr txBox="1">
            <a:spLocks noChangeArrowheads="1"/>
          </p:cNvSpPr>
          <p:nvPr/>
        </p:nvSpPr>
        <p:spPr bwMode="auto">
          <a:xfrm>
            <a:off x="762000" y="4649788"/>
            <a:ext cx="4935538" cy="531812"/>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boolean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 false,true);</a:t>
            </a:r>
          </a:p>
        </p:txBody>
      </p:sp>
      <p:sp>
        <p:nvSpPr>
          <p:cNvPr id="365576" name="Text Box 8"/>
          <p:cNvSpPr txBox="1">
            <a:spLocks noChangeArrowheads="1"/>
          </p:cNvSpPr>
          <p:nvPr/>
        </p:nvSpPr>
        <p:spPr bwMode="auto">
          <a:xfrm>
            <a:off x="685800" y="5486400"/>
            <a:ext cx="803592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Operations: </a:t>
            </a:r>
            <a:r>
              <a:rPr lang="en-US" altLang="en-US" b="1" i="0">
                <a:solidFill>
                  <a:schemeClr val="tx1"/>
                </a:solidFill>
                <a:latin typeface="Tahoma" panose="020B0604030504040204" pitchFamily="34" charset="0"/>
              </a:rPr>
              <a:t>and, or, nand, nor, xor, xnor, not</a:t>
            </a:r>
            <a:r>
              <a:rPr lang="en-US" altLang="en-US" sz="2400" b="1" i="0">
                <a:solidFill>
                  <a:schemeClr val="tx1"/>
                </a:solidFill>
                <a:latin typeface="Tahoma" panose="020B0604030504040204" pitchFamily="34" charset="0"/>
              </a:rPr>
              <a:t>,</a:t>
            </a:r>
          </a:p>
          <a:p>
            <a:pPr eaLnBrk="1" hangingPunct="1">
              <a:spcBef>
                <a:spcPct val="0"/>
              </a:spcBef>
              <a:buClrTx/>
              <a:buSzTx/>
              <a:buFontTx/>
              <a:buNone/>
            </a:pPr>
            <a:r>
              <a:rPr lang="en-US" altLang="en-US" sz="2400" b="1" i="0">
                <a:solidFill>
                  <a:schemeClr val="tx1"/>
                </a:solidFill>
                <a:latin typeface="Tahoma" panose="020B0604030504040204" pitchFamily="34" charset="0"/>
              </a:rPr>
              <a:t>                      =, /=, &lt;, &gt;, &lt;=, &gt;=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5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6"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6B2F7906-FF6C-4584-A015-5B24CCDDE515}" type="slidenum">
              <a:rPr lang="ar-SA" altLang="en-US" sz="1400" smtClean="0">
                <a:solidFill>
                  <a:srgbClr val="0000B6"/>
                </a:solidFill>
                <a:latin typeface="Book Antiqua" panose="02040602050305030304" pitchFamily="18" charset="0"/>
              </a:rPr>
              <a:pPr>
                <a:spcBef>
                  <a:spcPct val="0"/>
                </a:spcBef>
                <a:buClrTx/>
                <a:buSzTx/>
                <a:buFontTx/>
                <a:buNone/>
              </a:pPr>
              <a:t>215</a:t>
            </a:fld>
            <a:endParaRPr lang="en-US" altLang="en-US" sz="1400" smtClean="0">
              <a:solidFill>
                <a:srgbClr val="0000B6"/>
              </a:solidFill>
              <a:latin typeface="Book Antiqua" panose="02040602050305030304" pitchFamily="18" charset="0"/>
            </a:endParaRPr>
          </a:p>
        </p:txBody>
      </p:sp>
      <p:sp>
        <p:nvSpPr>
          <p:cNvPr id="366594" name="Rectangle 2"/>
          <p:cNvSpPr>
            <a:spLocks noGrp="1" noChangeArrowheads="1"/>
          </p:cNvSpPr>
          <p:nvPr>
            <p:ph type="title"/>
          </p:nvPr>
        </p:nvSpPr>
        <p:spPr>
          <a:xfrm>
            <a:off x="685800" y="152400"/>
            <a:ext cx="7772400" cy="1143000"/>
          </a:xfrm>
        </p:spPr>
        <p:txBody>
          <a:bodyPr/>
          <a:lstStyle/>
          <a:p>
            <a:pPr>
              <a:defRPr/>
            </a:pPr>
            <a:r>
              <a:rPr lang="en-US" smtClean="0"/>
              <a:t>Bit type</a:t>
            </a:r>
          </a:p>
        </p:txBody>
      </p:sp>
      <p:sp>
        <p:nvSpPr>
          <p:cNvPr id="242692" name="Text Box 3"/>
          <p:cNvSpPr txBox="1">
            <a:spLocks noChangeArrowheads="1"/>
          </p:cNvSpPr>
          <p:nvPr/>
        </p:nvSpPr>
        <p:spPr bwMode="auto">
          <a:xfrm>
            <a:off x="381000" y="1462088"/>
            <a:ext cx="6824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Bit is also a predefined enumerated type</a:t>
            </a:r>
          </a:p>
        </p:txBody>
      </p:sp>
      <p:sp>
        <p:nvSpPr>
          <p:cNvPr id="242693" name="Text Box 4"/>
          <p:cNvSpPr txBox="1">
            <a:spLocks noChangeArrowheads="1"/>
          </p:cNvSpPr>
          <p:nvPr/>
        </p:nvSpPr>
        <p:spPr bwMode="auto">
          <a:xfrm>
            <a:off x="2590800" y="2438400"/>
            <a:ext cx="3151188"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dirty="0">
                <a:solidFill>
                  <a:schemeClr val="tx1"/>
                </a:solidFill>
                <a:latin typeface="Tahoma" panose="020B0604030504040204" pitchFamily="34" charset="0"/>
              </a:rPr>
              <a:t>type bit is (‘0’, ‘1’);</a:t>
            </a:r>
          </a:p>
        </p:txBody>
      </p:sp>
      <p:sp>
        <p:nvSpPr>
          <p:cNvPr id="242694" name="Text Box 5"/>
          <p:cNvSpPr txBox="1">
            <a:spLocks noChangeArrowheads="1"/>
          </p:cNvSpPr>
          <p:nvPr/>
        </p:nvSpPr>
        <p:spPr bwMode="auto">
          <a:xfrm>
            <a:off x="381000" y="3649663"/>
            <a:ext cx="712787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Operations</a:t>
            </a:r>
          </a:p>
          <a:p>
            <a:pPr lvl="1" eaLnBrk="1" hangingPunct="1">
              <a:lnSpc>
                <a:spcPct val="160000"/>
              </a:lnSpc>
              <a:spcBef>
                <a:spcPct val="0"/>
              </a:spcBef>
              <a:buClrTx/>
              <a:buSzTx/>
              <a:buFontTx/>
              <a:buChar char="•"/>
            </a:pPr>
            <a:r>
              <a:rPr lang="en-US" altLang="en-US" sz="2800" i="0">
                <a:latin typeface="Tahoma" panose="020B0604030504040204" pitchFamily="34" charset="0"/>
              </a:rPr>
              <a:t> </a:t>
            </a:r>
            <a:r>
              <a:rPr lang="en-US" altLang="en-US" i="0">
                <a:latin typeface="Tahoma" panose="020B0604030504040204" pitchFamily="34" charset="0"/>
              </a:rPr>
              <a:t>Logical:</a:t>
            </a:r>
            <a:r>
              <a:rPr lang="en-US" altLang="en-US" sz="2800" i="0">
                <a:latin typeface="Tahoma" panose="020B0604030504040204" pitchFamily="34" charset="0"/>
              </a:rPr>
              <a:t> </a:t>
            </a:r>
            <a:r>
              <a:rPr lang="en-US" altLang="en-US" b="1" i="0">
                <a:latin typeface="Tahoma" panose="020B0604030504040204" pitchFamily="34" charset="0"/>
              </a:rPr>
              <a:t>=, /=, &lt;, &gt;, &lt;=, &gt;=</a:t>
            </a:r>
          </a:p>
          <a:p>
            <a:pPr lvl="1" eaLnBrk="1" hangingPunct="1">
              <a:lnSpc>
                <a:spcPct val="160000"/>
              </a:lnSpc>
              <a:spcBef>
                <a:spcPct val="0"/>
              </a:spcBef>
              <a:buClrTx/>
              <a:buSzTx/>
              <a:buFontTx/>
              <a:buChar char="•"/>
            </a:pPr>
            <a:r>
              <a:rPr lang="en-US" altLang="en-US" b="1" i="0">
                <a:latin typeface="Tahoma" panose="020B0604030504040204" pitchFamily="34" charset="0"/>
              </a:rPr>
              <a:t> </a:t>
            </a:r>
            <a:r>
              <a:rPr lang="en-US" altLang="en-US" i="0">
                <a:latin typeface="Tahoma" panose="020B0604030504040204" pitchFamily="34" charset="0"/>
              </a:rPr>
              <a:t>Boolean:</a:t>
            </a:r>
            <a:r>
              <a:rPr lang="en-US" altLang="en-US" b="1" i="0">
                <a:latin typeface="Tahoma" panose="020B0604030504040204" pitchFamily="34" charset="0"/>
              </a:rPr>
              <a:t> and, or, nand, nor, xor, xnor, not</a:t>
            </a:r>
          </a:p>
          <a:p>
            <a:pPr lvl="1" eaLnBrk="1" hangingPunct="1">
              <a:lnSpc>
                <a:spcPct val="160000"/>
              </a:lnSpc>
              <a:spcBef>
                <a:spcPct val="0"/>
              </a:spcBef>
              <a:buClrTx/>
              <a:buSzTx/>
              <a:buFontTx/>
              <a:buChar char="•"/>
            </a:pPr>
            <a:r>
              <a:rPr lang="en-US" altLang="en-US" b="1" i="0">
                <a:latin typeface="Tahoma" panose="020B0604030504040204" pitchFamily="34" charset="0"/>
              </a:rPr>
              <a:t> </a:t>
            </a:r>
            <a:r>
              <a:rPr lang="en-US" altLang="en-US" i="0">
                <a:latin typeface="Tahoma" panose="020B0604030504040204" pitchFamily="34" charset="0"/>
              </a:rPr>
              <a:t>Shift:</a:t>
            </a:r>
            <a:r>
              <a:rPr lang="en-US" altLang="en-US" b="1" i="0">
                <a:latin typeface="Tahoma" panose="020B0604030504040204" pitchFamily="34" charset="0"/>
              </a:rPr>
              <a:t> sll, srl, sla, sra, rol, ror</a:t>
            </a: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7CFDE48-0D63-46B6-BE57-B218728AEBD2}" type="slidenum">
              <a:rPr lang="ar-SA" altLang="en-US" sz="1400" smtClean="0">
                <a:solidFill>
                  <a:srgbClr val="0000B6"/>
                </a:solidFill>
                <a:latin typeface="Book Antiqua" panose="02040602050305030304" pitchFamily="18" charset="0"/>
              </a:rPr>
              <a:pPr>
                <a:spcBef>
                  <a:spcPct val="0"/>
                </a:spcBef>
                <a:buClrTx/>
                <a:buSzTx/>
                <a:buFontTx/>
                <a:buNone/>
              </a:pPr>
              <a:t>216</a:t>
            </a:fld>
            <a:endParaRPr lang="en-US" altLang="en-US" sz="1400" smtClean="0">
              <a:solidFill>
                <a:srgbClr val="0000B6"/>
              </a:solidFill>
              <a:latin typeface="Book Antiqua" panose="02040602050305030304" pitchFamily="18" charset="0"/>
            </a:endParaRPr>
          </a:p>
        </p:txBody>
      </p:sp>
      <p:sp>
        <p:nvSpPr>
          <p:cNvPr id="367618" name="Rectangle 2"/>
          <p:cNvSpPr>
            <a:spLocks noGrp="1" noChangeArrowheads="1"/>
          </p:cNvSpPr>
          <p:nvPr>
            <p:ph type="title"/>
          </p:nvPr>
        </p:nvSpPr>
        <p:spPr>
          <a:xfrm>
            <a:off x="609600" y="304800"/>
            <a:ext cx="7772400" cy="1143000"/>
          </a:xfrm>
        </p:spPr>
        <p:txBody>
          <a:bodyPr/>
          <a:lstStyle/>
          <a:p>
            <a:pPr>
              <a:defRPr/>
            </a:pPr>
            <a:r>
              <a:rPr lang="en-US" smtClean="0"/>
              <a:t>Subtypes</a:t>
            </a:r>
          </a:p>
        </p:txBody>
      </p:sp>
      <p:sp>
        <p:nvSpPr>
          <p:cNvPr id="243716" name="Text Box 3"/>
          <p:cNvSpPr txBox="1">
            <a:spLocks noChangeArrowheads="1"/>
          </p:cNvSpPr>
          <p:nvPr/>
        </p:nvSpPr>
        <p:spPr bwMode="auto">
          <a:xfrm>
            <a:off x="381000" y="1371600"/>
            <a:ext cx="83423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Sub types are useful for limiting the range of base</a:t>
            </a:r>
          </a:p>
          <a:p>
            <a:pPr eaLnBrk="1" hangingPunct="1">
              <a:spcBef>
                <a:spcPct val="0"/>
              </a:spcBef>
              <a:buClrTx/>
              <a:buSzTx/>
              <a:buFontTx/>
              <a:buNone/>
            </a:pPr>
            <a:r>
              <a:rPr lang="en-US" altLang="en-US" i="0">
                <a:solidFill>
                  <a:schemeClr val="tx1"/>
                </a:solidFill>
                <a:latin typeface="Tahoma" panose="020B0604030504040204" pitchFamily="34" charset="0"/>
              </a:rPr>
              <a:t>   type</a:t>
            </a:r>
          </a:p>
        </p:txBody>
      </p:sp>
      <p:sp>
        <p:nvSpPr>
          <p:cNvPr id="243717" name="Text Box 4"/>
          <p:cNvSpPr txBox="1">
            <a:spLocks noChangeArrowheads="1"/>
          </p:cNvSpPr>
          <p:nvPr/>
        </p:nvSpPr>
        <p:spPr bwMode="auto">
          <a:xfrm>
            <a:off x="1670050" y="2667000"/>
            <a:ext cx="5340350" cy="3094038"/>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month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1 </a:t>
            </a:r>
            <a:r>
              <a:rPr lang="en-US" altLang="en-US" b="1" i="0">
                <a:solidFill>
                  <a:schemeClr val="tx1"/>
                </a:solidFill>
                <a:latin typeface="Tahoma" panose="020B0604030504040204" pitchFamily="34" charset="0"/>
              </a:rPr>
              <a:t>to</a:t>
            </a:r>
            <a:r>
              <a:rPr lang="en-US" altLang="en-US" i="0">
                <a:solidFill>
                  <a:schemeClr val="tx1"/>
                </a:solidFill>
                <a:latin typeface="Tahoma" panose="020B0604030504040204" pitchFamily="34" charset="0"/>
              </a:rPr>
              <a:t> 31;</a:t>
            </a:r>
          </a:p>
          <a:p>
            <a:pPr eaLnBrk="1" hangingPunct="1">
              <a:spcBef>
                <a:spcPct val="0"/>
              </a:spcBef>
              <a:buClrTx/>
              <a:buSzTx/>
              <a:buFontTx/>
              <a:buNone/>
            </a:pPr>
            <a:r>
              <a:rPr lang="en-US" altLang="en-US" b="1" i="0">
                <a:solidFill>
                  <a:schemeClr val="tx1"/>
                </a:solidFill>
                <a:latin typeface="Tahoma" panose="020B0604030504040204" pitchFamily="34" charset="0"/>
              </a:rPr>
              <a:t>subtype</a:t>
            </a:r>
            <a:r>
              <a:rPr lang="en-US" altLang="en-US" i="0">
                <a:solidFill>
                  <a:schemeClr val="tx1"/>
                </a:solidFill>
                <a:latin typeface="Tahoma" panose="020B0604030504040204" pitchFamily="34" charset="0"/>
              </a:rPr>
              <a:t> working_day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1 </a:t>
            </a:r>
            <a:r>
              <a:rPr lang="en-US" altLang="en-US" b="1" i="0">
                <a:solidFill>
                  <a:schemeClr val="tx1"/>
                </a:solidFill>
                <a:latin typeface="Tahoma" panose="020B0604030504040204" pitchFamily="34" charset="0"/>
              </a:rPr>
              <a:t>to</a:t>
            </a:r>
            <a:r>
              <a:rPr lang="en-US" altLang="en-US" i="0">
                <a:solidFill>
                  <a:schemeClr val="tx1"/>
                </a:solidFill>
                <a:latin typeface="Tahoma" panose="020B0604030504040204" pitchFamily="34" charset="0"/>
              </a:rPr>
              <a:t> 3;</a:t>
            </a:r>
          </a:p>
          <a:p>
            <a:pPr eaLnBrk="1" hangingPunct="1">
              <a:spcBef>
                <a:spcPct val="0"/>
              </a:spcBef>
              <a:buClrTx/>
              <a:buSzTx/>
              <a:buFontTx/>
              <a:buNone/>
            </a:pPr>
            <a:endParaRPr lang="en-US" altLang="en-US" i="0">
              <a:solidFill>
                <a:schemeClr val="tx1"/>
              </a:solidFill>
              <a:latin typeface="Tahoma" panose="020B0604030504040204" pitchFamily="34" charset="0"/>
            </a:endParaRPr>
          </a:p>
          <a:p>
            <a:pPr eaLnBrk="1" hangingPunct="1">
              <a:spcBef>
                <a:spcPct val="0"/>
              </a:spcBef>
              <a:buClrTx/>
              <a:buSzTx/>
              <a:buFontTx/>
              <a:buNone/>
            </a:pPr>
            <a:r>
              <a:rPr lang="en-US" altLang="en-US" b="1" i="0">
                <a:solidFill>
                  <a:schemeClr val="tx1"/>
                </a:solidFill>
                <a:latin typeface="Tahoma" panose="020B0604030504040204" pitchFamily="34" charset="0"/>
              </a:rPr>
              <a:t>variable</a:t>
            </a:r>
            <a:r>
              <a:rPr lang="en-US" altLang="en-US" i="0">
                <a:solidFill>
                  <a:schemeClr val="tx1"/>
                </a:solidFill>
                <a:latin typeface="Tahoma" panose="020B0604030504040204" pitchFamily="34" charset="0"/>
              </a:rPr>
              <a:t> x,y : month;</a:t>
            </a:r>
          </a:p>
          <a:p>
            <a:pPr eaLnBrk="1" hangingPunct="1">
              <a:spcBef>
                <a:spcPct val="0"/>
              </a:spcBef>
              <a:buClrTx/>
              <a:buSzTx/>
              <a:buFontTx/>
              <a:buNone/>
            </a:pPr>
            <a:r>
              <a:rPr lang="en-US" altLang="en-US" b="1" i="0">
                <a:solidFill>
                  <a:schemeClr val="tx1"/>
                </a:solidFill>
                <a:latin typeface="Tahoma" panose="020B0604030504040204" pitchFamily="34" charset="0"/>
              </a:rPr>
              <a:t>variable z</a:t>
            </a:r>
            <a:r>
              <a:rPr lang="en-US" altLang="en-US" i="0">
                <a:solidFill>
                  <a:schemeClr val="tx1"/>
                </a:solidFill>
                <a:latin typeface="Tahoma" panose="020B0604030504040204" pitchFamily="34" charset="0"/>
              </a:rPr>
              <a:t> : working_day;</a:t>
            </a:r>
          </a:p>
          <a:p>
            <a:pPr eaLnBrk="1" hangingPunct="1">
              <a:spcBef>
                <a:spcPct val="0"/>
              </a:spcBef>
              <a:buClrTx/>
              <a:buSzTx/>
              <a:buFontTx/>
              <a:buNone/>
            </a:pPr>
            <a:endParaRPr lang="en-US" altLang="en-US" i="0">
              <a:solidFill>
                <a:schemeClr val="tx1"/>
              </a:solidFill>
              <a:latin typeface="Tahoma" panose="020B0604030504040204" pitchFamily="34" charset="0"/>
            </a:endParaRPr>
          </a:p>
          <a:p>
            <a:pPr eaLnBrk="1" hangingPunct="1">
              <a:spcBef>
                <a:spcPct val="0"/>
              </a:spcBef>
              <a:buClrTx/>
              <a:buSzTx/>
              <a:buFontTx/>
              <a:buNone/>
            </a:pPr>
            <a:r>
              <a:rPr lang="en-US" altLang="en-US" i="0">
                <a:solidFill>
                  <a:schemeClr val="tx1"/>
                </a:solidFill>
                <a:latin typeface="Tahoma" panose="020B0604030504040204" pitchFamily="34" charset="0"/>
              </a:rPr>
              <a:t>y = x + z;</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4C7D040-2E02-4CE0-88AA-C21EC12C2131}" type="slidenum">
              <a:rPr lang="ar-SA" altLang="en-US" sz="1400" smtClean="0">
                <a:solidFill>
                  <a:srgbClr val="0000B6"/>
                </a:solidFill>
                <a:latin typeface="Book Antiqua" panose="02040602050305030304" pitchFamily="18" charset="0"/>
              </a:rPr>
              <a:pPr>
                <a:spcBef>
                  <a:spcPct val="0"/>
                </a:spcBef>
                <a:buClrTx/>
                <a:buSzTx/>
                <a:buFontTx/>
                <a:buNone/>
              </a:pPr>
              <a:t>217</a:t>
            </a:fld>
            <a:endParaRPr lang="en-US" altLang="en-US" sz="1400" smtClean="0">
              <a:solidFill>
                <a:srgbClr val="0000B6"/>
              </a:solidFill>
              <a:latin typeface="Book Antiqua" panose="02040602050305030304" pitchFamily="18" charset="0"/>
            </a:endParaRPr>
          </a:p>
        </p:txBody>
      </p:sp>
      <p:sp>
        <p:nvSpPr>
          <p:cNvPr id="368642" name="Rectangle 2"/>
          <p:cNvSpPr>
            <a:spLocks noGrp="1" noChangeArrowheads="1"/>
          </p:cNvSpPr>
          <p:nvPr>
            <p:ph type="title"/>
          </p:nvPr>
        </p:nvSpPr>
        <p:spPr>
          <a:xfrm>
            <a:off x="762000" y="228600"/>
            <a:ext cx="7772400" cy="1143000"/>
          </a:xfrm>
        </p:spPr>
        <p:txBody>
          <a:bodyPr/>
          <a:lstStyle/>
          <a:p>
            <a:pPr>
              <a:defRPr/>
            </a:pPr>
            <a:r>
              <a:rPr lang="en-US" smtClean="0"/>
              <a:t>Scalar Type Attributes (all)</a:t>
            </a:r>
          </a:p>
        </p:txBody>
      </p:sp>
      <p:sp>
        <p:nvSpPr>
          <p:cNvPr id="244740" name="Text Box 3"/>
          <p:cNvSpPr txBox="1">
            <a:spLocks noChangeArrowheads="1"/>
          </p:cNvSpPr>
          <p:nvPr/>
        </p:nvSpPr>
        <p:spPr bwMode="auto">
          <a:xfrm>
            <a:off x="396875" y="1752600"/>
            <a:ext cx="85344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dirty="0">
                <a:solidFill>
                  <a:schemeClr val="tx1"/>
                </a:solidFill>
                <a:latin typeface="Tahoma" panose="020B0604030504040204" pitchFamily="34" charset="0"/>
              </a:rPr>
              <a:t> </a:t>
            </a:r>
            <a:r>
              <a:rPr lang="en-US" altLang="en-US" i="0" dirty="0" err="1">
                <a:solidFill>
                  <a:schemeClr val="tx1"/>
                </a:solidFill>
                <a:latin typeface="Tahoma" panose="020B0604030504040204" pitchFamily="34" charset="0"/>
              </a:rPr>
              <a:t>T’left</a:t>
            </a:r>
            <a:r>
              <a:rPr lang="en-US" altLang="en-US" i="0" dirty="0">
                <a:solidFill>
                  <a:schemeClr val="tx1"/>
                </a:solidFill>
                <a:latin typeface="Tahoma" panose="020B0604030504040204" pitchFamily="34" charset="0"/>
              </a:rPr>
              <a:t> : Left most value of T</a:t>
            </a:r>
          </a:p>
          <a:p>
            <a:pPr eaLnBrk="1" hangingPunct="1">
              <a:lnSpc>
                <a:spcPct val="130000"/>
              </a:lnSpc>
              <a:spcBef>
                <a:spcPct val="0"/>
              </a:spcBef>
              <a:buClrTx/>
              <a:buSzTx/>
              <a:buFontTx/>
              <a:buChar char="•"/>
            </a:pPr>
            <a:r>
              <a:rPr lang="en-US" altLang="en-US" i="0" dirty="0">
                <a:solidFill>
                  <a:schemeClr val="tx1"/>
                </a:solidFill>
                <a:latin typeface="Tahoma" panose="020B0604030504040204" pitchFamily="34" charset="0"/>
              </a:rPr>
              <a:t> </a:t>
            </a:r>
            <a:r>
              <a:rPr lang="en-US" altLang="en-US" i="0" dirty="0" err="1">
                <a:solidFill>
                  <a:schemeClr val="tx1"/>
                </a:solidFill>
                <a:latin typeface="Tahoma" panose="020B0604030504040204" pitchFamily="34" charset="0"/>
              </a:rPr>
              <a:t>T’right</a:t>
            </a:r>
            <a:r>
              <a:rPr lang="en-US" altLang="en-US" i="0" dirty="0">
                <a:solidFill>
                  <a:schemeClr val="tx1"/>
                </a:solidFill>
                <a:latin typeface="Tahoma" panose="020B0604030504040204" pitchFamily="34" charset="0"/>
              </a:rPr>
              <a:t> : Right most value of T</a:t>
            </a:r>
          </a:p>
          <a:p>
            <a:pPr eaLnBrk="1" hangingPunct="1">
              <a:lnSpc>
                <a:spcPct val="130000"/>
              </a:lnSpc>
              <a:spcBef>
                <a:spcPct val="0"/>
              </a:spcBef>
              <a:buClrTx/>
              <a:buSzTx/>
              <a:buFontTx/>
              <a:buChar char="•"/>
            </a:pPr>
            <a:r>
              <a:rPr lang="en-US" altLang="en-US" i="0" dirty="0">
                <a:solidFill>
                  <a:schemeClr val="tx1"/>
                </a:solidFill>
                <a:latin typeface="Tahoma" panose="020B0604030504040204" pitchFamily="34" charset="0"/>
              </a:rPr>
              <a:t> </a:t>
            </a:r>
            <a:r>
              <a:rPr lang="en-US" altLang="en-US" i="0" dirty="0" err="1">
                <a:solidFill>
                  <a:schemeClr val="tx1"/>
                </a:solidFill>
                <a:latin typeface="Tahoma" panose="020B0604030504040204" pitchFamily="34" charset="0"/>
              </a:rPr>
              <a:t>T’low</a:t>
            </a:r>
            <a:r>
              <a:rPr lang="en-US" altLang="en-US" i="0" dirty="0">
                <a:solidFill>
                  <a:schemeClr val="tx1"/>
                </a:solidFill>
                <a:latin typeface="Tahoma" panose="020B0604030504040204" pitchFamily="34" charset="0"/>
              </a:rPr>
              <a:t> : Least value of T </a:t>
            </a:r>
          </a:p>
          <a:p>
            <a:pPr eaLnBrk="1" hangingPunct="1">
              <a:lnSpc>
                <a:spcPct val="130000"/>
              </a:lnSpc>
              <a:spcBef>
                <a:spcPct val="0"/>
              </a:spcBef>
              <a:buClrTx/>
              <a:buSzTx/>
              <a:buFontTx/>
              <a:buChar char="•"/>
            </a:pPr>
            <a:r>
              <a:rPr lang="en-US" altLang="en-US" i="0" dirty="0">
                <a:solidFill>
                  <a:schemeClr val="tx1"/>
                </a:solidFill>
                <a:latin typeface="Tahoma" panose="020B0604030504040204" pitchFamily="34" charset="0"/>
              </a:rPr>
              <a:t> </a:t>
            </a:r>
            <a:r>
              <a:rPr lang="en-US" altLang="en-US" i="0" dirty="0" err="1">
                <a:solidFill>
                  <a:schemeClr val="tx1"/>
                </a:solidFill>
                <a:latin typeface="Tahoma" panose="020B0604030504040204" pitchFamily="34" charset="0"/>
              </a:rPr>
              <a:t>T’high</a:t>
            </a:r>
            <a:r>
              <a:rPr lang="en-US" altLang="en-US" i="0" dirty="0">
                <a:solidFill>
                  <a:schemeClr val="tx1"/>
                </a:solidFill>
                <a:latin typeface="Tahoma" panose="020B0604030504040204" pitchFamily="34" charset="0"/>
              </a:rPr>
              <a:t> : Highest value of T</a:t>
            </a:r>
          </a:p>
          <a:p>
            <a:pPr eaLnBrk="1" hangingPunct="1">
              <a:lnSpc>
                <a:spcPct val="130000"/>
              </a:lnSpc>
              <a:spcBef>
                <a:spcPct val="0"/>
              </a:spcBef>
              <a:buClrTx/>
              <a:buSzTx/>
              <a:buFontTx/>
              <a:buChar char="•"/>
            </a:pPr>
            <a:r>
              <a:rPr lang="en-US" altLang="en-US" i="0" dirty="0">
                <a:solidFill>
                  <a:schemeClr val="tx1"/>
                </a:solidFill>
                <a:latin typeface="Tahoma" panose="020B0604030504040204" pitchFamily="34" charset="0"/>
              </a:rPr>
              <a:t> </a:t>
            </a:r>
            <a:r>
              <a:rPr lang="en-US" altLang="en-US" i="0" dirty="0" err="1">
                <a:solidFill>
                  <a:schemeClr val="tx1"/>
                </a:solidFill>
                <a:latin typeface="Tahoma" panose="020B0604030504040204" pitchFamily="34" charset="0"/>
              </a:rPr>
              <a:t>T’ascending</a:t>
            </a:r>
            <a:r>
              <a:rPr lang="en-US" altLang="en-US" i="0" dirty="0">
                <a:solidFill>
                  <a:schemeClr val="tx1"/>
                </a:solidFill>
                <a:latin typeface="Tahoma" panose="020B0604030504040204" pitchFamily="34" charset="0"/>
              </a:rPr>
              <a:t> : true if T is ascending, false otherwise</a:t>
            </a:r>
          </a:p>
          <a:p>
            <a:pPr eaLnBrk="1" hangingPunct="1">
              <a:lnSpc>
                <a:spcPct val="130000"/>
              </a:lnSpc>
              <a:spcBef>
                <a:spcPct val="0"/>
              </a:spcBef>
              <a:buClrTx/>
              <a:buSzTx/>
              <a:buFontTx/>
              <a:buChar char="•"/>
            </a:pPr>
            <a:r>
              <a:rPr lang="en-US" altLang="en-US" i="0" dirty="0">
                <a:solidFill>
                  <a:schemeClr val="tx1"/>
                </a:solidFill>
                <a:latin typeface="Tahoma" panose="020B0604030504040204" pitchFamily="34" charset="0"/>
              </a:rPr>
              <a:t> </a:t>
            </a:r>
            <a:r>
              <a:rPr lang="en-US" altLang="en-US" i="0" dirty="0" err="1">
                <a:solidFill>
                  <a:schemeClr val="tx1"/>
                </a:solidFill>
                <a:latin typeface="Tahoma" panose="020B0604030504040204" pitchFamily="34" charset="0"/>
              </a:rPr>
              <a:t>T’image</a:t>
            </a:r>
            <a:r>
              <a:rPr lang="en-US" altLang="en-US" i="0" dirty="0">
                <a:solidFill>
                  <a:schemeClr val="tx1"/>
                </a:solidFill>
                <a:latin typeface="Tahoma" panose="020B0604030504040204" pitchFamily="34" charset="0"/>
              </a:rPr>
              <a:t>(x) : A string representing the value of x</a:t>
            </a:r>
          </a:p>
          <a:p>
            <a:pPr eaLnBrk="1" hangingPunct="1">
              <a:lnSpc>
                <a:spcPct val="130000"/>
              </a:lnSpc>
              <a:spcBef>
                <a:spcPct val="0"/>
              </a:spcBef>
              <a:buClrTx/>
              <a:buSzTx/>
              <a:buFontTx/>
              <a:buChar char="•"/>
            </a:pPr>
            <a:r>
              <a:rPr lang="en-US" altLang="en-US" i="0" dirty="0">
                <a:solidFill>
                  <a:schemeClr val="tx1"/>
                </a:solidFill>
                <a:latin typeface="Tahoma" panose="020B0604030504040204" pitchFamily="34" charset="0"/>
              </a:rPr>
              <a:t> </a:t>
            </a:r>
            <a:r>
              <a:rPr lang="en-US" altLang="en-US" i="0" dirty="0" err="1">
                <a:solidFill>
                  <a:schemeClr val="tx1"/>
                </a:solidFill>
                <a:latin typeface="Tahoma" panose="020B0604030504040204" pitchFamily="34" charset="0"/>
              </a:rPr>
              <a:t>T’value</a:t>
            </a:r>
            <a:r>
              <a:rPr lang="en-US" altLang="en-US" i="0" dirty="0">
                <a:solidFill>
                  <a:schemeClr val="tx1"/>
                </a:solidFill>
                <a:latin typeface="Tahoma" panose="020B0604030504040204" pitchFamily="34" charset="0"/>
              </a:rPr>
              <a:t>(s) : The value in T that is represented by s.</a:t>
            </a:r>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8C44FFF-1B29-44F2-8D8B-E4FC36F19B95}" type="slidenum">
              <a:rPr lang="ar-SA" altLang="en-US" sz="1400" smtClean="0">
                <a:solidFill>
                  <a:srgbClr val="0000B6"/>
                </a:solidFill>
                <a:latin typeface="Book Antiqua" panose="02040602050305030304" pitchFamily="18" charset="0"/>
              </a:rPr>
              <a:pPr>
                <a:spcBef>
                  <a:spcPct val="0"/>
                </a:spcBef>
                <a:buClrTx/>
                <a:buSzTx/>
                <a:buFontTx/>
                <a:buNone/>
              </a:pPr>
              <a:t>218</a:t>
            </a:fld>
            <a:endParaRPr lang="en-US" altLang="en-US" sz="1400" smtClean="0">
              <a:solidFill>
                <a:srgbClr val="0000B6"/>
              </a:solidFill>
              <a:latin typeface="Book Antiqua" panose="02040602050305030304" pitchFamily="18" charset="0"/>
            </a:endParaRPr>
          </a:p>
        </p:txBody>
      </p:sp>
      <p:sp>
        <p:nvSpPr>
          <p:cNvPr id="369666" name="Rectangle 2"/>
          <p:cNvSpPr>
            <a:spLocks noGrp="1" noChangeArrowheads="1"/>
          </p:cNvSpPr>
          <p:nvPr>
            <p:ph type="title"/>
          </p:nvPr>
        </p:nvSpPr>
        <p:spPr>
          <a:xfrm>
            <a:off x="457200" y="304800"/>
            <a:ext cx="7772400" cy="1143000"/>
          </a:xfrm>
        </p:spPr>
        <p:txBody>
          <a:bodyPr/>
          <a:lstStyle/>
          <a:p>
            <a:pPr>
              <a:defRPr/>
            </a:pPr>
            <a:r>
              <a:rPr lang="en-US" smtClean="0"/>
              <a:t>Example</a:t>
            </a:r>
          </a:p>
        </p:txBody>
      </p:sp>
      <p:sp>
        <p:nvSpPr>
          <p:cNvPr id="245764" name="Text Box 3"/>
          <p:cNvSpPr txBox="1">
            <a:spLocks noChangeArrowheads="1"/>
          </p:cNvSpPr>
          <p:nvPr/>
        </p:nvSpPr>
        <p:spPr bwMode="auto">
          <a:xfrm>
            <a:off x="990600" y="1524000"/>
            <a:ext cx="6702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set_index </a:t>
            </a:r>
            <a:r>
              <a:rPr lang="en-US" altLang="en-US" b="1" i="0">
                <a:solidFill>
                  <a:schemeClr val="tx1"/>
                </a:solidFill>
                <a:latin typeface="Tahoma" panose="020B0604030504040204" pitchFamily="34" charset="0"/>
              </a:rPr>
              <a:t>is range</a:t>
            </a:r>
            <a:r>
              <a:rPr lang="en-US" altLang="en-US" i="0">
                <a:solidFill>
                  <a:schemeClr val="tx1"/>
                </a:solidFill>
                <a:latin typeface="Tahoma" panose="020B0604030504040204" pitchFamily="34" charset="0"/>
              </a:rPr>
              <a:t> 21 </a:t>
            </a:r>
            <a:r>
              <a:rPr lang="en-US" altLang="en-US" b="1" i="0">
                <a:solidFill>
                  <a:schemeClr val="tx1"/>
                </a:solidFill>
                <a:latin typeface="Tahoma" panose="020B0604030504040204" pitchFamily="34" charset="0"/>
              </a:rPr>
              <a:t>downto</a:t>
            </a:r>
            <a:r>
              <a:rPr lang="en-US" altLang="en-US" i="0">
                <a:solidFill>
                  <a:schemeClr val="tx1"/>
                </a:solidFill>
                <a:latin typeface="Tahoma" panose="020B0604030504040204" pitchFamily="34" charset="0"/>
              </a:rPr>
              <a:t> 11;</a:t>
            </a:r>
          </a:p>
        </p:txBody>
      </p:sp>
      <p:sp>
        <p:nvSpPr>
          <p:cNvPr id="245765" name="Text Box 4"/>
          <p:cNvSpPr txBox="1">
            <a:spLocks noChangeArrowheads="1"/>
          </p:cNvSpPr>
          <p:nvPr/>
        </p:nvSpPr>
        <p:spPr bwMode="auto">
          <a:xfrm>
            <a:off x="1905000" y="2390775"/>
            <a:ext cx="4533900"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set_index’left = 21</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set_index’right = 11</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set_index’low = 11</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set_index’high = 21</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set_index’ascending = false</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set_index’image(14) = “14”</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set_index’value(“20”) = 20</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5FAA57F-5CCD-497F-9A10-493F7FFF3213}" type="slidenum">
              <a:rPr lang="ar-SA" altLang="en-US" sz="1400" smtClean="0">
                <a:solidFill>
                  <a:srgbClr val="0000B6"/>
                </a:solidFill>
                <a:latin typeface="Book Antiqua" panose="02040602050305030304" pitchFamily="18" charset="0"/>
              </a:rPr>
              <a:pPr>
                <a:spcBef>
                  <a:spcPct val="0"/>
                </a:spcBef>
                <a:buClrTx/>
                <a:buSzTx/>
                <a:buFontTx/>
                <a:buNone/>
              </a:pPr>
              <a:t>219</a:t>
            </a:fld>
            <a:endParaRPr lang="en-US" altLang="en-US" sz="1400" smtClean="0">
              <a:solidFill>
                <a:srgbClr val="0000B6"/>
              </a:solidFill>
              <a:latin typeface="Book Antiqua" panose="02040602050305030304" pitchFamily="18" charset="0"/>
            </a:endParaRPr>
          </a:p>
        </p:txBody>
      </p:sp>
      <p:sp>
        <p:nvSpPr>
          <p:cNvPr id="370690" name="Rectangle 2"/>
          <p:cNvSpPr>
            <a:spLocks noGrp="1" noChangeArrowheads="1"/>
          </p:cNvSpPr>
          <p:nvPr>
            <p:ph type="title"/>
          </p:nvPr>
        </p:nvSpPr>
        <p:spPr>
          <a:xfrm>
            <a:off x="685800" y="304800"/>
            <a:ext cx="7772400" cy="1143000"/>
          </a:xfrm>
        </p:spPr>
        <p:txBody>
          <a:bodyPr/>
          <a:lstStyle/>
          <a:p>
            <a:pPr>
              <a:defRPr/>
            </a:pPr>
            <a:r>
              <a:rPr lang="en-US" smtClean="0"/>
              <a:t>Scalar attributes (discrete)</a:t>
            </a:r>
          </a:p>
        </p:txBody>
      </p:sp>
      <p:sp>
        <p:nvSpPr>
          <p:cNvPr id="246788" name="Text Box 3"/>
          <p:cNvSpPr txBox="1">
            <a:spLocks noChangeArrowheads="1"/>
          </p:cNvSpPr>
          <p:nvPr/>
        </p:nvSpPr>
        <p:spPr bwMode="auto">
          <a:xfrm>
            <a:off x="228600" y="1428750"/>
            <a:ext cx="871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Discrete types are integer and all enumerated types.</a:t>
            </a:r>
          </a:p>
        </p:txBody>
      </p:sp>
      <p:sp>
        <p:nvSpPr>
          <p:cNvPr id="246789" name="Text Box 4"/>
          <p:cNvSpPr txBox="1">
            <a:spLocks noChangeArrowheads="1"/>
          </p:cNvSpPr>
          <p:nvPr/>
        </p:nvSpPr>
        <p:spPr bwMode="auto">
          <a:xfrm>
            <a:off x="1066800" y="2466975"/>
            <a:ext cx="770572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T’pos(x): position of x in T</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T’val(n): value in T at position n</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T’succ(x): successor of x in T</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T’pred(x): predecessor of x in T</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T’leftof(x): value in T at position one left of x</a:t>
            </a:r>
          </a:p>
          <a:p>
            <a:pPr eaLnBrk="1" hangingPunct="1">
              <a:lnSpc>
                <a:spcPct val="135000"/>
              </a:lnSpc>
              <a:spcBef>
                <a:spcPct val="0"/>
              </a:spcBef>
              <a:buClrTx/>
              <a:buSzTx/>
              <a:buFontTx/>
              <a:buNone/>
            </a:pPr>
            <a:r>
              <a:rPr lang="en-US" altLang="en-US" i="0">
                <a:solidFill>
                  <a:schemeClr val="tx1"/>
                </a:solidFill>
                <a:latin typeface="Tahoma" panose="020B0604030504040204" pitchFamily="34" charset="0"/>
              </a:rPr>
              <a:t>T’rightof(x): value in T at position one right of 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400" smtClean="0">
                <a:solidFill>
                  <a:srgbClr val="0000B6"/>
                </a:solidFill>
                <a:latin typeface="Book Antiqua" panose="02040602050305030304" pitchFamily="18" charset="0"/>
              </a:rPr>
              <a:t>Fund. of VLSI Chip Design </a:t>
            </a:r>
            <a:fld id="{2BCE4C82-91FF-4D77-AA51-9FE038E81663}" type="slidenum">
              <a:rPr lang="en-US" altLang="en-US" sz="1400" smtClean="0">
                <a:solidFill>
                  <a:schemeClr val="tx1"/>
                </a:solidFill>
                <a:latin typeface="Book Antiqua" panose="02040602050305030304" pitchFamily="18" charset="0"/>
              </a:rPr>
              <a:pPr>
                <a:spcBef>
                  <a:spcPct val="0"/>
                </a:spcBef>
                <a:buClrTx/>
                <a:buSzTx/>
                <a:buFontTx/>
                <a:buNone/>
              </a:pPr>
              <a:t>22</a:t>
            </a:fld>
            <a:endParaRPr lang="en-US" altLang="en-US" sz="1400" smtClean="0">
              <a:solidFill>
                <a:schemeClr val="tx1"/>
              </a:solidFill>
              <a:latin typeface="Book Antiqua" panose="02040602050305030304" pitchFamily="18" charset="0"/>
            </a:endParaRPr>
          </a:p>
        </p:txBody>
      </p:sp>
      <p:sp>
        <p:nvSpPr>
          <p:cNvPr id="6147" name="Rectangle 2"/>
          <p:cNvSpPr>
            <a:spLocks noGrp="1" noChangeArrowheads="1"/>
          </p:cNvSpPr>
          <p:nvPr>
            <p:ph type="title"/>
          </p:nvPr>
        </p:nvSpPr>
        <p:spPr/>
        <p:txBody>
          <a:bodyPr/>
          <a:lstStyle/>
          <a:p>
            <a:pPr eaLnBrk="1" hangingPunct="1">
              <a:defRPr/>
            </a:pPr>
            <a:r>
              <a:rPr lang="en-US" altLang="en-US" smtClean="0"/>
              <a:t>VHDL (Appendix B in Textbook)</a:t>
            </a:r>
          </a:p>
        </p:txBody>
      </p:sp>
      <p:sp>
        <p:nvSpPr>
          <p:cNvPr id="31748" name="Rectangle 3"/>
          <p:cNvSpPr>
            <a:spLocks noGrp="1" noChangeArrowheads="1"/>
          </p:cNvSpPr>
          <p:nvPr>
            <p:ph type="body" idx="1"/>
          </p:nvPr>
        </p:nvSpPr>
        <p:spPr/>
        <p:txBody>
          <a:bodyPr/>
          <a:lstStyle/>
          <a:p>
            <a:pPr eaLnBrk="1" hangingPunct="1">
              <a:lnSpc>
                <a:spcPct val="90000"/>
              </a:lnSpc>
            </a:pPr>
            <a:r>
              <a:rPr lang="en-US" altLang="en-US" sz="1400" smtClean="0"/>
              <a:t>HDL =&gt; VHDL / Verilog</a:t>
            </a:r>
          </a:p>
          <a:p>
            <a:pPr eaLnBrk="1" hangingPunct="1">
              <a:lnSpc>
                <a:spcPct val="90000"/>
              </a:lnSpc>
            </a:pPr>
            <a:r>
              <a:rPr lang="en-US" altLang="en-US" sz="1400" smtClean="0"/>
              <a:t>VHDL more verbose, better for team projects</a:t>
            </a:r>
          </a:p>
          <a:p>
            <a:pPr eaLnBrk="1" hangingPunct="1">
              <a:lnSpc>
                <a:spcPct val="90000"/>
              </a:lnSpc>
            </a:pPr>
            <a:r>
              <a:rPr lang="en-US" altLang="en-US" sz="1400" smtClean="0"/>
              <a:t>Not case-sensitive</a:t>
            </a:r>
          </a:p>
          <a:p>
            <a:pPr eaLnBrk="1" hangingPunct="1">
              <a:lnSpc>
                <a:spcPct val="90000"/>
              </a:lnSpc>
            </a:pPr>
            <a:endParaRPr lang="en-US" altLang="en-US" sz="1400" smtClean="0"/>
          </a:p>
          <a:p>
            <a:pPr eaLnBrk="1" hangingPunct="1">
              <a:lnSpc>
                <a:spcPct val="90000"/>
              </a:lnSpc>
            </a:pPr>
            <a:r>
              <a:rPr lang="en-US" altLang="en-US" sz="1400" smtClean="0"/>
              <a:t>VHDL =&gt; “VHSIC Hardware Description Language”</a:t>
            </a:r>
          </a:p>
          <a:p>
            <a:pPr eaLnBrk="1" hangingPunct="1">
              <a:lnSpc>
                <a:spcPct val="90000"/>
              </a:lnSpc>
            </a:pPr>
            <a:r>
              <a:rPr lang="en-US" altLang="en-US" sz="1400" smtClean="0"/>
              <a:t>VHSIC =&gt; “US DoD Very-High-Speed Integrated Circuit”</a:t>
            </a:r>
          </a:p>
          <a:p>
            <a:pPr eaLnBrk="1" hangingPunct="1">
              <a:lnSpc>
                <a:spcPct val="90000"/>
              </a:lnSpc>
            </a:pPr>
            <a:r>
              <a:rPr lang="en-US" altLang="en-US" sz="1400" smtClean="0"/>
              <a:t>DoD project</a:t>
            </a:r>
          </a:p>
          <a:p>
            <a:pPr lvl="1" eaLnBrk="1" hangingPunct="1">
              <a:lnSpc>
                <a:spcPct val="90000"/>
              </a:lnSpc>
            </a:pPr>
            <a:r>
              <a:rPr lang="en-US" altLang="en-US" sz="1200" smtClean="0"/>
              <a:t>Document behavior of ASICs from suppliers</a:t>
            </a:r>
          </a:p>
          <a:p>
            <a:pPr lvl="1" eaLnBrk="1" hangingPunct="1">
              <a:lnSpc>
                <a:spcPct val="90000"/>
              </a:lnSpc>
            </a:pPr>
            <a:r>
              <a:rPr lang="en-US" altLang="en-US" sz="1200" smtClean="0"/>
              <a:t>Alternative to manuals</a:t>
            </a:r>
          </a:p>
          <a:p>
            <a:pPr eaLnBrk="1" hangingPunct="1">
              <a:lnSpc>
                <a:spcPct val="90000"/>
              </a:lnSpc>
              <a:buFontTx/>
              <a:buNone/>
            </a:pPr>
            <a:endParaRPr lang="en-US" altLang="en-US" sz="1400" smtClean="0"/>
          </a:p>
          <a:p>
            <a:pPr eaLnBrk="1" hangingPunct="1">
              <a:lnSpc>
                <a:spcPct val="90000"/>
              </a:lnSpc>
            </a:pPr>
            <a:r>
              <a:rPr lang="en-US" altLang="en-US" sz="1400" smtClean="0"/>
              <a:t>Used to describe behavior of digital logic</a:t>
            </a:r>
          </a:p>
          <a:p>
            <a:pPr lvl="1" eaLnBrk="1" hangingPunct="1">
              <a:lnSpc>
                <a:spcPct val="90000"/>
              </a:lnSpc>
            </a:pPr>
            <a:r>
              <a:rPr lang="en-US" altLang="en-US" sz="1200" smtClean="0"/>
              <a:t>Extensions for analog</a:t>
            </a:r>
          </a:p>
          <a:p>
            <a:pPr eaLnBrk="1" hangingPunct="1">
              <a:lnSpc>
                <a:spcPct val="90000"/>
              </a:lnSpc>
            </a:pPr>
            <a:r>
              <a:rPr lang="en-US" altLang="en-US" sz="1400" smtClean="0"/>
              <a:t>High-level programming language, subset of Ada</a:t>
            </a:r>
          </a:p>
          <a:p>
            <a:pPr lvl="1" eaLnBrk="1" hangingPunct="1">
              <a:lnSpc>
                <a:spcPct val="90000"/>
              </a:lnSpc>
            </a:pPr>
            <a:r>
              <a:rPr lang="en-US" altLang="en-US" sz="1200" smtClean="0"/>
              <a:t>Also looks like Pascal</a:t>
            </a:r>
          </a:p>
          <a:p>
            <a:pPr eaLnBrk="1" hangingPunct="1">
              <a:lnSpc>
                <a:spcPct val="90000"/>
              </a:lnSpc>
            </a:pPr>
            <a:r>
              <a:rPr lang="en-US" altLang="en-US" sz="1400" smtClean="0"/>
              <a:t>IEEE standards:  1987, 1993, 2000, 2002</a:t>
            </a:r>
          </a:p>
          <a:p>
            <a:pPr eaLnBrk="1" hangingPunct="1">
              <a:lnSpc>
                <a:spcPct val="90000"/>
              </a:lnSpc>
            </a:pPr>
            <a:endParaRPr lang="en-US" altLang="en-US" sz="1400" smtClean="0"/>
          </a:p>
          <a:p>
            <a:pPr eaLnBrk="1" hangingPunct="1">
              <a:lnSpc>
                <a:spcPct val="90000"/>
              </a:lnSpc>
            </a:pPr>
            <a:r>
              <a:rPr lang="en-US" altLang="en-US" sz="1400" smtClean="0"/>
              <a:t>First came the language…</a:t>
            </a:r>
          </a:p>
          <a:p>
            <a:pPr eaLnBrk="1" hangingPunct="1">
              <a:lnSpc>
                <a:spcPct val="90000"/>
              </a:lnSpc>
            </a:pPr>
            <a:r>
              <a:rPr lang="en-US" altLang="en-US" sz="1400" smtClean="0"/>
              <a:t>…next came simulators…</a:t>
            </a:r>
          </a:p>
          <a:p>
            <a:pPr eaLnBrk="1" hangingPunct="1">
              <a:lnSpc>
                <a:spcPct val="90000"/>
              </a:lnSpc>
            </a:pPr>
            <a:r>
              <a:rPr lang="en-US" altLang="en-US" sz="1400" smtClean="0"/>
              <a:t>…then came synthesizers (FPGA and ASIC)</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748B4B2-00B1-4D0B-91C5-F120E79C4D4E}" type="slidenum">
              <a:rPr lang="ar-SA" altLang="en-US" sz="1400" smtClean="0">
                <a:solidFill>
                  <a:srgbClr val="0000B6"/>
                </a:solidFill>
                <a:latin typeface="Book Antiqua" panose="02040602050305030304" pitchFamily="18" charset="0"/>
              </a:rPr>
              <a:pPr>
                <a:spcBef>
                  <a:spcPct val="0"/>
                </a:spcBef>
                <a:buClrTx/>
                <a:buSzTx/>
                <a:buFontTx/>
                <a:buNone/>
              </a:pPr>
              <a:t>220</a:t>
            </a:fld>
            <a:endParaRPr lang="en-US" altLang="en-US" sz="1400" smtClean="0">
              <a:solidFill>
                <a:srgbClr val="0000B6"/>
              </a:solidFill>
              <a:latin typeface="Book Antiqua" panose="02040602050305030304" pitchFamily="18" charset="0"/>
            </a:endParaRPr>
          </a:p>
        </p:txBody>
      </p:sp>
      <p:sp>
        <p:nvSpPr>
          <p:cNvPr id="371714" name="Rectangle 2"/>
          <p:cNvSpPr>
            <a:spLocks noGrp="1" noChangeArrowheads="1"/>
          </p:cNvSpPr>
          <p:nvPr>
            <p:ph type="title"/>
          </p:nvPr>
        </p:nvSpPr>
        <p:spPr>
          <a:xfrm>
            <a:off x="685800" y="381000"/>
            <a:ext cx="7772400" cy="1143000"/>
          </a:xfrm>
        </p:spPr>
        <p:txBody>
          <a:bodyPr/>
          <a:lstStyle/>
          <a:p>
            <a:pPr>
              <a:defRPr/>
            </a:pPr>
            <a:r>
              <a:rPr lang="en-US" smtClean="0"/>
              <a:t>Example</a:t>
            </a:r>
          </a:p>
        </p:txBody>
      </p:sp>
      <p:sp>
        <p:nvSpPr>
          <p:cNvPr id="247812" name="Text Box 3"/>
          <p:cNvSpPr txBox="1">
            <a:spLocks noChangeArrowheads="1"/>
          </p:cNvSpPr>
          <p:nvPr/>
        </p:nvSpPr>
        <p:spPr bwMode="auto">
          <a:xfrm>
            <a:off x="700088" y="1752600"/>
            <a:ext cx="8277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logic_level </a:t>
            </a:r>
            <a:r>
              <a:rPr lang="en-US" altLang="en-US" b="1" i="0">
                <a:solidFill>
                  <a:schemeClr val="tx1"/>
                </a:solidFill>
                <a:latin typeface="Tahoma" panose="020B0604030504040204" pitchFamily="34" charset="0"/>
              </a:rPr>
              <a:t>is </a:t>
            </a:r>
            <a:r>
              <a:rPr lang="en-US" altLang="en-US" i="0">
                <a:solidFill>
                  <a:schemeClr val="tx1"/>
                </a:solidFill>
                <a:latin typeface="Tahoma" panose="020B0604030504040204" pitchFamily="34" charset="0"/>
              </a:rPr>
              <a:t>(unknown, low, undriven, high);</a:t>
            </a:r>
          </a:p>
        </p:txBody>
      </p:sp>
      <p:sp>
        <p:nvSpPr>
          <p:cNvPr id="247813" name="Text Box 4"/>
          <p:cNvSpPr txBox="1">
            <a:spLocks noChangeArrowheads="1"/>
          </p:cNvSpPr>
          <p:nvPr/>
        </p:nvSpPr>
        <p:spPr bwMode="auto">
          <a:xfrm>
            <a:off x="1889125" y="2693988"/>
            <a:ext cx="5287963"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lnSpc>
                <a:spcPct val="130000"/>
              </a:lnSpc>
              <a:spcBef>
                <a:spcPct val="0"/>
              </a:spcBef>
              <a:buClrTx/>
              <a:buSzTx/>
              <a:buFontTx/>
              <a:buNone/>
            </a:pPr>
            <a:r>
              <a:rPr lang="en-US" altLang="en-US" i="0">
                <a:solidFill>
                  <a:schemeClr val="tx1"/>
                </a:solidFill>
                <a:latin typeface="Tahoma" panose="020B0604030504040204" pitchFamily="34" charset="0"/>
              </a:rPr>
              <a:t>logic_level’pos(unknown) = 0</a:t>
            </a:r>
          </a:p>
          <a:p>
            <a:pPr eaLnBrk="1" hangingPunct="1">
              <a:lnSpc>
                <a:spcPct val="130000"/>
              </a:lnSpc>
              <a:spcBef>
                <a:spcPct val="0"/>
              </a:spcBef>
              <a:buClrTx/>
              <a:buSzTx/>
              <a:buFontTx/>
              <a:buNone/>
            </a:pPr>
            <a:r>
              <a:rPr lang="en-US" altLang="en-US" i="0">
                <a:solidFill>
                  <a:schemeClr val="tx1"/>
                </a:solidFill>
                <a:latin typeface="Tahoma" panose="020B0604030504040204" pitchFamily="34" charset="0"/>
              </a:rPr>
              <a:t>logic_level’val(3) = high</a:t>
            </a:r>
          </a:p>
          <a:p>
            <a:pPr eaLnBrk="1" hangingPunct="1">
              <a:lnSpc>
                <a:spcPct val="130000"/>
              </a:lnSpc>
              <a:spcBef>
                <a:spcPct val="0"/>
              </a:spcBef>
              <a:buClrTx/>
              <a:buSzTx/>
              <a:buFontTx/>
              <a:buNone/>
            </a:pPr>
            <a:r>
              <a:rPr lang="en-US" altLang="en-US" i="0">
                <a:solidFill>
                  <a:schemeClr val="tx1"/>
                </a:solidFill>
                <a:latin typeface="Tahoma" panose="020B0604030504040204" pitchFamily="34" charset="0"/>
              </a:rPr>
              <a:t>logic_level’succ(unknown) = low</a:t>
            </a:r>
          </a:p>
          <a:p>
            <a:pPr eaLnBrk="1" hangingPunct="1">
              <a:lnSpc>
                <a:spcPct val="130000"/>
              </a:lnSpc>
              <a:spcBef>
                <a:spcPct val="0"/>
              </a:spcBef>
              <a:buClrTx/>
              <a:buSzTx/>
              <a:buFontTx/>
              <a:buNone/>
            </a:pPr>
            <a:r>
              <a:rPr lang="en-US" altLang="en-US" i="0">
                <a:solidFill>
                  <a:schemeClr val="tx1"/>
                </a:solidFill>
                <a:latin typeface="Tahoma" panose="020B0604030504040204" pitchFamily="34" charset="0"/>
              </a:rPr>
              <a:t>logic_level’pred(undriven) = low</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685800" y="2286000"/>
            <a:ext cx="7772400" cy="1143000"/>
          </a:xfrm>
        </p:spPr>
        <p:txBody>
          <a:bodyPr/>
          <a:lstStyle/>
          <a:p>
            <a:pPr>
              <a:defRPr/>
            </a:pPr>
            <a:r>
              <a:rPr lang="en-US" smtClean="0"/>
              <a:t>Process &amp; Sequential Statements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00CD995-B2B7-44E1-BEF3-718EDFB1BC97}" type="slidenum">
              <a:rPr lang="ar-SA" altLang="en-US" sz="1400" smtClean="0">
                <a:solidFill>
                  <a:srgbClr val="0000B6"/>
                </a:solidFill>
                <a:latin typeface="Book Antiqua" panose="02040602050305030304" pitchFamily="18" charset="0"/>
              </a:rPr>
              <a:pPr>
                <a:spcBef>
                  <a:spcPct val="0"/>
                </a:spcBef>
                <a:buClrTx/>
                <a:buSzTx/>
                <a:buFontTx/>
                <a:buNone/>
              </a:pPr>
              <a:t>222</a:t>
            </a:fld>
            <a:endParaRPr lang="en-US" altLang="en-US" sz="1400" smtClean="0">
              <a:solidFill>
                <a:srgbClr val="0000B6"/>
              </a:solidFill>
              <a:latin typeface="Book Antiqua" panose="02040602050305030304" pitchFamily="18" charset="0"/>
            </a:endParaRPr>
          </a:p>
        </p:txBody>
      </p:sp>
      <p:sp>
        <p:nvSpPr>
          <p:cNvPr id="373762" name="Rectangle 2"/>
          <p:cNvSpPr>
            <a:spLocks noGrp="1" noChangeArrowheads="1"/>
          </p:cNvSpPr>
          <p:nvPr>
            <p:ph type="title"/>
          </p:nvPr>
        </p:nvSpPr>
        <p:spPr/>
        <p:txBody>
          <a:bodyPr/>
          <a:lstStyle/>
          <a:p>
            <a:pPr>
              <a:defRPr/>
            </a:pPr>
            <a:r>
              <a:rPr lang="en-US" smtClean="0"/>
              <a:t>Process stmt: example</a:t>
            </a:r>
          </a:p>
        </p:txBody>
      </p:sp>
      <p:sp>
        <p:nvSpPr>
          <p:cNvPr id="249860" name="Text Box 3"/>
          <p:cNvSpPr txBox="1">
            <a:spLocks noChangeArrowheads="1"/>
          </p:cNvSpPr>
          <p:nvPr/>
        </p:nvSpPr>
        <p:spPr bwMode="auto">
          <a:xfrm>
            <a:off x="4876800" y="2682875"/>
            <a:ext cx="3573463" cy="181292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p2: </a:t>
            </a:r>
            <a:r>
              <a:rPr lang="en-US" altLang="en-US" b="1" i="0">
                <a:solidFill>
                  <a:schemeClr val="tx1"/>
                </a:solidFill>
                <a:latin typeface="Tahoma" panose="020B0604030504040204" pitchFamily="34" charset="0"/>
              </a:rPr>
              <a:t>process</a:t>
            </a:r>
            <a:r>
              <a:rPr lang="en-US" altLang="en-US" i="0">
                <a:solidFill>
                  <a:schemeClr val="tx1"/>
                </a:solidFill>
                <a:latin typeface="Tahoma" panose="020B0604030504040204" pitchFamily="34" charset="0"/>
              </a:rPr>
              <a:t> (a, b) </a:t>
            </a:r>
            <a:r>
              <a:rPr lang="en-US" altLang="en-US" b="1" i="0">
                <a:solidFill>
                  <a:schemeClr val="tx1"/>
                </a:solidFill>
                <a:latin typeface="Tahoma" panose="020B0604030504040204" pitchFamily="34" charset="0"/>
              </a:rPr>
              <a:t>is</a:t>
            </a:r>
          </a:p>
          <a:p>
            <a:pPr eaLnBrk="1" hangingPunct="1">
              <a:spcBef>
                <a:spcPct val="0"/>
              </a:spcBef>
              <a:buClrTx/>
              <a:buSzTx/>
              <a:buFontTx/>
              <a:buNone/>
            </a:pPr>
            <a:r>
              <a:rPr lang="en-US" altLang="en-US" b="1" i="0">
                <a:solidFill>
                  <a:schemeClr val="tx1"/>
                </a:solidFill>
                <a:latin typeface="Tahoma" panose="020B0604030504040204" pitchFamily="34" charset="0"/>
              </a:rPr>
              <a:t>begin</a:t>
            </a:r>
          </a:p>
          <a:p>
            <a:pPr lvl="1" eaLnBrk="1" hangingPunct="1">
              <a:spcBef>
                <a:spcPct val="0"/>
              </a:spcBef>
              <a:buClrTx/>
              <a:buSzTx/>
              <a:buFontTx/>
              <a:buNone/>
            </a:pPr>
            <a:r>
              <a:rPr lang="en-US" altLang="en-US" sz="2800" i="0">
                <a:latin typeface="Tahoma" panose="020B0604030504040204" pitchFamily="34" charset="0"/>
              </a:rPr>
              <a:t>c &lt;= a </a:t>
            </a:r>
            <a:r>
              <a:rPr lang="en-US" altLang="en-US" sz="2800" b="1" i="0">
                <a:latin typeface="Tahoma" panose="020B0604030504040204" pitchFamily="34" charset="0"/>
              </a:rPr>
              <a:t>and</a:t>
            </a:r>
            <a:r>
              <a:rPr lang="en-US" altLang="en-US" sz="2800" i="0">
                <a:latin typeface="Tahoma" panose="020B0604030504040204" pitchFamily="34" charset="0"/>
              </a:rPr>
              <a:t> b;</a:t>
            </a:r>
          </a:p>
          <a:p>
            <a:pPr eaLnBrk="1" hangingPunct="1">
              <a:spcBef>
                <a:spcPct val="0"/>
              </a:spcBef>
              <a:buClrTx/>
              <a:buSzTx/>
              <a:buFontTx/>
              <a:buNone/>
            </a:pPr>
            <a:r>
              <a:rPr lang="en-US" altLang="en-US" b="1" i="0">
                <a:solidFill>
                  <a:schemeClr val="tx1"/>
                </a:solidFill>
                <a:latin typeface="Tahoma" panose="020B0604030504040204" pitchFamily="34" charset="0"/>
              </a:rPr>
              <a:t>end process</a:t>
            </a:r>
            <a:r>
              <a:rPr lang="en-US" altLang="en-US" i="0">
                <a:solidFill>
                  <a:schemeClr val="tx1"/>
                </a:solidFill>
                <a:latin typeface="Tahoma" panose="020B0604030504040204" pitchFamily="34" charset="0"/>
              </a:rPr>
              <a:t>;</a:t>
            </a:r>
          </a:p>
        </p:txBody>
      </p:sp>
      <p:sp>
        <p:nvSpPr>
          <p:cNvPr id="249861" name="Text Box 4"/>
          <p:cNvSpPr txBox="1">
            <a:spLocks noChangeArrowheads="1"/>
          </p:cNvSpPr>
          <p:nvPr/>
        </p:nvSpPr>
        <p:spPr bwMode="auto">
          <a:xfrm>
            <a:off x="685800" y="2713038"/>
            <a:ext cx="2952750" cy="2239962"/>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p1: </a:t>
            </a:r>
            <a:r>
              <a:rPr lang="en-US" altLang="en-US" b="1" i="0">
                <a:solidFill>
                  <a:schemeClr val="tx1"/>
                </a:solidFill>
                <a:latin typeface="Tahoma" panose="020B0604030504040204" pitchFamily="34" charset="0"/>
              </a:rPr>
              <a:t>process</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is</a:t>
            </a:r>
          </a:p>
          <a:p>
            <a:pPr eaLnBrk="1" hangingPunct="1">
              <a:spcBef>
                <a:spcPct val="0"/>
              </a:spcBef>
              <a:buClrTx/>
              <a:buSzTx/>
              <a:buFontTx/>
              <a:buNone/>
            </a:pPr>
            <a:r>
              <a:rPr lang="en-US" altLang="en-US" b="1" i="0">
                <a:solidFill>
                  <a:schemeClr val="tx1"/>
                </a:solidFill>
                <a:latin typeface="Tahoma" panose="020B0604030504040204" pitchFamily="34" charset="0"/>
              </a:rPr>
              <a:t>begin</a:t>
            </a:r>
          </a:p>
          <a:p>
            <a:pPr lvl="1" eaLnBrk="1" hangingPunct="1">
              <a:spcBef>
                <a:spcPct val="0"/>
              </a:spcBef>
              <a:buClrTx/>
              <a:buSzTx/>
              <a:buFontTx/>
              <a:buNone/>
            </a:pPr>
            <a:r>
              <a:rPr lang="en-US" altLang="en-US" sz="2800" i="0">
                <a:latin typeface="Tahoma" panose="020B0604030504040204" pitchFamily="34" charset="0"/>
              </a:rPr>
              <a:t>c &lt;= a </a:t>
            </a:r>
            <a:r>
              <a:rPr lang="en-US" altLang="en-US" sz="2800" b="1" i="0">
                <a:latin typeface="Tahoma" panose="020B0604030504040204" pitchFamily="34" charset="0"/>
              </a:rPr>
              <a:t>and</a:t>
            </a:r>
            <a:r>
              <a:rPr lang="en-US" altLang="en-US" sz="2800" i="0">
                <a:latin typeface="Tahoma" panose="020B0604030504040204" pitchFamily="34" charset="0"/>
              </a:rPr>
              <a:t> b;</a:t>
            </a:r>
          </a:p>
          <a:p>
            <a:pPr lvl="1" eaLnBrk="1" hangingPunct="1">
              <a:spcBef>
                <a:spcPct val="0"/>
              </a:spcBef>
              <a:buClrTx/>
              <a:buSzTx/>
              <a:buFontTx/>
              <a:buNone/>
            </a:pPr>
            <a:r>
              <a:rPr lang="en-US" altLang="en-US" sz="2800" b="1" i="0">
                <a:latin typeface="Tahoma" panose="020B0604030504040204" pitchFamily="34" charset="0"/>
              </a:rPr>
              <a:t>wait on</a:t>
            </a:r>
            <a:r>
              <a:rPr lang="en-US" altLang="en-US" sz="2800" i="0">
                <a:latin typeface="Tahoma" panose="020B0604030504040204" pitchFamily="34" charset="0"/>
              </a:rPr>
              <a:t> a, b;</a:t>
            </a:r>
          </a:p>
          <a:p>
            <a:pPr eaLnBrk="1" hangingPunct="1">
              <a:spcBef>
                <a:spcPct val="0"/>
              </a:spcBef>
              <a:buClrTx/>
              <a:buSzTx/>
              <a:buFontTx/>
              <a:buNone/>
            </a:pPr>
            <a:r>
              <a:rPr lang="en-US" altLang="en-US" b="1" i="0">
                <a:solidFill>
                  <a:schemeClr val="tx1"/>
                </a:solidFill>
                <a:latin typeface="Tahoma" panose="020B0604030504040204" pitchFamily="34" charset="0"/>
              </a:rPr>
              <a:t>end process</a:t>
            </a:r>
            <a:r>
              <a:rPr lang="en-US" altLang="en-US" i="0">
                <a:solidFill>
                  <a:schemeClr val="tx1"/>
                </a:solidFill>
                <a:latin typeface="Tahoma" panose="020B0604030504040204" pitchFamily="34" charset="0"/>
              </a:rPr>
              <a:t>;</a:t>
            </a:r>
          </a:p>
        </p:txBody>
      </p:sp>
      <p:sp>
        <p:nvSpPr>
          <p:cNvPr id="373765" name="Text Box 5"/>
          <p:cNvSpPr txBox="1">
            <a:spLocks noChangeArrowheads="1"/>
          </p:cNvSpPr>
          <p:nvPr/>
        </p:nvSpPr>
        <p:spPr bwMode="auto">
          <a:xfrm>
            <a:off x="423863" y="5180013"/>
            <a:ext cx="841533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If the model requires one or more wait statements</a:t>
            </a:r>
          </a:p>
          <a:p>
            <a:pPr eaLnBrk="1" hangingPunct="1">
              <a:spcBef>
                <a:spcPct val="0"/>
              </a:spcBef>
              <a:buClrTx/>
              <a:buSzTx/>
              <a:buFontTx/>
              <a:buNone/>
            </a:pPr>
            <a:r>
              <a:rPr lang="en-US" altLang="en-US" i="0">
                <a:solidFill>
                  <a:schemeClr val="tx1"/>
                </a:solidFill>
                <a:latin typeface="Tahoma" panose="020B0604030504040204" pitchFamily="34" charset="0"/>
              </a:rPr>
              <a:t>   inside a process description then we cannot use</a:t>
            </a:r>
          </a:p>
          <a:p>
            <a:pPr eaLnBrk="1" hangingPunct="1">
              <a:spcBef>
                <a:spcPct val="0"/>
              </a:spcBef>
              <a:buClrTx/>
              <a:buSzTx/>
              <a:buFontTx/>
              <a:buNone/>
            </a:pPr>
            <a:r>
              <a:rPr lang="en-US" altLang="en-US" i="0">
                <a:solidFill>
                  <a:schemeClr val="tx1"/>
                </a:solidFill>
                <a:latin typeface="Tahoma" panose="020B0604030504040204" pitchFamily="34" charset="0"/>
              </a:rPr>
              <a:t>   the sensitivity list construct.</a:t>
            </a:r>
          </a:p>
        </p:txBody>
      </p:sp>
      <p:grpSp>
        <p:nvGrpSpPr>
          <p:cNvPr id="2" name="Group 6"/>
          <p:cNvGrpSpPr>
            <a:grpSpLocks/>
          </p:cNvGrpSpPr>
          <p:nvPr/>
        </p:nvGrpSpPr>
        <p:grpSpPr bwMode="auto">
          <a:xfrm>
            <a:off x="2438400" y="1728788"/>
            <a:ext cx="3619500" cy="938212"/>
            <a:chOff x="1536" y="753"/>
            <a:chExt cx="2280" cy="591"/>
          </a:xfrm>
        </p:grpSpPr>
        <p:sp>
          <p:nvSpPr>
            <p:cNvPr id="373767" name="Text Box 7"/>
            <p:cNvSpPr txBox="1">
              <a:spLocks noChangeArrowheads="1"/>
            </p:cNvSpPr>
            <p:nvPr/>
          </p:nvSpPr>
          <p:spPr bwMode="auto">
            <a:xfrm>
              <a:off x="1536" y="753"/>
              <a:ext cx="2280" cy="288"/>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en-US" b="1" i="0">
                  <a:solidFill>
                    <a:srgbClr val="FF0000"/>
                  </a:solidFill>
                  <a:effectLst>
                    <a:outerShdw blurRad="38100" dist="38100" dir="2700000" algn="tl">
                      <a:srgbClr val="C0C0C0"/>
                    </a:outerShdw>
                  </a:effectLst>
                  <a:latin typeface="Tahoma" pitchFamily="34" charset="0"/>
                </a:rPr>
                <a:t>Equivalent statements</a:t>
              </a:r>
            </a:p>
          </p:txBody>
        </p:sp>
        <p:sp>
          <p:nvSpPr>
            <p:cNvPr id="249865" name="Line 8"/>
            <p:cNvSpPr>
              <a:spLocks noChangeShapeType="1"/>
            </p:cNvSpPr>
            <p:nvPr/>
          </p:nvSpPr>
          <p:spPr bwMode="auto">
            <a:xfrm flipH="1">
              <a:off x="1872" y="1008"/>
              <a:ext cx="816" cy="336"/>
            </a:xfrm>
            <a:prstGeom prst="line">
              <a:avLst/>
            </a:prstGeom>
            <a:noFill/>
            <a:ln w="5715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49866" name="Line 9"/>
            <p:cNvSpPr>
              <a:spLocks noChangeShapeType="1"/>
            </p:cNvSpPr>
            <p:nvPr/>
          </p:nvSpPr>
          <p:spPr bwMode="auto">
            <a:xfrm>
              <a:off x="2688" y="1008"/>
              <a:ext cx="816" cy="288"/>
            </a:xfrm>
            <a:prstGeom prst="line">
              <a:avLst/>
            </a:prstGeom>
            <a:noFill/>
            <a:ln w="5715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3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5"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D7C4601-5BB3-444B-B746-CED072036CE8}" type="slidenum">
              <a:rPr lang="ar-SA" altLang="en-US" sz="1400" smtClean="0">
                <a:solidFill>
                  <a:srgbClr val="0000B6"/>
                </a:solidFill>
                <a:latin typeface="Book Antiqua" panose="02040602050305030304" pitchFamily="18" charset="0"/>
              </a:rPr>
              <a:pPr>
                <a:spcBef>
                  <a:spcPct val="0"/>
                </a:spcBef>
                <a:buClrTx/>
                <a:buSzTx/>
                <a:buFontTx/>
                <a:buNone/>
              </a:pPr>
              <a:t>223</a:t>
            </a:fld>
            <a:endParaRPr lang="en-US" altLang="en-US" sz="1400" smtClean="0">
              <a:solidFill>
                <a:srgbClr val="0000B6"/>
              </a:solidFill>
              <a:latin typeface="Book Antiqua" panose="02040602050305030304" pitchFamily="18" charset="0"/>
            </a:endParaRPr>
          </a:p>
        </p:txBody>
      </p:sp>
      <p:sp>
        <p:nvSpPr>
          <p:cNvPr id="374786" name="Rectangle 2"/>
          <p:cNvSpPr>
            <a:spLocks noGrp="1" noChangeArrowheads="1"/>
          </p:cNvSpPr>
          <p:nvPr>
            <p:ph type="title"/>
          </p:nvPr>
        </p:nvSpPr>
        <p:spPr>
          <a:xfrm>
            <a:off x="685800" y="228600"/>
            <a:ext cx="7772400" cy="1143000"/>
          </a:xfrm>
        </p:spPr>
        <p:txBody>
          <a:bodyPr/>
          <a:lstStyle/>
          <a:p>
            <a:pPr>
              <a:defRPr/>
            </a:pPr>
            <a:r>
              <a:rPr lang="en-US" smtClean="0"/>
              <a:t>Sequential statements</a:t>
            </a:r>
          </a:p>
        </p:txBody>
      </p:sp>
      <p:sp>
        <p:nvSpPr>
          <p:cNvPr id="250884" name="Text Box 3"/>
          <p:cNvSpPr txBox="1">
            <a:spLocks noChangeArrowheads="1"/>
          </p:cNvSpPr>
          <p:nvPr/>
        </p:nvSpPr>
        <p:spPr bwMode="auto">
          <a:xfrm>
            <a:off x="1071563" y="1347788"/>
            <a:ext cx="63960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These statements can appear inside a process</a:t>
            </a:r>
          </a:p>
          <a:p>
            <a:pPr eaLnBrk="1" hangingPunct="1">
              <a:spcBef>
                <a:spcPct val="0"/>
              </a:spcBef>
              <a:buClrTx/>
              <a:buSzTx/>
              <a:buFontTx/>
              <a:buNone/>
            </a:pPr>
            <a:r>
              <a:rPr lang="en-US" altLang="en-US" sz="2400" i="0">
                <a:solidFill>
                  <a:schemeClr val="tx1"/>
                </a:solidFill>
                <a:latin typeface="Tahoma" panose="020B0604030504040204" pitchFamily="34" charset="0"/>
              </a:rPr>
              <a:t>description :</a:t>
            </a:r>
          </a:p>
          <a:p>
            <a:pPr lvl="1" eaLnBrk="1" hangingPunct="1">
              <a:lnSpc>
                <a:spcPct val="120000"/>
              </a:lnSpc>
              <a:spcBef>
                <a:spcPct val="0"/>
              </a:spcBef>
              <a:buClrTx/>
              <a:buSzTx/>
              <a:buFontTx/>
              <a:buChar char="•"/>
            </a:pPr>
            <a:r>
              <a:rPr lang="en-US" altLang="en-US" i="0">
                <a:latin typeface="Tahoma" panose="020B0604030504040204" pitchFamily="34" charset="0"/>
              </a:rPr>
              <a:t> variable assignments</a:t>
            </a:r>
          </a:p>
          <a:p>
            <a:pPr lvl="1" eaLnBrk="1" hangingPunct="1">
              <a:lnSpc>
                <a:spcPct val="120000"/>
              </a:lnSpc>
              <a:spcBef>
                <a:spcPct val="0"/>
              </a:spcBef>
              <a:buClrTx/>
              <a:buSzTx/>
              <a:buFontTx/>
              <a:buChar char="•"/>
            </a:pPr>
            <a:r>
              <a:rPr lang="en-US" altLang="en-US" i="0">
                <a:latin typeface="Tahoma" panose="020B0604030504040204" pitchFamily="34" charset="0"/>
              </a:rPr>
              <a:t> if-then-else</a:t>
            </a:r>
          </a:p>
          <a:p>
            <a:pPr lvl="1" eaLnBrk="1" hangingPunct="1">
              <a:lnSpc>
                <a:spcPct val="120000"/>
              </a:lnSpc>
              <a:spcBef>
                <a:spcPct val="0"/>
              </a:spcBef>
              <a:buClrTx/>
              <a:buSzTx/>
              <a:buFontTx/>
              <a:buChar char="•"/>
            </a:pPr>
            <a:r>
              <a:rPr lang="en-US" altLang="en-US" i="0">
                <a:latin typeface="Tahoma" panose="020B0604030504040204" pitchFamily="34" charset="0"/>
              </a:rPr>
              <a:t> case</a:t>
            </a:r>
          </a:p>
          <a:p>
            <a:pPr lvl="1" eaLnBrk="1" hangingPunct="1">
              <a:lnSpc>
                <a:spcPct val="120000"/>
              </a:lnSpc>
              <a:spcBef>
                <a:spcPct val="0"/>
              </a:spcBef>
              <a:buClrTx/>
              <a:buSzTx/>
              <a:buFontTx/>
              <a:buChar char="•"/>
            </a:pPr>
            <a:r>
              <a:rPr lang="en-US" altLang="en-US" i="0">
                <a:latin typeface="Tahoma" panose="020B0604030504040204" pitchFamily="34" charset="0"/>
              </a:rPr>
              <a:t> loop</a:t>
            </a:r>
          </a:p>
          <a:p>
            <a:pPr lvl="2" eaLnBrk="1" hangingPunct="1">
              <a:lnSpc>
                <a:spcPct val="120000"/>
              </a:lnSpc>
              <a:spcBef>
                <a:spcPct val="0"/>
              </a:spcBef>
              <a:buClrTx/>
              <a:buSzTx/>
              <a:buFontTx/>
              <a:buChar char="•"/>
            </a:pPr>
            <a:r>
              <a:rPr lang="en-US" altLang="en-US" sz="2400" i="0">
                <a:latin typeface="Tahoma" panose="020B0604030504040204" pitchFamily="34" charset="0"/>
              </a:rPr>
              <a:t> infinite loop</a:t>
            </a:r>
          </a:p>
          <a:p>
            <a:pPr lvl="2" eaLnBrk="1" hangingPunct="1">
              <a:lnSpc>
                <a:spcPct val="120000"/>
              </a:lnSpc>
              <a:spcBef>
                <a:spcPct val="0"/>
              </a:spcBef>
              <a:buClrTx/>
              <a:buSzTx/>
              <a:buFontTx/>
              <a:buChar char="•"/>
            </a:pPr>
            <a:r>
              <a:rPr lang="en-US" altLang="en-US" sz="2400" i="0">
                <a:latin typeface="Tahoma" panose="020B0604030504040204" pitchFamily="34" charset="0"/>
              </a:rPr>
              <a:t> while loop</a:t>
            </a:r>
          </a:p>
          <a:p>
            <a:pPr lvl="2" eaLnBrk="1" hangingPunct="1">
              <a:lnSpc>
                <a:spcPct val="120000"/>
              </a:lnSpc>
              <a:spcBef>
                <a:spcPct val="0"/>
              </a:spcBef>
              <a:buClrTx/>
              <a:buSzTx/>
              <a:buFontTx/>
              <a:buChar char="•"/>
            </a:pPr>
            <a:r>
              <a:rPr lang="en-US" altLang="en-US" sz="2400" i="0">
                <a:latin typeface="Tahoma" panose="020B0604030504040204" pitchFamily="34" charset="0"/>
              </a:rPr>
              <a:t> for loop</a:t>
            </a:r>
          </a:p>
          <a:p>
            <a:pPr lvl="1" eaLnBrk="1" hangingPunct="1">
              <a:lnSpc>
                <a:spcPct val="120000"/>
              </a:lnSpc>
              <a:spcBef>
                <a:spcPct val="0"/>
              </a:spcBef>
              <a:buClrTx/>
              <a:buSzTx/>
              <a:buFontTx/>
              <a:buChar char="•"/>
            </a:pPr>
            <a:r>
              <a:rPr lang="en-US" altLang="en-US" i="0">
                <a:latin typeface="Tahoma" panose="020B0604030504040204" pitchFamily="34" charset="0"/>
              </a:rPr>
              <a:t> assertion and report</a:t>
            </a:r>
          </a:p>
          <a:p>
            <a:pPr lvl="1" eaLnBrk="1" hangingPunct="1">
              <a:lnSpc>
                <a:spcPct val="120000"/>
              </a:lnSpc>
              <a:spcBef>
                <a:spcPct val="0"/>
              </a:spcBef>
              <a:buClrTx/>
              <a:buSzTx/>
              <a:buFontTx/>
              <a:buChar char="•"/>
            </a:pPr>
            <a:r>
              <a:rPr lang="en-US" altLang="en-US" i="0">
                <a:latin typeface="Tahoma" panose="020B0604030504040204" pitchFamily="34" charset="0"/>
              </a:rPr>
              <a:t> signal assignments</a:t>
            </a:r>
          </a:p>
          <a:p>
            <a:pPr lvl="1" eaLnBrk="1" hangingPunct="1">
              <a:lnSpc>
                <a:spcPct val="120000"/>
              </a:lnSpc>
              <a:spcBef>
                <a:spcPct val="0"/>
              </a:spcBef>
              <a:buClrTx/>
              <a:buSzTx/>
              <a:buFontTx/>
              <a:buChar char="•"/>
            </a:pPr>
            <a:r>
              <a:rPr lang="en-US" altLang="en-US" i="0">
                <a:latin typeface="Tahoma" panose="020B0604030504040204" pitchFamily="34" charset="0"/>
              </a:rPr>
              <a:t> function and procedure calls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426E329-5B7B-405F-9934-2B986935596A}" type="slidenum">
              <a:rPr lang="ar-SA" altLang="en-US" sz="1400" smtClean="0">
                <a:solidFill>
                  <a:srgbClr val="0000B6"/>
                </a:solidFill>
                <a:latin typeface="Book Antiqua" panose="02040602050305030304" pitchFamily="18" charset="0"/>
              </a:rPr>
              <a:pPr>
                <a:spcBef>
                  <a:spcPct val="0"/>
                </a:spcBef>
                <a:buClrTx/>
                <a:buSzTx/>
                <a:buFontTx/>
                <a:buNone/>
              </a:pPr>
              <a:t>224</a:t>
            </a:fld>
            <a:endParaRPr lang="en-US" altLang="en-US" sz="1400" smtClean="0">
              <a:solidFill>
                <a:srgbClr val="0000B6"/>
              </a:solidFill>
              <a:latin typeface="Book Antiqua" panose="02040602050305030304" pitchFamily="18" charset="0"/>
            </a:endParaRPr>
          </a:p>
        </p:txBody>
      </p:sp>
      <p:sp>
        <p:nvSpPr>
          <p:cNvPr id="375810" name="Rectangle 2"/>
          <p:cNvSpPr>
            <a:spLocks noGrp="1" noChangeArrowheads="1"/>
          </p:cNvSpPr>
          <p:nvPr>
            <p:ph type="title"/>
          </p:nvPr>
        </p:nvSpPr>
        <p:spPr/>
        <p:txBody>
          <a:bodyPr/>
          <a:lstStyle/>
          <a:p>
            <a:pPr>
              <a:defRPr/>
            </a:pPr>
            <a:r>
              <a:rPr lang="en-US" smtClean="0"/>
              <a:t>If stmt: examples</a:t>
            </a:r>
          </a:p>
        </p:txBody>
      </p:sp>
      <p:sp>
        <p:nvSpPr>
          <p:cNvPr id="251908" name="Text Box 3"/>
          <p:cNvSpPr txBox="1">
            <a:spLocks noChangeArrowheads="1"/>
          </p:cNvSpPr>
          <p:nvPr/>
        </p:nvSpPr>
        <p:spPr bwMode="auto">
          <a:xfrm>
            <a:off x="441325" y="1498600"/>
            <a:ext cx="6202363" cy="193040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if</a:t>
            </a:r>
            <a:r>
              <a:rPr lang="en-US" altLang="en-US" sz="2400" i="0">
                <a:solidFill>
                  <a:schemeClr val="tx1"/>
                </a:solidFill>
                <a:latin typeface="Tahoma" panose="020B0604030504040204" pitchFamily="34" charset="0"/>
              </a:rPr>
              <a:t> sel = 0 </a:t>
            </a:r>
            <a:r>
              <a:rPr lang="en-US" altLang="en-US" sz="2400" b="1" i="0">
                <a:solidFill>
                  <a:schemeClr val="tx1"/>
                </a:solidFill>
                <a:latin typeface="Tahoma" panose="020B0604030504040204" pitchFamily="34" charset="0"/>
              </a:rPr>
              <a:t>then</a:t>
            </a:r>
          </a:p>
          <a:p>
            <a:pPr lvl="1" eaLnBrk="1" hangingPunct="1">
              <a:spcBef>
                <a:spcPct val="0"/>
              </a:spcBef>
              <a:buClrTx/>
              <a:buSzTx/>
              <a:buFontTx/>
              <a:buNone/>
            </a:pPr>
            <a:r>
              <a:rPr lang="en-US" altLang="en-US" i="0">
                <a:latin typeface="Tahoma" panose="020B0604030504040204" pitchFamily="34" charset="0"/>
              </a:rPr>
              <a:t>result &lt;= input_0; -- executed if sel = 0</a:t>
            </a:r>
          </a:p>
          <a:p>
            <a:pPr eaLnBrk="1" hangingPunct="1">
              <a:spcBef>
                <a:spcPct val="0"/>
              </a:spcBef>
              <a:buClrTx/>
              <a:buSzTx/>
              <a:buFontTx/>
              <a:buNone/>
            </a:pPr>
            <a:r>
              <a:rPr lang="en-US" altLang="en-US" sz="2400" b="1" i="0">
                <a:solidFill>
                  <a:schemeClr val="tx1"/>
                </a:solidFill>
                <a:latin typeface="Tahoma" panose="020B0604030504040204" pitchFamily="34" charset="0"/>
              </a:rPr>
              <a:t>else</a:t>
            </a:r>
          </a:p>
          <a:p>
            <a:pPr lvl="1" eaLnBrk="1" hangingPunct="1">
              <a:spcBef>
                <a:spcPct val="0"/>
              </a:spcBef>
              <a:buClrTx/>
              <a:buSzTx/>
              <a:buFontTx/>
              <a:buNone/>
            </a:pPr>
            <a:r>
              <a:rPr lang="en-US" altLang="en-US" i="0">
                <a:latin typeface="Tahoma" panose="020B0604030504040204" pitchFamily="34" charset="0"/>
              </a:rPr>
              <a:t>result &lt;= input_1; -- executed if sel /= 0</a:t>
            </a:r>
          </a:p>
          <a:p>
            <a:pPr eaLnBrk="1" hangingPunct="1">
              <a:spcBef>
                <a:spcPct val="0"/>
              </a:spcBef>
              <a:buClrTx/>
              <a:buSzTx/>
              <a:buFontTx/>
              <a:buNone/>
            </a:pPr>
            <a:r>
              <a:rPr lang="en-US" altLang="en-US" sz="2400" b="1" i="0">
                <a:solidFill>
                  <a:schemeClr val="tx1"/>
                </a:solidFill>
                <a:latin typeface="Tahoma" panose="020B0604030504040204" pitchFamily="34" charset="0"/>
              </a:rPr>
              <a:t>end if</a:t>
            </a:r>
            <a:r>
              <a:rPr lang="en-US" altLang="en-US" sz="2400" i="0">
                <a:solidFill>
                  <a:schemeClr val="tx1"/>
                </a:solidFill>
                <a:latin typeface="Tahoma" panose="020B0604030504040204" pitchFamily="34" charset="0"/>
              </a:rPr>
              <a:t>;</a:t>
            </a:r>
          </a:p>
        </p:txBody>
      </p:sp>
      <p:sp>
        <p:nvSpPr>
          <p:cNvPr id="375812" name="Text Box 4"/>
          <p:cNvSpPr txBox="1">
            <a:spLocks noChangeArrowheads="1"/>
          </p:cNvSpPr>
          <p:nvPr/>
        </p:nvSpPr>
        <p:spPr bwMode="auto">
          <a:xfrm>
            <a:off x="457200" y="3892550"/>
            <a:ext cx="6556375" cy="26606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if</a:t>
            </a:r>
            <a:r>
              <a:rPr lang="en-US" altLang="en-US" sz="2400" i="0">
                <a:solidFill>
                  <a:schemeClr val="tx1"/>
                </a:solidFill>
                <a:latin typeface="Tahoma" panose="020B0604030504040204" pitchFamily="34" charset="0"/>
              </a:rPr>
              <a:t> sel = 0 </a:t>
            </a:r>
            <a:r>
              <a:rPr lang="en-US" altLang="en-US" sz="2400" b="1" i="0">
                <a:solidFill>
                  <a:schemeClr val="tx1"/>
                </a:solidFill>
                <a:latin typeface="Tahoma" panose="020B0604030504040204" pitchFamily="34" charset="0"/>
              </a:rPr>
              <a:t>then</a:t>
            </a:r>
          </a:p>
          <a:p>
            <a:pPr lvl="1" eaLnBrk="1" hangingPunct="1">
              <a:spcBef>
                <a:spcPct val="0"/>
              </a:spcBef>
              <a:buClrTx/>
              <a:buSzTx/>
              <a:buFontTx/>
              <a:buNone/>
            </a:pPr>
            <a:r>
              <a:rPr lang="en-US" altLang="en-US" i="0">
                <a:latin typeface="Tahoma" panose="020B0604030504040204" pitchFamily="34" charset="0"/>
              </a:rPr>
              <a:t>result &lt;= input_0; -- executed if sel = 0</a:t>
            </a:r>
          </a:p>
          <a:p>
            <a:pPr eaLnBrk="1" hangingPunct="1">
              <a:spcBef>
                <a:spcPct val="0"/>
              </a:spcBef>
              <a:buClrTx/>
              <a:buSzTx/>
              <a:buFontTx/>
              <a:buNone/>
            </a:pPr>
            <a:r>
              <a:rPr lang="en-US" altLang="en-US" sz="2400" b="1" i="0">
                <a:solidFill>
                  <a:schemeClr val="tx1"/>
                </a:solidFill>
                <a:latin typeface="Tahoma" panose="020B0604030504040204" pitchFamily="34" charset="0"/>
              </a:rPr>
              <a:t>elseif </a:t>
            </a:r>
            <a:r>
              <a:rPr lang="en-US" altLang="en-US" sz="2400" i="0">
                <a:solidFill>
                  <a:schemeClr val="tx1"/>
                </a:solidFill>
                <a:latin typeface="Tahoma" panose="020B0604030504040204" pitchFamily="34" charset="0"/>
              </a:rPr>
              <a:t>sel = 1</a:t>
            </a:r>
            <a:r>
              <a:rPr lang="en-US" altLang="en-US" sz="2400" b="1" i="0">
                <a:solidFill>
                  <a:schemeClr val="tx1"/>
                </a:solidFill>
                <a:latin typeface="Tahoma" panose="020B0604030504040204" pitchFamily="34" charset="0"/>
              </a:rPr>
              <a:t> then</a:t>
            </a:r>
          </a:p>
          <a:p>
            <a:pPr lvl="1" eaLnBrk="1" hangingPunct="1">
              <a:spcBef>
                <a:spcPct val="0"/>
              </a:spcBef>
              <a:buClrTx/>
              <a:buSzTx/>
              <a:buFontTx/>
              <a:buNone/>
            </a:pPr>
            <a:r>
              <a:rPr lang="en-US" altLang="en-US" i="0">
                <a:latin typeface="Tahoma" panose="020B0604030504040204" pitchFamily="34" charset="0"/>
              </a:rPr>
              <a:t>result &lt;= input_1; -- executed if sel = 1</a:t>
            </a:r>
          </a:p>
          <a:p>
            <a:pPr eaLnBrk="1" hangingPunct="1">
              <a:spcBef>
                <a:spcPct val="0"/>
              </a:spcBef>
              <a:buClrTx/>
              <a:buSzTx/>
              <a:buFontTx/>
              <a:buNone/>
            </a:pPr>
            <a:r>
              <a:rPr lang="en-US" altLang="en-US" sz="2400" b="1" i="0">
                <a:solidFill>
                  <a:schemeClr val="tx1"/>
                </a:solidFill>
                <a:latin typeface="Tahoma" panose="020B0604030504040204" pitchFamily="34" charset="0"/>
              </a:rPr>
              <a:t>else</a:t>
            </a:r>
          </a:p>
          <a:p>
            <a:pPr lvl="1" eaLnBrk="1" hangingPunct="1">
              <a:spcBef>
                <a:spcPct val="0"/>
              </a:spcBef>
              <a:buClrTx/>
              <a:buSzTx/>
              <a:buFontTx/>
              <a:buNone/>
            </a:pPr>
            <a:r>
              <a:rPr lang="en-US" altLang="en-US" i="0">
                <a:latin typeface="Tahoma" panose="020B0604030504040204" pitchFamily="34" charset="0"/>
              </a:rPr>
              <a:t>result &lt;= input_2; -- executed if sel /= 0, 1</a:t>
            </a:r>
          </a:p>
          <a:p>
            <a:pPr eaLnBrk="1" hangingPunct="1">
              <a:spcBef>
                <a:spcPct val="0"/>
              </a:spcBef>
              <a:buClrTx/>
              <a:buSzTx/>
              <a:buFontTx/>
              <a:buNone/>
            </a:pPr>
            <a:r>
              <a:rPr lang="en-US" altLang="en-US" sz="2400" b="1" i="0">
                <a:solidFill>
                  <a:schemeClr val="tx1"/>
                </a:solidFill>
                <a:latin typeface="Tahoma" panose="020B0604030504040204" pitchFamily="34" charset="0"/>
              </a:rPr>
              <a:t>end if</a:t>
            </a:r>
            <a:r>
              <a:rPr lang="en-US" altLang="en-US" sz="2400" i="0">
                <a:solidFill>
                  <a:schemeClr val="tx1"/>
                </a:solidFill>
                <a:latin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5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2" grpId="0" animBg="1"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AD3EC58-D455-454D-B4A5-5506E8E35D87}" type="slidenum">
              <a:rPr lang="ar-SA" altLang="en-US" sz="1400" smtClean="0">
                <a:solidFill>
                  <a:srgbClr val="0000B6"/>
                </a:solidFill>
                <a:latin typeface="Book Antiqua" panose="02040602050305030304" pitchFamily="18" charset="0"/>
              </a:rPr>
              <a:pPr>
                <a:spcBef>
                  <a:spcPct val="0"/>
                </a:spcBef>
                <a:buClrTx/>
                <a:buSzTx/>
                <a:buFontTx/>
                <a:buNone/>
              </a:pPr>
              <a:t>225</a:t>
            </a:fld>
            <a:endParaRPr lang="en-US" altLang="en-US" sz="1400" smtClean="0">
              <a:solidFill>
                <a:srgbClr val="0000B6"/>
              </a:solidFill>
              <a:latin typeface="Book Antiqua" panose="02040602050305030304" pitchFamily="18" charset="0"/>
            </a:endParaRPr>
          </a:p>
        </p:txBody>
      </p:sp>
      <p:sp>
        <p:nvSpPr>
          <p:cNvPr id="376834" name="Rectangle 2"/>
          <p:cNvSpPr>
            <a:spLocks noGrp="1" noChangeArrowheads="1"/>
          </p:cNvSpPr>
          <p:nvPr>
            <p:ph type="title"/>
          </p:nvPr>
        </p:nvSpPr>
        <p:spPr>
          <a:xfrm>
            <a:off x="685800" y="381000"/>
            <a:ext cx="7772400" cy="1143000"/>
          </a:xfrm>
        </p:spPr>
        <p:txBody>
          <a:bodyPr/>
          <a:lstStyle/>
          <a:p>
            <a:pPr>
              <a:defRPr/>
            </a:pPr>
            <a:r>
              <a:rPr lang="en-US" smtClean="0"/>
              <a:t>Case stmt: examples</a:t>
            </a:r>
          </a:p>
        </p:txBody>
      </p:sp>
      <p:sp>
        <p:nvSpPr>
          <p:cNvPr id="252932" name="Text Box 3"/>
          <p:cNvSpPr txBox="1">
            <a:spLocks noChangeArrowheads="1"/>
          </p:cNvSpPr>
          <p:nvPr/>
        </p:nvSpPr>
        <p:spPr bwMode="auto">
          <a:xfrm>
            <a:off x="685800" y="1600200"/>
            <a:ext cx="7400925" cy="240506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type</a:t>
            </a:r>
            <a:r>
              <a:rPr lang="en-US" altLang="en-US" sz="2400" i="0">
                <a:solidFill>
                  <a:schemeClr val="tx1"/>
                </a:solidFill>
                <a:latin typeface="Tahoma" panose="020B0604030504040204" pitchFamily="34" charset="0"/>
              </a:rPr>
              <a:t> opcodes </a:t>
            </a:r>
            <a:r>
              <a:rPr lang="en-US" altLang="en-US" sz="2400" b="1" i="0">
                <a:solidFill>
                  <a:schemeClr val="tx1"/>
                </a:solidFill>
                <a:latin typeface="Tahoma" panose="020B0604030504040204" pitchFamily="34" charset="0"/>
              </a:rPr>
              <a:t>is </a:t>
            </a:r>
            <a:r>
              <a:rPr lang="en-US" altLang="en-US" sz="2400" i="0">
                <a:solidFill>
                  <a:schemeClr val="tx1"/>
                </a:solidFill>
                <a:latin typeface="Tahoma" panose="020B0604030504040204" pitchFamily="34" charset="0"/>
              </a:rPr>
              <a:t>(nop, add, sub, ld, st, jmp, br, halt);</a:t>
            </a:r>
          </a:p>
          <a:p>
            <a:pPr eaLnBrk="1" hangingPunct="1">
              <a:lnSpc>
                <a:spcPct val="130000"/>
              </a:lnSpc>
              <a:spcBef>
                <a:spcPct val="0"/>
              </a:spcBef>
              <a:buClrTx/>
              <a:buSzTx/>
              <a:buFontTx/>
              <a:buNone/>
            </a:pPr>
            <a:r>
              <a:rPr lang="en-US" altLang="en-US" sz="2400" b="1" i="0">
                <a:solidFill>
                  <a:schemeClr val="tx1"/>
                </a:solidFill>
                <a:latin typeface="Tahoma" panose="020B0604030504040204" pitchFamily="34" charset="0"/>
              </a:rPr>
              <a:t>case</a:t>
            </a:r>
            <a:r>
              <a:rPr lang="en-US" altLang="en-US" sz="2400" i="0">
                <a:solidFill>
                  <a:schemeClr val="tx1"/>
                </a:solidFill>
                <a:latin typeface="Tahoma" panose="020B0604030504040204" pitchFamily="34" charset="0"/>
              </a:rPr>
              <a:t> opcode </a:t>
            </a:r>
            <a:r>
              <a:rPr lang="en-US" altLang="en-US" sz="2400" b="1" i="0">
                <a:solidFill>
                  <a:schemeClr val="tx1"/>
                </a:solidFill>
                <a:latin typeface="Tahoma" panose="020B0604030504040204" pitchFamily="34" charset="0"/>
              </a:rPr>
              <a:t>is</a:t>
            </a:r>
          </a:p>
          <a:p>
            <a:pPr lvl="1" eaLnBrk="1" hangingPunct="1">
              <a:spcBef>
                <a:spcPct val="0"/>
              </a:spcBef>
              <a:buClrTx/>
              <a:buSzTx/>
              <a:buFontTx/>
              <a:buNone/>
            </a:pPr>
            <a:r>
              <a:rPr lang="en-US" altLang="en-US" b="1" i="0">
                <a:latin typeface="Tahoma" panose="020B0604030504040204" pitchFamily="34" charset="0"/>
              </a:rPr>
              <a:t>when</a:t>
            </a:r>
            <a:r>
              <a:rPr lang="en-US" altLang="en-US" i="0">
                <a:latin typeface="Tahoma" panose="020B0604030504040204" pitchFamily="34" charset="0"/>
              </a:rPr>
              <a:t> add </a:t>
            </a:r>
            <a:r>
              <a:rPr lang="en-US" altLang="en-US" b="1" i="0">
                <a:latin typeface="Tahoma" panose="020B0604030504040204" pitchFamily="34" charset="0"/>
              </a:rPr>
              <a:t>to</a:t>
            </a:r>
            <a:r>
              <a:rPr lang="en-US" altLang="en-US" i="0">
                <a:latin typeface="Tahoma" panose="020B0604030504040204" pitchFamily="34" charset="0"/>
              </a:rPr>
              <a:t> ld =&gt; op := mem_op;</a:t>
            </a:r>
          </a:p>
          <a:p>
            <a:pPr lvl="1" eaLnBrk="1" hangingPunct="1">
              <a:spcBef>
                <a:spcPct val="0"/>
              </a:spcBef>
              <a:buClrTx/>
              <a:buSzTx/>
              <a:buFontTx/>
              <a:buNone/>
            </a:pPr>
            <a:r>
              <a:rPr lang="en-US" altLang="en-US" b="1" i="0">
                <a:latin typeface="Tahoma" panose="020B0604030504040204" pitchFamily="34" charset="0"/>
              </a:rPr>
              <a:t>when</a:t>
            </a:r>
            <a:r>
              <a:rPr lang="en-US" altLang="en-US" i="0">
                <a:latin typeface="Tahoma" panose="020B0604030504040204" pitchFamily="34" charset="0"/>
              </a:rPr>
              <a:t> br </a:t>
            </a:r>
            <a:r>
              <a:rPr lang="en-US" altLang="en-US" b="1" i="0">
                <a:latin typeface="Tahoma" panose="020B0604030504040204" pitchFamily="34" charset="0"/>
              </a:rPr>
              <a:t>downto</a:t>
            </a:r>
            <a:r>
              <a:rPr lang="en-US" altLang="en-US" i="0">
                <a:latin typeface="Tahoma" panose="020B0604030504040204" pitchFamily="34" charset="0"/>
              </a:rPr>
              <a:t> st  =&gt; op := add_op;</a:t>
            </a:r>
          </a:p>
          <a:p>
            <a:pPr lvl="1" eaLnBrk="1" hangingPunct="1">
              <a:spcBef>
                <a:spcPct val="0"/>
              </a:spcBef>
              <a:buClrTx/>
              <a:buSzTx/>
              <a:buFontTx/>
              <a:buNone/>
            </a:pPr>
            <a:r>
              <a:rPr lang="en-US" altLang="en-US" b="1" i="0">
                <a:latin typeface="Tahoma" panose="020B0604030504040204" pitchFamily="34" charset="0"/>
              </a:rPr>
              <a:t>when others</a:t>
            </a:r>
            <a:r>
              <a:rPr lang="en-US" altLang="en-US" i="0">
                <a:latin typeface="Tahoma" panose="020B0604030504040204" pitchFamily="34" charset="0"/>
              </a:rPr>
              <a:t> =&gt; op := 0;</a:t>
            </a:r>
          </a:p>
          <a:p>
            <a:pPr eaLnBrk="1" hangingPunct="1">
              <a:spcBef>
                <a:spcPct val="0"/>
              </a:spcBef>
              <a:buClrTx/>
              <a:buSzTx/>
              <a:buFontTx/>
              <a:buNone/>
            </a:pPr>
            <a:r>
              <a:rPr lang="en-US" altLang="en-US" sz="2400" b="1" i="0">
                <a:solidFill>
                  <a:schemeClr val="tx1"/>
                </a:solidFill>
                <a:latin typeface="Tahoma" panose="020B0604030504040204" pitchFamily="34" charset="0"/>
              </a:rPr>
              <a:t>end case;</a:t>
            </a:r>
          </a:p>
        </p:txBody>
      </p:sp>
      <p:sp>
        <p:nvSpPr>
          <p:cNvPr id="376836" name="Text Box 4"/>
          <p:cNvSpPr txBox="1">
            <a:spLocks noChangeArrowheads="1"/>
          </p:cNvSpPr>
          <p:nvPr/>
        </p:nvSpPr>
        <p:spPr bwMode="auto">
          <a:xfrm>
            <a:off x="838200" y="4191000"/>
            <a:ext cx="4876800" cy="193040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case </a:t>
            </a:r>
            <a:r>
              <a:rPr lang="en-US" altLang="en-US" sz="2400" i="0">
                <a:solidFill>
                  <a:schemeClr val="tx1"/>
                </a:solidFill>
                <a:latin typeface="Tahoma" panose="020B0604030504040204" pitchFamily="34" charset="0"/>
              </a:rPr>
              <a:t>opcode </a:t>
            </a:r>
            <a:r>
              <a:rPr lang="en-US" altLang="en-US" sz="2400" b="1" i="0">
                <a:solidFill>
                  <a:schemeClr val="tx1"/>
                </a:solidFill>
                <a:latin typeface="Tahoma" panose="020B0604030504040204" pitchFamily="34" charset="0"/>
              </a:rPr>
              <a:t>is</a:t>
            </a:r>
          </a:p>
          <a:p>
            <a:pPr lvl="1" eaLnBrk="1" hangingPunct="1">
              <a:spcBef>
                <a:spcPct val="0"/>
              </a:spcBef>
              <a:buClrTx/>
              <a:buSzTx/>
              <a:buFontTx/>
              <a:buNone/>
            </a:pPr>
            <a:r>
              <a:rPr lang="en-US" altLang="en-US" b="1" i="0">
                <a:latin typeface="Tahoma" panose="020B0604030504040204" pitchFamily="34" charset="0"/>
              </a:rPr>
              <a:t>when</a:t>
            </a:r>
            <a:r>
              <a:rPr lang="en-US" altLang="en-US" i="0">
                <a:latin typeface="Tahoma" panose="020B0604030504040204" pitchFamily="34" charset="0"/>
              </a:rPr>
              <a:t> add =&gt; acc = acc + op;</a:t>
            </a:r>
          </a:p>
          <a:p>
            <a:pPr lvl="1" eaLnBrk="1" hangingPunct="1">
              <a:spcBef>
                <a:spcPct val="0"/>
              </a:spcBef>
              <a:buClrTx/>
              <a:buSzTx/>
              <a:buFontTx/>
              <a:buNone/>
            </a:pPr>
            <a:r>
              <a:rPr lang="en-US" altLang="en-US" b="1" i="0">
                <a:latin typeface="Tahoma" panose="020B0604030504040204" pitchFamily="34" charset="0"/>
              </a:rPr>
              <a:t>when</a:t>
            </a:r>
            <a:r>
              <a:rPr lang="en-US" altLang="en-US" i="0">
                <a:latin typeface="Tahoma" panose="020B0604030504040204" pitchFamily="34" charset="0"/>
              </a:rPr>
              <a:t> sub =&gt; acc = acc – op;</a:t>
            </a:r>
          </a:p>
          <a:p>
            <a:pPr lvl="1" eaLnBrk="1" hangingPunct="1">
              <a:spcBef>
                <a:spcPct val="0"/>
              </a:spcBef>
              <a:buClrTx/>
              <a:buSzTx/>
              <a:buFontTx/>
              <a:buNone/>
            </a:pPr>
            <a:r>
              <a:rPr lang="en-US" altLang="en-US" b="1" i="0">
                <a:latin typeface="Tahoma" panose="020B0604030504040204" pitchFamily="34" charset="0"/>
              </a:rPr>
              <a:t>when</a:t>
            </a:r>
            <a:r>
              <a:rPr lang="en-US" altLang="en-US" i="0">
                <a:latin typeface="Tahoma" panose="020B0604030504040204" pitchFamily="34" charset="0"/>
              </a:rPr>
              <a:t> nop =&gt; null;</a:t>
            </a:r>
          </a:p>
          <a:p>
            <a:pPr eaLnBrk="1" hangingPunct="1">
              <a:spcBef>
                <a:spcPct val="0"/>
              </a:spcBef>
              <a:buClrTx/>
              <a:buSzTx/>
              <a:buFontTx/>
              <a:buNone/>
            </a:pPr>
            <a:r>
              <a:rPr lang="en-US" altLang="en-US" sz="2400" b="1" i="0">
                <a:solidFill>
                  <a:schemeClr val="tx1"/>
                </a:solidFill>
                <a:latin typeface="Tahoma" panose="020B0604030504040204" pitchFamily="34" charset="0"/>
              </a:rPr>
              <a:t>end case;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6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6" grpId="0" animBg="1"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F9D38A18-98E2-4C73-9A2B-8A4C54657FA9}" type="slidenum">
              <a:rPr lang="ar-SA" altLang="en-US" sz="1400" smtClean="0">
                <a:solidFill>
                  <a:srgbClr val="0000B6"/>
                </a:solidFill>
                <a:latin typeface="Book Antiqua" panose="02040602050305030304" pitchFamily="18" charset="0"/>
              </a:rPr>
              <a:pPr>
                <a:spcBef>
                  <a:spcPct val="0"/>
                </a:spcBef>
                <a:buClrTx/>
                <a:buSzTx/>
                <a:buFontTx/>
                <a:buNone/>
              </a:pPr>
              <a:t>226</a:t>
            </a:fld>
            <a:endParaRPr lang="en-US" altLang="en-US" sz="1400" smtClean="0">
              <a:solidFill>
                <a:srgbClr val="0000B6"/>
              </a:solidFill>
              <a:latin typeface="Book Antiqua" panose="02040602050305030304" pitchFamily="18" charset="0"/>
            </a:endParaRPr>
          </a:p>
        </p:txBody>
      </p:sp>
      <p:sp>
        <p:nvSpPr>
          <p:cNvPr id="377858" name="Rectangle 2"/>
          <p:cNvSpPr>
            <a:spLocks noGrp="1" noChangeArrowheads="1"/>
          </p:cNvSpPr>
          <p:nvPr>
            <p:ph type="title"/>
          </p:nvPr>
        </p:nvSpPr>
        <p:spPr/>
        <p:txBody>
          <a:bodyPr/>
          <a:lstStyle/>
          <a:p>
            <a:pPr>
              <a:defRPr/>
            </a:pPr>
            <a:r>
              <a:rPr lang="en-US" smtClean="0"/>
              <a:t>Case stmt: rules</a:t>
            </a:r>
          </a:p>
        </p:txBody>
      </p:sp>
      <p:sp>
        <p:nvSpPr>
          <p:cNvPr id="253956" name="Text Box 3"/>
          <p:cNvSpPr txBox="1">
            <a:spLocks noChangeArrowheads="1"/>
          </p:cNvSpPr>
          <p:nvPr/>
        </p:nvSpPr>
        <p:spPr bwMode="auto">
          <a:xfrm>
            <a:off x="152400" y="1600200"/>
            <a:ext cx="889635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all possible values of the selector expression must </a:t>
            </a:r>
          </a:p>
          <a:p>
            <a:pPr eaLnBrk="1" hangingPunct="1">
              <a:spcBef>
                <a:spcPct val="0"/>
              </a:spcBef>
              <a:buClrTx/>
              <a:buSzTx/>
              <a:buFontTx/>
              <a:buNone/>
            </a:pPr>
            <a:r>
              <a:rPr lang="en-US" altLang="en-US" i="0">
                <a:solidFill>
                  <a:schemeClr val="tx1"/>
                </a:solidFill>
                <a:latin typeface="Tahoma" panose="020B0604030504040204" pitchFamily="34" charset="0"/>
              </a:rPr>
              <a:t>   be covered,</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each possible value must be covered by one and</a:t>
            </a:r>
          </a:p>
          <a:p>
            <a:pPr eaLnBrk="1" hangingPunct="1">
              <a:spcBef>
                <a:spcPct val="0"/>
              </a:spcBef>
              <a:buClrTx/>
              <a:buSzTx/>
              <a:buFontTx/>
              <a:buNone/>
            </a:pPr>
            <a:r>
              <a:rPr lang="en-US" altLang="en-US" i="0">
                <a:solidFill>
                  <a:schemeClr val="tx1"/>
                </a:solidFill>
                <a:latin typeface="Tahoma" panose="020B0604030504040204" pitchFamily="34" charset="0"/>
              </a:rPr>
              <a:t>   only one choice,</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the choice values must be locally static, that is known</a:t>
            </a:r>
          </a:p>
          <a:p>
            <a:pPr eaLnBrk="1" hangingPunct="1">
              <a:spcBef>
                <a:spcPct val="0"/>
              </a:spcBef>
              <a:buClrTx/>
              <a:buSzTx/>
              <a:buFontTx/>
              <a:buNone/>
            </a:pPr>
            <a:r>
              <a:rPr lang="en-US" altLang="en-US" i="0">
                <a:solidFill>
                  <a:schemeClr val="tx1"/>
                </a:solidFill>
                <a:latin typeface="Tahoma" panose="020B0604030504040204" pitchFamily="34" charset="0"/>
              </a:rPr>
              <a:t>   at analysis stage, and</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if the </a:t>
            </a:r>
            <a:r>
              <a:rPr lang="en-US" altLang="en-US" b="1" i="0">
                <a:solidFill>
                  <a:schemeClr val="tx1"/>
                </a:solidFill>
                <a:latin typeface="Tahoma" panose="020B0604030504040204" pitchFamily="34" charset="0"/>
              </a:rPr>
              <a:t>others</a:t>
            </a:r>
            <a:r>
              <a:rPr lang="en-US" altLang="en-US" i="0">
                <a:solidFill>
                  <a:schemeClr val="tx1"/>
                </a:solidFill>
                <a:latin typeface="Tahoma" panose="020B0604030504040204" pitchFamily="34" charset="0"/>
              </a:rPr>
              <a:t> choice is used, it must be the last </a:t>
            </a:r>
          </a:p>
          <a:p>
            <a:pPr eaLnBrk="1" hangingPunct="1">
              <a:spcBef>
                <a:spcPct val="0"/>
              </a:spcBef>
              <a:buClrTx/>
              <a:buSzTx/>
              <a:buFontTx/>
              <a:buNone/>
            </a:pPr>
            <a:r>
              <a:rPr lang="en-US" altLang="en-US" i="0">
                <a:solidFill>
                  <a:schemeClr val="tx1"/>
                </a:solidFill>
                <a:latin typeface="Tahoma" panose="020B0604030504040204" pitchFamily="34" charset="0"/>
              </a:rPr>
              <a:t>   alternative and the only choice in the alternative.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AFC4517-17AC-4A38-B125-AAB71A54DD83}" type="slidenum">
              <a:rPr lang="ar-SA" altLang="en-US" sz="1400" smtClean="0">
                <a:solidFill>
                  <a:srgbClr val="0000B6"/>
                </a:solidFill>
                <a:latin typeface="Book Antiqua" panose="02040602050305030304" pitchFamily="18" charset="0"/>
              </a:rPr>
              <a:pPr>
                <a:spcBef>
                  <a:spcPct val="0"/>
                </a:spcBef>
                <a:buClrTx/>
                <a:buSzTx/>
                <a:buFontTx/>
                <a:buNone/>
              </a:pPr>
              <a:t>227</a:t>
            </a:fld>
            <a:endParaRPr lang="en-US" altLang="en-US" sz="1400" smtClean="0">
              <a:solidFill>
                <a:srgbClr val="0000B6"/>
              </a:solidFill>
              <a:latin typeface="Book Antiqua" panose="02040602050305030304" pitchFamily="18" charset="0"/>
            </a:endParaRPr>
          </a:p>
        </p:txBody>
      </p:sp>
      <p:sp>
        <p:nvSpPr>
          <p:cNvPr id="378882" name="Rectangle 2"/>
          <p:cNvSpPr>
            <a:spLocks noGrp="1" noChangeArrowheads="1"/>
          </p:cNvSpPr>
          <p:nvPr>
            <p:ph type="title"/>
          </p:nvPr>
        </p:nvSpPr>
        <p:spPr/>
        <p:txBody>
          <a:bodyPr/>
          <a:lstStyle/>
          <a:p>
            <a:pPr>
              <a:defRPr/>
            </a:pPr>
            <a:r>
              <a:rPr lang="en-US" smtClean="0"/>
              <a:t>Loop statements</a:t>
            </a:r>
          </a:p>
        </p:txBody>
      </p:sp>
      <p:sp>
        <p:nvSpPr>
          <p:cNvPr id="254980" name="Text Box 3"/>
          <p:cNvSpPr txBox="1">
            <a:spLocks noChangeArrowheads="1"/>
          </p:cNvSpPr>
          <p:nvPr/>
        </p:nvSpPr>
        <p:spPr bwMode="auto">
          <a:xfrm>
            <a:off x="773113" y="1676400"/>
            <a:ext cx="7532687"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VHDL provides three types of loop or iterative constructs:</a:t>
            </a:r>
          </a:p>
          <a:p>
            <a:pPr lvl="1" eaLnBrk="1" hangingPunct="1">
              <a:lnSpc>
                <a:spcPct val="195000"/>
              </a:lnSpc>
              <a:spcBef>
                <a:spcPct val="0"/>
              </a:spcBef>
              <a:buClrTx/>
              <a:buSzTx/>
              <a:buFontTx/>
              <a:buChar char="•"/>
            </a:pPr>
            <a:r>
              <a:rPr lang="en-US" altLang="en-US" sz="2800" i="0">
                <a:latin typeface="Tahoma" panose="020B0604030504040204" pitchFamily="34" charset="0"/>
              </a:rPr>
              <a:t> infinite loop</a:t>
            </a:r>
          </a:p>
          <a:p>
            <a:pPr lvl="1" eaLnBrk="1" hangingPunct="1">
              <a:lnSpc>
                <a:spcPct val="135000"/>
              </a:lnSpc>
              <a:spcBef>
                <a:spcPct val="0"/>
              </a:spcBef>
              <a:buClrTx/>
              <a:buSzTx/>
              <a:buFontTx/>
              <a:buChar char="•"/>
            </a:pPr>
            <a:r>
              <a:rPr lang="en-US" altLang="en-US" sz="2800" i="0">
                <a:latin typeface="Tahoma" panose="020B0604030504040204" pitchFamily="34" charset="0"/>
              </a:rPr>
              <a:t> while loop</a:t>
            </a:r>
          </a:p>
          <a:p>
            <a:pPr lvl="1" eaLnBrk="1" hangingPunct="1">
              <a:lnSpc>
                <a:spcPct val="135000"/>
              </a:lnSpc>
              <a:spcBef>
                <a:spcPct val="0"/>
              </a:spcBef>
              <a:buClrTx/>
              <a:buSzTx/>
              <a:buFontTx/>
              <a:buChar char="•"/>
            </a:pPr>
            <a:r>
              <a:rPr lang="en-US" altLang="en-US" sz="2800" i="0">
                <a:latin typeface="Tahoma" panose="020B0604030504040204" pitchFamily="34" charset="0"/>
              </a:rPr>
              <a:t> for loop</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4B18F9D-4B32-49C4-AA38-8D70D819EAAF}" type="slidenum">
              <a:rPr lang="ar-SA" altLang="en-US" sz="1400" smtClean="0">
                <a:solidFill>
                  <a:srgbClr val="0000B6"/>
                </a:solidFill>
                <a:latin typeface="Book Antiqua" panose="02040602050305030304" pitchFamily="18" charset="0"/>
              </a:rPr>
              <a:pPr>
                <a:spcBef>
                  <a:spcPct val="0"/>
                </a:spcBef>
                <a:buClrTx/>
                <a:buSzTx/>
                <a:buFontTx/>
                <a:buNone/>
              </a:pPr>
              <a:t>228</a:t>
            </a:fld>
            <a:endParaRPr lang="en-US" altLang="en-US" sz="1400" smtClean="0">
              <a:solidFill>
                <a:srgbClr val="0000B6"/>
              </a:solidFill>
              <a:latin typeface="Book Antiqua" panose="02040602050305030304" pitchFamily="18" charset="0"/>
            </a:endParaRPr>
          </a:p>
        </p:txBody>
      </p:sp>
      <p:sp>
        <p:nvSpPr>
          <p:cNvPr id="379906" name="Rectangle 2"/>
          <p:cNvSpPr>
            <a:spLocks noGrp="1" noChangeArrowheads="1"/>
          </p:cNvSpPr>
          <p:nvPr>
            <p:ph type="title"/>
          </p:nvPr>
        </p:nvSpPr>
        <p:spPr/>
        <p:txBody>
          <a:bodyPr/>
          <a:lstStyle/>
          <a:p>
            <a:pPr>
              <a:defRPr/>
            </a:pPr>
            <a:r>
              <a:rPr lang="en-US" smtClean="0"/>
              <a:t>Infinite loop: example</a:t>
            </a:r>
          </a:p>
        </p:txBody>
      </p:sp>
      <p:sp>
        <p:nvSpPr>
          <p:cNvPr id="256004" name="Text Box 3"/>
          <p:cNvSpPr txBox="1">
            <a:spLocks noChangeArrowheads="1"/>
          </p:cNvSpPr>
          <p:nvPr/>
        </p:nvSpPr>
        <p:spPr bwMode="auto">
          <a:xfrm>
            <a:off x="2884488" y="1600200"/>
            <a:ext cx="3211512" cy="43719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i="1">
                <a:solidFill>
                  <a:schemeClr val="tx1"/>
                </a:solidFill>
                <a:latin typeface="Arial" panose="020B0604020202020204" pitchFamily="34" charset="0"/>
              </a:defRPr>
            </a:lvl1pPr>
            <a:lvl2pPr>
              <a:defRPr sz="2400" i="1">
                <a:solidFill>
                  <a:schemeClr val="tx1"/>
                </a:solidFill>
                <a:latin typeface="Arial" panose="020B0604020202020204" pitchFamily="34" charset="0"/>
              </a:defRPr>
            </a:lvl2pPr>
            <a:lvl3pPr>
              <a:defRPr sz="2400" i="1">
                <a:solidFill>
                  <a:schemeClr val="tx1"/>
                </a:solidFill>
                <a:latin typeface="Arial" panose="020B0604020202020204" pitchFamily="34" charset="0"/>
              </a:defRPr>
            </a:lvl3pPr>
            <a:lvl4pPr>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eaLnBrk="1" hangingPunct="1"/>
            <a:r>
              <a:rPr lang="en-US" altLang="en-US" sz="2000" i="0">
                <a:latin typeface="Tahoma" panose="020B0604030504040204" pitchFamily="34" charset="0"/>
              </a:rPr>
              <a:t>p1: </a:t>
            </a:r>
            <a:r>
              <a:rPr lang="en-US" altLang="en-US" sz="2000" b="1" i="0">
                <a:latin typeface="Tahoma" panose="020B0604030504040204" pitchFamily="34" charset="0"/>
              </a:rPr>
              <a:t>process is</a:t>
            </a:r>
          </a:p>
          <a:p>
            <a:pPr eaLnBrk="1" hangingPunct="1"/>
            <a:r>
              <a:rPr lang="en-US" altLang="en-US" sz="2000" b="1" i="0">
                <a:latin typeface="Tahoma" panose="020B0604030504040204" pitchFamily="34" charset="0"/>
              </a:rPr>
              <a:t>begin</a:t>
            </a:r>
          </a:p>
          <a:p>
            <a:pPr lvl="1" eaLnBrk="1" hangingPunct="1"/>
            <a:r>
              <a:rPr lang="en-US" altLang="en-US" sz="2000" i="0">
                <a:latin typeface="Tahoma" panose="020B0604030504040204" pitchFamily="34" charset="0"/>
              </a:rPr>
              <a:t>……</a:t>
            </a:r>
          </a:p>
          <a:p>
            <a:pPr lvl="1" eaLnBrk="1" hangingPunct="1"/>
            <a:r>
              <a:rPr lang="en-US" altLang="en-US" sz="2000" b="1" i="0">
                <a:latin typeface="Tahoma" panose="020B0604030504040204" pitchFamily="34" charset="0"/>
              </a:rPr>
              <a:t>L1: loop</a:t>
            </a:r>
          </a:p>
          <a:p>
            <a:pPr lvl="2" eaLnBrk="1" hangingPunct="1"/>
            <a:r>
              <a:rPr lang="en-US" altLang="en-US" sz="2000" i="0">
                <a:latin typeface="Tahoma" panose="020B0604030504040204" pitchFamily="34" charset="0"/>
              </a:rPr>
              <a:t>……</a:t>
            </a:r>
          </a:p>
          <a:p>
            <a:pPr lvl="2" eaLnBrk="1" hangingPunct="1"/>
            <a:r>
              <a:rPr lang="en-US" altLang="en-US" sz="2000" b="1" i="0">
                <a:latin typeface="Tahoma" panose="020B0604030504040204" pitchFamily="34" charset="0"/>
              </a:rPr>
              <a:t>L2 : loop</a:t>
            </a:r>
          </a:p>
          <a:p>
            <a:pPr lvl="3" eaLnBrk="1" hangingPunct="1"/>
            <a:r>
              <a:rPr lang="en-US" altLang="en-US" sz="2000" i="0">
                <a:latin typeface="Tahoma" panose="020B0604030504040204" pitchFamily="34" charset="0"/>
              </a:rPr>
              <a:t>……</a:t>
            </a:r>
            <a:br>
              <a:rPr lang="en-US" altLang="en-US" sz="2000" i="0">
                <a:latin typeface="Tahoma" panose="020B0604030504040204" pitchFamily="34" charset="0"/>
              </a:rPr>
            </a:br>
            <a:r>
              <a:rPr lang="en-US" altLang="en-US" sz="2000" i="0">
                <a:latin typeface="Tahoma" panose="020B0604030504040204" pitchFamily="34" charset="0"/>
              </a:rPr>
              <a:t>-- nested loop </a:t>
            </a:r>
          </a:p>
          <a:p>
            <a:pPr lvl="3" eaLnBrk="1" hangingPunct="1"/>
            <a:r>
              <a:rPr lang="en-US" altLang="en-US" sz="2000" i="0">
                <a:latin typeface="Tahoma" panose="020B0604030504040204" pitchFamily="34" charset="0"/>
              </a:rPr>
              <a:t>……</a:t>
            </a:r>
          </a:p>
          <a:p>
            <a:pPr lvl="2" eaLnBrk="1" hangingPunct="1"/>
            <a:r>
              <a:rPr lang="en-US" altLang="en-US" sz="2000" b="1" i="0">
                <a:latin typeface="Tahoma" panose="020B0604030504040204" pitchFamily="34" charset="0"/>
              </a:rPr>
              <a:t>end loop;</a:t>
            </a:r>
          </a:p>
          <a:p>
            <a:pPr lvl="2" eaLnBrk="1" hangingPunct="1"/>
            <a:r>
              <a:rPr lang="en-US" altLang="en-US" sz="2000" i="0">
                <a:latin typeface="Tahoma" panose="020B0604030504040204" pitchFamily="34" charset="0"/>
              </a:rPr>
              <a:t>……</a:t>
            </a:r>
          </a:p>
          <a:p>
            <a:pPr lvl="1" eaLnBrk="1" hangingPunct="1"/>
            <a:r>
              <a:rPr lang="en-US" altLang="en-US" sz="2000" b="1" i="0">
                <a:latin typeface="Tahoma" panose="020B0604030504040204" pitchFamily="34" charset="0"/>
              </a:rPr>
              <a:t>end loop;</a:t>
            </a:r>
          </a:p>
          <a:p>
            <a:pPr lvl="1" eaLnBrk="1" hangingPunct="1"/>
            <a:r>
              <a:rPr lang="en-US" altLang="en-US" sz="2000" b="1" i="0">
                <a:latin typeface="Tahoma" panose="020B0604030504040204" pitchFamily="34" charset="0"/>
              </a:rPr>
              <a:t>wait;</a:t>
            </a:r>
          </a:p>
          <a:p>
            <a:pPr eaLnBrk="1" hangingPunct="1"/>
            <a:r>
              <a:rPr lang="en-US" altLang="en-US" sz="2000" b="1" i="0">
                <a:latin typeface="Tahoma" panose="020B0604030504040204" pitchFamily="34" charset="0"/>
              </a:rPr>
              <a:t>end process;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58019B8-A9C0-414B-8C6F-C48FD2EB2D57}" type="slidenum">
              <a:rPr lang="ar-SA" altLang="en-US" sz="1400" smtClean="0">
                <a:solidFill>
                  <a:srgbClr val="0000B6"/>
                </a:solidFill>
                <a:latin typeface="Book Antiqua" panose="02040602050305030304" pitchFamily="18" charset="0"/>
              </a:rPr>
              <a:pPr>
                <a:spcBef>
                  <a:spcPct val="0"/>
                </a:spcBef>
                <a:buClrTx/>
                <a:buSzTx/>
                <a:buFontTx/>
                <a:buNone/>
              </a:pPr>
              <a:t>229</a:t>
            </a:fld>
            <a:endParaRPr lang="en-US" altLang="en-US" sz="1400" smtClean="0">
              <a:solidFill>
                <a:srgbClr val="0000B6"/>
              </a:solidFill>
              <a:latin typeface="Book Antiqua" panose="02040602050305030304" pitchFamily="18" charset="0"/>
            </a:endParaRPr>
          </a:p>
        </p:txBody>
      </p:sp>
      <p:sp>
        <p:nvSpPr>
          <p:cNvPr id="380930" name="Rectangle 2"/>
          <p:cNvSpPr>
            <a:spLocks noGrp="1" noChangeArrowheads="1"/>
          </p:cNvSpPr>
          <p:nvPr>
            <p:ph type="title"/>
          </p:nvPr>
        </p:nvSpPr>
        <p:spPr>
          <a:xfrm>
            <a:off x="609600" y="228600"/>
            <a:ext cx="7772400" cy="1143000"/>
          </a:xfrm>
        </p:spPr>
        <p:txBody>
          <a:bodyPr/>
          <a:lstStyle/>
          <a:p>
            <a:pPr>
              <a:defRPr/>
            </a:pPr>
            <a:r>
              <a:rPr lang="en-US" smtClean="0"/>
              <a:t>Exit stmt: examples</a:t>
            </a:r>
          </a:p>
        </p:txBody>
      </p:sp>
      <p:sp>
        <p:nvSpPr>
          <p:cNvPr id="380931" name="Text Box 3"/>
          <p:cNvSpPr txBox="1">
            <a:spLocks noChangeArrowheads="1"/>
          </p:cNvSpPr>
          <p:nvPr/>
        </p:nvSpPr>
        <p:spPr bwMode="auto">
          <a:xfrm>
            <a:off x="152400" y="4254500"/>
            <a:ext cx="4116388" cy="77470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exit</a:t>
            </a:r>
            <a:r>
              <a:rPr lang="en-US" altLang="en-US" sz="2400" i="0">
                <a:solidFill>
                  <a:schemeClr val="tx1"/>
                </a:solidFill>
                <a:latin typeface="Tahoma" panose="020B0604030504040204" pitchFamily="34" charset="0"/>
              </a:rPr>
              <a:t> loop1;</a:t>
            </a:r>
            <a:r>
              <a:rPr lang="en-US" altLang="en-US" sz="2000" i="0">
                <a:solidFill>
                  <a:schemeClr val="tx1"/>
                </a:solidFill>
                <a:latin typeface="Tahoma" panose="020B0604030504040204" pitchFamily="34" charset="0"/>
              </a:rPr>
              <a:t> -- jumps out of loop </a:t>
            </a:r>
          </a:p>
          <a:p>
            <a:pPr eaLnBrk="1" hangingPunct="1">
              <a:spcBef>
                <a:spcPct val="0"/>
              </a:spcBef>
              <a:buClrTx/>
              <a:buSzTx/>
              <a:buFontTx/>
              <a:buNone/>
            </a:pPr>
            <a:r>
              <a:rPr lang="en-US" altLang="en-US" sz="2000" i="0">
                <a:solidFill>
                  <a:schemeClr val="tx1"/>
                </a:solidFill>
                <a:latin typeface="Tahoma" panose="020B0604030504040204" pitchFamily="34" charset="0"/>
              </a:rPr>
              <a:t>                    --  with label loop1</a:t>
            </a:r>
          </a:p>
        </p:txBody>
      </p:sp>
      <p:sp>
        <p:nvSpPr>
          <p:cNvPr id="380932" name="Text Box 4"/>
          <p:cNvSpPr txBox="1">
            <a:spLocks noChangeArrowheads="1"/>
          </p:cNvSpPr>
          <p:nvPr/>
        </p:nvSpPr>
        <p:spPr bwMode="auto">
          <a:xfrm>
            <a:off x="152400" y="5549900"/>
            <a:ext cx="5151438" cy="107950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exit when</a:t>
            </a:r>
            <a:r>
              <a:rPr lang="en-US" altLang="en-US" sz="2400" i="0">
                <a:solidFill>
                  <a:schemeClr val="tx1"/>
                </a:solidFill>
                <a:latin typeface="Tahoma" panose="020B0604030504040204" pitchFamily="34" charset="0"/>
              </a:rPr>
              <a:t> x = 1; </a:t>
            </a:r>
            <a:r>
              <a:rPr lang="en-US" altLang="en-US" sz="2000" i="0">
                <a:solidFill>
                  <a:schemeClr val="tx1"/>
                </a:solidFill>
                <a:latin typeface="Tahoma" panose="020B0604030504040204" pitchFamily="34" charset="0"/>
              </a:rPr>
              <a:t>-- jumps out of inner </a:t>
            </a:r>
          </a:p>
          <a:p>
            <a:pPr eaLnBrk="1" hangingPunct="1">
              <a:spcBef>
                <a:spcPct val="0"/>
              </a:spcBef>
              <a:buClrTx/>
              <a:buSzTx/>
              <a:buFontTx/>
              <a:buNone/>
            </a:pPr>
            <a:r>
              <a:rPr lang="en-US" altLang="en-US" sz="2000" i="0">
                <a:solidFill>
                  <a:schemeClr val="tx1"/>
                </a:solidFill>
                <a:latin typeface="Tahoma" panose="020B0604030504040204" pitchFamily="34" charset="0"/>
              </a:rPr>
              <a:t>                                -- most loop when</a:t>
            </a:r>
          </a:p>
          <a:p>
            <a:pPr eaLnBrk="1" hangingPunct="1">
              <a:spcBef>
                <a:spcPct val="0"/>
              </a:spcBef>
              <a:buClrTx/>
              <a:buSzTx/>
              <a:buFontTx/>
              <a:buNone/>
            </a:pPr>
            <a:r>
              <a:rPr lang="en-US" altLang="en-US" sz="2000" i="0">
                <a:solidFill>
                  <a:schemeClr val="tx1"/>
                </a:solidFill>
                <a:latin typeface="Tahoma" panose="020B0604030504040204" pitchFamily="34" charset="0"/>
              </a:rPr>
              <a:t>                                -- condition is true</a:t>
            </a:r>
          </a:p>
        </p:txBody>
      </p:sp>
      <p:sp>
        <p:nvSpPr>
          <p:cNvPr id="257030" name="Text Box 5"/>
          <p:cNvSpPr txBox="1">
            <a:spLocks noChangeArrowheads="1"/>
          </p:cNvSpPr>
          <p:nvPr/>
        </p:nvSpPr>
        <p:spPr bwMode="auto">
          <a:xfrm>
            <a:off x="152400" y="1254125"/>
            <a:ext cx="8858250" cy="24796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loop</a:t>
            </a:r>
          </a:p>
          <a:p>
            <a:pPr lvl="1" eaLnBrk="1" hangingPunct="1">
              <a:spcBef>
                <a:spcPct val="0"/>
              </a:spcBef>
              <a:buClrTx/>
              <a:buSzTx/>
              <a:buFontTx/>
              <a:buNone/>
            </a:pPr>
            <a:r>
              <a:rPr lang="en-US" altLang="en-US" i="0">
                <a:latin typeface="Tahoma" panose="020B0604030504040204" pitchFamily="34" charset="0"/>
              </a:rPr>
              <a:t>…</a:t>
            </a:r>
          </a:p>
          <a:p>
            <a:pPr lvl="1" eaLnBrk="1" hangingPunct="1">
              <a:spcBef>
                <a:spcPct val="0"/>
              </a:spcBef>
              <a:buClrTx/>
              <a:buSzTx/>
              <a:buFontTx/>
              <a:buNone/>
            </a:pPr>
            <a:r>
              <a:rPr lang="en-US" altLang="en-US" b="1" i="0">
                <a:latin typeface="Tahoma" panose="020B0604030504040204" pitchFamily="34" charset="0"/>
              </a:rPr>
              <a:t>exit</a:t>
            </a:r>
            <a:r>
              <a:rPr lang="en-US" altLang="en-US" i="0">
                <a:latin typeface="Tahoma" panose="020B0604030504040204" pitchFamily="34" charset="0"/>
              </a:rPr>
              <a:t> ; -- </a:t>
            </a:r>
            <a:r>
              <a:rPr lang="en-US" altLang="en-US" sz="2000" i="0">
                <a:latin typeface="Tahoma" panose="020B0604030504040204" pitchFamily="34" charset="0"/>
              </a:rPr>
              <a:t>jumps out of the inner most loop</a:t>
            </a:r>
          </a:p>
          <a:p>
            <a:pPr lvl="1" eaLnBrk="1" hangingPunct="1">
              <a:spcBef>
                <a:spcPct val="0"/>
              </a:spcBef>
              <a:buClrTx/>
              <a:buSzTx/>
              <a:buFontTx/>
              <a:buNone/>
            </a:pPr>
            <a:r>
              <a:rPr lang="en-US" altLang="en-US" sz="2000" i="0">
                <a:latin typeface="Tahoma" panose="020B0604030504040204" pitchFamily="34" charset="0"/>
              </a:rPr>
              <a:t>…</a:t>
            </a:r>
          </a:p>
          <a:p>
            <a:pPr eaLnBrk="1" hangingPunct="1">
              <a:spcBef>
                <a:spcPct val="0"/>
              </a:spcBef>
              <a:buClrTx/>
              <a:buSzTx/>
              <a:buFontTx/>
              <a:buNone/>
            </a:pPr>
            <a:r>
              <a:rPr lang="en-US" altLang="en-US" sz="2400" b="1" i="0">
                <a:solidFill>
                  <a:schemeClr val="tx1"/>
                </a:solidFill>
                <a:latin typeface="Tahoma" panose="020B0604030504040204" pitchFamily="34" charset="0"/>
              </a:rPr>
              <a:t>end loop;</a:t>
            </a:r>
          </a:p>
          <a:p>
            <a:pPr eaLnBrk="1" hangingPunct="1">
              <a:spcBef>
                <a:spcPct val="0"/>
              </a:spcBef>
              <a:buClrTx/>
              <a:buSzTx/>
              <a:buFontTx/>
              <a:buNone/>
            </a:pPr>
            <a:r>
              <a:rPr lang="en-US" altLang="en-US" sz="2000" i="0">
                <a:solidFill>
                  <a:schemeClr val="tx1"/>
                </a:solidFill>
                <a:latin typeface="Tahoma" panose="020B0604030504040204" pitchFamily="34" charset="0"/>
              </a:rPr>
              <a:t>……            -- exit causes the execution to start from this statement onwards</a:t>
            </a:r>
          </a:p>
          <a:p>
            <a:pPr eaLnBrk="1" hangingPunct="1">
              <a:spcBef>
                <a:spcPct val="0"/>
              </a:spcBef>
              <a:buClrTx/>
              <a:buSzTx/>
              <a:buFontTx/>
              <a:buNone/>
            </a:pPr>
            <a:r>
              <a:rPr lang="en-US" altLang="en-US" sz="2000" i="0">
                <a:solidFill>
                  <a:schemeClr val="tx1"/>
                </a:solidFill>
                <a:latin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09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0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animBg="1" autoUpdateAnimBg="0"/>
      <p:bldP spid="38093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400" smtClean="0">
                <a:solidFill>
                  <a:srgbClr val="0000B6"/>
                </a:solidFill>
                <a:latin typeface="Book Antiqua" panose="02040602050305030304" pitchFamily="18" charset="0"/>
              </a:rPr>
              <a:t>Fund. of VLSI Chip Design </a:t>
            </a:r>
            <a:fld id="{DA438F4C-C840-4B41-88DD-F8263F7C8E62}" type="slidenum">
              <a:rPr lang="en-US" altLang="en-US" sz="1400" smtClean="0">
                <a:solidFill>
                  <a:schemeClr val="tx1"/>
                </a:solidFill>
                <a:latin typeface="Book Antiqua" panose="02040602050305030304" pitchFamily="18" charset="0"/>
              </a:rPr>
              <a:pPr>
                <a:spcBef>
                  <a:spcPct val="0"/>
                </a:spcBef>
                <a:buClrTx/>
                <a:buSzTx/>
                <a:buFontTx/>
                <a:buNone/>
              </a:pPr>
              <a:t>23</a:t>
            </a:fld>
            <a:endParaRPr lang="en-US" altLang="en-US" sz="1400" smtClean="0">
              <a:solidFill>
                <a:schemeClr val="tx1"/>
              </a:solidFill>
              <a:latin typeface="Book Antiqua" panose="02040602050305030304" pitchFamily="18" charset="0"/>
            </a:endParaRPr>
          </a:p>
        </p:txBody>
      </p:sp>
      <p:sp>
        <p:nvSpPr>
          <p:cNvPr id="7171" name="Rectangle 2"/>
          <p:cNvSpPr>
            <a:spLocks noGrp="1" noChangeArrowheads="1"/>
          </p:cNvSpPr>
          <p:nvPr>
            <p:ph type="title"/>
          </p:nvPr>
        </p:nvSpPr>
        <p:spPr/>
        <p:txBody>
          <a:bodyPr/>
          <a:lstStyle/>
          <a:p>
            <a:pPr eaLnBrk="1" hangingPunct="1">
              <a:defRPr/>
            </a:pPr>
            <a:r>
              <a:rPr lang="en-US" altLang="en-US" smtClean="0"/>
              <a:t>VHDL</a:t>
            </a:r>
          </a:p>
        </p:txBody>
      </p:sp>
      <p:sp>
        <p:nvSpPr>
          <p:cNvPr id="32772" name="Rectangle 3"/>
          <p:cNvSpPr>
            <a:spLocks noGrp="1" noChangeArrowheads="1"/>
          </p:cNvSpPr>
          <p:nvPr>
            <p:ph type="body" idx="1"/>
          </p:nvPr>
        </p:nvSpPr>
        <p:spPr/>
        <p:txBody>
          <a:bodyPr/>
          <a:lstStyle/>
          <a:p>
            <a:pPr eaLnBrk="1" hangingPunct="1">
              <a:lnSpc>
                <a:spcPct val="90000"/>
              </a:lnSpc>
            </a:pPr>
            <a:r>
              <a:rPr lang="en-US" altLang="en-US" sz="1800" smtClean="0"/>
              <a:t>By its nature, VHDL is</a:t>
            </a:r>
          </a:p>
          <a:p>
            <a:pPr lvl="1" eaLnBrk="1" hangingPunct="1">
              <a:lnSpc>
                <a:spcPct val="90000"/>
              </a:lnSpc>
            </a:pPr>
            <a:r>
              <a:rPr lang="en-US" altLang="en-US" sz="1600" smtClean="0"/>
              <a:t>Self-documenting</a:t>
            </a:r>
          </a:p>
          <a:p>
            <a:pPr lvl="1" eaLnBrk="1" hangingPunct="1">
              <a:lnSpc>
                <a:spcPct val="90000"/>
              </a:lnSpc>
            </a:pPr>
            <a:r>
              <a:rPr lang="en-US" altLang="en-US" sz="1600" smtClean="0"/>
              <a:t>Allows for easy testbench design (simulators, instruments)</a:t>
            </a:r>
          </a:p>
          <a:p>
            <a:pPr lvl="1" eaLnBrk="1" hangingPunct="1">
              <a:lnSpc>
                <a:spcPct val="90000"/>
              </a:lnSpc>
            </a:pPr>
            <a:endParaRPr lang="en-US" altLang="en-US" sz="1600" smtClean="0"/>
          </a:p>
          <a:p>
            <a:pPr eaLnBrk="1" hangingPunct="1">
              <a:lnSpc>
                <a:spcPct val="90000"/>
              </a:lnSpc>
            </a:pPr>
            <a:r>
              <a:rPr lang="en-US" altLang="en-US" sz="1800" smtClean="0"/>
              <a:t>Any VHDL code may be simulated</a:t>
            </a:r>
          </a:p>
          <a:p>
            <a:pPr eaLnBrk="1" hangingPunct="1">
              <a:lnSpc>
                <a:spcPct val="90000"/>
              </a:lnSpc>
            </a:pPr>
            <a:r>
              <a:rPr lang="en-US" altLang="en-US" sz="1800" smtClean="0"/>
              <a:t>Only some VHDL codes may be synthesized</a:t>
            </a:r>
          </a:p>
          <a:p>
            <a:pPr lvl="1" eaLnBrk="1" hangingPunct="1">
              <a:lnSpc>
                <a:spcPct val="90000"/>
              </a:lnSpc>
            </a:pPr>
            <a:r>
              <a:rPr lang="en-US" altLang="en-US" sz="1600" smtClean="0"/>
              <a:t>Depends on packages, data types, and constructs</a:t>
            </a:r>
          </a:p>
          <a:p>
            <a:pPr lvl="1" eaLnBrk="1" hangingPunct="1">
              <a:lnSpc>
                <a:spcPct val="90000"/>
              </a:lnSpc>
            </a:pPr>
            <a:endParaRPr lang="en-US" altLang="en-US" sz="1600" smtClean="0"/>
          </a:p>
          <a:p>
            <a:pPr eaLnBrk="1" hangingPunct="1">
              <a:lnSpc>
                <a:spcPct val="90000"/>
              </a:lnSpc>
            </a:pPr>
            <a:r>
              <a:rPr lang="en-US" altLang="en-US" sz="1800" smtClean="0"/>
              <a:t>VHDL descriptions (programs) have structure similar to C++</a:t>
            </a:r>
          </a:p>
          <a:p>
            <a:pPr eaLnBrk="1" hangingPunct="1">
              <a:lnSpc>
                <a:spcPct val="90000"/>
              </a:lnSpc>
            </a:pPr>
            <a:r>
              <a:rPr lang="en-US" altLang="en-US" sz="1800" smtClean="0"/>
              <a:t>Each design (component) is made up of</a:t>
            </a:r>
          </a:p>
          <a:p>
            <a:pPr lvl="1" eaLnBrk="1" hangingPunct="1">
              <a:lnSpc>
                <a:spcPct val="90000"/>
              </a:lnSpc>
            </a:pPr>
            <a:r>
              <a:rPr lang="en-US" altLang="en-US" sz="1600" smtClean="0"/>
              <a:t>Entity section</a:t>
            </a:r>
          </a:p>
          <a:p>
            <a:pPr lvl="2" eaLnBrk="1" hangingPunct="1">
              <a:lnSpc>
                <a:spcPct val="90000"/>
              </a:lnSpc>
            </a:pPr>
            <a:r>
              <a:rPr lang="en-US" altLang="en-US" sz="1200" smtClean="0"/>
              <a:t>Component interface (I/O)</a:t>
            </a:r>
          </a:p>
          <a:p>
            <a:pPr lvl="2" eaLnBrk="1" hangingPunct="1">
              <a:lnSpc>
                <a:spcPct val="90000"/>
              </a:lnSpc>
            </a:pPr>
            <a:r>
              <a:rPr lang="en-US" altLang="en-US" sz="1200" smtClean="0"/>
              <a:t>Analogous to C++ header (public methods only)</a:t>
            </a:r>
          </a:p>
          <a:p>
            <a:pPr lvl="1" eaLnBrk="1" hangingPunct="1">
              <a:lnSpc>
                <a:spcPct val="90000"/>
              </a:lnSpc>
            </a:pPr>
            <a:r>
              <a:rPr lang="en-US" altLang="en-US" sz="1600" smtClean="0"/>
              <a:t>Architecture section</a:t>
            </a:r>
          </a:p>
          <a:p>
            <a:pPr lvl="2" eaLnBrk="1" hangingPunct="1">
              <a:lnSpc>
                <a:spcPct val="90000"/>
              </a:lnSpc>
            </a:pPr>
            <a:r>
              <a:rPr lang="en-US" altLang="en-US" sz="1200" smtClean="0"/>
              <a:t>Contains behavior (implementation)</a:t>
            </a:r>
          </a:p>
          <a:p>
            <a:pPr lvl="2" eaLnBrk="1" hangingPunct="1">
              <a:lnSpc>
                <a:spcPct val="90000"/>
              </a:lnSpc>
            </a:pPr>
            <a:r>
              <a:rPr lang="en-US" altLang="en-US" sz="1200" smtClean="0"/>
              <a:t>Can have multiple architectures for any entity</a:t>
            </a:r>
          </a:p>
          <a:p>
            <a:pPr lvl="2" eaLnBrk="1" hangingPunct="1">
              <a:lnSpc>
                <a:spcPct val="90000"/>
              </a:lnSpc>
            </a:pPr>
            <a:r>
              <a:rPr lang="en-US" altLang="en-US" sz="1200" smtClean="0"/>
              <a:t>Example:  different types of adders with consistent interfaces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F27E321-6C3D-4D53-98B4-3C9D94F1D11F}" type="slidenum">
              <a:rPr lang="ar-SA" altLang="en-US" sz="1400" smtClean="0">
                <a:solidFill>
                  <a:srgbClr val="0000B6"/>
                </a:solidFill>
                <a:latin typeface="Book Antiqua" panose="02040602050305030304" pitchFamily="18" charset="0"/>
              </a:rPr>
              <a:pPr>
                <a:spcBef>
                  <a:spcPct val="0"/>
                </a:spcBef>
                <a:buClrTx/>
                <a:buSzTx/>
                <a:buFontTx/>
                <a:buNone/>
              </a:pPr>
              <a:t>230</a:t>
            </a:fld>
            <a:endParaRPr lang="en-US" altLang="en-US" sz="1400" smtClean="0">
              <a:solidFill>
                <a:srgbClr val="0000B6"/>
              </a:solidFill>
              <a:latin typeface="Book Antiqua" panose="02040602050305030304" pitchFamily="18" charset="0"/>
            </a:endParaRPr>
          </a:p>
        </p:txBody>
      </p:sp>
      <p:sp>
        <p:nvSpPr>
          <p:cNvPr id="381954" name="Rectangle 2"/>
          <p:cNvSpPr>
            <a:spLocks noGrp="1" noChangeArrowheads="1"/>
          </p:cNvSpPr>
          <p:nvPr>
            <p:ph type="title"/>
          </p:nvPr>
        </p:nvSpPr>
        <p:spPr>
          <a:xfrm>
            <a:off x="446088" y="0"/>
            <a:ext cx="7772400" cy="809625"/>
          </a:xfrm>
        </p:spPr>
        <p:txBody>
          <a:bodyPr/>
          <a:lstStyle/>
          <a:p>
            <a:pPr>
              <a:defRPr/>
            </a:pPr>
            <a:r>
              <a:rPr lang="en-US" smtClean="0"/>
              <a:t>While loop: example</a:t>
            </a:r>
          </a:p>
        </p:txBody>
      </p:sp>
      <p:sp>
        <p:nvSpPr>
          <p:cNvPr id="258052" name="Text Box 3"/>
          <p:cNvSpPr txBox="1">
            <a:spLocks noChangeArrowheads="1"/>
          </p:cNvSpPr>
          <p:nvPr/>
        </p:nvSpPr>
        <p:spPr bwMode="auto">
          <a:xfrm>
            <a:off x="288925" y="13525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endParaRPr lang="fa-IR" altLang="en-US" i="0">
              <a:solidFill>
                <a:schemeClr val="bg2"/>
              </a:solidFill>
              <a:latin typeface="Tahoma" panose="020B0604030504040204" pitchFamily="34" charset="0"/>
            </a:endParaRPr>
          </a:p>
        </p:txBody>
      </p:sp>
      <p:graphicFrame>
        <p:nvGraphicFramePr>
          <p:cNvPr id="258053" name="Object 4"/>
          <p:cNvGraphicFramePr>
            <a:graphicFrameLocks noChangeAspect="1"/>
          </p:cNvGraphicFramePr>
          <p:nvPr/>
        </p:nvGraphicFramePr>
        <p:xfrm>
          <a:off x="411163" y="849313"/>
          <a:ext cx="2819400" cy="649287"/>
        </p:xfrm>
        <a:graphic>
          <a:graphicData uri="http://schemas.openxmlformats.org/presentationml/2006/ole">
            <mc:AlternateContent xmlns:mc="http://schemas.openxmlformats.org/markup-compatibility/2006">
              <mc:Choice xmlns:v="urn:schemas-microsoft-com:vml" Requires="v">
                <p:oleObj spid="_x0000_s258058" name="Equation" r:id="rId3" imgW="1930400" imgH="444500" progId="Equation.3">
                  <p:embed/>
                </p:oleObj>
              </mc:Choice>
              <mc:Fallback>
                <p:oleObj name="Equation" r:id="rId3" imgW="1930400" imgH="444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849313"/>
                        <a:ext cx="2819400" cy="64928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8054" name="Text Box 5"/>
          <p:cNvSpPr txBox="1">
            <a:spLocks noChangeArrowheads="1"/>
          </p:cNvSpPr>
          <p:nvPr/>
        </p:nvSpPr>
        <p:spPr bwMode="auto">
          <a:xfrm>
            <a:off x="400050" y="1541463"/>
            <a:ext cx="6103938" cy="4773612"/>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i="1">
                <a:solidFill>
                  <a:schemeClr val="tx1"/>
                </a:solidFill>
                <a:latin typeface="Arial" panose="020B0604020202020204" pitchFamily="34" charset="0"/>
              </a:defRPr>
            </a:lvl1pPr>
            <a:lvl2pPr>
              <a:defRPr sz="2400" i="1">
                <a:solidFill>
                  <a:schemeClr val="tx1"/>
                </a:solidFill>
                <a:latin typeface="Arial" panose="020B0604020202020204" pitchFamily="34" charset="0"/>
              </a:defRPr>
            </a:lvl2pPr>
            <a:lvl3pPr>
              <a:defRPr sz="2400" i="1">
                <a:solidFill>
                  <a:schemeClr val="tx1"/>
                </a:solidFill>
                <a:latin typeface="Arial" panose="020B0604020202020204" pitchFamily="34" charset="0"/>
              </a:defRPr>
            </a:lvl3pPr>
            <a:lvl4pPr>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eaLnBrk="1" hangingPunct="1"/>
            <a:r>
              <a:rPr lang="en-US" altLang="en-US" sz="1800" b="1" i="0">
                <a:latin typeface="Tahoma" panose="020B0604030504040204" pitchFamily="34" charset="0"/>
              </a:rPr>
              <a:t>entity</a:t>
            </a:r>
            <a:r>
              <a:rPr lang="en-US" altLang="en-US" sz="1800" i="0">
                <a:latin typeface="Tahoma" panose="020B0604030504040204" pitchFamily="34" charset="0"/>
              </a:rPr>
              <a:t> cos </a:t>
            </a:r>
            <a:r>
              <a:rPr lang="en-US" altLang="en-US" sz="1800" b="1" i="0">
                <a:latin typeface="Tahoma" panose="020B0604030504040204" pitchFamily="34" charset="0"/>
              </a:rPr>
              <a:t>is</a:t>
            </a:r>
          </a:p>
          <a:p>
            <a:pPr lvl="1" eaLnBrk="1" hangingPunct="1"/>
            <a:r>
              <a:rPr lang="en-US" altLang="en-US" sz="1800" b="1" i="0">
                <a:latin typeface="Tahoma" panose="020B0604030504040204" pitchFamily="34" charset="0"/>
              </a:rPr>
              <a:t>port</a:t>
            </a:r>
            <a:r>
              <a:rPr lang="en-US" altLang="en-US" sz="1800" i="0">
                <a:latin typeface="Tahoma" panose="020B0604030504040204" pitchFamily="34" charset="0"/>
              </a:rPr>
              <a:t> (theta: in real; result: out real;);</a:t>
            </a:r>
          </a:p>
          <a:p>
            <a:pPr eaLnBrk="1" hangingPunct="1"/>
            <a:r>
              <a:rPr lang="en-US" altLang="en-US" sz="1800" b="1" i="0">
                <a:latin typeface="Tahoma" panose="020B0604030504040204" pitchFamily="34" charset="0"/>
              </a:rPr>
              <a:t>end entity;</a:t>
            </a:r>
          </a:p>
          <a:p>
            <a:pPr eaLnBrk="1" hangingPunct="1"/>
            <a:r>
              <a:rPr lang="en-US" altLang="en-US" sz="1800" b="1" i="0">
                <a:latin typeface="Tahoma" panose="020B0604030504040204" pitchFamily="34" charset="0"/>
              </a:rPr>
              <a:t>architecture</a:t>
            </a:r>
            <a:r>
              <a:rPr lang="en-US" altLang="en-US" sz="1800" i="0">
                <a:latin typeface="Tahoma" panose="020B0604030504040204" pitchFamily="34" charset="0"/>
              </a:rPr>
              <a:t> series </a:t>
            </a:r>
            <a:r>
              <a:rPr lang="en-US" altLang="en-US" sz="1800" b="1" i="0">
                <a:latin typeface="Tahoma" panose="020B0604030504040204" pitchFamily="34" charset="0"/>
              </a:rPr>
              <a:t>of</a:t>
            </a:r>
            <a:r>
              <a:rPr lang="en-US" altLang="en-US" sz="1800" i="0">
                <a:latin typeface="Tahoma" panose="020B0604030504040204" pitchFamily="34" charset="0"/>
              </a:rPr>
              <a:t> cos </a:t>
            </a:r>
            <a:r>
              <a:rPr lang="en-US" altLang="en-US" sz="1800" b="1" i="0">
                <a:latin typeface="Tahoma" panose="020B0604030504040204" pitchFamily="34" charset="0"/>
              </a:rPr>
              <a:t>is</a:t>
            </a:r>
          </a:p>
          <a:p>
            <a:pPr eaLnBrk="1" hangingPunct="1"/>
            <a:r>
              <a:rPr lang="en-US" altLang="en-US" sz="1800" b="1" i="0">
                <a:latin typeface="Tahoma" panose="020B0604030504040204" pitchFamily="34" charset="0"/>
              </a:rPr>
              <a:t>begin</a:t>
            </a:r>
          </a:p>
          <a:p>
            <a:pPr lvl="1" eaLnBrk="1" hangingPunct="1"/>
            <a:r>
              <a:rPr lang="en-US" altLang="en-US" sz="1800" i="0">
                <a:latin typeface="Tahoma" panose="020B0604030504040204" pitchFamily="34" charset="0"/>
              </a:rPr>
              <a:t>P1: </a:t>
            </a:r>
            <a:r>
              <a:rPr lang="en-US" altLang="en-US" sz="1800" b="1" i="0">
                <a:latin typeface="Tahoma" panose="020B0604030504040204" pitchFamily="34" charset="0"/>
              </a:rPr>
              <a:t>process </a:t>
            </a:r>
            <a:r>
              <a:rPr lang="en-US" altLang="en-US" sz="1800" i="0">
                <a:latin typeface="Tahoma" panose="020B0604030504040204" pitchFamily="34" charset="0"/>
              </a:rPr>
              <a:t>(theta) </a:t>
            </a:r>
            <a:r>
              <a:rPr lang="en-US" altLang="en-US" sz="1800" b="1" i="0">
                <a:latin typeface="Tahoma" panose="020B0604030504040204" pitchFamily="34" charset="0"/>
              </a:rPr>
              <a:t>is</a:t>
            </a:r>
          </a:p>
          <a:p>
            <a:pPr lvl="2" eaLnBrk="1" hangingPunct="1"/>
            <a:r>
              <a:rPr lang="en-US" altLang="en-US" sz="1800" i="0">
                <a:latin typeface="Tahoma" panose="020B0604030504040204" pitchFamily="34" charset="0"/>
              </a:rPr>
              <a:t>variable sum, term, n: real;</a:t>
            </a:r>
          </a:p>
          <a:p>
            <a:pPr lvl="1" eaLnBrk="1" hangingPunct="1"/>
            <a:r>
              <a:rPr lang="en-US" altLang="en-US" sz="1800" b="1" i="0">
                <a:latin typeface="Tahoma" panose="020B0604030504040204" pitchFamily="34" charset="0"/>
              </a:rPr>
              <a:t>begin</a:t>
            </a:r>
          </a:p>
          <a:p>
            <a:pPr lvl="2" eaLnBrk="1" hangingPunct="1"/>
            <a:r>
              <a:rPr lang="en-US" altLang="en-US" sz="1800" i="0">
                <a:latin typeface="Tahoma" panose="020B0604030504040204" pitchFamily="34" charset="0"/>
              </a:rPr>
              <a:t>sum := 1.0; term := 1.0; n := 0.0;</a:t>
            </a:r>
          </a:p>
          <a:p>
            <a:pPr lvl="2" eaLnBrk="1" hangingPunct="1"/>
            <a:r>
              <a:rPr lang="en-US" altLang="en-US" sz="1800" b="1" i="0">
                <a:latin typeface="Tahoma" panose="020B0604030504040204" pitchFamily="34" charset="0"/>
              </a:rPr>
              <a:t>while</a:t>
            </a:r>
            <a:r>
              <a:rPr lang="en-US" altLang="en-US" sz="1800" i="0">
                <a:latin typeface="Tahoma" panose="020B0604030504040204" pitchFamily="34" charset="0"/>
              </a:rPr>
              <a:t> </a:t>
            </a:r>
            <a:r>
              <a:rPr lang="en-US" altLang="en-US" sz="1800" b="1" i="0">
                <a:latin typeface="Tahoma" panose="020B0604030504040204" pitchFamily="34" charset="0"/>
              </a:rPr>
              <a:t>abs</a:t>
            </a:r>
            <a:r>
              <a:rPr lang="en-US" altLang="en-US" sz="1800" i="0">
                <a:latin typeface="Tahoma" panose="020B0604030504040204" pitchFamily="34" charset="0"/>
              </a:rPr>
              <a:t> term &gt; </a:t>
            </a:r>
            <a:r>
              <a:rPr lang="en-US" altLang="en-US" sz="1800" b="1" i="0">
                <a:latin typeface="Tahoma" panose="020B0604030504040204" pitchFamily="34" charset="0"/>
              </a:rPr>
              <a:t>abs</a:t>
            </a:r>
            <a:r>
              <a:rPr lang="en-US" altLang="en-US" sz="1800" i="0">
                <a:latin typeface="Tahoma" panose="020B0604030504040204" pitchFamily="34" charset="0"/>
              </a:rPr>
              <a:t> (sum/1.0E6) </a:t>
            </a:r>
            <a:r>
              <a:rPr lang="en-US" altLang="en-US" sz="1800" b="1" i="0">
                <a:latin typeface="Tahoma" panose="020B0604030504040204" pitchFamily="34" charset="0"/>
              </a:rPr>
              <a:t>loop</a:t>
            </a:r>
          </a:p>
          <a:p>
            <a:pPr lvl="3" eaLnBrk="1" hangingPunct="1"/>
            <a:r>
              <a:rPr lang="en-US" altLang="en-US" sz="1800" i="0">
                <a:latin typeface="Tahoma" panose="020B0604030504040204" pitchFamily="34" charset="0"/>
              </a:rPr>
              <a:t>n := n + 2.0;</a:t>
            </a:r>
          </a:p>
          <a:p>
            <a:pPr lvl="3" eaLnBrk="1" hangingPunct="1"/>
            <a:r>
              <a:rPr lang="en-US" altLang="en-US" sz="1800" i="0">
                <a:latin typeface="Tahoma" panose="020B0604030504040204" pitchFamily="34" charset="0"/>
              </a:rPr>
              <a:t>term := (-term) * (theta ** 2) / ( (n-1) * n);</a:t>
            </a:r>
          </a:p>
          <a:p>
            <a:pPr lvl="3" eaLnBrk="1" hangingPunct="1"/>
            <a:r>
              <a:rPr lang="en-US" altLang="en-US" sz="1800" i="0">
                <a:latin typeface="Tahoma" panose="020B0604030504040204" pitchFamily="34" charset="0"/>
              </a:rPr>
              <a:t>sum := sum + term;</a:t>
            </a:r>
          </a:p>
          <a:p>
            <a:pPr lvl="2" eaLnBrk="1" hangingPunct="1"/>
            <a:r>
              <a:rPr lang="en-US" altLang="en-US" sz="1800" b="1" i="0">
                <a:latin typeface="Tahoma" panose="020B0604030504040204" pitchFamily="34" charset="0"/>
              </a:rPr>
              <a:t>end loop;</a:t>
            </a:r>
          </a:p>
          <a:p>
            <a:pPr lvl="2" eaLnBrk="1" hangingPunct="1"/>
            <a:r>
              <a:rPr lang="en-US" altLang="en-US" sz="1800" i="0">
                <a:latin typeface="Tahoma" panose="020B0604030504040204" pitchFamily="34" charset="0"/>
              </a:rPr>
              <a:t>result &lt;= sum;</a:t>
            </a:r>
          </a:p>
          <a:p>
            <a:pPr lvl="1" eaLnBrk="1" hangingPunct="1"/>
            <a:r>
              <a:rPr lang="en-US" altLang="en-US" sz="1800" b="1" i="0">
                <a:latin typeface="Tahoma" panose="020B0604030504040204" pitchFamily="34" charset="0"/>
              </a:rPr>
              <a:t>end process;</a:t>
            </a:r>
          </a:p>
          <a:p>
            <a:pPr eaLnBrk="1" hangingPunct="1"/>
            <a:r>
              <a:rPr lang="en-US" altLang="en-US" sz="1800" b="1" i="0">
                <a:latin typeface="Tahoma" panose="020B0604030504040204" pitchFamily="34" charset="0"/>
              </a:rPr>
              <a:t>end architecture;</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C27C301-5A2A-4DA2-94B7-21F9B135999E}" type="slidenum">
              <a:rPr lang="ar-SA" altLang="en-US" sz="1400" smtClean="0">
                <a:solidFill>
                  <a:srgbClr val="0000B6"/>
                </a:solidFill>
                <a:latin typeface="Book Antiqua" panose="02040602050305030304" pitchFamily="18" charset="0"/>
              </a:rPr>
              <a:pPr>
                <a:spcBef>
                  <a:spcPct val="0"/>
                </a:spcBef>
                <a:buClrTx/>
                <a:buSzTx/>
                <a:buFontTx/>
                <a:buNone/>
              </a:pPr>
              <a:t>231</a:t>
            </a:fld>
            <a:endParaRPr lang="en-US" altLang="en-US" sz="1400" smtClean="0">
              <a:solidFill>
                <a:srgbClr val="0000B6"/>
              </a:solidFill>
              <a:latin typeface="Book Antiqua" panose="02040602050305030304" pitchFamily="18" charset="0"/>
            </a:endParaRPr>
          </a:p>
        </p:txBody>
      </p:sp>
      <p:sp>
        <p:nvSpPr>
          <p:cNvPr id="382978" name="Rectangle 2"/>
          <p:cNvSpPr>
            <a:spLocks noGrp="1" noChangeArrowheads="1"/>
          </p:cNvSpPr>
          <p:nvPr>
            <p:ph type="title"/>
          </p:nvPr>
        </p:nvSpPr>
        <p:spPr>
          <a:xfrm>
            <a:off x="685800" y="228600"/>
            <a:ext cx="7772400" cy="1143000"/>
          </a:xfrm>
        </p:spPr>
        <p:txBody>
          <a:bodyPr/>
          <a:lstStyle/>
          <a:p>
            <a:pPr>
              <a:defRPr/>
            </a:pPr>
            <a:r>
              <a:rPr lang="en-US" smtClean="0"/>
              <a:t>For loop</a:t>
            </a:r>
          </a:p>
        </p:txBody>
      </p:sp>
      <p:sp>
        <p:nvSpPr>
          <p:cNvPr id="259076" name="Text Box 3"/>
          <p:cNvSpPr txBox="1">
            <a:spLocks noChangeArrowheads="1"/>
          </p:cNvSpPr>
          <p:nvPr/>
        </p:nvSpPr>
        <p:spPr bwMode="auto">
          <a:xfrm>
            <a:off x="304800" y="1981200"/>
            <a:ext cx="6629400" cy="251460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chemeClr val="tx1"/>
                </a:solidFill>
                <a:latin typeface="Forte" panose="03060902040502070203" pitchFamily="66" charset="0"/>
              </a:rPr>
              <a:t>for_loop_stmt &lt;=</a:t>
            </a:r>
          </a:p>
          <a:p>
            <a:pPr lvl="1" eaLnBrk="1" hangingPunct="1">
              <a:spcBef>
                <a:spcPct val="0"/>
              </a:spcBef>
              <a:buClrTx/>
              <a:buSzTx/>
              <a:buFontTx/>
              <a:buNone/>
            </a:pPr>
            <a:r>
              <a:rPr lang="en-US" altLang="en-US" b="1">
                <a:latin typeface="Forte" panose="03060902040502070203" pitchFamily="66" charset="0"/>
              </a:rPr>
              <a:t>[ loop_label</a:t>
            </a:r>
            <a:r>
              <a:rPr lang="en-US" altLang="en-US">
                <a:latin typeface="Forte" panose="03060902040502070203" pitchFamily="66" charset="0"/>
              </a:rPr>
              <a:t>  </a:t>
            </a:r>
            <a:r>
              <a:rPr lang="en-US" altLang="en-US" b="1" i="0">
                <a:latin typeface="Tahoma" panose="020B0604030504040204" pitchFamily="34" charset="0"/>
              </a:rPr>
              <a:t>: </a:t>
            </a:r>
            <a:r>
              <a:rPr lang="en-US" altLang="en-US" b="1">
                <a:latin typeface="Forte" panose="03060902040502070203" pitchFamily="66" charset="0"/>
              </a:rPr>
              <a:t>]</a:t>
            </a:r>
          </a:p>
          <a:p>
            <a:pPr eaLnBrk="1" hangingPunct="1">
              <a:spcBef>
                <a:spcPct val="0"/>
              </a:spcBef>
              <a:buClrTx/>
              <a:buSzTx/>
              <a:buFontTx/>
              <a:buNone/>
            </a:pPr>
            <a:r>
              <a:rPr lang="en-US" altLang="en-US" sz="2400" i="0">
                <a:solidFill>
                  <a:schemeClr val="tx1"/>
                </a:solidFill>
                <a:latin typeface="Forte" panose="03060902040502070203" pitchFamily="66" charset="0"/>
              </a:rPr>
              <a:t>     </a:t>
            </a:r>
            <a:r>
              <a:rPr lang="en-US" altLang="en-US" sz="2400" b="1" i="0">
                <a:solidFill>
                  <a:schemeClr val="tx1"/>
                </a:solidFill>
                <a:latin typeface="Tahoma" panose="020B0604030504040204" pitchFamily="34" charset="0"/>
              </a:rPr>
              <a:t>for </a:t>
            </a:r>
            <a:r>
              <a:rPr lang="en-US" altLang="en-US" sz="2400" b="1">
                <a:solidFill>
                  <a:schemeClr val="tx1"/>
                </a:solidFill>
                <a:latin typeface="Forte" panose="03060902040502070203" pitchFamily="66" charset="0"/>
              </a:rPr>
              <a:t>id  </a:t>
            </a:r>
            <a:r>
              <a:rPr lang="en-US" altLang="en-US" sz="2400" b="1" i="0">
                <a:solidFill>
                  <a:schemeClr val="tx1"/>
                </a:solidFill>
                <a:latin typeface="Tahoma" panose="020B0604030504040204" pitchFamily="34" charset="0"/>
              </a:rPr>
              <a:t>in</a:t>
            </a:r>
            <a:r>
              <a:rPr lang="en-US" altLang="en-US" sz="2400" b="1">
                <a:solidFill>
                  <a:schemeClr val="tx1"/>
                </a:solidFill>
                <a:latin typeface="Forte" panose="03060902040502070203" pitchFamily="66" charset="0"/>
              </a:rPr>
              <a:t> discrete_range</a:t>
            </a:r>
            <a:r>
              <a:rPr lang="en-US" altLang="en-US" sz="2400" b="1" i="0">
                <a:solidFill>
                  <a:schemeClr val="tx1"/>
                </a:solidFill>
                <a:latin typeface="Tahoma" panose="020B0604030504040204" pitchFamily="34" charset="0"/>
              </a:rPr>
              <a:t> loop</a:t>
            </a:r>
          </a:p>
          <a:p>
            <a:pPr lvl="2" eaLnBrk="1" hangingPunct="1">
              <a:spcBef>
                <a:spcPct val="0"/>
              </a:spcBef>
              <a:buClrTx/>
              <a:buSzTx/>
              <a:buFontTx/>
              <a:buNone/>
            </a:pPr>
            <a:r>
              <a:rPr lang="en-US" altLang="en-US" sz="2400" b="1">
                <a:latin typeface="Forte" panose="03060902040502070203" pitchFamily="66" charset="0"/>
              </a:rPr>
              <a:t>{ sequential_stmt } </a:t>
            </a:r>
          </a:p>
          <a:p>
            <a:pPr lvl="1" eaLnBrk="1" hangingPunct="1">
              <a:spcBef>
                <a:spcPct val="0"/>
              </a:spcBef>
              <a:buClrTx/>
              <a:buSzTx/>
              <a:buFontTx/>
              <a:buNone/>
            </a:pPr>
            <a:r>
              <a:rPr lang="en-US" altLang="en-US" b="1" i="0">
                <a:latin typeface="Tahoma" panose="020B0604030504040204" pitchFamily="34" charset="0"/>
              </a:rPr>
              <a:t>end loop </a:t>
            </a:r>
            <a:r>
              <a:rPr lang="en-US" altLang="en-US" b="1">
                <a:latin typeface="Forte" panose="03060902040502070203" pitchFamily="66" charset="0"/>
              </a:rPr>
              <a:t>[ loop_label  ]</a:t>
            </a:r>
            <a:r>
              <a:rPr lang="en-US" altLang="en-US">
                <a:latin typeface="Forte" panose="03060902040502070203" pitchFamily="66" charset="0"/>
              </a:rPr>
              <a:t> </a:t>
            </a:r>
            <a:r>
              <a:rPr lang="en-US" altLang="en-US" b="1" i="0">
                <a:latin typeface="Tahoma" panose="020B0604030504040204" pitchFamily="34" charset="0"/>
              </a:rPr>
              <a:t>;</a:t>
            </a:r>
          </a:p>
          <a:p>
            <a:pPr eaLnBrk="1" hangingPunct="1">
              <a:lnSpc>
                <a:spcPct val="160000"/>
              </a:lnSpc>
              <a:spcBef>
                <a:spcPct val="0"/>
              </a:spcBef>
              <a:buClrTx/>
              <a:buSzTx/>
              <a:buFontTx/>
              <a:buNone/>
            </a:pPr>
            <a:r>
              <a:rPr lang="en-US" altLang="en-US" sz="2400" b="1">
                <a:solidFill>
                  <a:schemeClr val="tx1"/>
                </a:solidFill>
                <a:latin typeface="Forte" panose="03060902040502070203" pitchFamily="66" charset="0"/>
              </a:rPr>
              <a:t>discrete_range &lt;=  expr ( </a:t>
            </a:r>
            <a:r>
              <a:rPr lang="en-US" altLang="en-US" sz="2400" b="1" i="0">
                <a:solidFill>
                  <a:schemeClr val="tx1"/>
                </a:solidFill>
                <a:latin typeface="Tahoma" panose="020B0604030504040204" pitchFamily="34" charset="0"/>
              </a:rPr>
              <a:t>to</a:t>
            </a:r>
            <a:r>
              <a:rPr lang="en-US" altLang="en-US" sz="2400" b="1">
                <a:solidFill>
                  <a:schemeClr val="tx1"/>
                </a:solidFill>
                <a:latin typeface="Forte" panose="03060902040502070203" pitchFamily="66" charset="0"/>
              </a:rPr>
              <a:t> | </a:t>
            </a:r>
            <a:r>
              <a:rPr lang="en-US" altLang="en-US" sz="2400" b="1" i="0">
                <a:solidFill>
                  <a:schemeClr val="tx1"/>
                </a:solidFill>
                <a:latin typeface="Tahoma" panose="020B0604030504040204" pitchFamily="34" charset="0"/>
              </a:rPr>
              <a:t>downto</a:t>
            </a:r>
            <a:r>
              <a:rPr lang="en-US" altLang="en-US" sz="2400" b="1">
                <a:solidFill>
                  <a:schemeClr val="tx1"/>
                </a:solidFill>
                <a:latin typeface="Forte" panose="03060902040502070203" pitchFamily="66" charset="0"/>
              </a:rPr>
              <a:t> ) expr</a:t>
            </a:r>
          </a:p>
        </p:txBody>
      </p:sp>
      <p:sp>
        <p:nvSpPr>
          <p:cNvPr id="259077" name="Text Box 4"/>
          <p:cNvSpPr txBox="1">
            <a:spLocks noChangeArrowheads="1"/>
          </p:cNvSpPr>
          <p:nvPr/>
        </p:nvSpPr>
        <p:spPr bwMode="auto">
          <a:xfrm>
            <a:off x="228600" y="1157288"/>
            <a:ext cx="7788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Construct for specifying deterministic iteration.</a:t>
            </a:r>
          </a:p>
        </p:txBody>
      </p:sp>
      <p:grpSp>
        <p:nvGrpSpPr>
          <p:cNvPr id="2" name="Group 5"/>
          <p:cNvGrpSpPr>
            <a:grpSpLocks/>
          </p:cNvGrpSpPr>
          <p:nvPr/>
        </p:nvGrpSpPr>
        <p:grpSpPr bwMode="auto">
          <a:xfrm>
            <a:off x="1676400" y="1920875"/>
            <a:ext cx="7118350" cy="898525"/>
            <a:chOff x="1056" y="1066"/>
            <a:chExt cx="4484" cy="566"/>
          </a:xfrm>
        </p:grpSpPr>
        <p:sp>
          <p:nvSpPr>
            <p:cNvPr id="259080" name="Line 6"/>
            <p:cNvSpPr>
              <a:spLocks noChangeShapeType="1"/>
            </p:cNvSpPr>
            <p:nvPr/>
          </p:nvSpPr>
          <p:spPr bwMode="auto">
            <a:xfrm flipH="1">
              <a:off x="1056" y="1344"/>
              <a:ext cx="3408" cy="288"/>
            </a:xfrm>
            <a:prstGeom prst="line">
              <a:avLst/>
            </a:prstGeom>
            <a:noFill/>
            <a:ln w="5715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382983" name="Text Box 7"/>
            <p:cNvSpPr txBox="1">
              <a:spLocks noChangeArrowheads="1"/>
            </p:cNvSpPr>
            <p:nvPr/>
          </p:nvSpPr>
          <p:spPr bwMode="auto">
            <a:xfrm>
              <a:off x="4416" y="1066"/>
              <a:ext cx="1124" cy="518"/>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en-US" b="1" i="0">
                  <a:solidFill>
                    <a:srgbClr val="FF0000"/>
                  </a:solidFill>
                  <a:effectLst>
                    <a:outerShdw blurRad="38100" dist="38100" dir="2700000" algn="tl">
                      <a:srgbClr val="C0C0C0"/>
                    </a:outerShdw>
                  </a:effectLst>
                  <a:latin typeface="Tahoma" pitchFamily="34" charset="0"/>
                </a:rPr>
                <a:t>Loop </a:t>
              </a:r>
            </a:p>
            <a:p>
              <a:pPr eaLnBrk="1" hangingPunct="1">
                <a:defRPr/>
              </a:pPr>
              <a:r>
                <a:rPr lang="en-US" b="1" i="0">
                  <a:solidFill>
                    <a:srgbClr val="FF0000"/>
                  </a:solidFill>
                  <a:effectLst>
                    <a:outerShdw blurRad="38100" dist="38100" dir="2700000" algn="tl">
                      <a:srgbClr val="C0C0C0"/>
                    </a:outerShdw>
                  </a:effectLst>
                  <a:latin typeface="Tahoma" pitchFamily="34" charset="0"/>
                </a:rPr>
                <a:t>parameter</a:t>
              </a:r>
            </a:p>
          </p:txBody>
        </p:sp>
      </p:grpSp>
      <p:sp>
        <p:nvSpPr>
          <p:cNvPr id="382984" name="Text Box 8"/>
          <p:cNvSpPr txBox="1">
            <a:spLocks noChangeArrowheads="1"/>
          </p:cNvSpPr>
          <p:nvPr/>
        </p:nvSpPr>
        <p:spPr bwMode="auto">
          <a:xfrm>
            <a:off x="288925" y="4987925"/>
            <a:ext cx="3884613" cy="15652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for</a:t>
            </a:r>
            <a:r>
              <a:rPr lang="en-US" altLang="en-US" sz="2400" i="0">
                <a:solidFill>
                  <a:schemeClr val="tx1"/>
                </a:solidFill>
                <a:latin typeface="Tahoma" panose="020B0604030504040204" pitchFamily="34" charset="0"/>
              </a:rPr>
              <a:t> count </a:t>
            </a:r>
            <a:r>
              <a:rPr lang="en-US" altLang="en-US" sz="2400" b="1" i="0">
                <a:solidFill>
                  <a:schemeClr val="tx1"/>
                </a:solidFill>
                <a:latin typeface="Tahoma" panose="020B0604030504040204" pitchFamily="34" charset="0"/>
              </a:rPr>
              <a:t>in</a:t>
            </a:r>
            <a:r>
              <a:rPr lang="en-US" altLang="en-US" sz="2400" i="0">
                <a:solidFill>
                  <a:schemeClr val="tx1"/>
                </a:solidFill>
                <a:latin typeface="Tahoma" panose="020B0604030504040204" pitchFamily="34" charset="0"/>
              </a:rPr>
              <a:t> 0 </a:t>
            </a:r>
            <a:r>
              <a:rPr lang="en-US" altLang="en-US" sz="2400" b="1" i="0">
                <a:solidFill>
                  <a:schemeClr val="tx1"/>
                </a:solidFill>
                <a:latin typeface="Tahoma" panose="020B0604030504040204" pitchFamily="34" charset="0"/>
              </a:rPr>
              <a:t>to</a:t>
            </a:r>
            <a:r>
              <a:rPr lang="en-US" altLang="en-US" sz="2400" i="0">
                <a:solidFill>
                  <a:schemeClr val="tx1"/>
                </a:solidFill>
                <a:latin typeface="Tahoma" panose="020B0604030504040204" pitchFamily="34" charset="0"/>
              </a:rPr>
              <a:t> 127 </a:t>
            </a:r>
            <a:r>
              <a:rPr lang="en-US" altLang="en-US" sz="2400" b="1" i="0">
                <a:solidFill>
                  <a:schemeClr val="tx1"/>
                </a:solidFill>
                <a:latin typeface="Tahoma" panose="020B0604030504040204" pitchFamily="34" charset="0"/>
              </a:rPr>
              <a:t>loop</a:t>
            </a:r>
          </a:p>
          <a:p>
            <a:pPr lvl="1" eaLnBrk="1" hangingPunct="1">
              <a:spcBef>
                <a:spcPct val="0"/>
              </a:spcBef>
              <a:buClrTx/>
              <a:buSzTx/>
              <a:buFontTx/>
              <a:buNone/>
            </a:pPr>
            <a:r>
              <a:rPr lang="en-US" altLang="en-US" i="0">
                <a:latin typeface="Tahoma" panose="020B0604030504040204" pitchFamily="34" charset="0"/>
              </a:rPr>
              <a:t>count_out &lt;= count;</a:t>
            </a:r>
          </a:p>
          <a:p>
            <a:pPr lvl="1" eaLnBrk="1" hangingPunct="1">
              <a:spcBef>
                <a:spcPct val="0"/>
              </a:spcBef>
              <a:buClrTx/>
              <a:buSzTx/>
              <a:buFontTx/>
              <a:buNone/>
            </a:pPr>
            <a:r>
              <a:rPr lang="en-US" altLang="en-US" b="1" i="0">
                <a:latin typeface="Tahoma" panose="020B0604030504040204" pitchFamily="34" charset="0"/>
              </a:rPr>
              <a:t>wait</a:t>
            </a:r>
            <a:r>
              <a:rPr lang="en-US" altLang="en-US" i="0">
                <a:latin typeface="Tahoma" panose="020B0604030504040204" pitchFamily="34" charset="0"/>
              </a:rPr>
              <a:t> for 5 ns;</a:t>
            </a:r>
          </a:p>
          <a:p>
            <a:pPr eaLnBrk="1" hangingPunct="1">
              <a:spcBef>
                <a:spcPct val="0"/>
              </a:spcBef>
              <a:buClrTx/>
              <a:buSzTx/>
              <a:buFontTx/>
              <a:buNone/>
            </a:pPr>
            <a:r>
              <a:rPr lang="en-US" altLang="en-US" sz="2400" b="1" i="0">
                <a:solidFill>
                  <a:schemeClr val="tx1"/>
                </a:solidFill>
                <a:latin typeface="Tahoma" panose="020B0604030504040204" pitchFamily="34" charset="0"/>
              </a:rPr>
              <a:t>end loop;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2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4" grpId="0" animBg="1"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111B6D7-89E7-4714-AB0A-1B07CA5D4321}" type="slidenum">
              <a:rPr lang="ar-SA" altLang="en-US" sz="1400" smtClean="0">
                <a:solidFill>
                  <a:srgbClr val="0000B6"/>
                </a:solidFill>
                <a:latin typeface="Book Antiqua" panose="02040602050305030304" pitchFamily="18" charset="0"/>
              </a:rPr>
              <a:pPr>
                <a:spcBef>
                  <a:spcPct val="0"/>
                </a:spcBef>
                <a:buClrTx/>
                <a:buSzTx/>
                <a:buFontTx/>
                <a:buNone/>
              </a:pPr>
              <a:t>232</a:t>
            </a:fld>
            <a:endParaRPr lang="en-US" altLang="en-US" sz="1400" smtClean="0">
              <a:solidFill>
                <a:srgbClr val="0000B6"/>
              </a:solidFill>
              <a:latin typeface="Book Antiqua" panose="02040602050305030304" pitchFamily="18" charset="0"/>
            </a:endParaRPr>
          </a:p>
        </p:txBody>
      </p:sp>
      <p:sp>
        <p:nvSpPr>
          <p:cNvPr id="384002" name="Rectangle 2"/>
          <p:cNvSpPr>
            <a:spLocks noGrp="1" noChangeArrowheads="1"/>
          </p:cNvSpPr>
          <p:nvPr>
            <p:ph type="title"/>
          </p:nvPr>
        </p:nvSpPr>
        <p:spPr/>
        <p:txBody>
          <a:bodyPr/>
          <a:lstStyle/>
          <a:p>
            <a:pPr>
              <a:defRPr/>
            </a:pPr>
            <a:r>
              <a:rPr lang="en-US" smtClean="0"/>
              <a:t>For loop: rules</a:t>
            </a:r>
          </a:p>
        </p:txBody>
      </p:sp>
      <p:sp>
        <p:nvSpPr>
          <p:cNvPr id="260100" name="Text Box 3"/>
          <p:cNvSpPr txBox="1">
            <a:spLocks noChangeArrowheads="1"/>
          </p:cNvSpPr>
          <p:nvPr/>
        </p:nvSpPr>
        <p:spPr bwMode="auto">
          <a:xfrm>
            <a:off x="76200" y="1371600"/>
            <a:ext cx="8942388"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Loop parameter’s type is the base type of the discrete</a:t>
            </a:r>
          </a:p>
          <a:p>
            <a:pPr eaLnBrk="1" hangingPunct="1">
              <a:spcBef>
                <a:spcPct val="0"/>
              </a:spcBef>
              <a:buClrTx/>
              <a:buSzTx/>
              <a:buFontTx/>
              <a:buNone/>
            </a:pPr>
            <a:r>
              <a:rPr lang="en-US" altLang="en-US" i="0">
                <a:solidFill>
                  <a:schemeClr val="tx1"/>
                </a:solidFill>
                <a:latin typeface="Tahoma" panose="020B0604030504040204" pitchFamily="34" charset="0"/>
              </a:rPr>
              <a:t>   range.</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Loop parameter is a constant inside the loop body.</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It can be used in an expression but not written to.</a:t>
            </a:r>
          </a:p>
          <a:p>
            <a:pPr eaLnBrk="1" hangingPunct="1">
              <a:lnSpc>
                <a:spcPct val="150000"/>
              </a:lnSpc>
              <a:spcBef>
                <a:spcPct val="0"/>
              </a:spcBef>
              <a:buClrTx/>
              <a:buSzTx/>
              <a:buFontTx/>
              <a:buChar char="•"/>
            </a:pPr>
            <a:r>
              <a:rPr lang="en-US" altLang="en-US" i="0">
                <a:solidFill>
                  <a:schemeClr val="tx1"/>
                </a:solidFill>
                <a:latin typeface="Tahoma" panose="020B0604030504040204" pitchFamily="34" charset="0"/>
              </a:rPr>
              <a:t> Loop parameter is not required to be explicitly decl.</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Loop parameter’s scope is defined by the loop body.</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Consequently, it hides any variable of the same name</a:t>
            </a:r>
          </a:p>
          <a:p>
            <a:pPr eaLnBrk="1" hangingPunct="1">
              <a:spcBef>
                <a:spcPct val="0"/>
              </a:spcBef>
              <a:buClrTx/>
              <a:buSzTx/>
              <a:buFontTx/>
              <a:buNone/>
            </a:pPr>
            <a:r>
              <a:rPr lang="en-US" altLang="en-US" i="0">
                <a:solidFill>
                  <a:schemeClr val="tx1"/>
                </a:solidFill>
                <a:latin typeface="Tahoma" panose="020B0604030504040204" pitchFamily="34" charset="0"/>
              </a:rPr>
              <a:t>   inside the loop body.</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00EA7C6-786E-4D5C-92A9-43A8168DD69E}" type="slidenum">
              <a:rPr lang="ar-SA" altLang="en-US" sz="1400" smtClean="0">
                <a:solidFill>
                  <a:srgbClr val="0000B6"/>
                </a:solidFill>
                <a:latin typeface="Book Antiqua" panose="02040602050305030304" pitchFamily="18" charset="0"/>
              </a:rPr>
              <a:pPr>
                <a:spcBef>
                  <a:spcPct val="0"/>
                </a:spcBef>
                <a:buClrTx/>
                <a:buSzTx/>
                <a:buFontTx/>
                <a:buNone/>
              </a:pPr>
              <a:t>233</a:t>
            </a:fld>
            <a:endParaRPr lang="en-US" altLang="en-US" sz="1400" smtClean="0">
              <a:solidFill>
                <a:srgbClr val="0000B6"/>
              </a:solidFill>
              <a:latin typeface="Book Antiqua" panose="02040602050305030304" pitchFamily="18" charset="0"/>
            </a:endParaRPr>
          </a:p>
        </p:txBody>
      </p:sp>
      <p:sp>
        <p:nvSpPr>
          <p:cNvPr id="385026" name="Rectangle 2"/>
          <p:cNvSpPr>
            <a:spLocks noGrp="1" noChangeArrowheads="1"/>
          </p:cNvSpPr>
          <p:nvPr>
            <p:ph type="title"/>
          </p:nvPr>
        </p:nvSpPr>
        <p:spPr>
          <a:xfrm>
            <a:off x="609600" y="304800"/>
            <a:ext cx="7772400" cy="1143000"/>
          </a:xfrm>
        </p:spPr>
        <p:txBody>
          <a:bodyPr/>
          <a:lstStyle/>
          <a:p>
            <a:pPr>
              <a:defRPr/>
            </a:pPr>
            <a:r>
              <a:rPr lang="en-US" smtClean="0"/>
              <a:t>For loop: example</a:t>
            </a:r>
          </a:p>
        </p:txBody>
      </p:sp>
      <p:sp>
        <p:nvSpPr>
          <p:cNvPr id="261124" name="Text Box 3"/>
          <p:cNvSpPr txBox="1">
            <a:spLocks noChangeArrowheads="1"/>
          </p:cNvSpPr>
          <p:nvPr/>
        </p:nvSpPr>
        <p:spPr bwMode="auto">
          <a:xfrm>
            <a:off x="822325" y="1447800"/>
            <a:ext cx="6249988" cy="4802188"/>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P1: </a:t>
            </a:r>
            <a:r>
              <a:rPr lang="en-US" altLang="en-US" b="1" i="0">
                <a:solidFill>
                  <a:schemeClr val="tx1"/>
                </a:solidFill>
                <a:latin typeface="Tahoma" panose="020B0604030504040204" pitchFamily="34" charset="0"/>
              </a:rPr>
              <a:t>process is</a:t>
            </a:r>
          </a:p>
          <a:p>
            <a:pPr lvl="1" eaLnBrk="1" hangingPunct="1">
              <a:spcBef>
                <a:spcPct val="0"/>
              </a:spcBef>
              <a:buClrTx/>
              <a:buSzTx/>
              <a:buFontTx/>
              <a:buNone/>
            </a:pPr>
            <a:r>
              <a:rPr lang="en-US" altLang="en-US" sz="2800" b="1" i="0">
                <a:latin typeface="Tahoma" panose="020B0604030504040204" pitchFamily="34" charset="0"/>
              </a:rPr>
              <a:t>variable</a:t>
            </a:r>
            <a:r>
              <a:rPr lang="en-US" altLang="en-US" sz="2800" i="0">
                <a:latin typeface="Tahoma" panose="020B0604030504040204" pitchFamily="34" charset="0"/>
              </a:rPr>
              <a:t> i, j: </a:t>
            </a:r>
            <a:r>
              <a:rPr lang="en-US" altLang="en-US" sz="2800" b="1" i="0">
                <a:latin typeface="Tahoma" panose="020B0604030504040204" pitchFamily="34" charset="0"/>
              </a:rPr>
              <a:t>integer</a:t>
            </a:r>
            <a:r>
              <a:rPr lang="en-US" altLang="en-US" sz="2800" i="0">
                <a:latin typeface="Tahoma" panose="020B0604030504040204" pitchFamily="34" charset="0"/>
              </a:rPr>
              <a:t>;</a:t>
            </a:r>
          </a:p>
          <a:p>
            <a:pPr eaLnBrk="1" hangingPunct="1">
              <a:spcBef>
                <a:spcPct val="0"/>
              </a:spcBef>
              <a:buClrTx/>
              <a:buSzTx/>
              <a:buFontTx/>
              <a:buNone/>
            </a:pPr>
            <a:r>
              <a:rPr lang="en-US" altLang="en-US" b="1" i="0">
                <a:solidFill>
                  <a:schemeClr val="tx1"/>
                </a:solidFill>
                <a:latin typeface="Tahoma" panose="020B0604030504040204" pitchFamily="34" charset="0"/>
              </a:rPr>
              <a:t>begin</a:t>
            </a:r>
          </a:p>
          <a:p>
            <a:pPr lvl="1" eaLnBrk="1" hangingPunct="1">
              <a:spcBef>
                <a:spcPct val="0"/>
              </a:spcBef>
              <a:buClrTx/>
              <a:buSzTx/>
              <a:buFontTx/>
              <a:buNone/>
            </a:pPr>
            <a:r>
              <a:rPr lang="en-US" altLang="en-US" sz="2800" i="0">
                <a:latin typeface="Tahoma" panose="020B0604030504040204" pitchFamily="34" charset="0"/>
              </a:rPr>
              <a:t>i := loop_param;             -- ERROR</a:t>
            </a:r>
          </a:p>
          <a:p>
            <a:pPr lvl="1" eaLnBrk="1" hangingPunct="1">
              <a:spcBef>
                <a:spcPct val="0"/>
              </a:spcBef>
              <a:buClrTx/>
              <a:buSzTx/>
              <a:buFontTx/>
              <a:buNone/>
            </a:pPr>
            <a:r>
              <a:rPr lang="en-US" altLang="en-US" sz="2800" b="1" i="0">
                <a:latin typeface="Tahoma" panose="020B0604030504040204" pitchFamily="34" charset="0"/>
              </a:rPr>
              <a:t>for</a:t>
            </a:r>
            <a:r>
              <a:rPr lang="en-US" altLang="en-US" sz="2800" i="0">
                <a:latin typeface="Tahoma" panose="020B0604030504040204" pitchFamily="34" charset="0"/>
              </a:rPr>
              <a:t> loop_param </a:t>
            </a:r>
            <a:r>
              <a:rPr lang="en-US" altLang="en-US" sz="2800" b="1" i="0">
                <a:latin typeface="Tahoma" panose="020B0604030504040204" pitchFamily="34" charset="0"/>
              </a:rPr>
              <a:t>in</a:t>
            </a:r>
            <a:r>
              <a:rPr lang="en-US" altLang="en-US" sz="2800" i="0">
                <a:latin typeface="Tahoma" panose="020B0604030504040204" pitchFamily="34" charset="0"/>
              </a:rPr>
              <a:t> 1 </a:t>
            </a:r>
            <a:r>
              <a:rPr lang="en-US" altLang="en-US" sz="2800" b="1" i="0">
                <a:latin typeface="Tahoma" panose="020B0604030504040204" pitchFamily="34" charset="0"/>
              </a:rPr>
              <a:t>to</a:t>
            </a:r>
            <a:r>
              <a:rPr lang="en-US" altLang="en-US" sz="2800" i="0">
                <a:latin typeface="Tahoma" panose="020B0604030504040204" pitchFamily="34" charset="0"/>
              </a:rPr>
              <a:t> 10 </a:t>
            </a:r>
            <a:r>
              <a:rPr lang="en-US" altLang="en-US" sz="2800" b="1" i="0">
                <a:latin typeface="Tahoma" panose="020B0604030504040204" pitchFamily="34" charset="0"/>
              </a:rPr>
              <a:t>loop</a:t>
            </a:r>
          </a:p>
          <a:p>
            <a:pPr lvl="2" eaLnBrk="1" hangingPunct="1">
              <a:spcBef>
                <a:spcPct val="0"/>
              </a:spcBef>
              <a:buClrTx/>
              <a:buSzTx/>
              <a:buFontTx/>
              <a:buNone/>
            </a:pPr>
            <a:r>
              <a:rPr lang="en-US" altLang="en-US" sz="2800" i="0">
                <a:latin typeface="Tahoma" panose="020B0604030504040204" pitchFamily="34" charset="0"/>
              </a:rPr>
              <a:t>…</a:t>
            </a:r>
          </a:p>
          <a:p>
            <a:pPr lvl="2" eaLnBrk="1" hangingPunct="1">
              <a:spcBef>
                <a:spcPct val="0"/>
              </a:spcBef>
              <a:buClrTx/>
              <a:buSzTx/>
              <a:buFontTx/>
              <a:buNone/>
            </a:pPr>
            <a:r>
              <a:rPr lang="en-US" altLang="en-US" sz="2800" i="0">
                <a:latin typeface="Tahoma" panose="020B0604030504040204" pitchFamily="34" charset="0"/>
              </a:rPr>
              <a:t>loop_param := 5;       -- ERROR</a:t>
            </a:r>
          </a:p>
          <a:p>
            <a:pPr lvl="2" eaLnBrk="1" hangingPunct="1">
              <a:spcBef>
                <a:spcPct val="0"/>
              </a:spcBef>
              <a:buClrTx/>
              <a:buSzTx/>
              <a:buFontTx/>
              <a:buNone/>
            </a:pPr>
            <a:r>
              <a:rPr lang="en-US" altLang="en-US" sz="2800" i="0">
                <a:latin typeface="Tahoma" panose="020B0604030504040204" pitchFamily="34" charset="0"/>
              </a:rPr>
              <a:t>…</a:t>
            </a:r>
          </a:p>
          <a:p>
            <a:pPr lvl="1" eaLnBrk="1" hangingPunct="1">
              <a:spcBef>
                <a:spcPct val="0"/>
              </a:spcBef>
              <a:buClrTx/>
              <a:buSzTx/>
              <a:buFontTx/>
              <a:buNone/>
            </a:pPr>
            <a:r>
              <a:rPr lang="en-US" altLang="en-US" sz="2800" b="1" i="0">
                <a:latin typeface="Tahoma" panose="020B0604030504040204" pitchFamily="34" charset="0"/>
              </a:rPr>
              <a:t>end loop;</a:t>
            </a:r>
          </a:p>
          <a:p>
            <a:pPr lvl="1" eaLnBrk="1" hangingPunct="1">
              <a:spcBef>
                <a:spcPct val="0"/>
              </a:spcBef>
              <a:buClrTx/>
              <a:buSzTx/>
              <a:buFontTx/>
              <a:buNone/>
            </a:pPr>
            <a:r>
              <a:rPr lang="en-US" altLang="en-US" sz="2800" i="0">
                <a:latin typeface="Tahoma" panose="020B0604030504040204" pitchFamily="34" charset="0"/>
              </a:rPr>
              <a:t>j := loop_param;            -- ERROR</a:t>
            </a:r>
          </a:p>
          <a:p>
            <a:pPr eaLnBrk="1" hangingPunct="1">
              <a:spcBef>
                <a:spcPct val="0"/>
              </a:spcBef>
              <a:buClrTx/>
              <a:buSzTx/>
              <a:buFontTx/>
              <a:buNone/>
            </a:pPr>
            <a:r>
              <a:rPr lang="en-US" altLang="en-US" b="1" i="0">
                <a:solidFill>
                  <a:schemeClr val="tx1"/>
                </a:solidFill>
                <a:latin typeface="Tahoma" panose="020B0604030504040204" pitchFamily="34" charset="0"/>
              </a:rPr>
              <a:t>end process;</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72E4576-DA78-475F-9BBB-BA8EA541B265}" type="slidenum">
              <a:rPr lang="ar-SA" altLang="en-US" sz="1400" smtClean="0">
                <a:solidFill>
                  <a:srgbClr val="0000B6"/>
                </a:solidFill>
                <a:latin typeface="Book Antiqua" panose="02040602050305030304" pitchFamily="18" charset="0"/>
              </a:rPr>
              <a:pPr>
                <a:spcBef>
                  <a:spcPct val="0"/>
                </a:spcBef>
                <a:buClrTx/>
                <a:buSzTx/>
                <a:buFontTx/>
                <a:buNone/>
              </a:pPr>
              <a:t>234</a:t>
            </a:fld>
            <a:endParaRPr lang="en-US" altLang="en-US" sz="1400" smtClean="0">
              <a:solidFill>
                <a:srgbClr val="0000B6"/>
              </a:solidFill>
              <a:latin typeface="Book Antiqua" panose="02040602050305030304" pitchFamily="18" charset="0"/>
            </a:endParaRPr>
          </a:p>
        </p:txBody>
      </p:sp>
      <p:sp>
        <p:nvSpPr>
          <p:cNvPr id="386050" name="Rectangle 2"/>
          <p:cNvSpPr>
            <a:spLocks noGrp="1" noChangeArrowheads="1"/>
          </p:cNvSpPr>
          <p:nvPr>
            <p:ph type="title"/>
          </p:nvPr>
        </p:nvSpPr>
        <p:spPr/>
        <p:txBody>
          <a:bodyPr/>
          <a:lstStyle/>
          <a:p>
            <a:pPr>
              <a:defRPr/>
            </a:pPr>
            <a:r>
              <a:rPr lang="en-US" smtClean="0"/>
              <a:t>Assertion statement </a:t>
            </a:r>
          </a:p>
        </p:txBody>
      </p:sp>
      <p:sp>
        <p:nvSpPr>
          <p:cNvPr id="262148" name="Text Box 3"/>
          <p:cNvSpPr txBox="1">
            <a:spLocks noChangeArrowheads="1"/>
          </p:cNvSpPr>
          <p:nvPr/>
        </p:nvSpPr>
        <p:spPr bwMode="auto">
          <a:xfrm>
            <a:off x="228600" y="1630363"/>
            <a:ext cx="862647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 functionally correct model may need to satisfy </a:t>
            </a:r>
          </a:p>
          <a:p>
            <a:pPr eaLnBrk="1" hangingPunct="1">
              <a:spcBef>
                <a:spcPct val="0"/>
              </a:spcBef>
              <a:buClrTx/>
              <a:buSzTx/>
              <a:buFontTx/>
              <a:buNone/>
            </a:pPr>
            <a:r>
              <a:rPr lang="en-US" altLang="en-US" i="0">
                <a:solidFill>
                  <a:schemeClr val="tx1"/>
                </a:solidFill>
                <a:latin typeface="Tahoma" panose="020B0604030504040204" pitchFamily="34" charset="0"/>
              </a:rPr>
              <a:t>  certain conditions.</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Some of these can specified by “assert” statements.</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Assert statements are particularly useful for </a:t>
            </a:r>
          </a:p>
          <a:p>
            <a:pPr eaLnBrk="1" hangingPunct="1">
              <a:spcBef>
                <a:spcPct val="0"/>
              </a:spcBef>
              <a:buClrTx/>
              <a:buSzTx/>
              <a:buFontTx/>
              <a:buNone/>
            </a:pPr>
            <a:r>
              <a:rPr lang="en-US" altLang="en-US" i="0">
                <a:solidFill>
                  <a:schemeClr val="tx1"/>
                </a:solidFill>
                <a:latin typeface="Tahoma" panose="020B0604030504040204" pitchFamily="34" charset="0"/>
              </a:rPr>
              <a:t>  de-bugging.</a:t>
            </a:r>
          </a:p>
        </p:txBody>
      </p:sp>
      <p:sp>
        <p:nvSpPr>
          <p:cNvPr id="262149" name="Text Box 4"/>
          <p:cNvSpPr txBox="1">
            <a:spLocks noChangeArrowheads="1"/>
          </p:cNvSpPr>
          <p:nvPr/>
        </p:nvSpPr>
        <p:spPr bwMode="auto">
          <a:xfrm>
            <a:off x="457200" y="5334000"/>
            <a:ext cx="6472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Useful for writing trace writes in VHDL</a:t>
            </a:r>
          </a:p>
        </p:txBody>
      </p:sp>
      <p:sp>
        <p:nvSpPr>
          <p:cNvPr id="262150" name="Rectangle 5"/>
          <p:cNvSpPr>
            <a:spLocks noChangeArrowheads="1"/>
          </p:cNvSpPr>
          <p:nvPr/>
        </p:nvSpPr>
        <p:spPr bwMode="auto">
          <a:xfrm>
            <a:off x="685800" y="411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4400" i="0">
                <a:solidFill>
                  <a:schemeClr val="tx2"/>
                </a:solidFill>
                <a:latin typeface="Times New Roman" panose="02020603050405020304" pitchFamily="18" charset="0"/>
              </a:rPr>
              <a:t>Report statement</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94B4D87-D37D-4EF3-ABB4-A550670A87AF}" type="slidenum">
              <a:rPr lang="ar-SA" altLang="en-US" sz="1400" smtClean="0">
                <a:solidFill>
                  <a:srgbClr val="0000B6"/>
                </a:solidFill>
                <a:latin typeface="Book Antiqua" panose="02040602050305030304" pitchFamily="18" charset="0"/>
              </a:rPr>
              <a:pPr>
                <a:spcBef>
                  <a:spcPct val="0"/>
                </a:spcBef>
                <a:buClrTx/>
                <a:buSzTx/>
                <a:buFontTx/>
                <a:buNone/>
              </a:pPr>
              <a:t>235</a:t>
            </a:fld>
            <a:endParaRPr lang="en-US" altLang="en-US" sz="1400" smtClean="0">
              <a:solidFill>
                <a:srgbClr val="0000B6"/>
              </a:solidFill>
              <a:latin typeface="Book Antiqua" panose="02040602050305030304" pitchFamily="18" charset="0"/>
            </a:endParaRPr>
          </a:p>
        </p:txBody>
      </p:sp>
      <p:sp>
        <p:nvSpPr>
          <p:cNvPr id="387074" name="Rectangle 2"/>
          <p:cNvSpPr>
            <a:spLocks noGrp="1" noChangeArrowheads="1"/>
          </p:cNvSpPr>
          <p:nvPr>
            <p:ph type="title"/>
          </p:nvPr>
        </p:nvSpPr>
        <p:spPr>
          <a:xfrm>
            <a:off x="685800" y="152400"/>
            <a:ext cx="7772400" cy="1143000"/>
          </a:xfrm>
        </p:spPr>
        <p:txBody>
          <a:bodyPr/>
          <a:lstStyle/>
          <a:p>
            <a:pPr>
              <a:defRPr/>
            </a:pPr>
            <a:r>
              <a:rPr lang="en-US" smtClean="0"/>
              <a:t>Assert &amp; report stmt: example</a:t>
            </a:r>
          </a:p>
        </p:txBody>
      </p:sp>
      <p:sp>
        <p:nvSpPr>
          <p:cNvPr id="263172" name="Text Box 3"/>
          <p:cNvSpPr txBox="1">
            <a:spLocks noChangeArrowheads="1"/>
          </p:cNvSpPr>
          <p:nvPr/>
        </p:nvSpPr>
        <p:spPr bwMode="auto">
          <a:xfrm>
            <a:off x="457200" y="1295400"/>
            <a:ext cx="4783138"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assert</a:t>
            </a:r>
            <a:r>
              <a:rPr lang="en-US" altLang="en-US" i="0">
                <a:solidFill>
                  <a:schemeClr val="tx1"/>
                </a:solidFill>
                <a:latin typeface="Tahoma" panose="020B0604030504040204" pitchFamily="34" charset="0"/>
              </a:rPr>
              <a:t> value &lt;= max_value;</a:t>
            </a:r>
          </a:p>
        </p:txBody>
      </p:sp>
      <p:sp>
        <p:nvSpPr>
          <p:cNvPr id="387076" name="Text Box 4"/>
          <p:cNvSpPr txBox="1">
            <a:spLocks noChangeArrowheads="1"/>
          </p:cNvSpPr>
          <p:nvPr/>
        </p:nvSpPr>
        <p:spPr bwMode="auto">
          <a:xfrm>
            <a:off x="457200" y="2438400"/>
            <a:ext cx="4662488"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assert</a:t>
            </a:r>
            <a:r>
              <a:rPr lang="en-US" altLang="en-US" i="0">
                <a:solidFill>
                  <a:schemeClr val="tx1"/>
                </a:solidFill>
                <a:latin typeface="Tahoma" panose="020B0604030504040204" pitchFamily="34" charset="0"/>
              </a:rPr>
              <a:t> value &lt;= max_value</a:t>
            </a:r>
          </a:p>
          <a:p>
            <a:pPr lvl="1" eaLnBrk="1" hangingPunct="1">
              <a:spcBef>
                <a:spcPct val="0"/>
              </a:spcBef>
              <a:buClrTx/>
              <a:buSzTx/>
              <a:buFontTx/>
              <a:buNone/>
            </a:pPr>
            <a:r>
              <a:rPr lang="en-US" altLang="en-US" sz="2800" b="1" i="0">
                <a:latin typeface="Tahoma" panose="020B0604030504040204" pitchFamily="34" charset="0"/>
              </a:rPr>
              <a:t>report</a:t>
            </a:r>
            <a:r>
              <a:rPr lang="en-US" altLang="en-US" sz="2800" i="0">
                <a:latin typeface="Tahoma" panose="020B0604030504040204" pitchFamily="34" charset="0"/>
              </a:rPr>
              <a:t> “Value too large”;</a:t>
            </a:r>
          </a:p>
        </p:txBody>
      </p:sp>
      <p:sp>
        <p:nvSpPr>
          <p:cNvPr id="387077" name="Text Box 5"/>
          <p:cNvSpPr txBox="1">
            <a:spLocks noChangeArrowheads="1"/>
          </p:cNvSpPr>
          <p:nvPr/>
        </p:nvSpPr>
        <p:spPr bwMode="auto">
          <a:xfrm>
            <a:off x="457200" y="3962400"/>
            <a:ext cx="7994650"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type severity_level is (note,warning,error,failure);</a:t>
            </a:r>
          </a:p>
        </p:txBody>
      </p:sp>
      <p:sp>
        <p:nvSpPr>
          <p:cNvPr id="387078" name="Text Box 6"/>
          <p:cNvSpPr txBox="1">
            <a:spLocks noChangeArrowheads="1"/>
          </p:cNvSpPr>
          <p:nvPr/>
        </p:nvSpPr>
        <p:spPr bwMode="auto">
          <a:xfrm>
            <a:off x="457200" y="5105400"/>
            <a:ext cx="5445125" cy="1385888"/>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assert</a:t>
            </a:r>
            <a:r>
              <a:rPr lang="en-US" altLang="en-US" i="0">
                <a:solidFill>
                  <a:schemeClr val="tx1"/>
                </a:solidFill>
                <a:latin typeface="Tahoma" panose="020B0604030504040204" pitchFamily="34" charset="0"/>
              </a:rPr>
              <a:t> clock_width &gt;= 100 ns</a:t>
            </a:r>
          </a:p>
          <a:p>
            <a:pPr lvl="1" eaLnBrk="1" hangingPunct="1">
              <a:spcBef>
                <a:spcPct val="0"/>
              </a:spcBef>
              <a:buClrTx/>
              <a:buSzTx/>
              <a:buFontTx/>
              <a:buNone/>
            </a:pPr>
            <a:r>
              <a:rPr lang="en-US" altLang="en-US" sz="2800" b="1" i="0">
                <a:latin typeface="Tahoma" panose="020B0604030504040204" pitchFamily="34" charset="0"/>
              </a:rPr>
              <a:t>report</a:t>
            </a:r>
            <a:r>
              <a:rPr lang="en-US" altLang="en-US" sz="2800" i="0">
                <a:latin typeface="Tahoma" panose="020B0604030504040204" pitchFamily="34" charset="0"/>
              </a:rPr>
              <a:t> “clock width too small”</a:t>
            </a:r>
          </a:p>
          <a:p>
            <a:pPr lvl="1" eaLnBrk="1" hangingPunct="1">
              <a:spcBef>
                <a:spcPct val="0"/>
              </a:spcBef>
              <a:buClrTx/>
              <a:buSzTx/>
              <a:buFontTx/>
              <a:buNone/>
            </a:pPr>
            <a:r>
              <a:rPr lang="en-US" altLang="en-US" sz="2800" b="1" i="0">
                <a:latin typeface="Tahoma" panose="020B0604030504040204" pitchFamily="34" charset="0"/>
              </a:rPr>
              <a:t>severity</a:t>
            </a:r>
            <a:r>
              <a:rPr lang="en-US" altLang="en-US" sz="2800" i="0">
                <a:latin typeface="Tahoma" panose="020B0604030504040204" pitchFamily="34" charset="0"/>
              </a:rPr>
              <a:t> failure;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7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70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7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autoUpdateAnimBg="0"/>
      <p:bldP spid="387077" grpId="0" animBg="1" autoUpdateAnimBg="0"/>
      <p:bldP spid="387078" grpId="0" animBg="1"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ctrTitle"/>
          </p:nvPr>
        </p:nvSpPr>
        <p:spPr>
          <a:xfrm>
            <a:off x="684213" y="2276475"/>
            <a:ext cx="3886200" cy="2016125"/>
          </a:xfrm>
        </p:spPr>
        <p:txBody>
          <a:bodyPr/>
          <a:lstStyle/>
          <a:p>
            <a:pPr>
              <a:defRPr/>
            </a:pPr>
            <a:r>
              <a:rPr lang="en-US" smtClean="0"/>
              <a:t>Processes and Signals</a:t>
            </a:r>
            <a:br>
              <a:rPr lang="en-US" smtClean="0"/>
            </a:br>
            <a:r>
              <a:rPr lang="en-US" smtClean="0"/>
              <a:t>Delay Modeling</a:t>
            </a:r>
          </a:p>
        </p:txBody>
      </p:sp>
      <p:pic>
        <p:nvPicPr>
          <p:cNvPr id="264195" name="Picture 3" descr="soc_intro_c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FEB0A14F-86C1-43D3-849D-C2D5880C2605}" type="slidenum">
              <a:rPr lang="ar-SA" altLang="en-US" sz="1400" smtClean="0">
                <a:solidFill>
                  <a:srgbClr val="0000B6"/>
                </a:solidFill>
                <a:latin typeface="Book Antiqua" panose="02040602050305030304" pitchFamily="18" charset="0"/>
              </a:rPr>
              <a:pPr>
                <a:spcBef>
                  <a:spcPct val="0"/>
                </a:spcBef>
                <a:buClrTx/>
                <a:buSzTx/>
                <a:buFontTx/>
                <a:buNone/>
              </a:pPr>
              <a:t>237</a:t>
            </a:fld>
            <a:endParaRPr lang="en-US" altLang="en-US" sz="1400" smtClean="0">
              <a:solidFill>
                <a:srgbClr val="0000B6"/>
              </a:solidFill>
              <a:latin typeface="Book Antiqua" panose="02040602050305030304" pitchFamily="18" charset="0"/>
            </a:endParaRPr>
          </a:p>
        </p:txBody>
      </p:sp>
      <p:sp>
        <p:nvSpPr>
          <p:cNvPr id="389122" name="Rectangle 2"/>
          <p:cNvSpPr>
            <a:spLocks noGrp="1" noChangeArrowheads="1"/>
          </p:cNvSpPr>
          <p:nvPr>
            <p:ph type="title"/>
          </p:nvPr>
        </p:nvSpPr>
        <p:spPr>
          <a:xfrm>
            <a:off x="381000" y="381000"/>
            <a:ext cx="7086600" cy="533400"/>
          </a:xfrm>
        </p:spPr>
        <p:txBody>
          <a:bodyPr/>
          <a:lstStyle/>
          <a:p>
            <a:pPr>
              <a:defRPr/>
            </a:pPr>
            <a:r>
              <a:rPr lang="en-US" smtClean="0"/>
              <a:t>Processes and Signals</a:t>
            </a:r>
          </a:p>
        </p:txBody>
      </p:sp>
      <p:sp>
        <p:nvSpPr>
          <p:cNvPr id="265220" name="Text Box 3"/>
          <p:cNvSpPr txBox="1">
            <a:spLocks noChangeArrowheads="1"/>
          </p:cNvSpPr>
          <p:nvPr/>
        </p:nvSpPr>
        <p:spPr bwMode="auto">
          <a:xfrm>
            <a:off x="311150" y="1295400"/>
            <a:ext cx="8437563"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Signals are used for communicating between </a:t>
            </a:r>
          </a:p>
          <a:p>
            <a:pPr eaLnBrk="1" hangingPunct="1">
              <a:spcBef>
                <a:spcPct val="0"/>
              </a:spcBef>
              <a:buClrTx/>
              <a:buSzTx/>
              <a:buFontTx/>
              <a:buNone/>
            </a:pPr>
            <a:r>
              <a:rPr lang="en-US" altLang="en-US" i="0">
                <a:solidFill>
                  <a:schemeClr val="tx1"/>
                </a:solidFill>
                <a:latin typeface="Tahoma" panose="020B0604030504040204" pitchFamily="34" charset="0"/>
              </a:rPr>
              <a:t>   concurrently executing processes.</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A process that writes to a signal is called its driver.</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A “normal” signal can have one and only process</a:t>
            </a:r>
          </a:p>
          <a:p>
            <a:pPr eaLnBrk="1" hangingPunct="1">
              <a:spcBef>
                <a:spcPct val="0"/>
              </a:spcBef>
              <a:buClrTx/>
              <a:buSzTx/>
              <a:buFontTx/>
              <a:buNone/>
            </a:pPr>
            <a:r>
              <a:rPr lang="en-US" altLang="en-US" i="0">
                <a:solidFill>
                  <a:schemeClr val="tx1"/>
                </a:solidFill>
                <a:latin typeface="Tahoma" panose="020B0604030504040204" pitchFamily="34" charset="0"/>
              </a:rPr>
              <a:t>  process as its driver.</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In otherwords,  two processes cannot write to the</a:t>
            </a:r>
          </a:p>
          <a:p>
            <a:pPr eaLnBrk="1" hangingPunct="1">
              <a:spcBef>
                <a:spcPct val="0"/>
              </a:spcBef>
              <a:buClrTx/>
              <a:buSzTx/>
              <a:buFontTx/>
              <a:buNone/>
            </a:pPr>
            <a:r>
              <a:rPr lang="en-US" altLang="en-US" i="0">
                <a:solidFill>
                  <a:schemeClr val="tx1"/>
                </a:solidFill>
                <a:latin typeface="Tahoma" panose="020B0604030504040204" pitchFamily="34" charset="0"/>
              </a:rPr>
              <a:t>   same signal.</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Exceptions are “resolved” signals that will be</a:t>
            </a:r>
          </a:p>
          <a:p>
            <a:pPr eaLnBrk="1" hangingPunct="1">
              <a:spcBef>
                <a:spcPct val="0"/>
              </a:spcBef>
              <a:buClrTx/>
              <a:buSzTx/>
              <a:buFontTx/>
              <a:buNone/>
            </a:pPr>
            <a:r>
              <a:rPr lang="en-US" altLang="en-US" i="0">
                <a:solidFill>
                  <a:schemeClr val="tx1"/>
                </a:solidFill>
                <a:latin typeface="Tahoma" panose="020B0604030504040204" pitchFamily="34" charset="0"/>
              </a:rPr>
              <a:t>   discussed later.</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19F6791-62AE-4742-B8C1-ED0B038C5A85}" type="slidenum">
              <a:rPr lang="ar-SA" altLang="en-US" sz="1400" smtClean="0">
                <a:solidFill>
                  <a:srgbClr val="0000B6"/>
                </a:solidFill>
                <a:latin typeface="Book Antiqua" panose="02040602050305030304" pitchFamily="18" charset="0"/>
              </a:rPr>
              <a:pPr>
                <a:spcBef>
                  <a:spcPct val="0"/>
                </a:spcBef>
                <a:buClrTx/>
                <a:buSzTx/>
                <a:buFontTx/>
                <a:buNone/>
              </a:pPr>
              <a:t>238</a:t>
            </a:fld>
            <a:endParaRPr lang="en-US" altLang="en-US" sz="1400" smtClean="0">
              <a:solidFill>
                <a:srgbClr val="0000B6"/>
              </a:solidFill>
              <a:latin typeface="Book Antiqua" panose="02040602050305030304" pitchFamily="18" charset="0"/>
            </a:endParaRPr>
          </a:p>
        </p:txBody>
      </p:sp>
      <p:sp>
        <p:nvSpPr>
          <p:cNvPr id="390146" name="Rectangle 2"/>
          <p:cNvSpPr>
            <a:spLocks noGrp="1" noChangeArrowheads="1"/>
          </p:cNvSpPr>
          <p:nvPr>
            <p:ph type="title"/>
          </p:nvPr>
        </p:nvSpPr>
        <p:spPr>
          <a:xfrm>
            <a:off x="762000" y="152400"/>
            <a:ext cx="7772400" cy="1143000"/>
          </a:xfrm>
        </p:spPr>
        <p:txBody>
          <a:bodyPr/>
          <a:lstStyle/>
          <a:p>
            <a:pPr>
              <a:defRPr/>
            </a:pPr>
            <a:r>
              <a:rPr lang="en-US" smtClean="0">
                <a:solidFill>
                  <a:schemeClr val="tx1"/>
                </a:solidFill>
              </a:rPr>
              <a:t>Signals and Transactions</a:t>
            </a:r>
          </a:p>
        </p:txBody>
      </p:sp>
      <p:sp>
        <p:nvSpPr>
          <p:cNvPr id="266244" name="Text Box 3"/>
          <p:cNvSpPr txBox="1">
            <a:spLocks noChangeArrowheads="1"/>
          </p:cNvSpPr>
          <p:nvPr/>
        </p:nvSpPr>
        <p:spPr bwMode="auto">
          <a:xfrm>
            <a:off x="76200" y="1365250"/>
            <a:ext cx="8929688"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 signal assignment does not take effect immediately</a:t>
            </a:r>
          </a:p>
          <a:p>
            <a:pPr eaLnBrk="1" hangingPunct="1">
              <a:spcBef>
                <a:spcPct val="0"/>
              </a:spcBef>
              <a:buClrTx/>
              <a:buSzTx/>
              <a:buFontTx/>
              <a:buNone/>
            </a:pPr>
            <a:r>
              <a:rPr lang="en-US" altLang="en-US" i="0">
                <a:solidFill>
                  <a:schemeClr val="tx1"/>
                </a:solidFill>
                <a:latin typeface="Tahoma" panose="020B0604030504040204" pitchFamily="34" charset="0"/>
              </a:rPr>
              <a:t>  after the execution of the statement. </a:t>
            </a:r>
          </a:p>
          <a:p>
            <a:pPr eaLnBrk="1" hangingPunct="1">
              <a:lnSpc>
                <a:spcPct val="180000"/>
              </a:lnSpc>
              <a:spcBef>
                <a:spcPct val="0"/>
              </a:spcBef>
              <a:buClrTx/>
              <a:buSzTx/>
              <a:buFontTx/>
              <a:buChar char="•"/>
            </a:pPr>
            <a:r>
              <a:rPr lang="en-US" altLang="en-US" i="0">
                <a:solidFill>
                  <a:schemeClr val="tx1"/>
                </a:solidFill>
                <a:latin typeface="Tahoma" panose="020B0604030504040204" pitchFamily="34" charset="0"/>
              </a:rPr>
              <a:t> A signal assignment schedules a transaction for the</a:t>
            </a:r>
          </a:p>
          <a:p>
            <a:pPr eaLnBrk="1" hangingPunct="1">
              <a:spcBef>
                <a:spcPct val="0"/>
              </a:spcBef>
              <a:buClrTx/>
              <a:buSzTx/>
              <a:buFontTx/>
              <a:buNone/>
            </a:pPr>
            <a:r>
              <a:rPr lang="en-US" altLang="en-US" i="0">
                <a:solidFill>
                  <a:schemeClr val="tx1"/>
                </a:solidFill>
                <a:latin typeface="Tahoma" panose="020B0604030504040204" pitchFamily="34" charset="0"/>
              </a:rPr>
              <a:t>  signal.</a:t>
            </a:r>
          </a:p>
          <a:p>
            <a:pPr eaLnBrk="1" hangingPunct="1">
              <a:lnSpc>
                <a:spcPct val="180000"/>
              </a:lnSpc>
              <a:spcBef>
                <a:spcPct val="0"/>
              </a:spcBef>
              <a:buClrTx/>
              <a:buSzTx/>
              <a:buFontTx/>
              <a:buChar char="•"/>
            </a:pPr>
            <a:r>
              <a:rPr lang="en-US" altLang="en-US" i="0">
                <a:solidFill>
                  <a:schemeClr val="tx1"/>
                </a:solidFill>
                <a:latin typeface="Tahoma" panose="020B0604030504040204" pitchFamily="34" charset="0"/>
              </a:rPr>
              <a:t> The transaction is effected only when the process hits</a:t>
            </a:r>
          </a:p>
          <a:p>
            <a:pPr eaLnBrk="1" hangingPunct="1">
              <a:spcBef>
                <a:spcPct val="0"/>
              </a:spcBef>
              <a:buClrTx/>
              <a:buSzTx/>
              <a:buFontTx/>
              <a:buNone/>
            </a:pPr>
            <a:r>
              <a:rPr lang="en-US" altLang="en-US" i="0">
                <a:solidFill>
                  <a:schemeClr val="tx1"/>
                </a:solidFill>
                <a:latin typeface="Tahoma" panose="020B0604030504040204" pitchFamily="34" charset="0"/>
              </a:rPr>
              <a:t>   a wait statement.</a:t>
            </a:r>
          </a:p>
          <a:p>
            <a:pPr eaLnBrk="1" hangingPunct="1">
              <a:lnSpc>
                <a:spcPct val="180000"/>
              </a:lnSpc>
              <a:spcBef>
                <a:spcPct val="0"/>
              </a:spcBef>
              <a:buClrTx/>
              <a:buSzTx/>
              <a:buFontTx/>
              <a:buChar char="•"/>
            </a:pPr>
            <a:r>
              <a:rPr lang="en-US" altLang="en-US" i="0">
                <a:solidFill>
                  <a:schemeClr val="tx1"/>
                </a:solidFill>
                <a:latin typeface="Tahoma" panose="020B0604030504040204" pitchFamily="34" charset="0"/>
              </a:rPr>
              <a:t> After all the processes are suspended (that is are at</a:t>
            </a:r>
          </a:p>
          <a:p>
            <a:pPr eaLnBrk="1" hangingPunct="1">
              <a:spcBef>
                <a:spcPct val="0"/>
              </a:spcBef>
              <a:buClrTx/>
              <a:buSzTx/>
              <a:buFontTx/>
              <a:buNone/>
            </a:pPr>
            <a:r>
              <a:rPr lang="en-US" altLang="en-US" i="0">
                <a:solidFill>
                  <a:schemeClr val="tx1"/>
                </a:solidFill>
                <a:latin typeface="Tahoma" panose="020B0604030504040204" pitchFamily="34" charset="0"/>
              </a:rPr>
              <a:t>   their respective wait statements) the transactions </a:t>
            </a:r>
          </a:p>
          <a:p>
            <a:pPr eaLnBrk="1" hangingPunct="1">
              <a:spcBef>
                <a:spcPct val="0"/>
              </a:spcBef>
              <a:buClrTx/>
              <a:buSzTx/>
              <a:buFontTx/>
              <a:buNone/>
            </a:pPr>
            <a:r>
              <a:rPr lang="en-US" altLang="en-US" i="0">
                <a:solidFill>
                  <a:schemeClr val="tx1"/>
                </a:solidFill>
                <a:latin typeface="Tahoma" panose="020B0604030504040204" pitchFamily="34" charset="0"/>
              </a:rPr>
              <a:t>   are processed.</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37185DC-51D5-4B04-B6D3-071DD3E2FAE1}" type="slidenum">
              <a:rPr lang="ar-SA" altLang="en-US" sz="1400" smtClean="0">
                <a:solidFill>
                  <a:srgbClr val="0000B6"/>
                </a:solidFill>
                <a:latin typeface="Book Antiqua" panose="02040602050305030304" pitchFamily="18" charset="0"/>
              </a:rPr>
              <a:pPr>
                <a:spcBef>
                  <a:spcPct val="0"/>
                </a:spcBef>
                <a:buClrTx/>
                <a:buSzTx/>
                <a:buFontTx/>
                <a:buNone/>
              </a:pPr>
              <a:t>239</a:t>
            </a:fld>
            <a:endParaRPr lang="en-US" altLang="en-US" sz="1400" smtClean="0">
              <a:solidFill>
                <a:srgbClr val="0000B6"/>
              </a:solidFill>
              <a:latin typeface="Book Antiqua" panose="02040602050305030304" pitchFamily="18" charset="0"/>
            </a:endParaRPr>
          </a:p>
        </p:txBody>
      </p:sp>
      <p:sp>
        <p:nvSpPr>
          <p:cNvPr id="391170" name="Rectangle 2"/>
          <p:cNvSpPr>
            <a:spLocks noGrp="1" noChangeArrowheads="1"/>
          </p:cNvSpPr>
          <p:nvPr>
            <p:ph type="title"/>
          </p:nvPr>
        </p:nvSpPr>
        <p:spPr/>
        <p:txBody>
          <a:bodyPr/>
          <a:lstStyle/>
          <a:p>
            <a:pPr>
              <a:defRPr/>
            </a:pPr>
            <a:r>
              <a:rPr lang="en-US" smtClean="0"/>
              <a:t>Example</a:t>
            </a:r>
          </a:p>
        </p:txBody>
      </p:sp>
      <p:sp>
        <p:nvSpPr>
          <p:cNvPr id="267268" name="Text Box 3"/>
          <p:cNvSpPr txBox="1">
            <a:spLocks noChangeArrowheads="1"/>
          </p:cNvSpPr>
          <p:nvPr/>
        </p:nvSpPr>
        <p:spPr bwMode="auto">
          <a:xfrm>
            <a:off x="304800" y="1676400"/>
            <a:ext cx="3341688" cy="44862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P1: </a:t>
            </a:r>
            <a:r>
              <a:rPr lang="en-US" altLang="en-US" sz="2400" b="1" i="0">
                <a:solidFill>
                  <a:schemeClr val="tx1"/>
                </a:solidFill>
                <a:latin typeface="Tahoma" panose="020B0604030504040204" pitchFamily="34" charset="0"/>
              </a:rPr>
              <a:t>process is</a:t>
            </a:r>
          </a:p>
          <a:p>
            <a:pPr eaLnBrk="1" hangingPunct="1">
              <a:spcBef>
                <a:spcPct val="0"/>
              </a:spcBef>
              <a:buClrTx/>
              <a:buSzTx/>
              <a:buFontTx/>
              <a:buNone/>
            </a:pPr>
            <a:r>
              <a:rPr lang="en-US" altLang="en-US" sz="2400" b="1" i="0">
                <a:solidFill>
                  <a:schemeClr val="tx1"/>
                </a:solidFill>
                <a:latin typeface="Tahoma" panose="020B0604030504040204" pitchFamily="34" charset="0"/>
              </a:rPr>
              <a:t>begin</a:t>
            </a:r>
          </a:p>
          <a:p>
            <a:pPr lvl="1" eaLnBrk="1" hangingPunct="1">
              <a:spcBef>
                <a:spcPct val="0"/>
              </a:spcBef>
              <a:buClrTx/>
              <a:buSzTx/>
              <a:buFontTx/>
              <a:buNone/>
            </a:pPr>
            <a:r>
              <a:rPr lang="en-US" altLang="en-US" i="0">
                <a:latin typeface="Tahoma" panose="020B0604030504040204" pitchFamily="34" charset="0"/>
              </a:rPr>
              <a:t>…</a:t>
            </a:r>
          </a:p>
          <a:p>
            <a:pPr lvl="1" eaLnBrk="1" hangingPunct="1">
              <a:spcBef>
                <a:spcPct val="0"/>
              </a:spcBef>
              <a:buClrTx/>
              <a:buSzTx/>
              <a:buFontTx/>
              <a:buNone/>
            </a:pPr>
            <a:r>
              <a:rPr lang="en-US" altLang="en-US" i="0">
                <a:latin typeface="Tahoma" panose="020B0604030504040204" pitchFamily="34" charset="0"/>
              </a:rPr>
              <a:t>…</a:t>
            </a:r>
          </a:p>
          <a:p>
            <a:pPr lvl="1" eaLnBrk="1" hangingPunct="1">
              <a:spcBef>
                <a:spcPct val="0"/>
              </a:spcBef>
              <a:buClrTx/>
              <a:buSzTx/>
              <a:buFontTx/>
              <a:buNone/>
            </a:pPr>
            <a:r>
              <a:rPr lang="en-US" altLang="en-US" i="0">
                <a:latin typeface="Tahoma" panose="020B0604030504040204" pitchFamily="34" charset="0"/>
              </a:rPr>
              <a:t>x &lt;= ‘1’ </a:t>
            </a:r>
            <a:r>
              <a:rPr lang="en-US" altLang="en-US" b="1" i="0">
                <a:latin typeface="Tahoma" panose="020B0604030504040204" pitchFamily="34" charset="0"/>
              </a:rPr>
              <a:t>after</a:t>
            </a:r>
            <a:r>
              <a:rPr lang="en-US" altLang="en-US" i="0">
                <a:latin typeface="Tahoma" panose="020B0604030504040204" pitchFamily="34" charset="0"/>
              </a:rPr>
              <a:t> 5 ns;</a:t>
            </a:r>
          </a:p>
          <a:p>
            <a:pPr lvl="1" eaLnBrk="1" hangingPunct="1">
              <a:spcBef>
                <a:spcPct val="0"/>
              </a:spcBef>
              <a:buClrTx/>
              <a:buSzTx/>
              <a:buFontTx/>
              <a:buNone/>
            </a:pPr>
            <a:r>
              <a:rPr lang="en-US" altLang="en-US" b="1" i="0">
                <a:latin typeface="Tahoma" panose="020B0604030504040204" pitchFamily="34" charset="0"/>
              </a:rPr>
              <a:t>wait</a:t>
            </a:r>
            <a:r>
              <a:rPr lang="en-US" altLang="en-US" i="0">
                <a:latin typeface="Tahoma" panose="020B0604030504040204" pitchFamily="34" charset="0"/>
              </a:rPr>
              <a:t> </a:t>
            </a:r>
            <a:r>
              <a:rPr lang="en-US" altLang="en-US" b="1" i="0">
                <a:latin typeface="Tahoma" panose="020B0604030504040204" pitchFamily="34" charset="0"/>
              </a:rPr>
              <a:t>for</a:t>
            </a:r>
            <a:r>
              <a:rPr lang="en-US" altLang="en-US" i="0">
                <a:latin typeface="Tahoma" panose="020B0604030504040204" pitchFamily="34" charset="0"/>
              </a:rPr>
              <a:t> 7 ns;</a:t>
            </a:r>
          </a:p>
          <a:p>
            <a:pPr lvl="1" eaLnBrk="1" hangingPunct="1">
              <a:spcBef>
                <a:spcPct val="0"/>
              </a:spcBef>
              <a:buClrTx/>
              <a:buSzTx/>
              <a:buFontTx/>
              <a:buNone/>
            </a:pPr>
            <a:r>
              <a:rPr lang="en-US" altLang="en-US" i="0">
                <a:latin typeface="Tahoma" panose="020B0604030504040204" pitchFamily="34" charset="0"/>
              </a:rPr>
              <a:t>x &lt;= ‘0’ </a:t>
            </a:r>
            <a:r>
              <a:rPr lang="en-US" altLang="en-US" b="1" i="0">
                <a:latin typeface="Tahoma" panose="020B0604030504040204" pitchFamily="34" charset="0"/>
              </a:rPr>
              <a:t>after</a:t>
            </a:r>
            <a:r>
              <a:rPr lang="en-US" altLang="en-US" i="0">
                <a:latin typeface="Tahoma" panose="020B0604030504040204" pitchFamily="34" charset="0"/>
              </a:rPr>
              <a:t> 5 ns;</a:t>
            </a:r>
          </a:p>
          <a:p>
            <a:pPr lvl="1" eaLnBrk="1" hangingPunct="1">
              <a:spcBef>
                <a:spcPct val="0"/>
              </a:spcBef>
              <a:buClrTx/>
              <a:buSzTx/>
              <a:buFontTx/>
              <a:buNone/>
            </a:pPr>
            <a:r>
              <a:rPr lang="en-US" altLang="en-US" b="1" i="0">
                <a:latin typeface="Tahoma" panose="020B0604030504040204" pitchFamily="34" charset="0"/>
              </a:rPr>
              <a:t>wait for</a:t>
            </a:r>
            <a:r>
              <a:rPr lang="en-US" altLang="en-US" i="0">
                <a:latin typeface="Tahoma" panose="020B0604030504040204" pitchFamily="34" charset="0"/>
              </a:rPr>
              <a:t> 7 ns;</a:t>
            </a:r>
          </a:p>
          <a:p>
            <a:pPr lvl="1" eaLnBrk="1" hangingPunct="1">
              <a:spcBef>
                <a:spcPct val="0"/>
              </a:spcBef>
              <a:buClrTx/>
              <a:buSzTx/>
              <a:buFontTx/>
              <a:buNone/>
            </a:pPr>
            <a:r>
              <a:rPr lang="en-US" altLang="en-US" i="0">
                <a:latin typeface="Tahoma" panose="020B0604030504040204" pitchFamily="34" charset="0"/>
              </a:rPr>
              <a:t>x &lt;= ‘1’ </a:t>
            </a:r>
            <a:r>
              <a:rPr lang="en-US" altLang="en-US" b="1" i="0">
                <a:latin typeface="Tahoma" panose="020B0604030504040204" pitchFamily="34" charset="0"/>
              </a:rPr>
              <a:t>after</a:t>
            </a:r>
            <a:r>
              <a:rPr lang="en-US" altLang="en-US" i="0">
                <a:latin typeface="Tahoma" panose="020B0604030504040204" pitchFamily="34" charset="0"/>
              </a:rPr>
              <a:t> 5 ns;</a:t>
            </a:r>
          </a:p>
          <a:p>
            <a:pPr lvl="1" eaLnBrk="1" hangingPunct="1">
              <a:spcBef>
                <a:spcPct val="0"/>
              </a:spcBef>
              <a:buClrTx/>
              <a:buSzTx/>
              <a:buFontTx/>
              <a:buNone/>
            </a:pPr>
            <a:r>
              <a:rPr lang="en-US" altLang="en-US" b="1" i="0">
                <a:latin typeface="Tahoma" panose="020B0604030504040204" pitchFamily="34" charset="0"/>
              </a:rPr>
              <a:t>wait for</a:t>
            </a:r>
            <a:r>
              <a:rPr lang="en-US" altLang="en-US" i="0">
                <a:latin typeface="Tahoma" panose="020B0604030504040204" pitchFamily="34" charset="0"/>
              </a:rPr>
              <a:t> 7 ns;</a:t>
            </a:r>
          </a:p>
          <a:p>
            <a:pPr lvl="1" eaLnBrk="1" hangingPunct="1">
              <a:spcBef>
                <a:spcPct val="0"/>
              </a:spcBef>
              <a:buClrTx/>
              <a:buSzTx/>
              <a:buFontTx/>
              <a:buNone/>
            </a:pPr>
            <a:r>
              <a:rPr lang="en-US" altLang="en-US" i="0">
                <a:latin typeface="Tahoma" panose="020B0604030504040204" pitchFamily="34" charset="0"/>
              </a:rPr>
              <a:t>…</a:t>
            </a:r>
          </a:p>
          <a:p>
            <a:pPr eaLnBrk="1" hangingPunct="1">
              <a:spcBef>
                <a:spcPct val="0"/>
              </a:spcBef>
              <a:buClrTx/>
              <a:buSzTx/>
              <a:buFontTx/>
              <a:buNone/>
            </a:pPr>
            <a:r>
              <a:rPr lang="en-US" altLang="en-US" sz="2400" b="1" i="0">
                <a:solidFill>
                  <a:schemeClr val="tx1"/>
                </a:solidFill>
                <a:latin typeface="Tahoma" panose="020B0604030504040204" pitchFamily="34" charset="0"/>
              </a:rPr>
              <a:t>end process</a:t>
            </a:r>
            <a:r>
              <a:rPr lang="en-US" altLang="en-US" sz="2400" i="0">
                <a:solidFill>
                  <a:schemeClr val="tx1"/>
                </a:solidFill>
                <a:latin typeface="Tahoma" panose="020B0604030504040204" pitchFamily="34" charset="0"/>
              </a:rPr>
              <a:t>; </a:t>
            </a:r>
          </a:p>
        </p:txBody>
      </p:sp>
      <p:sp>
        <p:nvSpPr>
          <p:cNvPr id="267269" name="Line 4"/>
          <p:cNvSpPr>
            <a:spLocks noChangeShapeType="1"/>
          </p:cNvSpPr>
          <p:nvPr/>
        </p:nvSpPr>
        <p:spPr bwMode="auto">
          <a:xfrm>
            <a:off x="4267200" y="2362200"/>
            <a:ext cx="4572000" cy="0"/>
          </a:xfrm>
          <a:prstGeom prst="line">
            <a:avLst/>
          </a:prstGeom>
          <a:noFill/>
          <a:ln w="5715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67270" name="Rectangle 5"/>
          <p:cNvSpPr>
            <a:spLocks noChangeArrowheads="1"/>
          </p:cNvSpPr>
          <p:nvPr/>
        </p:nvSpPr>
        <p:spPr bwMode="auto">
          <a:xfrm>
            <a:off x="4191000" y="21336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67271" name="Rectangle 6"/>
          <p:cNvSpPr>
            <a:spLocks noChangeArrowheads="1"/>
          </p:cNvSpPr>
          <p:nvPr/>
        </p:nvSpPr>
        <p:spPr bwMode="auto">
          <a:xfrm>
            <a:off x="6477000" y="21336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67272" name="Rectangle 7"/>
          <p:cNvSpPr>
            <a:spLocks noChangeArrowheads="1"/>
          </p:cNvSpPr>
          <p:nvPr/>
        </p:nvSpPr>
        <p:spPr bwMode="auto">
          <a:xfrm>
            <a:off x="5715000" y="21336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67273" name="Rectangle 8"/>
          <p:cNvSpPr>
            <a:spLocks noChangeArrowheads="1"/>
          </p:cNvSpPr>
          <p:nvPr/>
        </p:nvSpPr>
        <p:spPr bwMode="auto">
          <a:xfrm>
            <a:off x="4953000" y="21336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67274" name="Rectangle 9"/>
          <p:cNvSpPr>
            <a:spLocks noChangeArrowheads="1"/>
          </p:cNvSpPr>
          <p:nvPr/>
        </p:nvSpPr>
        <p:spPr bwMode="auto">
          <a:xfrm>
            <a:off x="8077200" y="21336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67275" name="Rectangle 10"/>
          <p:cNvSpPr>
            <a:spLocks noChangeArrowheads="1"/>
          </p:cNvSpPr>
          <p:nvPr/>
        </p:nvSpPr>
        <p:spPr bwMode="auto">
          <a:xfrm>
            <a:off x="7239000" y="21336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67276" name="Text Box 11"/>
          <p:cNvSpPr txBox="1">
            <a:spLocks noChangeArrowheads="1"/>
          </p:cNvSpPr>
          <p:nvPr/>
        </p:nvSpPr>
        <p:spPr bwMode="auto">
          <a:xfrm>
            <a:off x="4022725" y="2571750"/>
            <a:ext cx="37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FF99"/>
                </a:solidFill>
                <a:latin typeface="Tahoma" panose="020B0604030504040204" pitchFamily="34" charset="0"/>
              </a:rPr>
              <a:t>0</a:t>
            </a:r>
          </a:p>
        </p:txBody>
      </p:sp>
      <p:sp>
        <p:nvSpPr>
          <p:cNvPr id="267277" name="Text Box 12"/>
          <p:cNvSpPr txBox="1">
            <a:spLocks noChangeArrowheads="1"/>
          </p:cNvSpPr>
          <p:nvPr/>
        </p:nvSpPr>
        <p:spPr bwMode="auto">
          <a:xfrm>
            <a:off x="7848600" y="25908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FF99"/>
                </a:solidFill>
                <a:latin typeface="Tahoma" panose="020B0604030504040204" pitchFamily="34" charset="0"/>
              </a:rPr>
              <a:t>25</a:t>
            </a:r>
          </a:p>
        </p:txBody>
      </p:sp>
      <p:sp>
        <p:nvSpPr>
          <p:cNvPr id="267278" name="Text Box 13"/>
          <p:cNvSpPr txBox="1">
            <a:spLocks noChangeArrowheads="1"/>
          </p:cNvSpPr>
          <p:nvPr/>
        </p:nvSpPr>
        <p:spPr bwMode="auto">
          <a:xfrm>
            <a:off x="7010400" y="25908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FF99"/>
                </a:solidFill>
                <a:latin typeface="Tahoma" panose="020B0604030504040204" pitchFamily="34" charset="0"/>
              </a:rPr>
              <a:t>20</a:t>
            </a:r>
          </a:p>
        </p:txBody>
      </p:sp>
      <p:sp>
        <p:nvSpPr>
          <p:cNvPr id="267279" name="Text Box 14"/>
          <p:cNvSpPr txBox="1">
            <a:spLocks noChangeArrowheads="1"/>
          </p:cNvSpPr>
          <p:nvPr/>
        </p:nvSpPr>
        <p:spPr bwMode="auto">
          <a:xfrm>
            <a:off x="6248400" y="25908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FF99"/>
                </a:solidFill>
                <a:latin typeface="Tahoma" panose="020B0604030504040204" pitchFamily="34" charset="0"/>
              </a:rPr>
              <a:t>15</a:t>
            </a:r>
          </a:p>
        </p:txBody>
      </p:sp>
      <p:sp>
        <p:nvSpPr>
          <p:cNvPr id="267280" name="Text Box 15"/>
          <p:cNvSpPr txBox="1">
            <a:spLocks noChangeArrowheads="1"/>
          </p:cNvSpPr>
          <p:nvPr/>
        </p:nvSpPr>
        <p:spPr bwMode="auto">
          <a:xfrm>
            <a:off x="5486400" y="25908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FF99"/>
                </a:solidFill>
                <a:latin typeface="Tahoma" panose="020B0604030504040204" pitchFamily="34" charset="0"/>
              </a:rPr>
              <a:t>10</a:t>
            </a:r>
          </a:p>
        </p:txBody>
      </p:sp>
      <p:sp>
        <p:nvSpPr>
          <p:cNvPr id="267281" name="Text Box 16"/>
          <p:cNvSpPr txBox="1">
            <a:spLocks noChangeArrowheads="1"/>
          </p:cNvSpPr>
          <p:nvPr/>
        </p:nvSpPr>
        <p:spPr bwMode="auto">
          <a:xfrm>
            <a:off x="4800600" y="2590800"/>
            <a:ext cx="37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FF99"/>
                </a:solidFill>
                <a:latin typeface="Tahoma" panose="020B0604030504040204" pitchFamily="34" charset="0"/>
              </a:rPr>
              <a:t>5</a:t>
            </a:r>
          </a:p>
        </p:txBody>
      </p:sp>
      <p:sp>
        <p:nvSpPr>
          <p:cNvPr id="391185" name="Text Box 17"/>
          <p:cNvSpPr txBox="1">
            <a:spLocks noChangeArrowheads="1"/>
          </p:cNvSpPr>
          <p:nvPr/>
        </p:nvSpPr>
        <p:spPr bwMode="auto">
          <a:xfrm>
            <a:off x="4724400" y="3049588"/>
            <a:ext cx="53975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i="0">
                <a:solidFill>
                  <a:srgbClr val="FFFF99"/>
                </a:solidFill>
                <a:latin typeface="Tahoma" panose="020B0604030504040204" pitchFamily="34" charset="0"/>
              </a:rPr>
              <a:t>‘1’</a:t>
            </a:r>
          </a:p>
          <a:p>
            <a:pPr algn="ctr" eaLnBrk="1" hangingPunct="1">
              <a:spcBef>
                <a:spcPct val="0"/>
              </a:spcBef>
              <a:buClrTx/>
              <a:buSzTx/>
              <a:buFontTx/>
              <a:buNone/>
            </a:pPr>
            <a:r>
              <a:rPr lang="en-US" altLang="en-US" i="0">
                <a:solidFill>
                  <a:srgbClr val="FFFF99"/>
                </a:solidFill>
                <a:latin typeface="Tahoma" panose="020B0604030504040204" pitchFamily="34" charset="0"/>
              </a:rPr>
              <a:t>5</a:t>
            </a:r>
          </a:p>
        </p:txBody>
      </p:sp>
      <p:sp>
        <p:nvSpPr>
          <p:cNvPr id="391186" name="Text Box 18"/>
          <p:cNvSpPr txBox="1">
            <a:spLocks noChangeArrowheads="1"/>
          </p:cNvSpPr>
          <p:nvPr/>
        </p:nvSpPr>
        <p:spPr bwMode="auto">
          <a:xfrm>
            <a:off x="5816600" y="3048000"/>
            <a:ext cx="58420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FF99"/>
                </a:solidFill>
                <a:latin typeface="Tahoma" panose="020B0604030504040204" pitchFamily="34" charset="0"/>
              </a:rPr>
              <a:t>‘0’</a:t>
            </a:r>
          </a:p>
          <a:p>
            <a:pPr eaLnBrk="1" hangingPunct="1">
              <a:spcBef>
                <a:spcPct val="0"/>
              </a:spcBef>
              <a:buClrTx/>
              <a:buSzTx/>
              <a:buFontTx/>
              <a:buNone/>
            </a:pPr>
            <a:r>
              <a:rPr lang="en-US" altLang="en-US" i="0">
                <a:solidFill>
                  <a:srgbClr val="FFFF99"/>
                </a:solidFill>
                <a:latin typeface="Tahoma" panose="020B0604030504040204" pitchFamily="34" charset="0"/>
              </a:rPr>
              <a:t>12</a:t>
            </a:r>
          </a:p>
        </p:txBody>
      </p:sp>
      <p:sp>
        <p:nvSpPr>
          <p:cNvPr id="391187" name="Text Box 19"/>
          <p:cNvSpPr txBox="1">
            <a:spLocks noChangeArrowheads="1"/>
          </p:cNvSpPr>
          <p:nvPr/>
        </p:nvSpPr>
        <p:spPr bwMode="auto">
          <a:xfrm>
            <a:off x="6883400" y="3048000"/>
            <a:ext cx="58420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rgbClr val="FFFF99"/>
                </a:solidFill>
                <a:latin typeface="Tahoma" panose="020B0604030504040204" pitchFamily="34" charset="0"/>
              </a:rPr>
              <a:t>‘1’</a:t>
            </a:r>
          </a:p>
          <a:p>
            <a:pPr eaLnBrk="1" hangingPunct="1">
              <a:spcBef>
                <a:spcPct val="0"/>
              </a:spcBef>
              <a:buClrTx/>
              <a:buSzTx/>
              <a:buFontTx/>
              <a:buNone/>
            </a:pPr>
            <a:r>
              <a:rPr lang="en-US" altLang="en-US" i="0">
                <a:solidFill>
                  <a:srgbClr val="FFFF99"/>
                </a:solidFill>
                <a:latin typeface="Tahoma" panose="020B0604030504040204" pitchFamily="34" charset="0"/>
              </a:rPr>
              <a:t>19</a:t>
            </a:r>
          </a:p>
        </p:txBody>
      </p:sp>
      <p:grpSp>
        <p:nvGrpSpPr>
          <p:cNvPr id="2" name="Group 20"/>
          <p:cNvGrpSpPr>
            <a:grpSpLocks/>
          </p:cNvGrpSpPr>
          <p:nvPr/>
        </p:nvGrpSpPr>
        <p:grpSpPr bwMode="auto">
          <a:xfrm>
            <a:off x="4191000" y="4267200"/>
            <a:ext cx="4572000" cy="609600"/>
            <a:chOff x="2640" y="2688"/>
            <a:chExt cx="2880" cy="384"/>
          </a:xfrm>
        </p:grpSpPr>
        <p:sp>
          <p:nvSpPr>
            <p:cNvPr id="267289" name="Line 21"/>
            <p:cNvSpPr>
              <a:spLocks noChangeShapeType="1"/>
            </p:cNvSpPr>
            <p:nvPr/>
          </p:nvSpPr>
          <p:spPr bwMode="auto">
            <a:xfrm>
              <a:off x="2640" y="3071"/>
              <a:ext cx="2880" cy="1"/>
            </a:xfrm>
            <a:prstGeom prst="line">
              <a:avLst/>
            </a:prstGeom>
            <a:noFill/>
            <a:ln w="5715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67290" name="Freeform 22"/>
            <p:cNvSpPr>
              <a:spLocks/>
            </p:cNvSpPr>
            <p:nvPr/>
          </p:nvSpPr>
          <p:spPr bwMode="auto">
            <a:xfrm>
              <a:off x="2640" y="2688"/>
              <a:ext cx="2160" cy="288"/>
            </a:xfrm>
            <a:custGeom>
              <a:avLst/>
              <a:gdLst>
                <a:gd name="T0" fmla="*/ 0 w 2160"/>
                <a:gd name="T1" fmla="*/ 288 h 288"/>
                <a:gd name="T2" fmla="*/ 528 w 2160"/>
                <a:gd name="T3" fmla="*/ 288 h 288"/>
                <a:gd name="T4" fmla="*/ 528 w 2160"/>
                <a:gd name="T5" fmla="*/ 0 h 288"/>
                <a:gd name="T6" fmla="*/ 1200 w 2160"/>
                <a:gd name="T7" fmla="*/ 0 h 288"/>
                <a:gd name="T8" fmla="*/ 1200 w 2160"/>
                <a:gd name="T9" fmla="*/ 288 h 288"/>
                <a:gd name="T10" fmla="*/ 1920 w 2160"/>
                <a:gd name="T11" fmla="*/ 288 h 288"/>
                <a:gd name="T12" fmla="*/ 1920 w 2160"/>
                <a:gd name="T13" fmla="*/ 0 h 288"/>
                <a:gd name="T14" fmla="*/ 2160 w 2160"/>
                <a:gd name="T15" fmla="*/ 0 h 288"/>
                <a:gd name="T16" fmla="*/ 0 60000 65536"/>
                <a:gd name="T17" fmla="*/ 0 60000 65536"/>
                <a:gd name="T18" fmla="*/ 0 60000 65536"/>
                <a:gd name="T19" fmla="*/ 0 60000 65536"/>
                <a:gd name="T20" fmla="*/ 0 60000 65536"/>
                <a:gd name="T21" fmla="*/ 0 60000 65536"/>
                <a:gd name="T22" fmla="*/ 0 60000 65536"/>
                <a:gd name="T23" fmla="*/ 0 60000 65536"/>
                <a:gd name="T24" fmla="*/ 0 w 2160"/>
                <a:gd name="T25" fmla="*/ 0 h 288"/>
                <a:gd name="T26" fmla="*/ 2160 w 2160"/>
                <a:gd name="T27" fmla="*/ 288 h 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 h="288">
                  <a:moveTo>
                    <a:pt x="0" y="288"/>
                  </a:moveTo>
                  <a:lnTo>
                    <a:pt x="528" y="288"/>
                  </a:lnTo>
                  <a:lnTo>
                    <a:pt x="528" y="0"/>
                  </a:lnTo>
                  <a:lnTo>
                    <a:pt x="1200" y="0"/>
                  </a:lnTo>
                  <a:lnTo>
                    <a:pt x="1200" y="288"/>
                  </a:lnTo>
                  <a:lnTo>
                    <a:pt x="1920" y="288"/>
                  </a:lnTo>
                  <a:lnTo>
                    <a:pt x="1920" y="0"/>
                  </a:lnTo>
                  <a:lnTo>
                    <a:pt x="2160" y="0"/>
                  </a:lnTo>
                </a:path>
              </a:pathLst>
            </a:custGeom>
            <a:noFill/>
            <a:ln w="38100" cap="sq"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GB"/>
            </a:p>
          </p:txBody>
        </p:sp>
      </p:grpSp>
      <p:sp>
        <p:nvSpPr>
          <p:cNvPr id="391191" name="AutoShape 23"/>
          <p:cNvSpPr>
            <a:spLocks noChangeArrowheads="1"/>
          </p:cNvSpPr>
          <p:nvPr/>
        </p:nvSpPr>
        <p:spPr bwMode="auto">
          <a:xfrm>
            <a:off x="5791200" y="3352800"/>
            <a:ext cx="533400" cy="5334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436" y="18436"/>
                </a:moveTo>
                <a:cubicBezTo>
                  <a:pt x="20462" y="16411"/>
                  <a:pt x="21600" y="13664"/>
                  <a:pt x="21600" y="10800"/>
                </a:cubicBezTo>
                <a:cubicBezTo>
                  <a:pt x="21600" y="4835"/>
                  <a:pt x="16764" y="0"/>
                  <a:pt x="10800" y="0"/>
                </a:cubicBezTo>
                <a:cubicBezTo>
                  <a:pt x="7935" y="-1"/>
                  <a:pt x="5188" y="1137"/>
                  <a:pt x="3163" y="3163"/>
                </a:cubicBezTo>
                <a:lnTo>
                  <a:pt x="18436" y="18436"/>
                </a:lnTo>
                <a:close/>
                <a:moveTo>
                  <a:pt x="3163" y="3163"/>
                </a:moveTo>
                <a:cubicBezTo>
                  <a:pt x="1137" y="5188"/>
                  <a:pt x="0" y="7935"/>
                  <a:pt x="0" y="10799"/>
                </a:cubicBezTo>
                <a:cubicBezTo>
                  <a:pt x="0" y="16764"/>
                  <a:pt x="4835" y="21600"/>
                  <a:pt x="10800" y="21600"/>
                </a:cubicBezTo>
                <a:cubicBezTo>
                  <a:pt x="13664" y="21600"/>
                  <a:pt x="16411" y="20462"/>
                  <a:pt x="18436" y="18436"/>
                </a:cubicBezTo>
                <a:lnTo>
                  <a:pt x="3163" y="3163"/>
                </a:lnTo>
                <a:close/>
              </a:path>
            </a:pathLst>
          </a:custGeom>
          <a:solidFill>
            <a:srgbClr val="3366CC"/>
          </a:solidFill>
          <a:ln w="12700" cap="sq">
            <a:solidFill>
              <a:srgbClr val="336699"/>
            </a:solidFill>
            <a:miter lim="800000"/>
            <a:headEnd type="none" w="sm" len="sm"/>
            <a:tailEnd type="none" w="sm" len="sm"/>
          </a:ln>
        </p:spPr>
        <p:txBody>
          <a:bodyPr wrap="none" anchor="ctr"/>
          <a:lstStyle/>
          <a:p>
            <a:endParaRPr lang="en-GB"/>
          </a:p>
        </p:txBody>
      </p:sp>
      <p:sp>
        <p:nvSpPr>
          <p:cNvPr id="391192" name="AutoShape 24"/>
          <p:cNvSpPr>
            <a:spLocks noChangeArrowheads="1"/>
          </p:cNvSpPr>
          <p:nvPr/>
        </p:nvSpPr>
        <p:spPr bwMode="auto">
          <a:xfrm>
            <a:off x="6858000" y="3352800"/>
            <a:ext cx="533400" cy="5334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251" y="15094"/>
                </a:moveTo>
                <a:cubicBezTo>
                  <a:pt x="18098" y="13822"/>
                  <a:pt x="18550" y="12328"/>
                  <a:pt x="18550" y="10800"/>
                </a:cubicBezTo>
                <a:cubicBezTo>
                  <a:pt x="18550" y="6519"/>
                  <a:pt x="15080" y="3050"/>
                  <a:pt x="10800" y="3050"/>
                </a:cubicBezTo>
                <a:cubicBezTo>
                  <a:pt x="9271" y="3049"/>
                  <a:pt x="7777" y="3501"/>
                  <a:pt x="6505" y="4348"/>
                </a:cubicBezTo>
                <a:lnTo>
                  <a:pt x="17251" y="15094"/>
                </a:lnTo>
                <a:close/>
                <a:moveTo>
                  <a:pt x="4348" y="6505"/>
                </a:moveTo>
                <a:cubicBezTo>
                  <a:pt x="3501" y="7777"/>
                  <a:pt x="3050" y="9271"/>
                  <a:pt x="3050" y="10799"/>
                </a:cubicBezTo>
                <a:cubicBezTo>
                  <a:pt x="3050" y="15080"/>
                  <a:pt x="6519" y="18550"/>
                  <a:pt x="10800" y="18550"/>
                </a:cubicBezTo>
                <a:cubicBezTo>
                  <a:pt x="12328" y="18550"/>
                  <a:pt x="13822" y="18098"/>
                  <a:pt x="15094" y="17251"/>
                </a:cubicBezTo>
                <a:lnTo>
                  <a:pt x="4348" y="6505"/>
                </a:lnTo>
                <a:close/>
              </a:path>
            </a:pathLst>
          </a:custGeom>
          <a:solidFill>
            <a:srgbClr val="3366CC"/>
          </a:solidFill>
          <a:ln w="12700" cap="sq">
            <a:solidFill>
              <a:srgbClr val="336699"/>
            </a:solidFill>
            <a:miter lim="800000"/>
            <a:headEnd type="none" w="sm" len="sm"/>
            <a:tailEnd type="none" w="sm" len="sm"/>
          </a:ln>
        </p:spPr>
        <p:txBody>
          <a:bodyPr wrap="none" anchor="ctr"/>
          <a:lstStyle/>
          <a:p>
            <a:endParaRPr lang="en-GB"/>
          </a:p>
        </p:txBody>
      </p:sp>
      <p:sp>
        <p:nvSpPr>
          <p:cNvPr id="391193" name="AutoShape 25"/>
          <p:cNvSpPr>
            <a:spLocks noChangeArrowheads="1"/>
          </p:cNvSpPr>
          <p:nvPr/>
        </p:nvSpPr>
        <p:spPr bwMode="auto">
          <a:xfrm>
            <a:off x="4724400" y="3352800"/>
            <a:ext cx="533400" cy="5334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251" y="15094"/>
                </a:moveTo>
                <a:cubicBezTo>
                  <a:pt x="18098" y="13822"/>
                  <a:pt x="18550" y="12328"/>
                  <a:pt x="18550" y="10800"/>
                </a:cubicBezTo>
                <a:cubicBezTo>
                  <a:pt x="18550" y="6519"/>
                  <a:pt x="15080" y="3050"/>
                  <a:pt x="10800" y="3050"/>
                </a:cubicBezTo>
                <a:cubicBezTo>
                  <a:pt x="9271" y="3049"/>
                  <a:pt x="7777" y="3501"/>
                  <a:pt x="6505" y="4348"/>
                </a:cubicBezTo>
                <a:lnTo>
                  <a:pt x="17251" y="15094"/>
                </a:lnTo>
                <a:close/>
                <a:moveTo>
                  <a:pt x="4348" y="6505"/>
                </a:moveTo>
                <a:cubicBezTo>
                  <a:pt x="3501" y="7777"/>
                  <a:pt x="3050" y="9271"/>
                  <a:pt x="3050" y="10799"/>
                </a:cubicBezTo>
                <a:cubicBezTo>
                  <a:pt x="3050" y="15080"/>
                  <a:pt x="6519" y="18550"/>
                  <a:pt x="10800" y="18550"/>
                </a:cubicBezTo>
                <a:cubicBezTo>
                  <a:pt x="12328" y="18550"/>
                  <a:pt x="13822" y="18098"/>
                  <a:pt x="15094" y="17251"/>
                </a:cubicBezTo>
                <a:lnTo>
                  <a:pt x="4348" y="6505"/>
                </a:lnTo>
                <a:close/>
              </a:path>
            </a:pathLst>
          </a:custGeom>
          <a:solidFill>
            <a:srgbClr val="3366CC"/>
          </a:solidFill>
          <a:ln w="12700" cap="sq">
            <a:solidFill>
              <a:srgbClr val="336699"/>
            </a:solidFill>
            <a:miter lim="800000"/>
            <a:headEnd type="none" w="sm" len="sm"/>
            <a:tailEnd type="none" w="sm" len="sm"/>
          </a:ln>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11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11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911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911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911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9119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85" grpId="0" animBg="1" autoUpdateAnimBg="0"/>
      <p:bldP spid="391186" grpId="0" animBg="1" autoUpdateAnimBg="0"/>
      <p:bldP spid="391187" grpId="0" animBg="1" autoUpdateAnimBg="0"/>
      <p:bldP spid="391191" grpId="0" animBg="1"/>
      <p:bldP spid="391192" grpId="0" animBg="1"/>
      <p:bldP spid="39119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152400"/>
            <a:ext cx="8382000" cy="752475"/>
          </a:xfrm>
        </p:spPr>
        <p:txBody>
          <a:bodyPr/>
          <a:lstStyle/>
          <a:p>
            <a:pPr>
              <a:defRPr/>
            </a:pPr>
            <a:r>
              <a:rPr lang="en-US" altLang="en-US" smtClean="0"/>
              <a:t>Subsequent v</a:t>
            </a:r>
            <a:r>
              <a:rPr lang="pl-PL" altLang="en-US" smtClean="0"/>
              <a:t>ersions of VHDL</a:t>
            </a:r>
            <a:endParaRPr lang="en-US" altLang="en-US" smtClean="0"/>
          </a:p>
        </p:txBody>
      </p:sp>
      <p:sp>
        <p:nvSpPr>
          <p:cNvPr id="33795" name="Rectangle 3"/>
          <p:cNvSpPr>
            <a:spLocks noGrp="1" noChangeArrowheads="1"/>
          </p:cNvSpPr>
          <p:nvPr>
            <p:ph type="body" idx="1"/>
          </p:nvPr>
        </p:nvSpPr>
        <p:spPr>
          <a:xfrm>
            <a:off x="990600" y="1828800"/>
            <a:ext cx="7086600" cy="1752600"/>
          </a:xfrm>
          <a:noFill/>
        </p:spPr>
        <p:txBody>
          <a:bodyPr/>
          <a:lstStyle/>
          <a:p>
            <a:pPr lvl="1"/>
            <a:r>
              <a:rPr lang="en-US" altLang="en-US" smtClean="0"/>
              <a:t>IEEE-1076 1987</a:t>
            </a:r>
          </a:p>
          <a:p>
            <a:pPr lvl="1"/>
            <a:r>
              <a:rPr lang="en-US" altLang="en-US" smtClean="0">
                <a:solidFill>
                  <a:srgbClr val="0000FF"/>
                </a:solidFill>
              </a:rPr>
              <a:t>IEEE-1076 1993 </a:t>
            </a:r>
            <a:r>
              <a:rPr lang="en-US" altLang="en-US" smtClean="0">
                <a:sym typeface="Wingdings" panose="05000000000000000000" pitchFamily="2" charset="2"/>
              </a:rPr>
              <a:t>← </a:t>
            </a:r>
            <a:r>
              <a:rPr lang="en-US" altLang="en-US" smtClean="0">
                <a:solidFill>
                  <a:srgbClr val="FF0000"/>
                </a:solidFill>
                <a:sym typeface="Wingdings" panose="05000000000000000000" pitchFamily="2" charset="2"/>
              </a:rPr>
              <a:t>most commonly supported by CAD tools</a:t>
            </a:r>
            <a:endParaRPr lang="en-US" altLang="en-US" smtClean="0">
              <a:solidFill>
                <a:srgbClr val="FF0000"/>
              </a:solidFill>
            </a:endParaRPr>
          </a:p>
          <a:p>
            <a:pPr lvl="1"/>
            <a:r>
              <a:rPr lang="en-US" altLang="en-US" smtClean="0"/>
              <a:t>IEEE-1076 2000 (minor changes)</a:t>
            </a:r>
          </a:p>
          <a:p>
            <a:pPr lvl="1"/>
            <a:r>
              <a:rPr lang="en-US" altLang="en-US" smtClean="0"/>
              <a:t>IEEE-1076 2002 (minor changes)</a:t>
            </a:r>
          </a:p>
          <a:p>
            <a:pPr lvl="1"/>
            <a:r>
              <a:rPr lang="en-US" altLang="en-US" smtClean="0"/>
              <a:t>IEEE-1076 2008</a:t>
            </a:r>
          </a:p>
          <a:p>
            <a:pPr lvl="1"/>
            <a:endParaRPr lang="en-US" altLang="en-US" sz="3200" smtClean="0"/>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65AF82B-BB4A-48F1-A1F7-5727A75C37C2}" type="slidenum">
              <a:rPr lang="ar-SA" altLang="en-US" sz="1400" smtClean="0">
                <a:solidFill>
                  <a:srgbClr val="0000B6"/>
                </a:solidFill>
                <a:latin typeface="Book Antiqua" panose="02040602050305030304" pitchFamily="18" charset="0"/>
              </a:rPr>
              <a:pPr>
                <a:spcBef>
                  <a:spcPct val="0"/>
                </a:spcBef>
                <a:buClrTx/>
                <a:buSzTx/>
                <a:buFontTx/>
                <a:buNone/>
              </a:pPr>
              <a:t>240</a:t>
            </a:fld>
            <a:endParaRPr lang="en-US" altLang="en-US" sz="1400" smtClean="0">
              <a:solidFill>
                <a:srgbClr val="0000B6"/>
              </a:solidFill>
              <a:latin typeface="Book Antiqua" panose="02040602050305030304" pitchFamily="18" charset="0"/>
            </a:endParaRPr>
          </a:p>
        </p:txBody>
      </p:sp>
      <p:sp>
        <p:nvSpPr>
          <p:cNvPr id="392194" name="Rectangle 2"/>
          <p:cNvSpPr>
            <a:spLocks noGrp="1" noChangeArrowheads="1"/>
          </p:cNvSpPr>
          <p:nvPr>
            <p:ph type="title"/>
          </p:nvPr>
        </p:nvSpPr>
        <p:spPr>
          <a:xfrm>
            <a:off x="685800" y="228600"/>
            <a:ext cx="7772400" cy="1143000"/>
          </a:xfrm>
        </p:spPr>
        <p:txBody>
          <a:bodyPr/>
          <a:lstStyle/>
          <a:p>
            <a:pPr>
              <a:defRPr/>
            </a:pPr>
            <a:r>
              <a:rPr lang="en-US" smtClean="0">
                <a:solidFill>
                  <a:schemeClr val="tx1"/>
                </a:solidFill>
              </a:rPr>
              <a:t>Delay Mechanism</a:t>
            </a:r>
          </a:p>
        </p:txBody>
      </p:sp>
      <p:sp>
        <p:nvSpPr>
          <p:cNvPr id="268292" name="Text Box 3"/>
          <p:cNvSpPr txBox="1">
            <a:spLocks noChangeArrowheads="1"/>
          </p:cNvSpPr>
          <p:nvPr/>
        </p:nvSpPr>
        <p:spPr bwMode="auto">
          <a:xfrm>
            <a:off x="381000" y="1371600"/>
            <a:ext cx="815816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VHDL provides two kinds of delay mechanism for</a:t>
            </a:r>
          </a:p>
          <a:p>
            <a:pPr eaLnBrk="1" hangingPunct="1">
              <a:spcBef>
                <a:spcPct val="0"/>
              </a:spcBef>
              <a:buClrTx/>
              <a:buSzTx/>
              <a:buFontTx/>
              <a:buNone/>
            </a:pPr>
            <a:r>
              <a:rPr lang="en-US" altLang="en-US" i="0">
                <a:solidFill>
                  <a:schemeClr val="tx1"/>
                </a:solidFill>
                <a:latin typeface="Tahoma" panose="020B0604030504040204" pitchFamily="34" charset="0"/>
              </a:rPr>
              <a:t>   signal assignments:</a:t>
            </a:r>
          </a:p>
          <a:p>
            <a:pPr lvl="4" eaLnBrk="1" hangingPunct="1">
              <a:lnSpc>
                <a:spcPct val="190000"/>
              </a:lnSpc>
              <a:spcBef>
                <a:spcPct val="0"/>
              </a:spcBef>
              <a:buClrTx/>
              <a:buSzTx/>
              <a:buFontTx/>
              <a:buChar char="•"/>
            </a:pPr>
            <a:r>
              <a:rPr lang="en-US" altLang="en-US" sz="2800" i="0">
                <a:latin typeface="Tahoma" panose="020B0604030504040204" pitchFamily="34" charset="0"/>
              </a:rPr>
              <a:t> Transport delay and</a:t>
            </a:r>
          </a:p>
          <a:p>
            <a:pPr lvl="4" eaLnBrk="1" hangingPunct="1">
              <a:lnSpc>
                <a:spcPct val="190000"/>
              </a:lnSpc>
              <a:spcBef>
                <a:spcPct val="0"/>
              </a:spcBef>
              <a:buClrTx/>
              <a:buSzTx/>
              <a:buFontTx/>
              <a:buChar char="•"/>
            </a:pPr>
            <a:r>
              <a:rPr lang="en-US" altLang="en-US" sz="2800" i="0">
                <a:latin typeface="Tahoma" panose="020B0604030504040204" pitchFamily="34" charset="0"/>
              </a:rPr>
              <a:t> Inertial delay (default)</a:t>
            </a:r>
          </a:p>
        </p:txBody>
      </p:sp>
      <p:sp>
        <p:nvSpPr>
          <p:cNvPr id="392196" name="Text Box 4"/>
          <p:cNvSpPr txBox="1">
            <a:spLocks noChangeArrowheads="1"/>
          </p:cNvSpPr>
          <p:nvPr/>
        </p:nvSpPr>
        <p:spPr bwMode="auto">
          <a:xfrm>
            <a:off x="1905000" y="4552950"/>
            <a:ext cx="4630738"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x &lt;= transport ‘1’ after 5ns;</a:t>
            </a:r>
          </a:p>
          <a:p>
            <a:pPr eaLnBrk="1" hangingPunct="1">
              <a:spcBef>
                <a:spcPct val="0"/>
              </a:spcBef>
              <a:buClrTx/>
              <a:buSzTx/>
              <a:buFontTx/>
              <a:buNone/>
            </a:pPr>
            <a:r>
              <a:rPr lang="en-US" altLang="en-US" i="0">
                <a:solidFill>
                  <a:schemeClr val="tx1"/>
                </a:solidFill>
                <a:latin typeface="Tahoma" panose="020B0604030504040204" pitchFamily="34" charset="0"/>
              </a:rPr>
              <a:t>y &lt;= inertial ‘0’ after 10 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2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animBg="1"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2294FEE-C76A-48C8-813C-E8101196EB5B}" type="slidenum">
              <a:rPr lang="ar-SA" altLang="en-US" sz="1400" smtClean="0">
                <a:solidFill>
                  <a:srgbClr val="0000B6"/>
                </a:solidFill>
                <a:latin typeface="Book Antiqua" panose="02040602050305030304" pitchFamily="18" charset="0"/>
              </a:rPr>
              <a:pPr>
                <a:spcBef>
                  <a:spcPct val="0"/>
                </a:spcBef>
                <a:buClrTx/>
                <a:buSzTx/>
                <a:buFontTx/>
                <a:buNone/>
              </a:pPr>
              <a:t>241</a:t>
            </a:fld>
            <a:endParaRPr lang="en-US" altLang="en-US" sz="1400" smtClean="0">
              <a:solidFill>
                <a:srgbClr val="0000B6"/>
              </a:solidFill>
              <a:latin typeface="Book Antiqua" panose="02040602050305030304" pitchFamily="18" charset="0"/>
            </a:endParaRPr>
          </a:p>
        </p:txBody>
      </p:sp>
      <p:sp>
        <p:nvSpPr>
          <p:cNvPr id="393218" name="Rectangle 2"/>
          <p:cNvSpPr>
            <a:spLocks noGrp="1" noChangeArrowheads="1"/>
          </p:cNvSpPr>
          <p:nvPr>
            <p:ph type="title"/>
          </p:nvPr>
        </p:nvSpPr>
        <p:spPr/>
        <p:txBody>
          <a:bodyPr/>
          <a:lstStyle/>
          <a:p>
            <a:pPr>
              <a:defRPr/>
            </a:pPr>
            <a:r>
              <a:rPr lang="en-US" smtClean="0">
                <a:solidFill>
                  <a:schemeClr val="tx1"/>
                </a:solidFill>
              </a:rPr>
              <a:t>Delay Mechanisms</a:t>
            </a:r>
          </a:p>
        </p:txBody>
      </p:sp>
      <p:sp>
        <p:nvSpPr>
          <p:cNvPr id="269316" name="Text Box 3"/>
          <p:cNvSpPr txBox="1">
            <a:spLocks noChangeArrowheads="1"/>
          </p:cNvSpPr>
          <p:nvPr/>
        </p:nvSpPr>
        <p:spPr bwMode="auto">
          <a:xfrm>
            <a:off x="304800" y="1890713"/>
            <a:ext cx="8486775"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Delay mechanisms do not show any effects if there</a:t>
            </a:r>
          </a:p>
          <a:p>
            <a:pPr eaLnBrk="1" hangingPunct="1">
              <a:spcBef>
                <a:spcPct val="0"/>
              </a:spcBef>
              <a:buClrTx/>
              <a:buSzTx/>
              <a:buFontTx/>
              <a:buNone/>
            </a:pPr>
            <a:r>
              <a:rPr lang="en-US" altLang="en-US" i="0">
                <a:solidFill>
                  <a:schemeClr val="tx1"/>
                </a:solidFill>
                <a:latin typeface="Tahoma" panose="020B0604030504040204" pitchFamily="34" charset="0"/>
              </a:rPr>
              <a:t>  are no transactions in the queue when the new</a:t>
            </a:r>
          </a:p>
          <a:p>
            <a:pPr eaLnBrk="1" hangingPunct="1">
              <a:spcBef>
                <a:spcPct val="0"/>
              </a:spcBef>
              <a:buClrTx/>
              <a:buSzTx/>
              <a:buFontTx/>
              <a:buNone/>
            </a:pPr>
            <a:r>
              <a:rPr lang="en-US" altLang="en-US" i="0">
                <a:solidFill>
                  <a:schemeClr val="tx1"/>
                </a:solidFill>
                <a:latin typeface="Tahoma" panose="020B0604030504040204" pitchFamily="34" charset="0"/>
              </a:rPr>
              <a:t>  transaction is added. </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Conversely, due to delay mechanisms a new</a:t>
            </a:r>
          </a:p>
          <a:p>
            <a:pPr eaLnBrk="1" hangingPunct="1">
              <a:spcBef>
                <a:spcPct val="0"/>
              </a:spcBef>
              <a:buClrTx/>
              <a:buSzTx/>
              <a:buFontTx/>
              <a:buNone/>
            </a:pPr>
            <a:r>
              <a:rPr lang="en-US" altLang="en-US" i="0">
                <a:solidFill>
                  <a:schemeClr val="tx1"/>
                </a:solidFill>
                <a:latin typeface="Tahoma" panose="020B0604030504040204" pitchFamily="34" charset="0"/>
              </a:rPr>
              <a:t>   transaction may effect already scheduled</a:t>
            </a:r>
          </a:p>
          <a:p>
            <a:pPr eaLnBrk="1" hangingPunct="1">
              <a:spcBef>
                <a:spcPct val="0"/>
              </a:spcBef>
              <a:buClrTx/>
              <a:buSzTx/>
              <a:buFontTx/>
              <a:buNone/>
            </a:pPr>
            <a:r>
              <a:rPr lang="en-US" altLang="en-US" i="0">
                <a:solidFill>
                  <a:schemeClr val="tx1"/>
                </a:solidFill>
                <a:latin typeface="Tahoma" panose="020B0604030504040204" pitchFamily="34" charset="0"/>
              </a:rPr>
              <a:t>   transactions on the same signal.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1A29756-67DC-4E8B-B3CA-651925C4BF5C}" type="slidenum">
              <a:rPr lang="ar-SA" altLang="en-US" sz="1400" smtClean="0">
                <a:solidFill>
                  <a:srgbClr val="0000B6"/>
                </a:solidFill>
                <a:latin typeface="Book Antiqua" panose="02040602050305030304" pitchFamily="18" charset="0"/>
              </a:rPr>
              <a:pPr>
                <a:spcBef>
                  <a:spcPct val="0"/>
                </a:spcBef>
                <a:buClrTx/>
                <a:buSzTx/>
                <a:buFontTx/>
                <a:buNone/>
              </a:pPr>
              <a:t>242</a:t>
            </a:fld>
            <a:endParaRPr lang="en-US" altLang="en-US" sz="1400" smtClean="0">
              <a:solidFill>
                <a:srgbClr val="0000B6"/>
              </a:solidFill>
              <a:latin typeface="Book Antiqua" panose="02040602050305030304" pitchFamily="18" charset="0"/>
            </a:endParaRPr>
          </a:p>
        </p:txBody>
      </p:sp>
      <p:sp>
        <p:nvSpPr>
          <p:cNvPr id="394242" name="Rectangle 2"/>
          <p:cNvSpPr>
            <a:spLocks noGrp="1" noChangeArrowheads="1"/>
          </p:cNvSpPr>
          <p:nvPr>
            <p:ph type="title"/>
          </p:nvPr>
        </p:nvSpPr>
        <p:spPr/>
        <p:txBody>
          <a:bodyPr/>
          <a:lstStyle/>
          <a:p>
            <a:pPr>
              <a:defRPr/>
            </a:pPr>
            <a:r>
              <a:rPr lang="en-US" smtClean="0">
                <a:solidFill>
                  <a:schemeClr val="tx1"/>
                </a:solidFill>
              </a:rPr>
              <a:t>Cases for Transactions</a:t>
            </a:r>
          </a:p>
        </p:txBody>
      </p:sp>
      <p:sp>
        <p:nvSpPr>
          <p:cNvPr id="270340" name="Text Box 3"/>
          <p:cNvSpPr txBox="1">
            <a:spLocks noChangeArrowheads="1"/>
          </p:cNvSpPr>
          <p:nvPr/>
        </p:nvSpPr>
        <p:spPr bwMode="auto">
          <a:xfrm>
            <a:off x="152400" y="1981200"/>
            <a:ext cx="8759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CASE I</a:t>
            </a:r>
            <a:r>
              <a:rPr lang="en-US" altLang="en-US" i="0">
                <a:solidFill>
                  <a:schemeClr val="tx1"/>
                </a:solidFill>
                <a:latin typeface="Tahoma" panose="020B0604030504040204" pitchFamily="34" charset="0"/>
              </a:rPr>
              <a:t>: New transaction at a </a:t>
            </a:r>
            <a:r>
              <a:rPr lang="en-US" altLang="en-US" b="1" i="0">
                <a:solidFill>
                  <a:schemeClr val="tx1"/>
                </a:solidFill>
                <a:latin typeface="Tahoma" panose="020B0604030504040204" pitchFamily="34" charset="0"/>
              </a:rPr>
              <a:t>earlier</a:t>
            </a:r>
            <a:r>
              <a:rPr lang="en-US" altLang="en-US" i="0">
                <a:solidFill>
                  <a:schemeClr val="tx1"/>
                </a:solidFill>
                <a:latin typeface="Tahoma" panose="020B0604030504040204" pitchFamily="34" charset="0"/>
              </a:rPr>
              <a:t> simulation time </a:t>
            </a:r>
          </a:p>
          <a:p>
            <a:pPr eaLnBrk="1" hangingPunct="1">
              <a:spcBef>
                <a:spcPct val="0"/>
              </a:spcBef>
              <a:buClrTx/>
              <a:buSzTx/>
              <a:buFontTx/>
              <a:buNone/>
            </a:pPr>
            <a:r>
              <a:rPr lang="en-US" altLang="en-US" i="0">
                <a:solidFill>
                  <a:schemeClr val="tx1"/>
                </a:solidFill>
                <a:latin typeface="Tahoma" panose="020B0604030504040204" pitchFamily="34" charset="0"/>
              </a:rPr>
              <a:t>             than an already existing transaction.</a:t>
            </a:r>
          </a:p>
        </p:txBody>
      </p:sp>
      <p:sp>
        <p:nvSpPr>
          <p:cNvPr id="270341" name="Text Box 4"/>
          <p:cNvSpPr txBox="1">
            <a:spLocks noChangeArrowheads="1"/>
          </p:cNvSpPr>
          <p:nvPr/>
        </p:nvSpPr>
        <p:spPr bwMode="auto">
          <a:xfrm>
            <a:off x="152400" y="3581400"/>
            <a:ext cx="86058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CASE II</a:t>
            </a:r>
            <a:r>
              <a:rPr lang="en-US" altLang="en-US" i="0">
                <a:solidFill>
                  <a:schemeClr val="tx1"/>
                </a:solidFill>
                <a:latin typeface="Tahoma" panose="020B0604030504040204" pitchFamily="34" charset="0"/>
              </a:rPr>
              <a:t>: New transaction at a </a:t>
            </a:r>
            <a:r>
              <a:rPr lang="en-US" altLang="en-US" b="1" i="0">
                <a:solidFill>
                  <a:schemeClr val="tx1"/>
                </a:solidFill>
                <a:latin typeface="Tahoma" panose="020B0604030504040204" pitchFamily="34" charset="0"/>
              </a:rPr>
              <a:t>later</a:t>
            </a:r>
            <a:r>
              <a:rPr lang="en-US" altLang="en-US" i="0">
                <a:solidFill>
                  <a:schemeClr val="tx1"/>
                </a:solidFill>
                <a:latin typeface="Tahoma" panose="020B0604030504040204" pitchFamily="34" charset="0"/>
              </a:rPr>
              <a:t> simulation time </a:t>
            </a:r>
          </a:p>
          <a:p>
            <a:pPr eaLnBrk="1" hangingPunct="1">
              <a:spcBef>
                <a:spcPct val="0"/>
              </a:spcBef>
              <a:buClrTx/>
              <a:buSzTx/>
              <a:buFontTx/>
              <a:buNone/>
            </a:pPr>
            <a:r>
              <a:rPr lang="en-US" altLang="en-US" i="0">
                <a:solidFill>
                  <a:schemeClr val="tx1"/>
                </a:solidFill>
                <a:latin typeface="Tahoma" panose="020B0604030504040204" pitchFamily="34" charset="0"/>
              </a:rPr>
              <a:t>               than an already existing transaction.</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66B3D909-9567-48FB-B791-E0F78AFADCA6}" type="slidenum">
              <a:rPr lang="ar-SA" altLang="en-US" sz="1400" smtClean="0">
                <a:solidFill>
                  <a:srgbClr val="0000B6"/>
                </a:solidFill>
                <a:latin typeface="Book Antiqua" panose="02040602050305030304" pitchFamily="18" charset="0"/>
              </a:rPr>
              <a:pPr>
                <a:spcBef>
                  <a:spcPct val="0"/>
                </a:spcBef>
                <a:buClrTx/>
                <a:buSzTx/>
                <a:buFontTx/>
                <a:buNone/>
              </a:pPr>
              <a:t>243</a:t>
            </a:fld>
            <a:endParaRPr lang="en-US" altLang="en-US" sz="1400" smtClean="0">
              <a:solidFill>
                <a:srgbClr val="0000B6"/>
              </a:solidFill>
              <a:latin typeface="Book Antiqua" panose="02040602050305030304" pitchFamily="18" charset="0"/>
            </a:endParaRPr>
          </a:p>
        </p:txBody>
      </p:sp>
      <p:sp>
        <p:nvSpPr>
          <p:cNvPr id="395266" name="Rectangle 2"/>
          <p:cNvSpPr>
            <a:spLocks noGrp="1" noChangeArrowheads="1"/>
          </p:cNvSpPr>
          <p:nvPr>
            <p:ph type="title"/>
          </p:nvPr>
        </p:nvSpPr>
        <p:spPr>
          <a:xfrm>
            <a:off x="381000" y="685800"/>
            <a:ext cx="7086600" cy="533400"/>
          </a:xfrm>
        </p:spPr>
        <p:txBody>
          <a:bodyPr/>
          <a:lstStyle/>
          <a:p>
            <a:pPr>
              <a:defRPr/>
            </a:pPr>
            <a:r>
              <a:rPr lang="en-US" smtClean="0">
                <a:solidFill>
                  <a:schemeClr val="tx1"/>
                </a:solidFill>
              </a:rPr>
              <a:t>Case I: Earlier than an existing transaction</a:t>
            </a:r>
          </a:p>
        </p:txBody>
      </p:sp>
      <p:sp>
        <p:nvSpPr>
          <p:cNvPr id="271364" name="Line 3"/>
          <p:cNvSpPr>
            <a:spLocks noChangeShapeType="1"/>
          </p:cNvSpPr>
          <p:nvPr/>
        </p:nvSpPr>
        <p:spPr bwMode="auto">
          <a:xfrm>
            <a:off x="4191000" y="2667000"/>
            <a:ext cx="4572000" cy="0"/>
          </a:xfrm>
          <a:prstGeom prst="line">
            <a:avLst/>
          </a:prstGeom>
          <a:noFill/>
          <a:ln w="5715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1365" name="Rectangle 4"/>
          <p:cNvSpPr>
            <a:spLocks noChangeArrowheads="1"/>
          </p:cNvSpPr>
          <p:nvPr/>
        </p:nvSpPr>
        <p:spPr bwMode="auto">
          <a:xfrm>
            <a:off x="41148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1366" name="Rectangle 5"/>
          <p:cNvSpPr>
            <a:spLocks noChangeArrowheads="1"/>
          </p:cNvSpPr>
          <p:nvPr/>
        </p:nvSpPr>
        <p:spPr bwMode="auto">
          <a:xfrm>
            <a:off x="64008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1367" name="Rectangle 6"/>
          <p:cNvSpPr>
            <a:spLocks noChangeArrowheads="1"/>
          </p:cNvSpPr>
          <p:nvPr/>
        </p:nvSpPr>
        <p:spPr bwMode="auto">
          <a:xfrm>
            <a:off x="56388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1368" name="Rectangle 7"/>
          <p:cNvSpPr>
            <a:spLocks noChangeArrowheads="1"/>
          </p:cNvSpPr>
          <p:nvPr/>
        </p:nvSpPr>
        <p:spPr bwMode="auto">
          <a:xfrm>
            <a:off x="48768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1369" name="Rectangle 8"/>
          <p:cNvSpPr>
            <a:spLocks noChangeArrowheads="1"/>
          </p:cNvSpPr>
          <p:nvPr/>
        </p:nvSpPr>
        <p:spPr bwMode="auto">
          <a:xfrm>
            <a:off x="80010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1370" name="Rectangle 9"/>
          <p:cNvSpPr>
            <a:spLocks noChangeArrowheads="1"/>
          </p:cNvSpPr>
          <p:nvPr/>
        </p:nvSpPr>
        <p:spPr bwMode="auto">
          <a:xfrm>
            <a:off x="71628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1371" name="Text Box 10"/>
          <p:cNvSpPr txBox="1">
            <a:spLocks noChangeArrowheads="1"/>
          </p:cNvSpPr>
          <p:nvPr/>
        </p:nvSpPr>
        <p:spPr bwMode="auto">
          <a:xfrm>
            <a:off x="3946525" y="2906713"/>
            <a:ext cx="377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71372" name="Text Box 11"/>
          <p:cNvSpPr txBox="1">
            <a:spLocks noChangeArrowheads="1"/>
          </p:cNvSpPr>
          <p:nvPr/>
        </p:nvSpPr>
        <p:spPr bwMode="auto">
          <a:xfrm>
            <a:off x="7772400" y="29257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25</a:t>
            </a:r>
          </a:p>
        </p:txBody>
      </p:sp>
      <p:sp>
        <p:nvSpPr>
          <p:cNvPr id="271373" name="Text Box 12"/>
          <p:cNvSpPr txBox="1">
            <a:spLocks noChangeArrowheads="1"/>
          </p:cNvSpPr>
          <p:nvPr/>
        </p:nvSpPr>
        <p:spPr bwMode="auto">
          <a:xfrm>
            <a:off x="6934200" y="29257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a:t>
            </a:r>
          </a:p>
        </p:txBody>
      </p:sp>
      <p:sp>
        <p:nvSpPr>
          <p:cNvPr id="271374" name="Text Box 13"/>
          <p:cNvSpPr txBox="1">
            <a:spLocks noChangeArrowheads="1"/>
          </p:cNvSpPr>
          <p:nvPr/>
        </p:nvSpPr>
        <p:spPr bwMode="auto">
          <a:xfrm>
            <a:off x="6172200" y="29257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15</a:t>
            </a:r>
          </a:p>
        </p:txBody>
      </p:sp>
      <p:sp>
        <p:nvSpPr>
          <p:cNvPr id="271375" name="Text Box 14"/>
          <p:cNvSpPr txBox="1">
            <a:spLocks noChangeArrowheads="1"/>
          </p:cNvSpPr>
          <p:nvPr/>
        </p:nvSpPr>
        <p:spPr bwMode="auto">
          <a:xfrm>
            <a:off x="5410200" y="29257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71376" name="Text Box 15"/>
          <p:cNvSpPr txBox="1">
            <a:spLocks noChangeArrowheads="1"/>
          </p:cNvSpPr>
          <p:nvPr/>
        </p:nvSpPr>
        <p:spPr bwMode="auto">
          <a:xfrm>
            <a:off x="4724400" y="2925763"/>
            <a:ext cx="377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5</a:t>
            </a:r>
          </a:p>
        </p:txBody>
      </p:sp>
      <p:sp>
        <p:nvSpPr>
          <p:cNvPr id="271377" name="Text Box 16"/>
          <p:cNvSpPr txBox="1">
            <a:spLocks noChangeArrowheads="1"/>
          </p:cNvSpPr>
          <p:nvPr/>
        </p:nvSpPr>
        <p:spPr bwMode="auto">
          <a:xfrm>
            <a:off x="4648200" y="3384550"/>
            <a:ext cx="539750" cy="958850"/>
          </a:xfrm>
          <a:prstGeom prst="rect">
            <a:avLst/>
          </a:prstGeom>
          <a:noFill/>
          <a:ln w="12700">
            <a:solidFill>
              <a:srgbClr val="FFFF99"/>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i="0">
                <a:solidFill>
                  <a:schemeClr val="tx1"/>
                </a:solidFill>
                <a:latin typeface="Tahoma" panose="020B0604030504040204" pitchFamily="34" charset="0"/>
              </a:rPr>
              <a:t>‘1’</a:t>
            </a:r>
          </a:p>
          <a:p>
            <a:pPr algn="ctr" eaLnBrk="1" hangingPunct="1">
              <a:spcBef>
                <a:spcPct val="0"/>
              </a:spcBef>
              <a:buClrTx/>
              <a:buSzTx/>
              <a:buFontTx/>
              <a:buNone/>
            </a:pPr>
            <a:r>
              <a:rPr lang="en-US" altLang="en-US" i="0">
                <a:solidFill>
                  <a:schemeClr val="tx1"/>
                </a:solidFill>
                <a:latin typeface="Tahoma" panose="020B0604030504040204" pitchFamily="34" charset="0"/>
              </a:rPr>
              <a:t>5</a:t>
            </a:r>
          </a:p>
        </p:txBody>
      </p:sp>
      <p:sp>
        <p:nvSpPr>
          <p:cNvPr id="271378" name="Text Box 17"/>
          <p:cNvSpPr txBox="1">
            <a:spLocks noChangeArrowheads="1"/>
          </p:cNvSpPr>
          <p:nvPr/>
        </p:nvSpPr>
        <p:spPr bwMode="auto">
          <a:xfrm>
            <a:off x="5715000" y="3384550"/>
            <a:ext cx="609600" cy="984250"/>
          </a:xfrm>
          <a:prstGeom prst="rect">
            <a:avLst/>
          </a:prstGeom>
          <a:noFill/>
          <a:ln w="381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a:p>
            <a:pPr eaLnBrk="1" hangingPunct="1">
              <a:spcBef>
                <a:spcPct val="0"/>
              </a:spcBef>
              <a:buClrTx/>
              <a:buSzTx/>
              <a:buFontTx/>
              <a:buNone/>
            </a:pPr>
            <a:r>
              <a:rPr lang="en-US" altLang="en-US" i="0">
                <a:solidFill>
                  <a:schemeClr val="tx1"/>
                </a:solidFill>
                <a:latin typeface="Tahoma" panose="020B0604030504040204" pitchFamily="34" charset="0"/>
              </a:rPr>
              <a:t>12</a:t>
            </a:r>
          </a:p>
        </p:txBody>
      </p:sp>
      <p:sp>
        <p:nvSpPr>
          <p:cNvPr id="271379" name="Text Box 18"/>
          <p:cNvSpPr txBox="1">
            <a:spLocks noChangeArrowheads="1"/>
          </p:cNvSpPr>
          <p:nvPr/>
        </p:nvSpPr>
        <p:spPr bwMode="auto">
          <a:xfrm>
            <a:off x="6629400" y="3382963"/>
            <a:ext cx="58420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a:t>
            </a:r>
          </a:p>
          <a:p>
            <a:pPr eaLnBrk="1" hangingPunct="1">
              <a:spcBef>
                <a:spcPct val="0"/>
              </a:spcBef>
              <a:buClrTx/>
              <a:buSzTx/>
              <a:buFontTx/>
              <a:buNone/>
            </a:pPr>
            <a:r>
              <a:rPr lang="en-US" altLang="en-US" i="0">
                <a:solidFill>
                  <a:schemeClr val="tx1"/>
                </a:solidFill>
                <a:latin typeface="Tahoma" panose="020B0604030504040204" pitchFamily="34" charset="0"/>
              </a:rPr>
              <a:t>17</a:t>
            </a:r>
          </a:p>
        </p:txBody>
      </p:sp>
      <p:sp>
        <p:nvSpPr>
          <p:cNvPr id="271380" name="Text Box 19"/>
          <p:cNvSpPr txBox="1">
            <a:spLocks noChangeArrowheads="1"/>
          </p:cNvSpPr>
          <p:nvPr/>
        </p:nvSpPr>
        <p:spPr bwMode="auto">
          <a:xfrm>
            <a:off x="304800" y="1676400"/>
            <a:ext cx="3508375" cy="44862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P1: </a:t>
            </a:r>
            <a:r>
              <a:rPr lang="en-US" altLang="en-US" sz="2400" b="1" i="0">
                <a:solidFill>
                  <a:schemeClr val="tx1"/>
                </a:solidFill>
                <a:latin typeface="Tahoma" panose="020B0604030504040204" pitchFamily="34" charset="0"/>
              </a:rPr>
              <a:t>process is</a:t>
            </a:r>
          </a:p>
          <a:p>
            <a:pPr eaLnBrk="1" hangingPunct="1">
              <a:spcBef>
                <a:spcPct val="0"/>
              </a:spcBef>
              <a:buClrTx/>
              <a:buSzTx/>
              <a:buFontTx/>
              <a:buNone/>
            </a:pPr>
            <a:r>
              <a:rPr lang="en-US" altLang="en-US" sz="2400" b="1" i="0">
                <a:solidFill>
                  <a:schemeClr val="tx1"/>
                </a:solidFill>
                <a:latin typeface="Tahoma" panose="020B0604030504040204" pitchFamily="34" charset="0"/>
              </a:rPr>
              <a:t>begin</a:t>
            </a:r>
          </a:p>
          <a:p>
            <a:pPr lvl="1" eaLnBrk="1" hangingPunct="1">
              <a:spcBef>
                <a:spcPct val="0"/>
              </a:spcBef>
              <a:buClrTx/>
              <a:buSzTx/>
              <a:buFontTx/>
              <a:buNone/>
            </a:pPr>
            <a:r>
              <a:rPr lang="en-US" altLang="en-US" i="0">
                <a:latin typeface="Tahoma" panose="020B0604030504040204" pitchFamily="34" charset="0"/>
              </a:rPr>
              <a:t>…</a:t>
            </a:r>
          </a:p>
          <a:p>
            <a:pPr lvl="1" eaLnBrk="1" hangingPunct="1">
              <a:spcBef>
                <a:spcPct val="0"/>
              </a:spcBef>
              <a:buClrTx/>
              <a:buSzTx/>
              <a:buFontTx/>
              <a:buNone/>
            </a:pPr>
            <a:r>
              <a:rPr lang="en-US" altLang="en-US" i="0">
                <a:latin typeface="Tahoma" panose="020B0604030504040204" pitchFamily="34" charset="0"/>
              </a:rPr>
              <a:t>…</a:t>
            </a:r>
          </a:p>
          <a:p>
            <a:pPr lvl="1" eaLnBrk="1" hangingPunct="1">
              <a:spcBef>
                <a:spcPct val="0"/>
              </a:spcBef>
              <a:buClrTx/>
              <a:buSzTx/>
              <a:buFontTx/>
              <a:buNone/>
            </a:pPr>
            <a:r>
              <a:rPr lang="en-US" altLang="en-US" i="0">
                <a:latin typeface="Tahoma" panose="020B0604030504040204" pitchFamily="34" charset="0"/>
              </a:rPr>
              <a:t>x &lt;= ‘1’ </a:t>
            </a:r>
            <a:r>
              <a:rPr lang="en-US" altLang="en-US" b="1" i="0">
                <a:latin typeface="Tahoma" panose="020B0604030504040204" pitchFamily="34" charset="0"/>
              </a:rPr>
              <a:t>after</a:t>
            </a:r>
            <a:r>
              <a:rPr lang="en-US" altLang="en-US" i="0">
                <a:latin typeface="Tahoma" panose="020B0604030504040204" pitchFamily="34" charset="0"/>
              </a:rPr>
              <a:t> 5 ns;</a:t>
            </a:r>
          </a:p>
          <a:p>
            <a:pPr lvl="1" eaLnBrk="1" hangingPunct="1">
              <a:spcBef>
                <a:spcPct val="0"/>
              </a:spcBef>
              <a:buClrTx/>
              <a:buSzTx/>
              <a:buFontTx/>
              <a:buNone/>
            </a:pPr>
            <a:r>
              <a:rPr lang="en-US" altLang="en-US" b="1" i="0">
                <a:latin typeface="Tahoma" panose="020B0604030504040204" pitchFamily="34" charset="0"/>
              </a:rPr>
              <a:t>wait</a:t>
            </a:r>
            <a:r>
              <a:rPr lang="en-US" altLang="en-US" i="0">
                <a:latin typeface="Tahoma" panose="020B0604030504040204" pitchFamily="34" charset="0"/>
              </a:rPr>
              <a:t> </a:t>
            </a:r>
            <a:r>
              <a:rPr lang="en-US" altLang="en-US" b="1" i="0">
                <a:latin typeface="Tahoma" panose="020B0604030504040204" pitchFamily="34" charset="0"/>
              </a:rPr>
              <a:t>for</a:t>
            </a:r>
            <a:r>
              <a:rPr lang="en-US" altLang="en-US" i="0">
                <a:latin typeface="Tahoma" panose="020B0604030504040204" pitchFamily="34" charset="0"/>
              </a:rPr>
              <a:t> 5 ns;</a:t>
            </a:r>
          </a:p>
          <a:p>
            <a:pPr lvl="1" eaLnBrk="1" hangingPunct="1">
              <a:spcBef>
                <a:spcPct val="0"/>
              </a:spcBef>
              <a:buClrTx/>
              <a:buSzTx/>
              <a:buFontTx/>
              <a:buNone/>
            </a:pPr>
            <a:r>
              <a:rPr lang="en-US" altLang="en-US" i="0">
                <a:latin typeface="Tahoma" panose="020B0604030504040204" pitchFamily="34" charset="0"/>
              </a:rPr>
              <a:t>x &lt;= ‘1’ </a:t>
            </a:r>
            <a:r>
              <a:rPr lang="en-US" altLang="en-US" b="1" i="0">
                <a:latin typeface="Tahoma" panose="020B0604030504040204" pitchFamily="34" charset="0"/>
              </a:rPr>
              <a:t>after</a:t>
            </a:r>
            <a:r>
              <a:rPr lang="en-US" altLang="en-US" i="0">
                <a:latin typeface="Tahoma" panose="020B0604030504040204" pitchFamily="34" charset="0"/>
              </a:rPr>
              <a:t> 12 ns;</a:t>
            </a:r>
          </a:p>
          <a:p>
            <a:pPr lvl="1" eaLnBrk="1" hangingPunct="1">
              <a:spcBef>
                <a:spcPct val="0"/>
              </a:spcBef>
              <a:buClrTx/>
              <a:buSzTx/>
              <a:buFontTx/>
              <a:buNone/>
            </a:pPr>
            <a:r>
              <a:rPr lang="en-US" altLang="en-US" b="1" i="0">
                <a:latin typeface="Tahoma" panose="020B0604030504040204" pitchFamily="34" charset="0"/>
              </a:rPr>
              <a:t>wait for</a:t>
            </a:r>
            <a:r>
              <a:rPr lang="en-US" altLang="en-US" i="0">
                <a:latin typeface="Tahoma" panose="020B0604030504040204" pitchFamily="34" charset="0"/>
              </a:rPr>
              <a:t> 5 ns;</a:t>
            </a:r>
          </a:p>
          <a:p>
            <a:pPr lvl="1" eaLnBrk="1" hangingPunct="1">
              <a:spcBef>
                <a:spcPct val="0"/>
              </a:spcBef>
              <a:buClrTx/>
              <a:buSzTx/>
              <a:buFontTx/>
              <a:buNone/>
            </a:pPr>
            <a:r>
              <a:rPr lang="en-US" altLang="en-US" i="0">
                <a:latin typeface="Tahoma" panose="020B0604030504040204" pitchFamily="34" charset="0"/>
              </a:rPr>
              <a:t>x &lt;= ‘0’ </a:t>
            </a:r>
            <a:r>
              <a:rPr lang="en-US" altLang="en-US" b="1" i="0">
                <a:latin typeface="Tahoma" panose="020B0604030504040204" pitchFamily="34" charset="0"/>
              </a:rPr>
              <a:t>after</a:t>
            </a:r>
            <a:r>
              <a:rPr lang="en-US" altLang="en-US" i="0">
                <a:latin typeface="Tahoma" panose="020B0604030504040204" pitchFamily="34" charset="0"/>
              </a:rPr>
              <a:t> 2 ns;</a:t>
            </a:r>
          </a:p>
          <a:p>
            <a:pPr lvl="1" eaLnBrk="1" hangingPunct="1">
              <a:spcBef>
                <a:spcPct val="0"/>
              </a:spcBef>
              <a:buClrTx/>
              <a:buSzTx/>
              <a:buFontTx/>
              <a:buNone/>
            </a:pPr>
            <a:r>
              <a:rPr lang="en-US" altLang="en-US" b="1" i="0">
                <a:latin typeface="Tahoma" panose="020B0604030504040204" pitchFamily="34" charset="0"/>
              </a:rPr>
              <a:t>wait for</a:t>
            </a:r>
            <a:r>
              <a:rPr lang="en-US" altLang="en-US" i="0">
                <a:latin typeface="Tahoma" panose="020B0604030504040204" pitchFamily="34" charset="0"/>
              </a:rPr>
              <a:t> 7 ns;</a:t>
            </a:r>
          </a:p>
          <a:p>
            <a:pPr lvl="1" eaLnBrk="1" hangingPunct="1">
              <a:spcBef>
                <a:spcPct val="0"/>
              </a:spcBef>
              <a:buClrTx/>
              <a:buSzTx/>
              <a:buFontTx/>
              <a:buNone/>
            </a:pPr>
            <a:r>
              <a:rPr lang="en-US" altLang="en-US" i="0">
                <a:latin typeface="Tahoma" panose="020B0604030504040204" pitchFamily="34" charset="0"/>
              </a:rPr>
              <a:t>…</a:t>
            </a:r>
          </a:p>
          <a:p>
            <a:pPr eaLnBrk="1" hangingPunct="1">
              <a:spcBef>
                <a:spcPct val="0"/>
              </a:spcBef>
              <a:buClrTx/>
              <a:buSzTx/>
              <a:buFontTx/>
              <a:buNone/>
            </a:pPr>
            <a:r>
              <a:rPr lang="en-US" altLang="en-US" sz="2400" b="1" i="0">
                <a:solidFill>
                  <a:schemeClr val="tx1"/>
                </a:solidFill>
                <a:latin typeface="Tahoma" panose="020B0604030504040204" pitchFamily="34" charset="0"/>
              </a:rPr>
              <a:t>end process</a:t>
            </a:r>
            <a:r>
              <a:rPr lang="en-US" altLang="en-US" sz="2400" i="0">
                <a:solidFill>
                  <a:schemeClr val="tx1"/>
                </a:solidFill>
                <a:latin typeface="Tahoma" panose="020B0604030504040204" pitchFamily="34" charset="0"/>
              </a:rPr>
              <a:t>; </a:t>
            </a:r>
          </a:p>
        </p:txBody>
      </p:sp>
      <p:sp>
        <p:nvSpPr>
          <p:cNvPr id="271381" name="Text Box 20"/>
          <p:cNvSpPr txBox="1">
            <a:spLocks noChangeArrowheads="1"/>
          </p:cNvSpPr>
          <p:nvPr/>
        </p:nvSpPr>
        <p:spPr bwMode="auto">
          <a:xfrm>
            <a:off x="4419600" y="4800600"/>
            <a:ext cx="2808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New Transaction</a:t>
            </a:r>
          </a:p>
        </p:txBody>
      </p:sp>
      <p:sp>
        <p:nvSpPr>
          <p:cNvPr id="271382" name="Line 21"/>
          <p:cNvSpPr>
            <a:spLocks noChangeShapeType="1"/>
          </p:cNvSpPr>
          <p:nvPr/>
        </p:nvSpPr>
        <p:spPr bwMode="auto">
          <a:xfrm>
            <a:off x="3581400" y="4876800"/>
            <a:ext cx="914400" cy="152400"/>
          </a:xfrm>
          <a:prstGeom prst="line">
            <a:avLst/>
          </a:prstGeom>
          <a:noFill/>
          <a:ln w="38100" cap="sq">
            <a:solidFill>
              <a:srgbClr val="FF66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1383" name="Line 22"/>
          <p:cNvSpPr>
            <a:spLocks noChangeShapeType="1"/>
          </p:cNvSpPr>
          <p:nvPr/>
        </p:nvSpPr>
        <p:spPr bwMode="auto">
          <a:xfrm flipV="1">
            <a:off x="5867400" y="4419600"/>
            <a:ext cx="228600" cy="457200"/>
          </a:xfrm>
          <a:prstGeom prst="line">
            <a:avLst/>
          </a:prstGeom>
          <a:noFill/>
          <a:ln w="38100" cap="sq">
            <a:solidFill>
              <a:srgbClr val="FF66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DC49A24-47D2-4FE3-ABD3-13CA8075F6FF}" type="slidenum">
              <a:rPr lang="ar-SA" altLang="en-US" sz="1400" smtClean="0">
                <a:solidFill>
                  <a:srgbClr val="0000B6"/>
                </a:solidFill>
                <a:latin typeface="Book Antiqua" panose="02040602050305030304" pitchFamily="18" charset="0"/>
              </a:rPr>
              <a:pPr>
                <a:spcBef>
                  <a:spcPct val="0"/>
                </a:spcBef>
                <a:buClrTx/>
                <a:buSzTx/>
                <a:buFontTx/>
                <a:buNone/>
              </a:pPr>
              <a:t>244</a:t>
            </a:fld>
            <a:endParaRPr lang="en-US" altLang="en-US" sz="1400" smtClean="0">
              <a:solidFill>
                <a:srgbClr val="0000B6"/>
              </a:solidFill>
              <a:latin typeface="Book Antiqua" panose="02040602050305030304" pitchFamily="18" charset="0"/>
            </a:endParaRPr>
          </a:p>
        </p:txBody>
      </p:sp>
      <p:sp>
        <p:nvSpPr>
          <p:cNvPr id="396290" name="Rectangle 2"/>
          <p:cNvSpPr>
            <a:spLocks noGrp="1" noChangeArrowheads="1"/>
          </p:cNvSpPr>
          <p:nvPr>
            <p:ph type="title"/>
          </p:nvPr>
        </p:nvSpPr>
        <p:spPr>
          <a:xfrm>
            <a:off x="381000" y="947738"/>
            <a:ext cx="8763000" cy="417512"/>
          </a:xfrm>
        </p:spPr>
        <p:txBody>
          <a:bodyPr/>
          <a:lstStyle/>
          <a:p>
            <a:pPr>
              <a:defRPr/>
            </a:pPr>
            <a:r>
              <a:rPr lang="en-US" smtClean="0">
                <a:solidFill>
                  <a:schemeClr val="tx1"/>
                </a:solidFill>
              </a:rPr>
              <a:t>Case II: Later than an existing transaction</a:t>
            </a:r>
          </a:p>
        </p:txBody>
      </p:sp>
      <p:sp>
        <p:nvSpPr>
          <p:cNvPr id="272388" name="Line 3"/>
          <p:cNvSpPr>
            <a:spLocks noChangeShapeType="1"/>
          </p:cNvSpPr>
          <p:nvPr/>
        </p:nvSpPr>
        <p:spPr bwMode="auto">
          <a:xfrm>
            <a:off x="4191000" y="2667000"/>
            <a:ext cx="4572000" cy="0"/>
          </a:xfrm>
          <a:prstGeom prst="line">
            <a:avLst/>
          </a:prstGeom>
          <a:noFill/>
          <a:ln w="5715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2389" name="Rectangle 4"/>
          <p:cNvSpPr>
            <a:spLocks noChangeArrowheads="1"/>
          </p:cNvSpPr>
          <p:nvPr/>
        </p:nvSpPr>
        <p:spPr bwMode="auto">
          <a:xfrm>
            <a:off x="41148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2390" name="Rectangle 5"/>
          <p:cNvSpPr>
            <a:spLocks noChangeArrowheads="1"/>
          </p:cNvSpPr>
          <p:nvPr/>
        </p:nvSpPr>
        <p:spPr bwMode="auto">
          <a:xfrm>
            <a:off x="64008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2391" name="Rectangle 6"/>
          <p:cNvSpPr>
            <a:spLocks noChangeArrowheads="1"/>
          </p:cNvSpPr>
          <p:nvPr/>
        </p:nvSpPr>
        <p:spPr bwMode="auto">
          <a:xfrm>
            <a:off x="56388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2392" name="Rectangle 7"/>
          <p:cNvSpPr>
            <a:spLocks noChangeArrowheads="1"/>
          </p:cNvSpPr>
          <p:nvPr/>
        </p:nvSpPr>
        <p:spPr bwMode="auto">
          <a:xfrm>
            <a:off x="48768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2393" name="Rectangle 8"/>
          <p:cNvSpPr>
            <a:spLocks noChangeArrowheads="1"/>
          </p:cNvSpPr>
          <p:nvPr/>
        </p:nvSpPr>
        <p:spPr bwMode="auto">
          <a:xfrm>
            <a:off x="80010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2394" name="Rectangle 9"/>
          <p:cNvSpPr>
            <a:spLocks noChangeArrowheads="1"/>
          </p:cNvSpPr>
          <p:nvPr/>
        </p:nvSpPr>
        <p:spPr bwMode="auto">
          <a:xfrm>
            <a:off x="7162800" y="24685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2395" name="Text Box 10"/>
          <p:cNvSpPr txBox="1">
            <a:spLocks noChangeArrowheads="1"/>
          </p:cNvSpPr>
          <p:nvPr/>
        </p:nvSpPr>
        <p:spPr bwMode="auto">
          <a:xfrm>
            <a:off x="3946525" y="2906713"/>
            <a:ext cx="377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72396" name="Text Box 11"/>
          <p:cNvSpPr txBox="1">
            <a:spLocks noChangeArrowheads="1"/>
          </p:cNvSpPr>
          <p:nvPr/>
        </p:nvSpPr>
        <p:spPr bwMode="auto">
          <a:xfrm>
            <a:off x="7772400" y="29257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25</a:t>
            </a:r>
          </a:p>
        </p:txBody>
      </p:sp>
      <p:sp>
        <p:nvSpPr>
          <p:cNvPr id="272397" name="Text Box 12"/>
          <p:cNvSpPr txBox="1">
            <a:spLocks noChangeArrowheads="1"/>
          </p:cNvSpPr>
          <p:nvPr/>
        </p:nvSpPr>
        <p:spPr bwMode="auto">
          <a:xfrm>
            <a:off x="6934200" y="29257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a:t>
            </a:r>
          </a:p>
        </p:txBody>
      </p:sp>
      <p:sp>
        <p:nvSpPr>
          <p:cNvPr id="272398" name="Text Box 13"/>
          <p:cNvSpPr txBox="1">
            <a:spLocks noChangeArrowheads="1"/>
          </p:cNvSpPr>
          <p:nvPr/>
        </p:nvSpPr>
        <p:spPr bwMode="auto">
          <a:xfrm>
            <a:off x="6172200" y="29257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15</a:t>
            </a:r>
          </a:p>
        </p:txBody>
      </p:sp>
      <p:sp>
        <p:nvSpPr>
          <p:cNvPr id="272399" name="Text Box 14"/>
          <p:cNvSpPr txBox="1">
            <a:spLocks noChangeArrowheads="1"/>
          </p:cNvSpPr>
          <p:nvPr/>
        </p:nvSpPr>
        <p:spPr bwMode="auto">
          <a:xfrm>
            <a:off x="5410200" y="29257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72400" name="Text Box 15"/>
          <p:cNvSpPr txBox="1">
            <a:spLocks noChangeArrowheads="1"/>
          </p:cNvSpPr>
          <p:nvPr/>
        </p:nvSpPr>
        <p:spPr bwMode="auto">
          <a:xfrm>
            <a:off x="4724400" y="2925763"/>
            <a:ext cx="377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5</a:t>
            </a:r>
          </a:p>
        </p:txBody>
      </p:sp>
      <p:sp>
        <p:nvSpPr>
          <p:cNvPr id="272401" name="Text Box 16"/>
          <p:cNvSpPr txBox="1">
            <a:spLocks noChangeArrowheads="1"/>
          </p:cNvSpPr>
          <p:nvPr/>
        </p:nvSpPr>
        <p:spPr bwMode="auto">
          <a:xfrm>
            <a:off x="4648200" y="3384550"/>
            <a:ext cx="539750" cy="958850"/>
          </a:xfrm>
          <a:prstGeom prst="rect">
            <a:avLst/>
          </a:prstGeom>
          <a:noFill/>
          <a:ln w="12700">
            <a:solidFill>
              <a:srgbClr val="FFFF99"/>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i="0">
                <a:solidFill>
                  <a:schemeClr val="tx1"/>
                </a:solidFill>
                <a:latin typeface="Tahoma" panose="020B0604030504040204" pitchFamily="34" charset="0"/>
              </a:rPr>
              <a:t>‘1’</a:t>
            </a:r>
          </a:p>
          <a:p>
            <a:pPr algn="ctr" eaLnBrk="1" hangingPunct="1">
              <a:spcBef>
                <a:spcPct val="0"/>
              </a:spcBef>
              <a:buClrTx/>
              <a:buSzTx/>
              <a:buFontTx/>
              <a:buNone/>
            </a:pPr>
            <a:r>
              <a:rPr lang="en-US" altLang="en-US" i="0">
                <a:solidFill>
                  <a:schemeClr val="tx1"/>
                </a:solidFill>
                <a:latin typeface="Tahoma" panose="020B0604030504040204" pitchFamily="34" charset="0"/>
              </a:rPr>
              <a:t>5</a:t>
            </a:r>
          </a:p>
        </p:txBody>
      </p:sp>
      <p:sp>
        <p:nvSpPr>
          <p:cNvPr id="272402" name="Text Box 17"/>
          <p:cNvSpPr txBox="1">
            <a:spLocks noChangeArrowheads="1"/>
          </p:cNvSpPr>
          <p:nvPr/>
        </p:nvSpPr>
        <p:spPr bwMode="auto">
          <a:xfrm>
            <a:off x="7772400" y="3352800"/>
            <a:ext cx="609600" cy="984250"/>
          </a:xfrm>
          <a:prstGeom prst="rect">
            <a:avLst/>
          </a:prstGeom>
          <a:noFill/>
          <a:ln w="381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a:p>
            <a:pPr eaLnBrk="1" hangingPunct="1">
              <a:spcBef>
                <a:spcPct val="0"/>
              </a:spcBef>
              <a:buClrTx/>
              <a:buSzTx/>
              <a:buFontTx/>
              <a:buNone/>
            </a:pPr>
            <a:r>
              <a:rPr lang="en-US" altLang="en-US" i="0">
                <a:solidFill>
                  <a:schemeClr val="tx1"/>
                </a:solidFill>
                <a:latin typeface="Tahoma" panose="020B0604030504040204" pitchFamily="34" charset="0"/>
              </a:rPr>
              <a:t>25</a:t>
            </a:r>
          </a:p>
        </p:txBody>
      </p:sp>
      <p:sp>
        <p:nvSpPr>
          <p:cNvPr id="272403" name="Text Box 18"/>
          <p:cNvSpPr txBox="1">
            <a:spLocks noChangeArrowheads="1"/>
          </p:cNvSpPr>
          <p:nvPr/>
        </p:nvSpPr>
        <p:spPr bwMode="auto">
          <a:xfrm>
            <a:off x="6629400" y="3382963"/>
            <a:ext cx="58420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a:t>
            </a:r>
          </a:p>
          <a:p>
            <a:pPr eaLnBrk="1" hangingPunct="1">
              <a:spcBef>
                <a:spcPct val="0"/>
              </a:spcBef>
              <a:buClrTx/>
              <a:buSzTx/>
              <a:buFontTx/>
              <a:buNone/>
            </a:pPr>
            <a:r>
              <a:rPr lang="en-US" altLang="en-US" i="0">
                <a:solidFill>
                  <a:schemeClr val="tx1"/>
                </a:solidFill>
                <a:latin typeface="Tahoma" panose="020B0604030504040204" pitchFamily="34" charset="0"/>
              </a:rPr>
              <a:t>17</a:t>
            </a:r>
          </a:p>
        </p:txBody>
      </p:sp>
      <p:sp>
        <p:nvSpPr>
          <p:cNvPr id="272404" name="Text Box 19"/>
          <p:cNvSpPr txBox="1">
            <a:spLocks noChangeArrowheads="1"/>
          </p:cNvSpPr>
          <p:nvPr/>
        </p:nvSpPr>
        <p:spPr bwMode="auto">
          <a:xfrm>
            <a:off x="304800" y="1676400"/>
            <a:ext cx="3508375" cy="44862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P1: </a:t>
            </a:r>
            <a:r>
              <a:rPr lang="en-US" altLang="en-US" sz="2400" b="1" i="0">
                <a:solidFill>
                  <a:schemeClr val="tx1"/>
                </a:solidFill>
                <a:latin typeface="Tahoma" panose="020B0604030504040204" pitchFamily="34" charset="0"/>
              </a:rPr>
              <a:t>process is</a:t>
            </a:r>
          </a:p>
          <a:p>
            <a:pPr eaLnBrk="1" hangingPunct="1">
              <a:spcBef>
                <a:spcPct val="0"/>
              </a:spcBef>
              <a:buClrTx/>
              <a:buSzTx/>
              <a:buFontTx/>
              <a:buNone/>
            </a:pPr>
            <a:r>
              <a:rPr lang="en-US" altLang="en-US" sz="2400" b="1" i="0">
                <a:solidFill>
                  <a:schemeClr val="tx1"/>
                </a:solidFill>
                <a:latin typeface="Tahoma" panose="020B0604030504040204" pitchFamily="34" charset="0"/>
              </a:rPr>
              <a:t>begin</a:t>
            </a:r>
          </a:p>
          <a:p>
            <a:pPr lvl="1" eaLnBrk="1" hangingPunct="1">
              <a:spcBef>
                <a:spcPct val="0"/>
              </a:spcBef>
              <a:buClrTx/>
              <a:buSzTx/>
              <a:buFontTx/>
              <a:buNone/>
            </a:pPr>
            <a:r>
              <a:rPr lang="en-US" altLang="en-US" i="0">
                <a:latin typeface="Tahoma" panose="020B0604030504040204" pitchFamily="34" charset="0"/>
              </a:rPr>
              <a:t>…</a:t>
            </a:r>
          </a:p>
          <a:p>
            <a:pPr lvl="1" eaLnBrk="1" hangingPunct="1">
              <a:spcBef>
                <a:spcPct val="0"/>
              </a:spcBef>
              <a:buClrTx/>
              <a:buSzTx/>
              <a:buFontTx/>
              <a:buNone/>
            </a:pPr>
            <a:r>
              <a:rPr lang="en-US" altLang="en-US" i="0">
                <a:latin typeface="Tahoma" panose="020B0604030504040204" pitchFamily="34" charset="0"/>
              </a:rPr>
              <a:t>…</a:t>
            </a:r>
          </a:p>
          <a:p>
            <a:pPr lvl="1" eaLnBrk="1" hangingPunct="1">
              <a:spcBef>
                <a:spcPct val="0"/>
              </a:spcBef>
              <a:buClrTx/>
              <a:buSzTx/>
              <a:buFontTx/>
              <a:buNone/>
            </a:pPr>
            <a:r>
              <a:rPr lang="en-US" altLang="en-US" i="0">
                <a:latin typeface="Tahoma" panose="020B0604030504040204" pitchFamily="34" charset="0"/>
              </a:rPr>
              <a:t>x &lt;= ‘1’ </a:t>
            </a:r>
            <a:r>
              <a:rPr lang="en-US" altLang="en-US" b="1" i="0">
                <a:latin typeface="Tahoma" panose="020B0604030504040204" pitchFamily="34" charset="0"/>
              </a:rPr>
              <a:t>after</a:t>
            </a:r>
            <a:r>
              <a:rPr lang="en-US" altLang="en-US" i="0">
                <a:latin typeface="Tahoma" panose="020B0604030504040204" pitchFamily="34" charset="0"/>
              </a:rPr>
              <a:t> 5 ns;</a:t>
            </a:r>
          </a:p>
          <a:p>
            <a:pPr lvl="1" eaLnBrk="1" hangingPunct="1">
              <a:spcBef>
                <a:spcPct val="0"/>
              </a:spcBef>
              <a:buClrTx/>
              <a:buSzTx/>
              <a:buFontTx/>
              <a:buNone/>
            </a:pPr>
            <a:r>
              <a:rPr lang="en-US" altLang="en-US" b="1" i="0">
                <a:latin typeface="Tahoma" panose="020B0604030504040204" pitchFamily="34" charset="0"/>
              </a:rPr>
              <a:t>wait</a:t>
            </a:r>
            <a:r>
              <a:rPr lang="en-US" altLang="en-US" i="0">
                <a:latin typeface="Tahoma" panose="020B0604030504040204" pitchFamily="34" charset="0"/>
              </a:rPr>
              <a:t> </a:t>
            </a:r>
            <a:r>
              <a:rPr lang="en-US" altLang="en-US" b="1" i="0">
                <a:latin typeface="Tahoma" panose="020B0604030504040204" pitchFamily="34" charset="0"/>
              </a:rPr>
              <a:t>for</a:t>
            </a:r>
            <a:r>
              <a:rPr lang="en-US" altLang="en-US" i="0">
                <a:latin typeface="Tahoma" panose="020B0604030504040204" pitchFamily="34" charset="0"/>
              </a:rPr>
              <a:t> 5 ns;</a:t>
            </a:r>
          </a:p>
          <a:p>
            <a:pPr lvl="1" eaLnBrk="1" hangingPunct="1">
              <a:spcBef>
                <a:spcPct val="0"/>
              </a:spcBef>
              <a:buClrTx/>
              <a:buSzTx/>
              <a:buFontTx/>
              <a:buNone/>
            </a:pPr>
            <a:r>
              <a:rPr lang="en-US" altLang="en-US" i="0">
                <a:latin typeface="Tahoma" panose="020B0604030504040204" pitchFamily="34" charset="0"/>
              </a:rPr>
              <a:t>x &lt;= ‘1’ </a:t>
            </a:r>
            <a:r>
              <a:rPr lang="en-US" altLang="en-US" b="1" i="0">
                <a:latin typeface="Tahoma" panose="020B0604030504040204" pitchFamily="34" charset="0"/>
              </a:rPr>
              <a:t>after</a:t>
            </a:r>
            <a:r>
              <a:rPr lang="en-US" altLang="en-US" i="0">
                <a:latin typeface="Tahoma" panose="020B0604030504040204" pitchFamily="34" charset="0"/>
              </a:rPr>
              <a:t> 12 ns;</a:t>
            </a:r>
          </a:p>
          <a:p>
            <a:pPr lvl="1" eaLnBrk="1" hangingPunct="1">
              <a:spcBef>
                <a:spcPct val="0"/>
              </a:spcBef>
              <a:buClrTx/>
              <a:buSzTx/>
              <a:buFontTx/>
              <a:buNone/>
            </a:pPr>
            <a:r>
              <a:rPr lang="en-US" altLang="en-US" b="1" i="0">
                <a:latin typeface="Tahoma" panose="020B0604030504040204" pitchFamily="34" charset="0"/>
              </a:rPr>
              <a:t>wait for</a:t>
            </a:r>
            <a:r>
              <a:rPr lang="en-US" altLang="en-US" i="0">
                <a:latin typeface="Tahoma" panose="020B0604030504040204" pitchFamily="34" charset="0"/>
              </a:rPr>
              <a:t> 5 ns;</a:t>
            </a:r>
          </a:p>
          <a:p>
            <a:pPr lvl="1" eaLnBrk="1" hangingPunct="1">
              <a:spcBef>
                <a:spcPct val="0"/>
              </a:spcBef>
              <a:buClrTx/>
              <a:buSzTx/>
              <a:buFontTx/>
              <a:buNone/>
            </a:pPr>
            <a:r>
              <a:rPr lang="en-US" altLang="en-US" i="0">
                <a:latin typeface="Tahoma" panose="020B0604030504040204" pitchFamily="34" charset="0"/>
              </a:rPr>
              <a:t>x &lt;= ‘0’ </a:t>
            </a:r>
            <a:r>
              <a:rPr lang="en-US" altLang="en-US" b="1" i="0">
                <a:latin typeface="Tahoma" panose="020B0604030504040204" pitchFamily="34" charset="0"/>
              </a:rPr>
              <a:t>after</a:t>
            </a:r>
            <a:r>
              <a:rPr lang="en-US" altLang="en-US" i="0">
                <a:latin typeface="Tahoma" panose="020B0604030504040204" pitchFamily="34" charset="0"/>
              </a:rPr>
              <a:t> 15 ns;</a:t>
            </a:r>
          </a:p>
          <a:p>
            <a:pPr lvl="1" eaLnBrk="1" hangingPunct="1">
              <a:spcBef>
                <a:spcPct val="0"/>
              </a:spcBef>
              <a:buClrTx/>
              <a:buSzTx/>
              <a:buFontTx/>
              <a:buNone/>
            </a:pPr>
            <a:r>
              <a:rPr lang="en-US" altLang="en-US" b="1" i="0">
                <a:latin typeface="Tahoma" panose="020B0604030504040204" pitchFamily="34" charset="0"/>
              </a:rPr>
              <a:t>wait for</a:t>
            </a:r>
            <a:r>
              <a:rPr lang="en-US" altLang="en-US" i="0">
                <a:latin typeface="Tahoma" panose="020B0604030504040204" pitchFamily="34" charset="0"/>
              </a:rPr>
              <a:t> 7 ns;</a:t>
            </a:r>
          </a:p>
          <a:p>
            <a:pPr lvl="1" eaLnBrk="1" hangingPunct="1">
              <a:spcBef>
                <a:spcPct val="0"/>
              </a:spcBef>
              <a:buClrTx/>
              <a:buSzTx/>
              <a:buFontTx/>
              <a:buNone/>
            </a:pPr>
            <a:r>
              <a:rPr lang="en-US" altLang="en-US" i="0">
                <a:latin typeface="Tahoma" panose="020B0604030504040204" pitchFamily="34" charset="0"/>
              </a:rPr>
              <a:t>…</a:t>
            </a:r>
          </a:p>
          <a:p>
            <a:pPr eaLnBrk="1" hangingPunct="1">
              <a:spcBef>
                <a:spcPct val="0"/>
              </a:spcBef>
              <a:buClrTx/>
              <a:buSzTx/>
              <a:buFontTx/>
              <a:buNone/>
            </a:pPr>
            <a:r>
              <a:rPr lang="en-US" altLang="en-US" sz="2400" b="1" i="0">
                <a:solidFill>
                  <a:schemeClr val="tx1"/>
                </a:solidFill>
                <a:latin typeface="Tahoma" panose="020B0604030504040204" pitchFamily="34" charset="0"/>
              </a:rPr>
              <a:t>end process</a:t>
            </a:r>
            <a:r>
              <a:rPr lang="en-US" altLang="en-US" sz="2400" i="0">
                <a:solidFill>
                  <a:schemeClr val="tx1"/>
                </a:solidFill>
                <a:latin typeface="Tahoma" panose="020B0604030504040204" pitchFamily="34" charset="0"/>
              </a:rPr>
              <a:t>; </a:t>
            </a:r>
          </a:p>
        </p:txBody>
      </p:sp>
      <p:sp>
        <p:nvSpPr>
          <p:cNvPr id="272405" name="Text Box 20"/>
          <p:cNvSpPr txBox="1">
            <a:spLocks noChangeArrowheads="1"/>
          </p:cNvSpPr>
          <p:nvPr/>
        </p:nvSpPr>
        <p:spPr bwMode="auto">
          <a:xfrm>
            <a:off x="4419600" y="4800600"/>
            <a:ext cx="2808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New Transaction</a:t>
            </a:r>
          </a:p>
        </p:txBody>
      </p:sp>
      <p:sp>
        <p:nvSpPr>
          <p:cNvPr id="272406" name="Line 21"/>
          <p:cNvSpPr>
            <a:spLocks noChangeShapeType="1"/>
          </p:cNvSpPr>
          <p:nvPr/>
        </p:nvSpPr>
        <p:spPr bwMode="auto">
          <a:xfrm>
            <a:off x="3810000" y="4876800"/>
            <a:ext cx="685800" cy="152400"/>
          </a:xfrm>
          <a:prstGeom prst="line">
            <a:avLst/>
          </a:prstGeom>
          <a:noFill/>
          <a:ln w="38100" cap="sq">
            <a:solidFill>
              <a:srgbClr val="FF66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2407" name="Line 22"/>
          <p:cNvSpPr>
            <a:spLocks noChangeShapeType="1"/>
          </p:cNvSpPr>
          <p:nvPr/>
        </p:nvSpPr>
        <p:spPr bwMode="auto">
          <a:xfrm flipV="1">
            <a:off x="5867400" y="4343400"/>
            <a:ext cx="1905000" cy="533400"/>
          </a:xfrm>
          <a:prstGeom prst="line">
            <a:avLst/>
          </a:prstGeom>
          <a:noFill/>
          <a:ln w="38100" cap="sq">
            <a:solidFill>
              <a:srgbClr val="FF66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640DB3CF-7D12-4CF0-83D2-D2D2C1638E57}" type="slidenum">
              <a:rPr lang="ar-SA" altLang="en-US" sz="1400" smtClean="0">
                <a:solidFill>
                  <a:srgbClr val="0000B6"/>
                </a:solidFill>
                <a:latin typeface="Book Antiqua" panose="02040602050305030304" pitchFamily="18" charset="0"/>
              </a:rPr>
              <a:pPr>
                <a:spcBef>
                  <a:spcPct val="0"/>
                </a:spcBef>
                <a:buClrTx/>
                <a:buSzTx/>
                <a:buFontTx/>
                <a:buNone/>
              </a:pPr>
              <a:t>245</a:t>
            </a:fld>
            <a:endParaRPr lang="en-US" altLang="en-US" sz="1400" smtClean="0">
              <a:solidFill>
                <a:srgbClr val="0000B6"/>
              </a:solidFill>
              <a:latin typeface="Book Antiqua" panose="02040602050305030304" pitchFamily="18" charset="0"/>
            </a:endParaRPr>
          </a:p>
        </p:txBody>
      </p:sp>
      <p:sp>
        <p:nvSpPr>
          <p:cNvPr id="397314" name="Rectangle 2"/>
          <p:cNvSpPr>
            <a:spLocks noGrp="1" noChangeArrowheads="1"/>
          </p:cNvSpPr>
          <p:nvPr>
            <p:ph type="title"/>
          </p:nvPr>
        </p:nvSpPr>
        <p:spPr>
          <a:xfrm>
            <a:off x="381000" y="762000"/>
            <a:ext cx="8534400" cy="533400"/>
          </a:xfrm>
        </p:spPr>
        <p:txBody>
          <a:bodyPr/>
          <a:lstStyle/>
          <a:p>
            <a:pPr>
              <a:defRPr/>
            </a:pPr>
            <a:r>
              <a:rPr lang="en-US" sz="4000" smtClean="0">
                <a:solidFill>
                  <a:schemeClr val="tx1"/>
                </a:solidFill>
              </a:rPr>
              <a:t>Delay mechanism and </a:t>
            </a:r>
            <a:br>
              <a:rPr lang="en-US" sz="4000" smtClean="0">
                <a:solidFill>
                  <a:schemeClr val="tx1"/>
                </a:solidFill>
              </a:rPr>
            </a:br>
            <a:r>
              <a:rPr lang="en-US" sz="4000" smtClean="0">
                <a:solidFill>
                  <a:schemeClr val="tx1"/>
                </a:solidFill>
              </a:rPr>
              <a:t>Case I: “New earlier than existing”</a:t>
            </a:r>
          </a:p>
        </p:txBody>
      </p:sp>
      <p:sp>
        <p:nvSpPr>
          <p:cNvPr id="273412" name="Text Box 3"/>
          <p:cNvSpPr txBox="1">
            <a:spLocks noChangeArrowheads="1"/>
          </p:cNvSpPr>
          <p:nvPr/>
        </p:nvSpPr>
        <p:spPr bwMode="auto">
          <a:xfrm>
            <a:off x="76200" y="1905000"/>
            <a:ext cx="90058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Both </a:t>
            </a:r>
            <a:r>
              <a:rPr lang="en-US" altLang="en-US" b="1" i="0">
                <a:solidFill>
                  <a:schemeClr val="tx1"/>
                </a:solidFill>
                <a:latin typeface="Tahoma" panose="020B0604030504040204" pitchFamily="34" charset="0"/>
              </a:rPr>
              <a:t>transport</a:t>
            </a:r>
            <a:r>
              <a:rPr lang="en-US" altLang="en-US" i="0">
                <a:solidFill>
                  <a:schemeClr val="tx1"/>
                </a:solidFill>
                <a:latin typeface="Tahoma" panose="020B0604030504040204" pitchFamily="34" charset="0"/>
              </a:rPr>
              <a:t> and </a:t>
            </a:r>
            <a:r>
              <a:rPr lang="en-US" altLang="en-US" b="1" i="0">
                <a:solidFill>
                  <a:schemeClr val="tx1"/>
                </a:solidFill>
                <a:latin typeface="Tahoma" panose="020B0604030504040204" pitchFamily="34" charset="0"/>
              </a:rPr>
              <a:t>inertial</a:t>
            </a:r>
            <a:r>
              <a:rPr lang="en-US" altLang="en-US" i="0">
                <a:solidFill>
                  <a:schemeClr val="tx1"/>
                </a:solidFill>
                <a:latin typeface="Tahoma" panose="020B0604030504040204" pitchFamily="34" charset="0"/>
              </a:rPr>
              <a:t> delay mechanisms result</a:t>
            </a:r>
          </a:p>
          <a:p>
            <a:pPr eaLnBrk="1" hangingPunct="1">
              <a:spcBef>
                <a:spcPct val="0"/>
              </a:spcBef>
              <a:buClrTx/>
              <a:buSzTx/>
              <a:buFontTx/>
              <a:buNone/>
            </a:pPr>
            <a:r>
              <a:rPr lang="en-US" altLang="en-US" i="0">
                <a:solidFill>
                  <a:schemeClr val="tx1"/>
                </a:solidFill>
                <a:latin typeface="Tahoma" panose="020B0604030504040204" pitchFamily="34" charset="0"/>
              </a:rPr>
              <a:t>   in </a:t>
            </a:r>
            <a:r>
              <a:rPr lang="en-US" altLang="en-US" b="1" i="0">
                <a:solidFill>
                  <a:schemeClr val="tx1"/>
                </a:solidFill>
                <a:latin typeface="Tahoma" panose="020B0604030504040204" pitchFamily="34" charset="0"/>
              </a:rPr>
              <a:t>“deletion”</a:t>
            </a:r>
            <a:r>
              <a:rPr lang="en-US" altLang="en-US" i="0">
                <a:solidFill>
                  <a:schemeClr val="tx1"/>
                </a:solidFill>
                <a:latin typeface="Tahoma" panose="020B0604030504040204" pitchFamily="34" charset="0"/>
              </a:rPr>
              <a:t> of transactions that are after the new</a:t>
            </a:r>
          </a:p>
          <a:p>
            <a:pPr eaLnBrk="1" hangingPunct="1">
              <a:spcBef>
                <a:spcPct val="0"/>
              </a:spcBef>
              <a:buClrTx/>
              <a:buSzTx/>
              <a:buFontTx/>
              <a:buNone/>
            </a:pPr>
            <a:r>
              <a:rPr lang="en-US" altLang="en-US" i="0">
                <a:solidFill>
                  <a:schemeClr val="tx1"/>
                </a:solidFill>
                <a:latin typeface="Tahoma" panose="020B0604030504040204" pitchFamily="34" charset="0"/>
              </a:rPr>
              <a:t>   transaction.</a:t>
            </a:r>
          </a:p>
        </p:txBody>
      </p:sp>
      <p:sp>
        <p:nvSpPr>
          <p:cNvPr id="273413" name="Line 4"/>
          <p:cNvSpPr>
            <a:spLocks noChangeShapeType="1"/>
          </p:cNvSpPr>
          <p:nvPr/>
        </p:nvSpPr>
        <p:spPr bwMode="auto">
          <a:xfrm>
            <a:off x="2682875" y="3784600"/>
            <a:ext cx="4572000" cy="0"/>
          </a:xfrm>
          <a:prstGeom prst="line">
            <a:avLst/>
          </a:prstGeom>
          <a:noFill/>
          <a:ln w="5715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3414" name="Rectangle 5"/>
          <p:cNvSpPr>
            <a:spLocks noChangeArrowheads="1"/>
          </p:cNvSpPr>
          <p:nvPr/>
        </p:nvSpPr>
        <p:spPr bwMode="auto">
          <a:xfrm>
            <a:off x="2606675" y="35861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3415" name="Rectangle 6"/>
          <p:cNvSpPr>
            <a:spLocks noChangeArrowheads="1"/>
          </p:cNvSpPr>
          <p:nvPr/>
        </p:nvSpPr>
        <p:spPr bwMode="auto">
          <a:xfrm>
            <a:off x="4892675" y="35861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3416" name="Rectangle 7"/>
          <p:cNvSpPr>
            <a:spLocks noChangeArrowheads="1"/>
          </p:cNvSpPr>
          <p:nvPr/>
        </p:nvSpPr>
        <p:spPr bwMode="auto">
          <a:xfrm>
            <a:off x="4130675" y="35861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3417" name="Rectangle 8"/>
          <p:cNvSpPr>
            <a:spLocks noChangeArrowheads="1"/>
          </p:cNvSpPr>
          <p:nvPr/>
        </p:nvSpPr>
        <p:spPr bwMode="auto">
          <a:xfrm>
            <a:off x="3368675" y="35861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3418" name="Rectangle 9"/>
          <p:cNvSpPr>
            <a:spLocks noChangeArrowheads="1"/>
          </p:cNvSpPr>
          <p:nvPr/>
        </p:nvSpPr>
        <p:spPr bwMode="auto">
          <a:xfrm>
            <a:off x="6492875" y="35861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3419" name="Rectangle 10"/>
          <p:cNvSpPr>
            <a:spLocks noChangeArrowheads="1"/>
          </p:cNvSpPr>
          <p:nvPr/>
        </p:nvSpPr>
        <p:spPr bwMode="auto">
          <a:xfrm>
            <a:off x="5654675" y="3586163"/>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3420" name="Text Box 11"/>
          <p:cNvSpPr txBox="1">
            <a:spLocks noChangeArrowheads="1"/>
          </p:cNvSpPr>
          <p:nvPr/>
        </p:nvSpPr>
        <p:spPr bwMode="auto">
          <a:xfrm>
            <a:off x="2438400" y="4024313"/>
            <a:ext cx="377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73421" name="Text Box 12"/>
          <p:cNvSpPr txBox="1">
            <a:spLocks noChangeArrowheads="1"/>
          </p:cNvSpPr>
          <p:nvPr/>
        </p:nvSpPr>
        <p:spPr bwMode="auto">
          <a:xfrm>
            <a:off x="6264275" y="40433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25</a:t>
            </a:r>
          </a:p>
        </p:txBody>
      </p:sp>
      <p:sp>
        <p:nvSpPr>
          <p:cNvPr id="273422" name="Text Box 13"/>
          <p:cNvSpPr txBox="1">
            <a:spLocks noChangeArrowheads="1"/>
          </p:cNvSpPr>
          <p:nvPr/>
        </p:nvSpPr>
        <p:spPr bwMode="auto">
          <a:xfrm>
            <a:off x="5426075" y="40433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a:t>
            </a:r>
          </a:p>
        </p:txBody>
      </p:sp>
      <p:sp>
        <p:nvSpPr>
          <p:cNvPr id="273423" name="Text Box 14"/>
          <p:cNvSpPr txBox="1">
            <a:spLocks noChangeArrowheads="1"/>
          </p:cNvSpPr>
          <p:nvPr/>
        </p:nvSpPr>
        <p:spPr bwMode="auto">
          <a:xfrm>
            <a:off x="4664075" y="40433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15</a:t>
            </a:r>
          </a:p>
        </p:txBody>
      </p:sp>
      <p:sp>
        <p:nvSpPr>
          <p:cNvPr id="273424" name="Text Box 15"/>
          <p:cNvSpPr txBox="1">
            <a:spLocks noChangeArrowheads="1"/>
          </p:cNvSpPr>
          <p:nvPr/>
        </p:nvSpPr>
        <p:spPr bwMode="auto">
          <a:xfrm>
            <a:off x="3902075" y="4043363"/>
            <a:ext cx="571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73425" name="Text Box 16"/>
          <p:cNvSpPr txBox="1">
            <a:spLocks noChangeArrowheads="1"/>
          </p:cNvSpPr>
          <p:nvPr/>
        </p:nvSpPr>
        <p:spPr bwMode="auto">
          <a:xfrm>
            <a:off x="3216275" y="4043363"/>
            <a:ext cx="377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5</a:t>
            </a:r>
          </a:p>
        </p:txBody>
      </p:sp>
      <p:sp>
        <p:nvSpPr>
          <p:cNvPr id="273426" name="Text Box 17"/>
          <p:cNvSpPr txBox="1">
            <a:spLocks noChangeArrowheads="1"/>
          </p:cNvSpPr>
          <p:nvPr/>
        </p:nvSpPr>
        <p:spPr bwMode="auto">
          <a:xfrm>
            <a:off x="4206875" y="4502150"/>
            <a:ext cx="609600" cy="984250"/>
          </a:xfrm>
          <a:prstGeom prst="rect">
            <a:avLst/>
          </a:prstGeom>
          <a:noFill/>
          <a:ln w="381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a:p>
            <a:pPr eaLnBrk="1" hangingPunct="1">
              <a:spcBef>
                <a:spcPct val="0"/>
              </a:spcBef>
              <a:buClrTx/>
              <a:buSzTx/>
              <a:buFontTx/>
              <a:buNone/>
            </a:pPr>
            <a:r>
              <a:rPr lang="en-US" altLang="en-US" i="0">
                <a:solidFill>
                  <a:schemeClr val="tx1"/>
                </a:solidFill>
                <a:latin typeface="Tahoma" panose="020B0604030504040204" pitchFamily="34" charset="0"/>
              </a:rPr>
              <a:t>12</a:t>
            </a:r>
          </a:p>
        </p:txBody>
      </p:sp>
      <p:sp>
        <p:nvSpPr>
          <p:cNvPr id="273427" name="Text Box 18"/>
          <p:cNvSpPr txBox="1">
            <a:spLocks noChangeArrowheads="1"/>
          </p:cNvSpPr>
          <p:nvPr/>
        </p:nvSpPr>
        <p:spPr bwMode="auto">
          <a:xfrm>
            <a:off x="5121275" y="4500563"/>
            <a:ext cx="58420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a:t>
            </a:r>
          </a:p>
          <a:p>
            <a:pPr eaLnBrk="1" hangingPunct="1">
              <a:spcBef>
                <a:spcPct val="0"/>
              </a:spcBef>
              <a:buClrTx/>
              <a:buSzTx/>
              <a:buFontTx/>
              <a:buNone/>
            </a:pPr>
            <a:r>
              <a:rPr lang="en-US" altLang="en-US" i="0">
                <a:solidFill>
                  <a:schemeClr val="tx1"/>
                </a:solidFill>
                <a:latin typeface="Tahoma" panose="020B0604030504040204" pitchFamily="34" charset="0"/>
              </a:rPr>
              <a:t>17</a:t>
            </a:r>
          </a:p>
        </p:txBody>
      </p:sp>
      <p:sp>
        <p:nvSpPr>
          <p:cNvPr id="397331" name="AutoShape 19"/>
          <p:cNvSpPr>
            <a:spLocks noChangeArrowheads="1"/>
          </p:cNvSpPr>
          <p:nvPr/>
        </p:nvSpPr>
        <p:spPr bwMode="auto">
          <a:xfrm>
            <a:off x="5029200" y="4576763"/>
            <a:ext cx="762000" cy="7620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381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7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31"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D62A27E-AA85-44A4-96D2-9E04FFDD592D}" type="slidenum">
              <a:rPr lang="ar-SA" altLang="en-US" sz="1400" smtClean="0">
                <a:solidFill>
                  <a:srgbClr val="0000B6"/>
                </a:solidFill>
                <a:latin typeface="Book Antiqua" panose="02040602050305030304" pitchFamily="18" charset="0"/>
              </a:rPr>
              <a:pPr>
                <a:spcBef>
                  <a:spcPct val="0"/>
                </a:spcBef>
                <a:buClrTx/>
                <a:buSzTx/>
                <a:buFontTx/>
                <a:buNone/>
              </a:pPr>
              <a:t>246</a:t>
            </a:fld>
            <a:endParaRPr lang="en-US" altLang="en-US" sz="1400" smtClean="0">
              <a:solidFill>
                <a:srgbClr val="0000B6"/>
              </a:solidFill>
              <a:latin typeface="Book Antiqua" panose="02040602050305030304" pitchFamily="18" charset="0"/>
            </a:endParaRPr>
          </a:p>
        </p:txBody>
      </p:sp>
      <p:sp>
        <p:nvSpPr>
          <p:cNvPr id="398338" name="Rectangle 2"/>
          <p:cNvSpPr>
            <a:spLocks noGrp="1" noChangeArrowheads="1"/>
          </p:cNvSpPr>
          <p:nvPr>
            <p:ph type="title"/>
          </p:nvPr>
        </p:nvSpPr>
        <p:spPr>
          <a:xfrm>
            <a:off x="381000" y="685800"/>
            <a:ext cx="8305800" cy="533400"/>
          </a:xfrm>
        </p:spPr>
        <p:txBody>
          <a:bodyPr/>
          <a:lstStyle/>
          <a:p>
            <a:pPr>
              <a:defRPr/>
            </a:pPr>
            <a:r>
              <a:rPr lang="en-US" sz="4000" smtClean="0">
                <a:solidFill>
                  <a:schemeClr val="tx1"/>
                </a:solidFill>
              </a:rPr>
              <a:t>Transport delay and </a:t>
            </a:r>
            <a:br>
              <a:rPr lang="en-US" sz="4000" smtClean="0">
                <a:solidFill>
                  <a:schemeClr val="tx1"/>
                </a:solidFill>
              </a:rPr>
            </a:br>
            <a:r>
              <a:rPr lang="en-US" sz="4000" smtClean="0">
                <a:solidFill>
                  <a:schemeClr val="tx1"/>
                </a:solidFill>
              </a:rPr>
              <a:t>Case II: “New later than existing”</a:t>
            </a:r>
          </a:p>
        </p:txBody>
      </p:sp>
      <p:sp>
        <p:nvSpPr>
          <p:cNvPr id="274436" name="Text Box 3"/>
          <p:cNvSpPr txBox="1">
            <a:spLocks noChangeArrowheads="1"/>
          </p:cNvSpPr>
          <p:nvPr/>
        </p:nvSpPr>
        <p:spPr bwMode="auto">
          <a:xfrm>
            <a:off x="76200" y="1905000"/>
            <a:ext cx="86153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In </a:t>
            </a:r>
            <a:r>
              <a:rPr lang="en-US" altLang="en-US" b="1" i="0">
                <a:solidFill>
                  <a:schemeClr val="tx1"/>
                </a:solidFill>
                <a:latin typeface="Tahoma" panose="020B0604030504040204" pitchFamily="34" charset="0"/>
              </a:rPr>
              <a:t>transport</a:t>
            </a:r>
            <a:r>
              <a:rPr lang="en-US" altLang="en-US" i="0">
                <a:solidFill>
                  <a:schemeClr val="tx1"/>
                </a:solidFill>
                <a:latin typeface="Tahoma" panose="020B0604030504040204" pitchFamily="34" charset="0"/>
              </a:rPr>
              <a:t> delay mechanism the new transaction</a:t>
            </a:r>
          </a:p>
          <a:p>
            <a:pPr eaLnBrk="1" hangingPunct="1">
              <a:spcBef>
                <a:spcPct val="0"/>
              </a:spcBef>
              <a:buClrTx/>
              <a:buSzTx/>
              <a:buFontTx/>
              <a:buNone/>
            </a:pPr>
            <a:r>
              <a:rPr lang="en-US" altLang="en-US" i="0">
                <a:solidFill>
                  <a:schemeClr val="tx1"/>
                </a:solidFill>
                <a:latin typeface="Tahoma" panose="020B0604030504040204" pitchFamily="34" charset="0"/>
              </a:rPr>
              <a:t>   does not effect the previous transactions that are </a:t>
            </a:r>
          </a:p>
          <a:p>
            <a:pPr eaLnBrk="1" hangingPunct="1">
              <a:spcBef>
                <a:spcPct val="0"/>
              </a:spcBef>
              <a:buClrTx/>
              <a:buSzTx/>
              <a:buFontTx/>
              <a:buNone/>
            </a:pPr>
            <a:r>
              <a:rPr lang="en-US" altLang="en-US" i="0">
                <a:solidFill>
                  <a:schemeClr val="tx1"/>
                </a:solidFill>
                <a:latin typeface="Tahoma" panose="020B0604030504040204" pitchFamily="34" charset="0"/>
              </a:rPr>
              <a:t>   scheduled at an earlier simulation time. </a:t>
            </a:r>
          </a:p>
        </p:txBody>
      </p:sp>
      <p:sp>
        <p:nvSpPr>
          <p:cNvPr id="274437" name="Line 4"/>
          <p:cNvSpPr>
            <a:spLocks noChangeShapeType="1"/>
          </p:cNvSpPr>
          <p:nvPr/>
        </p:nvSpPr>
        <p:spPr bwMode="auto">
          <a:xfrm>
            <a:off x="2378075" y="3932238"/>
            <a:ext cx="4572000" cy="0"/>
          </a:xfrm>
          <a:prstGeom prst="line">
            <a:avLst/>
          </a:prstGeom>
          <a:noFill/>
          <a:ln w="5715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4438" name="Rectangle 5"/>
          <p:cNvSpPr>
            <a:spLocks noChangeArrowheads="1"/>
          </p:cNvSpPr>
          <p:nvPr/>
        </p:nvSpPr>
        <p:spPr bwMode="auto">
          <a:xfrm>
            <a:off x="2301875" y="37338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4439" name="Rectangle 6"/>
          <p:cNvSpPr>
            <a:spLocks noChangeArrowheads="1"/>
          </p:cNvSpPr>
          <p:nvPr/>
        </p:nvSpPr>
        <p:spPr bwMode="auto">
          <a:xfrm>
            <a:off x="4587875" y="37338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4440" name="Rectangle 7"/>
          <p:cNvSpPr>
            <a:spLocks noChangeArrowheads="1"/>
          </p:cNvSpPr>
          <p:nvPr/>
        </p:nvSpPr>
        <p:spPr bwMode="auto">
          <a:xfrm>
            <a:off x="3825875" y="37338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4441" name="Rectangle 8"/>
          <p:cNvSpPr>
            <a:spLocks noChangeArrowheads="1"/>
          </p:cNvSpPr>
          <p:nvPr/>
        </p:nvSpPr>
        <p:spPr bwMode="auto">
          <a:xfrm>
            <a:off x="3063875" y="37338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4442" name="Rectangle 9"/>
          <p:cNvSpPr>
            <a:spLocks noChangeArrowheads="1"/>
          </p:cNvSpPr>
          <p:nvPr/>
        </p:nvSpPr>
        <p:spPr bwMode="auto">
          <a:xfrm>
            <a:off x="6188075" y="37338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4443" name="Rectangle 10"/>
          <p:cNvSpPr>
            <a:spLocks noChangeArrowheads="1"/>
          </p:cNvSpPr>
          <p:nvPr/>
        </p:nvSpPr>
        <p:spPr bwMode="auto">
          <a:xfrm>
            <a:off x="5349875" y="37338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4444" name="Text Box 11"/>
          <p:cNvSpPr txBox="1">
            <a:spLocks noChangeArrowheads="1"/>
          </p:cNvSpPr>
          <p:nvPr/>
        </p:nvSpPr>
        <p:spPr bwMode="auto">
          <a:xfrm>
            <a:off x="2133600" y="4171950"/>
            <a:ext cx="37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74445" name="Text Box 12"/>
          <p:cNvSpPr txBox="1">
            <a:spLocks noChangeArrowheads="1"/>
          </p:cNvSpPr>
          <p:nvPr/>
        </p:nvSpPr>
        <p:spPr bwMode="auto">
          <a:xfrm>
            <a:off x="5959475" y="41910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25</a:t>
            </a:r>
          </a:p>
        </p:txBody>
      </p:sp>
      <p:sp>
        <p:nvSpPr>
          <p:cNvPr id="274446" name="Text Box 13"/>
          <p:cNvSpPr txBox="1">
            <a:spLocks noChangeArrowheads="1"/>
          </p:cNvSpPr>
          <p:nvPr/>
        </p:nvSpPr>
        <p:spPr bwMode="auto">
          <a:xfrm>
            <a:off x="5121275" y="41910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a:t>
            </a:r>
          </a:p>
        </p:txBody>
      </p:sp>
      <p:sp>
        <p:nvSpPr>
          <p:cNvPr id="274447" name="Text Box 14"/>
          <p:cNvSpPr txBox="1">
            <a:spLocks noChangeArrowheads="1"/>
          </p:cNvSpPr>
          <p:nvPr/>
        </p:nvSpPr>
        <p:spPr bwMode="auto">
          <a:xfrm>
            <a:off x="4359275" y="41910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15</a:t>
            </a:r>
          </a:p>
        </p:txBody>
      </p:sp>
      <p:sp>
        <p:nvSpPr>
          <p:cNvPr id="274448" name="Text Box 15"/>
          <p:cNvSpPr txBox="1">
            <a:spLocks noChangeArrowheads="1"/>
          </p:cNvSpPr>
          <p:nvPr/>
        </p:nvSpPr>
        <p:spPr bwMode="auto">
          <a:xfrm>
            <a:off x="3597275" y="41910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74449" name="Text Box 16"/>
          <p:cNvSpPr txBox="1">
            <a:spLocks noChangeArrowheads="1"/>
          </p:cNvSpPr>
          <p:nvPr/>
        </p:nvSpPr>
        <p:spPr bwMode="auto">
          <a:xfrm>
            <a:off x="2911475" y="4191000"/>
            <a:ext cx="37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5</a:t>
            </a:r>
          </a:p>
        </p:txBody>
      </p:sp>
      <p:sp>
        <p:nvSpPr>
          <p:cNvPr id="274450" name="Text Box 17"/>
          <p:cNvSpPr txBox="1">
            <a:spLocks noChangeArrowheads="1"/>
          </p:cNvSpPr>
          <p:nvPr/>
        </p:nvSpPr>
        <p:spPr bwMode="auto">
          <a:xfrm>
            <a:off x="5959475" y="4618038"/>
            <a:ext cx="609600" cy="984250"/>
          </a:xfrm>
          <a:prstGeom prst="rect">
            <a:avLst/>
          </a:prstGeom>
          <a:noFill/>
          <a:ln w="381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a:p>
            <a:pPr eaLnBrk="1" hangingPunct="1">
              <a:spcBef>
                <a:spcPct val="0"/>
              </a:spcBef>
              <a:buClrTx/>
              <a:buSzTx/>
              <a:buFontTx/>
              <a:buNone/>
            </a:pPr>
            <a:r>
              <a:rPr lang="en-US" altLang="en-US" i="0">
                <a:solidFill>
                  <a:schemeClr val="tx1"/>
                </a:solidFill>
                <a:latin typeface="Tahoma" panose="020B0604030504040204" pitchFamily="34" charset="0"/>
              </a:rPr>
              <a:t>25</a:t>
            </a:r>
          </a:p>
        </p:txBody>
      </p:sp>
      <p:sp>
        <p:nvSpPr>
          <p:cNvPr id="274451" name="Text Box 18"/>
          <p:cNvSpPr txBox="1">
            <a:spLocks noChangeArrowheads="1"/>
          </p:cNvSpPr>
          <p:nvPr/>
        </p:nvSpPr>
        <p:spPr bwMode="auto">
          <a:xfrm>
            <a:off x="4816475" y="4648200"/>
            <a:ext cx="58420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a:t>
            </a:r>
          </a:p>
          <a:p>
            <a:pPr eaLnBrk="1" hangingPunct="1">
              <a:spcBef>
                <a:spcPct val="0"/>
              </a:spcBef>
              <a:buClrTx/>
              <a:buSzTx/>
              <a:buFontTx/>
              <a:buNone/>
            </a:pPr>
            <a:r>
              <a:rPr lang="en-US" altLang="en-US" i="0">
                <a:solidFill>
                  <a:schemeClr val="tx1"/>
                </a:solidFill>
                <a:latin typeface="Tahoma" panose="020B0604030504040204" pitchFamily="34" charset="0"/>
              </a:rPr>
              <a:t>17</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4357E25-81AF-4CCF-BEEC-75A219519D4B}" type="slidenum">
              <a:rPr lang="ar-SA" altLang="en-US" sz="1400" smtClean="0">
                <a:solidFill>
                  <a:srgbClr val="0000B6"/>
                </a:solidFill>
                <a:latin typeface="Book Antiqua" panose="02040602050305030304" pitchFamily="18" charset="0"/>
              </a:rPr>
              <a:pPr>
                <a:spcBef>
                  <a:spcPct val="0"/>
                </a:spcBef>
                <a:buClrTx/>
                <a:buSzTx/>
                <a:buFontTx/>
                <a:buNone/>
              </a:pPr>
              <a:t>247</a:t>
            </a:fld>
            <a:endParaRPr lang="en-US" altLang="en-US" sz="1400" smtClean="0">
              <a:solidFill>
                <a:srgbClr val="0000B6"/>
              </a:solidFill>
              <a:latin typeface="Book Antiqua" panose="02040602050305030304" pitchFamily="18" charset="0"/>
            </a:endParaRPr>
          </a:p>
        </p:txBody>
      </p:sp>
      <p:sp>
        <p:nvSpPr>
          <p:cNvPr id="399362" name="Rectangle 2"/>
          <p:cNvSpPr>
            <a:spLocks noGrp="1" noChangeArrowheads="1"/>
          </p:cNvSpPr>
          <p:nvPr>
            <p:ph type="title"/>
          </p:nvPr>
        </p:nvSpPr>
        <p:spPr>
          <a:xfrm>
            <a:off x="381000" y="685800"/>
            <a:ext cx="8305800" cy="533400"/>
          </a:xfrm>
        </p:spPr>
        <p:txBody>
          <a:bodyPr/>
          <a:lstStyle/>
          <a:p>
            <a:pPr>
              <a:defRPr/>
            </a:pPr>
            <a:r>
              <a:rPr lang="en-US" sz="4000" smtClean="0">
                <a:solidFill>
                  <a:schemeClr val="tx1"/>
                </a:solidFill>
              </a:rPr>
              <a:t>Inertial delay and </a:t>
            </a:r>
            <a:br>
              <a:rPr lang="en-US" sz="4000" smtClean="0">
                <a:solidFill>
                  <a:schemeClr val="tx1"/>
                </a:solidFill>
              </a:rPr>
            </a:br>
            <a:r>
              <a:rPr lang="en-US" sz="4000" smtClean="0">
                <a:solidFill>
                  <a:schemeClr val="tx1"/>
                </a:solidFill>
              </a:rPr>
              <a:t>Case II: “New later than existing”</a:t>
            </a:r>
          </a:p>
        </p:txBody>
      </p:sp>
      <p:sp>
        <p:nvSpPr>
          <p:cNvPr id="275460" name="Text Box 3"/>
          <p:cNvSpPr txBox="1">
            <a:spLocks noChangeArrowheads="1"/>
          </p:cNvSpPr>
          <p:nvPr/>
        </p:nvSpPr>
        <p:spPr bwMode="auto">
          <a:xfrm>
            <a:off x="228600" y="1614488"/>
            <a:ext cx="86598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sz="2000" i="0">
                <a:solidFill>
                  <a:schemeClr val="tx1"/>
                </a:solidFill>
                <a:latin typeface="Tahoma" panose="020B0604030504040204" pitchFamily="34" charset="0"/>
              </a:rPr>
              <a:t> In </a:t>
            </a:r>
            <a:r>
              <a:rPr lang="en-US" altLang="en-US" sz="2000" b="1" i="0">
                <a:solidFill>
                  <a:schemeClr val="tx1"/>
                </a:solidFill>
                <a:latin typeface="Tahoma" panose="020B0604030504040204" pitchFamily="34" charset="0"/>
              </a:rPr>
              <a:t>inertial</a:t>
            </a:r>
            <a:r>
              <a:rPr lang="en-US" altLang="en-US" sz="2000" i="0">
                <a:solidFill>
                  <a:schemeClr val="tx1"/>
                </a:solidFill>
                <a:latin typeface="Tahoma" panose="020B0604030504040204" pitchFamily="34" charset="0"/>
              </a:rPr>
              <a:t> delay mechanism the new transaction</a:t>
            </a:r>
          </a:p>
          <a:p>
            <a:pPr eaLnBrk="1" hangingPunct="1">
              <a:spcBef>
                <a:spcPct val="0"/>
              </a:spcBef>
              <a:buClrTx/>
              <a:buSzTx/>
              <a:buFontTx/>
              <a:buNone/>
            </a:pPr>
            <a:r>
              <a:rPr lang="en-US" altLang="en-US" sz="2000" i="0">
                <a:solidFill>
                  <a:schemeClr val="tx1"/>
                </a:solidFill>
                <a:latin typeface="Tahoma" panose="020B0604030504040204" pitchFamily="34" charset="0"/>
              </a:rPr>
              <a:t>   examines the previously scheduled transactions.</a:t>
            </a:r>
          </a:p>
          <a:p>
            <a:pPr eaLnBrk="1" hangingPunct="1">
              <a:lnSpc>
                <a:spcPct val="180000"/>
              </a:lnSpc>
              <a:spcBef>
                <a:spcPct val="0"/>
              </a:spcBef>
              <a:buClrTx/>
              <a:buSzTx/>
              <a:buFontTx/>
              <a:buChar char="•"/>
            </a:pPr>
            <a:r>
              <a:rPr lang="en-US" altLang="en-US" sz="2000" i="0">
                <a:solidFill>
                  <a:schemeClr val="tx1"/>
                </a:solidFill>
                <a:latin typeface="Tahoma" panose="020B0604030504040204" pitchFamily="34" charset="0"/>
              </a:rPr>
              <a:t> All immediate previous transactions that have the same value</a:t>
            </a:r>
          </a:p>
          <a:p>
            <a:pPr eaLnBrk="1" hangingPunct="1">
              <a:spcBef>
                <a:spcPct val="0"/>
              </a:spcBef>
              <a:buClrTx/>
              <a:buSzTx/>
              <a:buFontTx/>
              <a:buNone/>
            </a:pPr>
            <a:r>
              <a:rPr lang="en-US" altLang="en-US" sz="2000" i="0">
                <a:solidFill>
                  <a:schemeClr val="tx1"/>
                </a:solidFill>
                <a:latin typeface="Tahoma" panose="020B0604030504040204" pitchFamily="34" charset="0"/>
              </a:rPr>
              <a:t>  are retained.</a:t>
            </a:r>
          </a:p>
          <a:p>
            <a:pPr eaLnBrk="1" hangingPunct="1">
              <a:lnSpc>
                <a:spcPct val="170000"/>
              </a:lnSpc>
              <a:spcBef>
                <a:spcPct val="0"/>
              </a:spcBef>
              <a:buClrTx/>
              <a:buSzTx/>
              <a:buFontTx/>
              <a:buChar char="•"/>
            </a:pPr>
            <a:r>
              <a:rPr lang="en-US" altLang="en-US" sz="2000" i="0">
                <a:solidFill>
                  <a:schemeClr val="tx1"/>
                </a:solidFill>
                <a:latin typeface="Tahoma" panose="020B0604030504040204" pitchFamily="34" charset="0"/>
              </a:rPr>
              <a:t> Any previous transaction with a different value and all transactions before</a:t>
            </a:r>
          </a:p>
          <a:p>
            <a:pPr eaLnBrk="1" hangingPunct="1">
              <a:lnSpc>
                <a:spcPct val="120000"/>
              </a:lnSpc>
              <a:spcBef>
                <a:spcPct val="0"/>
              </a:spcBef>
              <a:buClrTx/>
              <a:buSzTx/>
              <a:buFontTx/>
              <a:buNone/>
            </a:pPr>
            <a:r>
              <a:rPr lang="en-US" altLang="en-US" sz="2000" i="0">
                <a:solidFill>
                  <a:schemeClr val="tx1"/>
                </a:solidFill>
                <a:latin typeface="Tahoma" panose="020B0604030504040204" pitchFamily="34" charset="0"/>
              </a:rPr>
              <a:t>  that (irrespective of value) are deleted. </a:t>
            </a:r>
          </a:p>
        </p:txBody>
      </p:sp>
      <p:sp>
        <p:nvSpPr>
          <p:cNvPr id="275461" name="Line 4"/>
          <p:cNvSpPr>
            <a:spLocks noChangeShapeType="1"/>
          </p:cNvSpPr>
          <p:nvPr/>
        </p:nvSpPr>
        <p:spPr bwMode="auto">
          <a:xfrm>
            <a:off x="2378075" y="4953000"/>
            <a:ext cx="4572000" cy="0"/>
          </a:xfrm>
          <a:prstGeom prst="line">
            <a:avLst/>
          </a:prstGeom>
          <a:noFill/>
          <a:ln w="5715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5462" name="Rectangle 5"/>
          <p:cNvSpPr>
            <a:spLocks noChangeArrowheads="1"/>
          </p:cNvSpPr>
          <p:nvPr/>
        </p:nvSpPr>
        <p:spPr bwMode="auto">
          <a:xfrm>
            <a:off x="2301875" y="47244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5463" name="Rectangle 6"/>
          <p:cNvSpPr>
            <a:spLocks noChangeArrowheads="1"/>
          </p:cNvSpPr>
          <p:nvPr/>
        </p:nvSpPr>
        <p:spPr bwMode="auto">
          <a:xfrm>
            <a:off x="4587875" y="47244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5464" name="Rectangle 7"/>
          <p:cNvSpPr>
            <a:spLocks noChangeArrowheads="1"/>
          </p:cNvSpPr>
          <p:nvPr/>
        </p:nvSpPr>
        <p:spPr bwMode="auto">
          <a:xfrm>
            <a:off x="3825875" y="47244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5465" name="Rectangle 8"/>
          <p:cNvSpPr>
            <a:spLocks noChangeArrowheads="1"/>
          </p:cNvSpPr>
          <p:nvPr/>
        </p:nvSpPr>
        <p:spPr bwMode="auto">
          <a:xfrm>
            <a:off x="3063875" y="47244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5466" name="Rectangle 9"/>
          <p:cNvSpPr>
            <a:spLocks noChangeArrowheads="1"/>
          </p:cNvSpPr>
          <p:nvPr/>
        </p:nvSpPr>
        <p:spPr bwMode="auto">
          <a:xfrm>
            <a:off x="6188075" y="47244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5467" name="Rectangle 10"/>
          <p:cNvSpPr>
            <a:spLocks noChangeArrowheads="1"/>
          </p:cNvSpPr>
          <p:nvPr/>
        </p:nvSpPr>
        <p:spPr bwMode="auto">
          <a:xfrm>
            <a:off x="5349875" y="4724400"/>
            <a:ext cx="76200" cy="457200"/>
          </a:xfrm>
          <a:prstGeom prst="rect">
            <a:avLst/>
          </a:prstGeom>
          <a:solidFill>
            <a:srgbClr val="FFFF99"/>
          </a:solidFill>
          <a:ln w="12700"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75468" name="Text Box 11"/>
          <p:cNvSpPr txBox="1">
            <a:spLocks noChangeArrowheads="1"/>
          </p:cNvSpPr>
          <p:nvPr/>
        </p:nvSpPr>
        <p:spPr bwMode="auto">
          <a:xfrm>
            <a:off x="2133600" y="5162550"/>
            <a:ext cx="37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75469" name="Text Box 12"/>
          <p:cNvSpPr txBox="1">
            <a:spLocks noChangeArrowheads="1"/>
          </p:cNvSpPr>
          <p:nvPr/>
        </p:nvSpPr>
        <p:spPr bwMode="auto">
          <a:xfrm>
            <a:off x="5959475" y="51816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25</a:t>
            </a:r>
          </a:p>
        </p:txBody>
      </p:sp>
      <p:sp>
        <p:nvSpPr>
          <p:cNvPr id="275470" name="Text Box 13"/>
          <p:cNvSpPr txBox="1">
            <a:spLocks noChangeArrowheads="1"/>
          </p:cNvSpPr>
          <p:nvPr/>
        </p:nvSpPr>
        <p:spPr bwMode="auto">
          <a:xfrm>
            <a:off x="5121275" y="51816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a:t>
            </a:r>
          </a:p>
        </p:txBody>
      </p:sp>
      <p:sp>
        <p:nvSpPr>
          <p:cNvPr id="275471" name="Text Box 14"/>
          <p:cNvSpPr txBox="1">
            <a:spLocks noChangeArrowheads="1"/>
          </p:cNvSpPr>
          <p:nvPr/>
        </p:nvSpPr>
        <p:spPr bwMode="auto">
          <a:xfrm>
            <a:off x="4359275" y="51816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15</a:t>
            </a:r>
          </a:p>
        </p:txBody>
      </p:sp>
      <p:sp>
        <p:nvSpPr>
          <p:cNvPr id="275472" name="Text Box 15"/>
          <p:cNvSpPr txBox="1">
            <a:spLocks noChangeArrowheads="1"/>
          </p:cNvSpPr>
          <p:nvPr/>
        </p:nvSpPr>
        <p:spPr bwMode="auto">
          <a:xfrm>
            <a:off x="3597275" y="5181600"/>
            <a:ext cx="57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a:t>
            </a:r>
          </a:p>
        </p:txBody>
      </p:sp>
      <p:sp>
        <p:nvSpPr>
          <p:cNvPr id="275473" name="Text Box 16"/>
          <p:cNvSpPr txBox="1">
            <a:spLocks noChangeArrowheads="1"/>
          </p:cNvSpPr>
          <p:nvPr/>
        </p:nvSpPr>
        <p:spPr bwMode="auto">
          <a:xfrm>
            <a:off x="2911475" y="5181600"/>
            <a:ext cx="37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5</a:t>
            </a:r>
          </a:p>
        </p:txBody>
      </p:sp>
      <p:sp>
        <p:nvSpPr>
          <p:cNvPr id="275474" name="Text Box 17"/>
          <p:cNvSpPr txBox="1">
            <a:spLocks noChangeArrowheads="1"/>
          </p:cNvSpPr>
          <p:nvPr/>
        </p:nvSpPr>
        <p:spPr bwMode="auto">
          <a:xfrm>
            <a:off x="5959475" y="5608638"/>
            <a:ext cx="609600" cy="984250"/>
          </a:xfrm>
          <a:prstGeom prst="rect">
            <a:avLst/>
          </a:prstGeom>
          <a:noFill/>
          <a:ln w="381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a:p>
            <a:pPr eaLnBrk="1" hangingPunct="1">
              <a:spcBef>
                <a:spcPct val="0"/>
              </a:spcBef>
              <a:buClrTx/>
              <a:buSzTx/>
              <a:buFontTx/>
              <a:buNone/>
            </a:pPr>
            <a:r>
              <a:rPr lang="en-US" altLang="en-US" i="0">
                <a:solidFill>
                  <a:schemeClr val="tx1"/>
                </a:solidFill>
                <a:latin typeface="Tahoma" panose="020B0604030504040204" pitchFamily="34" charset="0"/>
              </a:rPr>
              <a:t>25</a:t>
            </a:r>
          </a:p>
        </p:txBody>
      </p:sp>
      <p:sp>
        <p:nvSpPr>
          <p:cNvPr id="275475" name="Text Box 18"/>
          <p:cNvSpPr txBox="1">
            <a:spLocks noChangeArrowheads="1"/>
          </p:cNvSpPr>
          <p:nvPr/>
        </p:nvSpPr>
        <p:spPr bwMode="auto">
          <a:xfrm>
            <a:off x="4816475" y="5638800"/>
            <a:ext cx="58420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a:t>
            </a:r>
          </a:p>
          <a:p>
            <a:pPr eaLnBrk="1" hangingPunct="1">
              <a:spcBef>
                <a:spcPct val="0"/>
              </a:spcBef>
              <a:buClrTx/>
              <a:buSzTx/>
              <a:buFontTx/>
              <a:buNone/>
            </a:pPr>
            <a:r>
              <a:rPr lang="en-US" altLang="en-US" i="0">
                <a:solidFill>
                  <a:schemeClr val="tx1"/>
                </a:solidFill>
                <a:latin typeface="Tahoma" panose="020B0604030504040204" pitchFamily="34" charset="0"/>
              </a:rPr>
              <a:t>17</a:t>
            </a:r>
          </a:p>
        </p:txBody>
      </p:sp>
      <p:sp>
        <p:nvSpPr>
          <p:cNvPr id="399379" name="AutoShape 19"/>
          <p:cNvSpPr>
            <a:spLocks noChangeArrowheads="1"/>
          </p:cNvSpPr>
          <p:nvPr/>
        </p:nvSpPr>
        <p:spPr bwMode="auto">
          <a:xfrm>
            <a:off x="4724400" y="5759450"/>
            <a:ext cx="685800" cy="6858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883" y="14161"/>
                </a:moveTo>
                <a:cubicBezTo>
                  <a:pt x="17451" y="13132"/>
                  <a:pt x="17750" y="11975"/>
                  <a:pt x="17750" y="10800"/>
                </a:cubicBezTo>
                <a:cubicBezTo>
                  <a:pt x="17750" y="6961"/>
                  <a:pt x="14638" y="3850"/>
                  <a:pt x="10800" y="3850"/>
                </a:cubicBezTo>
                <a:cubicBezTo>
                  <a:pt x="9624" y="3849"/>
                  <a:pt x="8467" y="4148"/>
                  <a:pt x="7438" y="4716"/>
                </a:cubicBezTo>
                <a:lnTo>
                  <a:pt x="16883" y="14161"/>
                </a:lnTo>
                <a:close/>
                <a:moveTo>
                  <a:pt x="4716" y="7438"/>
                </a:moveTo>
                <a:cubicBezTo>
                  <a:pt x="4148" y="8467"/>
                  <a:pt x="3850" y="9624"/>
                  <a:pt x="3850" y="10799"/>
                </a:cubicBezTo>
                <a:cubicBezTo>
                  <a:pt x="3850" y="14638"/>
                  <a:pt x="6961" y="17750"/>
                  <a:pt x="10800" y="17750"/>
                </a:cubicBezTo>
                <a:cubicBezTo>
                  <a:pt x="11975" y="17750"/>
                  <a:pt x="13132" y="17451"/>
                  <a:pt x="14161" y="16883"/>
                </a:cubicBezTo>
                <a:lnTo>
                  <a:pt x="4716" y="7438"/>
                </a:lnTo>
                <a:close/>
              </a:path>
            </a:pathLst>
          </a:custGeom>
          <a:noFill/>
          <a:ln w="28575">
            <a:solidFill>
              <a:srgbClr val="FF0000"/>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9"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FBB6D42-B862-45A6-A49F-2ECA05437D3A}" type="slidenum">
              <a:rPr lang="ar-SA" altLang="en-US" sz="1400" smtClean="0">
                <a:solidFill>
                  <a:srgbClr val="0000B6"/>
                </a:solidFill>
                <a:latin typeface="Book Antiqua" panose="02040602050305030304" pitchFamily="18" charset="0"/>
              </a:rPr>
              <a:pPr>
                <a:spcBef>
                  <a:spcPct val="0"/>
                </a:spcBef>
                <a:buClrTx/>
                <a:buSzTx/>
                <a:buFontTx/>
                <a:buNone/>
              </a:pPr>
              <a:t>248</a:t>
            </a:fld>
            <a:endParaRPr lang="en-US" altLang="en-US" sz="1400" smtClean="0">
              <a:solidFill>
                <a:srgbClr val="0000B6"/>
              </a:solidFill>
              <a:latin typeface="Book Antiqua" panose="02040602050305030304" pitchFamily="18" charset="0"/>
            </a:endParaRPr>
          </a:p>
        </p:txBody>
      </p:sp>
      <p:sp>
        <p:nvSpPr>
          <p:cNvPr id="400386" name="Rectangle 2"/>
          <p:cNvSpPr>
            <a:spLocks noGrp="1" noChangeArrowheads="1"/>
          </p:cNvSpPr>
          <p:nvPr>
            <p:ph type="title"/>
          </p:nvPr>
        </p:nvSpPr>
        <p:spPr/>
        <p:txBody>
          <a:bodyPr/>
          <a:lstStyle/>
          <a:p>
            <a:pPr>
              <a:defRPr/>
            </a:pPr>
            <a:r>
              <a:rPr lang="en-US" smtClean="0">
                <a:solidFill>
                  <a:schemeClr val="tx1"/>
                </a:solidFill>
              </a:rPr>
              <a:t>Example: Inertial delay</a:t>
            </a:r>
          </a:p>
        </p:txBody>
      </p:sp>
      <p:sp>
        <p:nvSpPr>
          <p:cNvPr id="276484" name="Text Box 3"/>
          <p:cNvSpPr txBox="1">
            <a:spLocks noChangeArrowheads="1"/>
          </p:cNvSpPr>
          <p:nvPr/>
        </p:nvSpPr>
        <p:spPr bwMode="auto">
          <a:xfrm>
            <a:off x="211138" y="1450975"/>
            <a:ext cx="931862"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11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6485" name="Text Box 4"/>
          <p:cNvSpPr txBox="1">
            <a:spLocks noChangeArrowheads="1"/>
          </p:cNvSpPr>
          <p:nvPr/>
        </p:nvSpPr>
        <p:spPr bwMode="auto">
          <a:xfrm>
            <a:off x="2420938" y="1447800"/>
            <a:ext cx="931862"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14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6486" name="Text Box 5"/>
          <p:cNvSpPr txBox="1">
            <a:spLocks noChangeArrowheads="1"/>
          </p:cNvSpPr>
          <p:nvPr/>
        </p:nvSpPr>
        <p:spPr bwMode="auto">
          <a:xfrm>
            <a:off x="3505200" y="1447800"/>
            <a:ext cx="931863"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15 ns</a:t>
            </a:r>
          </a:p>
          <a:p>
            <a:pPr algn="ctr" eaLnBrk="1" hangingPunct="1">
              <a:spcBef>
                <a:spcPct val="0"/>
              </a:spcBef>
              <a:buClrTx/>
              <a:buSzTx/>
              <a:buFontTx/>
              <a:buNone/>
            </a:pPr>
            <a:r>
              <a:rPr lang="en-US" altLang="en-US" sz="2400" i="0">
                <a:solidFill>
                  <a:schemeClr val="tx1"/>
                </a:solidFill>
                <a:latin typeface="Tahoma" panose="020B0604030504040204" pitchFamily="34" charset="0"/>
              </a:rPr>
              <a:t>‘0’</a:t>
            </a:r>
          </a:p>
        </p:txBody>
      </p:sp>
      <p:sp>
        <p:nvSpPr>
          <p:cNvPr id="276487" name="Text Box 6"/>
          <p:cNvSpPr txBox="1">
            <a:spLocks noChangeArrowheads="1"/>
          </p:cNvSpPr>
          <p:nvPr/>
        </p:nvSpPr>
        <p:spPr bwMode="auto">
          <a:xfrm>
            <a:off x="4554538" y="1447800"/>
            <a:ext cx="931862"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16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6488" name="Text Box 7"/>
          <p:cNvSpPr txBox="1">
            <a:spLocks noChangeArrowheads="1"/>
          </p:cNvSpPr>
          <p:nvPr/>
        </p:nvSpPr>
        <p:spPr bwMode="auto">
          <a:xfrm>
            <a:off x="5715000" y="1447800"/>
            <a:ext cx="931863"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17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6489" name="Text Box 8"/>
          <p:cNvSpPr txBox="1">
            <a:spLocks noChangeArrowheads="1"/>
          </p:cNvSpPr>
          <p:nvPr/>
        </p:nvSpPr>
        <p:spPr bwMode="auto">
          <a:xfrm>
            <a:off x="6840538" y="1450975"/>
            <a:ext cx="931862"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20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6490" name="Text Box 9"/>
          <p:cNvSpPr txBox="1">
            <a:spLocks noChangeArrowheads="1"/>
          </p:cNvSpPr>
          <p:nvPr/>
        </p:nvSpPr>
        <p:spPr bwMode="auto">
          <a:xfrm>
            <a:off x="7983538" y="1450975"/>
            <a:ext cx="931862"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25 ns</a:t>
            </a:r>
          </a:p>
          <a:p>
            <a:pPr algn="ctr" eaLnBrk="1" hangingPunct="1">
              <a:spcBef>
                <a:spcPct val="0"/>
              </a:spcBef>
              <a:buClrTx/>
              <a:buSzTx/>
              <a:buFontTx/>
              <a:buNone/>
            </a:pPr>
            <a:r>
              <a:rPr lang="en-US" altLang="en-US" sz="2400" i="0">
                <a:solidFill>
                  <a:schemeClr val="tx1"/>
                </a:solidFill>
                <a:latin typeface="Tahoma" panose="020B0604030504040204" pitchFamily="34" charset="0"/>
              </a:rPr>
              <a:t>‘0’</a:t>
            </a:r>
          </a:p>
        </p:txBody>
      </p:sp>
      <p:sp>
        <p:nvSpPr>
          <p:cNvPr id="276491" name="Text Box 10"/>
          <p:cNvSpPr txBox="1">
            <a:spLocks noChangeArrowheads="1"/>
          </p:cNvSpPr>
          <p:nvPr/>
        </p:nvSpPr>
        <p:spPr bwMode="auto">
          <a:xfrm>
            <a:off x="1295400" y="1447800"/>
            <a:ext cx="931863"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12 ns</a:t>
            </a:r>
          </a:p>
          <a:p>
            <a:pPr algn="ctr" eaLnBrk="1" hangingPunct="1">
              <a:spcBef>
                <a:spcPct val="0"/>
              </a:spcBef>
              <a:buClrTx/>
              <a:buSzTx/>
              <a:buFontTx/>
              <a:buNone/>
            </a:pPr>
            <a:r>
              <a:rPr lang="en-US" altLang="en-US" sz="2400" i="0">
                <a:solidFill>
                  <a:schemeClr val="tx1"/>
                </a:solidFill>
                <a:latin typeface="Tahoma" panose="020B0604030504040204" pitchFamily="34" charset="0"/>
              </a:rPr>
              <a:t>‘0’</a:t>
            </a:r>
          </a:p>
        </p:txBody>
      </p:sp>
      <p:sp>
        <p:nvSpPr>
          <p:cNvPr id="276492" name="Line 11"/>
          <p:cNvSpPr>
            <a:spLocks noChangeShapeType="1"/>
          </p:cNvSpPr>
          <p:nvPr/>
        </p:nvSpPr>
        <p:spPr bwMode="auto">
          <a:xfrm>
            <a:off x="228600" y="2362200"/>
            <a:ext cx="8839200" cy="0"/>
          </a:xfrm>
          <a:prstGeom prst="line">
            <a:avLst/>
          </a:prstGeom>
          <a:noFill/>
          <a:ln w="3810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6493" name="Text Box 12"/>
          <p:cNvSpPr txBox="1">
            <a:spLocks noChangeArrowheads="1"/>
          </p:cNvSpPr>
          <p:nvPr/>
        </p:nvSpPr>
        <p:spPr bwMode="auto">
          <a:xfrm>
            <a:off x="6294438" y="2517775"/>
            <a:ext cx="957262" cy="860425"/>
          </a:xfrm>
          <a:prstGeom prst="rect">
            <a:avLst/>
          </a:prstGeom>
          <a:noFill/>
          <a:ln w="381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18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grpSp>
        <p:nvGrpSpPr>
          <p:cNvPr id="2" name="Group 13"/>
          <p:cNvGrpSpPr>
            <a:grpSpLocks/>
          </p:cNvGrpSpPr>
          <p:nvPr/>
        </p:nvGrpSpPr>
        <p:grpSpPr bwMode="auto">
          <a:xfrm>
            <a:off x="152400" y="4495800"/>
            <a:ext cx="8839200" cy="914400"/>
            <a:chOff x="192" y="2832"/>
            <a:chExt cx="5568" cy="576"/>
          </a:xfrm>
        </p:grpSpPr>
        <p:sp>
          <p:nvSpPr>
            <p:cNvPr id="276496" name="Text Box 14"/>
            <p:cNvSpPr txBox="1">
              <a:spLocks noChangeArrowheads="1"/>
            </p:cNvSpPr>
            <p:nvPr/>
          </p:nvSpPr>
          <p:spPr bwMode="auto">
            <a:xfrm>
              <a:off x="2917" y="2832"/>
              <a:ext cx="587" cy="526"/>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16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6497" name="Text Box 15"/>
            <p:cNvSpPr txBox="1">
              <a:spLocks noChangeArrowheads="1"/>
            </p:cNvSpPr>
            <p:nvPr/>
          </p:nvSpPr>
          <p:spPr bwMode="auto">
            <a:xfrm>
              <a:off x="3648" y="2832"/>
              <a:ext cx="587" cy="526"/>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17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6498" name="Line 16"/>
            <p:cNvSpPr>
              <a:spLocks noChangeShapeType="1"/>
            </p:cNvSpPr>
            <p:nvPr/>
          </p:nvSpPr>
          <p:spPr bwMode="auto">
            <a:xfrm>
              <a:off x="192" y="3408"/>
              <a:ext cx="5568" cy="0"/>
            </a:xfrm>
            <a:prstGeom prst="line">
              <a:avLst/>
            </a:prstGeom>
            <a:noFill/>
            <a:ln w="3810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6499" name="Text Box 17"/>
            <p:cNvSpPr txBox="1">
              <a:spLocks noChangeArrowheads="1"/>
            </p:cNvSpPr>
            <p:nvPr/>
          </p:nvSpPr>
          <p:spPr bwMode="auto">
            <a:xfrm>
              <a:off x="4309" y="2832"/>
              <a:ext cx="587" cy="526"/>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18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grpSp>
      <p:sp>
        <p:nvSpPr>
          <p:cNvPr id="276495" name="AutoShape 18"/>
          <p:cNvSpPr>
            <a:spLocks noChangeArrowheads="1"/>
          </p:cNvSpPr>
          <p:nvPr/>
        </p:nvSpPr>
        <p:spPr bwMode="auto">
          <a:xfrm>
            <a:off x="4343400" y="3429000"/>
            <a:ext cx="485775" cy="671513"/>
          </a:xfrm>
          <a:prstGeom prst="downArrow">
            <a:avLst>
              <a:gd name="adj1" fmla="val 38565"/>
              <a:gd name="adj2" fmla="val 43794"/>
            </a:avLst>
          </a:prstGeom>
          <a:solidFill>
            <a:srgbClr val="FFFF99"/>
          </a:solidFill>
          <a:ln w="12700" cap="sq">
            <a:solidFill>
              <a:schemeClr val="bg2"/>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6E71824-C9AE-48ED-A714-15EFD8555E5B}" type="slidenum">
              <a:rPr lang="ar-SA" altLang="en-US" sz="1400" smtClean="0">
                <a:solidFill>
                  <a:srgbClr val="0000B6"/>
                </a:solidFill>
                <a:latin typeface="Book Antiqua" panose="02040602050305030304" pitchFamily="18" charset="0"/>
              </a:rPr>
              <a:pPr>
                <a:spcBef>
                  <a:spcPct val="0"/>
                </a:spcBef>
                <a:buClrTx/>
                <a:buSzTx/>
                <a:buFontTx/>
                <a:buNone/>
              </a:pPr>
              <a:t>249</a:t>
            </a:fld>
            <a:endParaRPr lang="en-US" altLang="en-US" sz="1400" smtClean="0">
              <a:solidFill>
                <a:srgbClr val="0000B6"/>
              </a:solidFill>
              <a:latin typeface="Book Antiqua" panose="02040602050305030304" pitchFamily="18" charset="0"/>
            </a:endParaRPr>
          </a:p>
        </p:txBody>
      </p:sp>
      <p:sp>
        <p:nvSpPr>
          <p:cNvPr id="401410" name="Rectangle 2"/>
          <p:cNvSpPr>
            <a:spLocks noGrp="1" noChangeArrowheads="1"/>
          </p:cNvSpPr>
          <p:nvPr>
            <p:ph type="title"/>
          </p:nvPr>
        </p:nvSpPr>
        <p:spPr>
          <a:xfrm>
            <a:off x="381000" y="304800"/>
            <a:ext cx="8077200" cy="533400"/>
          </a:xfrm>
        </p:spPr>
        <p:txBody>
          <a:bodyPr/>
          <a:lstStyle/>
          <a:p>
            <a:pPr>
              <a:defRPr/>
            </a:pPr>
            <a:r>
              <a:rPr lang="en-US" smtClean="0">
                <a:solidFill>
                  <a:schemeClr val="tx1"/>
                </a:solidFill>
              </a:rPr>
              <a:t>Inertial delay and reject limit</a:t>
            </a:r>
          </a:p>
        </p:txBody>
      </p:sp>
      <p:sp>
        <p:nvSpPr>
          <p:cNvPr id="277508" name="Text Box 3"/>
          <p:cNvSpPr txBox="1">
            <a:spLocks noChangeArrowheads="1"/>
          </p:cNvSpPr>
          <p:nvPr/>
        </p:nvSpPr>
        <p:spPr bwMode="auto">
          <a:xfrm>
            <a:off x="228600" y="1219200"/>
            <a:ext cx="8685213" cy="343376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a:solidFill>
                  <a:schemeClr val="tx1"/>
                </a:solidFill>
                <a:latin typeface="Forte" panose="03060902040502070203" pitchFamily="66" charset="0"/>
              </a:rPr>
              <a:t>signal_assign_stmt &lt;=</a:t>
            </a:r>
          </a:p>
          <a:p>
            <a:pPr eaLnBrk="1" hangingPunct="1">
              <a:spcBef>
                <a:spcPct val="0"/>
              </a:spcBef>
              <a:buClrTx/>
              <a:buSzTx/>
              <a:buFontTx/>
              <a:buNone/>
            </a:pPr>
            <a:r>
              <a:rPr lang="en-US" altLang="en-US" i="0">
                <a:solidFill>
                  <a:schemeClr val="tx1"/>
                </a:solidFill>
                <a:latin typeface="Forte" panose="03060902040502070203" pitchFamily="66" charset="0"/>
              </a:rPr>
              <a:t>     </a:t>
            </a:r>
            <a:r>
              <a:rPr lang="en-US" altLang="en-US" b="1">
                <a:solidFill>
                  <a:schemeClr val="tx1"/>
                </a:solidFill>
                <a:latin typeface="Forte" panose="03060902040502070203" pitchFamily="66" charset="0"/>
              </a:rPr>
              <a:t>[ label</a:t>
            </a:r>
            <a:r>
              <a:rPr lang="en-US" altLang="en-US" i="0">
                <a:solidFill>
                  <a:schemeClr val="tx1"/>
                </a:solidFill>
                <a:latin typeface="Forte" panose="03060902040502070203" pitchFamily="66" charset="0"/>
              </a:rPr>
              <a:t> </a:t>
            </a:r>
            <a:r>
              <a:rPr lang="en-US" altLang="en-US" b="1" i="0">
                <a:solidFill>
                  <a:schemeClr val="tx1"/>
                </a:solidFill>
                <a:latin typeface="Tahoma" panose="020B0604030504040204" pitchFamily="34" charset="0"/>
              </a:rPr>
              <a:t>:</a:t>
            </a:r>
            <a:r>
              <a:rPr lang="en-US" altLang="en-US" i="0">
                <a:solidFill>
                  <a:schemeClr val="tx1"/>
                </a:solidFill>
                <a:latin typeface="Forte" panose="03060902040502070203" pitchFamily="66" charset="0"/>
              </a:rPr>
              <a:t> </a:t>
            </a:r>
            <a:r>
              <a:rPr lang="en-US" altLang="en-US" b="1">
                <a:solidFill>
                  <a:schemeClr val="tx1"/>
                </a:solidFill>
                <a:latin typeface="Forte" panose="03060902040502070203" pitchFamily="66" charset="0"/>
              </a:rPr>
              <a:t>] id &lt;= [ delay_mechanism ] waveform</a:t>
            </a:r>
            <a:r>
              <a:rPr lang="en-US" altLang="en-US" i="0">
                <a:solidFill>
                  <a:schemeClr val="tx1"/>
                </a:solidFill>
                <a:latin typeface="Forte" panose="03060902040502070203" pitchFamily="66" charset="0"/>
              </a:rPr>
              <a:t> </a:t>
            </a:r>
            <a:r>
              <a:rPr lang="en-US" altLang="en-US" b="1" i="0">
                <a:solidFill>
                  <a:schemeClr val="tx1"/>
                </a:solidFill>
                <a:latin typeface="Tahoma" panose="020B0604030504040204" pitchFamily="34" charset="0"/>
              </a:rPr>
              <a:t>; </a:t>
            </a:r>
          </a:p>
          <a:p>
            <a:pPr eaLnBrk="1" hangingPunct="1">
              <a:lnSpc>
                <a:spcPct val="160000"/>
              </a:lnSpc>
              <a:spcBef>
                <a:spcPct val="0"/>
              </a:spcBef>
              <a:buClrTx/>
              <a:buSzTx/>
              <a:buFontTx/>
              <a:buNone/>
            </a:pPr>
            <a:r>
              <a:rPr lang="en-US" altLang="en-US" b="1">
                <a:solidFill>
                  <a:schemeClr val="tx1"/>
                </a:solidFill>
                <a:latin typeface="Forte" panose="03060902040502070203" pitchFamily="66" charset="0"/>
              </a:rPr>
              <a:t>waveform</a:t>
            </a:r>
            <a:r>
              <a:rPr lang="en-US" altLang="en-US" i="0">
                <a:solidFill>
                  <a:schemeClr val="tx1"/>
                </a:solidFill>
                <a:latin typeface="Forte" panose="03060902040502070203" pitchFamily="66" charset="0"/>
              </a:rPr>
              <a:t> </a:t>
            </a:r>
            <a:r>
              <a:rPr lang="en-US" altLang="en-US" b="1">
                <a:solidFill>
                  <a:schemeClr val="tx1"/>
                </a:solidFill>
                <a:latin typeface="Forte" panose="03060902040502070203" pitchFamily="66" charset="0"/>
              </a:rPr>
              <a:t>&lt;= ( value_expr [</a:t>
            </a:r>
            <a:r>
              <a:rPr lang="en-US" altLang="en-US" i="0">
                <a:solidFill>
                  <a:schemeClr val="tx1"/>
                </a:solidFill>
                <a:latin typeface="Forte" panose="03060902040502070203" pitchFamily="66" charset="0"/>
              </a:rPr>
              <a:t> </a:t>
            </a:r>
            <a:r>
              <a:rPr lang="en-US" altLang="en-US" b="1" i="0">
                <a:solidFill>
                  <a:schemeClr val="tx1"/>
                </a:solidFill>
                <a:latin typeface="Tahoma" panose="020B0604030504040204" pitchFamily="34" charset="0"/>
              </a:rPr>
              <a:t>after</a:t>
            </a:r>
            <a:r>
              <a:rPr lang="en-US" altLang="en-US" i="0">
                <a:solidFill>
                  <a:schemeClr val="tx1"/>
                </a:solidFill>
                <a:latin typeface="Forte" panose="03060902040502070203" pitchFamily="66" charset="0"/>
              </a:rPr>
              <a:t> </a:t>
            </a:r>
            <a:r>
              <a:rPr lang="en-US" altLang="en-US" b="1">
                <a:solidFill>
                  <a:schemeClr val="tx1"/>
                </a:solidFill>
                <a:latin typeface="Forte" panose="03060902040502070203" pitchFamily="66" charset="0"/>
              </a:rPr>
              <a:t>time_expr ] ) {</a:t>
            </a:r>
            <a:r>
              <a:rPr lang="en-US" altLang="en-US" i="0">
                <a:solidFill>
                  <a:schemeClr val="tx1"/>
                </a:solidFill>
                <a:latin typeface="Forte" panose="03060902040502070203" pitchFamily="66" charset="0"/>
              </a:rPr>
              <a:t> </a:t>
            </a:r>
            <a:r>
              <a:rPr lang="en-US" altLang="en-US" i="0">
                <a:solidFill>
                  <a:schemeClr val="tx1"/>
                </a:solidFill>
                <a:latin typeface="Tahoma" panose="020B0604030504040204" pitchFamily="34" charset="0"/>
              </a:rPr>
              <a:t>,</a:t>
            </a:r>
            <a:r>
              <a:rPr lang="en-US" altLang="en-US" i="0">
                <a:solidFill>
                  <a:schemeClr val="tx1"/>
                </a:solidFill>
                <a:latin typeface="Forte" panose="03060902040502070203" pitchFamily="66" charset="0"/>
              </a:rPr>
              <a:t> </a:t>
            </a:r>
            <a:r>
              <a:rPr lang="en-US" altLang="en-US" b="1">
                <a:solidFill>
                  <a:schemeClr val="tx1"/>
                </a:solidFill>
                <a:latin typeface="Forte" panose="03060902040502070203" pitchFamily="66" charset="0"/>
              </a:rPr>
              <a:t>… }</a:t>
            </a:r>
          </a:p>
          <a:p>
            <a:pPr eaLnBrk="1" hangingPunct="1">
              <a:lnSpc>
                <a:spcPct val="160000"/>
              </a:lnSpc>
              <a:spcBef>
                <a:spcPct val="0"/>
              </a:spcBef>
              <a:buClrTx/>
              <a:buSzTx/>
              <a:buFontTx/>
              <a:buNone/>
            </a:pPr>
            <a:r>
              <a:rPr lang="en-US" altLang="en-US" b="1">
                <a:solidFill>
                  <a:schemeClr val="tx1"/>
                </a:solidFill>
                <a:latin typeface="Forte" panose="03060902040502070203" pitchFamily="66" charset="0"/>
              </a:rPr>
              <a:t>Delay_mechanism &lt;=</a:t>
            </a:r>
          </a:p>
          <a:p>
            <a:pPr lvl="1" eaLnBrk="1" hangingPunct="1">
              <a:spcBef>
                <a:spcPct val="0"/>
              </a:spcBef>
              <a:buClrTx/>
              <a:buSzTx/>
              <a:buFontTx/>
              <a:buNone/>
            </a:pPr>
            <a:r>
              <a:rPr lang="en-US" altLang="en-US" sz="2800" b="1" i="0">
                <a:latin typeface="Tahoma" panose="020B0604030504040204" pitchFamily="34" charset="0"/>
              </a:rPr>
              <a:t>transport </a:t>
            </a:r>
            <a:r>
              <a:rPr lang="en-US" altLang="en-US" sz="2800" b="1">
                <a:latin typeface="Forte" panose="03060902040502070203" pitchFamily="66" charset="0"/>
              </a:rPr>
              <a:t>| [</a:t>
            </a:r>
            <a:r>
              <a:rPr lang="en-US" altLang="en-US" sz="2800" b="1" i="0">
                <a:latin typeface="Tahoma" panose="020B0604030504040204" pitchFamily="34" charset="0"/>
              </a:rPr>
              <a:t> reject </a:t>
            </a:r>
            <a:r>
              <a:rPr lang="en-US" altLang="en-US" sz="2800" b="1">
                <a:latin typeface="Forte" panose="03060902040502070203" pitchFamily="66" charset="0"/>
              </a:rPr>
              <a:t>time_expr ]</a:t>
            </a:r>
            <a:r>
              <a:rPr lang="en-US" altLang="en-US" sz="2800" b="1" i="0">
                <a:latin typeface="Tahoma" panose="020B0604030504040204" pitchFamily="34" charset="0"/>
              </a:rPr>
              <a:t>  inertial</a:t>
            </a:r>
          </a:p>
        </p:txBody>
      </p:sp>
      <p:grpSp>
        <p:nvGrpSpPr>
          <p:cNvPr id="2" name="Group 4"/>
          <p:cNvGrpSpPr>
            <a:grpSpLocks/>
          </p:cNvGrpSpPr>
          <p:nvPr/>
        </p:nvGrpSpPr>
        <p:grpSpPr bwMode="auto">
          <a:xfrm>
            <a:off x="441325" y="4495800"/>
            <a:ext cx="7664450" cy="1917700"/>
            <a:chOff x="278" y="2832"/>
            <a:chExt cx="4828" cy="1208"/>
          </a:xfrm>
        </p:grpSpPr>
        <p:sp>
          <p:nvSpPr>
            <p:cNvPr id="277510" name="Text Box 5"/>
            <p:cNvSpPr txBox="1">
              <a:spLocks noChangeArrowheads="1"/>
            </p:cNvSpPr>
            <p:nvPr/>
          </p:nvSpPr>
          <p:spPr bwMode="auto">
            <a:xfrm>
              <a:off x="864" y="2832"/>
              <a:ext cx="3781" cy="33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s &lt;= reject 5 ns inertial ‘1’ after 8 ns</a:t>
              </a:r>
            </a:p>
          </p:txBody>
        </p:sp>
        <p:sp>
          <p:nvSpPr>
            <p:cNvPr id="277511" name="Line 6"/>
            <p:cNvSpPr>
              <a:spLocks noChangeShapeType="1"/>
            </p:cNvSpPr>
            <p:nvPr/>
          </p:nvSpPr>
          <p:spPr bwMode="auto">
            <a:xfrm flipV="1">
              <a:off x="1008" y="3120"/>
              <a:ext cx="1008" cy="384"/>
            </a:xfrm>
            <a:prstGeom prst="line">
              <a:avLst/>
            </a:prstGeom>
            <a:noFill/>
            <a:ln w="381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7512" name="Text Box 7"/>
            <p:cNvSpPr txBox="1">
              <a:spLocks noChangeArrowheads="1"/>
            </p:cNvSpPr>
            <p:nvPr/>
          </p:nvSpPr>
          <p:spPr bwMode="auto">
            <a:xfrm>
              <a:off x="278" y="3444"/>
              <a:ext cx="482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Look in the window of 5 ns previous to the new</a:t>
              </a:r>
            </a:p>
            <a:p>
              <a:pPr eaLnBrk="1" hangingPunct="1">
                <a:spcBef>
                  <a:spcPct val="0"/>
                </a:spcBef>
                <a:buClrTx/>
                <a:buSzTx/>
                <a:buFontTx/>
                <a:buNone/>
              </a:pPr>
              <a:r>
                <a:rPr lang="en-US" altLang="en-US" i="0">
                  <a:solidFill>
                    <a:schemeClr val="tx1"/>
                  </a:solidFill>
                  <a:latin typeface="Tahoma" panose="020B0604030504040204" pitchFamily="34" charset="0"/>
                </a:rPr>
                <a:t>transaction.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35843" name="Content Placeholder 2"/>
          <p:cNvSpPr>
            <a:spLocks noGrp="1"/>
          </p:cNvSpPr>
          <p:nvPr>
            <p:ph idx="1"/>
          </p:nvPr>
        </p:nvSpPr>
        <p:spPr/>
        <p:txBody>
          <a:bodyPr/>
          <a:lstStyle/>
          <a:p>
            <a:endParaRPr lang="en-GB" altLang="en-US" smtClean="0"/>
          </a:p>
        </p:txBody>
      </p:sp>
      <p:sp>
        <p:nvSpPr>
          <p:cNvPr id="358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13760CE-1778-4AFF-B559-860461EC0DB0}" type="slidenum">
              <a:rPr lang="ar-SA" altLang="en-US" sz="1400" smtClean="0">
                <a:solidFill>
                  <a:srgbClr val="0000B6"/>
                </a:solidFill>
                <a:latin typeface="Book Antiqua" panose="02040602050305030304" pitchFamily="18" charset="0"/>
              </a:rPr>
              <a:pPr>
                <a:spcBef>
                  <a:spcPct val="0"/>
                </a:spcBef>
                <a:buClrTx/>
                <a:buSzTx/>
                <a:buFontTx/>
                <a:buNone/>
              </a:pPr>
              <a:t>25</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17EAA04-93C0-4A3B-B0B0-16D9499F7385}" type="slidenum">
              <a:rPr lang="ar-SA" altLang="en-US" sz="1400" smtClean="0">
                <a:solidFill>
                  <a:srgbClr val="0000B6"/>
                </a:solidFill>
                <a:latin typeface="Book Antiqua" panose="02040602050305030304" pitchFamily="18" charset="0"/>
              </a:rPr>
              <a:pPr>
                <a:spcBef>
                  <a:spcPct val="0"/>
                </a:spcBef>
                <a:buClrTx/>
                <a:buSzTx/>
                <a:buFontTx/>
                <a:buNone/>
              </a:pPr>
              <a:t>250</a:t>
            </a:fld>
            <a:endParaRPr lang="en-US" altLang="en-US" sz="1400" smtClean="0">
              <a:solidFill>
                <a:srgbClr val="0000B6"/>
              </a:solidFill>
              <a:latin typeface="Book Antiqua" panose="02040602050305030304" pitchFamily="18" charset="0"/>
            </a:endParaRPr>
          </a:p>
        </p:txBody>
      </p:sp>
      <p:sp>
        <p:nvSpPr>
          <p:cNvPr id="402434" name="Rectangle 2"/>
          <p:cNvSpPr>
            <a:spLocks noGrp="1" noChangeArrowheads="1"/>
          </p:cNvSpPr>
          <p:nvPr>
            <p:ph type="title"/>
          </p:nvPr>
        </p:nvSpPr>
        <p:spPr>
          <a:xfrm>
            <a:off x="381000" y="304800"/>
            <a:ext cx="8077200" cy="533400"/>
          </a:xfrm>
        </p:spPr>
        <p:txBody>
          <a:bodyPr/>
          <a:lstStyle/>
          <a:p>
            <a:pPr>
              <a:defRPr/>
            </a:pPr>
            <a:r>
              <a:rPr lang="en-US" smtClean="0">
                <a:solidFill>
                  <a:schemeClr val="tx1"/>
                </a:solidFill>
              </a:rPr>
              <a:t>Inertial delay and reject limit</a:t>
            </a:r>
          </a:p>
        </p:txBody>
      </p:sp>
      <p:sp>
        <p:nvSpPr>
          <p:cNvPr id="278532" name="Text Box 3"/>
          <p:cNvSpPr txBox="1">
            <a:spLocks noChangeArrowheads="1"/>
          </p:cNvSpPr>
          <p:nvPr/>
        </p:nvSpPr>
        <p:spPr bwMode="auto">
          <a:xfrm>
            <a:off x="207963" y="1885950"/>
            <a:ext cx="863123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New transaction is scheduled at </a:t>
            </a:r>
            <a:r>
              <a:rPr lang="en-US" altLang="en-US" b="1" i="0">
                <a:solidFill>
                  <a:schemeClr val="tx1"/>
                </a:solidFill>
                <a:latin typeface="Tahoma" panose="020B0604030504040204" pitchFamily="34" charset="0"/>
              </a:rPr>
              <a:t>t_new</a:t>
            </a:r>
            <a:r>
              <a:rPr lang="en-US" altLang="en-US" i="0">
                <a:solidFill>
                  <a:schemeClr val="tx1"/>
                </a:solidFill>
                <a:latin typeface="Tahoma" panose="020B0604030504040204" pitchFamily="34" charset="0"/>
              </a:rPr>
              <a:t> time and</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Reject limit is set to </a:t>
            </a:r>
            <a:r>
              <a:rPr lang="en-US" altLang="en-US" b="1" i="0">
                <a:solidFill>
                  <a:schemeClr val="tx1"/>
                </a:solidFill>
                <a:latin typeface="Tahoma" panose="020B0604030504040204" pitchFamily="34" charset="0"/>
              </a:rPr>
              <a:t>t_r </a:t>
            </a:r>
            <a:r>
              <a:rPr lang="en-US" altLang="en-US" i="0">
                <a:solidFill>
                  <a:schemeClr val="tx1"/>
                </a:solidFill>
                <a:latin typeface="Tahoma" panose="020B0604030504040204" pitchFamily="34" charset="0"/>
              </a:rPr>
              <a:t>time then</a:t>
            </a:r>
            <a:endParaRPr lang="en-US" altLang="en-US" b="1" i="0">
              <a:solidFill>
                <a:schemeClr val="tx1"/>
              </a:solidFill>
              <a:latin typeface="Tahoma" panose="020B0604030504040204" pitchFamily="34" charset="0"/>
            </a:endParaRP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The statement will look at transactions scheduled at</a:t>
            </a:r>
          </a:p>
          <a:p>
            <a:pPr eaLnBrk="1" hangingPunct="1">
              <a:spcBef>
                <a:spcPct val="0"/>
              </a:spcBef>
              <a:buClrTx/>
              <a:buSzTx/>
              <a:buFontTx/>
              <a:buNone/>
            </a:pP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 t_new – t_r )</a:t>
            </a:r>
            <a:r>
              <a:rPr lang="en-US" altLang="en-US" i="0">
                <a:solidFill>
                  <a:schemeClr val="tx1"/>
                </a:solidFill>
                <a:latin typeface="Tahoma" panose="020B0604030504040204" pitchFamily="34" charset="0"/>
              </a:rPr>
              <a:t> to </a:t>
            </a:r>
            <a:r>
              <a:rPr lang="en-US" altLang="en-US" b="1" i="0">
                <a:solidFill>
                  <a:schemeClr val="tx1"/>
                </a:solidFill>
                <a:latin typeface="Tahoma" panose="020B0604030504040204" pitchFamily="34" charset="0"/>
              </a:rPr>
              <a:t>t_new</a:t>
            </a:r>
            <a:r>
              <a:rPr lang="en-US" altLang="en-US" i="0">
                <a:solidFill>
                  <a:schemeClr val="tx1"/>
                </a:solidFill>
                <a:latin typeface="Tahoma" panose="020B0604030504040204" pitchFamily="34" charset="0"/>
              </a:rPr>
              <a:t> time.</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1985D72-C45F-45DB-BF65-498B3B3DFA4E}" type="slidenum">
              <a:rPr lang="ar-SA" altLang="en-US" sz="1400" smtClean="0">
                <a:solidFill>
                  <a:srgbClr val="0000B6"/>
                </a:solidFill>
                <a:latin typeface="Book Antiqua" panose="02040602050305030304" pitchFamily="18" charset="0"/>
              </a:rPr>
              <a:pPr>
                <a:spcBef>
                  <a:spcPct val="0"/>
                </a:spcBef>
                <a:buClrTx/>
                <a:buSzTx/>
                <a:buFontTx/>
                <a:buNone/>
              </a:pPr>
              <a:t>251</a:t>
            </a:fld>
            <a:endParaRPr lang="en-US" altLang="en-US" sz="1400" smtClean="0">
              <a:solidFill>
                <a:srgbClr val="0000B6"/>
              </a:solidFill>
              <a:latin typeface="Book Antiqua" panose="02040602050305030304" pitchFamily="18" charset="0"/>
            </a:endParaRPr>
          </a:p>
        </p:txBody>
      </p:sp>
      <p:sp>
        <p:nvSpPr>
          <p:cNvPr id="403458" name="Rectangle 2"/>
          <p:cNvSpPr>
            <a:spLocks noGrp="1" noChangeArrowheads="1"/>
          </p:cNvSpPr>
          <p:nvPr>
            <p:ph type="title"/>
          </p:nvPr>
        </p:nvSpPr>
        <p:spPr>
          <a:xfrm>
            <a:off x="685800" y="228600"/>
            <a:ext cx="7772400" cy="1143000"/>
          </a:xfrm>
        </p:spPr>
        <p:txBody>
          <a:bodyPr/>
          <a:lstStyle/>
          <a:p>
            <a:pPr>
              <a:defRPr/>
            </a:pPr>
            <a:r>
              <a:rPr lang="en-US" smtClean="0">
                <a:solidFill>
                  <a:schemeClr val="tx1"/>
                </a:solidFill>
              </a:rPr>
              <a:t>Example: Inertial delay</a:t>
            </a:r>
          </a:p>
        </p:txBody>
      </p:sp>
      <p:sp>
        <p:nvSpPr>
          <p:cNvPr id="279556" name="Text Box 3"/>
          <p:cNvSpPr txBox="1">
            <a:spLocks noChangeArrowheads="1"/>
          </p:cNvSpPr>
          <p:nvPr/>
        </p:nvSpPr>
        <p:spPr bwMode="auto">
          <a:xfrm>
            <a:off x="211138" y="1882775"/>
            <a:ext cx="931862"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11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9557" name="Text Box 4"/>
          <p:cNvSpPr txBox="1">
            <a:spLocks noChangeArrowheads="1"/>
          </p:cNvSpPr>
          <p:nvPr/>
        </p:nvSpPr>
        <p:spPr bwMode="auto">
          <a:xfrm>
            <a:off x="2420938" y="1879600"/>
            <a:ext cx="931862"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14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9558" name="Text Box 5"/>
          <p:cNvSpPr txBox="1">
            <a:spLocks noChangeArrowheads="1"/>
          </p:cNvSpPr>
          <p:nvPr/>
        </p:nvSpPr>
        <p:spPr bwMode="auto">
          <a:xfrm>
            <a:off x="3505200" y="1879600"/>
            <a:ext cx="931863"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15 ns</a:t>
            </a:r>
          </a:p>
          <a:p>
            <a:pPr algn="ctr" eaLnBrk="1" hangingPunct="1">
              <a:spcBef>
                <a:spcPct val="0"/>
              </a:spcBef>
              <a:buClrTx/>
              <a:buSzTx/>
              <a:buFontTx/>
              <a:buNone/>
            </a:pPr>
            <a:r>
              <a:rPr lang="en-US" altLang="en-US" sz="2400" i="0">
                <a:solidFill>
                  <a:schemeClr val="tx1"/>
                </a:solidFill>
                <a:latin typeface="Tahoma" panose="020B0604030504040204" pitchFamily="34" charset="0"/>
              </a:rPr>
              <a:t>‘0’</a:t>
            </a:r>
          </a:p>
        </p:txBody>
      </p:sp>
      <p:sp>
        <p:nvSpPr>
          <p:cNvPr id="279559" name="Text Box 6"/>
          <p:cNvSpPr txBox="1">
            <a:spLocks noChangeArrowheads="1"/>
          </p:cNvSpPr>
          <p:nvPr/>
        </p:nvSpPr>
        <p:spPr bwMode="auto">
          <a:xfrm>
            <a:off x="4554538" y="1879600"/>
            <a:ext cx="931862"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16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9560" name="Text Box 7"/>
          <p:cNvSpPr txBox="1">
            <a:spLocks noChangeArrowheads="1"/>
          </p:cNvSpPr>
          <p:nvPr/>
        </p:nvSpPr>
        <p:spPr bwMode="auto">
          <a:xfrm>
            <a:off x="5715000" y="1879600"/>
            <a:ext cx="931863"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17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9561" name="Text Box 8"/>
          <p:cNvSpPr txBox="1">
            <a:spLocks noChangeArrowheads="1"/>
          </p:cNvSpPr>
          <p:nvPr/>
        </p:nvSpPr>
        <p:spPr bwMode="auto">
          <a:xfrm>
            <a:off x="6840538" y="1882775"/>
            <a:ext cx="931862"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20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9562" name="Text Box 9"/>
          <p:cNvSpPr txBox="1">
            <a:spLocks noChangeArrowheads="1"/>
          </p:cNvSpPr>
          <p:nvPr/>
        </p:nvSpPr>
        <p:spPr bwMode="auto">
          <a:xfrm>
            <a:off x="7983538" y="1882775"/>
            <a:ext cx="931862"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25 ns</a:t>
            </a:r>
          </a:p>
          <a:p>
            <a:pPr algn="ctr" eaLnBrk="1" hangingPunct="1">
              <a:spcBef>
                <a:spcPct val="0"/>
              </a:spcBef>
              <a:buClrTx/>
              <a:buSzTx/>
              <a:buFontTx/>
              <a:buNone/>
            </a:pPr>
            <a:r>
              <a:rPr lang="en-US" altLang="en-US" sz="2400" i="0">
                <a:solidFill>
                  <a:schemeClr val="tx1"/>
                </a:solidFill>
                <a:latin typeface="Tahoma" panose="020B0604030504040204" pitchFamily="34" charset="0"/>
              </a:rPr>
              <a:t>‘0’</a:t>
            </a:r>
          </a:p>
        </p:txBody>
      </p:sp>
      <p:sp>
        <p:nvSpPr>
          <p:cNvPr id="279563" name="Text Box 10"/>
          <p:cNvSpPr txBox="1">
            <a:spLocks noChangeArrowheads="1"/>
          </p:cNvSpPr>
          <p:nvPr/>
        </p:nvSpPr>
        <p:spPr bwMode="auto">
          <a:xfrm>
            <a:off x="1295400" y="1879600"/>
            <a:ext cx="931863" cy="835025"/>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12 ns</a:t>
            </a:r>
          </a:p>
          <a:p>
            <a:pPr algn="ctr" eaLnBrk="1" hangingPunct="1">
              <a:spcBef>
                <a:spcPct val="0"/>
              </a:spcBef>
              <a:buClrTx/>
              <a:buSzTx/>
              <a:buFontTx/>
              <a:buNone/>
            </a:pPr>
            <a:r>
              <a:rPr lang="en-US" altLang="en-US" sz="2400" i="0">
                <a:solidFill>
                  <a:schemeClr val="tx1"/>
                </a:solidFill>
                <a:latin typeface="Tahoma" panose="020B0604030504040204" pitchFamily="34" charset="0"/>
              </a:rPr>
              <a:t>‘0’</a:t>
            </a:r>
          </a:p>
        </p:txBody>
      </p:sp>
      <p:sp>
        <p:nvSpPr>
          <p:cNvPr id="279564" name="Line 11"/>
          <p:cNvSpPr>
            <a:spLocks noChangeShapeType="1"/>
          </p:cNvSpPr>
          <p:nvPr/>
        </p:nvSpPr>
        <p:spPr bwMode="auto">
          <a:xfrm>
            <a:off x="228600" y="2794000"/>
            <a:ext cx="8839200" cy="0"/>
          </a:xfrm>
          <a:prstGeom prst="line">
            <a:avLst/>
          </a:prstGeom>
          <a:noFill/>
          <a:ln w="3810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9565" name="Text Box 12"/>
          <p:cNvSpPr txBox="1">
            <a:spLocks noChangeArrowheads="1"/>
          </p:cNvSpPr>
          <p:nvPr/>
        </p:nvSpPr>
        <p:spPr bwMode="auto">
          <a:xfrm>
            <a:off x="6294438" y="2949575"/>
            <a:ext cx="957262" cy="860425"/>
          </a:xfrm>
          <a:prstGeom prst="rect">
            <a:avLst/>
          </a:prstGeom>
          <a:noFill/>
          <a:ln w="381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18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9566" name="Text Box 13"/>
          <p:cNvSpPr txBox="1">
            <a:spLocks noChangeArrowheads="1"/>
          </p:cNvSpPr>
          <p:nvPr/>
        </p:nvSpPr>
        <p:spPr bwMode="auto">
          <a:xfrm>
            <a:off x="219075" y="1143000"/>
            <a:ext cx="3863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b="1" i="0" u="sng">
                <a:solidFill>
                  <a:schemeClr val="tx1"/>
                </a:solidFill>
                <a:latin typeface="Tahoma" panose="020B0604030504040204" pitchFamily="34" charset="0"/>
              </a:rPr>
              <a:t> Reject limit is 5 ns.</a:t>
            </a:r>
          </a:p>
        </p:txBody>
      </p:sp>
      <p:grpSp>
        <p:nvGrpSpPr>
          <p:cNvPr id="2" name="Group 14"/>
          <p:cNvGrpSpPr>
            <a:grpSpLocks/>
          </p:cNvGrpSpPr>
          <p:nvPr/>
        </p:nvGrpSpPr>
        <p:grpSpPr bwMode="auto">
          <a:xfrm>
            <a:off x="152400" y="4495800"/>
            <a:ext cx="8839200" cy="914400"/>
            <a:chOff x="96" y="2832"/>
            <a:chExt cx="5568" cy="576"/>
          </a:xfrm>
        </p:grpSpPr>
        <p:sp>
          <p:nvSpPr>
            <p:cNvPr id="279569" name="Text Box 15"/>
            <p:cNvSpPr txBox="1">
              <a:spLocks noChangeArrowheads="1"/>
            </p:cNvSpPr>
            <p:nvPr/>
          </p:nvSpPr>
          <p:spPr bwMode="auto">
            <a:xfrm>
              <a:off x="2821" y="2832"/>
              <a:ext cx="587" cy="526"/>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16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9570" name="Text Box 16"/>
            <p:cNvSpPr txBox="1">
              <a:spLocks noChangeArrowheads="1"/>
            </p:cNvSpPr>
            <p:nvPr/>
          </p:nvSpPr>
          <p:spPr bwMode="auto">
            <a:xfrm>
              <a:off x="3552" y="2832"/>
              <a:ext cx="587" cy="526"/>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17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9571" name="Line 17"/>
            <p:cNvSpPr>
              <a:spLocks noChangeShapeType="1"/>
            </p:cNvSpPr>
            <p:nvPr/>
          </p:nvSpPr>
          <p:spPr bwMode="auto">
            <a:xfrm>
              <a:off x="96" y="3408"/>
              <a:ext cx="5568" cy="0"/>
            </a:xfrm>
            <a:prstGeom prst="line">
              <a:avLst/>
            </a:prstGeom>
            <a:noFill/>
            <a:ln w="38100" cap="sq">
              <a:solidFill>
                <a:srgbClr val="FFFF99"/>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79572" name="Text Box 18"/>
            <p:cNvSpPr txBox="1">
              <a:spLocks noChangeArrowheads="1"/>
            </p:cNvSpPr>
            <p:nvPr/>
          </p:nvSpPr>
          <p:spPr bwMode="auto">
            <a:xfrm>
              <a:off x="4213" y="2832"/>
              <a:ext cx="587" cy="526"/>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18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9573" name="Text Box 19"/>
            <p:cNvSpPr txBox="1">
              <a:spLocks noChangeArrowheads="1"/>
            </p:cNvSpPr>
            <p:nvPr/>
          </p:nvSpPr>
          <p:spPr bwMode="auto">
            <a:xfrm>
              <a:off x="122" y="2834"/>
              <a:ext cx="587" cy="526"/>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11 ns</a:t>
              </a:r>
            </a:p>
            <a:p>
              <a:pPr algn="ctr" eaLnBrk="1" hangingPunct="1">
                <a:spcBef>
                  <a:spcPct val="0"/>
                </a:spcBef>
                <a:buClrTx/>
                <a:buSzTx/>
                <a:buFontTx/>
                <a:buNone/>
              </a:pPr>
              <a:r>
                <a:rPr lang="en-US" altLang="en-US" sz="2400" i="0">
                  <a:solidFill>
                    <a:schemeClr val="tx1"/>
                  </a:solidFill>
                  <a:latin typeface="Tahoma" panose="020B0604030504040204" pitchFamily="34" charset="0"/>
                </a:rPr>
                <a:t>‘1’</a:t>
              </a:r>
            </a:p>
          </p:txBody>
        </p:sp>
        <p:sp>
          <p:nvSpPr>
            <p:cNvPr id="279574" name="Text Box 20"/>
            <p:cNvSpPr txBox="1">
              <a:spLocks noChangeArrowheads="1"/>
            </p:cNvSpPr>
            <p:nvPr/>
          </p:nvSpPr>
          <p:spPr bwMode="auto">
            <a:xfrm>
              <a:off x="805" y="2832"/>
              <a:ext cx="587" cy="526"/>
            </a:xfrm>
            <a:prstGeom prst="rect">
              <a:avLst/>
            </a:prstGeom>
            <a:noFill/>
            <a:ln w="12700" cap="sq">
              <a:solidFill>
                <a:srgbClr val="EDF2F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i="0">
                  <a:solidFill>
                    <a:schemeClr val="tx1"/>
                  </a:solidFill>
                  <a:latin typeface="Tahoma" panose="020B0604030504040204" pitchFamily="34" charset="0"/>
                </a:rPr>
                <a:t>12 ns</a:t>
              </a:r>
            </a:p>
            <a:p>
              <a:pPr algn="ctr" eaLnBrk="1" hangingPunct="1">
                <a:spcBef>
                  <a:spcPct val="0"/>
                </a:spcBef>
                <a:buClrTx/>
                <a:buSzTx/>
                <a:buFontTx/>
                <a:buNone/>
              </a:pPr>
              <a:r>
                <a:rPr lang="en-US" altLang="en-US" sz="2400" i="0">
                  <a:solidFill>
                    <a:schemeClr val="tx1"/>
                  </a:solidFill>
                  <a:latin typeface="Tahoma" panose="020B0604030504040204" pitchFamily="34" charset="0"/>
                </a:rPr>
                <a:t>‘0’</a:t>
              </a:r>
            </a:p>
          </p:txBody>
        </p:sp>
      </p:grpSp>
      <p:sp>
        <p:nvSpPr>
          <p:cNvPr id="279568" name="AutoShape 21"/>
          <p:cNvSpPr>
            <a:spLocks noChangeArrowheads="1"/>
          </p:cNvSpPr>
          <p:nvPr/>
        </p:nvSpPr>
        <p:spPr bwMode="auto">
          <a:xfrm>
            <a:off x="4343400" y="3595688"/>
            <a:ext cx="485775" cy="671512"/>
          </a:xfrm>
          <a:prstGeom prst="downArrow">
            <a:avLst>
              <a:gd name="adj1" fmla="val 38565"/>
              <a:gd name="adj2" fmla="val 43794"/>
            </a:avLst>
          </a:prstGeom>
          <a:solidFill>
            <a:srgbClr val="FFFF99"/>
          </a:solidFill>
          <a:ln w="12700" cap="sq">
            <a:solidFill>
              <a:schemeClr val="bg2"/>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C1368A0-2936-4EBD-8425-FB3F5F00A478}" type="slidenum">
              <a:rPr lang="ar-SA" altLang="en-US" sz="1400" smtClean="0">
                <a:solidFill>
                  <a:srgbClr val="0000B6"/>
                </a:solidFill>
                <a:latin typeface="Book Antiqua" panose="02040602050305030304" pitchFamily="18" charset="0"/>
              </a:rPr>
              <a:pPr>
                <a:spcBef>
                  <a:spcPct val="0"/>
                </a:spcBef>
                <a:buClrTx/>
                <a:buSzTx/>
                <a:buFontTx/>
                <a:buNone/>
              </a:pPr>
              <a:t>252</a:t>
            </a:fld>
            <a:endParaRPr lang="en-US" altLang="en-US" sz="1400" smtClean="0">
              <a:solidFill>
                <a:srgbClr val="0000B6"/>
              </a:solidFill>
              <a:latin typeface="Book Antiqua" panose="02040602050305030304" pitchFamily="18" charset="0"/>
            </a:endParaRPr>
          </a:p>
        </p:txBody>
      </p:sp>
      <p:sp>
        <p:nvSpPr>
          <p:cNvPr id="404482" name="Rectangle 2"/>
          <p:cNvSpPr>
            <a:spLocks noGrp="1" noChangeArrowheads="1"/>
          </p:cNvSpPr>
          <p:nvPr>
            <p:ph type="title"/>
          </p:nvPr>
        </p:nvSpPr>
        <p:spPr>
          <a:xfrm>
            <a:off x="609600" y="152400"/>
            <a:ext cx="7772400" cy="1143000"/>
          </a:xfrm>
        </p:spPr>
        <p:txBody>
          <a:bodyPr/>
          <a:lstStyle/>
          <a:p>
            <a:pPr>
              <a:defRPr/>
            </a:pPr>
            <a:endParaRPr lang="fa-IR" smtClean="0">
              <a:solidFill>
                <a:schemeClr val="tx1"/>
              </a:solidFill>
            </a:endParaRPr>
          </a:p>
        </p:txBody>
      </p:sp>
      <p:sp>
        <p:nvSpPr>
          <p:cNvPr id="280580" name="Text Box 3"/>
          <p:cNvSpPr txBox="1">
            <a:spLocks noChangeArrowheads="1"/>
          </p:cNvSpPr>
          <p:nvPr/>
        </p:nvSpPr>
        <p:spPr bwMode="auto">
          <a:xfrm>
            <a:off x="228600" y="1295400"/>
            <a:ext cx="6402388" cy="223996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p1: process is</a:t>
            </a:r>
          </a:p>
          <a:p>
            <a:pPr eaLnBrk="1" hangingPunct="1">
              <a:spcBef>
                <a:spcPct val="0"/>
              </a:spcBef>
              <a:buClrTx/>
              <a:buSzTx/>
              <a:buFontTx/>
              <a:buNone/>
            </a:pPr>
            <a:r>
              <a:rPr lang="en-US" altLang="en-US" i="0">
                <a:solidFill>
                  <a:schemeClr val="tx1"/>
                </a:solidFill>
                <a:latin typeface="Tahoma" panose="020B0604030504040204" pitchFamily="34" charset="0"/>
              </a:rPr>
              <a:t>begin</a:t>
            </a:r>
          </a:p>
          <a:p>
            <a:pPr lvl="1" eaLnBrk="1" hangingPunct="1">
              <a:spcBef>
                <a:spcPct val="0"/>
              </a:spcBef>
              <a:buClrTx/>
              <a:buSzTx/>
              <a:buFontTx/>
              <a:buNone/>
            </a:pPr>
            <a:r>
              <a:rPr lang="en-US" altLang="en-US" sz="2800" i="0">
                <a:latin typeface="Tahoma" panose="020B0604030504040204" pitchFamily="34" charset="0"/>
              </a:rPr>
              <a:t>s &lt;= ‘1’ after 50 ns, ‘0’ after 100 ns;</a:t>
            </a:r>
          </a:p>
          <a:p>
            <a:pPr lvl="1" eaLnBrk="1" hangingPunct="1">
              <a:spcBef>
                <a:spcPct val="0"/>
              </a:spcBef>
              <a:buClrTx/>
              <a:buSzTx/>
              <a:buFontTx/>
              <a:buNone/>
            </a:pPr>
            <a:r>
              <a:rPr lang="en-US" altLang="en-US" sz="2800" i="0">
                <a:latin typeface="Tahoma" panose="020B0604030504040204" pitchFamily="34" charset="0"/>
              </a:rPr>
              <a:t>wait for 100 ns;</a:t>
            </a:r>
          </a:p>
          <a:p>
            <a:pPr eaLnBrk="1" hangingPunct="1">
              <a:spcBef>
                <a:spcPct val="0"/>
              </a:spcBef>
              <a:buClrTx/>
              <a:buSzTx/>
              <a:buFontTx/>
              <a:buNone/>
            </a:pPr>
            <a:r>
              <a:rPr lang="en-US" altLang="en-US" i="0">
                <a:solidFill>
                  <a:schemeClr val="tx1"/>
                </a:solidFill>
                <a:latin typeface="Tahoma" panose="020B0604030504040204" pitchFamily="34" charset="0"/>
              </a:rPr>
              <a:t>end;</a:t>
            </a:r>
          </a:p>
        </p:txBody>
      </p:sp>
      <p:grpSp>
        <p:nvGrpSpPr>
          <p:cNvPr id="2" name="Group 4"/>
          <p:cNvGrpSpPr>
            <a:grpSpLocks/>
          </p:cNvGrpSpPr>
          <p:nvPr/>
        </p:nvGrpSpPr>
        <p:grpSpPr bwMode="auto">
          <a:xfrm>
            <a:off x="3124200" y="2590800"/>
            <a:ext cx="2589213" cy="1814513"/>
            <a:chOff x="2016" y="1632"/>
            <a:chExt cx="1631" cy="1143"/>
          </a:xfrm>
        </p:grpSpPr>
        <p:sp>
          <p:nvSpPr>
            <p:cNvPr id="280600" name="Line 5"/>
            <p:cNvSpPr>
              <a:spLocks noChangeShapeType="1"/>
            </p:cNvSpPr>
            <p:nvPr/>
          </p:nvSpPr>
          <p:spPr bwMode="auto">
            <a:xfrm flipH="1" flipV="1">
              <a:off x="2016" y="1632"/>
              <a:ext cx="816" cy="864"/>
            </a:xfrm>
            <a:prstGeom prst="line">
              <a:avLst/>
            </a:prstGeom>
            <a:noFill/>
            <a:ln w="57150" cap="sq">
              <a:solidFill>
                <a:srgbClr val="FFCC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80601" name="Text Box 6"/>
            <p:cNvSpPr txBox="1">
              <a:spLocks noChangeArrowheads="1"/>
            </p:cNvSpPr>
            <p:nvPr/>
          </p:nvSpPr>
          <p:spPr bwMode="auto">
            <a:xfrm>
              <a:off x="2016" y="2448"/>
              <a:ext cx="163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Inertial delay</a:t>
              </a:r>
            </a:p>
          </p:txBody>
        </p:sp>
      </p:grpSp>
      <p:grpSp>
        <p:nvGrpSpPr>
          <p:cNvPr id="3" name="Group 7"/>
          <p:cNvGrpSpPr>
            <a:grpSpLocks/>
          </p:cNvGrpSpPr>
          <p:nvPr/>
        </p:nvGrpSpPr>
        <p:grpSpPr bwMode="auto">
          <a:xfrm>
            <a:off x="5867400" y="2590800"/>
            <a:ext cx="2987675" cy="1814513"/>
            <a:chOff x="3830" y="1632"/>
            <a:chExt cx="1882" cy="1143"/>
          </a:xfrm>
        </p:grpSpPr>
        <p:sp>
          <p:nvSpPr>
            <p:cNvPr id="280598" name="Line 8"/>
            <p:cNvSpPr>
              <a:spLocks noChangeShapeType="1"/>
            </p:cNvSpPr>
            <p:nvPr/>
          </p:nvSpPr>
          <p:spPr bwMode="auto">
            <a:xfrm flipH="1" flipV="1">
              <a:off x="3840" y="1632"/>
              <a:ext cx="816" cy="864"/>
            </a:xfrm>
            <a:prstGeom prst="line">
              <a:avLst/>
            </a:prstGeom>
            <a:noFill/>
            <a:ln w="57150" cap="sq">
              <a:solidFill>
                <a:srgbClr val="FFCC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80599" name="Text Box 9"/>
            <p:cNvSpPr txBox="1">
              <a:spLocks noChangeArrowheads="1"/>
            </p:cNvSpPr>
            <p:nvPr/>
          </p:nvSpPr>
          <p:spPr bwMode="auto">
            <a:xfrm>
              <a:off x="3830" y="2448"/>
              <a:ext cx="18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Transport delay</a:t>
              </a:r>
            </a:p>
          </p:txBody>
        </p:sp>
      </p:grpSp>
      <p:grpSp>
        <p:nvGrpSpPr>
          <p:cNvPr id="4" name="Group 10"/>
          <p:cNvGrpSpPr>
            <a:grpSpLocks/>
          </p:cNvGrpSpPr>
          <p:nvPr/>
        </p:nvGrpSpPr>
        <p:grpSpPr bwMode="auto">
          <a:xfrm>
            <a:off x="460375" y="4343400"/>
            <a:ext cx="8150225" cy="2043113"/>
            <a:chOff x="290" y="2736"/>
            <a:chExt cx="5134" cy="1287"/>
          </a:xfrm>
        </p:grpSpPr>
        <p:sp>
          <p:nvSpPr>
            <p:cNvPr id="280584" name="Rectangle 11"/>
            <p:cNvSpPr>
              <a:spLocks noChangeArrowheads="1"/>
            </p:cNvSpPr>
            <p:nvPr/>
          </p:nvSpPr>
          <p:spPr bwMode="auto">
            <a:xfrm>
              <a:off x="432" y="3168"/>
              <a:ext cx="1008" cy="384"/>
            </a:xfrm>
            <a:prstGeom prst="rect">
              <a:avLst/>
            </a:prstGeom>
            <a:solidFill>
              <a:srgbClr val="BBE5FF">
                <a:alpha val="50195"/>
              </a:srgbClr>
            </a:solidFill>
            <a:ln w="12700" cap="sq">
              <a:solidFill>
                <a:srgbClr val="CCECFF"/>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0585" name="Line 12"/>
            <p:cNvSpPr>
              <a:spLocks noChangeShapeType="1"/>
            </p:cNvSpPr>
            <p:nvPr/>
          </p:nvSpPr>
          <p:spPr bwMode="auto">
            <a:xfrm>
              <a:off x="432" y="3600"/>
              <a:ext cx="4992" cy="0"/>
            </a:xfrm>
            <a:prstGeom prst="line">
              <a:avLst/>
            </a:prstGeom>
            <a:noFill/>
            <a:ln w="57150" cap="sq">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80586" name="Text Box 13"/>
            <p:cNvSpPr txBox="1">
              <a:spLocks noChangeArrowheads="1"/>
            </p:cNvSpPr>
            <p:nvPr/>
          </p:nvSpPr>
          <p:spPr bwMode="auto">
            <a:xfrm>
              <a:off x="1248" y="3696"/>
              <a:ext cx="36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50</a:t>
              </a:r>
            </a:p>
          </p:txBody>
        </p:sp>
        <p:sp>
          <p:nvSpPr>
            <p:cNvPr id="280587" name="Rectangle 14"/>
            <p:cNvSpPr>
              <a:spLocks noChangeArrowheads="1"/>
            </p:cNvSpPr>
            <p:nvPr/>
          </p:nvSpPr>
          <p:spPr bwMode="auto">
            <a:xfrm>
              <a:off x="1392" y="3552"/>
              <a:ext cx="48" cy="144"/>
            </a:xfrm>
            <a:prstGeom prst="rect">
              <a:avLst/>
            </a:prstGeom>
            <a:solidFill>
              <a:srgbClr val="FF9900"/>
            </a:solidFill>
            <a:ln w="12700" cap="sq">
              <a:solidFill>
                <a:srgbClr val="FF9900"/>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0588" name="Rectangle 15"/>
            <p:cNvSpPr>
              <a:spLocks noChangeArrowheads="1"/>
            </p:cNvSpPr>
            <p:nvPr/>
          </p:nvSpPr>
          <p:spPr bwMode="auto">
            <a:xfrm>
              <a:off x="2496" y="3552"/>
              <a:ext cx="48" cy="144"/>
            </a:xfrm>
            <a:prstGeom prst="rect">
              <a:avLst/>
            </a:prstGeom>
            <a:solidFill>
              <a:srgbClr val="FF9900"/>
            </a:solidFill>
            <a:ln w="12700" cap="sq">
              <a:solidFill>
                <a:srgbClr val="FF9900"/>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0589" name="Text Box 16"/>
            <p:cNvSpPr txBox="1">
              <a:spLocks noChangeArrowheads="1"/>
            </p:cNvSpPr>
            <p:nvPr/>
          </p:nvSpPr>
          <p:spPr bwMode="auto">
            <a:xfrm>
              <a:off x="2256" y="3696"/>
              <a:ext cx="4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100</a:t>
              </a:r>
            </a:p>
          </p:txBody>
        </p:sp>
        <p:sp>
          <p:nvSpPr>
            <p:cNvPr id="280590" name="Rectangle 17"/>
            <p:cNvSpPr>
              <a:spLocks noChangeArrowheads="1"/>
            </p:cNvSpPr>
            <p:nvPr/>
          </p:nvSpPr>
          <p:spPr bwMode="auto">
            <a:xfrm>
              <a:off x="3600" y="3552"/>
              <a:ext cx="48" cy="144"/>
            </a:xfrm>
            <a:prstGeom prst="rect">
              <a:avLst/>
            </a:prstGeom>
            <a:solidFill>
              <a:srgbClr val="FF9900"/>
            </a:solidFill>
            <a:ln w="12700" cap="sq">
              <a:solidFill>
                <a:srgbClr val="FF9900"/>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0591" name="Text Box 18"/>
            <p:cNvSpPr txBox="1">
              <a:spLocks noChangeArrowheads="1"/>
            </p:cNvSpPr>
            <p:nvPr/>
          </p:nvSpPr>
          <p:spPr bwMode="auto">
            <a:xfrm>
              <a:off x="3406" y="3696"/>
              <a:ext cx="4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150</a:t>
              </a:r>
            </a:p>
          </p:txBody>
        </p:sp>
        <p:sp>
          <p:nvSpPr>
            <p:cNvPr id="280592" name="Rectangle 19"/>
            <p:cNvSpPr>
              <a:spLocks noChangeArrowheads="1"/>
            </p:cNvSpPr>
            <p:nvPr/>
          </p:nvSpPr>
          <p:spPr bwMode="auto">
            <a:xfrm>
              <a:off x="4608" y="3552"/>
              <a:ext cx="48" cy="144"/>
            </a:xfrm>
            <a:prstGeom prst="rect">
              <a:avLst/>
            </a:prstGeom>
            <a:solidFill>
              <a:srgbClr val="FF9900"/>
            </a:solidFill>
            <a:ln w="12700" cap="sq">
              <a:solidFill>
                <a:srgbClr val="FF9900"/>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0593" name="Text Box 20"/>
            <p:cNvSpPr txBox="1">
              <a:spLocks noChangeArrowheads="1"/>
            </p:cNvSpPr>
            <p:nvPr/>
          </p:nvSpPr>
          <p:spPr bwMode="auto">
            <a:xfrm>
              <a:off x="4414" y="3696"/>
              <a:ext cx="4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200</a:t>
              </a:r>
            </a:p>
          </p:txBody>
        </p:sp>
        <p:sp>
          <p:nvSpPr>
            <p:cNvPr id="280594" name="Rectangle 21"/>
            <p:cNvSpPr>
              <a:spLocks noChangeArrowheads="1"/>
            </p:cNvSpPr>
            <p:nvPr/>
          </p:nvSpPr>
          <p:spPr bwMode="auto">
            <a:xfrm>
              <a:off x="384" y="3552"/>
              <a:ext cx="48" cy="144"/>
            </a:xfrm>
            <a:prstGeom prst="rect">
              <a:avLst/>
            </a:prstGeom>
            <a:solidFill>
              <a:srgbClr val="FF9900"/>
            </a:solidFill>
            <a:ln w="12700" cap="sq">
              <a:solidFill>
                <a:srgbClr val="FF9900"/>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0595" name="Text Box 22"/>
            <p:cNvSpPr txBox="1">
              <a:spLocks noChangeArrowheads="1"/>
            </p:cNvSpPr>
            <p:nvPr/>
          </p:nvSpPr>
          <p:spPr bwMode="auto">
            <a:xfrm>
              <a:off x="290" y="369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80596" name="Line 23"/>
            <p:cNvSpPr>
              <a:spLocks noChangeShapeType="1"/>
            </p:cNvSpPr>
            <p:nvPr/>
          </p:nvSpPr>
          <p:spPr bwMode="auto">
            <a:xfrm flipV="1">
              <a:off x="432" y="2736"/>
              <a:ext cx="0" cy="864"/>
            </a:xfrm>
            <a:prstGeom prst="line">
              <a:avLst/>
            </a:prstGeom>
            <a:noFill/>
            <a:ln w="57150" cap="sq">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80597" name="Freeform 24"/>
            <p:cNvSpPr>
              <a:spLocks/>
            </p:cNvSpPr>
            <p:nvPr/>
          </p:nvSpPr>
          <p:spPr bwMode="auto">
            <a:xfrm>
              <a:off x="1440" y="3168"/>
              <a:ext cx="3168" cy="336"/>
            </a:xfrm>
            <a:custGeom>
              <a:avLst/>
              <a:gdLst>
                <a:gd name="T0" fmla="*/ 0 w 3168"/>
                <a:gd name="T1" fmla="*/ 0 h 336"/>
                <a:gd name="T2" fmla="*/ 1056 w 3168"/>
                <a:gd name="T3" fmla="*/ 0 h 336"/>
                <a:gd name="T4" fmla="*/ 1056 w 3168"/>
                <a:gd name="T5" fmla="*/ 336 h 336"/>
                <a:gd name="T6" fmla="*/ 2160 w 3168"/>
                <a:gd name="T7" fmla="*/ 336 h 336"/>
                <a:gd name="T8" fmla="*/ 2160 w 3168"/>
                <a:gd name="T9" fmla="*/ 0 h 336"/>
                <a:gd name="T10" fmla="*/ 3168 w 3168"/>
                <a:gd name="T11" fmla="*/ 0 h 336"/>
                <a:gd name="T12" fmla="*/ 0 60000 65536"/>
                <a:gd name="T13" fmla="*/ 0 60000 65536"/>
                <a:gd name="T14" fmla="*/ 0 60000 65536"/>
                <a:gd name="T15" fmla="*/ 0 60000 65536"/>
                <a:gd name="T16" fmla="*/ 0 60000 65536"/>
                <a:gd name="T17" fmla="*/ 0 60000 65536"/>
                <a:gd name="T18" fmla="*/ 0 w 3168"/>
                <a:gd name="T19" fmla="*/ 0 h 336"/>
                <a:gd name="T20" fmla="*/ 3168 w 3168"/>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3168" h="336">
                  <a:moveTo>
                    <a:pt x="0" y="0"/>
                  </a:moveTo>
                  <a:lnTo>
                    <a:pt x="1056" y="0"/>
                  </a:lnTo>
                  <a:lnTo>
                    <a:pt x="1056" y="336"/>
                  </a:lnTo>
                  <a:lnTo>
                    <a:pt x="2160" y="336"/>
                  </a:lnTo>
                  <a:lnTo>
                    <a:pt x="2160" y="0"/>
                  </a:lnTo>
                  <a:lnTo>
                    <a:pt x="3168" y="0"/>
                  </a:lnTo>
                </a:path>
              </a:pathLst>
            </a:custGeom>
            <a:noFill/>
            <a:ln w="57150" cap="sq" cmpd="sng">
              <a:solidFill>
                <a:srgbClr val="CCEC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0D830E6-01D6-4B89-9F08-EA1D938F6066}" type="slidenum">
              <a:rPr lang="ar-SA" altLang="en-US" sz="1400" smtClean="0">
                <a:solidFill>
                  <a:srgbClr val="0000B6"/>
                </a:solidFill>
                <a:latin typeface="Book Antiqua" panose="02040602050305030304" pitchFamily="18" charset="0"/>
              </a:rPr>
              <a:pPr>
                <a:spcBef>
                  <a:spcPct val="0"/>
                </a:spcBef>
                <a:buClrTx/>
                <a:buSzTx/>
                <a:buFontTx/>
                <a:buNone/>
              </a:pPr>
              <a:t>253</a:t>
            </a:fld>
            <a:endParaRPr lang="en-US" altLang="en-US" sz="1400" smtClean="0">
              <a:solidFill>
                <a:srgbClr val="0000B6"/>
              </a:solidFill>
              <a:latin typeface="Book Antiqua" panose="02040602050305030304" pitchFamily="18" charset="0"/>
            </a:endParaRPr>
          </a:p>
        </p:txBody>
      </p:sp>
      <p:sp>
        <p:nvSpPr>
          <p:cNvPr id="405506" name="Rectangle 2"/>
          <p:cNvSpPr>
            <a:spLocks noGrp="1" noChangeArrowheads="1"/>
          </p:cNvSpPr>
          <p:nvPr>
            <p:ph type="title"/>
          </p:nvPr>
        </p:nvSpPr>
        <p:spPr>
          <a:xfrm>
            <a:off x="609600" y="152400"/>
            <a:ext cx="7772400" cy="1143000"/>
          </a:xfrm>
        </p:spPr>
        <p:txBody>
          <a:bodyPr/>
          <a:lstStyle/>
          <a:p>
            <a:pPr>
              <a:defRPr/>
            </a:pPr>
            <a:endParaRPr lang="fa-IR" smtClean="0">
              <a:solidFill>
                <a:schemeClr val="tx1"/>
              </a:solidFill>
            </a:endParaRPr>
          </a:p>
        </p:txBody>
      </p:sp>
      <p:sp>
        <p:nvSpPr>
          <p:cNvPr id="281604" name="Text Box 3"/>
          <p:cNvSpPr txBox="1">
            <a:spLocks noChangeArrowheads="1"/>
          </p:cNvSpPr>
          <p:nvPr/>
        </p:nvSpPr>
        <p:spPr bwMode="auto">
          <a:xfrm>
            <a:off x="228600" y="1295400"/>
            <a:ext cx="4027488" cy="266700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p1: process is</a:t>
            </a:r>
          </a:p>
          <a:p>
            <a:pPr eaLnBrk="1" hangingPunct="1">
              <a:spcBef>
                <a:spcPct val="0"/>
              </a:spcBef>
              <a:buClrTx/>
              <a:buSzTx/>
              <a:buFontTx/>
              <a:buNone/>
            </a:pPr>
            <a:r>
              <a:rPr lang="en-US" altLang="en-US" i="0">
                <a:solidFill>
                  <a:schemeClr val="tx1"/>
                </a:solidFill>
                <a:latin typeface="Tahoma" panose="020B0604030504040204" pitchFamily="34" charset="0"/>
              </a:rPr>
              <a:t>begin</a:t>
            </a:r>
          </a:p>
          <a:p>
            <a:pPr lvl="1" eaLnBrk="1" hangingPunct="1">
              <a:spcBef>
                <a:spcPct val="0"/>
              </a:spcBef>
              <a:buClrTx/>
              <a:buSzTx/>
              <a:buFontTx/>
              <a:buNone/>
            </a:pPr>
            <a:r>
              <a:rPr lang="en-US" altLang="en-US" sz="2800" i="0">
                <a:latin typeface="Tahoma" panose="020B0604030504040204" pitchFamily="34" charset="0"/>
              </a:rPr>
              <a:t>s &lt;= ‘1’ after 50 ns;</a:t>
            </a:r>
          </a:p>
          <a:p>
            <a:pPr lvl="1" eaLnBrk="1" hangingPunct="1">
              <a:spcBef>
                <a:spcPct val="0"/>
              </a:spcBef>
              <a:buClrTx/>
              <a:buSzTx/>
              <a:buFontTx/>
              <a:buNone/>
            </a:pPr>
            <a:r>
              <a:rPr lang="en-US" altLang="en-US" sz="2800" i="0">
                <a:latin typeface="Tahoma" panose="020B0604030504040204" pitchFamily="34" charset="0"/>
              </a:rPr>
              <a:t>s &lt;= ‘0’ after 100 ns;</a:t>
            </a:r>
          </a:p>
          <a:p>
            <a:pPr lvl="1" eaLnBrk="1" hangingPunct="1">
              <a:spcBef>
                <a:spcPct val="0"/>
              </a:spcBef>
              <a:buClrTx/>
              <a:buSzTx/>
              <a:buFontTx/>
              <a:buNone/>
            </a:pPr>
            <a:r>
              <a:rPr lang="en-US" altLang="en-US" sz="2800" i="0">
                <a:latin typeface="Tahoma" panose="020B0604030504040204" pitchFamily="34" charset="0"/>
              </a:rPr>
              <a:t>wait for 100 ns;</a:t>
            </a:r>
          </a:p>
          <a:p>
            <a:pPr eaLnBrk="1" hangingPunct="1">
              <a:spcBef>
                <a:spcPct val="0"/>
              </a:spcBef>
              <a:buClrTx/>
              <a:buSzTx/>
              <a:buFontTx/>
              <a:buNone/>
            </a:pPr>
            <a:r>
              <a:rPr lang="en-US" altLang="en-US" i="0">
                <a:solidFill>
                  <a:schemeClr val="tx1"/>
                </a:solidFill>
                <a:latin typeface="Tahoma" panose="020B0604030504040204" pitchFamily="34" charset="0"/>
              </a:rPr>
              <a:t>end;</a:t>
            </a:r>
          </a:p>
        </p:txBody>
      </p:sp>
      <p:grpSp>
        <p:nvGrpSpPr>
          <p:cNvPr id="2" name="Group 4"/>
          <p:cNvGrpSpPr>
            <a:grpSpLocks/>
          </p:cNvGrpSpPr>
          <p:nvPr/>
        </p:nvGrpSpPr>
        <p:grpSpPr bwMode="auto">
          <a:xfrm>
            <a:off x="460375" y="4343400"/>
            <a:ext cx="8150225" cy="2043113"/>
            <a:chOff x="290" y="2736"/>
            <a:chExt cx="5134" cy="1287"/>
          </a:xfrm>
        </p:grpSpPr>
        <p:sp>
          <p:nvSpPr>
            <p:cNvPr id="281606" name="Rectangle 5"/>
            <p:cNvSpPr>
              <a:spLocks noChangeArrowheads="1"/>
            </p:cNvSpPr>
            <p:nvPr/>
          </p:nvSpPr>
          <p:spPr bwMode="auto">
            <a:xfrm>
              <a:off x="432" y="3120"/>
              <a:ext cx="2112" cy="384"/>
            </a:xfrm>
            <a:prstGeom prst="rect">
              <a:avLst/>
            </a:prstGeom>
            <a:solidFill>
              <a:srgbClr val="BBE5FF">
                <a:alpha val="50195"/>
              </a:srgbClr>
            </a:solidFill>
            <a:ln w="12700" cap="sq">
              <a:solidFill>
                <a:srgbClr val="CCECFF"/>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1607" name="Line 6"/>
            <p:cNvSpPr>
              <a:spLocks noChangeShapeType="1"/>
            </p:cNvSpPr>
            <p:nvPr/>
          </p:nvSpPr>
          <p:spPr bwMode="auto">
            <a:xfrm>
              <a:off x="432" y="3600"/>
              <a:ext cx="4992" cy="0"/>
            </a:xfrm>
            <a:prstGeom prst="line">
              <a:avLst/>
            </a:prstGeom>
            <a:noFill/>
            <a:ln w="57150" cap="sq">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81608" name="Text Box 7"/>
            <p:cNvSpPr txBox="1">
              <a:spLocks noChangeArrowheads="1"/>
            </p:cNvSpPr>
            <p:nvPr/>
          </p:nvSpPr>
          <p:spPr bwMode="auto">
            <a:xfrm>
              <a:off x="1248" y="3696"/>
              <a:ext cx="36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50</a:t>
              </a:r>
            </a:p>
          </p:txBody>
        </p:sp>
        <p:sp>
          <p:nvSpPr>
            <p:cNvPr id="281609" name="Rectangle 8"/>
            <p:cNvSpPr>
              <a:spLocks noChangeArrowheads="1"/>
            </p:cNvSpPr>
            <p:nvPr/>
          </p:nvSpPr>
          <p:spPr bwMode="auto">
            <a:xfrm>
              <a:off x="1392" y="3552"/>
              <a:ext cx="48" cy="144"/>
            </a:xfrm>
            <a:prstGeom prst="rect">
              <a:avLst/>
            </a:prstGeom>
            <a:solidFill>
              <a:srgbClr val="FF9900"/>
            </a:solidFill>
            <a:ln w="12700" cap="sq">
              <a:solidFill>
                <a:srgbClr val="FF9900"/>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1610" name="Rectangle 9"/>
            <p:cNvSpPr>
              <a:spLocks noChangeArrowheads="1"/>
            </p:cNvSpPr>
            <p:nvPr/>
          </p:nvSpPr>
          <p:spPr bwMode="auto">
            <a:xfrm>
              <a:off x="2496" y="3552"/>
              <a:ext cx="48" cy="144"/>
            </a:xfrm>
            <a:prstGeom prst="rect">
              <a:avLst/>
            </a:prstGeom>
            <a:solidFill>
              <a:srgbClr val="FF9900"/>
            </a:solidFill>
            <a:ln w="12700" cap="sq">
              <a:solidFill>
                <a:srgbClr val="FF9900"/>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1611" name="Text Box 10"/>
            <p:cNvSpPr txBox="1">
              <a:spLocks noChangeArrowheads="1"/>
            </p:cNvSpPr>
            <p:nvPr/>
          </p:nvSpPr>
          <p:spPr bwMode="auto">
            <a:xfrm>
              <a:off x="2256" y="3696"/>
              <a:ext cx="4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100</a:t>
              </a:r>
            </a:p>
          </p:txBody>
        </p:sp>
        <p:sp>
          <p:nvSpPr>
            <p:cNvPr id="281612" name="Rectangle 11"/>
            <p:cNvSpPr>
              <a:spLocks noChangeArrowheads="1"/>
            </p:cNvSpPr>
            <p:nvPr/>
          </p:nvSpPr>
          <p:spPr bwMode="auto">
            <a:xfrm>
              <a:off x="3600" y="3552"/>
              <a:ext cx="48" cy="144"/>
            </a:xfrm>
            <a:prstGeom prst="rect">
              <a:avLst/>
            </a:prstGeom>
            <a:solidFill>
              <a:srgbClr val="FF9900"/>
            </a:solidFill>
            <a:ln w="12700" cap="sq">
              <a:solidFill>
                <a:srgbClr val="FF9900"/>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1613" name="Text Box 12"/>
            <p:cNvSpPr txBox="1">
              <a:spLocks noChangeArrowheads="1"/>
            </p:cNvSpPr>
            <p:nvPr/>
          </p:nvSpPr>
          <p:spPr bwMode="auto">
            <a:xfrm>
              <a:off x="3406" y="3696"/>
              <a:ext cx="4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150</a:t>
              </a:r>
            </a:p>
          </p:txBody>
        </p:sp>
        <p:sp>
          <p:nvSpPr>
            <p:cNvPr id="281614" name="Rectangle 13"/>
            <p:cNvSpPr>
              <a:spLocks noChangeArrowheads="1"/>
            </p:cNvSpPr>
            <p:nvPr/>
          </p:nvSpPr>
          <p:spPr bwMode="auto">
            <a:xfrm>
              <a:off x="4608" y="3552"/>
              <a:ext cx="48" cy="144"/>
            </a:xfrm>
            <a:prstGeom prst="rect">
              <a:avLst/>
            </a:prstGeom>
            <a:solidFill>
              <a:srgbClr val="FF9900"/>
            </a:solidFill>
            <a:ln w="12700" cap="sq">
              <a:solidFill>
                <a:srgbClr val="FF9900"/>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1615" name="Text Box 14"/>
            <p:cNvSpPr txBox="1">
              <a:spLocks noChangeArrowheads="1"/>
            </p:cNvSpPr>
            <p:nvPr/>
          </p:nvSpPr>
          <p:spPr bwMode="auto">
            <a:xfrm>
              <a:off x="4414" y="3696"/>
              <a:ext cx="4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200</a:t>
              </a:r>
            </a:p>
          </p:txBody>
        </p:sp>
        <p:sp>
          <p:nvSpPr>
            <p:cNvPr id="281616" name="Rectangle 15"/>
            <p:cNvSpPr>
              <a:spLocks noChangeArrowheads="1"/>
            </p:cNvSpPr>
            <p:nvPr/>
          </p:nvSpPr>
          <p:spPr bwMode="auto">
            <a:xfrm>
              <a:off x="384" y="3552"/>
              <a:ext cx="48" cy="144"/>
            </a:xfrm>
            <a:prstGeom prst="rect">
              <a:avLst/>
            </a:prstGeom>
            <a:solidFill>
              <a:srgbClr val="FF9900"/>
            </a:solidFill>
            <a:ln w="12700" cap="sq">
              <a:solidFill>
                <a:srgbClr val="FF9900"/>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81617" name="Text Box 16"/>
            <p:cNvSpPr txBox="1">
              <a:spLocks noChangeArrowheads="1"/>
            </p:cNvSpPr>
            <p:nvPr/>
          </p:nvSpPr>
          <p:spPr bwMode="auto">
            <a:xfrm>
              <a:off x="290" y="369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0</a:t>
              </a:r>
            </a:p>
          </p:txBody>
        </p:sp>
        <p:sp>
          <p:nvSpPr>
            <p:cNvPr id="281618" name="Line 17"/>
            <p:cNvSpPr>
              <a:spLocks noChangeShapeType="1"/>
            </p:cNvSpPr>
            <p:nvPr/>
          </p:nvSpPr>
          <p:spPr bwMode="auto">
            <a:xfrm flipV="1">
              <a:off x="432" y="2736"/>
              <a:ext cx="0" cy="864"/>
            </a:xfrm>
            <a:prstGeom prst="line">
              <a:avLst/>
            </a:prstGeom>
            <a:noFill/>
            <a:ln w="57150" cap="sq">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81619" name="Line 18"/>
            <p:cNvSpPr>
              <a:spLocks noChangeShapeType="1"/>
            </p:cNvSpPr>
            <p:nvPr/>
          </p:nvSpPr>
          <p:spPr bwMode="auto">
            <a:xfrm>
              <a:off x="2544" y="3504"/>
              <a:ext cx="2592" cy="0"/>
            </a:xfrm>
            <a:prstGeom prst="line">
              <a:avLst/>
            </a:prstGeom>
            <a:noFill/>
            <a:ln w="57150" cap="sq">
              <a:solidFill>
                <a:srgbClr val="CCECFF"/>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FCC2610-04F8-4B38-BCFE-E37893446FBB}" type="slidenum">
              <a:rPr lang="ar-SA" altLang="en-US" sz="1400" smtClean="0">
                <a:solidFill>
                  <a:srgbClr val="0000B6"/>
                </a:solidFill>
                <a:latin typeface="Book Antiqua" panose="02040602050305030304" pitchFamily="18" charset="0"/>
              </a:rPr>
              <a:pPr>
                <a:spcBef>
                  <a:spcPct val="0"/>
                </a:spcBef>
                <a:buClrTx/>
                <a:buSzTx/>
                <a:buFontTx/>
                <a:buNone/>
              </a:pPr>
              <a:t>254</a:t>
            </a:fld>
            <a:endParaRPr lang="en-US" altLang="en-US" sz="1400" smtClean="0">
              <a:solidFill>
                <a:srgbClr val="0000B6"/>
              </a:solidFill>
              <a:latin typeface="Book Antiqua" panose="02040602050305030304" pitchFamily="18" charset="0"/>
            </a:endParaRPr>
          </a:p>
        </p:txBody>
      </p:sp>
      <p:sp>
        <p:nvSpPr>
          <p:cNvPr id="406530" name="Rectangle 2"/>
          <p:cNvSpPr>
            <a:spLocks noGrp="1" noChangeArrowheads="1"/>
          </p:cNvSpPr>
          <p:nvPr>
            <p:ph type="title"/>
          </p:nvPr>
        </p:nvSpPr>
        <p:spPr>
          <a:xfrm>
            <a:off x="685800" y="0"/>
            <a:ext cx="7772400" cy="1143000"/>
          </a:xfrm>
        </p:spPr>
        <p:txBody>
          <a:bodyPr/>
          <a:lstStyle/>
          <a:p>
            <a:pPr>
              <a:defRPr/>
            </a:pPr>
            <a:r>
              <a:rPr lang="en-US" smtClean="0">
                <a:solidFill>
                  <a:schemeClr val="tx1"/>
                </a:solidFill>
              </a:rPr>
              <a:t>Signal attributes</a:t>
            </a:r>
          </a:p>
        </p:txBody>
      </p:sp>
      <p:sp>
        <p:nvSpPr>
          <p:cNvPr id="282628" name="Text Box 3"/>
          <p:cNvSpPr txBox="1">
            <a:spLocks noChangeArrowheads="1"/>
          </p:cNvSpPr>
          <p:nvPr/>
        </p:nvSpPr>
        <p:spPr bwMode="auto">
          <a:xfrm>
            <a:off x="228600" y="1066800"/>
            <a:ext cx="86502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S’delayed(T) : a signal with same values as S</a:t>
            </a:r>
          </a:p>
          <a:p>
            <a:pPr eaLnBrk="1" hangingPunct="1">
              <a:spcBef>
                <a:spcPct val="0"/>
              </a:spcBef>
              <a:buClrTx/>
              <a:buSzTx/>
              <a:buFontTx/>
              <a:buNone/>
            </a:pPr>
            <a:r>
              <a:rPr lang="en-US" altLang="en-US" i="0">
                <a:solidFill>
                  <a:schemeClr val="tx1"/>
                </a:solidFill>
                <a:latin typeface="Tahoma" panose="020B0604030504040204" pitchFamily="34" charset="0"/>
              </a:rPr>
              <a:t>                     but delayed by time T.</a:t>
            </a:r>
          </a:p>
          <a:p>
            <a:pPr eaLnBrk="1" hangingPunct="1">
              <a:spcBef>
                <a:spcPct val="0"/>
              </a:spcBef>
              <a:buClrTx/>
              <a:buSzTx/>
              <a:buFontTx/>
              <a:buNone/>
            </a:pPr>
            <a:r>
              <a:rPr lang="en-US" altLang="en-US" i="0">
                <a:solidFill>
                  <a:schemeClr val="tx1"/>
                </a:solidFill>
                <a:latin typeface="Tahoma" panose="020B0604030504040204" pitchFamily="34" charset="0"/>
              </a:rPr>
              <a:t>S’stable(T)    : a boolean signal that is true if</a:t>
            </a:r>
          </a:p>
          <a:p>
            <a:pPr eaLnBrk="1" hangingPunct="1">
              <a:spcBef>
                <a:spcPct val="0"/>
              </a:spcBef>
              <a:buClrTx/>
              <a:buSzTx/>
              <a:buFontTx/>
              <a:buNone/>
            </a:pPr>
            <a:r>
              <a:rPr lang="en-US" altLang="en-US" i="0">
                <a:solidFill>
                  <a:schemeClr val="tx1"/>
                </a:solidFill>
                <a:latin typeface="Tahoma" panose="020B0604030504040204" pitchFamily="34" charset="0"/>
              </a:rPr>
              <a:t>                     there has been </a:t>
            </a:r>
            <a:r>
              <a:rPr lang="en-US" altLang="en-US" b="1" i="0" u="sng">
                <a:solidFill>
                  <a:schemeClr val="tx1"/>
                </a:solidFill>
                <a:latin typeface="Tahoma" panose="020B0604030504040204" pitchFamily="34" charset="0"/>
              </a:rPr>
              <a:t>no event</a:t>
            </a:r>
            <a:r>
              <a:rPr lang="en-US" altLang="en-US" i="0">
                <a:solidFill>
                  <a:schemeClr val="tx1"/>
                </a:solidFill>
                <a:latin typeface="Tahoma" panose="020B0604030504040204" pitchFamily="34" charset="0"/>
              </a:rPr>
              <a:t> on S</a:t>
            </a:r>
          </a:p>
          <a:p>
            <a:pPr eaLnBrk="1" hangingPunct="1">
              <a:spcBef>
                <a:spcPct val="0"/>
              </a:spcBef>
              <a:buClrTx/>
              <a:buSzTx/>
              <a:buFontTx/>
              <a:buNone/>
            </a:pPr>
            <a:r>
              <a:rPr lang="en-US" altLang="en-US" i="0">
                <a:solidFill>
                  <a:schemeClr val="tx1"/>
                </a:solidFill>
                <a:latin typeface="Tahoma" panose="020B0604030504040204" pitchFamily="34" charset="0"/>
              </a:rPr>
              <a:t>                     in the time interval T up to</a:t>
            </a:r>
          </a:p>
          <a:p>
            <a:pPr eaLnBrk="1" hangingPunct="1">
              <a:spcBef>
                <a:spcPct val="0"/>
              </a:spcBef>
              <a:buClrTx/>
              <a:buSzTx/>
              <a:buFontTx/>
              <a:buNone/>
            </a:pPr>
            <a:r>
              <a:rPr lang="en-US" altLang="en-US" i="0">
                <a:solidFill>
                  <a:schemeClr val="tx1"/>
                </a:solidFill>
                <a:latin typeface="Tahoma" panose="020B0604030504040204" pitchFamily="34" charset="0"/>
              </a:rPr>
              <a:t>                     current time.</a:t>
            </a:r>
          </a:p>
          <a:p>
            <a:pPr eaLnBrk="1" hangingPunct="1">
              <a:spcBef>
                <a:spcPct val="0"/>
              </a:spcBef>
              <a:buClrTx/>
              <a:buSzTx/>
              <a:buFontTx/>
              <a:buNone/>
            </a:pPr>
            <a:r>
              <a:rPr lang="en-US" altLang="en-US" i="0">
                <a:solidFill>
                  <a:schemeClr val="tx1"/>
                </a:solidFill>
                <a:latin typeface="Tahoma" panose="020B0604030504040204" pitchFamily="34" charset="0"/>
              </a:rPr>
              <a:t>S’quiet(T)      : a boolean signal that is true if</a:t>
            </a:r>
          </a:p>
          <a:p>
            <a:pPr eaLnBrk="1" hangingPunct="1">
              <a:spcBef>
                <a:spcPct val="0"/>
              </a:spcBef>
              <a:buClrTx/>
              <a:buSzTx/>
              <a:buFontTx/>
              <a:buNone/>
            </a:pPr>
            <a:r>
              <a:rPr lang="en-US" altLang="en-US" i="0">
                <a:solidFill>
                  <a:schemeClr val="tx1"/>
                </a:solidFill>
                <a:latin typeface="Tahoma" panose="020B0604030504040204" pitchFamily="34" charset="0"/>
              </a:rPr>
              <a:t>                     there has been </a:t>
            </a:r>
            <a:r>
              <a:rPr lang="en-US" altLang="en-US" b="1" i="0" u="sng">
                <a:solidFill>
                  <a:schemeClr val="tx1"/>
                </a:solidFill>
                <a:latin typeface="Tahoma" panose="020B0604030504040204" pitchFamily="34" charset="0"/>
              </a:rPr>
              <a:t>no transaction</a:t>
            </a:r>
            <a:r>
              <a:rPr lang="en-US" altLang="en-US" i="0">
                <a:solidFill>
                  <a:schemeClr val="tx1"/>
                </a:solidFill>
                <a:latin typeface="Tahoma" panose="020B0604030504040204" pitchFamily="34" charset="0"/>
              </a:rPr>
              <a:t> on S</a:t>
            </a:r>
          </a:p>
          <a:p>
            <a:pPr eaLnBrk="1" hangingPunct="1">
              <a:spcBef>
                <a:spcPct val="0"/>
              </a:spcBef>
              <a:buClrTx/>
              <a:buSzTx/>
              <a:buFontTx/>
              <a:buNone/>
            </a:pPr>
            <a:r>
              <a:rPr lang="en-US" altLang="en-US" i="0">
                <a:solidFill>
                  <a:schemeClr val="tx1"/>
                </a:solidFill>
                <a:latin typeface="Tahoma" panose="020B0604030504040204" pitchFamily="34" charset="0"/>
              </a:rPr>
              <a:t>                     in the time interval T up to</a:t>
            </a:r>
          </a:p>
          <a:p>
            <a:pPr eaLnBrk="1" hangingPunct="1">
              <a:spcBef>
                <a:spcPct val="0"/>
              </a:spcBef>
              <a:buClrTx/>
              <a:buSzTx/>
              <a:buFontTx/>
              <a:buNone/>
            </a:pPr>
            <a:r>
              <a:rPr lang="en-US" altLang="en-US" i="0">
                <a:solidFill>
                  <a:schemeClr val="tx1"/>
                </a:solidFill>
                <a:latin typeface="Tahoma" panose="020B0604030504040204" pitchFamily="34" charset="0"/>
              </a:rPr>
              <a:t>                     current time.</a:t>
            </a:r>
          </a:p>
          <a:p>
            <a:pPr eaLnBrk="1" hangingPunct="1">
              <a:spcBef>
                <a:spcPct val="0"/>
              </a:spcBef>
              <a:buClrTx/>
              <a:buSzTx/>
              <a:buFontTx/>
              <a:buNone/>
            </a:pPr>
            <a:r>
              <a:rPr lang="en-US" altLang="en-US" i="0">
                <a:solidFill>
                  <a:schemeClr val="tx1"/>
                </a:solidFill>
                <a:latin typeface="Tahoma" panose="020B0604030504040204" pitchFamily="34" charset="0"/>
              </a:rPr>
              <a:t>S’transaction  : a signal of type bit that changes value</a:t>
            </a:r>
          </a:p>
          <a:p>
            <a:pPr eaLnBrk="1" hangingPunct="1">
              <a:spcBef>
                <a:spcPct val="0"/>
              </a:spcBef>
              <a:buClrTx/>
              <a:buSzTx/>
              <a:buFontTx/>
              <a:buNone/>
            </a:pPr>
            <a:r>
              <a:rPr lang="en-US" altLang="en-US" i="0">
                <a:solidFill>
                  <a:schemeClr val="tx1"/>
                </a:solidFill>
                <a:latin typeface="Tahoma" panose="020B0604030504040204" pitchFamily="34" charset="0"/>
              </a:rPr>
              <a:t>                      from ‘0’ to ‘1’ or vice versa every time</a:t>
            </a:r>
          </a:p>
          <a:p>
            <a:pPr eaLnBrk="1" hangingPunct="1">
              <a:spcBef>
                <a:spcPct val="0"/>
              </a:spcBef>
              <a:buClrTx/>
              <a:buSzTx/>
              <a:buFontTx/>
              <a:buNone/>
            </a:pPr>
            <a:r>
              <a:rPr lang="en-US" altLang="en-US" i="0">
                <a:solidFill>
                  <a:schemeClr val="tx1"/>
                </a:solidFill>
                <a:latin typeface="Tahoma" panose="020B0604030504040204" pitchFamily="34" charset="0"/>
              </a:rPr>
              <a:t>                      there is a transaction on S.</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DE3C6FA-B6D7-4860-A1D8-1A26EA374DFE}" type="slidenum">
              <a:rPr lang="ar-SA" altLang="en-US" sz="1400" smtClean="0">
                <a:solidFill>
                  <a:srgbClr val="0000B6"/>
                </a:solidFill>
                <a:latin typeface="Book Antiqua" panose="02040602050305030304" pitchFamily="18" charset="0"/>
              </a:rPr>
              <a:pPr>
                <a:spcBef>
                  <a:spcPct val="0"/>
                </a:spcBef>
                <a:buClrTx/>
                <a:buSzTx/>
                <a:buFontTx/>
                <a:buNone/>
              </a:pPr>
              <a:t>255</a:t>
            </a:fld>
            <a:endParaRPr lang="en-US" altLang="en-US" sz="1400" smtClean="0">
              <a:solidFill>
                <a:srgbClr val="0000B6"/>
              </a:solidFill>
              <a:latin typeface="Book Antiqua" panose="02040602050305030304" pitchFamily="18" charset="0"/>
            </a:endParaRPr>
          </a:p>
        </p:txBody>
      </p:sp>
      <p:sp>
        <p:nvSpPr>
          <p:cNvPr id="407554" name="Rectangle 2"/>
          <p:cNvSpPr>
            <a:spLocks noGrp="1" noChangeArrowheads="1"/>
          </p:cNvSpPr>
          <p:nvPr>
            <p:ph type="title"/>
          </p:nvPr>
        </p:nvSpPr>
        <p:spPr>
          <a:xfrm>
            <a:off x="609600" y="228600"/>
            <a:ext cx="7772400" cy="1143000"/>
          </a:xfrm>
        </p:spPr>
        <p:txBody>
          <a:bodyPr/>
          <a:lstStyle/>
          <a:p>
            <a:pPr>
              <a:defRPr/>
            </a:pPr>
            <a:r>
              <a:rPr lang="en-US" smtClean="0">
                <a:solidFill>
                  <a:schemeClr val="tx1"/>
                </a:solidFill>
              </a:rPr>
              <a:t>Signal attributes</a:t>
            </a:r>
          </a:p>
        </p:txBody>
      </p:sp>
      <p:sp>
        <p:nvSpPr>
          <p:cNvPr id="283652" name="Text Box 3"/>
          <p:cNvSpPr txBox="1">
            <a:spLocks noChangeArrowheads="1"/>
          </p:cNvSpPr>
          <p:nvPr/>
        </p:nvSpPr>
        <p:spPr bwMode="auto">
          <a:xfrm>
            <a:off x="228600" y="1366838"/>
            <a:ext cx="8535988"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S’event : True if there is </a:t>
            </a:r>
            <a:r>
              <a:rPr lang="en-US" altLang="en-US" b="1" i="0" u="sng">
                <a:solidFill>
                  <a:schemeClr val="tx1"/>
                </a:solidFill>
                <a:latin typeface="Tahoma" panose="020B0604030504040204" pitchFamily="34" charset="0"/>
              </a:rPr>
              <a:t>an event</a:t>
            </a:r>
            <a:r>
              <a:rPr lang="en-US" altLang="en-US" i="0">
                <a:solidFill>
                  <a:schemeClr val="tx1"/>
                </a:solidFill>
                <a:latin typeface="Tahoma" panose="020B0604030504040204" pitchFamily="34" charset="0"/>
              </a:rPr>
              <a:t> on S in the</a:t>
            </a:r>
          </a:p>
          <a:p>
            <a:pPr eaLnBrk="1" hangingPunct="1">
              <a:spcBef>
                <a:spcPct val="0"/>
              </a:spcBef>
              <a:buClrTx/>
              <a:buSzTx/>
              <a:buFontTx/>
              <a:buNone/>
            </a:pPr>
            <a:r>
              <a:rPr lang="en-US" altLang="en-US" i="0">
                <a:solidFill>
                  <a:schemeClr val="tx1"/>
                </a:solidFill>
                <a:latin typeface="Tahoma" panose="020B0604030504040204" pitchFamily="34" charset="0"/>
              </a:rPr>
              <a:t>              current simulation cycle, false otherwise.</a:t>
            </a:r>
          </a:p>
          <a:p>
            <a:pPr eaLnBrk="1" hangingPunct="1">
              <a:lnSpc>
                <a:spcPct val="160000"/>
              </a:lnSpc>
              <a:spcBef>
                <a:spcPct val="0"/>
              </a:spcBef>
              <a:buClrTx/>
              <a:buSzTx/>
              <a:buFontTx/>
              <a:buNone/>
            </a:pPr>
            <a:r>
              <a:rPr lang="en-US" altLang="en-US" i="0">
                <a:solidFill>
                  <a:schemeClr val="tx1"/>
                </a:solidFill>
                <a:latin typeface="Tahoma" panose="020B0604030504040204" pitchFamily="34" charset="0"/>
              </a:rPr>
              <a:t>S’active : True if there is </a:t>
            </a:r>
            <a:r>
              <a:rPr lang="en-US" altLang="en-US" b="1" i="0" u="sng">
                <a:solidFill>
                  <a:schemeClr val="tx1"/>
                </a:solidFill>
                <a:latin typeface="Tahoma" panose="020B0604030504040204" pitchFamily="34" charset="0"/>
              </a:rPr>
              <a:t>an transaction</a:t>
            </a:r>
            <a:r>
              <a:rPr lang="en-US" altLang="en-US" i="0">
                <a:solidFill>
                  <a:schemeClr val="tx1"/>
                </a:solidFill>
                <a:latin typeface="Tahoma" panose="020B0604030504040204" pitchFamily="34" charset="0"/>
              </a:rPr>
              <a:t> on S in the</a:t>
            </a:r>
          </a:p>
          <a:p>
            <a:pPr eaLnBrk="1" hangingPunct="1">
              <a:spcBef>
                <a:spcPct val="0"/>
              </a:spcBef>
              <a:buClrTx/>
              <a:buSzTx/>
              <a:buFontTx/>
              <a:buNone/>
            </a:pPr>
            <a:r>
              <a:rPr lang="en-US" altLang="en-US" i="0">
                <a:solidFill>
                  <a:schemeClr val="tx1"/>
                </a:solidFill>
                <a:latin typeface="Tahoma" panose="020B0604030504040204" pitchFamily="34" charset="0"/>
              </a:rPr>
              <a:t>              current simulation cycle, false otherwise.</a:t>
            </a:r>
          </a:p>
          <a:p>
            <a:pPr eaLnBrk="1" hangingPunct="1">
              <a:lnSpc>
                <a:spcPct val="160000"/>
              </a:lnSpc>
              <a:spcBef>
                <a:spcPct val="0"/>
              </a:spcBef>
              <a:buClrTx/>
              <a:buSzTx/>
              <a:buFontTx/>
              <a:buNone/>
            </a:pPr>
            <a:r>
              <a:rPr lang="en-US" altLang="en-US" i="0">
                <a:solidFill>
                  <a:schemeClr val="tx1"/>
                </a:solidFill>
                <a:latin typeface="Tahoma" panose="020B0604030504040204" pitchFamily="34" charset="0"/>
              </a:rPr>
              <a:t>S’last_event : Time interval since the last event on S.</a:t>
            </a:r>
          </a:p>
          <a:p>
            <a:pPr eaLnBrk="1" hangingPunct="1">
              <a:lnSpc>
                <a:spcPct val="160000"/>
              </a:lnSpc>
              <a:spcBef>
                <a:spcPct val="0"/>
              </a:spcBef>
              <a:buClrTx/>
              <a:buSzTx/>
              <a:buFontTx/>
              <a:buNone/>
            </a:pPr>
            <a:r>
              <a:rPr lang="en-US" altLang="en-US" i="0">
                <a:solidFill>
                  <a:schemeClr val="tx1"/>
                </a:solidFill>
                <a:latin typeface="Tahoma" panose="020B0604030504040204" pitchFamily="34" charset="0"/>
              </a:rPr>
              <a:t>S’last_active : Time interval since the last transaction</a:t>
            </a:r>
          </a:p>
          <a:p>
            <a:pPr eaLnBrk="1" hangingPunct="1">
              <a:spcBef>
                <a:spcPct val="0"/>
              </a:spcBef>
              <a:buClrTx/>
              <a:buSzTx/>
              <a:buFontTx/>
              <a:buNone/>
            </a:pPr>
            <a:r>
              <a:rPr lang="en-US" altLang="en-US" i="0">
                <a:solidFill>
                  <a:schemeClr val="tx1"/>
                </a:solidFill>
                <a:latin typeface="Tahoma" panose="020B0604030504040204" pitchFamily="34" charset="0"/>
              </a:rPr>
              <a:t>                     on S.</a:t>
            </a:r>
          </a:p>
          <a:p>
            <a:pPr eaLnBrk="1" hangingPunct="1">
              <a:lnSpc>
                <a:spcPct val="160000"/>
              </a:lnSpc>
              <a:spcBef>
                <a:spcPct val="0"/>
              </a:spcBef>
              <a:buClrTx/>
              <a:buSzTx/>
              <a:buFontTx/>
              <a:buNone/>
            </a:pPr>
            <a:r>
              <a:rPr lang="en-US" altLang="en-US" i="0">
                <a:solidFill>
                  <a:schemeClr val="tx1"/>
                </a:solidFill>
                <a:latin typeface="Tahoma" panose="020B0604030504040204" pitchFamily="34" charset="0"/>
              </a:rPr>
              <a:t>S’last_value :  The value of S just before the last</a:t>
            </a:r>
          </a:p>
          <a:p>
            <a:pPr eaLnBrk="1" hangingPunct="1">
              <a:spcBef>
                <a:spcPct val="0"/>
              </a:spcBef>
              <a:buClrTx/>
              <a:buSzTx/>
              <a:buFontTx/>
              <a:buNone/>
            </a:pPr>
            <a:r>
              <a:rPr lang="en-US" altLang="en-US" i="0">
                <a:solidFill>
                  <a:schemeClr val="tx1"/>
                </a:solidFill>
                <a:latin typeface="Tahoma" panose="020B0604030504040204" pitchFamily="34" charset="0"/>
              </a:rPr>
              <a:t>                     event on S.</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ctrTitle"/>
          </p:nvPr>
        </p:nvSpPr>
        <p:spPr>
          <a:xfrm>
            <a:off x="685800" y="2286000"/>
            <a:ext cx="7772400" cy="1143000"/>
          </a:xfrm>
        </p:spPr>
        <p:txBody>
          <a:bodyPr/>
          <a:lstStyle/>
          <a:p>
            <a:pPr>
              <a:defRPr/>
            </a:pPr>
            <a:r>
              <a:rPr lang="en-US" smtClean="0"/>
              <a:t>Wait Statements</a:t>
            </a:r>
          </a:p>
        </p:txBody>
      </p:sp>
      <p:pic>
        <p:nvPicPr>
          <p:cNvPr id="284675" name="Picture 3" descr="soc_intro_c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B9B6923-7CBE-4401-BF9F-4186514C2D32}" type="slidenum">
              <a:rPr lang="ar-SA" altLang="en-US" sz="1400" smtClean="0">
                <a:solidFill>
                  <a:srgbClr val="0000B6"/>
                </a:solidFill>
                <a:latin typeface="Book Antiqua" panose="02040602050305030304" pitchFamily="18" charset="0"/>
              </a:rPr>
              <a:pPr>
                <a:spcBef>
                  <a:spcPct val="0"/>
                </a:spcBef>
                <a:buClrTx/>
                <a:buSzTx/>
                <a:buFontTx/>
                <a:buNone/>
              </a:pPr>
              <a:t>257</a:t>
            </a:fld>
            <a:endParaRPr lang="en-US" altLang="en-US" sz="1400" smtClean="0">
              <a:solidFill>
                <a:srgbClr val="0000B6"/>
              </a:solidFill>
              <a:latin typeface="Book Antiqua" panose="02040602050305030304" pitchFamily="18" charset="0"/>
            </a:endParaRPr>
          </a:p>
        </p:txBody>
      </p:sp>
      <p:sp>
        <p:nvSpPr>
          <p:cNvPr id="409602" name="Rectangle 2"/>
          <p:cNvSpPr>
            <a:spLocks noGrp="1" noChangeArrowheads="1"/>
          </p:cNvSpPr>
          <p:nvPr>
            <p:ph type="title"/>
          </p:nvPr>
        </p:nvSpPr>
        <p:spPr/>
        <p:txBody>
          <a:bodyPr/>
          <a:lstStyle/>
          <a:p>
            <a:pPr>
              <a:defRPr/>
            </a:pPr>
            <a:r>
              <a:rPr lang="en-US" smtClean="0">
                <a:solidFill>
                  <a:schemeClr val="tx1"/>
                </a:solidFill>
              </a:rPr>
              <a:t>Wait statements</a:t>
            </a:r>
          </a:p>
        </p:txBody>
      </p:sp>
      <p:sp>
        <p:nvSpPr>
          <p:cNvPr id="285700" name="Text Box 3"/>
          <p:cNvSpPr txBox="1">
            <a:spLocks noChangeArrowheads="1"/>
          </p:cNvSpPr>
          <p:nvPr/>
        </p:nvSpPr>
        <p:spPr bwMode="auto">
          <a:xfrm>
            <a:off x="228600" y="1752600"/>
            <a:ext cx="8685213" cy="181292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a:solidFill>
                  <a:schemeClr val="tx1"/>
                </a:solidFill>
                <a:latin typeface="Forte" panose="03060902040502070203" pitchFamily="66" charset="0"/>
              </a:rPr>
              <a:t>wait_stmt &lt;=</a:t>
            </a:r>
          </a:p>
          <a:p>
            <a:pPr eaLnBrk="1" hangingPunct="1">
              <a:spcBef>
                <a:spcPct val="0"/>
              </a:spcBef>
              <a:buClrTx/>
              <a:buSzTx/>
              <a:buFontTx/>
              <a:buNone/>
            </a:pPr>
            <a:r>
              <a:rPr lang="en-US" altLang="en-US" i="0">
                <a:solidFill>
                  <a:schemeClr val="tx1"/>
                </a:solidFill>
                <a:latin typeface="Forte" panose="03060902040502070203" pitchFamily="66" charset="0"/>
              </a:rPr>
              <a:t>     </a:t>
            </a:r>
            <a:r>
              <a:rPr lang="en-US" altLang="en-US" b="1">
                <a:solidFill>
                  <a:schemeClr val="tx1"/>
                </a:solidFill>
                <a:latin typeface="Forte" panose="03060902040502070203" pitchFamily="66" charset="0"/>
              </a:rPr>
              <a:t>[ label</a:t>
            </a:r>
            <a:r>
              <a:rPr lang="en-US" altLang="en-US" i="0">
                <a:solidFill>
                  <a:schemeClr val="tx1"/>
                </a:solidFill>
                <a:latin typeface="Forte" panose="03060902040502070203" pitchFamily="66" charset="0"/>
              </a:rPr>
              <a:t> </a:t>
            </a:r>
            <a:r>
              <a:rPr lang="en-US" altLang="en-US" b="1" i="0">
                <a:solidFill>
                  <a:schemeClr val="tx1"/>
                </a:solidFill>
                <a:latin typeface="Tahoma" panose="020B0604030504040204" pitchFamily="34" charset="0"/>
              </a:rPr>
              <a:t>:</a:t>
            </a:r>
            <a:r>
              <a:rPr lang="en-US" altLang="en-US" i="0">
                <a:solidFill>
                  <a:schemeClr val="tx1"/>
                </a:solidFill>
                <a:latin typeface="Forte" panose="03060902040502070203" pitchFamily="66" charset="0"/>
              </a:rPr>
              <a:t> </a:t>
            </a:r>
            <a:r>
              <a:rPr lang="en-US" altLang="en-US" b="1">
                <a:solidFill>
                  <a:schemeClr val="tx1"/>
                </a:solidFill>
                <a:latin typeface="Forte" panose="03060902040502070203" pitchFamily="66" charset="0"/>
              </a:rPr>
              <a:t>]  </a:t>
            </a:r>
            <a:r>
              <a:rPr lang="en-US" altLang="en-US" b="1" i="0">
                <a:solidFill>
                  <a:schemeClr val="tx1"/>
                </a:solidFill>
                <a:latin typeface="Tahoma" panose="020B0604030504040204" pitchFamily="34" charset="0"/>
              </a:rPr>
              <a:t>wait </a:t>
            </a:r>
            <a:r>
              <a:rPr lang="en-US" altLang="en-US" b="1">
                <a:solidFill>
                  <a:schemeClr val="tx1"/>
                </a:solidFill>
                <a:latin typeface="Forte" panose="03060902040502070203" pitchFamily="66" charset="0"/>
              </a:rPr>
              <a:t>[ </a:t>
            </a:r>
            <a:r>
              <a:rPr lang="en-US" altLang="en-US" b="1" i="0">
                <a:solidFill>
                  <a:schemeClr val="tx1"/>
                </a:solidFill>
                <a:latin typeface="Tahoma" panose="020B0604030504040204" pitchFamily="34" charset="0"/>
              </a:rPr>
              <a:t>on </a:t>
            </a:r>
            <a:r>
              <a:rPr lang="en-US" altLang="en-US" b="1">
                <a:solidFill>
                  <a:schemeClr val="tx1"/>
                </a:solidFill>
                <a:latin typeface="Forte" panose="03060902040502070203" pitchFamily="66" charset="0"/>
              </a:rPr>
              <a:t>signal_name{ </a:t>
            </a:r>
            <a:r>
              <a:rPr lang="en-US" altLang="en-US" b="1" i="0">
                <a:solidFill>
                  <a:schemeClr val="tx1"/>
                </a:solidFill>
                <a:latin typeface="Tahoma" panose="020B0604030504040204" pitchFamily="34" charset="0"/>
              </a:rPr>
              <a:t>, </a:t>
            </a:r>
            <a:r>
              <a:rPr lang="en-US" altLang="en-US" b="1">
                <a:solidFill>
                  <a:schemeClr val="tx1"/>
                </a:solidFill>
                <a:latin typeface="Forte" panose="03060902040502070203" pitchFamily="66" charset="0"/>
              </a:rPr>
              <a:t>… } ]</a:t>
            </a:r>
          </a:p>
          <a:p>
            <a:pPr eaLnBrk="1" hangingPunct="1">
              <a:spcBef>
                <a:spcPct val="0"/>
              </a:spcBef>
              <a:buClrTx/>
              <a:buSzTx/>
              <a:buFontTx/>
              <a:buNone/>
            </a:pPr>
            <a:r>
              <a:rPr lang="en-US" altLang="en-US" b="1">
                <a:solidFill>
                  <a:schemeClr val="tx1"/>
                </a:solidFill>
                <a:latin typeface="Forte" panose="03060902040502070203" pitchFamily="66" charset="0"/>
              </a:rPr>
              <a:t>                                [ </a:t>
            </a:r>
            <a:r>
              <a:rPr lang="en-US" altLang="en-US" b="1" i="0">
                <a:solidFill>
                  <a:schemeClr val="tx1"/>
                </a:solidFill>
                <a:latin typeface="Tahoma" panose="020B0604030504040204" pitchFamily="34" charset="0"/>
              </a:rPr>
              <a:t>until </a:t>
            </a:r>
            <a:r>
              <a:rPr lang="en-US" altLang="en-US" b="1">
                <a:solidFill>
                  <a:schemeClr val="tx1"/>
                </a:solidFill>
                <a:latin typeface="Forte" panose="03060902040502070203" pitchFamily="66" charset="0"/>
              </a:rPr>
              <a:t>boolean_expr ]</a:t>
            </a:r>
          </a:p>
          <a:p>
            <a:pPr eaLnBrk="1" hangingPunct="1">
              <a:spcBef>
                <a:spcPct val="0"/>
              </a:spcBef>
              <a:buClrTx/>
              <a:buSzTx/>
              <a:buFontTx/>
              <a:buNone/>
            </a:pPr>
            <a:r>
              <a:rPr lang="en-US" altLang="en-US" b="1">
                <a:solidFill>
                  <a:schemeClr val="tx1"/>
                </a:solidFill>
                <a:latin typeface="Forte" panose="03060902040502070203" pitchFamily="66" charset="0"/>
              </a:rPr>
              <a:t>                                [ </a:t>
            </a:r>
            <a:r>
              <a:rPr lang="en-US" altLang="en-US" b="1" i="0">
                <a:solidFill>
                  <a:schemeClr val="tx1"/>
                </a:solidFill>
                <a:latin typeface="Tahoma" panose="020B0604030504040204" pitchFamily="34" charset="0"/>
              </a:rPr>
              <a:t>for </a:t>
            </a:r>
            <a:r>
              <a:rPr lang="en-US" altLang="en-US" b="1">
                <a:solidFill>
                  <a:schemeClr val="tx1"/>
                </a:solidFill>
                <a:latin typeface="Forte" panose="03060902040502070203" pitchFamily="66" charset="0"/>
              </a:rPr>
              <a:t>time_expr ]  </a:t>
            </a:r>
            <a:r>
              <a:rPr lang="en-US" altLang="en-US" b="1" i="0">
                <a:solidFill>
                  <a:schemeClr val="tx1"/>
                </a:solidFill>
                <a:latin typeface="Tahoma" panose="020B0604030504040204" pitchFamily="34" charset="0"/>
              </a:rPr>
              <a:t>;</a:t>
            </a:r>
          </a:p>
        </p:txBody>
      </p:sp>
      <p:sp>
        <p:nvSpPr>
          <p:cNvPr id="409604" name="Text Box 4"/>
          <p:cNvSpPr txBox="1">
            <a:spLocks noChangeArrowheads="1"/>
          </p:cNvSpPr>
          <p:nvPr/>
        </p:nvSpPr>
        <p:spPr bwMode="auto">
          <a:xfrm>
            <a:off x="228600" y="4143375"/>
            <a:ext cx="2997200" cy="181292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wait;</a:t>
            </a:r>
          </a:p>
          <a:p>
            <a:pPr eaLnBrk="1" hangingPunct="1">
              <a:spcBef>
                <a:spcPct val="0"/>
              </a:spcBef>
              <a:buClrTx/>
              <a:buSzTx/>
              <a:buFontTx/>
              <a:buNone/>
            </a:pPr>
            <a:r>
              <a:rPr lang="en-US" altLang="en-US" b="1" i="0">
                <a:solidFill>
                  <a:schemeClr val="tx1"/>
                </a:solidFill>
                <a:latin typeface="Tahoma" panose="020B0604030504040204" pitchFamily="34" charset="0"/>
              </a:rPr>
              <a:t>wait</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on</a:t>
            </a:r>
            <a:r>
              <a:rPr lang="en-US" altLang="en-US" i="0">
                <a:solidFill>
                  <a:schemeClr val="tx1"/>
                </a:solidFill>
                <a:latin typeface="Tahoma" panose="020B0604030504040204" pitchFamily="34" charset="0"/>
              </a:rPr>
              <a:t> a, b, c;</a:t>
            </a:r>
          </a:p>
          <a:p>
            <a:pPr eaLnBrk="1" hangingPunct="1">
              <a:spcBef>
                <a:spcPct val="0"/>
              </a:spcBef>
              <a:buClrTx/>
              <a:buSzTx/>
              <a:buFontTx/>
              <a:buNone/>
            </a:pPr>
            <a:r>
              <a:rPr lang="en-US" altLang="en-US" b="1" i="0">
                <a:solidFill>
                  <a:schemeClr val="tx1"/>
                </a:solidFill>
                <a:latin typeface="Tahoma" panose="020B0604030504040204" pitchFamily="34" charset="0"/>
              </a:rPr>
              <a:t>wait</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until</a:t>
            </a:r>
            <a:r>
              <a:rPr lang="en-US" altLang="en-US" i="0">
                <a:solidFill>
                  <a:schemeClr val="tx1"/>
                </a:solidFill>
                <a:latin typeface="Tahoma" panose="020B0604030504040204" pitchFamily="34" charset="0"/>
              </a:rPr>
              <a:t> x = 1;</a:t>
            </a:r>
          </a:p>
          <a:p>
            <a:pPr eaLnBrk="1" hangingPunct="1">
              <a:spcBef>
                <a:spcPct val="0"/>
              </a:spcBef>
              <a:buClrTx/>
              <a:buSzTx/>
              <a:buFontTx/>
              <a:buNone/>
            </a:pPr>
            <a:r>
              <a:rPr lang="en-US" altLang="en-US" b="1" i="0">
                <a:solidFill>
                  <a:schemeClr val="tx1"/>
                </a:solidFill>
                <a:latin typeface="Tahoma" panose="020B0604030504040204" pitchFamily="34" charset="0"/>
              </a:rPr>
              <a:t>wait for</a:t>
            </a:r>
            <a:r>
              <a:rPr lang="en-US" altLang="en-US" i="0">
                <a:solidFill>
                  <a:schemeClr val="tx1"/>
                </a:solidFill>
                <a:latin typeface="Tahoma" panose="020B0604030504040204" pitchFamily="34" charset="0"/>
              </a:rPr>
              <a:t> 100 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4" grpId="0" animBg="1"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0F6ADF2-859F-4603-A438-ECA30B254078}" type="slidenum">
              <a:rPr lang="ar-SA" altLang="en-US" sz="1400" smtClean="0">
                <a:solidFill>
                  <a:srgbClr val="0000B6"/>
                </a:solidFill>
                <a:latin typeface="Book Antiqua" panose="02040602050305030304" pitchFamily="18" charset="0"/>
              </a:rPr>
              <a:pPr>
                <a:spcBef>
                  <a:spcPct val="0"/>
                </a:spcBef>
                <a:buClrTx/>
                <a:buSzTx/>
                <a:buFontTx/>
                <a:buNone/>
              </a:pPr>
              <a:t>258</a:t>
            </a:fld>
            <a:endParaRPr lang="en-US" altLang="en-US" sz="1400" smtClean="0">
              <a:solidFill>
                <a:srgbClr val="0000B6"/>
              </a:solidFill>
              <a:latin typeface="Book Antiqua" panose="02040602050305030304" pitchFamily="18" charset="0"/>
            </a:endParaRPr>
          </a:p>
        </p:txBody>
      </p:sp>
      <p:sp>
        <p:nvSpPr>
          <p:cNvPr id="410626" name="Rectangle 2"/>
          <p:cNvSpPr>
            <a:spLocks noGrp="1" noChangeArrowheads="1"/>
          </p:cNvSpPr>
          <p:nvPr>
            <p:ph type="title"/>
          </p:nvPr>
        </p:nvSpPr>
        <p:spPr/>
        <p:txBody>
          <a:bodyPr/>
          <a:lstStyle/>
          <a:p>
            <a:pPr>
              <a:defRPr/>
            </a:pPr>
            <a:r>
              <a:rPr lang="en-US" smtClean="0">
                <a:solidFill>
                  <a:schemeClr val="tx1"/>
                </a:solidFill>
              </a:rPr>
              <a:t>Wait for</a:t>
            </a:r>
          </a:p>
        </p:txBody>
      </p:sp>
      <p:sp>
        <p:nvSpPr>
          <p:cNvPr id="286724" name="Text Box 3"/>
          <p:cNvSpPr txBox="1">
            <a:spLocks noChangeArrowheads="1"/>
          </p:cNvSpPr>
          <p:nvPr/>
        </p:nvSpPr>
        <p:spPr bwMode="auto">
          <a:xfrm>
            <a:off x="403225" y="1905000"/>
            <a:ext cx="82073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“Wait for” results in the process being suspended</a:t>
            </a:r>
          </a:p>
          <a:p>
            <a:pPr eaLnBrk="1" hangingPunct="1">
              <a:spcBef>
                <a:spcPct val="0"/>
              </a:spcBef>
              <a:buClrTx/>
              <a:buSzTx/>
              <a:buFontTx/>
              <a:buNone/>
            </a:pPr>
            <a:r>
              <a:rPr lang="en-US" altLang="en-US" i="0">
                <a:solidFill>
                  <a:schemeClr val="tx1"/>
                </a:solidFill>
                <a:latin typeface="Tahoma" panose="020B0604030504040204" pitchFamily="34" charset="0"/>
              </a:rPr>
              <a:t>   for the time specified in the construct.</a:t>
            </a:r>
          </a:p>
        </p:txBody>
      </p:sp>
      <p:sp>
        <p:nvSpPr>
          <p:cNvPr id="286725" name="Text Box 4"/>
          <p:cNvSpPr txBox="1">
            <a:spLocks noChangeArrowheads="1"/>
          </p:cNvSpPr>
          <p:nvPr/>
        </p:nvSpPr>
        <p:spPr bwMode="auto">
          <a:xfrm>
            <a:off x="3228975" y="3505200"/>
            <a:ext cx="2486025"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wait for 10 ns;</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34F6CA8-9E78-450A-AABA-4FAA63581C6F}" type="slidenum">
              <a:rPr lang="ar-SA" altLang="en-US" sz="1400" smtClean="0">
                <a:solidFill>
                  <a:srgbClr val="0000B6"/>
                </a:solidFill>
                <a:latin typeface="Book Antiqua" panose="02040602050305030304" pitchFamily="18" charset="0"/>
              </a:rPr>
              <a:pPr>
                <a:spcBef>
                  <a:spcPct val="0"/>
                </a:spcBef>
                <a:buClrTx/>
                <a:buSzTx/>
                <a:buFontTx/>
                <a:buNone/>
              </a:pPr>
              <a:t>259</a:t>
            </a:fld>
            <a:endParaRPr lang="en-US" altLang="en-US" sz="1400" smtClean="0">
              <a:solidFill>
                <a:srgbClr val="0000B6"/>
              </a:solidFill>
              <a:latin typeface="Book Antiqua" panose="02040602050305030304" pitchFamily="18" charset="0"/>
            </a:endParaRPr>
          </a:p>
        </p:txBody>
      </p:sp>
      <p:sp>
        <p:nvSpPr>
          <p:cNvPr id="411650" name="Rectangle 2"/>
          <p:cNvSpPr>
            <a:spLocks noGrp="1" noChangeArrowheads="1"/>
          </p:cNvSpPr>
          <p:nvPr>
            <p:ph type="title"/>
          </p:nvPr>
        </p:nvSpPr>
        <p:spPr/>
        <p:txBody>
          <a:bodyPr/>
          <a:lstStyle/>
          <a:p>
            <a:pPr>
              <a:defRPr/>
            </a:pPr>
            <a:r>
              <a:rPr lang="en-US" smtClean="0">
                <a:solidFill>
                  <a:schemeClr val="tx1"/>
                </a:solidFill>
              </a:rPr>
              <a:t>Wait on</a:t>
            </a:r>
          </a:p>
        </p:txBody>
      </p:sp>
      <p:sp>
        <p:nvSpPr>
          <p:cNvPr id="287748" name="Text Box 3"/>
          <p:cNvSpPr txBox="1">
            <a:spLocks noChangeArrowheads="1"/>
          </p:cNvSpPr>
          <p:nvPr/>
        </p:nvSpPr>
        <p:spPr bwMode="auto">
          <a:xfrm>
            <a:off x="228600" y="1447800"/>
            <a:ext cx="87249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“Wait on” results in the process being suspended</a:t>
            </a:r>
          </a:p>
          <a:p>
            <a:pPr eaLnBrk="1" hangingPunct="1">
              <a:spcBef>
                <a:spcPct val="0"/>
              </a:spcBef>
              <a:buClrTx/>
              <a:buSzTx/>
              <a:buFontTx/>
              <a:buNone/>
            </a:pPr>
            <a:r>
              <a:rPr lang="en-US" altLang="en-US" i="0">
                <a:solidFill>
                  <a:schemeClr val="tx1"/>
                </a:solidFill>
                <a:latin typeface="Tahoma" panose="020B0604030504040204" pitchFamily="34" charset="0"/>
              </a:rPr>
              <a:t>   until an event takes place on any one of the signals.</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The list of signals is also called a sensitivity list.</a:t>
            </a:r>
          </a:p>
        </p:txBody>
      </p:sp>
      <p:sp>
        <p:nvSpPr>
          <p:cNvPr id="287749" name="Text Box 4"/>
          <p:cNvSpPr txBox="1">
            <a:spLocks noChangeArrowheads="1"/>
          </p:cNvSpPr>
          <p:nvPr/>
        </p:nvSpPr>
        <p:spPr bwMode="auto">
          <a:xfrm>
            <a:off x="1965325" y="36576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endParaRPr lang="fa-IR" altLang="en-US" i="0">
              <a:solidFill>
                <a:schemeClr val="tx1"/>
              </a:solidFill>
              <a:latin typeface="Tahoma" panose="020B0604030504040204" pitchFamily="34" charset="0"/>
            </a:endParaRPr>
          </a:p>
        </p:txBody>
      </p:sp>
      <p:sp>
        <p:nvSpPr>
          <p:cNvPr id="411653" name="Text Box 5"/>
          <p:cNvSpPr txBox="1">
            <a:spLocks noChangeArrowheads="1"/>
          </p:cNvSpPr>
          <p:nvPr/>
        </p:nvSpPr>
        <p:spPr bwMode="auto">
          <a:xfrm>
            <a:off x="152400" y="3633788"/>
            <a:ext cx="4291013" cy="229552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half_adder: </a:t>
            </a:r>
            <a:r>
              <a:rPr lang="en-US" altLang="en-US" sz="2400" b="1" i="0">
                <a:solidFill>
                  <a:schemeClr val="tx1"/>
                </a:solidFill>
                <a:latin typeface="Tahoma" panose="020B0604030504040204" pitchFamily="34" charset="0"/>
              </a:rPr>
              <a:t>process is</a:t>
            </a:r>
          </a:p>
          <a:p>
            <a:pPr eaLnBrk="1" hangingPunct="1">
              <a:spcBef>
                <a:spcPct val="0"/>
              </a:spcBef>
              <a:buClrTx/>
              <a:buSzTx/>
              <a:buFontTx/>
              <a:buNone/>
            </a:pPr>
            <a:r>
              <a:rPr lang="en-US" altLang="en-US" sz="2400" b="1" i="0">
                <a:solidFill>
                  <a:schemeClr val="tx1"/>
                </a:solidFill>
                <a:latin typeface="Tahoma" panose="020B0604030504040204" pitchFamily="34" charset="0"/>
              </a:rPr>
              <a:t>begin</a:t>
            </a:r>
          </a:p>
          <a:p>
            <a:pPr lvl="1" eaLnBrk="1" hangingPunct="1">
              <a:spcBef>
                <a:spcPct val="0"/>
              </a:spcBef>
              <a:buClrTx/>
              <a:buSzTx/>
              <a:buFontTx/>
              <a:buNone/>
            </a:pPr>
            <a:r>
              <a:rPr lang="en-US" altLang="en-US" i="0">
                <a:latin typeface="Tahoma" panose="020B0604030504040204" pitchFamily="34" charset="0"/>
              </a:rPr>
              <a:t>s &lt;= a </a:t>
            </a:r>
            <a:r>
              <a:rPr lang="en-US" altLang="en-US" b="1" i="0">
                <a:latin typeface="Tahoma" panose="020B0604030504040204" pitchFamily="34" charset="0"/>
              </a:rPr>
              <a:t>xor</a:t>
            </a:r>
            <a:r>
              <a:rPr lang="en-US" altLang="en-US" i="0">
                <a:latin typeface="Tahoma" panose="020B0604030504040204" pitchFamily="34" charset="0"/>
              </a:rPr>
              <a:t> b </a:t>
            </a:r>
            <a:r>
              <a:rPr lang="en-US" altLang="en-US" b="1" i="0">
                <a:latin typeface="Tahoma" panose="020B0604030504040204" pitchFamily="34" charset="0"/>
              </a:rPr>
              <a:t>after</a:t>
            </a:r>
            <a:r>
              <a:rPr lang="en-US" altLang="en-US" i="0">
                <a:latin typeface="Tahoma" panose="020B0604030504040204" pitchFamily="34" charset="0"/>
              </a:rPr>
              <a:t> 10 ns;</a:t>
            </a:r>
          </a:p>
          <a:p>
            <a:pPr lvl="1" eaLnBrk="1" hangingPunct="1">
              <a:spcBef>
                <a:spcPct val="0"/>
              </a:spcBef>
              <a:buClrTx/>
              <a:buSzTx/>
              <a:buFontTx/>
              <a:buNone/>
            </a:pPr>
            <a:r>
              <a:rPr lang="en-US" altLang="en-US" i="0">
                <a:latin typeface="Tahoma" panose="020B0604030504040204" pitchFamily="34" charset="0"/>
              </a:rPr>
              <a:t>c &lt;= a </a:t>
            </a:r>
            <a:r>
              <a:rPr lang="en-US" altLang="en-US" b="1" i="0">
                <a:latin typeface="Tahoma" panose="020B0604030504040204" pitchFamily="34" charset="0"/>
              </a:rPr>
              <a:t>and</a:t>
            </a:r>
            <a:r>
              <a:rPr lang="en-US" altLang="en-US" i="0">
                <a:latin typeface="Tahoma" panose="020B0604030504040204" pitchFamily="34" charset="0"/>
              </a:rPr>
              <a:t> b </a:t>
            </a:r>
            <a:r>
              <a:rPr lang="en-US" altLang="en-US" b="1" i="0">
                <a:latin typeface="Tahoma" panose="020B0604030504040204" pitchFamily="34" charset="0"/>
              </a:rPr>
              <a:t>after</a:t>
            </a:r>
            <a:r>
              <a:rPr lang="en-US" altLang="en-US" i="0">
                <a:latin typeface="Tahoma" panose="020B0604030504040204" pitchFamily="34" charset="0"/>
              </a:rPr>
              <a:t> 10 ns;</a:t>
            </a:r>
          </a:p>
          <a:p>
            <a:pPr lvl="1" eaLnBrk="1" hangingPunct="1">
              <a:spcBef>
                <a:spcPct val="0"/>
              </a:spcBef>
              <a:buClrTx/>
              <a:buSzTx/>
              <a:buFontTx/>
              <a:buNone/>
            </a:pPr>
            <a:r>
              <a:rPr lang="en-US" altLang="en-US" b="1" i="0">
                <a:latin typeface="Tahoma" panose="020B0604030504040204" pitchFamily="34" charset="0"/>
              </a:rPr>
              <a:t>wait on</a:t>
            </a:r>
            <a:r>
              <a:rPr lang="en-US" altLang="en-US" i="0">
                <a:latin typeface="Tahoma" panose="020B0604030504040204" pitchFamily="34" charset="0"/>
              </a:rPr>
              <a:t> a, b;</a:t>
            </a:r>
          </a:p>
          <a:p>
            <a:pPr eaLnBrk="1" hangingPunct="1">
              <a:spcBef>
                <a:spcPct val="0"/>
              </a:spcBef>
              <a:buClrTx/>
              <a:buSzTx/>
              <a:buFontTx/>
              <a:buNone/>
            </a:pPr>
            <a:r>
              <a:rPr lang="en-US" altLang="en-US" sz="2400" b="1" i="0">
                <a:solidFill>
                  <a:schemeClr val="tx1"/>
                </a:solidFill>
                <a:latin typeface="Tahoma" panose="020B0604030504040204" pitchFamily="34" charset="0"/>
              </a:rPr>
              <a:t>end process;</a:t>
            </a:r>
          </a:p>
        </p:txBody>
      </p:sp>
      <p:sp>
        <p:nvSpPr>
          <p:cNvPr id="411654" name="Text Box 6"/>
          <p:cNvSpPr txBox="1">
            <a:spLocks noChangeArrowheads="1"/>
          </p:cNvSpPr>
          <p:nvPr/>
        </p:nvSpPr>
        <p:spPr bwMode="auto">
          <a:xfrm>
            <a:off x="4648200" y="3732213"/>
            <a:ext cx="4291013" cy="193040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half_adder: </a:t>
            </a:r>
            <a:r>
              <a:rPr lang="en-US" altLang="en-US" sz="2400" b="1" i="0">
                <a:solidFill>
                  <a:schemeClr val="tx1"/>
                </a:solidFill>
                <a:latin typeface="Tahoma" panose="020B0604030504040204" pitchFamily="34" charset="0"/>
              </a:rPr>
              <a:t>process </a:t>
            </a:r>
            <a:r>
              <a:rPr lang="en-US" altLang="en-US" sz="2400" i="0">
                <a:solidFill>
                  <a:schemeClr val="tx1"/>
                </a:solidFill>
                <a:latin typeface="Tahoma" panose="020B0604030504040204" pitchFamily="34" charset="0"/>
              </a:rPr>
              <a:t>(a, b)</a:t>
            </a:r>
            <a:r>
              <a:rPr lang="en-US" altLang="en-US" sz="2400" b="1" i="0">
                <a:solidFill>
                  <a:schemeClr val="tx1"/>
                </a:solidFill>
                <a:latin typeface="Tahoma" panose="020B0604030504040204" pitchFamily="34" charset="0"/>
              </a:rPr>
              <a:t> is</a:t>
            </a:r>
          </a:p>
          <a:p>
            <a:pPr eaLnBrk="1" hangingPunct="1">
              <a:spcBef>
                <a:spcPct val="0"/>
              </a:spcBef>
              <a:buClrTx/>
              <a:buSzTx/>
              <a:buFontTx/>
              <a:buNone/>
            </a:pPr>
            <a:r>
              <a:rPr lang="en-US" altLang="en-US" sz="2400" b="1" i="0">
                <a:solidFill>
                  <a:schemeClr val="tx1"/>
                </a:solidFill>
                <a:latin typeface="Tahoma" panose="020B0604030504040204" pitchFamily="34" charset="0"/>
              </a:rPr>
              <a:t>begin</a:t>
            </a:r>
          </a:p>
          <a:p>
            <a:pPr lvl="1" eaLnBrk="1" hangingPunct="1">
              <a:spcBef>
                <a:spcPct val="0"/>
              </a:spcBef>
              <a:buClrTx/>
              <a:buSzTx/>
              <a:buFontTx/>
              <a:buNone/>
            </a:pPr>
            <a:r>
              <a:rPr lang="en-US" altLang="en-US" i="0">
                <a:latin typeface="Tahoma" panose="020B0604030504040204" pitchFamily="34" charset="0"/>
              </a:rPr>
              <a:t>s &lt;= a </a:t>
            </a:r>
            <a:r>
              <a:rPr lang="en-US" altLang="en-US" b="1" i="0">
                <a:latin typeface="Tahoma" panose="020B0604030504040204" pitchFamily="34" charset="0"/>
              </a:rPr>
              <a:t>xor</a:t>
            </a:r>
            <a:r>
              <a:rPr lang="en-US" altLang="en-US" i="0">
                <a:latin typeface="Tahoma" panose="020B0604030504040204" pitchFamily="34" charset="0"/>
              </a:rPr>
              <a:t> b </a:t>
            </a:r>
            <a:r>
              <a:rPr lang="en-US" altLang="en-US" b="1" i="0">
                <a:latin typeface="Tahoma" panose="020B0604030504040204" pitchFamily="34" charset="0"/>
              </a:rPr>
              <a:t>after</a:t>
            </a:r>
            <a:r>
              <a:rPr lang="en-US" altLang="en-US" i="0">
                <a:latin typeface="Tahoma" panose="020B0604030504040204" pitchFamily="34" charset="0"/>
              </a:rPr>
              <a:t> 10 ns;</a:t>
            </a:r>
          </a:p>
          <a:p>
            <a:pPr lvl="1" eaLnBrk="1" hangingPunct="1">
              <a:spcBef>
                <a:spcPct val="0"/>
              </a:spcBef>
              <a:buClrTx/>
              <a:buSzTx/>
              <a:buFontTx/>
              <a:buNone/>
            </a:pPr>
            <a:r>
              <a:rPr lang="en-US" altLang="en-US" i="0">
                <a:latin typeface="Tahoma" panose="020B0604030504040204" pitchFamily="34" charset="0"/>
              </a:rPr>
              <a:t>c &lt;= a </a:t>
            </a:r>
            <a:r>
              <a:rPr lang="en-US" altLang="en-US" b="1" i="0">
                <a:latin typeface="Tahoma" panose="020B0604030504040204" pitchFamily="34" charset="0"/>
              </a:rPr>
              <a:t>and</a:t>
            </a:r>
            <a:r>
              <a:rPr lang="en-US" altLang="en-US" i="0">
                <a:latin typeface="Tahoma" panose="020B0604030504040204" pitchFamily="34" charset="0"/>
              </a:rPr>
              <a:t> b </a:t>
            </a:r>
            <a:r>
              <a:rPr lang="en-US" altLang="en-US" b="1" i="0">
                <a:latin typeface="Tahoma" panose="020B0604030504040204" pitchFamily="34" charset="0"/>
              </a:rPr>
              <a:t>after</a:t>
            </a:r>
            <a:r>
              <a:rPr lang="en-US" altLang="en-US" i="0">
                <a:latin typeface="Tahoma" panose="020B0604030504040204" pitchFamily="34" charset="0"/>
              </a:rPr>
              <a:t> 10 ns;</a:t>
            </a:r>
          </a:p>
          <a:p>
            <a:pPr eaLnBrk="1" hangingPunct="1">
              <a:spcBef>
                <a:spcPct val="0"/>
              </a:spcBef>
              <a:buClrTx/>
              <a:buSzTx/>
              <a:buFontTx/>
              <a:buNone/>
            </a:pPr>
            <a:r>
              <a:rPr lang="en-US" altLang="en-US" sz="2400" b="1" i="0">
                <a:solidFill>
                  <a:schemeClr val="tx1"/>
                </a:solidFill>
                <a:latin typeface="Tahoma" panose="020B0604030504040204" pitchFamily="34" charset="0"/>
              </a:rPr>
              <a:t>end process;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16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1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3" grpId="0" animBg="1" autoUpdateAnimBg="0"/>
      <p:bldP spid="41165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altLang="en-US" smtClean="0"/>
              <a:t>Basic Form of VHDL Code</a:t>
            </a:r>
          </a:p>
        </p:txBody>
      </p:sp>
      <p:sp>
        <p:nvSpPr>
          <p:cNvPr id="36867" name="TextBox 3"/>
          <p:cNvSpPr txBox="1">
            <a:spLocks noChangeArrowheads="1"/>
          </p:cNvSpPr>
          <p:nvPr/>
        </p:nvSpPr>
        <p:spPr bwMode="auto">
          <a:xfrm>
            <a:off x="685800" y="1676400"/>
            <a:ext cx="76962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 typeface="Arial" panose="020B0604020202020204" pitchFamily="34" charset="0"/>
              <a:buChar char="•"/>
            </a:pPr>
            <a:r>
              <a:rPr lang="en-US" altLang="en-US">
                <a:solidFill>
                  <a:schemeClr val="tx1"/>
                </a:solidFill>
                <a:ea typeface="MS PGothic" panose="020B0600070205080204" pitchFamily="34" charset="-128"/>
              </a:rPr>
              <a:t>Every VHDL design description consists of two parts:</a:t>
            </a:r>
          </a:p>
          <a:p>
            <a:pPr lvl="1">
              <a:spcBef>
                <a:spcPct val="0"/>
              </a:spcBef>
              <a:buClrTx/>
              <a:buSzTx/>
              <a:buFont typeface="Arial" panose="020B0604020202020204" pitchFamily="34" charset="0"/>
              <a:buChar char="•"/>
            </a:pPr>
            <a:r>
              <a:rPr lang="en-US" altLang="en-US" sz="2000">
                <a:solidFill>
                  <a:srgbClr val="FF0000"/>
                </a:solidFill>
                <a:ea typeface="MS PGothic" panose="020B0600070205080204" pitchFamily="34" charset="-128"/>
              </a:rPr>
              <a:t>entity </a:t>
            </a:r>
          </a:p>
          <a:p>
            <a:pPr lvl="1">
              <a:spcBef>
                <a:spcPct val="0"/>
              </a:spcBef>
              <a:buClrTx/>
              <a:buSzTx/>
              <a:buFont typeface="Arial" panose="020B0604020202020204" pitchFamily="34" charset="0"/>
              <a:buChar char="•"/>
            </a:pPr>
            <a:r>
              <a:rPr lang="en-US" altLang="en-US" sz="2000">
                <a:solidFill>
                  <a:srgbClr val="FF0000"/>
                </a:solidFill>
                <a:ea typeface="MS PGothic" panose="020B0600070205080204" pitchFamily="34" charset="-128"/>
              </a:rPr>
              <a:t>architecture  </a:t>
            </a:r>
          </a:p>
          <a:p>
            <a:pPr>
              <a:spcBef>
                <a:spcPct val="0"/>
              </a:spcBef>
              <a:buClrTx/>
              <a:buSzTx/>
              <a:buFont typeface="Arial" panose="020B0604020202020204" pitchFamily="34" charset="0"/>
              <a:buChar char="•"/>
            </a:pPr>
            <a:r>
              <a:rPr lang="en-US" altLang="en-US">
                <a:solidFill>
                  <a:schemeClr val="tx1"/>
                </a:solidFill>
                <a:ea typeface="MS PGothic" panose="020B0600070205080204" pitchFamily="34" charset="-128"/>
              </a:rPr>
              <a:t>The entity section is used to declare I/O ports of the circuit. </a:t>
            </a:r>
          </a:p>
          <a:p>
            <a:pPr>
              <a:spcBef>
                <a:spcPct val="0"/>
              </a:spcBef>
              <a:buClrTx/>
              <a:buSzTx/>
              <a:buFont typeface="Arial" panose="020B0604020202020204" pitchFamily="34" charset="0"/>
              <a:buChar char="•"/>
            </a:pPr>
            <a:r>
              <a:rPr lang="en-US" altLang="en-US">
                <a:solidFill>
                  <a:schemeClr val="tx1"/>
                </a:solidFill>
                <a:ea typeface="MS PGothic" panose="020B0600070205080204" pitchFamily="34" charset="-128"/>
              </a:rPr>
              <a:t>The architecture portion describes the circuit’s behavior.</a:t>
            </a: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0" y="4968875"/>
            <a:ext cx="5600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B9F42DE-DA9F-4BCD-8714-5028AE43D223}" type="slidenum">
              <a:rPr lang="ar-SA" altLang="en-US" sz="1400" smtClean="0">
                <a:solidFill>
                  <a:srgbClr val="0000B6"/>
                </a:solidFill>
                <a:latin typeface="Book Antiqua" panose="02040602050305030304" pitchFamily="18" charset="0"/>
              </a:rPr>
              <a:pPr>
                <a:spcBef>
                  <a:spcPct val="0"/>
                </a:spcBef>
                <a:buClrTx/>
                <a:buSzTx/>
                <a:buFontTx/>
                <a:buNone/>
              </a:pPr>
              <a:t>260</a:t>
            </a:fld>
            <a:endParaRPr lang="en-US" altLang="en-US" sz="1400" smtClean="0">
              <a:solidFill>
                <a:srgbClr val="0000B6"/>
              </a:solidFill>
              <a:latin typeface="Book Antiqua" panose="02040602050305030304" pitchFamily="18" charset="0"/>
            </a:endParaRPr>
          </a:p>
        </p:txBody>
      </p:sp>
      <p:sp>
        <p:nvSpPr>
          <p:cNvPr id="412674" name="Rectangle 2"/>
          <p:cNvSpPr>
            <a:spLocks noGrp="1" noChangeArrowheads="1"/>
          </p:cNvSpPr>
          <p:nvPr>
            <p:ph type="title"/>
          </p:nvPr>
        </p:nvSpPr>
        <p:spPr/>
        <p:txBody>
          <a:bodyPr/>
          <a:lstStyle/>
          <a:p>
            <a:pPr>
              <a:defRPr/>
            </a:pPr>
            <a:r>
              <a:rPr lang="en-US" smtClean="0">
                <a:solidFill>
                  <a:schemeClr val="tx1"/>
                </a:solidFill>
              </a:rPr>
              <a:t>Wait until</a:t>
            </a:r>
          </a:p>
        </p:txBody>
      </p:sp>
      <p:sp>
        <p:nvSpPr>
          <p:cNvPr id="288772" name="Text Box 3"/>
          <p:cNvSpPr txBox="1">
            <a:spLocks noChangeArrowheads="1"/>
          </p:cNvSpPr>
          <p:nvPr/>
        </p:nvSpPr>
        <p:spPr bwMode="auto">
          <a:xfrm>
            <a:off x="228600" y="1373188"/>
            <a:ext cx="3567113" cy="531812"/>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wait until</a:t>
            </a:r>
            <a:r>
              <a:rPr lang="en-US" altLang="en-US" i="0">
                <a:solidFill>
                  <a:schemeClr val="tx1"/>
                </a:solidFill>
                <a:latin typeface="Tahoma" panose="020B0604030504040204" pitchFamily="34" charset="0"/>
              </a:rPr>
              <a:t> </a:t>
            </a:r>
            <a:r>
              <a:rPr lang="en-US" altLang="en-US">
                <a:solidFill>
                  <a:schemeClr val="tx1"/>
                </a:solidFill>
                <a:latin typeface="Forte" panose="03060902040502070203" pitchFamily="66" charset="0"/>
              </a:rPr>
              <a:t>condition</a:t>
            </a:r>
            <a:r>
              <a:rPr lang="en-US" altLang="en-US" i="0">
                <a:solidFill>
                  <a:schemeClr val="tx1"/>
                </a:solidFill>
                <a:latin typeface="Tahoma" panose="020B0604030504040204" pitchFamily="34" charset="0"/>
              </a:rPr>
              <a:t>;</a:t>
            </a:r>
          </a:p>
        </p:txBody>
      </p:sp>
      <p:sp>
        <p:nvSpPr>
          <p:cNvPr id="288773" name="Text Box 4"/>
          <p:cNvSpPr txBox="1">
            <a:spLocks noChangeArrowheads="1"/>
          </p:cNvSpPr>
          <p:nvPr/>
        </p:nvSpPr>
        <p:spPr bwMode="auto">
          <a:xfrm>
            <a:off x="228600" y="2209800"/>
            <a:ext cx="84661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In the simple case the condition expression must </a:t>
            </a:r>
          </a:p>
          <a:p>
            <a:pPr eaLnBrk="1" hangingPunct="1">
              <a:spcBef>
                <a:spcPct val="0"/>
              </a:spcBef>
              <a:buClrTx/>
              <a:buSzTx/>
              <a:buFontTx/>
              <a:buNone/>
            </a:pPr>
            <a:r>
              <a:rPr lang="en-US" altLang="en-US" i="0">
                <a:solidFill>
                  <a:schemeClr val="tx1"/>
                </a:solidFill>
                <a:latin typeface="Tahoma" panose="020B0604030504040204" pitchFamily="34" charset="0"/>
              </a:rPr>
              <a:t>  contain at least one signal (maybe more), say “s1”.</a:t>
            </a:r>
          </a:p>
          <a:p>
            <a:pPr eaLnBrk="1" hangingPunct="1">
              <a:spcBef>
                <a:spcPct val="0"/>
              </a:spcBef>
              <a:buClrTx/>
              <a:buSzTx/>
              <a:buFontTx/>
              <a:buChar char="•"/>
            </a:pPr>
            <a:r>
              <a:rPr lang="en-US" altLang="en-US" i="0">
                <a:solidFill>
                  <a:schemeClr val="tx1"/>
                </a:solidFill>
                <a:latin typeface="Tahoma" panose="020B0604030504040204" pitchFamily="34" charset="0"/>
              </a:rPr>
              <a:t> The “wait until” construct is then interpreted</a:t>
            </a:r>
          </a:p>
          <a:p>
            <a:pPr eaLnBrk="1" hangingPunct="1">
              <a:spcBef>
                <a:spcPct val="0"/>
              </a:spcBef>
              <a:buClrTx/>
              <a:buSzTx/>
              <a:buFontTx/>
              <a:buNone/>
            </a:pPr>
            <a:r>
              <a:rPr lang="en-US" altLang="en-US" i="0">
                <a:solidFill>
                  <a:schemeClr val="tx1"/>
                </a:solidFill>
                <a:latin typeface="Tahoma" panose="020B0604030504040204" pitchFamily="34" charset="0"/>
              </a:rPr>
              <a:t>   as follows:</a:t>
            </a:r>
          </a:p>
        </p:txBody>
      </p:sp>
      <p:sp>
        <p:nvSpPr>
          <p:cNvPr id="412677" name="Text Box 5"/>
          <p:cNvSpPr txBox="1">
            <a:spLocks noChangeArrowheads="1"/>
          </p:cNvSpPr>
          <p:nvPr/>
        </p:nvSpPr>
        <p:spPr bwMode="auto">
          <a:xfrm>
            <a:off x="228600" y="4267200"/>
            <a:ext cx="4575175"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wait on </a:t>
            </a:r>
            <a:r>
              <a:rPr lang="en-US" altLang="en-US" i="0">
                <a:solidFill>
                  <a:schemeClr val="tx1"/>
                </a:solidFill>
                <a:latin typeface="Tahoma" panose="020B0604030504040204" pitchFamily="34" charset="0"/>
              </a:rPr>
              <a:t>s1</a:t>
            </a:r>
            <a:r>
              <a:rPr lang="en-US" altLang="en-US" b="1" i="0">
                <a:solidFill>
                  <a:schemeClr val="tx1"/>
                </a:solidFill>
                <a:latin typeface="Tahoma" panose="020B0604030504040204" pitchFamily="34" charset="0"/>
              </a:rPr>
              <a:t> until</a:t>
            </a:r>
            <a:r>
              <a:rPr lang="en-US" altLang="en-US" i="0">
                <a:solidFill>
                  <a:schemeClr val="tx1"/>
                </a:solidFill>
                <a:latin typeface="Tahoma" panose="020B0604030504040204" pitchFamily="34" charset="0"/>
              </a:rPr>
              <a:t> </a:t>
            </a:r>
            <a:r>
              <a:rPr lang="en-US" altLang="en-US">
                <a:solidFill>
                  <a:schemeClr val="tx1"/>
                </a:solidFill>
                <a:latin typeface="Forte" panose="03060902040502070203" pitchFamily="66" charset="0"/>
              </a:rPr>
              <a:t>condition</a:t>
            </a:r>
            <a:r>
              <a:rPr lang="en-US" altLang="en-US" i="0">
                <a:solidFill>
                  <a:schemeClr val="tx1"/>
                </a:solidFill>
                <a:latin typeface="Tahoma" panose="020B0604030504040204" pitchFamily="34" charset="0"/>
              </a:rPr>
              <a:t>;</a:t>
            </a:r>
          </a:p>
        </p:txBody>
      </p:sp>
      <p:sp>
        <p:nvSpPr>
          <p:cNvPr id="412678" name="Text Box 6"/>
          <p:cNvSpPr txBox="1">
            <a:spLocks noChangeArrowheads="1"/>
          </p:cNvSpPr>
          <p:nvPr/>
        </p:nvSpPr>
        <p:spPr bwMode="auto">
          <a:xfrm>
            <a:off x="271463" y="5073650"/>
            <a:ext cx="81867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The list of signals (similar to s1) is also called the</a:t>
            </a:r>
          </a:p>
          <a:p>
            <a:pPr eaLnBrk="1" hangingPunct="1">
              <a:spcBef>
                <a:spcPct val="0"/>
              </a:spcBef>
              <a:buClrTx/>
              <a:buSzTx/>
              <a:buFontTx/>
              <a:buNone/>
            </a:pPr>
            <a:r>
              <a:rPr lang="en-US" altLang="en-US" i="0">
                <a:solidFill>
                  <a:schemeClr val="tx1"/>
                </a:solidFill>
                <a:latin typeface="Tahoma" panose="020B0604030504040204" pitchFamily="34" charset="0"/>
              </a:rPr>
              <a:t>   sensitivity list.</a:t>
            </a:r>
          </a:p>
        </p:txBody>
      </p:sp>
      <p:sp>
        <p:nvSpPr>
          <p:cNvPr id="412679" name="Text Box 7"/>
          <p:cNvSpPr txBox="1">
            <a:spLocks noChangeArrowheads="1"/>
          </p:cNvSpPr>
          <p:nvPr/>
        </p:nvSpPr>
        <p:spPr bwMode="auto">
          <a:xfrm>
            <a:off x="5029200" y="3733800"/>
            <a:ext cx="3092450" cy="1385888"/>
          </a:xfrm>
          <a:prstGeom prst="rect">
            <a:avLst/>
          </a:prstGeom>
          <a:noFill/>
          <a:ln w="12700" cap="sq">
            <a:solidFill>
              <a:srgbClr val="FFCC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ONLY WHEN </a:t>
            </a:r>
          </a:p>
          <a:p>
            <a:pPr eaLnBrk="1" hangingPunct="1">
              <a:spcBef>
                <a:spcPct val="0"/>
              </a:spcBef>
              <a:buClrTx/>
              <a:buSzTx/>
              <a:buFontTx/>
              <a:buNone/>
            </a:pPr>
            <a:r>
              <a:rPr lang="en-US" altLang="en-US" i="0">
                <a:solidFill>
                  <a:schemeClr val="tx1"/>
                </a:solidFill>
                <a:latin typeface="Tahoma" panose="020B0604030504040204" pitchFamily="34" charset="0"/>
              </a:rPr>
              <a:t>SENSITIVITY LIST</a:t>
            </a:r>
          </a:p>
          <a:p>
            <a:pPr eaLnBrk="1" hangingPunct="1">
              <a:spcBef>
                <a:spcPct val="0"/>
              </a:spcBef>
              <a:buClrTx/>
              <a:buSzTx/>
              <a:buFontTx/>
              <a:buNone/>
            </a:pPr>
            <a:r>
              <a:rPr lang="en-US" altLang="en-US" i="0">
                <a:solidFill>
                  <a:schemeClr val="tx1"/>
                </a:solidFill>
                <a:latin typeface="Tahoma" panose="020B0604030504040204" pitchFamily="34" charset="0"/>
              </a:rPr>
              <a:t>IS EMPTY!!!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26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26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2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7" grpId="0" animBg="1" autoUpdateAnimBg="0"/>
      <p:bldP spid="412678" grpId="0" autoUpdateAnimBg="0"/>
      <p:bldP spid="412679" grpId="0" animBg="1" autoUpdateAnimBg="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B773189-4111-46FF-ABC6-934D149F7433}" type="slidenum">
              <a:rPr lang="ar-SA" altLang="en-US" sz="1400" smtClean="0">
                <a:solidFill>
                  <a:srgbClr val="0000B6"/>
                </a:solidFill>
                <a:latin typeface="Book Antiqua" panose="02040602050305030304" pitchFamily="18" charset="0"/>
              </a:rPr>
              <a:pPr>
                <a:spcBef>
                  <a:spcPct val="0"/>
                </a:spcBef>
                <a:buClrTx/>
                <a:buSzTx/>
                <a:buFontTx/>
                <a:buNone/>
              </a:pPr>
              <a:t>261</a:t>
            </a:fld>
            <a:endParaRPr lang="en-US" altLang="en-US" sz="1400" smtClean="0">
              <a:solidFill>
                <a:srgbClr val="0000B6"/>
              </a:solidFill>
              <a:latin typeface="Book Antiqua" panose="02040602050305030304" pitchFamily="18" charset="0"/>
            </a:endParaRPr>
          </a:p>
        </p:txBody>
      </p:sp>
      <p:sp>
        <p:nvSpPr>
          <p:cNvPr id="413698" name="Rectangle 2"/>
          <p:cNvSpPr>
            <a:spLocks noGrp="1" noChangeArrowheads="1"/>
          </p:cNvSpPr>
          <p:nvPr>
            <p:ph type="title"/>
          </p:nvPr>
        </p:nvSpPr>
        <p:spPr/>
        <p:txBody>
          <a:bodyPr/>
          <a:lstStyle/>
          <a:p>
            <a:pPr>
              <a:defRPr/>
            </a:pPr>
            <a:r>
              <a:rPr lang="en-US" smtClean="0">
                <a:solidFill>
                  <a:schemeClr val="tx1"/>
                </a:solidFill>
              </a:rPr>
              <a:t>Wait until</a:t>
            </a:r>
          </a:p>
        </p:txBody>
      </p:sp>
      <p:sp>
        <p:nvSpPr>
          <p:cNvPr id="289796" name="Text Box 3"/>
          <p:cNvSpPr txBox="1">
            <a:spLocks noChangeArrowheads="1"/>
          </p:cNvSpPr>
          <p:nvPr/>
        </p:nvSpPr>
        <p:spPr bwMode="auto">
          <a:xfrm>
            <a:off x="304800" y="2209800"/>
            <a:ext cx="8066088"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marL="457200" indent="-4572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371600" indent="-4572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The condition is evaluated only when an event </a:t>
            </a:r>
          </a:p>
          <a:p>
            <a:pPr eaLnBrk="1" hangingPunct="1">
              <a:spcBef>
                <a:spcPct val="0"/>
              </a:spcBef>
              <a:buClrTx/>
              <a:buSzTx/>
              <a:buFontTx/>
              <a:buNone/>
            </a:pPr>
            <a:r>
              <a:rPr lang="en-US" altLang="en-US" i="0">
                <a:solidFill>
                  <a:schemeClr val="tx1"/>
                </a:solidFill>
                <a:latin typeface="Tahoma" panose="020B0604030504040204" pitchFamily="34" charset="0"/>
              </a:rPr>
              <a:t>    occurs on a signal in the sensitivity list.</a:t>
            </a:r>
          </a:p>
          <a:p>
            <a:pPr eaLnBrk="1" hangingPunct="1">
              <a:lnSpc>
                <a:spcPct val="210000"/>
              </a:lnSpc>
              <a:spcBef>
                <a:spcPct val="0"/>
              </a:spcBef>
              <a:buClrTx/>
              <a:buSzTx/>
              <a:buFontTx/>
              <a:buChar char="•"/>
            </a:pPr>
            <a:r>
              <a:rPr lang="en-US" altLang="en-US" i="0">
                <a:solidFill>
                  <a:schemeClr val="tx1"/>
                </a:solidFill>
                <a:latin typeface="Tahoma" panose="020B0604030504040204" pitchFamily="34" charset="0"/>
              </a:rPr>
              <a:t>The process is resumed when the condition</a:t>
            </a:r>
          </a:p>
          <a:p>
            <a:pPr eaLnBrk="1" hangingPunct="1">
              <a:spcBef>
                <a:spcPct val="0"/>
              </a:spcBef>
              <a:buClrTx/>
              <a:buSzTx/>
              <a:buFontTx/>
              <a:buNone/>
            </a:pPr>
            <a:r>
              <a:rPr lang="en-US" altLang="en-US" i="0">
                <a:solidFill>
                  <a:schemeClr val="tx1"/>
                </a:solidFill>
                <a:latin typeface="Tahoma" panose="020B0604030504040204" pitchFamily="34" charset="0"/>
              </a:rPr>
              <a:t>    evaluates to TRUE.</a:t>
            </a:r>
          </a:p>
          <a:p>
            <a:pPr eaLnBrk="1" hangingPunct="1">
              <a:lnSpc>
                <a:spcPct val="220000"/>
              </a:lnSpc>
              <a:spcBef>
                <a:spcPct val="0"/>
              </a:spcBef>
              <a:buClrTx/>
              <a:buSzTx/>
              <a:buFontTx/>
              <a:buChar char="•"/>
            </a:pPr>
            <a:r>
              <a:rPr lang="en-US" altLang="en-US" i="0">
                <a:solidFill>
                  <a:schemeClr val="tx1"/>
                </a:solidFill>
                <a:latin typeface="Tahoma" panose="020B0604030504040204" pitchFamily="34" charset="0"/>
              </a:rPr>
              <a:t> Hence the process is resumed when</a:t>
            </a:r>
          </a:p>
          <a:p>
            <a:pPr lvl="2" eaLnBrk="1" hangingPunct="1">
              <a:spcBef>
                <a:spcPct val="0"/>
              </a:spcBef>
              <a:buClrTx/>
              <a:buSzTx/>
              <a:buFontTx/>
              <a:buAutoNum type="alphaLcParenR"/>
            </a:pPr>
            <a:r>
              <a:rPr lang="en-US" altLang="en-US" sz="2800" i="0">
                <a:latin typeface="Tahoma" panose="020B0604030504040204" pitchFamily="34" charset="0"/>
              </a:rPr>
              <a:t>An event occurs in the sensitivity list and</a:t>
            </a:r>
          </a:p>
          <a:p>
            <a:pPr lvl="2" eaLnBrk="1" hangingPunct="1">
              <a:spcBef>
                <a:spcPct val="0"/>
              </a:spcBef>
              <a:buClrTx/>
              <a:buSzTx/>
              <a:buFontTx/>
              <a:buAutoNum type="alphaLcParenR"/>
            </a:pPr>
            <a:r>
              <a:rPr lang="en-US" altLang="en-US" sz="2800" i="0">
                <a:latin typeface="Tahoma" panose="020B0604030504040204" pitchFamily="34" charset="0"/>
              </a:rPr>
              <a:t>The condition evaluates to TRUE.</a:t>
            </a:r>
          </a:p>
        </p:txBody>
      </p:sp>
      <p:sp>
        <p:nvSpPr>
          <p:cNvPr id="289797" name="Text Box 4"/>
          <p:cNvSpPr txBox="1">
            <a:spLocks noChangeArrowheads="1"/>
          </p:cNvSpPr>
          <p:nvPr/>
        </p:nvSpPr>
        <p:spPr bwMode="auto">
          <a:xfrm>
            <a:off x="1638300" y="1371600"/>
            <a:ext cx="5718175"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wait on </a:t>
            </a:r>
            <a:r>
              <a:rPr lang="en-US" altLang="en-US" i="0">
                <a:solidFill>
                  <a:schemeClr val="tx1"/>
                </a:solidFill>
                <a:latin typeface="Tahoma" panose="020B0604030504040204" pitchFamily="34" charset="0"/>
              </a:rPr>
              <a:t>s1, s2, s3</a:t>
            </a:r>
            <a:r>
              <a:rPr lang="en-US" altLang="en-US" b="1" i="0">
                <a:solidFill>
                  <a:schemeClr val="tx1"/>
                </a:solidFill>
                <a:latin typeface="Tahoma" panose="020B0604030504040204" pitchFamily="34" charset="0"/>
              </a:rPr>
              <a:t> until</a:t>
            </a:r>
            <a:r>
              <a:rPr lang="en-US" altLang="en-US" i="0">
                <a:solidFill>
                  <a:schemeClr val="tx1"/>
                </a:solidFill>
                <a:latin typeface="Tahoma" panose="020B0604030504040204" pitchFamily="34" charset="0"/>
              </a:rPr>
              <a:t> </a:t>
            </a:r>
            <a:r>
              <a:rPr lang="en-US" altLang="en-US">
                <a:solidFill>
                  <a:schemeClr val="tx1"/>
                </a:solidFill>
                <a:latin typeface="Forte" panose="03060902040502070203" pitchFamily="66" charset="0"/>
              </a:rPr>
              <a:t>condition</a:t>
            </a:r>
            <a:r>
              <a:rPr lang="en-US" altLang="en-US" i="0">
                <a:solidFill>
                  <a:schemeClr val="tx1"/>
                </a:solidFill>
                <a:latin typeface="Tahoma" panose="020B0604030504040204" pitchFamily="34" charset="0"/>
              </a:rPr>
              <a:t>;</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05A6E89-378D-445D-B838-EC5D9689615E}" type="slidenum">
              <a:rPr lang="ar-SA" altLang="en-US" sz="1400" smtClean="0">
                <a:solidFill>
                  <a:srgbClr val="0000B6"/>
                </a:solidFill>
                <a:latin typeface="Book Antiqua" panose="02040602050305030304" pitchFamily="18" charset="0"/>
              </a:rPr>
              <a:pPr>
                <a:spcBef>
                  <a:spcPct val="0"/>
                </a:spcBef>
                <a:buClrTx/>
                <a:buSzTx/>
                <a:buFontTx/>
                <a:buNone/>
              </a:pPr>
              <a:t>262</a:t>
            </a:fld>
            <a:endParaRPr lang="en-US" altLang="en-US" sz="1400" smtClean="0">
              <a:solidFill>
                <a:srgbClr val="0000B6"/>
              </a:solidFill>
              <a:latin typeface="Book Antiqua" panose="02040602050305030304" pitchFamily="18" charset="0"/>
            </a:endParaRPr>
          </a:p>
        </p:txBody>
      </p:sp>
      <p:sp>
        <p:nvSpPr>
          <p:cNvPr id="414722" name="Rectangle 2"/>
          <p:cNvSpPr>
            <a:spLocks noGrp="1" noChangeArrowheads="1"/>
          </p:cNvSpPr>
          <p:nvPr>
            <p:ph type="title"/>
          </p:nvPr>
        </p:nvSpPr>
        <p:spPr/>
        <p:txBody>
          <a:bodyPr/>
          <a:lstStyle/>
          <a:p>
            <a:pPr>
              <a:defRPr/>
            </a:pPr>
            <a:r>
              <a:rPr lang="en-US" smtClean="0">
                <a:solidFill>
                  <a:schemeClr val="tx1"/>
                </a:solidFill>
              </a:rPr>
              <a:t>Mixed wait statements</a:t>
            </a:r>
          </a:p>
        </p:txBody>
      </p:sp>
      <p:sp>
        <p:nvSpPr>
          <p:cNvPr id="290820" name="Text Box 3"/>
          <p:cNvSpPr txBox="1">
            <a:spLocks noChangeArrowheads="1"/>
          </p:cNvSpPr>
          <p:nvPr/>
        </p:nvSpPr>
        <p:spPr bwMode="auto">
          <a:xfrm>
            <a:off x="1143000" y="1690688"/>
            <a:ext cx="6411913" cy="531812"/>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wait on</a:t>
            </a:r>
            <a:r>
              <a:rPr lang="en-US" altLang="en-US" i="0">
                <a:solidFill>
                  <a:schemeClr val="tx1"/>
                </a:solidFill>
                <a:latin typeface="Tahoma" panose="020B0604030504040204" pitchFamily="34" charset="0"/>
              </a:rPr>
              <a:t> </a:t>
            </a:r>
            <a:r>
              <a:rPr lang="en-US" altLang="en-US" i="0">
                <a:solidFill>
                  <a:schemeClr val="tx1"/>
                </a:solidFill>
                <a:latin typeface="Forte" panose="03060902040502070203" pitchFamily="66" charset="0"/>
              </a:rPr>
              <a:t>sensitivity_list</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until</a:t>
            </a:r>
            <a:r>
              <a:rPr lang="en-US" altLang="en-US" i="0">
                <a:solidFill>
                  <a:schemeClr val="tx1"/>
                </a:solidFill>
                <a:latin typeface="Tahoma" panose="020B0604030504040204" pitchFamily="34" charset="0"/>
              </a:rPr>
              <a:t> </a:t>
            </a:r>
            <a:r>
              <a:rPr lang="en-US" altLang="en-US" i="0">
                <a:solidFill>
                  <a:schemeClr val="tx1"/>
                </a:solidFill>
                <a:latin typeface="Forte" panose="03060902040502070203" pitchFamily="66" charset="0"/>
              </a:rPr>
              <a:t>condition</a:t>
            </a:r>
            <a:r>
              <a:rPr lang="en-US" altLang="en-US" i="0">
                <a:solidFill>
                  <a:schemeClr val="tx1"/>
                </a:solidFill>
                <a:latin typeface="Tahoma" panose="020B0604030504040204" pitchFamily="34" charset="0"/>
              </a:rPr>
              <a:t>;</a:t>
            </a:r>
          </a:p>
        </p:txBody>
      </p:sp>
      <p:sp>
        <p:nvSpPr>
          <p:cNvPr id="290821" name="Text Box 4"/>
          <p:cNvSpPr txBox="1">
            <a:spLocks noChangeArrowheads="1"/>
          </p:cNvSpPr>
          <p:nvPr/>
        </p:nvSpPr>
        <p:spPr bwMode="auto">
          <a:xfrm>
            <a:off x="1219200" y="2971800"/>
            <a:ext cx="6242050" cy="531813"/>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wait on</a:t>
            </a:r>
            <a:r>
              <a:rPr lang="en-US" altLang="en-US" i="0">
                <a:solidFill>
                  <a:schemeClr val="tx1"/>
                </a:solidFill>
                <a:latin typeface="Tahoma" panose="020B0604030504040204" pitchFamily="34" charset="0"/>
              </a:rPr>
              <a:t> </a:t>
            </a:r>
            <a:r>
              <a:rPr lang="en-US" altLang="en-US" i="0">
                <a:solidFill>
                  <a:schemeClr val="tx1"/>
                </a:solidFill>
                <a:latin typeface="Forte" panose="03060902040502070203" pitchFamily="66" charset="0"/>
              </a:rPr>
              <a:t>sensitivity_list</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for</a:t>
            </a:r>
            <a:r>
              <a:rPr lang="en-US" altLang="en-US" i="0">
                <a:solidFill>
                  <a:schemeClr val="tx1"/>
                </a:solidFill>
                <a:latin typeface="Tahoma" panose="020B0604030504040204" pitchFamily="34" charset="0"/>
              </a:rPr>
              <a:t> </a:t>
            </a:r>
            <a:r>
              <a:rPr lang="en-US" altLang="en-US" i="0">
                <a:solidFill>
                  <a:schemeClr val="tx1"/>
                </a:solidFill>
                <a:latin typeface="Forte" panose="03060902040502070203" pitchFamily="66" charset="0"/>
              </a:rPr>
              <a:t>time_expr</a:t>
            </a:r>
            <a:r>
              <a:rPr lang="en-US" altLang="en-US" i="0">
                <a:solidFill>
                  <a:schemeClr val="tx1"/>
                </a:solidFill>
                <a:latin typeface="Tahoma" panose="020B0604030504040204" pitchFamily="34" charset="0"/>
              </a:rPr>
              <a:t>;</a:t>
            </a:r>
          </a:p>
        </p:txBody>
      </p:sp>
      <p:sp>
        <p:nvSpPr>
          <p:cNvPr id="290822" name="Text Box 5"/>
          <p:cNvSpPr txBox="1">
            <a:spLocks noChangeArrowheads="1"/>
          </p:cNvSpPr>
          <p:nvPr/>
        </p:nvSpPr>
        <p:spPr bwMode="auto">
          <a:xfrm>
            <a:off x="1219200" y="2300288"/>
            <a:ext cx="6400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An event occurs and condition is true.</a:t>
            </a:r>
          </a:p>
        </p:txBody>
      </p:sp>
      <p:sp>
        <p:nvSpPr>
          <p:cNvPr id="290823" name="Text Box 6"/>
          <p:cNvSpPr txBox="1">
            <a:spLocks noChangeArrowheads="1"/>
          </p:cNvSpPr>
          <p:nvPr/>
        </p:nvSpPr>
        <p:spPr bwMode="auto">
          <a:xfrm>
            <a:off x="1219200" y="3505200"/>
            <a:ext cx="5532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An event occurs or time expires.</a:t>
            </a:r>
          </a:p>
        </p:txBody>
      </p:sp>
      <p:sp>
        <p:nvSpPr>
          <p:cNvPr id="290824" name="Text Box 7"/>
          <p:cNvSpPr txBox="1">
            <a:spLocks noChangeArrowheads="1"/>
          </p:cNvSpPr>
          <p:nvPr/>
        </p:nvSpPr>
        <p:spPr bwMode="auto">
          <a:xfrm>
            <a:off x="1295400" y="4267200"/>
            <a:ext cx="5864225" cy="531813"/>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wait until</a:t>
            </a:r>
            <a:r>
              <a:rPr lang="en-US" altLang="en-US" i="0">
                <a:solidFill>
                  <a:schemeClr val="tx1"/>
                </a:solidFill>
                <a:latin typeface="Tahoma" panose="020B0604030504040204" pitchFamily="34" charset="0"/>
              </a:rPr>
              <a:t> </a:t>
            </a:r>
            <a:r>
              <a:rPr lang="en-US" altLang="en-US" i="0">
                <a:solidFill>
                  <a:schemeClr val="tx1"/>
                </a:solidFill>
                <a:latin typeface="Forte" panose="03060902040502070203" pitchFamily="66" charset="0"/>
              </a:rPr>
              <a:t>condition</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for</a:t>
            </a:r>
            <a:r>
              <a:rPr lang="en-US" altLang="en-US" i="0">
                <a:solidFill>
                  <a:schemeClr val="tx1"/>
                </a:solidFill>
                <a:latin typeface="Tahoma" panose="020B0604030504040204" pitchFamily="34" charset="0"/>
              </a:rPr>
              <a:t> </a:t>
            </a:r>
            <a:r>
              <a:rPr lang="en-US" altLang="en-US" i="0">
                <a:solidFill>
                  <a:schemeClr val="tx1"/>
                </a:solidFill>
                <a:latin typeface="Forte" panose="03060902040502070203" pitchFamily="66" charset="0"/>
              </a:rPr>
              <a:t>time_expr</a:t>
            </a:r>
            <a:r>
              <a:rPr lang="en-US" altLang="en-US" i="0">
                <a:solidFill>
                  <a:schemeClr val="tx1"/>
                </a:solidFill>
                <a:latin typeface="Tahoma" panose="020B0604030504040204" pitchFamily="34" charset="0"/>
              </a:rPr>
              <a:t>;</a:t>
            </a:r>
          </a:p>
        </p:txBody>
      </p:sp>
      <p:sp>
        <p:nvSpPr>
          <p:cNvPr id="290825" name="Text Box 8"/>
          <p:cNvSpPr txBox="1">
            <a:spLocks noChangeArrowheads="1"/>
          </p:cNvSpPr>
          <p:nvPr/>
        </p:nvSpPr>
        <p:spPr bwMode="auto">
          <a:xfrm>
            <a:off x="1295400" y="4800600"/>
            <a:ext cx="5594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Condition is true or time expires.</a:t>
            </a:r>
          </a:p>
        </p:txBody>
      </p:sp>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ctrTitle"/>
          </p:nvPr>
        </p:nvSpPr>
        <p:spPr>
          <a:xfrm>
            <a:off x="685800" y="2286000"/>
            <a:ext cx="7772400" cy="1143000"/>
          </a:xfrm>
        </p:spPr>
        <p:txBody>
          <a:bodyPr/>
          <a:lstStyle/>
          <a:p>
            <a:pPr>
              <a:defRPr/>
            </a:pPr>
            <a:r>
              <a:rPr lang="en-US" smtClean="0"/>
              <a:t>Delta Delay Concept</a:t>
            </a:r>
          </a:p>
        </p:txBody>
      </p:sp>
      <p:pic>
        <p:nvPicPr>
          <p:cNvPr id="291843" name="Picture 3" descr="soc_intro_c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5492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A36A10A-DAAE-49ED-862B-6582BB8EF1BC}" type="slidenum">
              <a:rPr lang="ar-SA" altLang="en-US" sz="1400" smtClean="0">
                <a:solidFill>
                  <a:srgbClr val="0000B6"/>
                </a:solidFill>
                <a:latin typeface="Book Antiqua" panose="02040602050305030304" pitchFamily="18" charset="0"/>
              </a:rPr>
              <a:pPr>
                <a:spcBef>
                  <a:spcPct val="0"/>
                </a:spcBef>
                <a:buClrTx/>
                <a:buSzTx/>
                <a:buFontTx/>
                <a:buNone/>
              </a:pPr>
              <a:t>264</a:t>
            </a:fld>
            <a:endParaRPr lang="en-US" altLang="en-US" sz="1400" smtClean="0">
              <a:solidFill>
                <a:srgbClr val="0000B6"/>
              </a:solidFill>
              <a:latin typeface="Book Antiqua" panose="02040602050305030304" pitchFamily="18" charset="0"/>
            </a:endParaRPr>
          </a:p>
        </p:txBody>
      </p:sp>
      <p:sp>
        <p:nvSpPr>
          <p:cNvPr id="416770" name="Rectangle 2"/>
          <p:cNvSpPr>
            <a:spLocks noGrp="1" noChangeArrowheads="1"/>
          </p:cNvSpPr>
          <p:nvPr>
            <p:ph type="title"/>
          </p:nvPr>
        </p:nvSpPr>
        <p:spPr/>
        <p:txBody>
          <a:bodyPr/>
          <a:lstStyle/>
          <a:p>
            <a:pPr>
              <a:defRPr/>
            </a:pPr>
            <a:r>
              <a:rPr lang="en-US" smtClean="0">
                <a:solidFill>
                  <a:schemeClr val="tx1"/>
                </a:solidFill>
              </a:rPr>
              <a:t>Delta Delay</a:t>
            </a:r>
          </a:p>
        </p:txBody>
      </p:sp>
      <p:sp>
        <p:nvSpPr>
          <p:cNvPr id="292868" name="Text Box 3"/>
          <p:cNvSpPr txBox="1">
            <a:spLocks noChangeArrowheads="1"/>
          </p:cNvSpPr>
          <p:nvPr/>
        </p:nvSpPr>
        <p:spPr bwMode="auto">
          <a:xfrm>
            <a:off x="304800" y="1939925"/>
            <a:ext cx="8380413"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 delay of 0 fs (smallest unit) in signal assignment</a:t>
            </a:r>
          </a:p>
          <a:p>
            <a:pPr eaLnBrk="1" hangingPunct="1">
              <a:spcBef>
                <a:spcPct val="0"/>
              </a:spcBef>
              <a:buClrTx/>
              <a:buSzTx/>
              <a:buFontTx/>
              <a:buNone/>
            </a:pPr>
            <a:r>
              <a:rPr lang="en-US" altLang="en-US" i="0">
                <a:solidFill>
                  <a:schemeClr val="tx1"/>
                </a:solidFill>
                <a:latin typeface="Tahoma" panose="020B0604030504040204" pitchFamily="34" charset="0"/>
              </a:rPr>
              <a:t>  is called delta delay.</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Delta delays do not cause the simulation time to</a:t>
            </a:r>
          </a:p>
          <a:p>
            <a:pPr eaLnBrk="1" hangingPunct="1">
              <a:spcBef>
                <a:spcPct val="0"/>
              </a:spcBef>
              <a:buClrTx/>
              <a:buSzTx/>
              <a:buFontTx/>
              <a:buNone/>
            </a:pPr>
            <a:r>
              <a:rPr lang="en-US" altLang="en-US" i="0">
                <a:solidFill>
                  <a:schemeClr val="tx1"/>
                </a:solidFill>
                <a:latin typeface="Tahoma" panose="020B0604030504040204" pitchFamily="34" charset="0"/>
              </a:rPr>
              <a:t>   advance.</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Delta delays are useful when modeling at higher</a:t>
            </a:r>
          </a:p>
          <a:p>
            <a:pPr eaLnBrk="1" hangingPunct="1">
              <a:spcBef>
                <a:spcPct val="0"/>
              </a:spcBef>
              <a:buClrTx/>
              <a:buSzTx/>
              <a:buFontTx/>
              <a:buNone/>
            </a:pPr>
            <a:r>
              <a:rPr lang="en-US" altLang="en-US" i="0">
                <a:solidFill>
                  <a:schemeClr val="tx1"/>
                </a:solidFill>
                <a:latin typeface="Tahoma" panose="020B0604030504040204" pitchFamily="34" charset="0"/>
              </a:rPr>
              <a:t>   levels of abstraction</a:t>
            </a: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153FE34-E31D-42D5-8971-8B265274669C}" type="slidenum">
              <a:rPr lang="ar-SA" altLang="en-US" sz="1400" smtClean="0">
                <a:solidFill>
                  <a:srgbClr val="0000B6"/>
                </a:solidFill>
                <a:latin typeface="Book Antiqua" panose="02040602050305030304" pitchFamily="18" charset="0"/>
              </a:rPr>
              <a:pPr>
                <a:spcBef>
                  <a:spcPct val="0"/>
                </a:spcBef>
                <a:buClrTx/>
                <a:buSzTx/>
                <a:buFontTx/>
                <a:buNone/>
              </a:pPr>
              <a:t>265</a:t>
            </a:fld>
            <a:endParaRPr lang="en-US" altLang="en-US" sz="1400" smtClean="0">
              <a:solidFill>
                <a:srgbClr val="0000B6"/>
              </a:solidFill>
              <a:latin typeface="Book Antiqua" panose="02040602050305030304" pitchFamily="18" charset="0"/>
            </a:endParaRPr>
          </a:p>
        </p:txBody>
      </p:sp>
      <p:sp>
        <p:nvSpPr>
          <p:cNvPr id="417794" name="Rectangle 2"/>
          <p:cNvSpPr>
            <a:spLocks noGrp="1" noChangeArrowheads="1"/>
          </p:cNvSpPr>
          <p:nvPr>
            <p:ph type="title"/>
          </p:nvPr>
        </p:nvSpPr>
        <p:spPr>
          <a:xfrm>
            <a:off x="685800" y="152400"/>
            <a:ext cx="7772400" cy="1143000"/>
          </a:xfrm>
        </p:spPr>
        <p:txBody>
          <a:bodyPr/>
          <a:lstStyle/>
          <a:p>
            <a:pPr>
              <a:defRPr/>
            </a:pPr>
            <a:r>
              <a:rPr lang="en-US" smtClean="0">
                <a:solidFill>
                  <a:schemeClr val="tx1"/>
                </a:solidFill>
              </a:rPr>
              <a:t>Delta Delay: Example</a:t>
            </a:r>
          </a:p>
        </p:txBody>
      </p:sp>
      <p:sp>
        <p:nvSpPr>
          <p:cNvPr id="293892" name="Text Box 3"/>
          <p:cNvSpPr txBox="1">
            <a:spLocks noChangeArrowheads="1"/>
          </p:cNvSpPr>
          <p:nvPr/>
        </p:nvSpPr>
        <p:spPr bwMode="auto">
          <a:xfrm>
            <a:off x="225425" y="1219200"/>
            <a:ext cx="4070350" cy="3756025"/>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cpu: process is</a:t>
            </a:r>
          </a:p>
          <a:p>
            <a:pPr eaLnBrk="1" hangingPunct="1">
              <a:spcBef>
                <a:spcPct val="0"/>
              </a:spcBef>
              <a:buClrTx/>
              <a:buSzTx/>
              <a:buFontTx/>
              <a:buNone/>
            </a:pPr>
            <a:r>
              <a:rPr lang="en-US" altLang="en-US" sz="2400" i="0">
                <a:solidFill>
                  <a:schemeClr val="tx1"/>
                </a:solidFill>
                <a:latin typeface="Tahoma" panose="020B0604030504040204" pitchFamily="34" charset="0"/>
              </a:rPr>
              <a:t>begin</a:t>
            </a:r>
          </a:p>
          <a:p>
            <a:pPr lvl="1" eaLnBrk="1" hangingPunct="1">
              <a:spcBef>
                <a:spcPct val="0"/>
              </a:spcBef>
              <a:buClrTx/>
              <a:buSzTx/>
              <a:buFontTx/>
              <a:buNone/>
            </a:pPr>
            <a:r>
              <a:rPr lang="en-US" altLang="en-US" i="0">
                <a:latin typeface="Tahoma" panose="020B0604030504040204" pitchFamily="34" charset="0"/>
              </a:rPr>
              <a:t>addr &lt;= PC;</a:t>
            </a:r>
          </a:p>
          <a:p>
            <a:pPr lvl="1" eaLnBrk="1" hangingPunct="1">
              <a:spcBef>
                <a:spcPct val="0"/>
              </a:spcBef>
              <a:buClrTx/>
              <a:buSzTx/>
              <a:buFontTx/>
              <a:buNone/>
            </a:pPr>
            <a:r>
              <a:rPr lang="en-US" altLang="en-US" i="0">
                <a:latin typeface="Tahoma" panose="020B0604030504040204" pitchFamily="34" charset="0"/>
              </a:rPr>
              <a:t>mem_rd &lt;= 1;</a:t>
            </a:r>
          </a:p>
          <a:p>
            <a:pPr lvl="1" eaLnBrk="1" hangingPunct="1">
              <a:spcBef>
                <a:spcPct val="0"/>
              </a:spcBef>
              <a:buClrTx/>
              <a:buSzTx/>
              <a:buFontTx/>
              <a:buNone/>
            </a:pPr>
            <a:r>
              <a:rPr lang="en-US" altLang="en-US" i="0">
                <a:latin typeface="Tahoma" panose="020B0604030504040204" pitchFamily="34" charset="0"/>
              </a:rPr>
              <a:t>wait until mem_rdy = ‘1’;</a:t>
            </a:r>
          </a:p>
          <a:p>
            <a:pPr lvl="1" eaLnBrk="1" hangingPunct="1">
              <a:spcBef>
                <a:spcPct val="0"/>
              </a:spcBef>
              <a:buClrTx/>
              <a:buSzTx/>
              <a:buFontTx/>
              <a:buNone/>
            </a:pPr>
            <a:r>
              <a:rPr lang="en-US" altLang="en-US" i="0">
                <a:latin typeface="Tahoma" panose="020B0604030504040204" pitchFamily="34" charset="0"/>
              </a:rPr>
              <a:t>inst_reg := rd_data;</a:t>
            </a:r>
          </a:p>
          <a:p>
            <a:pPr lvl="1" eaLnBrk="1" hangingPunct="1">
              <a:spcBef>
                <a:spcPct val="0"/>
              </a:spcBef>
              <a:buClrTx/>
              <a:buSzTx/>
              <a:buFontTx/>
              <a:buNone/>
            </a:pPr>
            <a:r>
              <a:rPr lang="en-US" altLang="en-US" i="0">
                <a:latin typeface="Tahoma" panose="020B0604030504040204" pitchFamily="34" charset="0"/>
              </a:rPr>
              <a:t>mem_rd &lt;= ‘0’;</a:t>
            </a:r>
          </a:p>
          <a:p>
            <a:pPr lvl="1" eaLnBrk="1" hangingPunct="1">
              <a:spcBef>
                <a:spcPct val="0"/>
              </a:spcBef>
              <a:buClrTx/>
              <a:buSzTx/>
              <a:buFontTx/>
              <a:buNone/>
            </a:pPr>
            <a:r>
              <a:rPr lang="en-US" altLang="en-US" i="0">
                <a:latin typeface="Tahoma" panose="020B0604030504040204" pitchFamily="34" charset="0"/>
              </a:rPr>
              <a:t>wait until mem_rdy = ‘0’;</a:t>
            </a:r>
          </a:p>
          <a:p>
            <a:pPr lvl="1" eaLnBrk="1" hangingPunct="1">
              <a:spcBef>
                <a:spcPct val="0"/>
              </a:spcBef>
              <a:buClrTx/>
              <a:buSzTx/>
              <a:buFontTx/>
              <a:buNone/>
            </a:pPr>
            <a:r>
              <a:rPr lang="en-US" altLang="en-US" i="0">
                <a:latin typeface="Tahoma" panose="020B0604030504040204" pitchFamily="34" charset="0"/>
              </a:rPr>
              <a:t>……</a:t>
            </a:r>
          </a:p>
          <a:p>
            <a:pPr eaLnBrk="1" hangingPunct="1">
              <a:spcBef>
                <a:spcPct val="0"/>
              </a:spcBef>
              <a:buClrTx/>
              <a:buSzTx/>
              <a:buFontTx/>
              <a:buNone/>
            </a:pPr>
            <a:r>
              <a:rPr lang="en-US" altLang="en-US" sz="2400" i="0">
                <a:solidFill>
                  <a:schemeClr val="tx1"/>
                </a:solidFill>
                <a:latin typeface="Tahoma" panose="020B0604030504040204" pitchFamily="34" charset="0"/>
              </a:rPr>
              <a:t>end process;</a:t>
            </a:r>
          </a:p>
        </p:txBody>
      </p:sp>
      <p:sp>
        <p:nvSpPr>
          <p:cNvPr id="293893" name="Text Box 4"/>
          <p:cNvSpPr txBox="1">
            <a:spLocks noChangeArrowheads="1"/>
          </p:cNvSpPr>
          <p:nvPr/>
        </p:nvSpPr>
        <p:spPr bwMode="auto">
          <a:xfrm>
            <a:off x="4572000" y="1219200"/>
            <a:ext cx="4403725" cy="4851400"/>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mem: process is</a:t>
            </a:r>
          </a:p>
          <a:p>
            <a:pPr eaLnBrk="1" hangingPunct="1">
              <a:spcBef>
                <a:spcPct val="0"/>
              </a:spcBef>
              <a:buClrTx/>
              <a:buSzTx/>
              <a:buFontTx/>
              <a:buNone/>
            </a:pPr>
            <a:r>
              <a:rPr lang="en-US" altLang="en-US" sz="2400" i="0">
                <a:solidFill>
                  <a:schemeClr val="tx1"/>
                </a:solidFill>
                <a:latin typeface="Tahoma" panose="020B0604030504040204" pitchFamily="34" charset="0"/>
              </a:rPr>
              <a:t>begin</a:t>
            </a:r>
          </a:p>
          <a:p>
            <a:pPr lvl="1" eaLnBrk="1" hangingPunct="1">
              <a:spcBef>
                <a:spcPct val="0"/>
              </a:spcBef>
              <a:buClrTx/>
              <a:buSzTx/>
              <a:buFontTx/>
              <a:buNone/>
            </a:pPr>
            <a:r>
              <a:rPr lang="en-US" altLang="en-US" i="0">
                <a:latin typeface="Tahoma" panose="020B0604030504040204" pitchFamily="34" charset="0"/>
              </a:rPr>
              <a:t>wait until mem_rd = ‘1’</a:t>
            </a:r>
          </a:p>
          <a:p>
            <a:pPr lvl="1" eaLnBrk="1" hangingPunct="1">
              <a:spcBef>
                <a:spcPct val="0"/>
              </a:spcBef>
              <a:buClrTx/>
              <a:buSzTx/>
              <a:buFontTx/>
              <a:buNone/>
            </a:pPr>
            <a:r>
              <a:rPr lang="en-US" altLang="en-US" i="0">
                <a:latin typeface="Tahoma" panose="020B0604030504040204" pitchFamily="34" charset="0"/>
              </a:rPr>
              <a:t>or mem_wr = ‘1’;</a:t>
            </a:r>
          </a:p>
          <a:p>
            <a:pPr lvl="1" eaLnBrk="1" hangingPunct="1">
              <a:spcBef>
                <a:spcPct val="0"/>
              </a:spcBef>
              <a:buClrTx/>
              <a:buSzTx/>
              <a:buFontTx/>
              <a:buNone/>
            </a:pPr>
            <a:r>
              <a:rPr lang="en-US" altLang="en-US" i="0">
                <a:latin typeface="Tahoma" panose="020B0604030504040204" pitchFamily="34" charset="0"/>
              </a:rPr>
              <a:t>if mem_rd = ‘1’ then</a:t>
            </a:r>
          </a:p>
          <a:p>
            <a:pPr lvl="2" eaLnBrk="1" hangingPunct="1">
              <a:spcBef>
                <a:spcPct val="0"/>
              </a:spcBef>
              <a:buClrTx/>
              <a:buSzTx/>
              <a:buFontTx/>
              <a:buNone/>
            </a:pPr>
            <a:r>
              <a:rPr lang="en-US" altLang="en-US" sz="2400" i="0">
                <a:latin typeface="Tahoma" panose="020B0604030504040204" pitchFamily="34" charset="0"/>
              </a:rPr>
              <a:t>rd_data &lt;= store(addr);</a:t>
            </a:r>
          </a:p>
          <a:p>
            <a:pPr lvl="2" eaLnBrk="1" hangingPunct="1">
              <a:spcBef>
                <a:spcPct val="0"/>
              </a:spcBef>
              <a:buClrTx/>
              <a:buSzTx/>
              <a:buFontTx/>
              <a:buNone/>
            </a:pPr>
            <a:r>
              <a:rPr lang="en-US" altLang="en-US" sz="2400" i="0">
                <a:latin typeface="Tahoma" panose="020B0604030504040204" pitchFamily="34" charset="0"/>
              </a:rPr>
              <a:t>mem_rdy &lt;= 1;</a:t>
            </a:r>
          </a:p>
          <a:p>
            <a:pPr lvl="2" eaLnBrk="1" hangingPunct="1">
              <a:spcBef>
                <a:spcPct val="0"/>
              </a:spcBef>
              <a:buClrTx/>
              <a:buSzTx/>
              <a:buFontTx/>
              <a:buNone/>
            </a:pPr>
            <a:r>
              <a:rPr lang="en-US" altLang="en-US" sz="2400" i="0">
                <a:latin typeface="Tahoma" panose="020B0604030504040204" pitchFamily="34" charset="0"/>
              </a:rPr>
              <a:t>wait until mem_rd = ‘0’;</a:t>
            </a:r>
          </a:p>
          <a:p>
            <a:pPr lvl="2" eaLnBrk="1" hangingPunct="1">
              <a:spcBef>
                <a:spcPct val="0"/>
              </a:spcBef>
              <a:buClrTx/>
              <a:buSzTx/>
              <a:buFontTx/>
              <a:buNone/>
            </a:pPr>
            <a:r>
              <a:rPr lang="en-US" altLang="en-US" sz="2400" i="0">
                <a:latin typeface="Tahoma" panose="020B0604030504040204" pitchFamily="34" charset="0"/>
              </a:rPr>
              <a:t>mem_rdy &lt;= 0;</a:t>
            </a:r>
          </a:p>
          <a:p>
            <a:pPr lvl="1" eaLnBrk="1" hangingPunct="1">
              <a:spcBef>
                <a:spcPct val="0"/>
              </a:spcBef>
              <a:buClrTx/>
              <a:buSzTx/>
              <a:buFontTx/>
              <a:buNone/>
            </a:pPr>
            <a:r>
              <a:rPr lang="en-US" altLang="en-US" i="0">
                <a:latin typeface="Tahoma" panose="020B0604030504040204" pitchFamily="34" charset="0"/>
              </a:rPr>
              <a:t>else</a:t>
            </a:r>
          </a:p>
          <a:p>
            <a:pPr lvl="2" eaLnBrk="1" hangingPunct="1">
              <a:spcBef>
                <a:spcPct val="0"/>
              </a:spcBef>
              <a:buClrTx/>
              <a:buSzTx/>
              <a:buFontTx/>
              <a:buNone/>
            </a:pPr>
            <a:r>
              <a:rPr lang="en-US" altLang="en-US" sz="2400" i="0">
                <a:latin typeface="Tahoma" panose="020B0604030504040204" pitchFamily="34" charset="0"/>
              </a:rPr>
              <a:t>…</a:t>
            </a:r>
          </a:p>
          <a:p>
            <a:pPr lvl="1" eaLnBrk="1" hangingPunct="1">
              <a:spcBef>
                <a:spcPct val="0"/>
              </a:spcBef>
              <a:buClrTx/>
              <a:buSzTx/>
              <a:buFontTx/>
              <a:buNone/>
            </a:pPr>
            <a:r>
              <a:rPr lang="en-US" altLang="en-US" i="0">
                <a:latin typeface="Tahoma" panose="020B0604030504040204" pitchFamily="34" charset="0"/>
              </a:rPr>
              <a:t>endif;</a:t>
            </a:r>
          </a:p>
          <a:p>
            <a:pPr eaLnBrk="1" hangingPunct="1">
              <a:spcBef>
                <a:spcPct val="0"/>
              </a:spcBef>
              <a:buClrTx/>
              <a:buSzTx/>
              <a:buFontTx/>
              <a:buNone/>
            </a:pPr>
            <a:r>
              <a:rPr lang="en-US" altLang="en-US" sz="2400" i="0">
                <a:solidFill>
                  <a:schemeClr val="tx1"/>
                </a:solidFill>
                <a:latin typeface="Tahoma" panose="020B0604030504040204" pitchFamily="34" charset="0"/>
              </a:rPr>
              <a:t>end process;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6ECD929-BB4E-4BB2-8578-794636EBFB50}" type="slidenum">
              <a:rPr lang="ar-SA" altLang="en-US" sz="1400" smtClean="0">
                <a:solidFill>
                  <a:srgbClr val="0000B6"/>
                </a:solidFill>
                <a:latin typeface="Book Antiqua" panose="02040602050305030304" pitchFamily="18" charset="0"/>
              </a:rPr>
              <a:pPr>
                <a:spcBef>
                  <a:spcPct val="0"/>
                </a:spcBef>
                <a:buClrTx/>
                <a:buSzTx/>
                <a:buFontTx/>
                <a:buNone/>
              </a:pPr>
              <a:t>266</a:t>
            </a:fld>
            <a:endParaRPr lang="en-US" altLang="en-US" sz="1400" smtClean="0">
              <a:solidFill>
                <a:srgbClr val="0000B6"/>
              </a:solidFill>
              <a:latin typeface="Book Antiqua" panose="02040602050305030304" pitchFamily="18" charset="0"/>
            </a:endParaRPr>
          </a:p>
        </p:txBody>
      </p:sp>
      <p:sp>
        <p:nvSpPr>
          <p:cNvPr id="418818" name="Rectangle 2"/>
          <p:cNvSpPr>
            <a:spLocks noGrp="1" noChangeArrowheads="1"/>
          </p:cNvSpPr>
          <p:nvPr>
            <p:ph type="title"/>
          </p:nvPr>
        </p:nvSpPr>
        <p:spPr>
          <a:xfrm>
            <a:off x="685800" y="0"/>
            <a:ext cx="7772400" cy="1143000"/>
          </a:xfrm>
        </p:spPr>
        <p:txBody>
          <a:bodyPr/>
          <a:lstStyle/>
          <a:p>
            <a:pPr>
              <a:defRPr/>
            </a:pPr>
            <a:r>
              <a:rPr lang="en-US" smtClean="0"/>
              <a:t>Delta Delay: Example</a:t>
            </a:r>
          </a:p>
        </p:txBody>
      </p:sp>
      <p:sp>
        <p:nvSpPr>
          <p:cNvPr id="294916" name="Line 3"/>
          <p:cNvSpPr>
            <a:spLocks noChangeShapeType="1"/>
          </p:cNvSpPr>
          <p:nvPr/>
        </p:nvSpPr>
        <p:spPr bwMode="auto">
          <a:xfrm>
            <a:off x="1600200" y="1905000"/>
            <a:ext cx="7391400" cy="0"/>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94917" name="Line 4"/>
          <p:cNvSpPr>
            <a:spLocks noChangeShapeType="1"/>
          </p:cNvSpPr>
          <p:nvPr/>
        </p:nvSpPr>
        <p:spPr bwMode="auto">
          <a:xfrm>
            <a:off x="1600200" y="2743200"/>
            <a:ext cx="7391400" cy="0"/>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94918" name="Line 5"/>
          <p:cNvSpPr>
            <a:spLocks noChangeShapeType="1"/>
          </p:cNvSpPr>
          <p:nvPr/>
        </p:nvSpPr>
        <p:spPr bwMode="auto">
          <a:xfrm>
            <a:off x="1600200" y="3657600"/>
            <a:ext cx="7315200" cy="0"/>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94919" name="Line 6"/>
          <p:cNvSpPr>
            <a:spLocks noChangeShapeType="1"/>
          </p:cNvSpPr>
          <p:nvPr/>
        </p:nvSpPr>
        <p:spPr bwMode="auto">
          <a:xfrm>
            <a:off x="1600200" y="4648200"/>
            <a:ext cx="7315200" cy="0"/>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94920" name="Line 7"/>
          <p:cNvSpPr>
            <a:spLocks noChangeShapeType="1"/>
          </p:cNvSpPr>
          <p:nvPr/>
        </p:nvSpPr>
        <p:spPr bwMode="auto">
          <a:xfrm>
            <a:off x="1600200" y="5638800"/>
            <a:ext cx="7315200" cy="0"/>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94921" name="Line 8"/>
          <p:cNvSpPr>
            <a:spLocks noChangeShapeType="1"/>
          </p:cNvSpPr>
          <p:nvPr/>
        </p:nvSpPr>
        <p:spPr bwMode="auto">
          <a:xfrm flipV="1">
            <a:off x="2133600" y="1066800"/>
            <a:ext cx="0" cy="5562600"/>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94922" name="Line 9"/>
          <p:cNvSpPr>
            <a:spLocks noChangeShapeType="1"/>
          </p:cNvSpPr>
          <p:nvPr/>
        </p:nvSpPr>
        <p:spPr bwMode="auto">
          <a:xfrm>
            <a:off x="3200400" y="1066800"/>
            <a:ext cx="0" cy="5562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94923" name="Line 10"/>
          <p:cNvSpPr>
            <a:spLocks noChangeShapeType="1"/>
          </p:cNvSpPr>
          <p:nvPr/>
        </p:nvSpPr>
        <p:spPr bwMode="auto">
          <a:xfrm>
            <a:off x="6400800" y="1066800"/>
            <a:ext cx="0" cy="5562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94924" name="Line 11"/>
          <p:cNvSpPr>
            <a:spLocks noChangeShapeType="1"/>
          </p:cNvSpPr>
          <p:nvPr/>
        </p:nvSpPr>
        <p:spPr bwMode="auto">
          <a:xfrm>
            <a:off x="5334000" y="1066800"/>
            <a:ext cx="0" cy="5562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94925" name="Line 12"/>
          <p:cNvSpPr>
            <a:spLocks noChangeShapeType="1"/>
          </p:cNvSpPr>
          <p:nvPr/>
        </p:nvSpPr>
        <p:spPr bwMode="auto">
          <a:xfrm>
            <a:off x="4267200" y="1066800"/>
            <a:ext cx="0" cy="5562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94926" name="Line 13"/>
          <p:cNvSpPr>
            <a:spLocks noChangeShapeType="1"/>
          </p:cNvSpPr>
          <p:nvPr/>
        </p:nvSpPr>
        <p:spPr bwMode="auto">
          <a:xfrm>
            <a:off x="7467600" y="1066800"/>
            <a:ext cx="0" cy="5562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GB"/>
          </a:p>
        </p:txBody>
      </p:sp>
      <p:sp>
        <p:nvSpPr>
          <p:cNvPr id="294927" name="Text Box 14"/>
          <p:cNvSpPr txBox="1">
            <a:spLocks noChangeArrowheads="1"/>
          </p:cNvSpPr>
          <p:nvPr/>
        </p:nvSpPr>
        <p:spPr bwMode="auto">
          <a:xfrm>
            <a:off x="1225550" y="1438275"/>
            <a:ext cx="676275" cy="469900"/>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2"/>
                </a:solidFill>
                <a:latin typeface="Tahoma" panose="020B0604030504040204" pitchFamily="34" charset="0"/>
              </a:rPr>
              <a:t>cpu</a:t>
            </a:r>
          </a:p>
        </p:txBody>
      </p:sp>
      <p:sp>
        <p:nvSpPr>
          <p:cNvPr id="294928" name="Text Box 15"/>
          <p:cNvSpPr txBox="1">
            <a:spLocks noChangeArrowheads="1"/>
          </p:cNvSpPr>
          <p:nvPr/>
        </p:nvSpPr>
        <p:spPr bwMode="auto">
          <a:xfrm>
            <a:off x="1143000" y="2263775"/>
            <a:ext cx="803275" cy="469900"/>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2"/>
                </a:solidFill>
                <a:latin typeface="Tahoma" panose="020B0604030504040204" pitchFamily="34" charset="0"/>
              </a:rPr>
              <a:t>addr</a:t>
            </a:r>
          </a:p>
        </p:txBody>
      </p:sp>
      <p:sp>
        <p:nvSpPr>
          <p:cNvPr id="294929" name="Text Box 16"/>
          <p:cNvSpPr txBox="1">
            <a:spLocks noChangeArrowheads="1"/>
          </p:cNvSpPr>
          <p:nvPr/>
        </p:nvSpPr>
        <p:spPr bwMode="auto">
          <a:xfrm>
            <a:off x="592138" y="3176588"/>
            <a:ext cx="1312862" cy="469900"/>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2"/>
                </a:solidFill>
                <a:latin typeface="Tahoma" panose="020B0604030504040204" pitchFamily="34" charset="0"/>
              </a:rPr>
              <a:t>mem_rd</a:t>
            </a:r>
          </a:p>
        </p:txBody>
      </p:sp>
      <p:sp>
        <p:nvSpPr>
          <p:cNvPr id="294930" name="Text Box 17"/>
          <p:cNvSpPr txBox="1">
            <a:spLocks noChangeArrowheads="1"/>
          </p:cNvSpPr>
          <p:nvPr/>
        </p:nvSpPr>
        <p:spPr bwMode="auto">
          <a:xfrm>
            <a:off x="1066800" y="4178300"/>
            <a:ext cx="868363" cy="469900"/>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mem</a:t>
            </a:r>
          </a:p>
        </p:txBody>
      </p:sp>
      <p:sp>
        <p:nvSpPr>
          <p:cNvPr id="294931" name="Text Box 18"/>
          <p:cNvSpPr txBox="1">
            <a:spLocks noChangeArrowheads="1"/>
          </p:cNvSpPr>
          <p:nvPr/>
        </p:nvSpPr>
        <p:spPr bwMode="auto">
          <a:xfrm>
            <a:off x="352425" y="5168900"/>
            <a:ext cx="1231900" cy="469900"/>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rd_data</a:t>
            </a:r>
          </a:p>
        </p:txBody>
      </p:sp>
      <p:sp>
        <p:nvSpPr>
          <p:cNvPr id="294932" name="Line 19"/>
          <p:cNvSpPr>
            <a:spLocks noChangeShapeType="1"/>
          </p:cNvSpPr>
          <p:nvPr/>
        </p:nvSpPr>
        <p:spPr bwMode="auto">
          <a:xfrm>
            <a:off x="1600200" y="6629400"/>
            <a:ext cx="7315200" cy="0"/>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294933" name="Text Box 20"/>
          <p:cNvSpPr txBox="1">
            <a:spLocks noChangeArrowheads="1"/>
          </p:cNvSpPr>
          <p:nvPr/>
        </p:nvSpPr>
        <p:spPr bwMode="auto">
          <a:xfrm>
            <a:off x="439738" y="6159500"/>
            <a:ext cx="1465262" cy="469900"/>
          </a:xfrm>
          <a:prstGeom prst="rect">
            <a:avLst/>
          </a:prstGeom>
          <a:noFill/>
          <a:ln w="12700" cap="sq">
            <a:solidFill>
              <a:srgbClr val="FFFF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i="0">
                <a:solidFill>
                  <a:schemeClr val="tx1"/>
                </a:solidFill>
                <a:latin typeface="Tahoma" panose="020B0604030504040204" pitchFamily="34" charset="0"/>
              </a:rPr>
              <a:t>mem_rdy</a:t>
            </a:r>
          </a:p>
        </p:txBody>
      </p:sp>
      <p:sp>
        <p:nvSpPr>
          <p:cNvPr id="294934" name="Rectangle 21"/>
          <p:cNvSpPr>
            <a:spLocks noChangeArrowheads="1"/>
          </p:cNvSpPr>
          <p:nvPr/>
        </p:nvSpPr>
        <p:spPr bwMode="auto">
          <a:xfrm>
            <a:off x="2133600" y="1371600"/>
            <a:ext cx="1066800" cy="381000"/>
          </a:xfrm>
          <a:prstGeom prst="rect">
            <a:avLst/>
          </a:prstGeom>
          <a:solidFill>
            <a:srgbClr val="FFFF99"/>
          </a:solidFill>
          <a:ln w="12700" cap="sq">
            <a:solidFill>
              <a:srgbClr val="FFFFCC"/>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endParaRPr lang="fa-IR" altLang="en-US" i="0">
              <a:solidFill>
                <a:schemeClr val="bg2"/>
              </a:solidFill>
              <a:latin typeface="Tahoma" panose="020B0604030504040204" pitchFamily="34" charset="0"/>
            </a:endParaRPr>
          </a:p>
        </p:txBody>
      </p:sp>
      <p:sp>
        <p:nvSpPr>
          <p:cNvPr id="294935" name="Rectangle 22"/>
          <p:cNvSpPr>
            <a:spLocks noChangeArrowheads="1"/>
          </p:cNvSpPr>
          <p:nvPr/>
        </p:nvSpPr>
        <p:spPr bwMode="auto">
          <a:xfrm>
            <a:off x="4267200" y="1371600"/>
            <a:ext cx="1066800" cy="381000"/>
          </a:xfrm>
          <a:prstGeom prst="rect">
            <a:avLst/>
          </a:prstGeom>
          <a:solidFill>
            <a:srgbClr val="FFFF99"/>
          </a:solidFill>
          <a:ln w="12700" cap="sq">
            <a:solidFill>
              <a:srgbClr val="FFFFCC"/>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endParaRPr lang="fa-IR" altLang="en-US" i="0">
              <a:solidFill>
                <a:schemeClr val="bg2"/>
              </a:solidFill>
              <a:latin typeface="Tahoma" panose="020B0604030504040204" pitchFamily="34" charset="0"/>
            </a:endParaRPr>
          </a:p>
        </p:txBody>
      </p:sp>
      <p:sp>
        <p:nvSpPr>
          <p:cNvPr id="294936" name="Rectangle 23"/>
          <p:cNvSpPr>
            <a:spLocks noChangeArrowheads="1"/>
          </p:cNvSpPr>
          <p:nvPr/>
        </p:nvSpPr>
        <p:spPr bwMode="auto">
          <a:xfrm>
            <a:off x="3200400" y="4038600"/>
            <a:ext cx="1066800" cy="381000"/>
          </a:xfrm>
          <a:prstGeom prst="rect">
            <a:avLst/>
          </a:prstGeom>
          <a:solidFill>
            <a:srgbClr val="FFFF99"/>
          </a:solidFill>
          <a:ln w="12700" cap="sq">
            <a:solidFill>
              <a:srgbClr val="FFFFCC"/>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endParaRPr lang="fa-IR" altLang="en-US" i="0">
              <a:solidFill>
                <a:schemeClr val="bg2"/>
              </a:solidFill>
              <a:latin typeface="Tahoma" panose="020B0604030504040204" pitchFamily="34" charset="0"/>
            </a:endParaRPr>
          </a:p>
        </p:txBody>
      </p:sp>
      <p:sp>
        <p:nvSpPr>
          <p:cNvPr id="294937" name="Rectangle 24"/>
          <p:cNvSpPr>
            <a:spLocks noChangeArrowheads="1"/>
          </p:cNvSpPr>
          <p:nvPr/>
        </p:nvSpPr>
        <p:spPr bwMode="auto">
          <a:xfrm>
            <a:off x="6400800" y="1371600"/>
            <a:ext cx="1066800" cy="381000"/>
          </a:xfrm>
          <a:prstGeom prst="rect">
            <a:avLst/>
          </a:prstGeom>
          <a:solidFill>
            <a:srgbClr val="FFFF99"/>
          </a:solidFill>
          <a:ln w="12700" cap="sq">
            <a:solidFill>
              <a:srgbClr val="FFFFCC"/>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endParaRPr lang="fa-IR" altLang="en-US" i="0">
              <a:solidFill>
                <a:schemeClr val="bg2"/>
              </a:solidFill>
              <a:latin typeface="Tahoma" panose="020B0604030504040204" pitchFamily="34" charset="0"/>
            </a:endParaRPr>
          </a:p>
        </p:txBody>
      </p:sp>
      <p:sp>
        <p:nvSpPr>
          <p:cNvPr id="294938" name="Rectangle 25"/>
          <p:cNvSpPr>
            <a:spLocks noChangeArrowheads="1"/>
          </p:cNvSpPr>
          <p:nvPr/>
        </p:nvSpPr>
        <p:spPr bwMode="auto">
          <a:xfrm>
            <a:off x="5334000" y="4038600"/>
            <a:ext cx="1066800" cy="381000"/>
          </a:xfrm>
          <a:prstGeom prst="rect">
            <a:avLst/>
          </a:prstGeom>
          <a:solidFill>
            <a:srgbClr val="FFFF99"/>
          </a:solidFill>
          <a:ln w="12700" cap="sq">
            <a:solidFill>
              <a:srgbClr val="FFFFCC"/>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endParaRPr lang="fa-IR" altLang="en-US" i="0">
              <a:solidFill>
                <a:schemeClr val="bg2"/>
              </a:solidFill>
              <a:latin typeface="Tahoma" panose="020B0604030504040204" pitchFamily="34" charset="0"/>
            </a:endParaRPr>
          </a:p>
        </p:txBody>
      </p:sp>
      <p:sp>
        <p:nvSpPr>
          <p:cNvPr id="294939" name="AutoShape 26"/>
          <p:cNvSpPr>
            <a:spLocks noChangeArrowheads="1"/>
          </p:cNvSpPr>
          <p:nvPr/>
        </p:nvSpPr>
        <p:spPr bwMode="auto">
          <a:xfrm>
            <a:off x="2133600" y="2133600"/>
            <a:ext cx="1062038" cy="609600"/>
          </a:xfrm>
          <a:prstGeom prst="flowChartPreparation">
            <a:avLst/>
          </a:prstGeom>
          <a:solidFill>
            <a:srgbClr val="FFFF99"/>
          </a:solidFill>
          <a:ln w="9525"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94940" name="AutoShape 27"/>
          <p:cNvSpPr>
            <a:spLocks noChangeArrowheads="1"/>
          </p:cNvSpPr>
          <p:nvPr/>
        </p:nvSpPr>
        <p:spPr bwMode="auto">
          <a:xfrm>
            <a:off x="3200400" y="2133600"/>
            <a:ext cx="5334000" cy="609600"/>
          </a:xfrm>
          <a:prstGeom prst="flowChartPreparation">
            <a:avLst/>
          </a:prstGeom>
          <a:solidFill>
            <a:srgbClr val="FFFF99"/>
          </a:solidFill>
          <a:ln w="9525"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94941" name="Freeform 28"/>
          <p:cNvSpPr>
            <a:spLocks/>
          </p:cNvSpPr>
          <p:nvPr/>
        </p:nvSpPr>
        <p:spPr bwMode="auto">
          <a:xfrm>
            <a:off x="2133600" y="3124200"/>
            <a:ext cx="5867400" cy="457200"/>
          </a:xfrm>
          <a:custGeom>
            <a:avLst/>
            <a:gdLst>
              <a:gd name="T0" fmla="*/ 0 w 3696"/>
              <a:gd name="T1" fmla="*/ 2147483646 h 288"/>
              <a:gd name="T2" fmla="*/ 2147483646 w 3696"/>
              <a:gd name="T3" fmla="*/ 2147483646 h 288"/>
              <a:gd name="T4" fmla="*/ 2147483646 w 3696"/>
              <a:gd name="T5" fmla="*/ 0 h 288"/>
              <a:gd name="T6" fmla="*/ 2147483646 w 3696"/>
              <a:gd name="T7" fmla="*/ 0 h 288"/>
              <a:gd name="T8" fmla="*/ 2147483646 w 3696"/>
              <a:gd name="T9" fmla="*/ 2147483646 h 288"/>
              <a:gd name="T10" fmla="*/ 2147483646 w 3696"/>
              <a:gd name="T11" fmla="*/ 2147483646 h 288"/>
              <a:gd name="T12" fmla="*/ 0 60000 65536"/>
              <a:gd name="T13" fmla="*/ 0 60000 65536"/>
              <a:gd name="T14" fmla="*/ 0 60000 65536"/>
              <a:gd name="T15" fmla="*/ 0 60000 65536"/>
              <a:gd name="T16" fmla="*/ 0 60000 65536"/>
              <a:gd name="T17" fmla="*/ 0 60000 65536"/>
              <a:gd name="T18" fmla="*/ 0 w 3696"/>
              <a:gd name="T19" fmla="*/ 0 h 288"/>
              <a:gd name="T20" fmla="*/ 3696 w 3696"/>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3696" h="288">
                <a:moveTo>
                  <a:pt x="0" y="288"/>
                </a:moveTo>
                <a:lnTo>
                  <a:pt x="672" y="288"/>
                </a:lnTo>
                <a:lnTo>
                  <a:pt x="768" y="0"/>
                </a:lnTo>
                <a:lnTo>
                  <a:pt x="2016" y="0"/>
                </a:lnTo>
                <a:lnTo>
                  <a:pt x="2112" y="288"/>
                </a:lnTo>
                <a:lnTo>
                  <a:pt x="3696" y="288"/>
                </a:lnTo>
              </a:path>
            </a:pathLst>
          </a:custGeom>
          <a:noFill/>
          <a:ln w="57150" cap="sq"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GB"/>
          </a:p>
        </p:txBody>
      </p:sp>
      <p:sp>
        <p:nvSpPr>
          <p:cNvPr id="294942" name="Freeform 29"/>
          <p:cNvSpPr>
            <a:spLocks/>
          </p:cNvSpPr>
          <p:nvPr/>
        </p:nvSpPr>
        <p:spPr bwMode="auto">
          <a:xfrm>
            <a:off x="2133600" y="6096000"/>
            <a:ext cx="5867400" cy="457200"/>
          </a:xfrm>
          <a:custGeom>
            <a:avLst/>
            <a:gdLst>
              <a:gd name="T0" fmla="*/ 0 w 3696"/>
              <a:gd name="T1" fmla="*/ 2147483646 h 288"/>
              <a:gd name="T2" fmla="*/ 2147483646 w 3696"/>
              <a:gd name="T3" fmla="*/ 2147483646 h 288"/>
              <a:gd name="T4" fmla="*/ 2147483646 w 3696"/>
              <a:gd name="T5" fmla="*/ 0 h 288"/>
              <a:gd name="T6" fmla="*/ 2147483646 w 3696"/>
              <a:gd name="T7" fmla="*/ 0 h 288"/>
              <a:gd name="T8" fmla="*/ 2147483646 w 3696"/>
              <a:gd name="T9" fmla="*/ 2147483646 h 288"/>
              <a:gd name="T10" fmla="*/ 2147483646 w 3696"/>
              <a:gd name="T11" fmla="*/ 2147483646 h 288"/>
              <a:gd name="T12" fmla="*/ 0 60000 65536"/>
              <a:gd name="T13" fmla="*/ 0 60000 65536"/>
              <a:gd name="T14" fmla="*/ 0 60000 65536"/>
              <a:gd name="T15" fmla="*/ 0 60000 65536"/>
              <a:gd name="T16" fmla="*/ 0 60000 65536"/>
              <a:gd name="T17" fmla="*/ 0 60000 65536"/>
              <a:gd name="T18" fmla="*/ 0 w 3696"/>
              <a:gd name="T19" fmla="*/ 0 h 288"/>
              <a:gd name="T20" fmla="*/ 3696 w 3696"/>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3696" h="288">
                <a:moveTo>
                  <a:pt x="0" y="288"/>
                </a:moveTo>
                <a:lnTo>
                  <a:pt x="1344" y="288"/>
                </a:lnTo>
                <a:lnTo>
                  <a:pt x="1440" y="0"/>
                </a:lnTo>
                <a:lnTo>
                  <a:pt x="2688" y="0"/>
                </a:lnTo>
                <a:lnTo>
                  <a:pt x="2736" y="288"/>
                </a:lnTo>
                <a:lnTo>
                  <a:pt x="3696" y="288"/>
                </a:lnTo>
              </a:path>
            </a:pathLst>
          </a:custGeom>
          <a:noFill/>
          <a:ln w="57150" cap="sq"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GB"/>
          </a:p>
        </p:txBody>
      </p:sp>
      <p:sp>
        <p:nvSpPr>
          <p:cNvPr id="294943" name="AutoShape 30"/>
          <p:cNvSpPr>
            <a:spLocks noChangeArrowheads="1"/>
          </p:cNvSpPr>
          <p:nvPr/>
        </p:nvSpPr>
        <p:spPr bwMode="auto">
          <a:xfrm>
            <a:off x="2133600" y="5029200"/>
            <a:ext cx="2133600" cy="609600"/>
          </a:xfrm>
          <a:prstGeom prst="flowChartPreparation">
            <a:avLst/>
          </a:prstGeom>
          <a:solidFill>
            <a:srgbClr val="FFFF99"/>
          </a:solidFill>
          <a:ln w="9525"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94944" name="AutoShape 31"/>
          <p:cNvSpPr>
            <a:spLocks noChangeArrowheads="1"/>
          </p:cNvSpPr>
          <p:nvPr/>
        </p:nvSpPr>
        <p:spPr bwMode="auto">
          <a:xfrm>
            <a:off x="4267200" y="5029200"/>
            <a:ext cx="4191000" cy="609600"/>
          </a:xfrm>
          <a:prstGeom prst="flowChartPreparation">
            <a:avLst/>
          </a:prstGeom>
          <a:solidFill>
            <a:srgbClr val="FFFF99"/>
          </a:solidFill>
          <a:ln w="9525" cap="sq">
            <a:solidFill>
              <a:srgbClr val="FFFF99"/>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294945" name="Text Box 32"/>
          <p:cNvSpPr txBox="1">
            <a:spLocks noChangeArrowheads="1"/>
          </p:cNvSpPr>
          <p:nvPr/>
        </p:nvSpPr>
        <p:spPr bwMode="auto">
          <a:xfrm>
            <a:off x="2438400" y="838200"/>
            <a:ext cx="4111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rgbClr val="FF9900"/>
                </a:solidFill>
                <a:latin typeface="Tahoma" panose="020B0604030504040204" pitchFamily="34" charset="0"/>
              </a:rPr>
              <a:t>0</a:t>
            </a:r>
          </a:p>
        </p:txBody>
      </p:sp>
      <p:sp>
        <p:nvSpPr>
          <p:cNvPr id="294946" name="Text Box 33"/>
          <p:cNvSpPr txBox="1">
            <a:spLocks noChangeArrowheads="1"/>
          </p:cNvSpPr>
          <p:nvPr/>
        </p:nvSpPr>
        <p:spPr bwMode="auto">
          <a:xfrm>
            <a:off x="3200400" y="838200"/>
            <a:ext cx="1030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rgbClr val="FF9900"/>
                </a:solidFill>
                <a:latin typeface="Tahoma" panose="020B0604030504040204" pitchFamily="34" charset="0"/>
              </a:rPr>
              <a:t>+1 d</a:t>
            </a:r>
          </a:p>
        </p:txBody>
      </p:sp>
      <p:sp>
        <p:nvSpPr>
          <p:cNvPr id="294947" name="Text Box 34"/>
          <p:cNvSpPr txBox="1">
            <a:spLocks noChangeArrowheads="1"/>
          </p:cNvSpPr>
          <p:nvPr/>
        </p:nvSpPr>
        <p:spPr bwMode="auto">
          <a:xfrm>
            <a:off x="4343400" y="838200"/>
            <a:ext cx="1030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rgbClr val="FF9900"/>
                </a:solidFill>
                <a:latin typeface="Tahoma" panose="020B0604030504040204" pitchFamily="34" charset="0"/>
              </a:rPr>
              <a:t>+2 d</a:t>
            </a:r>
          </a:p>
        </p:txBody>
      </p:sp>
      <p:sp>
        <p:nvSpPr>
          <p:cNvPr id="294948" name="Text Box 35"/>
          <p:cNvSpPr txBox="1">
            <a:spLocks noChangeArrowheads="1"/>
          </p:cNvSpPr>
          <p:nvPr/>
        </p:nvSpPr>
        <p:spPr bwMode="auto">
          <a:xfrm>
            <a:off x="5334000" y="838200"/>
            <a:ext cx="1030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rgbClr val="FF9900"/>
                </a:solidFill>
                <a:latin typeface="Tahoma" panose="020B0604030504040204" pitchFamily="34" charset="0"/>
              </a:rPr>
              <a:t>+3 d</a:t>
            </a:r>
          </a:p>
        </p:txBody>
      </p:sp>
      <p:sp>
        <p:nvSpPr>
          <p:cNvPr id="294949" name="Text Box 36"/>
          <p:cNvSpPr txBox="1">
            <a:spLocks noChangeArrowheads="1"/>
          </p:cNvSpPr>
          <p:nvPr/>
        </p:nvSpPr>
        <p:spPr bwMode="auto">
          <a:xfrm>
            <a:off x="6361113" y="838200"/>
            <a:ext cx="1030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rgbClr val="FF9900"/>
                </a:solidFill>
                <a:latin typeface="Tahoma" panose="020B0604030504040204" pitchFamily="34" charset="0"/>
              </a:rPr>
              <a:t>+4 d</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ctrTitle"/>
          </p:nvPr>
        </p:nvSpPr>
        <p:spPr>
          <a:xfrm>
            <a:off x="684213" y="4149725"/>
            <a:ext cx="7772400" cy="1143000"/>
          </a:xfrm>
        </p:spPr>
        <p:txBody>
          <a:bodyPr/>
          <a:lstStyle/>
          <a:p>
            <a:pPr>
              <a:defRPr/>
            </a:pPr>
            <a:r>
              <a:rPr lang="en-US" smtClean="0"/>
              <a:t>Arrays, Libraries, Packages..</a:t>
            </a:r>
          </a:p>
        </p:txBody>
      </p:sp>
      <p:pic>
        <p:nvPicPr>
          <p:cNvPr id="295939" name="Picture 3" descr="soc_intro_c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0F3B129-8E4D-44D9-83E0-778383E9FC25}" type="slidenum">
              <a:rPr lang="ar-SA" altLang="en-US" sz="1400" smtClean="0">
                <a:solidFill>
                  <a:srgbClr val="0000B6"/>
                </a:solidFill>
                <a:latin typeface="Book Antiqua" panose="02040602050305030304" pitchFamily="18" charset="0"/>
              </a:rPr>
              <a:pPr>
                <a:spcBef>
                  <a:spcPct val="0"/>
                </a:spcBef>
                <a:buClrTx/>
                <a:buSzTx/>
                <a:buFontTx/>
                <a:buNone/>
              </a:pPr>
              <a:t>268</a:t>
            </a:fld>
            <a:endParaRPr lang="en-US" altLang="en-US" sz="1400" smtClean="0">
              <a:solidFill>
                <a:srgbClr val="0000B6"/>
              </a:solidFill>
              <a:latin typeface="Book Antiqua" panose="02040602050305030304" pitchFamily="18" charset="0"/>
            </a:endParaRPr>
          </a:p>
        </p:txBody>
      </p:sp>
      <p:sp>
        <p:nvSpPr>
          <p:cNvPr id="420866" name="Rectangle 2"/>
          <p:cNvSpPr>
            <a:spLocks noGrp="1" noChangeArrowheads="1"/>
          </p:cNvSpPr>
          <p:nvPr>
            <p:ph type="title"/>
          </p:nvPr>
        </p:nvSpPr>
        <p:spPr/>
        <p:txBody>
          <a:bodyPr/>
          <a:lstStyle/>
          <a:p>
            <a:pPr>
              <a:defRPr/>
            </a:pPr>
            <a:r>
              <a:rPr lang="en-US" smtClean="0">
                <a:solidFill>
                  <a:schemeClr val="tx1"/>
                </a:solidFill>
              </a:rPr>
              <a:t>Arrays: example</a:t>
            </a:r>
          </a:p>
        </p:txBody>
      </p:sp>
      <p:sp>
        <p:nvSpPr>
          <p:cNvPr id="296964" name="Text Box 3"/>
          <p:cNvSpPr txBox="1">
            <a:spLocks noChangeArrowheads="1"/>
          </p:cNvSpPr>
          <p:nvPr/>
        </p:nvSpPr>
        <p:spPr bwMode="auto">
          <a:xfrm>
            <a:off x="609600" y="1906588"/>
            <a:ext cx="7999413" cy="3732212"/>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word1 </a:t>
            </a:r>
            <a:r>
              <a:rPr lang="en-US" altLang="en-US" b="1" i="0">
                <a:solidFill>
                  <a:schemeClr val="tx1"/>
                </a:solidFill>
                <a:latin typeface="Tahoma" panose="020B0604030504040204" pitchFamily="34" charset="0"/>
              </a:rPr>
              <a:t>is array</a:t>
            </a:r>
            <a:r>
              <a:rPr lang="en-US" altLang="en-US" i="0">
                <a:solidFill>
                  <a:schemeClr val="tx1"/>
                </a:solidFill>
                <a:latin typeface="Tahoma" panose="020B0604030504040204" pitchFamily="34" charset="0"/>
              </a:rPr>
              <a:t> (0 </a:t>
            </a:r>
            <a:r>
              <a:rPr lang="en-US" altLang="en-US" b="1" i="0">
                <a:solidFill>
                  <a:schemeClr val="tx1"/>
                </a:solidFill>
                <a:latin typeface="Tahoma" panose="020B0604030504040204" pitchFamily="34" charset="0"/>
              </a:rPr>
              <a:t>to</a:t>
            </a:r>
            <a:r>
              <a:rPr lang="en-US" altLang="en-US" i="0">
                <a:solidFill>
                  <a:schemeClr val="tx1"/>
                </a:solidFill>
                <a:latin typeface="Tahoma" panose="020B0604030504040204" pitchFamily="34" charset="0"/>
              </a:rPr>
              <a:t> 31) </a:t>
            </a:r>
            <a:r>
              <a:rPr lang="en-US" altLang="en-US" b="1" i="0">
                <a:solidFill>
                  <a:schemeClr val="tx1"/>
                </a:solidFill>
                <a:latin typeface="Tahoma" panose="020B0604030504040204" pitchFamily="34" charset="0"/>
              </a:rPr>
              <a:t>of bit;</a:t>
            </a:r>
          </a:p>
          <a:p>
            <a:pPr eaLnBrk="1" hangingPunct="1">
              <a:lnSpc>
                <a:spcPct val="160000"/>
              </a:lnSpc>
              <a:spcBef>
                <a:spcPct val="0"/>
              </a:spcBef>
              <a:buClrTx/>
              <a:buSzTx/>
              <a:buFontTx/>
              <a:buNone/>
            </a:pPr>
            <a:r>
              <a:rPr lang="en-US" altLang="en-US" b="1" i="0">
                <a:solidFill>
                  <a:schemeClr val="tx1"/>
                </a:solidFill>
                <a:latin typeface="Tahoma" panose="020B0604030504040204" pitchFamily="34" charset="0"/>
              </a:rPr>
              <a:t>type </a:t>
            </a:r>
            <a:r>
              <a:rPr lang="en-US" altLang="en-US" i="0">
                <a:solidFill>
                  <a:schemeClr val="tx1"/>
                </a:solidFill>
                <a:latin typeface="Tahoma" panose="020B0604030504040204" pitchFamily="34" charset="0"/>
              </a:rPr>
              <a:t>word2</a:t>
            </a:r>
            <a:r>
              <a:rPr lang="en-US" altLang="en-US" b="1" i="0">
                <a:solidFill>
                  <a:schemeClr val="tx1"/>
                </a:solidFill>
                <a:latin typeface="Tahoma" panose="020B0604030504040204" pitchFamily="34" charset="0"/>
              </a:rPr>
              <a:t> is array </a:t>
            </a:r>
            <a:r>
              <a:rPr lang="en-US" altLang="en-US" i="0">
                <a:solidFill>
                  <a:schemeClr val="tx1"/>
                </a:solidFill>
                <a:latin typeface="Tahoma" panose="020B0604030504040204" pitchFamily="34" charset="0"/>
              </a:rPr>
              <a:t>(31</a:t>
            </a:r>
            <a:r>
              <a:rPr lang="en-US" altLang="en-US" b="1" i="0">
                <a:solidFill>
                  <a:schemeClr val="tx1"/>
                </a:solidFill>
                <a:latin typeface="Tahoma" panose="020B0604030504040204" pitchFamily="34" charset="0"/>
              </a:rPr>
              <a:t> downto </a:t>
            </a:r>
            <a:r>
              <a:rPr lang="en-US" altLang="en-US" i="0">
                <a:solidFill>
                  <a:schemeClr val="tx1"/>
                </a:solidFill>
                <a:latin typeface="Tahoma" panose="020B0604030504040204" pitchFamily="34" charset="0"/>
              </a:rPr>
              <a:t>0)</a:t>
            </a:r>
            <a:r>
              <a:rPr lang="en-US" altLang="en-US" b="1" i="0">
                <a:solidFill>
                  <a:schemeClr val="tx1"/>
                </a:solidFill>
                <a:latin typeface="Tahoma" panose="020B0604030504040204" pitchFamily="34" charset="0"/>
              </a:rPr>
              <a:t> of bit;</a:t>
            </a:r>
          </a:p>
          <a:p>
            <a:pPr eaLnBrk="1" hangingPunct="1">
              <a:lnSpc>
                <a:spcPct val="160000"/>
              </a:lnSpc>
              <a:spcBef>
                <a:spcPct val="0"/>
              </a:spcBef>
              <a:buClrTx/>
              <a:buSzTx/>
              <a:buFontTx/>
              <a:buNone/>
            </a:pPr>
            <a:r>
              <a:rPr lang="en-US" altLang="en-US" b="1" i="0">
                <a:solidFill>
                  <a:schemeClr val="tx1"/>
                </a:solidFill>
                <a:latin typeface="Tahoma" panose="020B0604030504040204" pitchFamily="34" charset="0"/>
              </a:rPr>
              <a:t>type </a:t>
            </a:r>
            <a:r>
              <a:rPr lang="en-US" altLang="en-US" i="0">
                <a:solidFill>
                  <a:schemeClr val="tx1"/>
                </a:solidFill>
                <a:latin typeface="Tahoma" panose="020B0604030504040204" pitchFamily="34" charset="0"/>
              </a:rPr>
              <a:t>state</a:t>
            </a:r>
            <a:r>
              <a:rPr lang="en-US" altLang="en-US" b="1" i="0">
                <a:solidFill>
                  <a:schemeClr val="tx1"/>
                </a:solidFill>
                <a:latin typeface="Tahoma" panose="020B0604030504040204" pitchFamily="34" charset="0"/>
              </a:rPr>
              <a:t> is </a:t>
            </a:r>
            <a:r>
              <a:rPr lang="en-US" altLang="en-US" i="0">
                <a:solidFill>
                  <a:schemeClr val="tx1"/>
                </a:solidFill>
                <a:latin typeface="Tahoma" panose="020B0604030504040204" pitchFamily="34" charset="0"/>
              </a:rPr>
              <a:t>(initial, idle, active, error)</a:t>
            </a:r>
            <a:r>
              <a:rPr lang="en-US" altLang="en-US" b="1" i="0">
                <a:solidFill>
                  <a:schemeClr val="tx1"/>
                </a:solidFill>
                <a:latin typeface="Tahoma" panose="020B0604030504040204" pitchFamily="34" charset="0"/>
              </a:rPr>
              <a:t>;</a:t>
            </a:r>
          </a:p>
          <a:p>
            <a:pPr eaLnBrk="1" hangingPunct="1">
              <a:lnSpc>
                <a:spcPct val="160000"/>
              </a:lnSpc>
              <a:spcBef>
                <a:spcPct val="0"/>
              </a:spcBef>
              <a:buClrTx/>
              <a:buSzTx/>
              <a:buFontTx/>
              <a:buNone/>
            </a:pPr>
            <a:r>
              <a:rPr lang="en-US" altLang="en-US" b="1" i="0">
                <a:solidFill>
                  <a:schemeClr val="tx1"/>
                </a:solidFill>
                <a:latin typeface="Tahoma" panose="020B0604030504040204" pitchFamily="34" charset="0"/>
              </a:rPr>
              <a:t>type </a:t>
            </a:r>
            <a:r>
              <a:rPr lang="en-US" altLang="en-US" i="0">
                <a:solidFill>
                  <a:schemeClr val="tx1"/>
                </a:solidFill>
                <a:latin typeface="Tahoma" panose="020B0604030504040204" pitchFamily="34" charset="0"/>
              </a:rPr>
              <a:t>state_counts1 </a:t>
            </a:r>
            <a:r>
              <a:rPr lang="en-US" altLang="en-US" b="1" i="0">
                <a:solidFill>
                  <a:schemeClr val="tx1"/>
                </a:solidFill>
                <a:latin typeface="Tahoma" panose="020B0604030504040204" pitchFamily="34" charset="0"/>
              </a:rPr>
              <a:t>is array </a:t>
            </a:r>
            <a:r>
              <a:rPr lang="en-US" altLang="en-US" i="0">
                <a:solidFill>
                  <a:schemeClr val="tx1"/>
                </a:solidFill>
                <a:latin typeface="Tahoma" panose="020B0604030504040204" pitchFamily="34" charset="0"/>
              </a:rPr>
              <a:t>(state) </a:t>
            </a:r>
            <a:r>
              <a:rPr lang="en-US" altLang="en-US" b="1" i="0">
                <a:solidFill>
                  <a:schemeClr val="tx1"/>
                </a:solidFill>
                <a:latin typeface="Tahoma" panose="020B0604030504040204" pitchFamily="34" charset="0"/>
              </a:rPr>
              <a:t>of natural;</a:t>
            </a:r>
          </a:p>
          <a:p>
            <a:pPr eaLnBrk="1" hangingPunct="1">
              <a:lnSpc>
                <a:spcPct val="160000"/>
              </a:lnSpc>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state_counts2 </a:t>
            </a:r>
            <a:r>
              <a:rPr lang="en-US" altLang="en-US" b="1" i="0">
                <a:solidFill>
                  <a:schemeClr val="tx1"/>
                </a:solidFill>
                <a:latin typeface="Tahoma" panose="020B0604030504040204" pitchFamily="34" charset="0"/>
              </a:rPr>
              <a:t>is array </a:t>
            </a:r>
            <a:r>
              <a:rPr lang="en-US" altLang="en-US" i="0">
                <a:solidFill>
                  <a:schemeClr val="tx1"/>
                </a:solidFill>
                <a:latin typeface="Tahoma" panose="020B0604030504040204" pitchFamily="34" charset="0"/>
              </a:rPr>
              <a:t>(state</a:t>
            </a:r>
            <a:r>
              <a:rPr lang="en-US" altLang="en-US" b="1" i="0">
                <a:solidFill>
                  <a:schemeClr val="tx1"/>
                </a:solidFill>
                <a:latin typeface="Tahoma" panose="020B0604030504040204" pitchFamily="34" charset="0"/>
              </a:rPr>
              <a:t> range </a:t>
            </a:r>
            <a:r>
              <a:rPr lang="en-US" altLang="en-US" i="0">
                <a:solidFill>
                  <a:schemeClr val="tx1"/>
                </a:solidFill>
                <a:latin typeface="Tahoma" panose="020B0604030504040204" pitchFamily="34" charset="0"/>
              </a:rPr>
              <a:t>initial</a:t>
            </a:r>
            <a:r>
              <a:rPr lang="en-US" altLang="en-US" b="1" i="0">
                <a:solidFill>
                  <a:schemeClr val="tx1"/>
                </a:solidFill>
                <a:latin typeface="Tahoma" panose="020B0604030504040204" pitchFamily="34" charset="0"/>
              </a:rPr>
              <a:t> </a:t>
            </a:r>
          </a:p>
          <a:p>
            <a:pPr eaLnBrk="1" hangingPunct="1">
              <a:lnSpc>
                <a:spcPct val="110000"/>
              </a:lnSpc>
              <a:spcBef>
                <a:spcPct val="0"/>
              </a:spcBef>
              <a:buClrTx/>
              <a:buSzTx/>
              <a:buFontTx/>
              <a:buNone/>
            </a:pPr>
            <a:r>
              <a:rPr lang="en-US" altLang="en-US" b="1" i="0">
                <a:solidFill>
                  <a:schemeClr val="tx1"/>
                </a:solidFill>
                <a:latin typeface="Tahoma" panose="020B0604030504040204" pitchFamily="34" charset="0"/>
              </a:rPr>
              <a:t>                                         to </a:t>
            </a:r>
            <a:r>
              <a:rPr lang="en-US" altLang="en-US" i="0">
                <a:solidFill>
                  <a:schemeClr val="tx1"/>
                </a:solidFill>
                <a:latin typeface="Tahoma" panose="020B0604030504040204" pitchFamily="34" charset="0"/>
              </a:rPr>
              <a:t>active)</a:t>
            </a:r>
            <a:r>
              <a:rPr lang="en-US" altLang="en-US" b="1" i="0">
                <a:solidFill>
                  <a:schemeClr val="tx1"/>
                </a:solidFill>
                <a:latin typeface="Tahoma" panose="020B0604030504040204" pitchFamily="34" charset="0"/>
              </a:rPr>
              <a:t> of natural;</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AA38DDC-210E-4CAB-BA59-80A17D830D2E}" type="slidenum">
              <a:rPr lang="ar-SA" altLang="en-US" sz="1400" smtClean="0">
                <a:solidFill>
                  <a:srgbClr val="0000B6"/>
                </a:solidFill>
                <a:latin typeface="Book Antiqua" panose="02040602050305030304" pitchFamily="18" charset="0"/>
              </a:rPr>
              <a:pPr>
                <a:spcBef>
                  <a:spcPct val="0"/>
                </a:spcBef>
                <a:buClrTx/>
                <a:buSzTx/>
                <a:buFontTx/>
                <a:buNone/>
              </a:pPr>
              <a:t>269</a:t>
            </a:fld>
            <a:endParaRPr lang="en-US" altLang="en-US" sz="1400" smtClean="0">
              <a:solidFill>
                <a:srgbClr val="0000B6"/>
              </a:solidFill>
              <a:latin typeface="Book Antiqua" panose="02040602050305030304" pitchFamily="18" charset="0"/>
            </a:endParaRPr>
          </a:p>
        </p:txBody>
      </p:sp>
      <p:sp>
        <p:nvSpPr>
          <p:cNvPr id="421890" name="Rectangle 2"/>
          <p:cNvSpPr>
            <a:spLocks noGrp="1" noChangeArrowheads="1"/>
          </p:cNvSpPr>
          <p:nvPr>
            <p:ph type="title"/>
          </p:nvPr>
        </p:nvSpPr>
        <p:spPr/>
        <p:txBody>
          <a:bodyPr/>
          <a:lstStyle/>
          <a:p>
            <a:pPr>
              <a:defRPr/>
            </a:pPr>
            <a:r>
              <a:rPr lang="en-US" smtClean="0">
                <a:solidFill>
                  <a:schemeClr val="tx1"/>
                </a:solidFill>
              </a:rPr>
              <a:t>Arrays: example</a:t>
            </a:r>
          </a:p>
        </p:txBody>
      </p:sp>
      <p:sp>
        <p:nvSpPr>
          <p:cNvPr id="297988" name="Text Box 3"/>
          <p:cNvSpPr txBox="1">
            <a:spLocks noChangeArrowheads="1"/>
          </p:cNvSpPr>
          <p:nvPr/>
        </p:nvSpPr>
        <p:spPr bwMode="auto">
          <a:xfrm>
            <a:off x="2324100" y="2012950"/>
            <a:ext cx="453390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variable</a:t>
            </a:r>
            <a:r>
              <a:rPr lang="en-US" altLang="en-US" i="0">
                <a:solidFill>
                  <a:schemeClr val="tx1"/>
                </a:solidFill>
                <a:latin typeface="Tahoma" panose="020B0604030504040204" pitchFamily="34" charset="0"/>
              </a:rPr>
              <a:t> buffer_reg: word;</a:t>
            </a:r>
          </a:p>
          <a:p>
            <a:pPr eaLnBrk="1" hangingPunct="1">
              <a:spcBef>
                <a:spcPct val="0"/>
              </a:spcBef>
              <a:buClrTx/>
              <a:buSzTx/>
              <a:buFontTx/>
              <a:buNone/>
            </a:pPr>
            <a:r>
              <a:rPr lang="en-US" altLang="en-US" b="1" i="0">
                <a:solidFill>
                  <a:schemeClr val="tx1"/>
                </a:solidFill>
                <a:latin typeface="Tahoma" panose="020B0604030504040204" pitchFamily="34" charset="0"/>
              </a:rPr>
              <a:t>signal</a:t>
            </a:r>
            <a:r>
              <a:rPr lang="en-US" altLang="en-US" i="0">
                <a:solidFill>
                  <a:schemeClr val="tx1"/>
                </a:solidFill>
                <a:latin typeface="Tahoma" panose="020B0604030504040204" pitchFamily="34" charset="0"/>
              </a:rPr>
              <a:t> s1: word;</a:t>
            </a:r>
          </a:p>
        </p:txBody>
      </p:sp>
      <p:sp>
        <p:nvSpPr>
          <p:cNvPr id="297989" name="Text Box 4"/>
          <p:cNvSpPr txBox="1">
            <a:spLocks noChangeArrowheads="1"/>
          </p:cNvSpPr>
          <p:nvPr/>
        </p:nvSpPr>
        <p:spPr bwMode="auto">
          <a:xfrm>
            <a:off x="2867025" y="3887788"/>
            <a:ext cx="3381375"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buffer_reg(0) := ‘1’;</a:t>
            </a:r>
          </a:p>
          <a:p>
            <a:pPr eaLnBrk="1" hangingPunct="1">
              <a:spcBef>
                <a:spcPct val="0"/>
              </a:spcBef>
              <a:buClrTx/>
              <a:buSzTx/>
              <a:buFontTx/>
              <a:buNone/>
            </a:pPr>
            <a:r>
              <a:rPr lang="en-US" altLang="en-US" i="0">
                <a:solidFill>
                  <a:schemeClr val="tx1"/>
                </a:solidFill>
                <a:latin typeface="Tahoma" panose="020B0604030504040204" pitchFamily="34" charset="0"/>
              </a:rPr>
              <a:t>s1(0) &lt;= ‘0’;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altLang="en-US" dirty="0" smtClean="0"/>
              <a:t>Basic Form of VHDL Code (cont.)</a:t>
            </a:r>
          </a:p>
        </p:txBody>
      </p:sp>
      <p:sp>
        <p:nvSpPr>
          <p:cNvPr id="37891" name="TextBox 3"/>
          <p:cNvSpPr txBox="1">
            <a:spLocks noChangeArrowheads="1"/>
          </p:cNvSpPr>
          <p:nvPr/>
        </p:nvSpPr>
        <p:spPr bwMode="auto">
          <a:xfrm>
            <a:off x="685800" y="1676400"/>
            <a:ext cx="76962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 typeface="Arial" panose="020B0604020202020204" pitchFamily="34" charset="0"/>
              <a:buChar char="•"/>
            </a:pPr>
            <a:r>
              <a:rPr lang="en-US" altLang="en-US" sz="2400">
                <a:solidFill>
                  <a:schemeClr val="tx1"/>
                </a:solidFill>
                <a:ea typeface="MS PGothic" panose="020B0600070205080204" pitchFamily="34" charset="-128"/>
              </a:rPr>
              <a:t>Every VHDL design description consists of at least:</a:t>
            </a:r>
          </a:p>
          <a:p>
            <a:pPr lvl="1">
              <a:spcBef>
                <a:spcPct val="0"/>
              </a:spcBef>
              <a:buClrTx/>
              <a:buSzTx/>
              <a:buFont typeface="Arial" panose="020B0604020202020204" pitchFamily="34" charset="0"/>
              <a:buChar char="•"/>
            </a:pPr>
            <a:r>
              <a:rPr lang="en-US" altLang="en-US" sz="2000">
                <a:solidFill>
                  <a:srgbClr val="C00000"/>
                </a:solidFill>
                <a:ea typeface="MS PGothic" panose="020B0600070205080204" pitchFamily="34" charset="-128"/>
              </a:rPr>
              <a:t>one entity / architecture pair, </a:t>
            </a:r>
          </a:p>
          <a:p>
            <a:pPr lvl="1">
              <a:spcBef>
                <a:spcPct val="0"/>
              </a:spcBef>
              <a:buClrTx/>
              <a:buSzTx/>
              <a:buFont typeface="Arial" panose="020B0604020202020204" pitchFamily="34" charset="0"/>
              <a:buChar char="•"/>
            </a:pPr>
            <a:r>
              <a:rPr lang="en-US" altLang="en-US" sz="2000">
                <a:solidFill>
                  <a:srgbClr val="C00000"/>
                </a:solidFill>
                <a:ea typeface="MS PGothic" panose="020B0600070205080204" pitchFamily="34" charset="-128"/>
              </a:rPr>
              <a:t>or one entity with multiple architectures.</a:t>
            </a:r>
          </a:p>
          <a:p>
            <a:pPr>
              <a:spcBef>
                <a:spcPct val="0"/>
              </a:spcBef>
              <a:buClrTx/>
              <a:buSzTx/>
              <a:buFont typeface="Arial" panose="020B0604020202020204" pitchFamily="34" charset="0"/>
              <a:buChar char="•"/>
            </a:pPr>
            <a:r>
              <a:rPr lang="en-US" altLang="en-US" sz="2400">
                <a:solidFill>
                  <a:schemeClr val="tx1"/>
                </a:solidFill>
                <a:ea typeface="MS PGothic" panose="020B0600070205080204" pitchFamily="34" charset="-128"/>
              </a:rPr>
              <a:t>A behavioral model is similar to a “black box”. </a:t>
            </a:r>
          </a:p>
          <a:p>
            <a:pPr>
              <a:spcBef>
                <a:spcPct val="0"/>
              </a:spcBef>
              <a:buClrTx/>
              <a:buSzTx/>
              <a:buFont typeface="Arial" panose="020B0604020202020204" pitchFamily="34" charset="0"/>
              <a:buChar char="•"/>
            </a:pPr>
            <a:r>
              <a:rPr lang="en-US" altLang="en-US" sz="2400">
                <a:solidFill>
                  <a:schemeClr val="tx1"/>
                </a:solidFill>
                <a:ea typeface="MS PGothic" panose="020B0600070205080204" pitchFamily="34" charset="-128"/>
              </a:rPr>
              <a:t> Standardized design libraries are included before entity declaration.</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4413250"/>
            <a:ext cx="5600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42F0FCA-65D9-41A9-8F39-A56B8F97CCF5}" type="slidenum">
              <a:rPr lang="ar-SA" altLang="en-US" sz="1400" smtClean="0">
                <a:solidFill>
                  <a:srgbClr val="0000B6"/>
                </a:solidFill>
                <a:latin typeface="Book Antiqua" panose="02040602050305030304" pitchFamily="18" charset="0"/>
              </a:rPr>
              <a:pPr>
                <a:spcBef>
                  <a:spcPct val="0"/>
                </a:spcBef>
                <a:buClrTx/>
                <a:buSzTx/>
                <a:buFontTx/>
                <a:buNone/>
              </a:pPr>
              <a:t>270</a:t>
            </a:fld>
            <a:endParaRPr lang="en-US" altLang="en-US" sz="1400" smtClean="0">
              <a:solidFill>
                <a:srgbClr val="0000B6"/>
              </a:solidFill>
              <a:latin typeface="Book Antiqua" panose="02040602050305030304" pitchFamily="18" charset="0"/>
            </a:endParaRPr>
          </a:p>
        </p:txBody>
      </p:sp>
      <p:sp>
        <p:nvSpPr>
          <p:cNvPr id="422914" name="Rectangle 2"/>
          <p:cNvSpPr>
            <a:spLocks noGrp="1" noChangeArrowheads="1"/>
          </p:cNvSpPr>
          <p:nvPr>
            <p:ph type="title"/>
          </p:nvPr>
        </p:nvSpPr>
        <p:spPr>
          <a:xfrm>
            <a:off x="762000" y="228600"/>
            <a:ext cx="7772400" cy="1143000"/>
          </a:xfrm>
        </p:spPr>
        <p:txBody>
          <a:bodyPr/>
          <a:lstStyle/>
          <a:p>
            <a:pPr>
              <a:defRPr/>
            </a:pPr>
            <a:r>
              <a:rPr lang="en-US" smtClean="0">
                <a:solidFill>
                  <a:schemeClr val="tx1"/>
                </a:solidFill>
              </a:rPr>
              <a:t>Multi-dimensional arrays</a:t>
            </a:r>
          </a:p>
        </p:txBody>
      </p:sp>
      <p:sp>
        <p:nvSpPr>
          <p:cNvPr id="299012" name="Text Box 3"/>
          <p:cNvSpPr txBox="1">
            <a:spLocks noChangeArrowheads="1"/>
          </p:cNvSpPr>
          <p:nvPr/>
        </p:nvSpPr>
        <p:spPr bwMode="auto">
          <a:xfrm>
            <a:off x="457200" y="1447800"/>
            <a:ext cx="8358188" cy="1385888"/>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symbol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(‘a’, ‘t’, ‘d’, ‘h’);</a:t>
            </a:r>
          </a:p>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state </a:t>
            </a:r>
            <a:r>
              <a:rPr lang="en-US" altLang="en-US" b="1" i="0">
                <a:solidFill>
                  <a:schemeClr val="tx1"/>
                </a:solidFill>
                <a:latin typeface="Tahoma" panose="020B0604030504040204" pitchFamily="34" charset="0"/>
              </a:rPr>
              <a:t>is range</a:t>
            </a:r>
            <a:r>
              <a:rPr lang="en-US" altLang="en-US" i="0">
                <a:solidFill>
                  <a:schemeClr val="tx1"/>
                </a:solidFill>
                <a:latin typeface="Tahoma" panose="020B0604030504040204" pitchFamily="34" charset="0"/>
              </a:rPr>
              <a:t> 0 </a:t>
            </a:r>
            <a:r>
              <a:rPr lang="en-US" altLang="en-US" b="1" i="0">
                <a:solidFill>
                  <a:schemeClr val="tx1"/>
                </a:solidFill>
                <a:latin typeface="Tahoma" panose="020B0604030504040204" pitchFamily="34" charset="0"/>
              </a:rPr>
              <a:t>to</a:t>
            </a:r>
            <a:r>
              <a:rPr lang="en-US" altLang="en-US" i="0">
                <a:solidFill>
                  <a:schemeClr val="tx1"/>
                </a:solidFill>
                <a:latin typeface="Tahoma" panose="020B0604030504040204" pitchFamily="34" charset="0"/>
              </a:rPr>
              <a:t> 6;</a:t>
            </a:r>
          </a:p>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trans_matrix </a:t>
            </a:r>
            <a:r>
              <a:rPr lang="en-US" altLang="en-US" b="1" i="0">
                <a:solidFill>
                  <a:schemeClr val="tx1"/>
                </a:solidFill>
                <a:latin typeface="Tahoma" panose="020B0604030504040204" pitchFamily="34" charset="0"/>
              </a:rPr>
              <a:t>is array</a:t>
            </a:r>
            <a:r>
              <a:rPr lang="en-US" altLang="en-US" i="0">
                <a:solidFill>
                  <a:schemeClr val="tx1"/>
                </a:solidFill>
                <a:latin typeface="Tahoma" panose="020B0604030504040204" pitchFamily="34" charset="0"/>
              </a:rPr>
              <a:t>(state, symbol) </a:t>
            </a:r>
            <a:r>
              <a:rPr lang="en-US" altLang="en-US" b="1" i="0">
                <a:solidFill>
                  <a:schemeClr val="tx1"/>
                </a:solidFill>
                <a:latin typeface="Tahoma" panose="020B0604030504040204" pitchFamily="34" charset="0"/>
              </a:rPr>
              <a:t>of </a:t>
            </a:r>
            <a:r>
              <a:rPr lang="en-US" altLang="en-US" i="0">
                <a:solidFill>
                  <a:schemeClr val="tx1"/>
                </a:solidFill>
                <a:latin typeface="Tahoma" panose="020B0604030504040204" pitchFamily="34" charset="0"/>
              </a:rPr>
              <a:t>state</a:t>
            </a:r>
            <a:r>
              <a:rPr lang="en-US" altLang="en-US" b="1" i="0">
                <a:solidFill>
                  <a:schemeClr val="tx1"/>
                </a:solidFill>
                <a:latin typeface="Tahoma" panose="020B0604030504040204" pitchFamily="34" charset="0"/>
              </a:rPr>
              <a:t>;</a:t>
            </a:r>
          </a:p>
        </p:txBody>
      </p:sp>
      <p:sp>
        <p:nvSpPr>
          <p:cNvPr id="299013" name="Text Box 4"/>
          <p:cNvSpPr txBox="1">
            <a:spLocks noChangeArrowheads="1"/>
          </p:cNvSpPr>
          <p:nvPr/>
        </p:nvSpPr>
        <p:spPr bwMode="auto">
          <a:xfrm>
            <a:off x="482600" y="3659188"/>
            <a:ext cx="5842000" cy="531812"/>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variable</a:t>
            </a:r>
            <a:r>
              <a:rPr lang="en-US" altLang="en-US" i="0">
                <a:solidFill>
                  <a:schemeClr val="tx1"/>
                </a:solidFill>
                <a:latin typeface="Tahoma" panose="020B0604030504040204" pitchFamily="34" charset="0"/>
              </a:rPr>
              <a:t> trans_table: trans_matrix;</a:t>
            </a:r>
          </a:p>
        </p:txBody>
      </p:sp>
      <p:sp>
        <p:nvSpPr>
          <p:cNvPr id="299014" name="Text Box 5"/>
          <p:cNvSpPr txBox="1">
            <a:spLocks noChangeArrowheads="1"/>
          </p:cNvSpPr>
          <p:nvPr/>
        </p:nvSpPr>
        <p:spPr bwMode="auto">
          <a:xfrm>
            <a:off x="457200" y="4954588"/>
            <a:ext cx="3902075" cy="531812"/>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trans_table(0, ‘a’) := 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6AC338B-F8A2-4DF2-9313-2F0BD4069C5E}" type="slidenum">
              <a:rPr lang="ar-SA" altLang="en-US" sz="1400" smtClean="0">
                <a:solidFill>
                  <a:srgbClr val="0000B6"/>
                </a:solidFill>
                <a:latin typeface="Book Antiqua" panose="02040602050305030304" pitchFamily="18" charset="0"/>
              </a:rPr>
              <a:pPr>
                <a:spcBef>
                  <a:spcPct val="0"/>
                </a:spcBef>
                <a:buClrTx/>
                <a:buSzTx/>
                <a:buFontTx/>
                <a:buNone/>
              </a:pPr>
              <a:t>271</a:t>
            </a:fld>
            <a:endParaRPr lang="en-US" altLang="en-US" sz="1400" smtClean="0">
              <a:solidFill>
                <a:srgbClr val="0000B6"/>
              </a:solidFill>
              <a:latin typeface="Book Antiqua" panose="02040602050305030304" pitchFamily="18" charset="0"/>
            </a:endParaRPr>
          </a:p>
        </p:txBody>
      </p:sp>
      <p:sp>
        <p:nvSpPr>
          <p:cNvPr id="423938" name="Rectangle 2"/>
          <p:cNvSpPr>
            <a:spLocks noGrp="1" noChangeArrowheads="1"/>
          </p:cNvSpPr>
          <p:nvPr>
            <p:ph type="title"/>
          </p:nvPr>
        </p:nvSpPr>
        <p:spPr>
          <a:xfrm>
            <a:off x="685800" y="228600"/>
            <a:ext cx="7772400" cy="1143000"/>
          </a:xfrm>
        </p:spPr>
        <p:txBody>
          <a:bodyPr/>
          <a:lstStyle/>
          <a:p>
            <a:pPr>
              <a:defRPr/>
            </a:pPr>
            <a:r>
              <a:rPr lang="en-US" smtClean="0">
                <a:solidFill>
                  <a:schemeClr val="tx1"/>
                </a:solidFill>
              </a:rPr>
              <a:t>Type declarations</a:t>
            </a:r>
          </a:p>
        </p:txBody>
      </p:sp>
      <p:sp>
        <p:nvSpPr>
          <p:cNvPr id="300036" name="Text Box 3"/>
          <p:cNvSpPr txBox="1">
            <a:spLocks noChangeArrowheads="1"/>
          </p:cNvSpPr>
          <p:nvPr/>
        </p:nvSpPr>
        <p:spPr bwMode="auto">
          <a:xfrm>
            <a:off x="228600" y="1295400"/>
            <a:ext cx="8915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Type declarations can be done inside the declarative</a:t>
            </a:r>
          </a:p>
          <a:p>
            <a:pPr eaLnBrk="1" hangingPunct="1">
              <a:spcBef>
                <a:spcPct val="0"/>
              </a:spcBef>
              <a:buClrTx/>
              <a:buSzTx/>
              <a:buFontTx/>
              <a:buNone/>
            </a:pPr>
            <a:r>
              <a:rPr lang="en-US" altLang="en-US" i="0">
                <a:solidFill>
                  <a:schemeClr val="tx1"/>
                </a:solidFill>
                <a:latin typeface="Tahoma" panose="020B0604030504040204" pitchFamily="34" charset="0"/>
              </a:rPr>
              <a:t>   parts of entity, architecture, and process statements.</a:t>
            </a:r>
          </a:p>
        </p:txBody>
      </p:sp>
      <p:grpSp>
        <p:nvGrpSpPr>
          <p:cNvPr id="2" name="Group 4"/>
          <p:cNvGrpSpPr>
            <a:grpSpLocks/>
          </p:cNvGrpSpPr>
          <p:nvPr/>
        </p:nvGrpSpPr>
        <p:grpSpPr bwMode="auto">
          <a:xfrm>
            <a:off x="152400" y="2362200"/>
            <a:ext cx="4375150" cy="1628775"/>
            <a:chOff x="96" y="1488"/>
            <a:chExt cx="2756" cy="1026"/>
          </a:xfrm>
        </p:grpSpPr>
        <p:sp>
          <p:nvSpPr>
            <p:cNvPr id="300044" name="Text Box 5"/>
            <p:cNvSpPr txBox="1">
              <a:spLocks noChangeArrowheads="1"/>
            </p:cNvSpPr>
            <p:nvPr/>
          </p:nvSpPr>
          <p:spPr bwMode="auto">
            <a:xfrm>
              <a:off x="240" y="1488"/>
              <a:ext cx="2612" cy="1026"/>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000">
                  <a:solidFill>
                    <a:schemeClr val="tx1"/>
                  </a:solidFill>
                  <a:latin typeface="Forte" panose="03060902040502070203" pitchFamily="66" charset="0"/>
                </a:rPr>
                <a:t>entity_decl</a:t>
              </a:r>
              <a:r>
                <a:rPr lang="en-US" altLang="en-US" sz="2000">
                  <a:solidFill>
                    <a:schemeClr val="tx1"/>
                  </a:solidFill>
                  <a:latin typeface="Bernard MT Condensed" panose="02050806060905020404" pitchFamily="18" charset="0"/>
                </a:rPr>
                <a:t> &lt;=</a:t>
              </a:r>
            </a:p>
            <a:p>
              <a:pPr eaLnBrk="1" hangingPunct="1">
                <a:spcBef>
                  <a:spcPct val="0"/>
                </a:spcBef>
                <a:buClrTx/>
                <a:buSzTx/>
                <a:buFontTx/>
                <a:buNone/>
              </a:pPr>
              <a:r>
                <a:rPr lang="en-US" altLang="en-US" sz="2000" i="0">
                  <a:solidFill>
                    <a:schemeClr val="tx1"/>
                  </a:solidFill>
                  <a:latin typeface="Forte" panose="03060902040502070203" pitchFamily="66" charset="0"/>
                </a:rPr>
                <a:t> </a:t>
              </a:r>
              <a:r>
                <a:rPr lang="en-US" altLang="en-US" sz="2000" b="1" i="0">
                  <a:solidFill>
                    <a:schemeClr val="tx1"/>
                  </a:solidFill>
                  <a:latin typeface="Tahoma" panose="020B0604030504040204" pitchFamily="34" charset="0"/>
                </a:rPr>
                <a:t>entity</a:t>
              </a:r>
              <a:r>
                <a:rPr lang="en-US" altLang="en-US" sz="2000" i="0">
                  <a:solidFill>
                    <a:schemeClr val="tx1"/>
                  </a:solidFill>
                  <a:latin typeface="Forte" panose="03060902040502070203" pitchFamily="66" charset="0"/>
                </a:rPr>
                <a:t> </a:t>
              </a:r>
              <a:r>
                <a:rPr lang="en-US" altLang="en-US" sz="2000">
                  <a:solidFill>
                    <a:schemeClr val="tx1"/>
                  </a:solidFill>
                  <a:latin typeface="Forte" panose="03060902040502070203" pitchFamily="66" charset="0"/>
                </a:rPr>
                <a:t>id</a:t>
              </a:r>
              <a:r>
                <a:rPr lang="en-US" altLang="en-US" sz="2000" i="0">
                  <a:solidFill>
                    <a:schemeClr val="tx1"/>
                  </a:solidFill>
                  <a:latin typeface="Forte" panose="03060902040502070203" pitchFamily="66" charset="0"/>
                </a:rPr>
                <a:t>  </a:t>
              </a:r>
              <a:r>
                <a:rPr lang="en-US" altLang="en-US" sz="2000" b="1" i="0">
                  <a:solidFill>
                    <a:schemeClr val="tx1"/>
                  </a:solidFill>
                  <a:latin typeface="Tahoma" panose="020B0604030504040204" pitchFamily="34" charset="0"/>
                </a:rPr>
                <a:t>is</a:t>
              </a:r>
              <a:endParaRPr lang="en-US" altLang="en-US" sz="2000" i="0">
                <a:solidFill>
                  <a:schemeClr val="tx1"/>
                </a:solidFill>
                <a:latin typeface="Forte" panose="03060902040502070203" pitchFamily="66" charset="0"/>
              </a:endParaRPr>
            </a:p>
            <a:p>
              <a:pPr lvl="1" eaLnBrk="1" hangingPunct="1">
                <a:spcBef>
                  <a:spcPct val="0"/>
                </a:spcBef>
                <a:buClrTx/>
                <a:buSzTx/>
                <a:buFontTx/>
                <a:buNone/>
              </a:pPr>
              <a:r>
                <a:rPr lang="en-US" altLang="en-US" sz="2000" i="0">
                  <a:latin typeface="Forte" panose="03060902040502070203" pitchFamily="66" charset="0"/>
                </a:rPr>
                <a:t>[ </a:t>
              </a:r>
              <a:r>
                <a:rPr lang="en-US" altLang="en-US" sz="2000" b="1" i="0">
                  <a:latin typeface="Tahoma" panose="020B0604030504040204" pitchFamily="34" charset="0"/>
                </a:rPr>
                <a:t>port</a:t>
              </a:r>
              <a:r>
                <a:rPr lang="en-US" altLang="en-US" sz="2000" i="0">
                  <a:latin typeface="Forte" panose="03060902040502070203" pitchFamily="66" charset="0"/>
                </a:rPr>
                <a:t> </a:t>
              </a:r>
              <a:r>
                <a:rPr lang="en-US" altLang="en-US" sz="2000" b="1" i="0">
                  <a:latin typeface="Tahoma" panose="020B0604030504040204" pitchFamily="34" charset="0"/>
                </a:rPr>
                <a:t>(</a:t>
              </a:r>
              <a:r>
                <a:rPr lang="en-US" altLang="en-US" sz="2000" i="0">
                  <a:latin typeface="Forte" panose="03060902040502070203" pitchFamily="66" charset="0"/>
                </a:rPr>
                <a:t> port_interface_list  </a:t>
              </a:r>
              <a:r>
                <a:rPr lang="en-US" altLang="en-US" sz="2000" b="1" i="0">
                  <a:latin typeface="Tahoma" panose="020B0604030504040204" pitchFamily="34" charset="0"/>
                </a:rPr>
                <a:t>) ;</a:t>
              </a:r>
              <a:r>
                <a:rPr lang="en-US" altLang="en-US" sz="2000" i="0">
                  <a:latin typeface="Forte" panose="03060902040502070203" pitchFamily="66" charset="0"/>
                </a:rPr>
                <a:t> ]</a:t>
              </a:r>
            </a:p>
            <a:p>
              <a:pPr lvl="1" eaLnBrk="1" hangingPunct="1">
                <a:spcBef>
                  <a:spcPct val="0"/>
                </a:spcBef>
                <a:buClrTx/>
                <a:buSzTx/>
                <a:buFontTx/>
                <a:buNone/>
              </a:pPr>
              <a:r>
                <a:rPr lang="en-US" altLang="en-US" sz="2000" i="0">
                  <a:latin typeface="Forte" panose="03060902040502070203" pitchFamily="66" charset="0"/>
                </a:rPr>
                <a:t>{ entity_declarative_item }</a:t>
              </a:r>
            </a:p>
            <a:p>
              <a:pPr eaLnBrk="1" hangingPunct="1">
                <a:spcBef>
                  <a:spcPct val="0"/>
                </a:spcBef>
                <a:buClrTx/>
                <a:buSzTx/>
                <a:buFontTx/>
                <a:buNone/>
              </a:pPr>
              <a:r>
                <a:rPr lang="en-US" altLang="en-US" sz="2000" b="1" i="0">
                  <a:solidFill>
                    <a:schemeClr val="tx1"/>
                  </a:solidFill>
                  <a:latin typeface="Tahoma" panose="020B0604030504040204" pitchFamily="34" charset="0"/>
                </a:rPr>
                <a:t>end</a:t>
              </a:r>
              <a:r>
                <a:rPr lang="en-US" altLang="en-US" sz="2000" i="0">
                  <a:solidFill>
                    <a:schemeClr val="tx1"/>
                  </a:solidFill>
                  <a:latin typeface="Tahoma" panose="020B0604030504040204" pitchFamily="34" charset="0"/>
                </a:rPr>
                <a:t> </a:t>
              </a:r>
              <a:r>
                <a:rPr lang="en-US" altLang="en-US" sz="2000" b="1" i="0">
                  <a:solidFill>
                    <a:schemeClr val="tx1"/>
                  </a:solidFill>
                  <a:latin typeface="Tahoma" panose="020B0604030504040204" pitchFamily="34" charset="0"/>
                </a:rPr>
                <a:t> </a:t>
              </a:r>
              <a:r>
                <a:rPr lang="en-US" altLang="en-US" sz="2000" b="1">
                  <a:solidFill>
                    <a:schemeClr val="tx1"/>
                  </a:solidFill>
                  <a:latin typeface="Forte" panose="03060902040502070203" pitchFamily="66" charset="0"/>
                </a:rPr>
                <a:t>[</a:t>
              </a:r>
              <a:r>
                <a:rPr lang="en-US" altLang="en-US" sz="2000" b="1" i="0">
                  <a:solidFill>
                    <a:schemeClr val="tx1"/>
                  </a:solidFill>
                  <a:latin typeface="Tahoma" panose="020B0604030504040204" pitchFamily="34" charset="0"/>
                </a:rPr>
                <a:t> entity </a:t>
              </a:r>
              <a:r>
                <a:rPr lang="en-US" altLang="en-US" sz="2000" b="1">
                  <a:solidFill>
                    <a:schemeClr val="tx1"/>
                  </a:solidFill>
                  <a:latin typeface="Forte" panose="03060902040502070203" pitchFamily="66" charset="0"/>
                </a:rPr>
                <a:t>] </a:t>
              </a:r>
              <a:r>
                <a:rPr lang="en-US" altLang="en-US" sz="2000">
                  <a:solidFill>
                    <a:schemeClr val="tx1"/>
                  </a:solidFill>
                  <a:latin typeface="Forte" panose="03060902040502070203" pitchFamily="66" charset="0"/>
                </a:rPr>
                <a:t>[ id ]  </a:t>
              </a:r>
              <a:r>
                <a:rPr lang="en-US" altLang="en-US" sz="2000" b="1" i="0">
                  <a:solidFill>
                    <a:schemeClr val="tx1"/>
                  </a:solidFill>
                  <a:latin typeface="Tahoma" panose="020B0604030504040204" pitchFamily="34" charset="0"/>
                </a:rPr>
                <a:t>;</a:t>
              </a:r>
            </a:p>
          </p:txBody>
        </p:sp>
        <p:sp>
          <p:nvSpPr>
            <p:cNvPr id="300045" name="AutoShape 6"/>
            <p:cNvSpPr>
              <a:spLocks noChangeArrowheads="1"/>
            </p:cNvSpPr>
            <p:nvPr/>
          </p:nvSpPr>
          <p:spPr bwMode="auto">
            <a:xfrm>
              <a:off x="96" y="2112"/>
              <a:ext cx="480" cy="144"/>
            </a:xfrm>
            <a:prstGeom prst="rightArrow">
              <a:avLst>
                <a:gd name="adj1" fmla="val 41667"/>
                <a:gd name="adj2" fmla="val 136806"/>
              </a:avLst>
            </a:prstGeom>
            <a:solidFill>
              <a:srgbClr val="FF5050"/>
            </a:solidFill>
            <a:ln w="12700" cap="sq">
              <a:solidFill>
                <a:schemeClr val="bg2"/>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grpSp>
      <p:grpSp>
        <p:nvGrpSpPr>
          <p:cNvPr id="3" name="Group 7"/>
          <p:cNvGrpSpPr>
            <a:grpSpLocks/>
          </p:cNvGrpSpPr>
          <p:nvPr/>
        </p:nvGrpSpPr>
        <p:grpSpPr bwMode="auto">
          <a:xfrm>
            <a:off x="4724400" y="2362200"/>
            <a:ext cx="4291013" cy="1933575"/>
            <a:chOff x="2976" y="1488"/>
            <a:chExt cx="2703" cy="1218"/>
          </a:xfrm>
        </p:grpSpPr>
        <p:sp>
          <p:nvSpPr>
            <p:cNvPr id="300042" name="Text Box 8"/>
            <p:cNvSpPr txBox="1">
              <a:spLocks noChangeArrowheads="1"/>
            </p:cNvSpPr>
            <p:nvPr/>
          </p:nvSpPr>
          <p:spPr bwMode="auto">
            <a:xfrm>
              <a:off x="2976" y="1488"/>
              <a:ext cx="2703" cy="1218"/>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000">
                  <a:solidFill>
                    <a:schemeClr val="tx1"/>
                  </a:solidFill>
                  <a:latin typeface="Forte" panose="03060902040502070203" pitchFamily="66" charset="0"/>
                </a:rPr>
                <a:t>arch_body &lt;=</a:t>
              </a:r>
            </a:p>
            <a:p>
              <a:pPr eaLnBrk="1" hangingPunct="1">
                <a:spcBef>
                  <a:spcPct val="0"/>
                </a:spcBef>
                <a:buClrTx/>
                <a:buSzTx/>
                <a:buFontTx/>
                <a:buNone/>
              </a:pPr>
              <a:r>
                <a:rPr lang="en-US" altLang="en-US" sz="2000" i="0">
                  <a:solidFill>
                    <a:schemeClr val="tx1"/>
                  </a:solidFill>
                  <a:latin typeface="Forte" panose="03060902040502070203" pitchFamily="66" charset="0"/>
                </a:rPr>
                <a:t> </a:t>
              </a:r>
              <a:r>
                <a:rPr lang="en-US" altLang="en-US" sz="2000" b="1" i="0">
                  <a:solidFill>
                    <a:schemeClr val="tx1"/>
                  </a:solidFill>
                  <a:latin typeface="Tahoma" panose="020B0604030504040204" pitchFamily="34" charset="0"/>
                </a:rPr>
                <a:t>architecture</a:t>
              </a:r>
              <a:r>
                <a:rPr lang="en-US" altLang="en-US" sz="2000" i="0">
                  <a:solidFill>
                    <a:schemeClr val="tx1"/>
                  </a:solidFill>
                  <a:latin typeface="Forte" panose="03060902040502070203" pitchFamily="66" charset="0"/>
                </a:rPr>
                <a:t> </a:t>
              </a:r>
              <a:r>
                <a:rPr lang="en-US" altLang="en-US" sz="2000">
                  <a:solidFill>
                    <a:schemeClr val="tx1"/>
                  </a:solidFill>
                  <a:latin typeface="Forte" panose="03060902040502070203" pitchFamily="66" charset="0"/>
                </a:rPr>
                <a:t>id</a:t>
              </a:r>
              <a:r>
                <a:rPr lang="en-US" altLang="en-US" sz="2000" i="0">
                  <a:solidFill>
                    <a:schemeClr val="tx1"/>
                  </a:solidFill>
                  <a:latin typeface="Forte" panose="03060902040502070203" pitchFamily="66" charset="0"/>
                </a:rPr>
                <a:t>  </a:t>
              </a:r>
              <a:r>
                <a:rPr lang="en-US" altLang="en-US" sz="2000" b="1" i="0">
                  <a:solidFill>
                    <a:schemeClr val="tx1"/>
                  </a:solidFill>
                  <a:latin typeface="Tahoma" panose="020B0604030504040204" pitchFamily="34" charset="0"/>
                </a:rPr>
                <a:t>of </a:t>
              </a:r>
              <a:r>
                <a:rPr lang="en-US" altLang="en-US" sz="2000" i="0">
                  <a:solidFill>
                    <a:schemeClr val="tx1"/>
                  </a:solidFill>
                  <a:latin typeface="Tahoma" panose="020B0604030504040204" pitchFamily="34" charset="0"/>
                </a:rPr>
                <a:t> </a:t>
              </a:r>
              <a:r>
                <a:rPr lang="en-US" altLang="en-US" sz="2000" i="0">
                  <a:solidFill>
                    <a:schemeClr val="tx1"/>
                  </a:solidFill>
                  <a:latin typeface="Forte" panose="03060902040502070203" pitchFamily="66" charset="0"/>
                </a:rPr>
                <a:t>entity_name </a:t>
              </a:r>
              <a:r>
                <a:rPr lang="en-US" altLang="en-US" sz="2000" b="1" i="0">
                  <a:solidFill>
                    <a:schemeClr val="tx1"/>
                  </a:solidFill>
                  <a:latin typeface="Tahoma" panose="020B0604030504040204" pitchFamily="34" charset="0"/>
                </a:rPr>
                <a:t>is</a:t>
              </a:r>
            </a:p>
            <a:p>
              <a:pPr lvl="1" eaLnBrk="1" hangingPunct="1">
                <a:spcBef>
                  <a:spcPct val="0"/>
                </a:spcBef>
                <a:buClrTx/>
                <a:buSzTx/>
                <a:buFontTx/>
                <a:buNone/>
              </a:pPr>
              <a:r>
                <a:rPr lang="en-US" altLang="en-US" sz="2000" i="0">
                  <a:latin typeface="Forte" panose="03060902040502070203" pitchFamily="66" charset="0"/>
                </a:rPr>
                <a:t>{ block_decl_item }</a:t>
              </a:r>
            </a:p>
            <a:p>
              <a:pPr eaLnBrk="1" hangingPunct="1">
                <a:spcBef>
                  <a:spcPct val="0"/>
                </a:spcBef>
                <a:buClrTx/>
                <a:buSzTx/>
                <a:buFontTx/>
                <a:buNone/>
              </a:pPr>
              <a:r>
                <a:rPr lang="en-US" altLang="en-US" sz="2000" b="1" i="0">
                  <a:solidFill>
                    <a:schemeClr val="tx1"/>
                  </a:solidFill>
                  <a:latin typeface="Tahoma" panose="020B0604030504040204" pitchFamily="34" charset="0"/>
                </a:rPr>
                <a:t>begin</a:t>
              </a:r>
              <a:r>
                <a:rPr lang="en-US" altLang="en-US" sz="2000" i="0">
                  <a:solidFill>
                    <a:schemeClr val="tx1"/>
                  </a:solidFill>
                  <a:latin typeface="Tahoma" panose="020B0604030504040204" pitchFamily="34" charset="0"/>
                </a:rPr>
                <a:t> </a:t>
              </a:r>
            </a:p>
            <a:p>
              <a:pPr eaLnBrk="1" hangingPunct="1">
                <a:spcBef>
                  <a:spcPct val="0"/>
                </a:spcBef>
                <a:buClrTx/>
                <a:buSzTx/>
                <a:buFontTx/>
                <a:buNone/>
              </a:pPr>
              <a:r>
                <a:rPr lang="en-US" altLang="en-US" sz="2000" i="0">
                  <a:solidFill>
                    <a:schemeClr val="tx1"/>
                  </a:solidFill>
                  <a:latin typeface="Tahoma" panose="020B0604030504040204" pitchFamily="34" charset="0"/>
                </a:rPr>
                <a:t>      </a:t>
              </a:r>
              <a:r>
                <a:rPr lang="en-US" altLang="en-US" sz="2000">
                  <a:solidFill>
                    <a:schemeClr val="tx1"/>
                  </a:solidFill>
                  <a:latin typeface="Forte" panose="03060902040502070203" pitchFamily="66" charset="0"/>
                </a:rPr>
                <a:t>{ concurrent_stmt</a:t>
              </a:r>
              <a:r>
                <a:rPr lang="en-US" altLang="en-US" sz="2000" i="0">
                  <a:solidFill>
                    <a:schemeClr val="tx1"/>
                  </a:solidFill>
                  <a:latin typeface="Tahoma" panose="020B0604030504040204" pitchFamily="34" charset="0"/>
                </a:rPr>
                <a:t> </a:t>
              </a:r>
              <a:r>
                <a:rPr lang="en-US" altLang="en-US" sz="2000">
                  <a:solidFill>
                    <a:schemeClr val="tx1"/>
                  </a:solidFill>
                  <a:latin typeface="Forte" panose="03060902040502070203" pitchFamily="66" charset="0"/>
                </a:rPr>
                <a:t>}</a:t>
              </a:r>
            </a:p>
            <a:p>
              <a:pPr eaLnBrk="1" hangingPunct="1">
                <a:spcBef>
                  <a:spcPct val="0"/>
                </a:spcBef>
                <a:buClrTx/>
                <a:buSzTx/>
                <a:buFontTx/>
                <a:buNone/>
              </a:pPr>
              <a:r>
                <a:rPr lang="en-US" altLang="en-US" sz="2000" b="1" i="0">
                  <a:solidFill>
                    <a:schemeClr val="tx1"/>
                  </a:solidFill>
                  <a:latin typeface="Tahoma" panose="020B0604030504040204" pitchFamily="34" charset="0"/>
                </a:rPr>
                <a:t>end</a:t>
              </a:r>
              <a:r>
                <a:rPr lang="en-US" altLang="en-US" sz="2000" i="0">
                  <a:solidFill>
                    <a:schemeClr val="tx1"/>
                  </a:solidFill>
                  <a:latin typeface="Tahoma" panose="020B0604030504040204" pitchFamily="34" charset="0"/>
                </a:rPr>
                <a:t>  </a:t>
              </a:r>
              <a:r>
                <a:rPr lang="en-US" altLang="en-US" sz="2000">
                  <a:solidFill>
                    <a:schemeClr val="tx1"/>
                  </a:solidFill>
                  <a:latin typeface="Forte" panose="03060902040502070203" pitchFamily="66" charset="0"/>
                </a:rPr>
                <a:t>[ </a:t>
              </a:r>
              <a:r>
                <a:rPr lang="en-US" altLang="en-US" sz="2000" b="1" i="0">
                  <a:solidFill>
                    <a:schemeClr val="tx1"/>
                  </a:solidFill>
                  <a:latin typeface="Tahoma" panose="020B0604030504040204" pitchFamily="34" charset="0"/>
                </a:rPr>
                <a:t>architecture </a:t>
              </a:r>
              <a:r>
                <a:rPr lang="en-US" altLang="en-US" sz="2000">
                  <a:solidFill>
                    <a:schemeClr val="tx1"/>
                  </a:solidFill>
                  <a:latin typeface="Forte" panose="03060902040502070203" pitchFamily="66" charset="0"/>
                </a:rPr>
                <a:t>]  [ id ] </a:t>
              </a:r>
              <a:r>
                <a:rPr lang="en-US" altLang="en-US" sz="2000" b="1" i="0">
                  <a:solidFill>
                    <a:schemeClr val="tx1"/>
                  </a:solidFill>
                  <a:latin typeface="Tahoma" panose="020B0604030504040204" pitchFamily="34" charset="0"/>
                </a:rPr>
                <a:t>;</a:t>
              </a:r>
            </a:p>
          </p:txBody>
        </p:sp>
        <p:sp>
          <p:nvSpPr>
            <p:cNvPr id="300043" name="AutoShape 9"/>
            <p:cNvSpPr>
              <a:spLocks noChangeArrowheads="1"/>
            </p:cNvSpPr>
            <p:nvPr/>
          </p:nvSpPr>
          <p:spPr bwMode="auto">
            <a:xfrm flipH="1">
              <a:off x="4656" y="1920"/>
              <a:ext cx="480" cy="144"/>
            </a:xfrm>
            <a:prstGeom prst="rightArrow">
              <a:avLst>
                <a:gd name="adj1" fmla="val 41667"/>
                <a:gd name="adj2" fmla="val 136806"/>
              </a:avLst>
            </a:prstGeom>
            <a:solidFill>
              <a:srgbClr val="FF5050"/>
            </a:solidFill>
            <a:ln w="12700" cap="sq">
              <a:solidFill>
                <a:schemeClr val="bg2"/>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grpSp>
      <p:grpSp>
        <p:nvGrpSpPr>
          <p:cNvPr id="4" name="Group 10"/>
          <p:cNvGrpSpPr>
            <a:grpSpLocks/>
          </p:cNvGrpSpPr>
          <p:nvPr/>
        </p:nvGrpSpPr>
        <p:grpSpPr bwMode="auto">
          <a:xfrm>
            <a:off x="381000" y="4419600"/>
            <a:ext cx="4929188" cy="2238375"/>
            <a:chOff x="240" y="2784"/>
            <a:chExt cx="3105" cy="1410"/>
          </a:xfrm>
        </p:grpSpPr>
        <p:sp>
          <p:nvSpPr>
            <p:cNvPr id="300040" name="Text Box 11"/>
            <p:cNvSpPr txBox="1">
              <a:spLocks noChangeArrowheads="1"/>
            </p:cNvSpPr>
            <p:nvPr/>
          </p:nvSpPr>
          <p:spPr bwMode="auto">
            <a:xfrm>
              <a:off x="240" y="2784"/>
              <a:ext cx="3105" cy="141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000">
                  <a:solidFill>
                    <a:schemeClr val="tx1"/>
                  </a:solidFill>
                  <a:latin typeface="Forte" panose="03060902040502070203" pitchFamily="66" charset="0"/>
                </a:rPr>
                <a:t>process_stmt &lt;=</a:t>
              </a:r>
            </a:p>
            <a:p>
              <a:pPr eaLnBrk="1" hangingPunct="1">
                <a:spcBef>
                  <a:spcPct val="0"/>
                </a:spcBef>
                <a:buClrTx/>
                <a:buSzTx/>
                <a:buFontTx/>
                <a:buNone/>
              </a:pPr>
              <a:r>
                <a:rPr lang="en-US" altLang="en-US" sz="2000">
                  <a:solidFill>
                    <a:schemeClr val="tx1"/>
                  </a:solidFill>
                  <a:latin typeface="Forte" panose="03060902040502070203" pitchFamily="66" charset="0"/>
                </a:rPr>
                <a:t>[ process_label  </a:t>
              </a:r>
              <a:r>
                <a:rPr lang="en-US" altLang="en-US" sz="2000" b="1" i="0">
                  <a:solidFill>
                    <a:schemeClr val="tx1"/>
                  </a:solidFill>
                  <a:latin typeface="Tahoma" panose="020B0604030504040204" pitchFamily="34" charset="0"/>
                </a:rPr>
                <a:t>: </a:t>
              </a:r>
              <a:r>
                <a:rPr lang="en-US" altLang="en-US" sz="2000">
                  <a:solidFill>
                    <a:schemeClr val="tx1"/>
                  </a:solidFill>
                  <a:latin typeface="Forte" panose="03060902040502070203" pitchFamily="66" charset="0"/>
                </a:rPr>
                <a:t>]</a:t>
              </a:r>
            </a:p>
            <a:p>
              <a:pPr eaLnBrk="1" hangingPunct="1">
                <a:spcBef>
                  <a:spcPct val="0"/>
                </a:spcBef>
                <a:buClrTx/>
                <a:buSzTx/>
                <a:buFontTx/>
                <a:buNone/>
              </a:pPr>
              <a:r>
                <a:rPr lang="en-US" altLang="en-US" sz="2000" i="0">
                  <a:solidFill>
                    <a:schemeClr val="tx1"/>
                  </a:solidFill>
                  <a:latin typeface="Forte" panose="03060902040502070203" pitchFamily="66" charset="0"/>
                </a:rPr>
                <a:t> </a:t>
              </a:r>
              <a:r>
                <a:rPr lang="en-US" altLang="en-US" sz="2000" b="1" i="0">
                  <a:solidFill>
                    <a:schemeClr val="tx1"/>
                  </a:solidFill>
                  <a:latin typeface="Tahoma" panose="020B0604030504040204" pitchFamily="34" charset="0"/>
                </a:rPr>
                <a:t>process</a:t>
              </a:r>
              <a:r>
                <a:rPr lang="en-US" altLang="en-US" sz="2000" i="0">
                  <a:solidFill>
                    <a:schemeClr val="tx1"/>
                  </a:solidFill>
                  <a:latin typeface="Forte" panose="03060902040502070203" pitchFamily="66" charset="0"/>
                </a:rPr>
                <a:t> </a:t>
              </a:r>
              <a:r>
                <a:rPr lang="en-US" altLang="en-US" sz="2000" b="1">
                  <a:solidFill>
                    <a:schemeClr val="tx1"/>
                  </a:solidFill>
                  <a:latin typeface="Forte" panose="03060902040502070203" pitchFamily="66" charset="0"/>
                </a:rPr>
                <a:t>[ </a:t>
              </a:r>
              <a:r>
                <a:rPr lang="en-US" altLang="en-US" sz="2000" b="1" i="0">
                  <a:solidFill>
                    <a:schemeClr val="tx1"/>
                  </a:solidFill>
                  <a:latin typeface="Tahoma" panose="020B0604030504040204" pitchFamily="34" charset="0"/>
                </a:rPr>
                <a:t>( </a:t>
              </a:r>
              <a:r>
                <a:rPr lang="en-US" altLang="en-US" sz="2000" b="1">
                  <a:solidFill>
                    <a:schemeClr val="tx1"/>
                  </a:solidFill>
                  <a:latin typeface="Forte" panose="03060902040502070203" pitchFamily="66" charset="0"/>
                </a:rPr>
                <a:t>signal_name { </a:t>
              </a:r>
              <a:r>
                <a:rPr lang="en-US" altLang="en-US" sz="2000" b="1" i="0">
                  <a:solidFill>
                    <a:schemeClr val="tx1"/>
                  </a:solidFill>
                  <a:latin typeface="Tahoma" panose="020B0604030504040204" pitchFamily="34" charset="0"/>
                </a:rPr>
                <a:t>,</a:t>
              </a:r>
              <a:r>
                <a:rPr lang="en-US" altLang="en-US" sz="2000" b="1">
                  <a:solidFill>
                    <a:schemeClr val="tx1"/>
                  </a:solidFill>
                  <a:latin typeface="Forte" panose="03060902040502070203" pitchFamily="66" charset="0"/>
                </a:rPr>
                <a:t> … } </a:t>
              </a:r>
              <a:r>
                <a:rPr lang="en-US" altLang="en-US" sz="2000" b="1" i="0">
                  <a:solidFill>
                    <a:schemeClr val="tx1"/>
                  </a:solidFill>
                  <a:latin typeface="Tahoma" panose="020B0604030504040204" pitchFamily="34" charset="0"/>
                </a:rPr>
                <a:t>) </a:t>
              </a:r>
              <a:r>
                <a:rPr lang="en-US" altLang="en-US" sz="2000" b="1">
                  <a:solidFill>
                    <a:schemeClr val="tx1"/>
                  </a:solidFill>
                  <a:latin typeface="Forte" panose="03060902040502070203" pitchFamily="66" charset="0"/>
                </a:rPr>
                <a:t>] [ </a:t>
              </a:r>
              <a:r>
                <a:rPr lang="en-US" altLang="en-US" sz="2000" b="1" i="0">
                  <a:solidFill>
                    <a:schemeClr val="tx1"/>
                  </a:solidFill>
                  <a:latin typeface="Tahoma" panose="020B0604030504040204" pitchFamily="34" charset="0"/>
                </a:rPr>
                <a:t>is</a:t>
              </a:r>
              <a:r>
                <a:rPr lang="en-US" altLang="en-US" sz="2000" b="1">
                  <a:solidFill>
                    <a:schemeClr val="tx1"/>
                  </a:solidFill>
                  <a:latin typeface="Forte" panose="03060902040502070203" pitchFamily="66" charset="0"/>
                </a:rPr>
                <a:t> ]</a:t>
              </a:r>
              <a:endParaRPr lang="en-US" altLang="en-US" sz="2000" b="1" i="0">
                <a:solidFill>
                  <a:schemeClr val="tx1"/>
                </a:solidFill>
                <a:latin typeface="Tahoma" panose="020B0604030504040204" pitchFamily="34" charset="0"/>
              </a:endParaRPr>
            </a:p>
            <a:p>
              <a:pPr lvl="1" eaLnBrk="1" hangingPunct="1">
                <a:spcBef>
                  <a:spcPct val="0"/>
                </a:spcBef>
                <a:buClrTx/>
                <a:buSzTx/>
                <a:buFontTx/>
                <a:buNone/>
              </a:pPr>
              <a:r>
                <a:rPr lang="en-US" altLang="en-US" sz="2000">
                  <a:latin typeface="Forte" panose="03060902040502070203" pitchFamily="66" charset="0"/>
                </a:rPr>
                <a:t>{ process_decl_item }</a:t>
              </a:r>
            </a:p>
            <a:p>
              <a:pPr eaLnBrk="1" hangingPunct="1">
                <a:spcBef>
                  <a:spcPct val="0"/>
                </a:spcBef>
                <a:buClrTx/>
                <a:buSzTx/>
                <a:buFontTx/>
                <a:buNone/>
              </a:pPr>
              <a:r>
                <a:rPr lang="en-US" altLang="en-US" sz="2000" b="1" i="0">
                  <a:solidFill>
                    <a:schemeClr val="tx1"/>
                  </a:solidFill>
                  <a:latin typeface="Tahoma" panose="020B0604030504040204" pitchFamily="34" charset="0"/>
                </a:rPr>
                <a:t>begin</a:t>
              </a:r>
              <a:r>
                <a:rPr lang="en-US" altLang="en-US" sz="2000" i="0">
                  <a:solidFill>
                    <a:schemeClr val="tx1"/>
                  </a:solidFill>
                  <a:latin typeface="Tahoma" panose="020B0604030504040204" pitchFamily="34" charset="0"/>
                </a:rPr>
                <a:t> </a:t>
              </a:r>
            </a:p>
            <a:p>
              <a:pPr eaLnBrk="1" hangingPunct="1">
                <a:spcBef>
                  <a:spcPct val="0"/>
                </a:spcBef>
                <a:buClrTx/>
                <a:buSzTx/>
                <a:buFontTx/>
                <a:buNone/>
              </a:pPr>
              <a:r>
                <a:rPr lang="en-US" altLang="en-US" sz="2000" i="0">
                  <a:solidFill>
                    <a:schemeClr val="tx1"/>
                  </a:solidFill>
                  <a:latin typeface="Tahoma" panose="020B0604030504040204" pitchFamily="34" charset="0"/>
                </a:rPr>
                <a:t>       </a:t>
              </a:r>
              <a:r>
                <a:rPr lang="en-US" altLang="en-US" sz="2000">
                  <a:solidFill>
                    <a:schemeClr val="tx1"/>
                  </a:solidFill>
                  <a:latin typeface="Forte" panose="03060902040502070203" pitchFamily="66" charset="0"/>
                </a:rPr>
                <a:t>{ sequential_stmt</a:t>
              </a:r>
              <a:r>
                <a:rPr lang="en-US" altLang="en-US" sz="2000" i="0">
                  <a:solidFill>
                    <a:schemeClr val="tx1"/>
                  </a:solidFill>
                  <a:latin typeface="Tahoma" panose="020B0604030504040204" pitchFamily="34" charset="0"/>
                </a:rPr>
                <a:t> </a:t>
              </a:r>
              <a:r>
                <a:rPr lang="en-US" altLang="en-US" sz="2000">
                  <a:solidFill>
                    <a:schemeClr val="tx1"/>
                  </a:solidFill>
                  <a:latin typeface="Forte" panose="03060902040502070203" pitchFamily="66" charset="0"/>
                </a:rPr>
                <a:t>}</a:t>
              </a:r>
            </a:p>
            <a:p>
              <a:pPr eaLnBrk="1" hangingPunct="1">
                <a:spcBef>
                  <a:spcPct val="0"/>
                </a:spcBef>
                <a:buClrTx/>
                <a:buSzTx/>
                <a:buFontTx/>
                <a:buNone/>
              </a:pPr>
              <a:r>
                <a:rPr lang="en-US" altLang="en-US" sz="2000" b="1" i="0">
                  <a:solidFill>
                    <a:schemeClr val="tx1"/>
                  </a:solidFill>
                  <a:latin typeface="Tahoma" panose="020B0604030504040204" pitchFamily="34" charset="0"/>
                </a:rPr>
                <a:t>end</a:t>
              </a:r>
              <a:r>
                <a:rPr lang="en-US" altLang="en-US" sz="2000" i="0">
                  <a:solidFill>
                    <a:schemeClr val="tx1"/>
                  </a:solidFill>
                  <a:latin typeface="Tahoma" panose="020B0604030504040204" pitchFamily="34" charset="0"/>
                </a:rPr>
                <a:t> </a:t>
              </a:r>
              <a:r>
                <a:rPr lang="en-US" altLang="en-US" sz="2000" b="1" i="0">
                  <a:solidFill>
                    <a:schemeClr val="tx1"/>
                  </a:solidFill>
                  <a:latin typeface="Tahoma" panose="020B0604030504040204" pitchFamily="34" charset="0"/>
                </a:rPr>
                <a:t>process </a:t>
              </a:r>
              <a:r>
                <a:rPr lang="en-US" altLang="en-US" sz="2000">
                  <a:solidFill>
                    <a:schemeClr val="tx1"/>
                  </a:solidFill>
                  <a:latin typeface="Forte" panose="03060902040502070203" pitchFamily="66" charset="0"/>
                </a:rPr>
                <a:t> [ process_label] </a:t>
              </a:r>
              <a:r>
                <a:rPr lang="en-US" altLang="en-US" sz="2000" b="1" i="0">
                  <a:solidFill>
                    <a:schemeClr val="tx1"/>
                  </a:solidFill>
                  <a:latin typeface="Tahoma" panose="020B0604030504040204" pitchFamily="34" charset="0"/>
                </a:rPr>
                <a:t>;</a:t>
              </a:r>
            </a:p>
          </p:txBody>
        </p:sp>
        <p:sp>
          <p:nvSpPr>
            <p:cNvPr id="300041" name="AutoShape 12"/>
            <p:cNvSpPr>
              <a:spLocks noChangeArrowheads="1"/>
            </p:cNvSpPr>
            <p:nvPr/>
          </p:nvSpPr>
          <p:spPr bwMode="auto">
            <a:xfrm flipH="1">
              <a:off x="2112" y="3408"/>
              <a:ext cx="480" cy="144"/>
            </a:xfrm>
            <a:prstGeom prst="rightArrow">
              <a:avLst>
                <a:gd name="adj1" fmla="val 41667"/>
                <a:gd name="adj2" fmla="val 136806"/>
              </a:avLst>
            </a:prstGeom>
            <a:solidFill>
              <a:srgbClr val="FF5050"/>
            </a:solidFill>
            <a:ln w="12700" cap="sq">
              <a:solidFill>
                <a:schemeClr val="bg2"/>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CAF63A4-262E-45B4-9519-10525072F2A3}" type="slidenum">
              <a:rPr lang="ar-SA" altLang="en-US" sz="1400" smtClean="0">
                <a:solidFill>
                  <a:srgbClr val="0000B6"/>
                </a:solidFill>
                <a:latin typeface="Book Antiqua" panose="02040602050305030304" pitchFamily="18" charset="0"/>
              </a:rPr>
              <a:pPr>
                <a:spcBef>
                  <a:spcPct val="0"/>
                </a:spcBef>
                <a:buClrTx/>
                <a:buSzTx/>
                <a:buFontTx/>
                <a:buNone/>
              </a:pPr>
              <a:t>272</a:t>
            </a:fld>
            <a:endParaRPr lang="en-US" altLang="en-US" sz="1400" smtClean="0">
              <a:solidFill>
                <a:srgbClr val="0000B6"/>
              </a:solidFill>
              <a:latin typeface="Book Antiqua" panose="02040602050305030304" pitchFamily="18" charset="0"/>
            </a:endParaRPr>
          </a:p>
        </p:txBody>
      </p:sp>
      <p:sp>
        <p:nvSpPr>
          <p:cNvPr id="424962" name="Rectangle 2"/>
          <p:cNvSpPr>
            <a:spLocks noGrp="1" noChangeArrowheads="1"/>
          </p:cNvSpPr>
          <p:nvPr>
            <p:ph type="title"/>
          </p:nvPr>
        </p:nvSpPr>
        <p:spPr>
          <a:xfrm>
            <a:off x="609600" y="152400"/>
            <a:ext cx="7772400" cy="1143000"/>
          </a:xfrm>
        </p:spPr>
        <p:txBody>
          <a:bodyPr/>
          <a:lstStyle/>
          <a:p>
            <a:pPr>
              <a:defRPr/>
            </a:pPr>
            <a:r>
              <a:rPr lang="en-US" smtClean="0">
                <a:solidFill>
                  <a:schemeClr val="tx1"/>
                </a:solidFill>
              </a:rPr>
              <a:t>Libraries and Packages</a:t>
            </a:r>
          </a:p>
        </p:txBody>
      </p:sp>
      <p:sp>
        <p:nvSpPr>
          <p:cNvPr id="301060" name="Text Box 3"/>
          <p:cNvSpPr txBox="1">
            <a:spLocks noChangeArrowheads="1"/>
          </p:cNvSpPr>
          <p:nvPr/>
        </p:nvSpPr>
        <p:spPr bwMode="auto">
          <a:xfrm>
            <a:off x="609600" y="1447800"/>
            <a:ext cx="79883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marL="457200" indent="-4572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914400" indent="-45720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Alternatively VHDL provides two constructs</a:t>
            </a:r>
          </a:p>
          <a:p>
            <a:pPr lvl="1" eaLnBrk="1" hangingPunct="1">
              <a:lnSpc>
                <a:spcPct val="160000"/>
              </a:lnSpc>
              <a:spcBef>
                <a:spcPct val="0"/>
              </a:spcBef>
              <a:buClrTx/>
              <a:buSzTx/>
              <a:buFontTx/>
              <a:buChar char="•"/>
            </a:pPr>
            <a:r>
              <a:rPr lang="en-US" altLang="en-US" sz="2800" i="0">
                <a:latin typeface="Tahoma" panose="020B0604030504040204" pitchFamily="34" charset="0"/>
              </a:rPr>
              <a:t> Libraries and</a:t>
            </a:r>
          </a:p>
          <a:p>
            <a:pPr lvl="1" eaLnBrk="1" hangingPunct="1">
              <a:lnSpc>
                <a:spcPct val="160000"/>
              </a:lnSpc>
              <a:spcBef>
                <a:spcPct val="0"/>
              </a:spcBef>
              <a:buClrTx/>
              <a:buSzTx/>
              <a:buFontTx/>
              <a:buChar char="•"/>
            </a:pPr>
            <a:r>
              <a:rPr lang="en-US" altLang="en-US" sz="2800" i="0">
                <a:latin typeface="Tahoma" panose="020B0604030504040204" pitchFamily="34" charset="0"/>
              </a:rPr>
              <a:t> Packages</a:t>
            </a:r>
          </a:p>
          <a:p>
            <a:pPr eaLnBrk="1" hangingPunct="1">
              <a:lnSpc>
                <a:spcPct val="140000"/>
              </a:lnSpc>
              <a:spcBef>
                <a:spcPct val="0"/>
              </a:spcBef>
              <a:buClrTx/>
              <a:buSzTx/>
              <a:buFontTx/>
              <a:buNone/>
            </a:pPr>
            <a:r>
              <a:rPr lang="en-US" altLang="en-US" i="0">
                <a:solidFill>
                  <a:schemeClr val="tx1"/>
                </a:solidFill>
                <a:latin typeface="Tahoma" panose="020B0604030504040204" pitchFamily="34" charset="0"/>
              </a:rPr>
              <a:t>    for declaring types and sub-programs.</a:t>
            </a:r>
          </a:p>
          <a:p>
            <a:pPr eaLnBrk="1" hangingPunct="1">
              <a:lnSpc>
                <a:spcPct val="140000"/>
              </a:lnSpc>
              <a:spcBef>
                <a:spcPct val="0"/>
              </a:spcBef>
              <a:buClrTx/>
              <a:buSzTx/>
              <a:buFontTx/>
              <a:buChar char="•"/>
            </a:pPr>
            <a:r>
              <a:rPr lang="en-US" altLang="en-US" i="0">
                <a:solidFill>
                  <a:schemeClr val="tx1"/>
                </a:solidFill>
                <a:latin typeface="Tahoma" panose="020B0604030504040204" pitchFamily="34" charset="0"/>
              </a:rPr>
              <a:t>The objective is to group together declarations</a:t>
            </a:r>
          </a:p>
          <a:p>
            <a:pPr eaLnBrk="1" hangingPunct="1">
              <a:spcBef>
                <a:spcPct val="0"/>
              </a:spcBef>
              <a:buClrTx/>
              <a:buSzTx/>
              <a:buFontTx/>
              <a:buNone/>
            </a:pPr>
            <a:r>
              <a:rPr lang="en-US" altLang="en-US" i="0">
                <a:solidFill>
                  <a:schemeClr val="tx1"/>
                </a:solidFill>
                <a:latin typeface="Tahoma" panose="020B0604030504040204" pitchFamily="34" charset="0"/>
              </a:rPr>
              <a:t>    in one place.</a:t>
            </a:r>
          </a:p>
          <a:p>
            <a:pPr eaLnBrk="1" hangingPunct="1">
              <a:lnSpc>
                <a:spcPct val="140000"/>
              </a:lnSpc>
              <a:spcBef>
                <a:spcPct val="0"/>
              </a:spcBef>
              <a:buClrTx/>
              <a:buSzTx/>
              <a:buFontTx/>
              <a:buChar char="•"/>
            </a:pPr>
            <a:r>
              <a:rPr lang="en-US" altLang="en-US" i="0">
                <a:solidFill>
                  <a:schemeClr val="tx1"/>
                </a:solidFill>
                <a:latin typeface="Tahoma" panose="020B0604030504040204" pitchFamily="34" charset="0"/>
              </a:rPr>
              <a:t>The grouped declarations are utilized for </a:t>
            </a:r>
          </a:p>
          <a:p>
            <a:pPr eaLnBrk="1" hangingPunct="1">
              <a:spcBef>
                <a:spcPct val="0"/>
              </a:spcBef>
              <a:buClrTx/>
              <a:buSzTx/>
              <a:buFontTx/>
              <a:buNone/>
            </a:pPr>
            <a:r>
              <a:rPr lang="en-US" altLang="en-US" i="0">
                <a:solidFill>
                  <a:schemeClr val="tx1"/>
                </a:solidFill>
                <a:latin typeface="Tahoma" panose="020B0604030504040204" pitchFamily="34" charset="0"/>
              </a:rPr>
              <a:t>     modeling a large application.</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B34A612-3250-4719-A0AD-93BE31929E6C}" type="slidenum">
              <a:rPr lang="ar-SA" altLang="en-US" sz="1400" smtClean="0">
                <a:solidFill>
                  <a:srgbClr val="0000B6"/>
                </a:solidFill>
                <a:latin typeface="Book Antiqua" panose="02040602050305030304" pitchFamily="18" charset="0"/>
              </a:rPr>
              <a:pPr>
                <a:spcBef>
                  <a:spcPct val="0"/>
                </a:spcBef>
                <a:buClrTx/>
                <a:buSzTx/>
                <a:buFontTx/>
                <a:buNone/>
              </a:pPr>
              <a:t>273</a:t>
            </a:fld>
            <a:endParaRPr lang="en-US" altLang="en-US" sz="1400" smtClean="0">
              <a:solidFill>
                <a:srgbClr val="0000B6"/>
              </a:solidFill>
              <a:latin typeface="Book Antiqua" panose="02040602050305030304" pitchFamily="18" charset="0"/>
            </a:endParaRPr>
          </a:p>
        </p:txBody>
      </p:sp>
      <p:sp>
        <p:nvSpPr>
          <p:cNvPr id="425986" name="Rectangle 2"/>
          <p:cNvSpPr>
            <a:spLocks noGrp="1" noChangeArrowheads="1"/>
          </p:cNvSpPr>
          <p:nvPr>
            <p:ph type="title"/>
          </p:nvPr>
        </p:nvSpPr>
        <p:spPr/>
        <p:txBody>
          <a:bodyPr/>
          <a:lstStyle/>
          <a:p>
            <a:pPr>
              <a:defRPr/>
            </a:pPr>
            <a:r>
              <a:rPr lang="en-US" smtClean="0">
                <a:solidFill>
                  <a:schemeClr val="tx1"/>
                </a:solidFill>
              </a:rPr>
              <a:t>Libraries</a:t>
            </a:r>
          </a:p>
        </p:txBody>
      </p:sp>
      <p:sp>
        <p:nvSpPr>
          <p:cNvPr id="302084" name="Text Box 3"/>
          <p:cNvSpPr txBox="1">
            <a:spLocks noChangeArrowheads="1"/>
          </p:cNvSpPr>
          <p:nvPr/>
        </p:nvSpPr>
        <p:spPr bwMode="auto">
          <a:xfrm>
            <a:off x="304800" y="1600200"/>
            <a:ext cx="84550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 library refers to a collection of declarations</a:t>
            </a:r>
          </a:p>
          <a:p>
            <a:pPr eaLnBrk="1" hangingPunct="1">
              <a:spcBef>
                <a:spcPct val="0"/>
              </a:spcBef>
              <a:buClrTx/>
              <a:buSzTx/>
              <a:buFontTx/>
              <a:buNone/>
            </a:pPr>
            <a:r>
              <a:rPr lang="en-US" altLang="en-US" i="0">
                <a:solidFill>
                  <a:schemeClr val="tx1"/>
                </a:solidFill>
                <a:latin typeface="Tahoma" panose="020B0604030504040204" pitchFamily="34" charset="0"/>
              </a:rPr>
              <a:t>  (type, entity, sub-program) and their </a:t>
            </a:r>
          </a:p>
          <a:p>
            <a:pPr eaLnBrk="1" hangingPunct="1">
              <a:spcBef>
                <a:spcPct val="0"/>
              </a:spcBef>
              <a:buClrTx/>
              <a:buSzTx/>
              <a:buFontTx/>
              <a:buNone/>
            </a:pPr>
            <a:r>
              <a:rPr lang="en-US" altLang="en-US" i="0">
                <a:solidFill>
                  <a:schemeClr val="tx1"/>
                </a:solidFill>
                <a:latin typeface="Tahoma" panose="020B0604030504040204" pitchFamily="34" charset="0"/>
              </a:rPr>
              <a:t>  implementations (architecture, sub-program body).</a:t>
            </a:r>
          </a:p>
          <a:p>
            <a:pPr eaLnBrk="1" hangingPunct="1">
              <a:lnSpc>
                <a:spcPct val="150000"/>
              </a:lnSpc>
              <a:spcBef>
                <a:spcPct val="0"/>
              </a:spcBef>
              <a:buClrTx/>
              <a:buSzTx/>
              <a:buFontTx/>
              <a:buChar char="•"/>
            </a:pPr>
            <a:r>
              <a:rPr lang="en-US" altLang="en-US" i="0">
                <a:solidFill>
                  <a:schemeClr val="tx1"/>
                </a:solidFill>
                <a:latin typeface="Tahoma" panose="020B0604030504040204" pitchFamily="34" charset="0"/>
              </a:rPr>
              <a:t> The actual specification of a library varies from</a:t>
            </a:r>
          </a:p>
          <a:p>
            <a:pPr eaLnBrk="1" hangingPunct="1">
              <a:spcBef>
                <a:spcPct val="0"/>
              </a:spcBef>
              <a:buClrTx/>
              <a:buSzTx/>
              <a:buFontTx/>
              <a:buNone/>
            </a:pPr>
            <a:r>
              <a:rPr lang="en-US" altLang="en-US" i="0">
                <a:solidFill>
                  <a:schemeClr val="tx1"/>
                </a:solidFill>
                <a:latin typeface="Tahoma" panose="020B0604030504040204" pitchFamily="34" charset="0"/>
              </a:rPr>
              <a:t>   one simulation package to another.</a:t>
            </a:r>
          </a:p>
          <a:p>
            <a:pPr eaLnBrk="1" hangingPunct="1">
              <a:spcBef>
                <a:spcPct val="0"/>
              </a:spcBef>
              <a:buClrTx/>
              <a:buSzTx/>
              <a:buFontTx/>
              <a:buChar char="•"/>
            </a:pPr>
            <a:r>
              <a:rPr lang="en-US" altLang="en-US" i="0">
                <a:solidFill>
                  <a:schemeClr val="tx1"/>
                </a:solidFill>
                <a:latin typeface="Tahoma" panose="020B0604030504040204" pitchFamily="34" charset="0"/>
              </a:rPr>
              <a:t> A library can with its collections of declarations</a:t>
            </a:r>
          </a:p>
          <a:p>
            <a:pPr eaLnBrk="1" hangingPunct="1">
              <a:spcBef>
                <a:spcPct val="0"/>
              </a:spcBef>
              <a:buClrTx/>
              <a:buSzTx/>
              <a:buFontTx/>
              <a:buNone/>
            </a:pPr>
            <a:r>
              <a:rPr lang="en-US" altLang="en-US" i="0">
                <a:solidFill>
                  <a:schemeClr val="tx1"/>
                </a:solidFill>
                <a:latin typeface="Tahoma" panose="020B0604030504040204" pitchFamily="34" charset="0"/>
              </a:rPr>
              <a:t>  and design units can be made visible as follows:</a:t>
            </a:r>
          </a:p>
        </p:txBody>
      </p:sp>
      <p:sp>
        <p:nvSpPr>
          <p:cNvPr id="302085" name="Text Box 4"/>
          <p:cNvSpPr txBox="1">
            <a:spLocks noChangeArrowheads="1"/>
          </p:cNvSpPr>
          <p:nvPr/>
        </p:nvSpPr>
        <p:spPr bwMode="auto">
          <a:xfrm>
            <a:off x="2286000" y="5257800"/>
            <a:ext cx="3249613"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a:solidFill>
                  <a:schemeClr val="tx1"/>
                </a:solidFill>
                <a:latin typeface="Forte" panose="03060902040502070203" pitchFamily="66" charset="0"/>
              </a:rPr>
              <a:t>Lib_clause</a:t>
            </a:r>
            <a:r>
              <a:rPr lang="en-US" altLang="en-US">
                <a:solidFill>
                  <a:schemeClr val="tx1"/>
                </a:solidFill>
                <a:latin typeface="Bernard MT Condensed" panose="02050806060905020404" pitchFamily="18" charset="0"/>
              </a:rPr>
              <a:t> &lt;=</a:t>
            </a:r>
          </a:p>
          <a:p>
            <a:pPr eaLnBrk="1" hangingPunct="1">
              <a:spcBef>
                <a:spcPct val="0"/>
              </a:spcBef>
              <a:buClrTx/>
              <a:buSzTx/>
              <a:buFontTx/>
              <a:buNone/>
            </a:pPr>
            <a:r>
              <a:rPr lang="en-US" altLang="en-US" i="0">
                <a:solidFill>
                  <a:schemeClr val="tx1"/>
                </a:solidFill>
                <a:latin typeface="Forte" panose="03060902040502070203" pitchFamily="66" charset="0"/>
              </a:rPr>
              <a:t> </a:t>
            </a:r>
            <a:r>
              <a:rPr lang="en-US" altLang="en-US" b="1" i="0">
                <a:solidFill>
                  <a:schemeClr val="tx1"/>
                </a:solidFill>
                <a:latin typeface="Tahoma" panose="020B0604030504040204" pitchFamily="34" charset="0"/>
              </a:rPr>
              <a:t>library</a:t>
            </a:r>
            <a:r>
              <a:rPr lang="en-US" altLang="en-US" i="0">
                <a:solidFill>
                  <a:schemeClr val="tx1"/>
                </a:solidFill>
                <a:latin typeface="Forte" panose="03060902040502070203" pitchFamily="66" charset="0"/>
              </a:rPr>
              <a:t> </a:t>
            </a:r>
            <a:r>
              <a:rPr lang="en-US" altLang="en-US">
                <a:solidFill>
                  <a:schemeClr val="tx1"/>
                </a:solidFill>
                <a:latin typeface="Forte" panose="03060902040502070203" pitchFamily="66" charset="0"/>
              </a:rPr>
              <a:t>id</a:t>
            </a:r>
            <a:r>
              <a:rPr lang="en-US" altLang="en-US" i="0">
                <a:solidFill>
                  <a:schemeClr val="tx1"/>
                </a:solidFill>
                <a:latin typeface="Forte" panose="03060902040502070203" pitchFamily="66" charset="0"/>
              </a:rPr>
              <a:t>  </a:t>
            </a:r>
            <a:r>
              <a:rPr lang="en-US" altLang="en-US">
                <a:solidFill>
                  <a:schemeClr val="tx1"/>
                </a:solidFill>
                <a:latin typeface="Forte" panose="03060902040502070203" pitchFamily="66" charset="0"/>
              </a:rPr>
              <a:t>{</a:t>
            </a:r>
            <a:r>
              <a:rPr lang="en-US" altLang="en-US" i="0">
                <a:solidFill>
                  <a:schemeClr val="tx1"/>
                </a:solidFill>
                <a:latin typeface="Forte" panose="03060902040502070203" pitchFamily="66" charset="0"/>
              </a:rPr>
              <a:t> , … </a:t>
            </a:r>
            <a:r>
              <a:rPr lang="en-US" altLang="en-US">
                <a:solidFill>
                  <a:schemeClr val="tx1"/>
                </a:solidFill>
                <a:latin typeface="Forte" panose="03060902040502070203" pitchFamily="66" charset="0"/>
              </a:rPr>
              <a:t>} </a:t>
            </a:r>
            <a:r>
              <a:rPr lang="en-US" altLang="en-US" b="1" i="0">
                <a:solidFill>
                  <a:schemeClr val="tx1"/>
                </a:solidFill>
                <a:latin typeface="Tahoma" panose="020B0604030504040204" pitchFamily="34" charset="0"/>
              </a:rPr>
              <a:t>;</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30790F7-B37E-474E-9EC4-3397216401CC}" type="slidenum">
              <a:rPr lang="ar-SA" altLang="en-US" sz="1400" smtClean="0">
                <a:solidFill>
                  <a:srgbClr val="0000B6"/>
                </a:solidFill>
                <a:latin typeface="Book Antiqua" panose="02040602050305030304" pitchFamily="18" charset="0"/>
              </a:rPr>
              <a:pPr>
                <a:spcBef>
                  <a:spcPct val="0"/>
                </a:spcBef>
                <a:buClrTx/>
                <a:buSzTx/>
                <a:buFontTx/>
                <a:buNone/>
              </a:pPr>
              <a:t>274</a:t>
            </a:fld>
            <a:endParaRPr lang="en-US" altLang="en-US" sz="1400" smtClean="0">
              <a:solidFill>
                <a:srgbClr val="0000B6"/>
              </a:solidFill>
              <a:latin typeface="Book Antiqua" panose="02040602050305030304" pitchFamily="18" charset="0"/>
            </a:endParaRPr>
          </a:p>
        </p:txBody>
      </p:sp>
      <p:sp>
        <p:nvSpPr>
          <p:cNvPr id="427010" name="Rectangle 2"/>
          <p:cNvSpPr>
            <a:spLocks noGrp="1" noChangeArrowheads="1"/>
          </p:cNvSpPr>
          <p:nvPr>
            <p:ph type="title"/>
          </p:nvPr>
        </p:nvSpPr>
        <p:spPr>
          <a:xfrm>
            <a:off x="609600" y="152400"/>
            <a:ext cx="7772400" cy="1143000"/>
          </a:xfrm>
        </p:spPr>
        <p:txBody>
          <a:bodyPr/>
          <a:lstStyle/>
          <a:p>
            <a:pPr>
              <a:defRPr/>
            </a:pPr>
            <a:r>
              <a:rPr lang="en-US" smtClean="0">
                <a:solidFill>
                  <a:schemeClr val="tx1"/>
                </a:solidFill>
              </a:rPr>
              <a:t>Library: example</a:t>
            </a:r>
          </a:p>
        </p:txBody>
      </p:sp>
      <p:sp>
        <p:nvSpPr>
          <p:cNvPr id="303108" name="Text Box 3"/>
          <p:cNvSpPr txBox="1">
            <a:spLocks noChangeArrowheads="1"/>
          </p:cNvSpPr>
          <p:nvPr/>
        </p:nvSpPr>
        <p:spPr bwMode="auto">
          <a:xfrm>
            <a:off x="228600" y="1295400"/>
            <a:ext cx="834707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The system admin in company XYZ inc. loads the</a:t>
            </a:r>
          </a:p>
          <a:p>
            <a:pPr eaLnBrk="1" hangingPunct="1">
              <a:spcBef>
                <a:spcPct val="0"/>
              </a:spcBef>
              <a:buClrTx/>
              <a:buSzTx/>
              <a:buFontTx/>
              <a:buNone/>
            </a:pPr>
            <a:r>
              <a:rPr lang="en-US" altLang="en-US" i="0">
                <a:solidFill>
                  <a:schemeClr val="tx1"/>
                </a:solidFill>
                <a:latin typeface="Tahoma" panose="020B0604030504040204" pitchFamily="34" charset="0"/>
              </a:rPr>
              <a:t>   in-house cells in /project/wasp/lib.</a:t>
            </a:r>
          </a:p>
          <a:p>
            <a:pPr eaLnBrk="1" hangingPunct="1">
              <a:lnSpc>
                <a:spcPct val="150000"/>
              </a:lnSpc>
              <a:spcBef>
                <a:spcPct val="0"/>
              </a:spcBef>
              <a:buClrTx/>
              <a:buSzTx/>
              <a:buFontTx/>
              <a:buChar char="•"/>
            </a:pPr>
            <a:r>
              <a:rPr lang="en-US" altLang="en-US" i="0">
                <a:solidFill>
                  <a:schemeClr val="tx1"/>
                </a:solidFill>
                <a:latin typeface="Tahoma" panose="020B0604030504040204" pitchFamily="34" charset="0"/>
              </a:rPr>
              <a:t> The system admin then defines an identifier </a:t>
            </a:r>
          </a:p>
          <a:p>
            <a:pPr eaLnBrk="1" hangingPunct="1">
              <a:spcBef>
                <a:spcPct val="0"/>
              </a:spcBef>
              <a:buClrTx/>
              <a:buSzTx/>
              <a:buFontTx/>
              <a:buNone/>
            </a:pPr>
            <a:r>
              <a:rPr lang="en-US" altLang="en-US" i="0">
                <a:solidFill>
                  <a:schemeClr val="tx1"/>
                </a:solidFill>
                <a:latin typeface="Tahoma" panose="020B0604030504040204" pitchFamily="34" charset="0"/>
              </a:rPr>
              <a:t>   “wasp_lib” that maps on to the directory.</a:t>
            </a:r>
          </a:p>
          <a:p>
            <a:pPr eaLnBrk="1" hangingPunct="1">
              <a:lnSpc>
                <a:spcPct val="150000"/>
              </a:lnSpc>
              <a:spcBef>
                <a:spcPct val="0"/>
              </a:spcBef>
              <a:buClrTx/>
              <a:buSzTx/>
              <a:buFontTx/>
              <a:buChar char="•"/>
            </a:pPr>
            <a:r>
              <a:rPr lang="en-US" altLang="en-US" i="0">
                <a:solidFill>
                  <a:schemeClr val="tx1"/>
                </a:solidFill>
                <a:latin typeface="Tahoma" panose="020B0604030504040204" pitchFamily="34" charset="0"/>
              </a:rPr>
              <a:t> The declarations can be made visible in our model</a:t>
            </a:r>
          </a:p>
          <a:p>
            <a:pPr eaLnBrk="1" hangingPunct="1">
              <a:spcBef>
                <a:spcPct val="0"/>
              </a:spcBef>
              <a:buClrTx/>
              <a:buSzTx/>
              <a:buFontTx/>
              <a:buNone/>
            </a:pPr>
            <a:r>
              <a:rPr lang="en-US" altLang="en-US" i="0">
                <a:solidFill>
                  <a:schemeClr val="tx1"/>
                </a:solidFill>
                <a:latin typeface="Tahoma" panose="020B0604030504040204" pitchFamily="34" charset="0"/>
              </a:rPr>
              <a:t>   file by :</a:t>
            </a:r>
          </a:p>
        </p:txBody>
      </p:sp>
      <p:sp>
        <p:nvSpPr>
          <p:cNvPr id="303109" name="Text Box 4"/>
          <p:cNvSpPr txBox="1">
            <a:spLocks noChangeArrowheads="1"/>
          </p:cNvSpPr>
          <p:nvPr/>
        </p:nvSpPr>
        <p:spPr bwMode="auto">
          <a:xfrm>
            <a:off x="1981200" y="48006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endParaRPr lang="fa-IR" altLang="en-US" i="0">
              <a:solidFill>
                <a:schemeClr val="tx1"/>
              </a:solidFill>
              <a:latin typeface="Tahoma" panose="020B0604030504040204" pitchFamily="34" charset="0"/>
            </a:endParaRPr>
          </a:p>
        </p:txBody>
      </p:sp>
      <p:sp>
        <p:nvSpPr>
          <p:cNvPr id="303110" name="Text Box 5"/>
          <p:cNvSpPr txBox="1">
            <a:spLocks noChangeArrowheads="1"/>
          </p:cNvSpPr>
          <p:nvPr/>
        </p:nvSpPr>
        <p:spPr bwMode="auto">
          <a:xfrm>
            <a:off x="2819400" y="4648200"/>
            <a:ext cx="2773363"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library wasp_lib;</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185A89C-2111-4A2A-9A1D-6799A9372801}" type="slidenum">
              <a:rPr lang="ar-SA" altLang="en-US" sz="1400" smtClean="0">
                <a:solidFill>
                  <a:srgbClr val="0000B6"/>
                </a:solidFill>
                <a:latin typeface="Book Antiqua" panose="02040602050305030304" pitchFamily="18" charset="0"/>
              </a:rPr>
              <a:pPr>
                <a:spcBef>
                  <a:spcPct val="0"/>
                </a:spcBef>
                <a:buClrTx/>
                <a:buSzTx/>
                <a:buFontTx/>
                <a:buNone/>
              </a:pPr>
              <a:t>275</a:t>
            </a:fld>
            <a:endParaRPr lang="en-US" altLang="en-US" sz="1400" smtClean="0">
              <a:solidFill>
                <a:srgbClr val="0000B6"/>
              </a:solidFill>
              <a:latin typeface="Book Antiqua" panose="02040602050305030304" pitchFamily="18" charset="0"/>
            </a:endParaRPr>
          </a:p>
        </p:txBody>
      </p:sp>
      <p:sp>
        <p:nvSpPr>
          <p:cNvPr id="428034" name="Rectangle 2"/>
          <p:cNvSpPr>
            <a:spLocks noGrp="1" noChangeArrowheads="1"/>
          </p:cNvSpPr>
          <p:nvPr>
            <p:ph type="title"/>
          </p:nvPr>
        </p:nvSpPr>
        <p:spPr>
          <a:xfrm>
            <a:off x="381000" y="304800"/>
            <a:ext cx="8534400" cy="533400"/>
          </a:xfrm>
        </p:spPr>
        <p:txBody>
          <a:bodyPr/>
          <a:lstStyle/>
          <a:p>
            <a:pPr>
              <a:defRPr/>
            </a:pPr>
            <a:r>
              <a:rPr lang="en-US" smtClean="0">
                <a:solidFill>
                  <a:schemeClr val="tx1"/>
                </a:solidFill>
              </a:rPr>
              <a:t>Accessing library declarations</a:t>
            </a:r>
          </a:p>
        </p:txBody>
      </p:sp>
      <p:sp>
        <p:nvSpPr>
          <p:cNvPr id="304132" name="Text Box 3"/>
          <p:cNvSpPr txBox="1">
            <a:spLocks noChangeArrowheads="1"/>
          </p:cNvSpPr>
          <p:nvPr/>
        </p:nvSpPr>
        <p:spPr bwMode="auto">
          <a:xfrm>
            <a:off x="457200" y="1752600"/>
            <a:ext cx="79819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The declarations in a library can be accessed by</a:t>
            </a:r>
          </a:p>
          <a:p>
            <a:pPr eaLnBrk="1" hangingPunct="1">
              <a:spcBef>
                <a:spcPct val="0"/>
              </a:spcBef>
              <a:buClrTx/>
              <a:buSzTx/>
              <a:buFontTx/>
              <a:buNone/>
            </a:pPr>
            <a:r>
              <a:rPr lang="en-US" altLang="en-US" i="0">
                <a:solidFill>
                  <a:schemeClr val="tx1"/>
                </a:solidFill>
                <a:latin typeface="Tahoma" panose="020B0604030504040204" pitchFamily="34" charset="0"/>
              </a:rPr>
              <a:t>   writing the name of the library followed by</a:t>
            </a:r>
          </a:p>
          <a:p>
            <a:pPr eaLnBrk="1" hangingPunct="1">
              <a:spcBef>
                <a:spcPct val="0"/>
              </a:spcBef>
              <a:buClrTx/>
              <a:buSzTx/>
              <a:buFontTx/>
              <a:buNone/>
            </a:pPr>
            <a:r>
              <a:rPr lang="en-US" altLang="en-US" i="0">
                <a:solidFill>
                  <a:schemeClr val="tx1"/>
                </a:solidFill>
                <a:latin typeface="Tahoma" panose="020B0604030504040204" pitchFamily="34" charset="0"/>
              </a:rPr>
              <a:t>   “.” and the design unit or declaration.</a:t>
            </a:r>
          </a:p>
        </p:txBody>
      </p:sp>
      <p:sp>
        <p:nvSpPr>
          <p:cNvPr id="304133" name="Text Box 4"/>
          <p:cNvSpPr txBox="1">
            <a:spLocks noChangeArrowheads="1"/>
          </p:cNvSpPr>
          <p:nvPr/>
        </p:nvSpPr>
        <p:spPr bwMode="auto">
          <a:xfrm>
            <a:off x="1752600" y="3810000"/>
            <a:ext cx="5162550" cy="117316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entity wasp_lib.in_pad(struct)…</a:t>
            </a:r>
          </a:p>
          <a:p>
            <a:pPr eaLnBrk="1" hangingPunct="1">
              <a:lnSpc>
                <a:spcPct val="150000"/>
              </a:lnSpc>
              <a:spcBef>
                <a:spcPct val="0"/>
              </a:spcBef>
              <a:buClrTx/>
              <a:buSzTx/>
              <a:buFontTx/>
              <a:buNone/>
            </a:pPr>
            <a:r>
              <a:rPr lang="en-US" altLang="en-US" i="0">
                <a:solidFill>
                  <a:schemeClr val="tx1"/>
                </a:solidFill>
                <a:latin typeface="Tahoma" panose="020B0604030504040204" pitchFamily="34" charset="0"/>
              </a:rPr>
              <a:t>wait for wasp_lib.Tmax;</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8E3BC06-7675-493A-9075-FE81BD16ECE9}" type="slidenum">
              <a:rPr lang="ar-SA" altLang="en-US" sz="1400" smtClean="0">
                <a:solidFill>
                  <a:srgbClr val="0000B6"/>
                </a:solidFill>
                <a:latin typeface="Book Antiqua" panose="02040602050305030304" pitchFamily="18" charset="0"/>
              </a:rPr>
              <a:pPr>
                <a:spcBef>
                  <a:spcPct val="0"/>
                </a:spcBef>
                <a:buClrTx/>
                <a:buSzTx/>
                <a:buFontTx/>
                <a:buNone/>
              </a:pPr>
              <a:t>276</a:t>
            </a:fld>
            <a:endParaRPr lang="en-US" altLang="en-US" sz="1400" smtClean="0">
              <a:solidFill>
                <a:srgbClr val="0000B6"/>
              </a:solidFill>
              <a:latin typeface="Book Antiqua" panose="02040602050305030304" pitchFamily="18" charset="0"/>
            </a:endParaRPr>
          </a:p>
        </p:txBody>
      </p:sp>
      <p:sp>
        <p:nvSpPr>
          <p:cNvPr id="429058" name="Rectangle 2"/>
          <p:cNvSpPr>
            <a:spLocks noGrp="1" noChangeArrowheads="1"/>
          </p:cNvSpPr>
          <p:nvPr>
            <p:ph type="title"/>
          </p:nvPr>
        </p:nvSpPr>
        <p:spPr>
          <a:xfrm>
            <a:off x="609600" y="228600"/>
            <a:ext cx="7772400" cy="1143000"/>
          </a:xfrm>
        </p:spPr>
        <p:txBody>
          <a:bodyPr/>
          <a:lstStyle/>
          <a:p>
            <a:pPr>
              <a:defRPr/>
            </a:pPr>
            <a:r>
              <a:rPr lang="en-US" smtClean="0">
                <a:solidFill>
                  <a:schemeClr val="tx1"/>
                </a:solidFill>
              </a:rPr>
              <a:t>Special library: work</a:t>
            </a:r>
          </a:p>
        </p:txBody>
      </p:sp>
      <p:sp>
        <p:nvSpPr>
          <p:cNvPr id="305156" name="Text Box 3"/>
          <p:cNvSpPr txBox="1">
            <a:spLocks noChangeArrowheads="1"/>
          </p:cNvSpPr>
          <p:nvPr/>
        </p:nvSpPr>
        <p:spPr bwMode="auto">
          <a:xfrm>
            <a:off x="381000" y="1524000"/>
            <a:ext cx="8291513"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The identifier “work” is a special library that maps</a:t>
            </a:r>
          </a:p>
          <a:p>
            <a:pPr eaLnBrk="1" hangingPunct="1">
              <a:spcBef>
                <a:spcPct val="0"/>
              </a:spcBef>
              <a:buClrTx/>
              <a:buSzTx/>
              <a:buFontTx/>
              <a:buNone/>
            </a:pPr>
            <a:r>
              <a:rPr lang="en-US" altLang="en-US" i="0">
                <a:solidFill>
                  <a:schemeClr val="tx1"/>
                </a:solidFill>
                <a:latin typeface="Tahoma" panose="020B0604030504040204" pitchFamily="34" charset="0"/>
              </a:rPr>
              <a:t>   on to the present directory.</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All the design units in the present directory are</a:t>
            </a:r>
          </a:p>
          <a:p>
            <a:pPr eaLnBrk="1" hangingPunct="1">
              <a:spcBef>
                <a:spcPct val="0"/>
              </a:spcBef>
              <a:buClrTx/>
              <a:buSzTx/>
              <a:buFontTx/>
              <a:buNone/>
            </a:pPr>
            <a:r>
              <a:rPr lang="en-US" altLang="en-US" i="0">
                <a:solidFill>
                  <a:schemeClr val="tx1"/>
                </a:solidFill>
                <a:latin typeface="Tahoma" panose="020B0604030504040204" pitchFamily="34" charset="0"/>
              </a:rPr>
              <a:t>   visible to all models.</a:t>
            </a:r>
          </a:p>
          <a:p>
            <a:pPr eaLnBrk="1" hangingPunct="1">
              <a:lnSpc>
                <a:spcPct val="170000"/>
              </a:lnSpc>
              <a:spcBef>
                <a:spcPct val="0"/>
              </a:spcBef>
              <a:buClrTx/>
              <a:buSzTx/>
              <a:buFontTx/>
              <a:buChar char="•"/>
            </a:pPr>
            <a:r>
              <a:rPr lang="en-US" altLang="en-US" i="0">
                <a:solidFill>
                  <a:schemeClr val="tx1"/>
                </a:solidFill>
                <a:latin typeface="Tahoma" panose="020B0604030504040204" pitchFamily="34" charset="0"/>
              </a:rPr>
              <a:t> Hence, an explicit declaration of “work” library is</a:t>
            </a:r>
          </a:p>
          <a:p>
            <a:pPr eaLnBrk="1" hangingPunct="1">
              <a:spcBef>
                <a:spcPct val="0"/>
              </a:spcBef>
              <a:buClrTx/>
              <a:buSzTx/>
              <a:buFontTx/>
              <a:buNone/>
            </a:pPr>
            <a:r>
              <a:rPr lang="en-US" altLang="en-US" i="0">
                <a:solidFill>
                  <a:schemeClr val="tx1"/>
                </a:solidFill>
                <a:latin typeface="Tahoma" panose="020B0604030504040204" pitchFamily="34" charset="0"/>
              </a:rPr>
              <a:t>   not required.</a:t>
            </a:r>
          </a:p>
          <a:p>
            <a:pPr eaLnBrk="1" hangingPunct="1">
              <a:lnSpc>
                <a:spcPct val="140000"/>
              </a:lnSpc>
              <a:spcBef>
                <a:spcPct val="0"/>
              </a:spcBef>
              <a:buClrTx/>
              <a:buSzTx/>
              <a:buFontTx/>
              <a:buChar char="•"/>
            </a:pPr>
            <a:r>
              <a:rPr lang="en-US" altLang="en-US" i="0">
                <a:solidFill>
                  <a:schemeClr val="tx1"/>
                </a:solidFill>
                <a:latin typeface="Tahoma" panose="020B0604030504040204" pitchFamily="34" charset="0"/>
              </a:rPr>
              <a:t> However, one needs to specify the “work” when</a:t>
            </a:r>
          </a:p>
          <a:p>
            <a:pPr eaLnBrk="1" hangingPunct="1">
              <a:spcBef>
                <a:spcPct val="0"/>
              </a:spcBef>
              <a:buClrTx/>
              <a:buSzTx/>
              <a:buFontTx/>
              <a:buNone/>
            </a:pPr>
            <a:r>
              <a:rPr lang="en-US" altLang="en-US" i="0">
                <a:solidFill>
                  <a:schemeClr val="tx1"/>
                </a:solidFill>
                <a:latin typeface="Tahoma" panose="020B0604030504040204" pitchFamily="34" charset="0"/>
              </a:rPr>
              <a:t>   accessing declarations and design units in other</a:t>
            </a:r>
          </a:p>
          <a:p>
            <a:pPr eaLnBrk="1" hangingPunct="1">
              <a:spcBef>
                <a:spcPct val="0"/>
              </a:spcBef>
              <a:buClrTx/>
              <a:buSzTx/>
              <a:buFontTx/>
              <a:buNone/>
            </a:pPr>
            <a:r>
              <a:rPr lang="en-US" altLang="en-US" i="0">
                <a:solidFill>
                  <a:schemeClr val="tx1"/>
                </a:solidFill>
                <a:latin typeface="Tahoma" panose="020B0604030504040204" pitchFamily="34" charset="0"/>
              </a:rPr>
              <a:t>   files.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9066C7E-19A4-4FC9-9F13-5A72D27907E3}" type="slidenum">
              <a:rPr lang="ar-SA" altLang="en-US" sz="1400" smtClean="0">
                <a:solidFill>
                  <a:srgbClr val="0000B6"/>
                </a:solidFill>
                <a:latin typeface="Book Antiqua" panose="02040602050305030304" pitchFamily="18" charset="0"/>
              </a:rPr>
              <a:pPr>
                <a:spcBef>
                  <a:spcPct val="0"/>
                </a:spcBef>
                <a:buClrTx/>
                <a:buSzTx/>
                <a:buFontTx/>
                <a:buNone/>
              </a:pPr>
              <a:t>277</a:t>
            </a:fld>
            <a:endParaRPr lang="en-US" altLang="en-US" sz="1400" smtClean="0">
              <a:solidFill>
                <a:srgbClr val="0000B6"/>
              </a:solidFill>
              <a:latin typeface="Book Antiqua" panose="02040602050305030304" pitchFamily="18" charset="0"/>
            </a:endParaRPr>
          </a:p>
        </p:txBody>
      </p:sp>
      <p:sp>
        <p:nvSpPr>
          <p:cNvPr id="430082" name="Rectangle 2"/>
          <p:cNvSpPr>
            <a:spLocks noGrp="1" noChangeArrowheads="1"/>
          </p:cNvSpPr>
          <p:nvPr>
            <p:ph type="title"/>
          </p:nvPr>
        </p:nvSpPr>
        <p:spPr>
          <a:xfrm>
            <a:off x="685800" y="0"/>
            <a:ext cx="7772400" cy="722313"/>
          </a:xfrm>
        </p:spPr>
        <p:txBody>
          <a:bodyPr/>
          <a:lstStyle/>
          <a:p>
            <a:pPr>
              <a:defRPr/>
            </a:pPr>
            <a:r>
              <a:rPr lang="en-US" sz="4000" smtClean="0"/>
              <a:t>Example</a:t>
            </a:r>
          </a:p>
        </p:txBody>
      </p:sp>
      <p:sp>
        <p:nvSpPr>
          <p:cNvPr id="306180" name="Text Box 3"/>
          <p:cNvSpPr txBox="1">
            <a:spLocks noChangeArrowheads="1"/>
          </p:cNvSpPr>
          <p:nvPr/>
        </p:nvSpPr>
        <p:spPr bwMode="auto">
          <a:xfrm>
            <a:off x="517525" y="15049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endParaRPr lang="fa-IR" altLang="en-US" i="0">
              <a:solidFill>
                <a:schemeClr val="bg2"/>
              </a:solidFill>
              <a:latin typeface="Tahoma" panose="020B0604030504040204" pitchFamily="34" charset="0"/>
            </a:endParaRPr>
          </a:p>
        </p:txBody>
      </p:sp>
      <p:sp>
        <p:nvSpPr>
          <p:cNvPr id="306181" name="Rectangle 4"/>
          <p:cNvSpPr>
            <a:spLocks noChangeArrowheads="1"/>
          </p:cNvSpPr>
          <p:nvPr/>
        </p:nvSpPr>
        <p:spPr bwMode="auto">
          <a:xfrm>
            <a:off x="228600" y="847725"/>
            <a:ext cx="6492875" cy="5429250"/>
          </a:xfrm>
          <a:prstGeom prst="rect">
            <a:avLst/>
          </a:prstGeom>
          <a:solidFill>
            <a:srgbClr val="FFFF99"/>
          </a:solidFill>
          <a:ln w="28575">
            <a:solidFill>
              <a:schemeClr val="bg2"/>
            </a:solidFill>
            <a:miter lim="800000"/>
            <a:headEnd/>
            <a:tailEnd/>
          </a:ln>
        </p:spPr>
        <p:txBody>
          <a:bodyPr wrap="none" lIns="92075" tIns="46038" rIns="92075" bIns="46038">
            <a:spAutoFit/>
          </a:bodyPr>
          <a:lstStyle>
            <a:lvl1pPr defTabSz="3810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defTabSz="38100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defTabSz="381000">
              <a:spcBef>
                <a:spcPct val="20000"/>
              </a:spcBef>
              <a:buClr>
                <a:schemeClr val="tx1"/>
              </a:buClr>
              <a:buSzPct val="100000"/>
              <a:buChar char="–"/>
              <a:defRPr sz="2000">
                <a:solidFill>
                  <a:schemeClr val="tx1"/>
                </a:solidFill>
                <a:latin typeface="Arial" panose="020B0604020202020204" pitchFamily="34" charset="0"/>
              </a:defRPr>
            </a:lvl3pPr>
            <a:lvl4pPr marL="1600200" indent="-228600" defTabSz="3810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defTabSz="3810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700" b="1" i="0">
                <a:solidFill>
                  <a:schemeClr val="bg2"/>
                </a:solidFill>
              </a:rPr>
              <a:t>entity</a:t>
            </a:r>
            <a:r>
              <a:rPr lang="en-US" altLang="en-US" sz="1700" i="0">
                <a:solidFill>
                  <a:schemeClr val="bg2"/>
                </a:solidFill>
              </a:rPr>
              <a:t> test_bench </a:t>
            </a:r>
            <a:r>
              <a:rPr lang="en-US" altLang="en-US" sz="1700" b="1" i="0">
                <a:solidFill>
                  <a:schemeClr val="bg2"/>
                </a:solidFill>
              </a:rPr>
              <a:t>is</a:t>
            </a:r>
            <a:r>
              <a:rPr lang="en-US" altLang="en-US" sz="1700" i="0">
                <a:solidFill>
                  <a:schemeClr val="bg2"/>
                </a:solidFill>
              </a:rPr>
              <a:t/>
            </a:r>
            <a:br>
              <a:rPr lang="en-US" altLang="en-US" sz="1700" i="0">
                <a:solidFill>
                  <a:schemeClr val="bg2"/>
                </a:solidFill>
              </a:rPr>
            </a:br>
            <a:r>
              <a:rPr lang="en-US" altLang="en-US" sz="1700" b="1" i="0">
                <a:solidFill>
                  <a:schemeClr val="bg2"/>
                </a:solidFill>
              </a:rPr>
              <a:t>end entity</a:t>
            </a:r>
            <a:r>
              <a:rPr lang="en-US" altLang="en-US" sz="1700" i="0">
                <a:solidFill>
                  <a:schemeClr val="bg2"/>
                </a:solidFill>
              </a:rPr>
              <a:t> test_bench;</a:t>
            </a:r>
          </a:p>
          <a:p>
            <a:pPr>
              <a:spcBef>
                <a:spcPct val="50000"/>
              </a:spcBef>
              <a:buClrTx/>
              <a:buSzTx/>
              <a:buFontTx/>
              <a:buNone/>
            </a:pPr>
            <a:r>
              <a:rPr lang="en-US" altLang="en-US" sz="1700" b="1" i="0">
                <a:solidFill>
                  <a:schemeClr val="bg2"/>
                </a:solidFill>
              </a:rPr>
              <a:t>architecture</a:t>
            </a:r>
            <a:r>
              <a:rPr lang="en-US" altLang="en-US" sz="1700" i="0">
                <a:solidFill>
                  <a:schemeClr val="bg2"/>
                </a:solidFill>
              </a:rPr>
              <a:t> test_reg4 </a:t>
            </a:r>
            <a:r>
              <a:rPr lang="en-US" altLang="en-US" sz="1700" b="1" i="0">
                <a:solidFill>
                  <a:schemeClr val="bg2"/>
                </a:solidFill>
              </a:rPr>
              <a:t>of</a:t>
            </a:r>
            <a:r>
              <a:rPr lang="en-US" altLang="en-US" sz="1700" i="0">
                <a:solidFill>
                  <a:schemeClr val="bg2"/>
                </a:solidFill>
              </a:rPr>
              <a:t> test_bench </a:t>
            </a:r>
            <a:r>
              <a:rPr lang="en-US" altLang="en-US" sz="1700" b="1" i="0">
                <a:solidFill>
                  <a:schemeClr val="bg2"/>
                </a:solidFill>
              </a:rPr>
              <a:t>is</a:t>
            </a:r>
            <a:endParaRPr lang="en-US" altLang="en-US" sz="1700" i="0">
              <a:solidFill>
                <a:schemeClr val="bg2"/>
              </a:solidFill>
            </a:endParaRPr>
          </a:p>
          <a:p>
            <a:pPr>
              <a:buClrTx/>
              <a:buSzTx/>
              <a:buFontTx/>
              <a:buNone/>
            </a:pPr>
            <a:r>
              <a:rPr lang="en-US" altLang="en-US" sz="1700" i="0">
                <a:solidFill>
                  <a:schemeClr val="bg2"/>
                </a:solidFill>
              </a:rPr>
              <a:t>	</a:t>
            </a:r>
            <a:r>
              <a:rPr lang="en-US" altLang="en-US" sz="1700" b="1" i="0">
                <a:solidFill>
                  <a:schemeClr val="bg2"/>
                </a:solidFill>
              </a:rPr>
              <a:t>signal</a:t>
            </a:r>
            <a:r>
              <a:rPr lang="en-US" altLang="en-US" sz="1700" i="0">
                <a:solidFill>
                  <a:schemeClr val="bg2"/>
                </a:solidFill>
              </a:rPr>
              <a:t> d0, d1, d2, d3, en, clk, q0, q1, q2, q3 : bit;</a:t>
            </a:r>
          </a:p>
          <a:p>
            <a:pPr>
              <a:buClrTx/>
              <a:buSzTx/>
              <a:buFontTx/>
              <a:buNone/>
            </a:pPr>
            <a:r>
              <a:rPr lang="en-US" altLang="en-US" sz="1700" b="1" i="0">
                <a:solidFill>
                  <a:schemeClr val="bg2"/>
                </a:solidFill>
              </a:rPr>
              <a:t>begin</a:t>
            </a:r>
            <a:endParaRPr lang="en-US" altLang="en-US" sz="1700" i="0">
              <a:solidFill>
                <a:schemeClr val="bg2"/>
              </a:solidFill>
            </a:endParaRPr>
          </a:p>
          <a:p>
            <a:pPr>
              <a:buClrTx/>
              <a:buSzTx/>
              <a:buFontTx/>
              <a:buNone/>
            </a:pPr>
            <a:r>
              <a:rPr lang="en-US" altLang="en-US" sz="1700" i="0">
                <a:solidFill>
                  <a:schemeClr val="bg2"/>
                </a:solidFill>
              </a:rPr>
              <a:t>	dut : </a:t>
            </a:r>
            <a:r>
              <a:rPr lang="en-US" altLang="en-US" sz="1700" b="1" i="0">
                <a:solidFill>
                  <a:schemeClr val="bg2"/>
                </a:solidFill>
              </a:rPr>
              <a:t>entity</a:t>
            </a:r>
            <a:r>
              <a:rPr lang="en-US" altLang="en-US" sz="1700" i="0">
                <a:solidFill>
                  <a:schemeClr val="bg2"/>
                </a:solidFill>
              </a:rPr>
              <a:t> work.reg4(behav)</a:t>
            </a:r>
            <a:br>
              <a:rPr lang="en-US" altLang="en-US" sz="1700" i="0">
                <a:solidFill>
                  <a:schemeClr val="bg2"/>
                </a:solidFill>
              </a:rPr>
            </a:br>
            <a:r>
              <a:rPr lang="en-US" altLang="en-US" sz="1700" i="0">
                <a:solidFill>
                  <a:schemeClr val="bg2"/>
                </a:solidFill>
              </a:rPr>
              <a:t>		</a:t>
            </a:r>
            <a:r>
              <a:rPr lang="en-US" altLang="en-US" sz="1700" b="1" i="0">
                <a:solidFill>
                  <a:schemeClr val="bg2"/>
                </a:solidFill>
              </a:rPr>
              <a:t>port map</a:t>
            </a:r>
            <a:r>
              <a:rPr lang="en-US" altLang="en-US" sz="1700" i="0">
                <a:solidFill>
                  <a:schemeClr val="bg2"/>
                </a:solidFill>
              </a:rPr>
              <a:t> ( d0, d1, d2, d3, en, clk, q0, q1, q2, q3 );</a:t>
            </a:r>
          </a:p>
          <a:p>
            <a:pPr>
              <a:buClrTx/>
              <a:buSzTx/>
              <a:buFontTx/>
              <a:buNone/>
            </a:pPr>
            <a:r>
              <a:rPr lang="en-US" altLang="en-US" sz="1700" i="0">
                <a:solidFill>
                  <a:schemeClr val="bg2"/>
                </a:solidFill>
              </a:rPr>
              <a:t>	stimulus : </a:t>
            </a:r>
            <a:r>
              <a:rPr lang="en-US" altLang="en-US" sz="1700" b="1" i="0">
                <a:solidFill>
                  <a:schemeClr val="bg2"/>
                </a:solidFill>
              </a:rPr>
              <a:t>process is</a:t>
            </a:r>
            <a:r>
              <a:rPr lang="en-US" altLang="en-US" sz="1700" i="0">
                <a:solidFill>
                  <a:schemeClr val="bg2"/>
                </a:solidFill>
              </a:rPr>
              <a:t/>
            </a:r>
            <a:br>
              <a:rPr lang="en-US" altLang="en-US" sz="1700" i="0">
                <a:solidFill>
                  <a:schemeClr val="bg2"/>
                </a:solidFill>
              </a:rPr>
            </a:br>
            <a:r>
              <a:rPr lang="en-US" altLang="en-US" sz="1700" i="0">
                <a:solidFill>
                  <a:schemeClr val="bg2"/>
                </a:solidFill>
              </a:rPr>
              <a:t>	</a:t>
            </a:r>
            <a:r>
              <a:rPr lang="en-US" altLang="en-US" sz="1700" b="1" i="0">
                <a:solidFill>
                  <a:schemeClr val="bg2"/>
                </a:solidFill>
              </a:rPr>
              <a:t>begin</a:t>
            </a:r>
            <a:r>
              <a:rPr lang="en-US" altLang="en-US" sz="1700" i="0">
                <a:solidFill>
                  <a:schemeClr val="bg2"/>
                </a:solidFill>
              </a:rPr>
              <a:t/>
            </a:r>
            <a:br>
              <a:rPr lang="en-US" altLang="en-US" sz="1700" i="0">
                <a:solidFill>
                  <a:schemeClr val="bg2"/>
                </a:solidFill>
              </a:rPr>
            </a:br>
            <a:r>
              <a:rPr lang="en-US" altLang="en-US" sz="1700" i="0">
                <a:solidFill>
                  <a:schemeClr val="bg2"/>
                </a:solidFill>
              </a:rPr>
              <a:t>		d0 &lt;= ’1’;  d1 &lt;= ’1’;  d2 &lt;= ’1’;  d3 &lt;= ’1’;  </a:t>
            </a:r>
            <a:r>
              <a:rPr lang="en-US" altLang="en-US" sz="1700" b="1" i="0">
                <a:solidFill>
                  <a:schemeClr val="bg2"/>
                </a:solidFill>
              </a:rPr>
              <a:t>wait for</a:t>
            </a:r>
            <a:r>
              <a:rPr lang="en-US" altLang="en-US" sz="1700" i="0">
                <a:solidFill>
                  <a:schemeClr val="bg2"/>
                </a:solidFill>
              </a:rPr>
              <a:t> 20 ns; </a:t>
            </a:r>
            <a:br>
              <a:rPr lang="en-US" altLang="en-US" sz="1700" i="0">
                <a:solidFill>
                  <a:schemeClr val="bg2"/>
                </a:solidFill>
              </a:rPr>
            </a:br>
            <a:r>
              <a:rPr lang="en-US" altLang="en-US" sz="1700" i="0">
                <a:solidFill>
                  <a:schemeClr val="bg2"/>
                </a:solidFill>
              </a:rPr>
              <a:t>		en &lt;= ’0’;  clk &lt;= ’0’;  </a:t>
            </a:r>
            <a:r>
              <a:rPr lang="en-US" altLang="en-US" sz="1700" b="1" i="0">
                <a:solidFill>
                  <a:schemeClr val="bg2"/>
                </a:solidFill>
              </a:rPr>
              <a:t>wait for</a:t>
            </a:r>
            <a:r>
              <a:rPr lang="en-US" altLang="en-US" sz="1700" i="0">
                <a:solidFill>
                  <a:schemeClr val="bg2"/>
                </a:solidFill>
              </a:rPr>
              <a:t> 20 ns;</a:t>
            </a:r>
            <a:br>
              <a:rPr lang="en-US" altLang="en-US" sz="1700" i="0">
                <a:solidFill>
                  <a:schemeClr val="bg2"/>
                </a:solidFill>
              </a:rPr>
            </a:br>
            <a:r>
              <a:rPr lang="en-US" altLang="en-US" sz="1700" i="0">
                <a:solidFill>
                  <a:schemeClr val="bg2"/>
                </a:solidFill>
              </a:rPr>
              <a:t>		en &lt;= ’1’;  </a:t>
            </a:r>
            <a:r>
              <a:rPr lang="en-US" altLang="en-US" sz="1700" b="1" i="0">
                <a:solidFill>
                  <a:schemeClr val="bg2"/>
                </a:solidFill>
              </a:rPr>
              <a:t>wait for</a:t>
            </a:r>
            <a:r>
              <a:rPr lang="en-US" altLang="en-US" sz="1700" i="0">
                <a:solidFill>
                  <a:schemeClr val="bg2"/>
                </a:solidFill>
              </a:rPr>
              <a:t> 20 ns;</a:t>
            </a:r>
            <a:br>
              <a:rPr lang="en-US" altLang="en-US" sz="1700" i="0">
                <a:solidFill>
                  <a:schemeClr val="bg2"/>
                </a:solidFill>
              </a:rPr>
            </a:br>
            <a:r>
              <a:rPr lang="en-US" altLang="en-US" sz="1700" i="0">
                <a:solidFill>
                  <a:schemeClr val="bg2"/>
                </a:solidFill>
              </a:rPr>
              <a:t>		clk &lt;= ’1’;  </a:t>
            </a:r>
            <a:r>
              <a:rPr lang="en-US" altLang="en-US" sz="1700" b="1" i="0">
                <a:solidFill>
                  <a:schemeClr val="bg2"/>
                </a:solidFill>
              </a:rPr>
              <a:t>wait for</a:t>
            </a:r>
            <a:r>
              <a:rPr lang="en-US" altLang="en-US" sz="1700" i="0">
                <a:solidFill>
                  <a:schemeClr val="bg2"/>
                </a:solidFill>
              </a:rPr>
              <a:t> 20 ns;</a:t>
            </a:r>
            <a:br>
              <a:rPr lang="en-US" altLang="en-US" sz="1700" i="0">
                <a:solidFill>
                  <a:schemeClr val="bg2"/>
                </a:solidFill>
              </a:rPr>
            </a:br>
            <a:r>
              <a:rPr lang="en-US" altLang="en-US" sz="1700" i="0">
                <a:solidFill>
                  <a:schemeClr val="bg2"/>
                </a:solidFill>
              </a:rPr>
              <a:t>		d0 &lt;= ’0’;  d1 &lt;= ’0’;  d2 &lt;= ’0’;  d3 &lt;= ’0’;  </a:t>
            </a:r>
            <a:r>
              <a:rPr lang="en-US" altLang="en-US" sz="1700" b="1" i="0">
                <a:solidFill>
                  <a:schemeClr val="bg2"/>
                </a:solidFill>
              </a:rPr>
              <a:t>wait for</a:t>
            </a:r>
            <a:r>
              <a:rPr lang="en-US" altLang="en-US" sz="1700" i="0">
                <a:solidFill>
                  <a:schemeClr val="bg2"/>
                </a:solidFill>
              </a:rPr>
              <a:t> 20 ns;</a:t>
            </a:r>
            <a:br>
              <a:rPr lang="en-US" altLang="en-US" sz="1700" i="0">
                <a:solidFill>
                  <a:schemeClr val="bg2"/>
                </a:solidFill>
              </a:rPr>
            </a:br>
            <a:r>
              <a:rPr lang="en-US" altLang="en-US" sz="1700" i="0">
                <a:solidFill>
                  <a:schemeClr val="bg2"/>
                </a:solidFill>
              </a:rPr>
              <a:t>		en &lt;= ’0’;  </a:t>
            </a:r>
            <a:r>
              <a:rPr lang="en-US" altLang="en-US" sz="1700" b="1" i="0">
                <a:solidFill>
                  <a:schemeClr val="bg2"/>
                </a:solidFill>
              </a:rPr>
              <a:t>wait for</a:t>
            </a:r>
            <a:r>
              <a:rPr lang="en-US" altLang="en-US" sz="1700" i="0">
                <a:solidFill>
                  <a:schemeClr val="bg2"/>
                </a:solidFill>
              </a:rPr>
              <a:t> 20 ns;</a:t>
            </a:r>
            <a:br>
              <a:rPr lang="en-US" altLang="en-US" sz="1700" i="0">
                <a:solidFill>
                  <a:schemeClr val="bg2"/>
                </a:solidFill>
              </a:rPr>
            </a:br>
            <a:r>
              <a:rPr lang="en-US" altLang="en-US" sz="1700" i="0">
                <a:solidFill>
                  <a:schemeClr val="bg2"/>
                </a:solidFill>
              </a:rPr>
              <a:t>		…</a:t>
            </a:r>
            <a:br>
              <a:rPr lang="en-US" altLang="en-US" sz="1700" i="0">
                <a:solidFill>
                  <a:schemeClr val="bg2"/>
                </a:solidFill>
              </a:rPr>
            </a:br>
            <a:r>
              <a:rPr lang="en-US" altLang="en-US" sz="1700" i="0">
                <a:solidFill>
                  <a:schemeClr val="bg2"/>
                </a:solidFill>
              </a:rPr>
              <a:t>		</a:t>
            </a:r>
            <a:r>
              <a:rPr lang="en-US" altLang="en-US" sz="1700" b="1" i="0">
                <a:solidFill>
                  <a:schemeClr val="bg2"/>
                </a:solidFill>
              </a:rPr>
              <a:t>wait</a:t>
            </a:r>
            <a:r>
              <a:rPr lang="en-US" altLang="en-US" sz="1700" i="0">
                <a:solidFill>
                  <a:schemeClr val="bg2"/>
                </a:solidFill>
              </a:rPr>
              <a:t>;</a:t>
            </a:r>
            <a:br>
              <a:rPr lang="en-US" altLang="en-US" sz="1700" i="0">
                <a:solidFill>
                  <a:schemeClr val="bg2"/>
                </a:solidFill>
              </a:rPr>
            </a:br>
            <a:r>
              <a:rPr lang="en-US" altLang="en-US" sz="1700" i="0">
                <a:solidFill>
                  <a:schemeClr val="bg2"/>
                </a:solidFill>
              </a:rPr>
              <a:t>	</a:t>
            </a:r>
            <a:r>
              <a:rPr lang="en-US" altLang="en-US" sz="1700" b="1" i="0">
                <a:solidFill>
                  <a:schemeClr val="bg2"/>
                </a:solidFill>
              </a:rPr>
              <a:t>end process</a:t>
            </a:r>
            <a:r>
              <a:rPr lang="en-US" altLang="en-US" sz="1700" i="0">
                <a:solidFill>
                  <a:schemeClr val="bg2"/>
                </a:solidFill>
              </a:rPr>
              <a:t> stimulus;</a:t>
            </a:r>
          </a:p>
          <a:p>
            <a:pPr>
              <a:buClrTx/>
              <a:buSzTx/>
              <a:buFontTx/>
              <a:buNone/>
            </a:pPr>
            <a:r>
              <a:rPr lang="en-US" altLang="en-US" sz="1700" b="1" i="0">
                <a:solidFill>
                  <a:schemeClr val="bg2"/>
                </a:solidFill>
              </a:rPr>
              <a:t>end architecture</a:t>
            </a:r>
            <a:r>
              <a:rPr lang="en-US" altLang="en-US" sz="1700" i="0">
                <a:solidFill>
                  <a:schemeClr val="bg2"/>
                </a:solidFill>
              </a:rPr>
              <a:t> test_reg4;</a:t>
            </a:r>
          </a:p>
        </p:txBody>
      </p:sp>
      <p:sp>
        <p:nvSpPr>
          <p:cNvPr id="306182" name="AutoShape 5"/>
          <p:cNvSpPr>
            <a:spLocks noChangeArrowheads="1"/>
          </p:cNvSpPr>
          <p:nvPr/>
        </p:nvSpPr>
        <p:spPr bwMode="auto">
          <a:xfrm>
            <a:off x="3657600" y="2390775"/>
            <a:ext cx="4557713" cy="381000"/>
          </a:xfrm>
          <a:prstGeom prst="leftArrow">
            <a:avLst>
              <a:gd name="adj1" fmla="val 48333"/>
              <a:gd name="adj2" fmla="val 203750"/>
            </a:avLst>
          </a:prstGeom>
          <a:solidFill>
            <a:srgbClr val="FF5050"/>
          </a:solidFill>
          <a:ln w="12700" cap="sq">
            <a:solidFill>
              <a:schemeClr val="bg2"/>
            </a:solidFill>
            <a:miter lim="800000"/>
            <a:headEnd type="none" w="sm" len="sm"/>
            <a:tailEnd type="none" w="sm" len="sm"/>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564FC2C-6359-42F6-8C34-B6A28E7430B6}" type="slidenum">
              <a:rPr lang="ar-SA" altLang="en-US" sz="1400" smtClean="0">
                <a:solidFill>
                  <a:srgbClr val="0000B6"/>
                </a:solidFill>
                <a:latin typeface="Book Antiqua" panose="02040602050305030304" pitchFamily="18" charset="0"/>
              </a:rPr>
              <a:pPr>
                <a:spcBef>
                  <a:spcPct val="0"/>
                </a:spcBef>
                <a:buClrTx/>
                <a:buSzTx/>
                <a:buFontTx/>
                <a:buNone/>
              </a:pPr>
              <a:t>278</a:t>
            </a:fld>
            <a:endParaRPr lang="en-US" altLang="en-US" sz="1400" smtClean="0">
              <a:solidFill>
                <a:srgbClr val="0000B6"/>
              </a:solidFill>
              <a:latin typeface="Book Antiqua" panose="02040602050305030304" pitchFamily="18" charset="0"/>
            </a:endParaRPr>
          </a:p>
        </p:txBody>
      </p:sp>
      <p:sp>
        <p:nvSpPr>
          <p:cNvPr id="431106" name="Rectangle 2"/>
          <p:cNvSpPr>
            <a:spLocks noGrp="1" noChangeArrowheads="1"/>
          </p:cNvSpPr>
          <p:nvPr>
            <p:ph type="title"/>
          </p:nvPr>
        </p:nvSpPr>
        <p:spPr/>
        <p:txBody>
          <a:bodyPr/>
          <a:lstStyle/>
          <a:p>
            <a:pPr>
              <a:defRPr/>
            </a:pPr>
            <a:r>
              <a:rPr lang="en-US" smtClean="0">
                <a:solidFill>
                  <a:schemeClr val="tx1"/>
                </a:solidFill>
              </a:rPr>
              <a:t>Packages</a:t>
            </a:r>
          </a:p>
        </p:txBody>
      </p:sp>
      <p:sp>
        <p:nvSpPr>
          <p:cNvPr id="307204" name="Text Box 3"/>
          <p:cNvSpPr txBox="1">
            <a:spLocks noChangeArrowheads="1"/>
          </p:cNvSpPr>
          <p:nvPr/>
        </p:nvSpPr>
        <p:spPr bwMode="auto">
          <a:xfrm>
            <a:off x="381000" y="1371600"/>
            <a:ext cx="7472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 library may include one or more packages.</a:t>
            </a:r>
          </a:p>
        </p:txBody>
      </p:sp>
      <p:sp>
        <p:nvSpPr>
          <p:cNvPr id="307205" name="Text Box 4"/>
          <p:cNvSpPr txBox="1">
            <a:spLocks noChangeArrowheads="1"/>
          </p:cNvSpPr>
          <p:nvPr/>
        </p:nvSpPr>
        <p:spPr bwMode="auto">
          <a:xfrm>
            <a:off x="3733800" y="1981200"/>
            <a:ext cx="1273175"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Library</a:t>
            </a:r>
          </a:p>
        </p:txBody>
      </p:sp>
      <p:sp>
        <p:nvSpPr>
          <p:cNvPr id="307206" name="Text Box 5"/>
          <p:cNvSpPr txBox="1">
            <a:spLocks noChangeArrowheads="1"/>
          </p:cNvSpPr>
          <p:nvPr/>
        </p:nvSpPr>
        <p:spPr bwMode="auto">
          <a:xfrm>
            <a:off x="990600" y="3200400"/>
            <a:ext cx="1816100"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Package A</a:t>
            </a:r>
          </a:p>
        </p:txBody>
      </p:sp>
      <p:sp>
        <p:nvSpPr>
          <p:cNvPr id="307207" name="Text Box 6"/>
          <p:cNvSpPr txBox="1">
            <a:spLocks noChangeArrowheads="1"/>
          </p:cNvSpPr>
          <p:nvPr/>
        </p:nvSpPr>
        <p:spPr bwMode="auto">
          <a:xfrm>
            <a:off x="3581400" y="3200400"/>
            <a:ext cx="1812925"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Package B</a:t>
            </a:r>
          </a:p>
        </p:txBody>
      </p:sp>
      <p:sp>
        <p:nvSpPr>
          <p:cNvPr id="307208" name="Text Box 7"/>
          <p:cNvSpPr txBox="1">
            <a:spLocks noChangeArrowheads="1"/>
          </p:cNvSpPr>
          <p:nvPr/>
        </p:nvSpPr>
        <p:spPr bwMode="auto">
          <a:xfrm>
            <a:off x="6172200" y="3200400"/>
            <a:ext cx="1817688"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Package C</a:t>
            </a:r>
          </a:p>
        </p:txBody>
      </p:sp>
      <p:sp>
        <p:nvSpPr>
          <p:cNvPr id="307209" name="Line 8"/>
          <p:cNvSpPr>
            <a:spLocks noChangeShapeType="1"/>
          </p:cNvSpPr>
          <p:nvPr/>
        </p:nvSpPr>
        <p:spPr bwMode="auto">
          <a:xfrm flipH="1">
            <a:off x="1905000" y="2514600"/>
            <a:ext cx="2438400" cy="685800"/>
          </a:xfrm>
          <a:prstGeom prst="line">
            <a:avLst/>
          </a:prstGeom>
          <a:noFill/>
          <a:ln w="38100" cap="sq">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307210" name="Line 9"/>
          <p:cNvSpPr>
            <a:spLocks noChangeShapeType="1"/>
          </p:cNvSpPr>
          <p:nvPr/>
        </p:nvSpPr>
        <p:spPr bwMode="auto">
          <a:xfrm flipH="1">
            <a:off x="4343400" y="2514600"/>
            <a:ext cx="0" cy="685800"/>
          </a:xfrm>
          <a:prstGeom prst="line">
            <a:avLst/>
          </a:prstGeom>
          <a:noFill/>
          <a:ln w="38100" cap="sq">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307211" name="Line 10"/>
          <p:cNvSpPr>
            <a:spLocks noChangeShapeType="1"/>
          </p:cNvSpPr>
          <p:nvPr/>
        </p:nvSpPr>
        <p:spPr bwMode="auto">
          <a:xfrm>
            <a:off x="4343400" y="2514600"/>
            <a:ext cx="2743200" cy="685800"/>
          </a:xfrm>
          <a:prstGeom prst="line">
            <a:avLst/>
          </a:prstGeom>
          <a:noFill/>
          <a:ln w="38100" cap="sq">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GB"/>
          </a:p>
        </p:txBody>
      </p:sp>
      <p:sp>
        <p:nvSpPr>
          <p:cNvPr id="307212" name="Text Box 11"/>
          <p:cNvSpPr txBox="1">
            <a:spLocks noChangeArrowheads="1"/>
          </p:cNvSpPr>
          <p:nvPr/>
        </p:nvSpPr>
        <p:spPr bwMode="auto">
          <a:xfrm>
            <a:off x="457200" y="4343400"/>
            <a:ext cx="74183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Alternately, a package could be defined as a</a:t>
            </a:r>
          </a:p>
          <a:p>
            <a:pPr eaLnBrk="1" hangingPunct="1">
              <a:spcBef>
                <a:spcPct val="0"/>
              </a:spcBef>
              <a:buClrTx/>
              <a:buSzTx/>
              <a:buFontTx/>
              <a:buNone/>
            </a:pPr>
            <a:r>
              <a:rPr lang="en-US" altLang="en-US" i="0">
                <a:solidFill>
                  <a:schemeClr val="tx1"/>
                </a:solidFill>
                <a:latin typeface="Tahoma" panose="020B0604030504040204" pitchFamily="34" charset="0"/>
              </a:rPr>
              <a:t>  stand alone design unit.</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B2D0D0F-D99A-4BF4-ADEF-D3E6BDEBCBAB}" type="slidenum">
              <a:rPr lang="ar-SA" altLang="en-US" sz="1400" smtClean="0">
                <a:solidFill>
                  <a:srgbClr val="0000B6"/>
                </a:solidFill>
                <a:latin typeface="Book Antiqua" panose="02040602050305030304" pitchFamily="18" charset="0"/>
              </a:rPr>
              <a:pPr>
                <a:spcBef>
                  <a:spcPct val="0"/>
                </a:spcBef>
                <a:buClrTx/>
                <a:buSzTx/>
                <a:buFontTx/>
                <a:buNone/>
              </a:pPr>
              <a:t>279</a:t>
            </a:fld>
            <a:endParaRPr lang="en-US" altLang="en-US" sz="1400" smtClean="0">
              <a:solidFill>
                <a:srgbClr val="0000B6"/>
              </a:solidFill>
              <a:latin typeface="Book Antiqua" panose="02040602050305030304" pitchFamily="18" charset="0"/>
            </a:endParaRPr>
          </a:p>
        </p:txBody>
      </p:sp>
      <p:sp>
        <p:nvSpPr>
          <p:cNvPr id="432130" name="Rectangle 2"/>
          <p:cNvSpPr>
            <a:spLocks noGrp="1" noChangeArrowheads="1"/>
          </p:cNvSpPr>
          <p:nvPr>
            <p:ph type="title"/>
          </p:nvPr>
        </p:nvSpPr>
        <p:spPr>
          <a:xfrm>
            <a:off x="304800" y="457200"/>
            <a:ext cx="8382000" cy="533400"/>
          </a:xfrm>
        </p:spPr>
        <p:txBody>
          <a:bodyPr/>
          <a:lstStyle/>
          <a:p>
            <a:pPr>
              <a:defRPr/>
            </a:pPr>
            <a:r>
              <a:rPr lang="en-US" smtClean="0">
                <a:solidFill>
                  <a:schemeClr val="tx1"/>
                </a:solidFill>
              </a:rPr>
              <a:t>Package declaration and body</a:t>
            </a:r>
          </a:p>
        </p:txBody>
      </p:sp>
      <p:sp>
        <p:nvSpPr>
          <p:cNvPr id="308228" name="Text Box 3"/>
          <p:cNvSpPr txBox="1">
            <a:spLocks noChangeArrowheads="1"/>
          </p:cNvSpPr>
          <p:nvPr/>
        </p:nvSpPr>
        <p:spPr bwMode="auto">
          <a:xfrm>
            <a:off x="561975" y="1905000"/>
            <a:ext cx="812482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 package definition is split across two VHDL </a:t>
            </a:r>
          </a:p>
          <a:p>
            <a:pPr eaLnBrk="1" hangingPunct="1">
              <a:spcBef>
                <a:spcPct val="0"/>
              </a:spcBef>
              <a:buClrTx/>
              <a:buSzTx/>
              <a:buFontTx/>
              <a:buNone/>
            </a:pPr>
            <a:r>
              <a:rPr lang="en-US" altLang="en-US" i="0">
                <a:solidFill>
                  <a:schemeClr val="tx1"/>
                </a:solidFill>
                <a:latin typeface="Tahoma" panose="020B0604030504040204" pitchFamily="34" charset="0"/>
              </a:rPr>
              <a:t>  declarations:</a:t>
            </a:r>
          </a:p>
          <a:p>
            <a:pPr lvl="1" eaLnBrk="1" hangingPunct="1">
              <a:lnSpc>
                <a:spcPct val="130000"/>
              </a:lnSpc>
              <a:spcBef>
                <a:spcPct val="0"/>
              </a:spcBef>
              <a:buClrTx/>
              <a:buSzTx/>
              <a:buFontTx/>
              <a:buChar char="•"/>
            </a:pPr>
            <a:r>
              <a:rPr lang="en-US" altLang="en-US" sz="2800" i="0">
                <a:latin typeface="Tahoma" panose="020B0604030504040204" pitchFamily="34" charset="0"/>
              </a:rPr>
              <a:t> package declaration : that defines an external</a:t>
            </a:r>
          </a:p>
          <a:p>
            <a:pPr lvl="1" eaLnBrk="1" hangingPunct="1">
              <a:spcBef>
                <a:spcPct val="0"/>
              </a:spcBef>
              <a:buClrTx/>
              <a:buSzTx/>
              <a:buFontTx/>
              <a:buNone/>
            </a:pPr>
            <a:r>
              <a:rPr lang="en-US" altLang="en-US" sz="2800" i="0">
                <a:latin typeface="Tahoma" panose="020B0604030504040204" pitchFamily="34" charset="0"/>
              </a:rPr>
              <a:t>                                  interface.</a:t>
            </a:r>
          </a:p>
          <a:p>
            <a:pPr lvl="1" eaLnBrk="1" hangingPunct="1">
              <a:lnSpc>
                <a:spcPct val="130000"/>
              </a:lnSpc>
              <a:spcBef>
                <a:spcPct val="0"/>
              </a:spcBef>
              <a:buClrTx/>
              <a:buSzTx/>
              <a:buFontTx/>
              <a:buChar char="•"/>
            </a:pPr>
            <a:r>
              <a:rPr lang="en-US" altLang="en-US" sz="2800" i="0">
                <a:latin typeface="Tahoma" panose="020B0604030504040204" pitchFamily="34" charset="0"/>
              </a:rPr>
              <a:t> package body : that describes the actual</a:t>
            </a:r>
          </a:p>
          <a:p>
            <a:pPr lvl="1" eaLnBrk="1" hangingPunct="1">
              <a:spcBef>
                <a:spcPct val="0"/>
              </a:spcBef>
              <a:buClrTx/>
              <a:buSzTx/>
              <a:buFontTx/>
              <a:buNone/>
            </a:pPr>
            <a:r>
              <a:rPr lang="en-US" altLang="en-US" sz="2800" i="0">
                <a:latin typeface="Tahoma" panose="020B0604030504040204" pitchFamily="34" charset="0"/>
              </a:rPr>
              <a:t>                         implementation.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3590925"/>
            <a:ext cx="7810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p:txBody>
          <a:bodyPr/>
          <a:lstStyle/>
          <a:p>
            <a:pPr eaLnBrk="1" hangingPunct="1">
              <a:defRPr/>
            </a:pPr>
            <a:r>
              <a:rPr lang="en-US" altLang="en-US" dirty="0" smtClean="0"/>
              <a:t>Entity Declaration</a:t>
            </a:r>
          </a:p>
        </p:txBody>
      </p:sp>
      <p:sp>
        <p:nvSpPr>
          <p:cNvPr id="38916" name="Rectangle 3"/>
          <p:cNvSpPr>
            <a:spLocks noGrp="1" noChangeArrowheads="1"/>
          </p:cNvSpPr>
          <p:nvPr>
            <p:ph type="body" sz="half" idx="1"/>
          </p:nvPr>
        </p:nvSpPr>
        <p:spPr>
          <a:xfrm>
            <a:off x="304800" y="1676400"/>
            <a:ext cx="8382000" cy="1905000"/>
          </a:xfrm>
        </p:spPr>
        <p:txBody>
          <a:bodyPr/>
          <a:lstStyle/>
          <a:p>
            <a:pPr eaLnBrk="1" hangingPunct="1">
              <a:buFont typeface="Arial" panose="020B0604020202020204" pitchFamily="34" charset="0"/>
              <a:buChar char="•"/>
            </a:pPr>
            <a:r>
              <a:rPr lang="en-US" altLang="en-US" sz="2000" smtClean="0"/>
              <a:t>An entity declaration describes the interface of the component. </a:t>
            </a:r>
          </a:p>
          <a:p>
            <a:pPr eaLnBrk="1" hangingPunct="1">
              <a:buFont typeface="Arial" panose="020B0604020202020204" pitchFamily="34" charset="0"/>
              <a:buChar char="•"/>
            </a:pPr>
            <a:r>
              <a:rPr lang="en-US" altLang="en-US" sz="2000" smtClean="0"/>
              <a:t>PORT clause indicates input and output ports.</a:t>
            </a:r>
          </a:p>
          <a:p>
            <a:pPr eaLnBrk="1" hangingPunct="1">
              <a:buFont typeface="Arial" panose="020B0604020202020204" pitchFamily="34" charset="0"/>
              <a:buChar char="•"/>
            </a:pPr>
            <a:r>
              <a:rPr lang="en-US" altLang="en-US" sz="2000" smtClean="0"/>
              <a:t>An entity can be thought of as a symbol for a component.</a:t>
            </a: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C3C7A39-89BF-44B9-BCDA-42B4C8372521}" type="slidenum">
              <a:rPr lang="ar-SA" altLang="en-US" sz="1400" smtClean="0">
                <a:solidFill>
                  <a:srgbClr val="0000B6"/>
                </a:solidFill>
                <a:latin typeface="Book Antiqua" panose="02040602050305030304" pitchFamily="18" charset="0"/>
              </a:rPr>
              <a:pPr>
                <a:spcBef>
                  <a:spcPct val="0"/>
                </a:spcBef>
                <a:buClrTx/>
                <a:buSzTx/>
                <a:buFontTx/>
                <a:buNone/>
              </a:pPr>
              <a:t>280</a:t>
            </a:fld>
            <a:endParaRPr lang="en-US" altLang="en-US" sz="1400" smtClean="0">
              <a:solidFill>
                <a:srgbClr val="0000B6"/>
              </a:solidFill>
              <a:latin typeface="Book Antiqua" panose="02040602050305030304" pitchFamily="18" charset="0"/>
            </a:endParaRPr>
          </a:p>
        </p:txBody>
      </p:sp>
      <p:sp>
        <p:nvSpPr>
          <p:cNvPr id="433154" name="Rectangle 2"/>
          <p:cNvSpPr>
            <a:spLocks noGrp="1" noChangeArrowheads="1"/>
          </p:cNvSpPr>
          <p:nvPr>
            <p:ph type="title"/>
          </p:nvPr>
        </p:nvSpPr>
        <p:spPr>
          <a:xfrm>
            <a:off x="593725" y="0"/>
            <a:ext cx="7772400" cy="925513"/>
          </a:xfrm>
        </p:spPr>
        <p:txBody>
          <a:bodyPr/>
          <a:lstStyle/>
          <a:p>
            <a:pPr>
              <a:defRPr/>
            </a:pPr>
            <a:r>
              <a:rPr lang="en-US" smtClean="0">
                <a:solidFill>
                  <a:schemeClr val="tx1"/>
                </a:solidFill>
              </a:rPr>
              <a:t>Package declaration</a:t>
            </a:r>
          </a:p>
        </p:txBody>
      </p:sp>
      <p:sp>
        <p:nvSpPr>
          <p:cNvPr id="309252" name="Text Box 3"/>
          <p:cNvSpPr txBox="1">
            <a:spLocks noChangeArrowheads="1"/>
          </p:cNvSpPr>
          <p:nvPr/>
        </p:nvSpPr>
        <p:spPr bwMode="auto">
          <a:xfrm>
            <a:off x="2209800" y="1685925"/>
            <a:ext cx="4787900" cy="15652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Forte" panose="03060902040502070203" pitchFamily="66" charset="0"/>
              </a:rPr>
              <a:t>package_decl</a:t>
            </a:r>
            <a:r>
              <a:rPr lang="en-US" altLang="en-US" sz="2400">
                <a:solidFill>
                  <a:schemeClr val="tx1"/>
                </a:solidFill>
                <a:latin typeface="Bernard MT Condensed" panose="02050806060905020404" pitchFamily="18" charset="0"/>
              </a:rPr>
              <a:t> &lt;=</a:t>
            </a:r>
          </a:p>
          <a:p>
            <a:pPr lvl="1" eaLnBrk="1" hangingPunct="1">
              <a:spcBef>
                <a:spcPct val="0"/>
              </a:spcBef>
              <a:buClrTx/>
              <a:buSzTx/>
              <a:buFontTx/>
              <a:buNone/>
            </a:pPr>
            <a:r>
              <a:rPr lang="en-US" altLang="en-US" b="1" i="0">
                <a:latin typeface="Tahoma" panose="020B0604030504040204" pitchFamily="34" charset="0"/>
              </a:rPr>
              <a:t>package</a:t>
            </a:r>
            <a:r>
              <a:rPr lang="en-US" altLang="en-US" i="0">
                <a:latin typeface="Forte" panose="03060902040502070203" pitchFamily="66" charset="0"/>
              </a:rPr>
              <a:t> </a:t>
            </a:r>
            <a:r>
              <a:rPr lang="en-US" altLang="en-US">
                <a:latin typeface="Forte" panose="03060902040502070203" pitchFamily="66" charset="0"/>
              </a:rPr>
              <a:t>id</a:t>
            </a:r>
            <a:r>
              <a:rPr lang="en-US" altLang="en-US" i="0">
                <a:latin typeface="Forte" panose="03060902040502070203" pitchFamily="66" charset="0"/>
              </a:rPr>
              <a:t>  </a:t>
            </a:r>
            <a:r>
              <a:rPr lang="en-US" altLang="en-US" b="1" i="0">
                <a:latin typeface="Tahoma" panose="020B0604030504040204" pitchFamily="34" charset="0"/>
              </a:rPr>
              <a:t>is</a:t>
            </a:r>
            <a:endParaRPr lang="en-US" altLang="en-US" i="0">
              <a:latin typeface="Forte" panose="03060902040502070203" pitchFamily="66" charset="0"/>
            </a:endParaRPr>
          </a:p>
          <a:p>
            <a:pPr lvl="2" eaLnBrk="1" hangingPunct="1">
              <a:spcBef>
                <a:spcPct val="0"/>
              </a:spcBef>
              <a:buClrTx/>
              <a:buSzTx/>
              <a:buFontTx/>
              <a:buNone/>
            </a:pPr>
            <a:r>
              <a:rPr lang="en-US" altLang="en-US" sz="2400">
                <a:latin typeface="Forte" panose="03060902040502070203" pitchFamily="66" charset="0"/>
              </a:rPr>
              <a:t>{ package_declarative_part}</a:t>
            </a:r>
          </a:p>
          <a:p>
            <a:pPr lvl="1" eaLnBrk="1" hangingPunct="1">
              <a:spcBef>
                <a:spcPct val="0"/>
              </a:spcBef>
              <a:buClrTx/>
              <a:buSzTx/>
              <a:buFontTx/>
              <a:buNone/>
            </a:pPr>
            <a:r>
              <a:rPr lang="en-US" altLang="en-US" b="1" i="0">
                <a:latin typeface="Tahoma" panose="020B0604030504040204" pitchFamily="34" charset="0"/>
              </a:rPr>
              <a:t>end</a:t>
            </a:r>
            <a:r>
              <a:rPr lang="en-US" altLang="en-US" i="0">
                <a:latin typeface="Tahoma" panose="020B0604030504040204" pitchFamily="34" charset="0"/>
              </a:rPr>
              <a:t> </a:t>
            </a:r>
            <a:r>
              <a:rPr lang="en-US" altLang="en-US" b="1" i="0">
                <a:latin typeface="Tahoma" panose="020B0604030504040204" pitchFamily="34" charset="0"/>
              </a:rPr>
              <a:t> </a:t>
            </a:r>
            <a:r>
              <a:rPr lang="en-US" altLang="en-US" b="1">
                <a:latin typeface="Forte" panose="03060902040502070203" pitchFamily="66" charset="0"/>
              </a:rPr>
              <a:t>[</a:t>
            </a:r>
            <a:r>
              <a:rPr lang="en-US" altLang="en-US" b="1" i="0">
                <a:latin typeface="Tahoma" panose="020B0604030504040204" pitchFamily="34" charset="0"/>
              </a:rPr>
              <a:t> package </a:t>
            </a:r>
            <a:r>
              <a:rPr lang="en-US" altLang="en-US" b="1">
                <a:latin typeface="Forte" panose="03060902040502070203" pitchFamily="66" charset="0"/>
              </a:rPr>
              <a:t>] </a:t>
            </a:r>
            <a:r>
              <a:rPr lang="en-US" altLang="en-US">
                <a:latin typeface="Forte" panose="03060902040502070203" pitchFamily="66" charset="0"/>
              </a:rPr>
              <a:t>[ id ]  </a:t>
            </a:r>
            <a:r>
              <a:rPr lang="en-US" altLang="en-US" b="1" i="0">
                <a:latin typeface="Tahoma" panose="020B0604030504040204" pitchFamily="34" charset="0"/>
              </a:rPr>
              <a:t>;</a:t>
            </a:r>
          </a:p>
        </p:txBody>
      </p:sp>
      <p:sp>
        <p:nvSpPr>
          <p:cNvPr id="309253" name="Text Box 4"/>
          <p:cNvSpPr txBox="1">
            <a:spLocks noChangeArrowheads="1"/>
          </p:cNvSpPr>
          <p:nvPr/>
        </p:nvSpPr>
        <p:spPr bwMode="auto">
          <a:xfrm>
            <a:off x="342900" y="1000125"/>
            <a:ext cx="8267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The syntax of a package declaration is as follows:</a:t>
            </a:r>
          </a:p>
        </p:txBody>
      </p:sp>
      <p:sp>
        <p:nvSpPr>
          <p:cNvPr id="433157" name="Text Box 5"/>
          <p:cNvSpPr txBox="1">
            <a:spLocks noChangeArrowheads="1"/>
          </p:cNvSpPr>
          <p:nvPr/>
        </p:nvSpPr>
        <p:spPr bwMode="auto">
          <a:xfrm>
            <a:off x="144463" y="3541713"/>
            <a:ext cx="8847137" cy="30257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package</a:t>
            </a:r>
            <a:r>
              <a:rPr lang="en-US" altLang="en-US" sz="2400" i="0">
                <a:solidFill>
                  <a:schemeClr val="tx1"/>
                </a:solidFill>
                <a:latin typeface="Tahoma" panose="020B0604030504040204" pitchFamily="34" charset="0"/>
              </a:rPr>
              <a:t> cpu_types </a:t>
            </a:r>
            <a:r>
              <a:rPr lang="en-US" altLang="en-US" sz="2400" b="1" i="0">
                <a:solidFill>
                  <a:schemeClr val="tx1"/>
                </a:solidFill>
                <a:latin typeface="Tahoma" panose="020B0604030504040204" pitchFamily="34" charset="0"/>
              </a:rPr>
              <a:t>is</a:t>
            </a:r>
          </a:p>
          <a:p>
            <a:pPr lvl="1" eaLnBrk="1" hangingPunct="1">
              <a:spcBef>
                <a:spcPct val="0"/>
              </a:spcBef>
              <a:buClrTx/>
              <a:buSzTx/>
              <a:buFontTx/>
              <a:buNone/>
            </a:pPr>
            <a:r>
              <a:rPr lang="en-US" altLang="en-US" b="1" i="0">
                <a:latin typeface="Tahoma" panose="020B0604030504040204" pitchFamily="34" charset="0"/>
              </a:rPr>
              <a:t>constant</a:t>
            </a:r>
            <a:r>
              <a:rPr lang="en-US" altLang="en-US" i="0">
                <a:latin typeface="Tahoma" panose="020B0604030504040204" pitchFamily="34" charset="0"/>
              </a:rPr>
              <a:t> word_size: </a:t>
            </a:r>
            <a:r>
              <a:rPr lang="en-US" altLang="en-US" b="1" i="0">
                <a:latin typeface="Tahoma" panose="020B0604030504040204" pitchFamily="34" charset="0"/>
              </a:rPr>
              <a:t>positive</a:t>
            </a:r>
            <a:r>
              <a:rPr lang="en-US" altLang="en-US" i="0">
                <a:latin typeface="Tahoma" panose="020B0604030504040204" pitchFamily="34" charset="0"/>
              </a:rPr>
              <a:t> := 16;</a:t>
            </a:r>
          </a:p>
          <a:p>
            <a:pPr lvl="1" eaLnBrk="1" hangingPunct="1">
              <a:spcBef>
                <a:spcPct val="0"/>
              </a:spcBef>
              <a:buClrTx/>
              <a:buSzTx/>
              <a:buFontTx/>
              <a:buNone/>
            </a:pPr>
            <a:r>
              <a:rPr lang="en-US" altLang="en-US" b="1" i="0">
                <a:latin typeface="Tahoma" panose="020B0604030504040204" pitchFamily="34" charset="0"/>
              </a:rPr>
              <a:t>constant</a:t>
            </a:r>
            <a:r>
              <a:rPr lang="en-US" altLang="en-US" i="0">
                <a:latin typeface="Tahoma" panose="020B0604030504040204" pitchFamily="34" charset="0"/>
              </a:rPr>
              <a:t> address_size : </a:t>
            </a:r>
            <a:r>
              <a:rPr lang="en-US" altLang="en-US" b="1" i="0">
                <a:latin typeface="Tahoma" panose="020B0604030504040204" pitchFamily="34" charset="0"/>
              </a:rPr>
              <a:t>positive</a:t>
            </a:r>
            <a:r>
              <a:rPr lang="en-US" altLang="en-US" i="0">
                <a:latin typeface="Tahoma" panose="020B0604030504040204" pitchFamily="34" charset="0"/>
              </a:rPr>
              <a:t> := 24;</a:t>
            </a:r>
          </a:p>
          <a:p>
            <a:pPr lvl="1" eaLnBrk="1" hangingPunct="1">
              <a:spcBef>
                <a:spcPct val="0"/>
              </a:spcBef>
              <a:buClrTx/>
              <a:buSzTx/>
              <a:buFontTx/>
              <a:buNone/>
            </a:pPr>
            <a:r>
              <a:rPr lang="en-US" altLang="en-US" b="1" i="0">
                <a:latin typeface="Tahoma" panose="020B0604030504040204" pitchFamily="34" charset="0"/>
              </a:rPr>
              <a:t>subtype</a:t>
            </a:r>
            <a:r>
              <a:rPr lang="en-US" altLang="en-US" i="0">
                <a:latin typeface="Tahoma" panose="020B0604030504040204" pitchFamily="34" charset="0"/>
              </a:rPr>
              <a:t> word </a:t>
            </a:r>
            <a:r>
              <a:rPr lang="en-US" altLang="en-US" b="1" i="0">
                <a:latin typeface="Tahoma" panose="020B0604030504040204" pitchFamily="34" charset="0"/>
              </a:rPr>
              <a:t>is</a:t>
            </a:r>
            <a:r>
              <a:rPr lang="en-US" altLang="en-US" i="0">
                <a:latin typeface="Tahoma" panose="020B0604030504040204" pitchFamily="34" charset="0"/>
              </a:rPr>
              <a:t> </a:t>
            </a:r>
            <a:r>
              <a:rPr lang="en-US" altLang="en-US" b="1" i="0">
                <a:latin typeface="Tahoma" panose="020B0604030504040204" pitchFamily="34" charset="0"/>
              </a:rPr>
              <a:t>bit_vector</a:t>
            </a:r>
            <a:r>
              <a:rPr lang="en-US" altLang="en-US" i="0">
                <a:latin typeface="Tahoma" panose="020B0604030504040204" pitchFamily="34" charset="0"/>
              </a:rPr>
              <a:t>(word_size – 1 downto 0);</a:t>
            </a:r>
          </a:p>
          <a:p>
            <a:pPr lvl="1" eaLnBrk="1" hangingPunct="1">
              <a:spcBef>
                <a:spcPct val="0"/>
              </a:spcBef>
              <a:buClrTx/>
              <a:buSzTx/>
              <a:buFontTx/>
              <a:buNone/>
            </a:pPr>
            <a:r>
              <a:rPr lang="en-US" altLang="en-US" b="1" i="0">
                <a:latin typeface="Tahoma" panose="020B0604030504040204" pitchFamily="34" charset="0"/>
              </a:rPr>
              <a:t>subtype</a:t>
            </a:r>
            <a:r>
              <a:rPr lang="en-US" altLang="en-US" i="0">
                <a:latin typeface="Tahoma" panose="020B0604030504040204" pitchFamily="34" charset="0"/>
              </a:rPr>
              <a:t> address </a:t>
            </a:r>
            <a:r>
              <a:rPr lang="en-US" altLang="en-US" b="1" i="0">
                <a:latin typeface="Tahoma" panose="020B0604030504040204" pitchFamily="34" charset="0"/>
              </a:rPr>
              <a:t>is bit_vector</a:t>
            </a:r>
            <a:r>
              <a:rPr lang="en-US" altLang="en-US" i="0">
                <a:latin typeface="Tahoma" panose="020B0604030504040204" pitchFamily="34" charset="0"/>
              </a:rPr>
              <a:t>(address_size –1 downto 0);</a:t>
            </a:r>
          </a:p>
          <a:p>
            <a:pPr lvl="1" eaLnBrk="1" hangingPunct="1">
              <a:spcBef>
                <a:spcPct val="0"/>
              </a:spcBef>
              <a:buClrTx/>
              <a:buSzTx/>
              <a:buFontTx/>
              <a:buNone/>
            </a:pPr>
            <a:r>
              <a:rPr lang="en-US" altLang="en-US" b="1" i="0">
                <a:latin typeface="Tahoma" panose="020B0604030504040204" pitchFamily="34" charset="0"/>
              </a:rPr>
              <a:t>type </a:t>
            </a:r>
            <a:r>
              <a:rPr lang="en-US" altLang="en-US" i="0">
                <a:latin typeface="Tahoma" panose="020B0604030504040204" pitchFamily="34" charset="0"/>
              </a:rPr>
              <a:t>status_value </a:t>
            </a:r>
            <a:r>
              <a:rPr lang="en-US" altLang="en-US" b="1" i="0">
                <a:latin typeface="Tahoma" panose="020B0604030504040204" pitchFamily="34" charset="0"/>
              </a:rPr>
              <a:t>is</a:t>
            </a:r>
            <a:r>
              <a:rPr lang="en-US" altLang="en-US" i="0">
                <a:latin typeface="Tahoma" panose="020B0604030504040204" pitchFamily="34" charset="0"/>
              </a:rPr>
              <a:t> (halted, idle, fetch, mem_rd,</a:t>
            </a:r>
          </a:p>
          <a:p>
            <a:pPr lvl="1" eaLnBrk="1" hangingPunct="1">
              <a:spcBef>
                <a:spcPct val="0"/>
              </a:spcBef>
              <a:buClrTx/>
              <a:buSzTx/>
              <a:buFontTx/>
              <a:buNone/>
            </a:pPr>
            <a:r>
              <a:rPr lang="en-US" altLang="en-US" i="0">
                <a:latin typeface="Tahoma" panose="020B0604030504040204" pitchFamily="34" charset="0"/>
              </a:rPr>
              <a:t>                                mem_wr, io_rd, io_wr, int_ack);</a:t>
            </a:r>
          </a:p>
          <a:p>
            <a:pPr eaLnBrk="1" hangingPunct="1">
              <a:spcBef>
                <a:spcPct val="0"/>
              </a:spcBef>
              <a:buClrTx/>
              <a:buSzTx/>
              <a:buFontTx/>
              <a:buNone/>
            </a:pPr>
            <a:r>
              <a:rPr lang="en-US" altLang="en-US" sz="2400" b="1" i="0">
                <a:solidFill>
                  <a:schemeClr val="tx1"/>
                </a:solidFill>
                <a:latin typeface="Tahoma" panose="020B0604030504040204" pitchFamily="34" charset="0"/>
              </a:rPr>
              <a:t>end package</a:t>
            </a:r>
            <a:r>
              <a:rPr lang="en-US" altLang="en-US" sz="2400" i="0">
                <a:solidFill>
                  <a:schemeClr val="tx1"/>
                </a:solidFill>
                <a:latin typeface="Tahoma" panose="020B0604030504040204" pitchFamily="34" charset="0"/>
              </a:rPr>
              <a:t> cpu_types;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3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nimBg="1"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5D5BA8F-C8A9-43B0-9656-7D79739131DD}" type="slidenum">
              <a:rPr lang="ar-SA" altLang="en-US" sz="1400" smtClean="0">
                <a:solidFill>
                  <a:srgbClr val="0000B6"/>
                </a:solidFill>
                <a:latin typeface="Book Antiqua" panose="02040602050305030304" pitchFamily="18" charset="0"/>
              </a:rPr>
              <a:pPr>
                <a:spcBef>
                  <a:spcPct val="0"/>
                </a:spcBef>
                <a:buClrTx/>
                <a:buSzTx/>
                <a:buFontTx/>
                <a:buNone/>
              </a:pPr>
              <a:t>281</a:t>
            </a:fld>
            <a:endParaRPr lang="en-US" altLang="en-US" sz="1400" smtClean="0">
              <a:solidFill>
                <a:srgbClr val="0000B6"/>
              </a:solidFill>
              <a:latin typeface="Book Antiqua" panose="02040602050305030304" pitchFamily="18" charset="0"/>
            </a:endParaRPr>
          </a:p>
        </p:txBody>
      </p:sp>
      <p:sp>
        <p:nvSpPr>
          <p:cNvPr id="434178" name="Rectangle 2"/>
          <p:cNvSpPr>
            <a:spLocks noGrp="1" noChangeArrowheads="1"/>
          </p:cNvSpPr>
          <p:nvPr>
            <p:ph type="title"/>
          </p:nvPr>
        </p:nvSpPr>
        <p:spPr>
          <a:xfrm>
            <a:off x="381000" y="304800"/>
            <a:ext cx="8610600" cy="533400"/>
          </a:xfrm>
        </p:spPr>
        <p:txBody>
          <a:bodyPr/>
          <a:lstStyle/>
          <a:p>
            <a:pPr>
              <a:defRPr/>
            </a:pPr>
            <a:r>
              <a:rPr lang="en-US" smtClean="0">
                <a:solidFill>
                  <a:schemeClr val="tx1"/>
                </a:solidFill>
              </a:rPr>
              <a:t>Accessing package declarations</a:t>
            </a:r>
          </a:p>
        </p:txBody>
      </p:sp>
      <p:sp>
        <p:nvSpPr>
          <p:cNvPr id="310276" name="Text Box 3"/>
          <p:cNvSpPr txBox="1">
            <a:spLocks noChangeArrowheads="1"/>
          </p:cNvSpPr>
          <p:nvPr/>
        </p:nvSpPr>
        <p:spPr bwMode="auto">
          <a:xfrm>
            <a:off x="228600" y="1371600"/>
            <a:ext cx="85931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marL="457200" indent="-4572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914400" indent="-45720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The declarations in a package can be accessed by</a:t>
            </a:r>
          </a:p>
          <a:p>
            <a:pPr lvl="1" eaLnBrk="1" hangingPunct="1">
              <a:lnSpc>
                <a:spcPct val="150000"/>
              </a:lnSpc>
              <a:spcBef>
                <a:spcPct val="0"/>
              </a:spcBef>
              <a:buClrTx/>
              <a:buSzTx/>
              <a:buFontTx/>
              <a:buAutoNum type="arabicPeriod"/>
            </a:pPr>
            <a:r>
              <a:rPr lang="en-US" altLang="en-US" sz="2800" i="0">
                <a:latin typeface="Tahoma" panose="020B0604030504040204" pitchFamily="34" charset="0"/>
              </a:rPr>
              <a:t>writing the name of the library, followed by “.”</a:t>
            </a:r>
          </a:p>
          <a:p>
            <a:pPr lvl="1" eaLnBrk="1" hangingPunct="1">
              <a:spcBef>
                <a:spcPct val="0"/>
              </a:spcBef>
              <a:buClrTx/>
              <a:buSzTx/>
              <a:buFontTx/>
              <a:buAutoNum type="arabicPeriod"/>
            </a:pPr>
            <a:r>
              <a:rPr lang="en-US" altLang="en-US" sz="2800" i="0">
                <a:latin typeface="Tahoma" panose="020B0604030504040204" pitchFamily="34" charset="0"/>
              </a:rPr>
              <a:t>followed by package name, followed by “.”</a:t>
            </a:r>
          </a:p>
          <a:p>
            <a:pPr lvl="1" eaLnBrk="1" hangingPunct="1">
              <a:spcBef>
                <a:spcPct val="0"/>
              </a:spcBef>
              <a:buClrTx/>
              <a:buSzTx/>
              <a:buFontTx/>
              <a:buAutoNum type="arabicPeriod"/>
            </a:pPr>
            <a:r>
              <a:rPr lang="en-US" altLang="en-US" sz="2800" i="0">
                <a:latin typeface="Tahoma" panose="020B0604030504040204" pitchFamily="34" charset="0"/>
              </a:rPr>
              <a:t>and the design unit or declaration.</a:t>
            </a:r>
          </a:p>
        </p:txBody>
      </p:sp>
      <p:sp>
        <p:nvSpPr>
          <p:cNvPr id="310277" name="Text Box 4"/>
          <p:cNvSpPr txBox="1">
            <a:spLocks noChangeArrowheads="1"/>
          </p:cNvSpPr>
          <p:nvPr/>
        </p:nvSpPr>
        <p:spPr bwMode="auto">
          <a:xfrm>
            <a:off x="1752600" y="3886200"/>
            <a:ext cx="5861050" cy="2370138"/>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library wasp_lib;</a:t>
            </a:r>
          </a:p>
          <a:p>
            <a:pPr eaLnBrk="1" hangingPunct="1">
              <a:lnSpc>
                <a:spcPct val="130000"/>
              </a:lnSpc>
              <a:spcBef>
                <a:spcPct val="0"/>
              </a:spcBef>
              <a:buClrTx/>
              <a:buSzTx/>
              <a:buFontTx/>
              <a:buNone/>
            </a:pPr>
            <a:r>
              <a:rPr lang="en-US" altLang="en-US" i="0">
                <a:solidFill>
                  <a:schemeClr val="tx1"/>
                </a:solidFill>
                <a:latin typeface="Tahoma" panose="020B0604030504040204" pitchFamily="34" charset="0"/>
              </a:rPr>
              <a:t>entity wasp_lib.asic.in_pad(struct)…</a:t>
            </a:r>
          </a:p>
          <a:p>
            <a:pPr eaLnBrk="1" hangingPunct="1">
              <a:lnSpc>
                <a:spcPct val="150000"/>
              </a:lnSpc>
              <a:spcBef>
                <a:spcPct val="0"/>
              </a:spcBef>
              <a:buClrTx/>
              <a:buSzTx/>
              <a:buFontTx/>
              <a:buNone/>
            </a:pPr>
            <a:r>
              <a:rPr lang="en-US" altLang="en-US" i="0">
                <a:solidFill>
                  <a:schemeClr val="tx1"/>
                </a:solidFill>
                <a:latin typeface="Tahoma" panose="020B0604030504040204" pitchFamily="34" charset="0"/>
              </a:rPr>
              <a:t>wait for wasp_lib.asic.Tmax;</a:t>
            </a:r>
          </a:p>
          <a:p>
            <a:pPr eaLnBrk="1" hangingPunct="1">
              <a:lnSpc>
                <a:spcPct val="150000"/>
              </a:lnSpc>
              <a:spcBef>
                <a:spcPct val="0"/>
              </a:spcBef>
              <a:buClrTx/>
              <a:buSzTx/>
              <a:buFontTx/>
              <a:buNone/>
            </a:pPr>
            <a:r>
              <a:rPr lang="en-US" altLang="en-US" i="0">
                <a:solidFill>
                  <a:schemeClr val="tx1"/>
                </a:solidFill>
                <a:latin typeface="Tahoma" panose="020B0604030504040204" pitchFamily="34" charset="0"/>
              </a:rPr>
              <a:t>wait for work.fpga.Tmax;</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6CBF53CC-EB3E-4E88-8F09-17A83ED09A3E}" type="slidenum">
              <a:rPr lang="ar-SA" altLang="en-US" sz="1400" smtClean="0">
                <a:solidFill>
                  <a:srgbClr val="0000B6"/>
                </a:solidFill>
                <a:latin typeface="Book Antiqua" panose="02040602050305030304" pitchFamily="18" charset="0"/>
              </a:rPr>
              <a:pPr>
                <a:spcBef>
                  <a:spcPct val="0"/>
                </a:spcBef>
                <a:buClrTx/>
                <a:buSzTx/>
                <a:buFontTx/>
                <a:buNone/>
              </a:pPr>
              <a:t>282</a:t>
            </a:fld>
            <a:endParaRPr lang="en-US" altLang="en-US" sz="1400" smtClean="0">
              <a:solidFill>
                <a:srgbClr val="0000B6"/>
              </a:solidFill>
              <a:latin typeface="Book Antiqua" panose="02040602050305030304" pitchFamily="18" charset="0"/>
            </a:endParaRPr>
          </a:p>
        </p:txBody>
      </p:sp>
      <p:sp>
        <p:nvSpPr>
          <p:cNvPr id="435202" name="Rectangle 2"/>
          <p:cNvSpPr>
            <a:spLocks noGrp="1" noChangeArrowheads="1"/>
          </p:cNvSpPr>
          <p:nvPr>
            <p:ph type="title"/>
          </p:nvPr>
        </p:nvSpPr>
        <p:spPr>
          <a:xfrm>
            <a:off x="685800" y="0"/>
            <a:ext cx="7772400" cy="1143000"/>
          </a:xfrm>
        </p:spPr>
        <p:txBody>
          <a:bodyPr/>
          <a:lstStyle/>
          <a:p>
            <a:pPr>
              <a:defRPr/>
            </a:pPr>
            <a:r>
              <a:rPr lang="en-US" smtClean="0">
                <a:solidFill>
                  <a:schemeClr val="tx1"/>
                </a:solidFill>
              </a:rPr>
              <a:t>Package body</a:t>
            </a:r>
          </a:p>
        </p:txBody>
      </p:sp>
      <p:sp>
        <p:nvSpPr>
          <p:cNvPr id="311300" name="Text Box 3"/>
          <p:cNvSpPr txBox="1">
            <a:spLocks noChangeArrowheads="1"/>
          </p:cNvSpPr>
          <p:nvPr/>
        </p:nvSpPr>
        <p:spPr bwMode="auto">
          <a:xfrm>
            <a:off x="533400" y="1676400"/>
            <a:ext cx="7708900" cy="15652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Forte" panose="03060902040502070203" pitchFamily="66" charset="0"/>
              </a:rPr>
              <a:t>package_body</a:t>
            </a:r>
            <a:r>
              <a:rPr lang="en-US" altLang="en-US" sz="2400">
                <a:solidFill>
                  <a:schemeClr val="tx1"/>
                </a:solidFill>
                <a:latin typeface="Bernard MT Condensed" panose="02050806060905020404" pitchFamily="18" charset="0"/>
              </a:rPr>
              <a:t> &lt;=   </a:t>
            </a:r>
            <a:r>
              <a:rPr lang="en-US" altLang="en-US" sz="2400" b="1" i="0">
                <a:solidFill>
                  <a:schemeClr val="tx1"/>
                </a:solidFill>
                <a:latin typeface="Tahoma" panose="020B0604030504040204" pitchFamily="34" charset="0"/>
              </a:rPr>
              <a:t>package body</a:t>
            </a:r>
            <a:r>
              <a:rPr lang="en-US" altLang="en-US" sz="2400" i="0">
                <a:solidFill>
                  <a:schemeClr val="tx1"/>
                </a:solidFill>
                <a:latin typeface="Forte" panose="03060902040502070203" pitchFamily="66" charset="0"/>
              </a:rPr>
              <a:t> </a:t>
            </a:r>
            <a:r>
              <a:rPr lang="en-US" altLang="en-US" sz="2400">
                <a:solidFill>
                  <a:schemeClr val="tx1"/>
                </a:solidFill>
                <a:latin typeface="Forte" panose="03060902040502070203" pitchFamily="66" charset="0"/>
              </a:rPr>
              <a:t>id</a:t>
            </a:r>
            <a:r>
              <a:rPr lang="en-US" altLang="en-US" sz="2400" i="0">
                <a:solidFill>
                  <a:schemeClr val="tx1"/>
                </a:solidFill>
                <a:latin typeface="Forte" panose="03060902040502070203" pitchFamily="66" charset="0"/>
              </a:rPr>
              <a:t>  </a:t>
            </a:r>
            <a:r>
              <a:rPr lang="en-US" altLang="en-US" sz="2400" b="1" i="0">
                <a:solidFill>
                  <a:schemeClr val="tx1"/>
                </a:solidFill>
                <a:latin typeface="Tahoma" panose="020B0604030504040204" pitchFamily="34" charset="0"/>
              </a:rPr>
              <a:t>is</a:t>
            </a:r>
            <a:endParaRPr lang="en-US" altLang="en-US" sz="2400" i="0">
              <a:solidFill>
                <a:schemeClr val="tx1"/>
              </a:solidFill>
              <a:latin typeface="Forte" panose="03060902040502070203" pitchFamily="66" charset="0"/>
            </a:endParaRPr>
          </a:p>
          <a:p>
            <a:pPr lvl="4" eaLnBrk="1" hangingPunct="1">
              <a:spcBef>
                <a:spcPct val="0"/>
              </a:spcBef>
              <a:buClrTx/>
              <a:buSzTx/>
              <a:buFontTx/>
              <a:buNone/>
            </a:pPr>
            <a:r>
              <a:rPr lang="en-US" altLang="en-US" sz="2400">
                <a:latin typeface="Forte" panose="03060902040502070203" pitchFamily="66" charset="0"/>
              </a:rPr>
              <a:t>             { package_body_declarative_part}</a:t>
            </a:r>
          </a:p>
          <a:p>
            <a:pPr lvl="1" eaLnBrk="1" hangingPunct="1">
              <a:spcBef>
                <a:spcPct val="0"/>
              </a:spcBef>
              <a:buClrTx/>
              <a:buSzTx/>
              <a:buFontTx/>
              <a:buNone/>
            </a:pPr>
            <a:r>
              <a:rPr lang="en-US" altLang="en-US" b="1" i="0">
                <a:latin typeface="Tahoma" panose="020B0604030504040204" pitchFamily="34" charset="0"/>
              </a:rPr>
              <a:t>                        end</a:t>
            </a:r>
            <a:r>
              <a:rPr lang="en-US" altLang="en-US" i="0">
                <a:latin typeface="Tahoma" panose="020B0604030504040204" pitchFamily="34" charset="0"/>
              </a:rPr>
              <a:t> </a:t>
            </a:r>
            <a:r>
              <a:rPr lang="en-US" altLang="en-US" b="1" i="0">
                <a:latin typeface="Tahoma" panose="020B0604030504040204" pitchFamily="34" charset="0"/>
              </a:rPr>
              <a:t> </a:t>
            </a:r>
            <a:r>
              <a:rPr lang="en-US" altLang="en-US" b="1">
                <a:latin typeface="Forte" panose="03060902040502070203" pitchFamily="66" charset="0"/>
              </a:rPr>
              <a:t>[</a:t>
            </a:r>
            <a:r>
              <a:rPr lang="en-US" altLang="en-US" b="1" i="0">
                <a:latin typeface="Tahoma" panose="020B0604030504040204" pitchFamily="34" charset="0"/>
              </a:rPr>
              <a:t> package body </a:t>
            </a:r>
            <a:r>
              <a:rPr lang="en-US" altLang="en-US" b="1">
                <a:latin typeface="Forte" panose="03060902040502070203" pitchFamily="66" charset="0"/>
              </a:rPr>
              <a:t>] </a:t>
            </a:r>
            <a:r>
              <a:rPr lang="en-US" altLang="en-US">
                <a:latin typeface="Forte" panose="03060902040502070203" pitchFamily="66" charset="0"/>
              </a:rPr>
              <a:t>[ id ]  </a:t>
            </a:r>
            <a:r>
              <a:rPr lang="en-US" altLang="en-US" b="1" i="0">
                <a:latin typeface="Tahoma" panose="020B0604030504040204" pitchFamily="34" charset="0"/>
              </a:rPr>
              <a:t>;</a:t>
            </a:r>
          </a:p>
        </p:txBody>
      </p:sp>
      <p:sp>
        <p:nvSpPr>
          <p:cNvPr id="311301" name="Text Box 4"/>
          <p:cNvSpPr txBox="1">
            <a:spLocks noChangeArrowheads="1"/>
          </p:cNvSpPr>
          <p:nvPr/>
        </p:nvSpPr>
        <p:spPr bwMode="auto">
          <a:xfrm>
            <a:off x="342900" y="1143000"/>
            <a:ext cx="7419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The syntax of a package body  is as follows:</a:t>
            </a:r>
          </a:p>
        </p:txBody>
      </p:sp>
      <p:sp>
        <p:nvSpPr>
          <p:cNvPr id="435205" name="Text Box 5"/>
          <p:cNvSpPr txBox="1">
            <a:spLocks noChangeArrowheads="1"/>
          </p:cNvSpPr>
          <p:nvPr/>
        </p:nvSpPr>
        <p:spPr bwMode="auto">
          <a:xfrm>
            <a:off x="1371600" y="3049588"/>
            <a:ext cx="5759450" cy="3579812"/>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000" b="1" i="0">
                <a:solidFill>
                  <a:schemeClr val="tx1"/>
                </a:solidFill>
                <a:latin typeface="Tahoma" panose="020B0604030504040204" pitchFamily="34" charset="0"/>
              </a:rPr>
              <a:t>package</a:t>
            </a:r>
            <a:r>
              <a:rPr lang="en-US" altLang="en-US" sz="2000" i="0">
                <a:solidFill>
                  <a:schemeClr val="tx1"/>
                </a:solidFill>
                <a:latin typeface="Tahoma" panose="020B0604030504040204" pitchFamily="34" charset="0"/>
              </a:rPr>
              <a:t> cpu_types </a:t>
            </a:r>
            <a:r>
              <a:rPr lang="en-US" altLang="en-US" sz="2000" b="1" i="0">
                <a:solidFill>
                  <a:schemeClr val="tx1"/>
                </a:solidFill>
                <a:latin typeface="Tahoma" panose="020B0604030504040204" pitchFamily="34" charset="0"/>
              </a:rPr>
              <a:t>is</a:t>
            </a:r>
          </a:p>
          <a:p>
            <a:pPr lvl="1" eaLnBrk="1" hangingPunct="1">
              <a:spcBef>
                <a:spcPct val="0"/>
              </a:spcBef>
              <a:buClrTx/>
              <a:buSzTx/>
              <a:buFontTx/>
              <a:buNone/>
            </a:pPr>
            <a:r>
              <a:rPr lang="en-US" altLang="en-US" sz="2000" b="1" i="0">
                <a:latin typeface="Tahoma" panose="020B0604030504040204" pitchFamily="34" charset="0"/>
              </a:rPr>
              <a:t>constant</a:t>
            </a:r>
            <a:r>
              <a:rPr lang="en-US" altLang="en-US" sz="2000" i="0">
                <a:latin typeface="Tahoma" panose="020B0604030504040204" pitchFamily="34" charset="0"/>
              </a:rPr>
              <a:t> word_size: </a:t>
            </a:r>
            <a:r>
              <a:rPr lang="en-US" altLang="en-US" sz="2000" b="1" i="0">
                <a:latin typeface="Tahoma" panose="020B0604030504040204" pitchFamily="34" charset="0"/>
              </a:rPr>
              <a:t>positive</a:t>
            </a:r>
            <a:r>
              <a:rPr lang="en-US" altLang="en-US" sz="2000" i="0">
                <a:latin typeface="Tahoma" panose="020B0604030504040204" pitchFamily="34" charset="0"/>
              </a:rPr>
              <a:t> := 16;</a:t>
            </a:r>
          </a:p>
          <a:p>
            <a:pPr lvl="1" eaLnBrk="1" hangingPunct="1">
              <a:spcBef>
                <a:spcPct val="0"/>
              </a:spcBef>
              <a:buClrTx/>
              <a:buSzTx/>
              <a:buFontTx/>
              <a:buNone/>
            </a:pPr>
            <a:r>
              <a:rPr lang="en-US" altLang="en-US" sz="2000" b="1" i="0">
                <a:latin typeface="Tahoma" panose="020B0604030504040204" pitchFamily="34" charset="0"/>
              </a:rPr>
              <a:t>function </a:t>
            </a:r>
            <a:r>
              <a:rPr lang="en-US" altLang="en-US" sz="2000" i="0">
                <a:latin typeface="Tahoma" panose="020B0604030504040204" pitchFamily="34" charset="0"/>
              </a:rPr>
              <a:t>extract_opcode</a:t>
            </a:r>
            <a:r>
              <a:rPr lang="en-US" altLang="en-US" sz="2000" b="1" i="0">
                <a:latin typeface="Tahoma" panose="020B0604030504040204" pitchFamily="34" charset="0"/>
              </a:rPr>
              <a:t> </a:t>
            </a:r>
            <a:r>
              <a:rPr lang="en-US" altLang="en-US" sz="2000" i="0">
                <a:latin typeface="Tahoma" panose="020B0604030504040204" pitchFamily="34" charset="0"/>
              </a:rPr>
              <a:t>(instr_word: word)</a:t>
            </a:r>
            <a:r>
              <a:rPr lang="en-US" altLang="en-US" sz="2000" b="1" i="0">
                <a:latin typeface="Tahoma" panose="020B0604030504040204" pitchFamily="34" charset="0"/>
              </a:rPr>
              <a:t> </a:t>
            </a:r>
          </a:p>
          <a:p>
            <a:pPr lvl="1" eaLnBrk="1" hangingPunct="1">
              <a:spcBef>
                <a:spcPct val="0"/>
              </a:spcBef>
              <a:buClrTx/>
              <a:buSzTx/>
              <a:buFontTx/>
              <a:buNone/>
            </a:pPr>
            <a:r>
              <a:rPr lang="en-US" altLang="en-US" sz="2000" b="1" i="0">
                <a:latin typeface="Tahoma" panose="020B0604030504040204" pitchFamily="34" charset="0"/>
              </a:rPr>
              <a:t>    return </a:t>
            </a:r>
            <a:r>
              <a:rPr lang="en-US" altLang="en-US" sz="2000" i="0">
                <a:latin typeface="Tahoma" panose="020B0604030504040204" pitchFamily="34" charset="0"/>
              </a:rPr>
              <a:t>opcode;</a:t>
            </a:r>
          </a:p>
          <a:p>
            <a:pPr eaLnBrk="1" hangingPunct="1">
              <a:spcBef>
                <a:spcPct val="0"/>
              </a:spcBef>
              <a:buClrTx/>
              <a:buSzTx/>
              <a:buFontTx/>
              <a:buNone/>
            </a:pPr>
            <a:r>
              <a:rPr lang="en-US" altLang="en-US" sz="2000" b="1" i="0">
                <a:solidFill>
                  <a:schemeClr val="tx1"/>
                </a:solidFill>
                <a:latin typeface="Tahoma" panose="020B0604030504040204" pitchFamily="34" charset="0"/>
              </a:rPr>
              <a:t>end package</a:t>
            </a:r>
            <a:r>
              <a:rPr lang="en-US" altLang="en-US" sz="2000" i="0">
                <a:solidFill>
                  <a:schemeClr val="tx1"/>
                </a:solidFill>
                <a:latin typeface="Tahoma" panose="020B0604030504040204" pitchFamily="34" charset="0"/>
              </a:rPr>
              <a:t> cpu_types;</a:t>
            </a:r>
          </a:p>
          <a:p>
            <a:pPr eaLnBrk="1" hangingPunct="1">
              <a:lnSpc>
                <a:spcPct val="140000"/>
              </a:lnSpc>
              <a:spcBef>
                <a:spcPct val="0"/>
              </a:spcBef>
              <a:buClrTx/>
              <a:buSzTx/>
              <a:buFontTx/>
              <a:buNone/>
            </a:pPr>
            <a:r>
              <a:rPr lang="en-US" altLang="en-US" sz="2000" b="1" i="0">
                <a:solidFill>
                  <a:schemeClr val="tx1"/>
                </a:solidFill>
                <a:latin typeface="Tahoma" panose="020B0604030504040204" pitchFamily="34" charset="0"/>
              </a:rPr>
              <a:t>package body</a:t>
            </a:r>
            <a:r>
              <a:rPr lang="en-US" altLang="en-US" sz="2000" i="0">
                <a:solidFill>
                  <a:schemeClr val="tx1"/>
                </a:solidFill>
                <a:latin typeface="Tahoma" panose="020B0604030504040204" pitchFamily="34" charset="0"/>
              </a:rPr>
              <a:t> cpu_types is</a:t>
            </a:r>
          </a:p>
          <a:p>
            <a:pPr lvl="1" eaLnBrk="1" hangingPunct="1">
              <a:spcBef>
                <a:spcPct val="0"/>
              </a:spcBef>
              <a:buClrTx/>
              <a:buSzTx/>
              <a:buFontTx/>
              <a:buNone/>
            </a:pPr>
            <a:r>
              <a:rPr lang="en-US" altLang="en-US" sz="2000" b="1" i="0">
                <a:latin typeface="Tahoma" panose="020B0604030504040204" pitchFamily="34" charset="0"/>
              </a:rPr>
              <a:t>function </a:t>
            </a:r>
            <a:r>
              <a:rPr lang="en-US" altLang="en-US" sz="2000" i="0">
                <a:latin typeface="Tahoma" panose="020B0604030504040204" pitchFamily="34" charset="0"/>
              </a:rPr>
              <a:t>extract_opcode</a:t>
            </a:r>
            <a:r>
              <a:rPr lang="en-US" altLang="en-US" sz="2000" b="1" i="0">
                <a:latin typeface="Tahoma" panose="020B0604030504040204" pitchFamily="34" charset="0"/>
              </a:rPr>
              <a:t> </a:t>
            </a:r>
            <a:r>
              <a:rPr lang="en-US" altLang="en-US" sz="2000" i="0">
                <a:latin typeface="Tahoma" panose="020B0604030504040204" pitchFamily="34" charset="0"/>
              </a:rPr>
              <a:t>(instr_word: word)</a:t>
            </a:r>
            <a:r>
              <a:rPr lang="en-US" altLang="en-US" sz="2000" b="1" i="0">
                <a:latin typeface="Tahoma" panose="020B0604030504040204" pitchFamily="34" charset="0"/>
              </a:rPr>
              <a:t> </a:t>
            </a:r>
          </a:p>
          <a:p>
            <a:pPr lvl="1" eaLnBrk="1" hangingPunct="1">
              <a:spcBef>
                <a:spcPct val="0"/>
              </a:spcBef>
              <a:buClrTx/>
              <a:buSzTx/>
              <a:buFontTx/>
              <a:buNone/>
            </a:pPr>
            <a:r>
              <a:rPr lang="en-US" altLang="en-US" sz="2000" b="1" i="0">
                <a:latin typeface="Tahoma" panose="020B0604030504040204" pitchFamily="34" charset="0"/>
              </a:rPr>
              <a:t>    return </a:t>
            </a:r>
            <a:r>
              <a:rPr lang="en-US" altLang="en-US" sz="2000" i="0">
                <a:latin typeface="Tahoma" panose="020B0604030504040204" pitchFamily="34" charset="0"/>
              </a:rPr>
              <a:t>opcode </a:t>
            </a:r>
            <a:r>
              <a:rPr lang="en-US" altLang="en-US" sz="2000" b="1" i="0">
                <a:latin typeface="Tahoma" panose="020B0604030504040204" pitchFamily="34" charset="0"/>
              </a:rPr>
              <a:t>is</a:t>
            </a:r>
          </a:p>
          <a:p>
            <a:pPr lvl="1" eaLnBrk="1" hangingPunct="1">
              <a:spcBef>
                <a:spcPct val="0"/>
              </a:spcBef>
              <a:buClrTx/>
              <a:buSzTx/>
              <a:buFontTx/>
              <a:buNone/>
            </a:pPr>
            <a:r>
              <a:rPr lang="en-US" altLang="en-US" sz="2000" b="1" i="0">
                <a:latin typeface="Tahoma" panose="020B0604030504040204" pitchFamily="34" charset="0"/>
              </a:rPr>
              <a:t>begin</a:t>
            </a:r>
            <a:r>
              <a:rPr lang="en-US" altLang="en-US" sz="2000" i="0">
                <a:latin typeface="Tahoma" panose="020B0604030504040204" pitchFamily="34" charset="0"/>
              </a:rPr>
              <a:t> </a:t>
            </a:r>
          </a:p>
          <a:p>
            <a:pPr lvl="1" eaLnBrk="1" hangingPunct="1">
              <a:spcBef>
                <a:spcPct val="0"/>
              </a:spcBef>
              <a:buClrTx/>
              <a:buSzTx/>
              <a:buFontTx/>
              <a:buNone/>
            </a:pPr>
            <a:r>
              <a:rPr lang="en-US" altLang="en-US" sz="2000" i="0">
                <a:latin typeface="Tahoma" panose="020B0604030504040204" pitchFamily="34" charset="0"/>
              </a:rPr>
              <a:t>….</a:t>
            </a:r>
          </a:p>
          <a:p>
            <a:pPr eaLnBrk="1" hangingPunct="1">
              <a:spcBef>
                <a:spcPct val="0"/>
              </a:spcBef>
              <a:buClrTx/>
              <a:buSzTx/>
              <a:buFontTx/>
              <a:buNone/>
            </a:pPr>
            <a:r>
              <a:rPr lang="en-US" altLang="en-US" sz="2000" b="1" i="0">
                <a:solidFill>
                  <a:schemeClr val="tx1"/>
                </a:solidFill>
                <a:latin typeface="Tahoma" panose="020B0604030504040204" pitchFamily="34" charset="0"/>
              </a:rPr>
              <a:t>end package body</a:t>
            </a:r>
            <a:r>
              <a:rPr lang="en-US" altLang="en-US" sz="2000" i="0">
                <a:solidFill>
                  <a:schemeClr val="tx1"/>
                </a:solidFill>
                <a:latin typeface="Tahoma" panose="020B0604030504040204" pitchFamily="34" charset="0"/>
              </a:rPr>
              <a:t> cpu_types;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5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5" grpId="0" animBg="1" autoUpdateAnimBg="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8BE4493-4FEC-4137-9562-74DFFDF14703}" type="slidenum">
              <a:rPr lang="ar-SA" altLang="en-US" sz="1400" smtClean="0">
                <a:solidFill>
                  <a:srgbClr val="0000B6"/>
                </a:solidFill>
                <a:latin typeface="Book Antiqua" panose="02040602050305030304" pitchFamily="18" charset="0"/>
              </a:rPr>
              <a:pPr>
                <a:spcBef>
                  <a:spcPct val="0"/>
                </a:spcBef>
                <a:buClrTx/>
                <a:buSzTx/>
                <a:buFontTx/>
                <a:buNone/>
              </a:pPr>
              <a:t>283</a:t>
            </a:fld>
            <a:endParaRPr lang="en-US" altLang="en-US" sz="1400" smtClean="0">
              <a:solidFill>
                <a:srgbClr val="0000B6"/>
              </a:solidFill>
              <a:latin typeface="Book Antiqua" panose="02040602050305030304" pitchFamily="18" charset="0"/>
            </a:endParaRPr>
          </a:p>
        </p:txBody>
      </p:sp>
      <p:sp>
        <p:nvSpPr>
          <p:cNvPr id="436226" name="Rectangle 2"/>
          <p:cNvSpPr>
            <a:spLocks noGrp="1" noChangeArrowheads="1"/>
          </p:cNvSpPr>
          <p:nvPr>
            <p:ph type="title"/>
          </p:nvPr>
        </p:nvSpPr>
        <p:spPr>
          <a:xfrm>
            <a:off x="685800" y="228600"/>
            <a:ext cx="7772400" cy="1143000"/>
          </a:xfrm>
        </p:spPr>
        <p:txBody>
          <a:bodyPr/>
          <a:lstStyle/>
          <a:p>
            <a:pPr>
              <a:defRPr/>
            </a:pPr>
            <a:r>
              <a:rPr lang="en-US" smtClean="0">
                <a:solidFill>
                  <a:schemeClr val="tx1"/>
                </a:solidFill>
              </a:rPr>
              <a:t>Use clause</a:t>
            </a:r>
          </a:p>
        </p:txBody>
      </p:sp>
      <p:sp>
        <p:nvSpPr>
          <p:cNvPr id="312324" name="Text Box 3"/>
          <p:cNvSpPr txBox="1">
            <a:spLocks noChangeArrowheads="1"/>
          </p:cNvSpPr>
          <p:nvPr/>
        </p:nvSpPr>
        <p:spPr bwMode="auto">
          <a:xfrm>
            <a:off x="441325" y="1720850"/>
            <a:ext cx="8124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 construct to get around the tedious library and</a:t>
            </a:r>
          </a:p>
          <a:p>
            <a:pPr eaLnBrk="1" hangingPunct="1">
              <a:spcBef>
                <a:spcPct val="0"/>
              </a:spcBef>
              <a:buClrTx/>
              <a:buSzTx/>
              <a:buFontTx/>
              <a:buNone/>
            </a:pPr>
            <a:r>
              <a:rPr lang="en-US" altLang="en-US" i="0">
                <a:solidFill>
                  <a:schemeClr val="tx1"/>
                </a:solidFill>
                <a:latin typeface="Tahoma" panose="020B0604030504040204" pitchFamily="34" charset="0"/>
              </a:rPr>
              <a:t>   and package access code.</a:t>
            </a:r>
          </a:p>
        </p:txBody>
      </p:sp>
      <p:sp>
        <p:nvSpPr>
          <p:cNvPr id="312325" name="Text Box 4"/>
          <p:cNvSpPr txBox="1">
            <a:spLocks noChangeArrowheads="1"/>
          </p:cNvSpPr>
          <p:nvPr/>
        </p:nvSpPr>
        <p:spPr bwMode="auto">
          <a:xfrm>
            <a:off x="533400" y="3235325"/>
            <a:ext cx="7708900" cy="15652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Forte" panose="03060902040502070203" pitchFamily="66" charset="0"/>
              </a:rPr>
              <a:t>use_clause</a:t>
            </a:r>
            <a:r>
              <a:rPr lang="en-US" altLang="en-US" sz="2400">
                <a:solidFill>
                  <a:schemeClr val="tx1"/>
                </a:solidFill>
                <a:latin typeface="Bernard MT Condensed" panose="02050806060905020404" pitchFamily="18" charset="0"/>
              </a:rPr>
              <a:t> &lt;=   </a:t>
            </a:r>
            <a:r>
              <a:rPr lang="en-US" altLang="en-US" sz="2400" b="1" i="0">
                <a:solidFill>
                  <a:schemeClr val="tx1"/>
                </a:solidFill>
                <a:latin typeface="Tahoma" panose="020B0604030504040204" pitchFamily="34" charset="0"/>
              </a:rPr>
              <a:t>use</a:t>
            </a:r>
            <a:r>
              <a:rPr lang="en-US" altLang="en-US" sz="2400" i="0">
                <a:solidFill>
                  <a:schemeClr val="tx1"/>
                </a:solidFill>
                <a:latin typeface="Forte" panose="03060902040502070203" pitchFamily="66" charset="0"/>
              </a:rPr>
              <a:t> </a:t>
            </a:r>
            <a:r>
              <a:rPr lang="en-US" altLang="en-US" sz="2400">
                <a:solidFill>
                  <a:schemeClr val="tx1"/>
                </a:solidFill>
                <a:latin typeface="Forte" panose="03060902040502070203" pitchFamily="66" charset="0"/>
              </a:rPr>
              <a:t>selected_name { </a:t>
            </a:r>
            <a:r>
              <a:rPr lang="en-US" altLang="en-US" sz="2400" b="1">
                <a:solidFill>
                  <a:schemeClr val="tx1"/>
                </a:solidFill>
                <a:latin typeface="Tahoma" panose="020B0604030504040204" pitchFamily="34" charset="0"/>
              </a:rPr>
              <a:t>,</a:t>
            </a:r>
            <a:r>
              <a:rPr lang="en-US" altLang="en-US" sz="2400">
                <a:solidFill>
                  <a:schemeClr val="tx1"/>
                </a:solidFill>
                <a:latin typeface="Forte" panose="03060902040502070203" pitchFamily="66" charset="0"/>
              </a:rPr>
              <a:t> … } </a:t>
            </a:r>
            <a:r>
              <a:rPr lang="en-US" altLang="en-US" sz="2400" b="1" i="0">
                <a:solidFill>
                  <a:schemeClr val="tx1"/>
                </a:solidFill>
                <a:latin typeface="Tahoma" panose="020B0604030504040204" pitchFamily="34" charset="0"/>
              </a:rPr>
              <a:t>;</a:t>
            </a:r>
          </a:p>
          <a:p>
            <a:pPr eaLnBrk="1" hangingPunct="1">
              <a:spcBef>
                <a:spcPct val="0"/>
              </a:spcBef>
              <a:buClrTx/>
              <a:buSzTx/>
              <a:buFontTx/>
              <a:buNone/>
            </a:pPr>
            <a:r>
              <a:rPr lang="en-US" altLang="en-US" sz="2400">
                <a:solidFill>
                  <a:schemeClr val="tx1"/>
                </a:solidFill>
                <a:latin typeface="Forte" panose="03060902040502070203" pitchFamily="66" charset="0"/>
              </a:rPr>
              <a:t>selected_name &lt;= name </a:t>
            </a:r>
            <a:r>
              <a:rPr lang="en-US" altLang="en-US" sz="2400" b="1" i="0">
                <a:solidFill>
                  <a:schemeClr val="tx1"/>
                </a:solidFill>
                <a:latin typeface="Tahoma" panose="020B0604030504040204" pitchFamily="34" charset="0"/>
              </a:rPr>
              <a:t>. </a:t>
            </a:r>
            <a:r>
              <a:rPr lang="en-US" altLang="en-US" sz="2400">
                <a:solidFill>
                  <a:schemeClr val="tx1"/>
                </a:solidFill>
                <a:latin typeface="Forte" panose="03060902040502070203" pitchFamily="66" charset="0"/>
              </a:rPr>
              <a:t> ( identifier | character_literal                                         </a:t>
            </a:r>
          </a:p>
          <a:p>
            <a:pPr eaLnBrk="1" hangingPunct="1">
              <a:spcBef>
                <a:spcPct val="0"/>
              </a:spcBef>
              <a:buClrTx/>
              <a:buSzTx/>
              <a:buFontTx/>
              <a:buNone/>
            </a:pPr>
            <a:r>
              <a:rPr lang="en-US" altLang="en-US" sz="2400">
                <a:solidFill>
                  <a:schemeClr val="tx1"/>
                </a:solidFill>
                <a:latin typeface="Forte" panose="03060902040502070203" pitchFamily="66" charset="0"/>
              </a:rPr>
              <a:t>                                             | operator_symbol | all ) </a:t>
            </a:r>
          </a:p>
          <a:p>
            <a:pPr eaLnBrk="1" hangingPunct="1">
              <a:spcBef>
                <a:spcPct val="0"/>
              </a:spcBef>
              <a:buClrTx/>
              <a:buSzTx/>
              <a:buFontTx/>
              <a:buNone/>
            </a:pPr>
            <a:r>
              <a:rPr lang="en-US" altLang="en-US" sz="2400">
                <a:solidFill>
                  <a:schemeClr val="tx1"/>
                </a:solidFill>
                <a:latin typeface="Forte" panose="03060902040502070203" pitchFamily="66" charset="0"/>
              </a:rPr>
              <a:t>name &lt;=  id | selected_name | ………</a:t>
            </a:r>
            <a:endParaRPr lang="en-US" altLang="en-US" sz="2400" b="1" i="0">
              <a:solidFill>
                <a:schemeClr val="tx1"/>
              </a:solidFill>
              <a:latin typeface="Tahoma" panose="020B0604030504040204" pitchFamily="34" charset="0"/>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D52EF2D-6028-454D-AD71-D5584C78287A}" type="slidenum">
              <a:rPr lang="ar-SA" altLang="en-US" sz="1400" smtClean="0">
                <a:solidFill>
                  <a:srgbClr val="0000B6"/>
                </a:solidFill>
                <a:latin typeface="Book Antiqua" panose="02040602050305030304" pitchFamily="18" charset="0"/>
              </a:rPr>
              <a:pPr>
                <a:spcBef>
                  <a:spcPct val="0"/>
                </a:spcBef>
                <a:buClrTx/>
                <a:buSzTx/>
                <a:buFontTx/>
                <a:buNone/>
              </a:pPr>
              <a:t>284</a:t>
            </a:fld>
            <a:endParaRPr lang="en-US" altLang="en-US" sz="1400" smtClean="0">
              <a:solidFill>
                <a:srgbClr val="0000B6"/>
              </a:solidFill>
              <a:latin typeface="Book Antiqua" panose="02040602050305030304" pitchFamily="18" charset="0"/>
            </a:endParaRPr>
          </a:p>
        </p:txBody>
      </p:sp>
      <p:sp>
        <p:nvSpPr>
          <p:cNvPr id="437250" name="Rectangle 2"/>
          <p:cNvSpPr>
            <a:spLocks noGrp="1" noChangeArrowheads="1"/>
          </p:cNvSpPr>
          <p:nvPr>
            <p:ph type="title"/>
          </p:nvPr>
        </p:nvSpPr>
        <p:spPr>
          <a:xfrm>
            <a:off x="685800" y="228600"/>
            <a:ext cx="7772400" cy="1143000"/>
          </a:xfrm>
        </p:spPr>
        <p:txBody>
          <a:bodyPr/>
          <a:lstStyle/>
          <a:p>
            <a:pPr>
              <a:defRPr/>
            </a:pPr>
            <a:r>
              <a:rPr lang="en-US" smtClean="0">
                <a:solidFill>
                  <a:schemeClr val="tx1"/>
                </a:solidFill>
              </a:rPr>
              <a:t>Use clause example</a:t>
            </a:r>
          </a:p>
        </p:txBody>
      </p:sp>
      <p:sp>
        <p:nvSpPr>
          <p:cNvPr id="313348" name="Text Box 3"/>
          <p:cNvSpPr txBox="1">
            <a:spLocks noChangeArrowheads="1"/>
          </p:cNvSpPr>
          <p:nvPr/>
        </p:nvSpPr>
        <p:spPr bwMode="auto">
          <a:xfrm>
            <a:off x="533400" y="1219200"/>
            <a:ext cx="7011988" cy="15144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use work.cpu_types;</a:t>
            </a:r>
          </a:p>
          <a:p>
            <a:pPr eaLnBrk="1" hangingPunct="1">
              <a:lnSpc>
                <a:spcPct val="130000"/>
              </a:lnSpc>
              <a:spcBef>
                <a:spcPct val="0"/>
              </a:spcBef>
              <a:buClrTx/>
              <a:buSzTx/>
              <a:buFontTx/>
              <a:buNone/>
            </a:pPr>
            <a:r>
              <a:rPr lang="en-US" altLang="en-US" i="0">
                <a:solidFill>
                  <a:schemeClr val="tx1"/>
                </a:solidFill>
                <a:latin typeface="Tahoma" panose="020B0604030504040204" pitchFamily="34" charset="0"/>
              </a:rPr>
              <a:t>variable data_word : cpu_types.word;</a:t>
            </a:r>
          </a:p>
          <a:p>
            <a:pPr eaLnBrk="1" hangingPunct="1">
              <a:spcBef>
                <a:spcPct val="0"/>
              </a:spcBef>
              <a:buClrTx/>
              <a:buSzTx/>
              <a:buFontTx/>
              <a:buNone/>
            </a:pPr>
            <a:r>
              <a:rPr lang="en-US" altLang="en-US" i="0">
                <a:solidFill>
                  <a:schemeClr val="tx1"/>
                </a:solidFill>
                <a:latin typeface="Tahoma" panose="020B0604030504040204" pitchFamily="34" charset="0"/>
              </a:rPr>
              <a:t>variable next_address : cpu_types.address;</a:t>
            </a:r>
          </a:p>
        </p:txBody>
      </p:sp>
      <p:sp>
        <p:nvSpPr>
          <p:cNvPr id="437252" name="Text Box 4"/>
          <p:cNvSpPr txBox="1">
            <a:spLocks noChangeArrowheads="1"/>
          </p:cNvSpPr>
          <p:nvPr/>
        </p:nvSpPr>
        <p:spPr bwMode="auto">
          <a:xfrm>
            <a:off x="508000" y="3124200"/>
            <a:ext cx="8178800" cy="15144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use work.cpu_types.word, work.cpu_type.address;</a:t>
            </a:r>
          </a:p>
          <a:p>
            <a:pPr eaLnBrk="1" hangingPunct="1">
              <a:lnSpc>
                <a:spcPct val="130000"/>
              </a:lnSpc>
              <a:spcBef>
                <a:spcPct val="0"/>
              </a:spcBef>
              <a:buClrTx/>
              <a:buSzTx/>
              <a:buFontTx/>
              <a:buNone/>
            </a:pPr>
            <a:r>
              <a:rPr lang="en-US" altLang="en-US" i="0">
                <a:solidFill>
                  <a:schemeClr val="tx1"/>
                </a:solidFill>
                <a:latin typeface="Tahoma" panose="020B0604030504040204" pitchFamily="34" charset="0"/>
              </a:rPr>
              <a:t>variable data_word : word;</a:t>
            </a:r>
          </a:p>
          <a:p>
            <a:pPr eaLnBrk="1" hangingPunct="1">
              <a:spcBef>
                <a:spcPct val="0"/>
              </a:spcBef>
              <a:buClrTx/>
              <a:buSzTx/>
              <a:buFontTx/>
              <a:buNone/>
            </a:pPr>
            <a:r>
              <a:rPr lang="en-US" altLang="en-US" i="0">
                <a:solidFill>
                  <a:schemeClr val="tx1"/>
                </a:solidFill>
                <a:latin typeface="Tahoma" panose="020B0604030504040204" pitchFamily="34" charset="0"/>
              </a:rPr>
              <a:t>variable next_address : address;</a:t>
            </a:r>
          </a:p>
        </p:txBody>
      </p:sp>
      <p:sp>
        <p:nvSpPr>
          <p:cNvPr id="437253" name="Text Box 5"/>
          <p:cNvSpPr txBox="1">
            <a:spLocks noChangeArrowheads="1"/>
          </p:cNvSpPr>
          <p:nvPr/>
        </p:nvSpPr>
        <p:spPr bwMode="auto">
          <a:xfrm>
            <a:off x="533400" y="5029200"/>
            <a:ext cx="5311775" cy="1514475"/>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use work.cpu_types.all;</a:t>
            </a:r>
          </a:p>
          <a:p>
            <a:pPr eaLnBrk="1" hangingPunct="1">
              <a:lnSpc>
                <a:spcPct val="130000"/>
              </a:lnSpc>
              <a:spcBef>
                <a:spcPct val="0"/>
              </a:spcBef>
              <a:buClrTx/>
              <a:buSzTx/>
              <a:buFontTx/>
              <a:buNone/>
            </a:pPr>
            <a:r>
              <a:rPr lang="en-US" altLang="en-US" i="0">
                <a:solidFill>
                  <a:schemeClr val="tx1"/>
                </a:solidFill>
                <a:latin typeface="Tahoma" panose="020B0604030504040204" pitchFamily="34" charset="0"/>
              </a:rPr>
              <a:t>variable data_word : word;</a:t>
            </a:r>
          </a:p>
          <a:p>
            <a:pPr eaLnBrk="1" hangingPunct="1">
              <a:spcBef>
                <a:spcPct val="0"/>
              </a:spcBef>
              <a:buClrTx/>
              <a:buSzTx/>
              <a:buFontTx/>
              <a:buNone/>
            </a:pPr>
            <a:r>
              <a:rPr lang="en-US" altLang="en-US" i="0">
                <a:solidFill>
                  <a:schemeClr val="tx1"/>
                </a:solidFill>
                <a:latin typeface="Tahoma" panose="020B0604030504040204" pitchFamily="34" charset="0"/>
              </a:rPr>
              <a:t>variable next_address : address;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72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7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2" grpId="0" animBg="1" autoUpdateAnimBg="0"/>
      <p:bldP spid="437253" grpId="0" animBg="1" autoUpdateAnimBg="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E82D2CB-03EF-4BCB-A7C5-64EA0B4B8356}" type="slidenum">
              <a:rPr lang="ar-SA" altLang="en-US" sz="1400" smtClean="0">
                <a:solidFill>
                  <a:srgbClr val="0000B6"/>
                </a:solidFill>
                <a:latin typeface="Book Antiqua" panose="02040602050305030304" pitchFamily="18" charset="0"/>
              </a:rPr>
              <a:pPr>
                <a:spcBef>
                  <a:spcPct val="0"/>
                </a:spcBef>
                <a:buClrTx/>
                <a:buSzTx/>
                <a:buFontTx/>
                <a:buNone/>
              </a:pPr>
              <a:t>285</a:t>
            </a:fld>
            <a:endParaRPr lang="en-US" altLang="en-US" sz="1400" smtClean="0">
              <a:solidFill>
                <a:srgbClr val="0000B6"/>
              </a:solidFill>
              <a:latin typeface="Book Antiqua" panose="02040602050305030304" pitchFamily="18" charset="0"/>
            </a:endParaRPr>
          </a:p>
        </p:txBody>
      </p:sp>
      <p:sp>
        <p:nvSpPr>
          <p:cNvPr id="438274" name="Rectangle 2"/>
          <p:cNvSpPr>
            <a:spLocks noGrp="1" noChangeArrowheads="1"/>
          </p:cNvSpPr>
          <p:nvPr>
            <p:ph type="title"/>
          </p:nvPr>
        </p:nvSpPr>
        <p:spPr>
          <a:xfrm>
            <a:off x="381000" y="304800"/>
            <a:ext cx="8077200" cy="533400"/>
          </a:xfrm>
        </p:spPr>
        <p:txBody>
          <a:bodyPr/>
          <a:lstStyle/>
          <a:p>
            <a:pPr>
              <a:defRPr/>
            </a:pPr>
            <a:r>
              <a:rPr lang="en-US" smtClean="0">
                <a:solidFill>
                  <a:schemeClr val="tx1"/>
                </a:solidFill>
              </a:rPr>
              <a:t>Predefined package standard </a:t>
            </a:r>
          </a:p>
        </p:txBody>
      </p:sp>
      <p:sp>
        <p:nvSpPr>
          <p:cNvPr id="314372" name="Text Box 3"/>
          <p:cNvSpPr txBox="1">
            <a:spLocks noChangeArrowheads="1"/>
          </p:cNvSpPr>
          <p:nvPr/>
        </p:nvSpPr>
        <p:spPr bwMode="auto">
          <a:xfrm>
            <a:off x="304800" y="1447800"/>
            <a:ext cx="85439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VHDL includes declarations of predefined types and</a:t>
            </a:r>
          </a:p>
          <a:p>
            <a:pPr eaLnBrk="1" hangingPunct="1">
              <a:spcBef>
                <a:spcPct val="0"/>
              </a:spcBef>
              <a:buClrTx/>
              <a:buSzTx/>
              <a:buFontTx/>
              <a:buNone/>
            </a:pPr>
            <a:r>
              <a:rPr lang="en-US" altLang="en-US" i="0">
                <a:solidFill>
                  <a:schemeClr val="tx1"/>
                </a:solidFill>
                <a:latin typeface="Tahoma" panose="020B0604030504040204" pitchFamily="34" charset="0"/>
              </a:rPr>
              <a:t>   operators that are stored in the library “std”.</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A user is not required to explicitly declare the</a:t>
            </a:r>
          </a:p>
          <a:p>
            <a:pPr eaLnBrk="1" hangingPunct="1">
              <a:spcBef>
                <a:spcPct val="0"/>
              </a:spcBef>
              <a:buClrTx/>
              <a:buSzTx/>
              <a:buFontTx/>
              <a:buNone/>
            </a:pPr>
            <a:r>
              <a:rPr lang="en-US" altLang="en-US" i="0">
                <a:solidFill>
                  <a:schemeClr val="tx1"/>
                </a:solidFill>
                <a:latin typeface="Tahoma" panose="020B0604030504040204" pitchFamily="34" charset="0"/>
              </a:rPr>
              <a:t>  standard library.</a:t>
            </a:r>
          </a:p>
          <a:p>
            <a:pPr eaLnBrk="1" hangingPunct="1">
              <a:lnSpc>
                <a:spcPct val="140000"/>
              </a:lnSpc>
              <a:spcBef>
                <a:spcPct val="0"/>
              </a:spcBef>
              <a:buClrTx/>
              <a:buSzTx/>
              <a:buFontTx/>
              <a:buChar char="•"/>
            </a:pPr>
            <a:r>
              <a:rPr lang="en-US" altLang="en-US" i="0">
                <a:solidFill>
                  <a:schemeClr val="tx1"/>
                </a:solidFill>
                <a:latin typeface="Tahoma" panose="020B0604030504040204" pitchFamily="34" charset="0"/>
              </a:rPr>
              <a:t> The following declaration is implicit for each VHDL</a:t>
            </a:r>
          </a:p>
          <a:p>
            <a:pPr eaLnBrk="1" hangingPunct="1">
              <a:spcBef>
                <a:spcPct val="0"/>
              </a:spcBef>
              <a:buClrTx/>
              <a:buSzTx/>
              <a:buFontTx/>
              <a:buNone/>
            </a:pPr>
            <a:r>
              <a:rPr lang="en-US" altLang="en-US" i="0">
                <a:solidFill>
                  <a:schemeClr val="tx1"/>
                </a:solidFill>
                <a:latin typeface="Tahoma" panose="020B0604030504040204" pitchFamily="34" charset="0"/>
              </a:rPr>
              <a:t>   model file.</a:t>
            </a:r>
          </a:p>
        </p:txBody>
      </p:sp>
      <p:sp>
        <p:nvSpPr>
          <p:cNvPr id="314373" name="Text Box 4"/>
          <p:cNvSpPr txBox="1">
            <a:spLocks noChangeArrowheads="1"/>
          </p:cNvSpPr>
          <p:nvPr/>
        </p:nvSpPr>
        <p:spPr bwMode="auto">
          <a:xfrm>
            <a:off x="1371600" y="4724400"/>
            <a:ext cx="6518275" cy="53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library</a:t>
            </a:r>
            <a:r>
              <a:rPr lang="en-US" altLang="en-US" i="0">
                <a:solidFill>
                  <a:schemeClr val="tx1"/>
                </a:solidFill>
                <a:latin typeface="Tahoma" panose="020B0604030504040204" pitchFamily="34" charset="0"/>
              </a:rPr>
              <a:t> std, work; </a:t>
            </a:r>
            <a:r>
              <a:rPr lang="en-US" altLang="en-US" b="1" i="0">
                <a:solidFill>
                  <a:schemeClr val="tx1"/>
                </a:solidFill>
                <a:latin typeface="Tahoma" panose="020B0604030504040204" pitchFamily="34" charset="0"/>
              </a:rPr>
              <a:t>use</a:t>
            </a:r>
            <a:r>
              <a:rPr lang="en-US" altLang="en-US" i="0">
                <a:solidFill>
                  <a:schemeClr val="tx1"/>
                </a:solidFill>
                <a:latin typeface="Tahoma" panose="020B0604030504040204" pitchFamily="34" charset="0"/>
              </a:rPr>
              <a:t> std.standard.</a:t>
            </a:r>
            <a:r>
              <a:rPr lang="en-US" altLang="en-US" b="1" i="0">
                <a:solidFill>
                  <a:schemeClr val="tx1"/>
                </a:solidFill>
                <a:latin typeface="Tahoma" panose="020B0604030504040204" pitchFamily="34" charset="0"/>
              </a:rPr>
              <a:t>all</a:t>
            </a:r>
            <a:r>
              <a:rPr lang="en-US" altLang="en-US" i="0">
                <a:solidFill>
                  <a:schemeClr val="tx1"/>
                </a:solidFill>
                <a:latin typeface="Tahoma" panose="020B0604030504040204" pitchFamily="34" charset="0"/>
              </a:rPr>
              <a:t>;</a:t>
            </a:r>
          </a:p>
        </p:txBody>
      </p:sp>
      <p:sp>
        <p:nvSpPr>
          <p:cNvPr id="438277" name="Text Box 5"/>
          <p:cNvSpPr txBox="1">
            <a:spLocks noChangeArrowheads="1"/>
          </p:cNvSpPr>
          <p:nvPr/>
        </p:nvSpPr>
        <p:spPr bwMode="auto">
          <a:xfrm>
            <a:off x="990600" y="5562600"/>
            <a:ext cx="7508875" cy="519113"/>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en-US" sz="2800" b="1" i="0">
                <a:effectLst>
                  <a:outerShdw blurRad="38100" dist="38100" dir="2700000" algn="tl">
                    <a:srgbClr val="C0C0C0"/>
                  </a:outerShdw>
                </a:effectLst>
                <a:latin typeface="Tahoma" pitchFamily="34" charset="0"/>
              </a:rPr>
              <a:t>NOTE: It does not include “use work.all”;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8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7" grpId="0" autoUpdateAnimBg="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77747E7-B22D-40D9-B9E7-CE53CD9D089F}" type="slidenum">
              <a:rPr lang="ar-SA" altLang="en-US" sz="1400" smtClean="0">
                <a:solidFill>
                  <a:srgbClr val="0000B6"/>
                </a:solidFill>
                <a:latin typeface="Book Antiqua" panose="02040602050305030304" pitchFamily="18" charset="0"/>
              </a:rPr>
              <a:pPr>
                <a:spcBef>
                  <a:spcPct val="0"/>
                </a:spcBef>
                <a:buClrTx/>
                <a:buSzTx/>
                <a:buFontTx/>
                <a:buNone/>
              </a:pPr>
              <a:t>286</a:t>
            </a:fld>
            <a:endParaRPr lang="en-US" altLang="en-US" sz="1400" smtClean="0">
              <a:solidFill>
                <a:srgbClr val="0000B6"/>
              </a:solidFill>
              <a:latin typeface="Book Antiqua" panose="02040602050305030304" pitchFamily="18" charset="0"/>
            </a:endParaRPr>
          </a:p>
        </p:txBody>
      </p:sp>
      <p:sp>
        <p:nvSpPr>
          <p:cNvPr id="439298" name="Rectangle 2"/>
          <p:cNvSpPr>
            <a:spLocks noGrp="1" noChangeArrowheads="1"/>
          </p:cNvSpPr>
          <p:nvPr>
            <p:ph type="title"/>
          </p:nvPr>
        </p:nvSpPr>
        <p:spPr>
          <a:xfrm>
            <a:off x="381000" y="304800"/>
            <a:ext cx="8001000" cy="533400"/>
          </a:xfrm>
        </p:spPr>
        <p:txBody>
          <a:bodyPr/>
          <a:lstStyle/>
          <a:p>
            <a:pPr>
              <a:defRPr/>
            </a:pPr>
            <a:r>
              <a:rPr lang="en-US" smtClean="0">
                <a:solidFill>
                  <a:schemeClr val="tx1"/>
                </a:solidFill>
              </a:rPr>
              <a:t>Predefined package standard</a:t>
            </a:r>
          </a:p>
        </p:txBody>
      </p:sp>
      <p:sp>
        <p:nvSpPr>
          <p:cNvPr id="315396" name="Text Box 3"/>
          <p:cNvSpPr txBox="1">
            <a:spLocks noChangeArrowheads="1"/>
          </p:cNvSpPr>
          <p:nvPr/>
        </p:nvSpPr>
        <p:spPr bwMode="auto">
          <a:xfrm>
            <a:off x="1112838" y="1462088"/>
            <a:ext cx="5364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Has predefined declarations of:</a:t>
            </a:r>
          </a:p>
        </p:txBody>
      </p:sp>
      <p:sp>
        <p:nvSpPr>
          <p:cNvPr id="315397" name="Text Box 4"/>
          <p:cNvSpPr txBox="1">
            <a:spLocks noChangeArrowheads="1"/>
          </p:cNvSpPr>
          <p:nvPr/>
        </p:nvSpPr>
        <p:spPr bwMode="auto">
          <a:xfrm>
            <a:off x="1371600" y="2405063"/>
            <a:ext cx="2582863"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boolean</a:t>
            </a:r>
          </a:p>
          <a:p>
            <a:pPr eaLnBrk="1" hangingPunct="1">
              <a:spcBef>
                <a:spcPct val="0"/>
              </a:spcBef>
              <a:buClrTx/>
              <a:buSzTx/>
              <a:buFontTx/>
              <a:buChar char="•"/>
            </a:pPr>
            <a:r>
              <a:rPr lang="en-US" altLang="en-US" i="0">
                <a:solidFill>
                  <a:schemeClr val="tx1"/>
                </a:solidFill>
                <a:latin typeface="Tahoma" panose="020B0604030504040204" pitchFamily="34" charset="0"/>
              </a:rPr>
              <a:t> bit</a:t>
            </a:r>
          </a:p>
          <a:p>
            <a:pPr eaLnBrk="1" hangingPunct="1">
              <a:spcBef>
                <a:spcPct val="0"/>
              </a:spcBef>
              <a:buClrTx/>
              <a:buSzTx/>
              <a:buFontTx/>
              <a:buChar char="•"/>
            </a:pPr>
            <a:r>
              <a:rPr lang="en-US" altLang="en-US" i="0">
                <a:solidFill>
                  <a:schemeClr val="tx1"/>
                </a:solidFill>
                <a:latin typeface="Tahoma" panose="020B0604030504040204" pitchFamily="34" charset="0"/>
              </a:rPr>
              <a:t> character</a:t>
            </a:r>
          </a:p>
          <a:p>
            <a:pPr eaLnBrk="1" hangingPunct="1">
              <a:spcBef>
                <a:spcPct val="0"/>
              </a:spcBef>
              <a:buClrTx/>
              <a:buSzTx/>
              <a:buFontTx/>
              <a:buChar char="•"/>
            </a:pPr>
            <a:r>
              <a:rPr lang="en-US" altLang="en-US" i="0">
                <a:solidFill>
                  <a:schemeClr val="tx1"/>
                </a:solidFill>
                <a:latin typeface="Tahoma" panose="020B0604030504040204" pitchFamily="34" charset="0"/>
              </a:rPr>
              <a:t> severity_level</a:t>
            </a:r>
          </a:p>
          <a:p>
            <a:pPr eaLnBrk="1" hangingPunct="1">
              <a:spcBef>
                <a:spcPct val="0"/>
              </a:spcBef>
              <a:buClrTx/>
              <a:buSzTx/>
              <a:buFontTx/>
              <a:buChar char="•"/>
            </a:pPr>
            <a:r>
              <a:rPr lang="en-US" altLang="en-US" i="0">
                <a:solidFill>
                  <a:schemeClr val="tx1"/>
                </a:solidFill>
                <a:latin typeface="Tahoma" panose="020B0604030504040204" pitchFamily="34" charset="0"/>
              </a:rPr>
              <a:t> integer</a:t>
            </a:r>
          </a:p>
          <a:p>
            <a:pPr eaLnBrk="1" hangingPunct="1">
              <a:spcBef>
                <a:spcPct val="0"/>
              </a:spcBef>
              <a:buClrTx/>
              <a:buSzTx/>
              <a:buFontTx/>
              <a:buChar char="•"/>
            </a:pPr>
            <a:r>
              <a:rPr lang="en-US" altLang="en-US" i="0">
                <a:solidFill>
                  <a:schemeClr val="tx1"/>
                </a:solidFill>
                <a:latin typeface="Tahoma" panose="020B0604030504040204" pitchFamily="34" charset="0"/>
              </a:rPr>
              <a:t> natural</a:t>
            </a:r>
          </a:p>
          <a:p>
            <a:pPr eaLnBrk="1" hangingPunct="1">
              <a:spcBef>
                <a:spcPct val="0"/>
              </a:spcBef>
              <a:buClrTx/>
              <a:buSzTx/>
              <a:buFontTx/>
              <a:buChar char="•"/>
            </a:pPr>
            <a:r>
              <a:rPr lang="en-US" altLang="en-US" i="0">
                <a:solidFill>
                  <a:schemeClr val="tx1"/>
                </a:solidFill>
                <a:latin typeface="Tahoma" panose="020B0604030504040204" pitchFamily="34" charset="0"/>
              </a:rPr>
              <a:t> positive</a:t>
            </a:r>
          </a:p>
        </p:txBody>
      </p:sp>
      <p:sp>
        <p:nvSpPr>
          <p:cNvPr id="315398" name="Text Box 5"/>
          <p:cNvSpPr txBox="1">
            <a:spLocks noChangeArrowheads="1"/>
          </p:cNvSpPr>
          <p:nvPr/>
        </p:nvSpPr>
        <p:spPr bwMode="auto">
          <a:xfrm>
            <a:off x="4648200" y="2362200"/>
            <a:ext cx="3052763"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real</a:t>
            </a:r>
          </a:p>
          <a:p>
            <a:pPr eaLnBrk="1" hangingPunct="1">
              <a:spcBef>
                <a:spcPct val="0"/>
              </a:spcBef>
              <a:buClrTx/>
              <a:buSzTx/>
              <a:buFontTx/>
              <a:buChar char="•"/>
            </a:pPr>
            <a:r>
              <a:rPr lang="en-US" altLang="en-US" i="0">
                <a:solidFill>
                  <a:schemeClr val="tx1"/>
                </a:solidFill>
                <a:latin typeface="Tahoma" panose="020B0604030504040204" pitchFamily="34" charset="0"/>
              </a:rPr>
              <a:t> time</a:t>
            </a:r>
          </a:p>
          <a:p>
            <a:pPr eaLnBrk="1" hangingPunct="1">
              <a:spcBef>
                <a:spcPct val="0"/>
              </a:spcBef>
              <a:buClrTx/>
              <a:buSzTx/>
              <a:buFontTx/>
              <a:buChar char="•"/>
            </a:pPr>
            <a:r>
              <a:rPr lang="en-US" altLang="en-US" i="0">
                <a:solidFill>
                  <a:schemeClr val="tx1"/>
                </a:solidFill>
                <a:latin typeface="Tahoma" panose="020B0604030504040204" pitchFamily="34" charset="0"/>
              </a:rPr>
              <a:t> string</a:t>
            </a:r>
          </a:p>
          <a:p>
            <a:pPr eaLnBrk="1" hangingPunct="1">
              <a:spcBef>
                <a:spcPct val="0"/>
              </a:spcBef>
              <a:buClrTx/>
              <a:buSzTx/>
              <a:buFontTx/>
              <a:buChar char="•"/>
            </a:pPr>
            <a:r>
              <a:rPr lang="en-US" altLang="en-US" i="0">
                <a:solidFill>
                  <a:schemeClr val="tx1"/>
                </a:solidFill>
                <a:latin typeface="Tahoma" panose="020B0604030504040204" pitchFamily="34" charset="0"/>
              </a:rPr>
              <a:t> bit_vector</a:t>
            </a:r>
          </a:p>
          <a:p>
            <a:pPr eaLnBrk="1" hangingPunct="1">
              <a:spcBef>
                <a:spcPct val="0"/>
              </a:spcBef>
              <a:buClrTx/>
              <a:buSzTx/>
              <a:buFontTx/>
              <a:buChar char="•"/>
            </a:pPr>
            <a:r>
              <a:rPr lang="en-US" altLang="en-US" i="0">
                <a:solidFill>
                  <a:schemeClr val="tx1"/>
                </a:solidFill>
                <a:latin typeface="Tahoma" panose="020B0604030504040204" pitchFamily="34" charset="0"/>
              </a:rPr>
              <a:t> file_open_kind</a:t>
            </a:r>
          </a:p>
          <a:p>
            <a:pPr eaLnBrk="1" hangingPunct="1">
              <a:spcBef>
                <a:spcPct val="0"/>
              </a:spcBef>
              <a:buClrTx/>
              <a:buSzTx/>
              <a:buFontTx/>
              <a:buChar char="•"/>
            </a:pPr>
            <a:r>
              <a:rPr lang="en-US" altLang="en-US" i="0">
                <a:solidFill>
                  <a:schemeClr val="tx1"/>
                </a:solidFill>
                <a:latin typeface="Tahoma" panose="020B0604030504040204" pitchFamily="34" charset="0"/>
              </a:rPr>
              <a:t> file open_status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F8ECDE1-BFBE-4836-9959-6D11D70D137F}" type="slidenum">
              <a:rPr lang="ar-SA" altLang="en-US" sz="1400" smtClean="0">
                <a:solidFill>
                  <a:srgbClr val="0000B6"/>
                </a:solidFill>
                <a:latin typeface="Book Antiqua" panose="02040602050305030304" pitchFamily="18" charset="0"/>
              </a:rPr>
              <a:pPr>
                <a:spcBef>
                  <a:spcPct val="0"/>
                </a:spcBef>
                <a:buClrTx/>
                <a:buSzTx/>
                <a:buFontTx/>
                <a:buNone/>
              </a:pPr>
              <a:t>287</a:t>
            </a:fld>
            <a:endParaRPr lang="en-US" altLang="en-US" sz="1400" smtClean="0">
              <a:solidFill>
                <a:srgbClr val="0000B6"/>
              </a:solidFill>
              <a:latin typeface="Book Antiqua" panose="02040602050305030304" pitchFamily="18" charset="0"/>
            </a:endParaRPr>
          </a:p>
        </p:txBody>
      </p:sp>
      <p:sp>
        <p:nvSpPr>
          <p:cNvPr id="440322" name="Rectangle 2"/>
          <p:cNvSpPr>
            <a:spLocks noGrp="1" noChangeArrowheads="1"/>
          </p:cNvSpPr>
          <p:nvPr>
            <p:ph type="title"/>
          </p:nvPr>
        </p:nvSpPr>
        <p:spPr>
          <a:xfrm>
            <a:off x="685800" y="228600"/>
            <a:ext cx="7772400" cy="1143000"/>
          </a:xfrm>
        </p:spPr>
        <p:txBody>
          <a:bodyPr/>
          <a:lstStyle/>
          <a:p>
            <a:pPr>
              <a:defRPr/>
            </a:pPr>
            <a:r>
              <a:rPr lang="en-US" smtClean="0">
                <a:solidFill>
                  <a:schemeClr val="tx1"/>
                </a:solidFill>
              </a:rPr>
              <a:t>IEEE library and packages</a:t>
            </a:r>
          </a:p>
        </p:txBody>
      </p:sp>
      <p:sp>
        <p:nvSpPr>
          <p:cNvPr id="316420" name="Text Box 3"/>
          <p:cNvSpPr txBox="1">
            <a:spLocks noChangeArrowheads="1"/>
          </p:cNvSpPr>
          <p:nvPr/>
        </p:nvSpPr>
        <p:spPr bwMode="auto">
          <a:xfrm>
            <a:off x="420688" y="1428750"/>
            <a:ext cx="75803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IEEE has defined packages for modeling and </a:t>
            </a:r>
          </a:p>
          <a:p>
            <a:pPr eaLnBrk="1" hangingPunct="1">
              <a:spcBef>
                <a:spcPct val="0"/>
              </a:spcBef>
              <a:buClrTx/>
              <a:buSzTx/>
              <a:buFontTx/>
              <a:buNone/>
            </a:pPr>
            <a:r>
              <a:rPr lang="en-US" altLang="en-US" i="0">
                <a:solidFill>
                  <a:schemeClr val="tx1"/>
                </a:solidFill>
                <a:latin typeface="Tahoma" panose="020B0604030504040204" pitchFamily="34" charset="0"/>
              </a:rPr>
              <a:t>   synthesizing hardware.</a:t>
            </a:r>
          </a:p>
        </p:txBody>
      </p:sp>
      <p:sp>
        <p:nvSpPr>
          <p:cNvPr id="316421" name="Text Box 4"/>
          <p:cNvSpPr txBox="1">
            <a:spLocks noChangeArrowheads="1"/>
          </p:cNvSpPr>
          <p:nvPr/>
        </p:nvSpPr>
        <p:spPr bwMode="auto">
          <a:xfrm>
            <a:off x="1752600" y="2667000"/>
            <a:ext cx="5848350"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library</a:t>
            </a:r>
            <a:r>
              <a:rPr lang="en-US" altLang="en-US" i="0">
                <a:solidFill>
                  <a:schemeClr val="tx1"/>
                </a:solidFill>
                <a:latin typeface="Tahoma" panose="020B0604030504040204" pitchFamily="34" charset="0"/>
              </a:rPr>
              <a:t> ieee;</a:t>
            </a:r>
          </a:p>
          <a:p>
            <a:pPr eaLnBrk="1" hangingPunct="1">
              <a:spcBef>
                <a:spcPct val="0"/>
              </a:spcBef>
              <a:buClrTx/>
              <a:buSzTx/>
              <a:buFontTx/>
              <a:buNone/>
            </a:pPr>
            <a:r>
              <a:rPr lang="en-US" altLang="en-US" b="1" i="0">
                <a:solidFill>
                  <a:schemeClr val="tx1"/>
                </a:solidFill>
                <a:latin typeface="Tahoma" panose="020B0604030504040204" pitchFamily="34" charset="0"/>
              </a:rPr>
              <a:t>use</a:t>
            </a:r>
            <a:r>
              <a:rPr lang="en-US" altLang="en-US" i="0">
                <a:solidFill>
                  <a:schemeClr val="tx1"/>
                </a:solidFill>
                <a:latin typeface="Tahoma" panose="020B0604030504040204" pitchFamily="34" charset="0"/>
              </a:rPr>
              <a:t> ieee.std_logic_1164.std_ulogic;</a:t>
            </a:r>
          </a:p>
        </p:txBody>
      </p:sp>
      <p:sp>
        <p:nvSpPr>
          <p:cNvPr id="440325" name="Text Box 5"/>
          <p:cNvSpPr txBox="1">
            <a:spLocks noChangeArrowheads="1"/>
          </p:cNvSpPr>
          <p:nvPr/>
        </p:nvSpPr>
        <p:spPr bwMode="auto">
          <a:xfrm>
            <a:off x="533400" y="4114800"/>
            <a:ext cx="782161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The two basic packages are</a:t>
            </a:r>
          </a:p>
          <a:p>
            <a:pPr lvl="1" eaLnBrk="1" hangingPunct="1">
              <a:spcBef>
                <a:spcPct val="0"/>
              </a:spcBef>
              <a:buClrTx/>
              <a:buSzTx/>
              <a:buFontTx/>
              <a:buChar char="•"/>
            </a:pPr>
            <a:r>
              <a:rPr lang="en-US" altLang="en-US" sz="2800" i="0">
                <a:latin typeface="Tahoma" panose="020B0604030504040204" pitchFamily="34" charset="0"/>
              </a:rPr>
              <a:t> std_logic_1164 : multi-valued logic</a:t>
            </a:r>
          </a:p>
          <a:p>
            <a:pPr lvl="1" eaLnBrk="1" hangingPunct="1">
              <a:spcBef>
                <a:spcPct val="0"/>
              </a:spcBef>
              <a:buClrTx/>
              <a:buSzTx/>
              <a:buFontTx/>
              <a:buChar char="•"/>
            </a:pPr>
            <a:r>
              <a:rPr lang="en-US" altLang="en-US" sz="2800" i="0">
                <a:latin typeface="Tahoma" panose="020B0604030504040204" pitchFamily="34" charset="0"/>
              </a:rPr>
              <a:t> numeric_bit and numeric_std : for synthesis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5" grpId="0" autoUpdateAnimBg="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0A1DF27-389E-4095-9BDC-E218CBA82EF9}" type="slidenum">
              <a:rPr lang="ar-SA" altLang="en-US" sz="1400" smtClean="0">
                <a:solidFill>
                  <a:srgbClr val="0000B6"/>
                </a:solidFill>
                <a:latin typeface="Book Antiqua" panose="02040602050305030304" pitchFamily="18" charset="0"/>
              </a:rPr>
              <a:pPr>
                <a:spcBef>
                  <a:spcPct val="0"/>
                </a:spcBef>
                <a:buClrTx/>
                <a:buSzTx/>
                <a:buFontTx/>
                <a:buNone/>
              </a:pPr>
              <a:t>288</a:t>
            </a:fld>
            <a:endParaRPr lang="en-US" altLang="en-US" sz="1400" smtClean="0">
              <a:solidFill>
                <a:srgbClr val="0000B6"/>
              </a:solidFill>
              <a:latin typeface="Book Antiqua" panose="02040602050305030304" pitchFamily="18" charset="0"/>
            </a:endParaRPr>
          </a:p>
        </p:txBody>
      </p:sp>
      <p:sp>
        <p:nvSpPr>
          <p:cNvPr id="441346" name="Rectangle 2"/>
          <p:cNvSpPr>
            <a:spLocks noGrp="1" noChangeArrowheads="1"/>
          </p:cNvSpPr>
          <p:nvPr>
            <p:ph type="title"/>
          </p:nvPr>
        </p:nvSpPr>
        <p:spPr>
          <a:xfrm>
            <a:off x="381000" y="304800"/>
            <a:ext cx="7848600" cy="533400"/>
          </a:xfrm>
        </p:spPr>
        <p:txBody>
          <a:bodyPr/>
          <a:lstStyle/>
          <a:p>
            <a:pPr>
              <a:defRPr/>
            </a:pPr>
            <a:r>
              <a:rPr lang="en-US" smtClean="0">
                <a:solidFill>
                  <a:schemeClr val="tx1"/>
                </a:solidFill>
              </a:rPr>
              <a:t>IEEE Multivalue Logic System</a:t>
            </a:r>
          </a:p>
        </p:txBody>
      </p:sp>
      <p:sp>
        <p:nvSpPr>
          <p:cNvPr id="317444" name="Text Box 3"/>
          <p:cNvSpPr txBox="1">
            <a:spLocks noChangeArrowheads="1"/>
          </p:cNvSpPr>
          <p:nvPr/>
        </p:nvSpPr>
        <p:spPr bwMode="auto">
          <a:xfrm>
            <a:off x="593725" y="1295400"/>
            <a:ext cx="6865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Multi-valued logic with 9 possible values:</a:t>
            </a:r>
          </a:p>
        </p:txBody>
      </p:sp>
      <p:sp>
        <p:nvSpPr>
          <p:cNvPr id="317445" name="Text Box 4"/>
          <p:cNvSpPr txBox="1">
            <a:spLocks noChangeArrowheads="1"/>
          </p:cNvSpPr>
          <p:nvPr/>
        </p:nvSpPr>
        <p:spPr bwMode="auto">
          <a:xfrm>
            <a:off x="838200" y="2057400"/>
            <a:ext cx="6977063" cy="43751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std_ulogic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 ‘U’, -- uninitialized</a:t>
            </a:r>
          </a:p>
          <a:p>
            <a:pPr eaLnBrk="1" hangingPunct="1">
              <a:spcBef>
                <a:spcPct val="0"/>
              </a:spcBef>
              <a:buClrTx/>
              <a:buSzTx/>
              <a:buFontTx/>
              <a:buNone/>
            </a:pPr>
            <a:r>
              <a:rPr lang="en-US" altLang="en-US" i="0">
                <a:solidFill>
                  <a:schemeClr val="tx1"/>
                </a:solidFill>
                <a:latin typeface="Tahoma" panose="020B0604030504040204" pitchFamily="34" charset="0"/>
              </a:rPr>
              <a:t>                             ‘X’, -- forcing unknown</a:t>
            </a:r>
          </a:p>
          <a:p>
            <a:pPr eaLnBrk="1" hangingPunct="1">
              <a:spcBef>
                <a:spcPct val="0"/>
              </a:spcBef>
              <a:buClrTx/>
              <a:buSzTx/>
              <a:buFontTx/>
              <a:buNone/>
            </a:pPr>
            <a:r>
              <a:rPr lang="en-US" altLang="en-US" i="0">
                <a:solidFill>
                  <a:schemeClr val="tx1"/>
                </a:solidFill>
                <a:latin typeface="Tahoma" panose="020B0604030504040204" pitchFamily="34" charset="0"/>
              </a:rPr>
              <a:t>                             ‘0’, -- forcing 0</a:t>
            </a:r>
          </a:p>
          <a:p>
            <a:pPr eaLnBrk="1" hangingPunct="1">
              <a:spcBef>
                <a:spcPct val="0"/>
              </a:spcBef>
              <a:buClrTx/>
              <a:buSzTx/>
              <a:buFontTx/>
              <a:buNone/>
            </a:pPr>
            <a:r>
              <a:rPr lang="en-US" altLang="en-US" i="0">
                <a:solidFill>
                  <a:schemeClr val="tx1"/>
                </a:solidFill>
                <a:latin typeface="Tahoma" panose="020B0604030504040204" pitchFamily="34" charset="0"/>
              </a:rPr>
              <a:t>                             ‘1’, -- forcing 1</a:t>
            </a:r>
          </a:p>
          <a:p>
            <a:pPr eaLnBrk="1" hangingPunct="1">
              <a:spcBef>
                <a:spcPct val="0"/>
              </a:spcBef>
              <a:buClrTx/>
              <a:buSzTx/>
              <a:buFontTx/>
              <a:buNone/>
            </a:pPr>
            <a:r>
              <a:rPr lang="en-US" altLang="en-US" i="0">
                <a:solidFill>
                  <a:schemeClr val="tx1"/>
                </a:solidFill>
                <a:latin typeface="Tahoma" panose="020B0604030504040204" pitchFamily="34" charset="0"/>
              </a:rPr>
              <a:t>                             ‘Z’, -- high impedance</a:t>
            </a:r>
          </a:p>
          <a:p>
            <a:pPr eaLnBrk="1" hangingPunct="1">
              <a:spcBef>
                <a:spcPct val="0"/>
              </a:spcBef>
              <a:buClrTx/>
              <a:buSzTx/>
              <a:buFontTx/>
              <a:buNone/>
            </a:pPr>
            <a:r>
              <a:rPr lang="en-US" altLang="en-US" i="0">
                <a:solidFill>
                  <a:schemeClr val="tx1"/>
                </a:solidFill>
                <a:latin typeface="Tahoma" panose="020B0604030504040204" pitchFamily="34" charset="0"/>
              </a:rPr>
              <a:t>                             ‘W’, -- weak unknown</a:t>
            </a:r>
          </a:p>
          <a:p>
            <a:pPr eaLnBrk="1" hangingPunct="1">
              <a:spcBef>
                <a:spcPct val="0"/>
              </a:spcBef>
              <a:buClrTx/>
              <a:buSzTx/>
              <a:buFontTx/>
              <a:buNone/>
            </a:pPr>
            <a:r>
              <a:rPr lang="en-US" altLang="en-US" i="0">
                <a:solidFill>
                  <a:schemeClr val="tx1"/>
                </a:solidFill>
                <a:latin typeface="Tahoma" panose="020B0604030504040204" pitchFamily="34" charset="0"/>
              </a:rPr>
              <a:t>                             ‘L’, -- weak 0</a:t>
            </a:r>
          </a:p>
          <a:p>
            <a:pPr eaLnBrk="1" hangingPunct="1">
              <a:spcBef>
                <a:spcPct val="0"/>
              </a:spcBef>
              <a:buClrTx/>
              <a:buSzTx/>
              <a:buFontTx/>
              <a:buNone/>
            </a:pPr>
            <a:r>
              <a:rPr lang="en-US" altLang="en-US" i="0">
                <a:solidFill>
                  <a:schemeClr val="tx1"/>
                </a:solidFill>
                <a:latin typeface="Tahoma" panose="020B0604030504040204" pitchFamily="34" charset="0"/>
              </a:rPr>
              <a:t>                             ‘H’, -- weak 1</a:t>
            </a:r>
          </a:p>
          <a:p>
            <a:pPr eaLnBrk="1" hangingPunct="1">
              <a:spcBef>
                <a:spcPct val="0"/>
              </a:spcBef>
              <a:buClrTx/>
              <a:buSzTx/>
              <a:buFontTx/>
              <a:buNone/>
            </a:pPr>
            <a:r>
              <a:rPr lang="en-US" altLang="en-US" i="0">
                <a:solidFill>
                  <a:schemeClr val="tx1"/>
                </a:solidFill>
                <a:latin typeface="Tahoma" panose="020B0604030504040204" pitchFamily="34" charset="0"/>
              </a:rPr>
              <a:t>                             ‘-’, -- don’t care</a:t>
            </a:r>
          </a:p>
          <a:p>
            <a:pPr eaLnBrk="1" hangingPunct="1">
              <a:spcBef>
                <a:spcPct val="0"/>
              </a:spcBef>
              <a:buClrTx/>
              <a:buSzTx/>
              <a:buFontTx/>
              <a:buNone/>
            </a:pPr>
            <a:r>
              <a:rPr lang="en-US" altLang="en-US" i="0">
                <a:solidFill>
                  <a:schemeClr val="tx1"/>
                </a:solidFill>
                <a:latin typeface="Tahoma" panose="020B0604030504040204" pitchFamily="34" charset="0"/>
              </a:rPr>
              <a:t>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D34360F-B5BA-4F36-B4C2-2F8CE21924A0}" type="slidenum">
              <a:rPr lang="ar-SA" altLang="en-US" sz="1400" smtClean="0">
                <a:solidFill>
                  <a:srgbClr val="0000B6"/>
                </a:solidFill>
                <a:latin typeface="Book Antiqua" panose="02040602050305030304" pitchFamily="18" charset="0"/>
              </a:rPr>
              <a:pPr>
                <a:spcBef>
                  <a:spcPct val="0"/>
                </a:spcBef>
                <a:buClrTx/>
                <a:buSzTx/>
                <a:buFontTx/>
                <a:buNone/>
              </a:pPr>
              <a:t>289</a:t>
            </a:fld>
            <a:endParaRPr lang="en-US" altLang="en-US" sz="1400" smtClean="0">
              <a:solidFill>
                <a:srgbClr val="0000B6"/>
              </a:solidFill>
              <a:latin typeface="Book Antiqua" panose="02040602050305030304" pitchFamily="18" charset="0"/>
            </a:endParaRPr>
          </a:p>
        </p:txBody>
      </p:sp>
      <p:sp>
        <p:nvSpPr>
          <p:cNvPr id="442370" name="Rectangle 2"/>
          <p:cNvSpPr>
            <a:spLocks noGrp="1" noChangeArrowheads="1"/>
          </p:cNvSpPr>
          <p:nvPr>
            <p:ph type="title"/>
          </p:nvPr>
        </p:nvSpPr>
        <p:spPr>
          <a:xfrm>
            <a:off x="609600" y="228600"/>
            <a:ext cx="7772400" cy="1143000"/>
          </a:xfrm>
        </p:spPr>
        <p:txBody>
          <a:bodyPr/>
          <a:lstStyle/>
          <a:p>
            <a:pPr>
              <a:defRPr/>
            </a:pPr>
            <a:r>
              <a:rPr lang="en-US" smtClean="0">
                <a:solidFill>
                  <a:schemeClr val="tx1"/>
                </a:solidFill>
              </a:rPr>
              <a:t>VHDL synthesis packages</a:t>
            </a:r>
          </a:p>
        </p:txBody>
      </p:sp>
      <p:sp>
        <p:nvSpPr>
          <p:cNvPr id="318468" name="Text Box 3"/>
          <p:cNvSpPr txBox="1">
            <a:spLocks noChangeArrowheads="1"/>
          </p:cNvSpPr>
          <p:nvPr/>
        </p:nvSpPr>
        <p:spPr bwMode="auto">
          <a:xfrm>
            <a:off x="517525" y="1371600"/>
            <a:ext cx="76295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numeric_bit and numeric_std</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Both of them define arithmetic operations on </a:t>
            </a:r>
          </a:p>
          <a:p>
            <a:pPr eaLnBrk="1" hangingPunct="1">
              <a:spcBef>
                <a:spcPct val="0"/>
              </a:spcBef>
              <a:buClrTx/>
              <a:buSzTx/>
              <a:buFontTx/>
              <a:buNone/>
            </a:pPr>
            <a:r>
              <a:rPr lang="en-US" altLang="en-US" i="0">
                <a:solidFill>
                  <a:schemeClr val="tx1"/>
                </a:solidFill>
                <a:latin typeface="Tahoma" panose="020B0604030504040204" pitchFamily="34" charset="0"/>
              </a:rPr>
              <a:t>  integers represented using vectors of bit and</a:t>
            </a:r>
          </a:p>
          <a:p>
            <a:pPr eaLnBrk="1" hangingPunct="1">
              <a:spcBef>
                <a:spcPct val="0"/>
              </a:spcBef>
              <a:buClrTx/>
              <a:buSzTx/>
              <a:buFontTx/>
              <a:buNone/>
            </a:pPr>
            <a:r>
              <a:rPr lang="en-US" altLang="en-US" i="0">
                <a:solidFill>
                  <a:schemeClr val="tx1"/>
                </a:solidFill>
                <a:latin typeface="Tahoma" panose="020B0604030504040204" pitchFamily="34" charset="0"/>
              </a:rPr>
              <a:t>  std_logic elements.</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Both of them contain two basic types: signed</a:t>
            </a:r>
          </a:p>
          <a:p>
            <a:pPr eaLnBrk="1" hangingPunct="1">
              <a:spcBef>
                <a:spcPct val="0"/>
              </a:spcBef>
              <a:buClrTx/>
              <a:buSzTx/>
              <a:buFontTx/>
              <a:buNone/>
            </a:pPr>
            <a:r>
              <a:rPr lang="en-US" altLang="en-US" i="0">
                <a:solidFill>
                  <a:schemeClr val="tx1"/>
                </a:solidFill>
                <a:latin typeface="Tahoma" panose="020B0604030504040204" pitchFamily="34" charset="0"/>
              </a:rPr>
              <a:t>   and unsigned</a:t>
            </a:r>
          </a:p>
        </p:txBody>
      </p:sp>
      <p:sp>
        <p:nvSpPr>
          <p:cNvPr id="318469" name="Text Box 4"/>
          <p:cNvSpPr txBox="1">
            <a:spLocks noChangeArrowheads="1"/>
          </p:cNvSpPr>
          <p:nvPr/>
        </p:nvSpPr>
        <p:spPr bwMode="auto">
          <a:xfrm>
            <a:off x="457200" y="5029200"/>
            <a:ext cx="8302625" cy="9588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unsigned </a:t>
            </a:r>
            <a:r>
              <a:rPr lang="en-US" altLang="en-US" b="1" i="0">
                <a:solidFill>
                  <a:schemeClr val="tx1"/>
                </a:solidFill>
                <a:latin typeface="Tahoma" panose="020B0604030504040204" pitchFamily="34" charset="0"/>
              </a:rPr>
              <a:t>is array</a:t>
            </a:r>
            <a:r>
              <a:rPr lang="en-US" altLang="en-US" i="0">
                <a:solidFill>
                  <a:schemeClr val="tx1"/>
                </a:solidFill>
                <a:latin typeface="Tahoma" panose="020B0604030504040204" pitchFamily="34" charset="0"/>
              </a:rPr>
              <a:t> (natural </a:t>
            </a:r>
            <a:r>
              <a:rPr lang="en-US" altLang="en-US" b="1" i="0">
                <a:solidFill>
                  <a:schemeClr val="tx1"/>
                </a:solidFill>
                <a:latin typeface="Tahoma" panose="020B0604030504040204" pitchFamily="34" charset="0"/>
              </a:rPr>
              <a:t>range </a:t>
            </a:r>
            <a:r>
              <a:rPr lang="en-US" altLang="en-US" i="0">
                <a:solidFill>
                  <a:schemeClr val="tx1"/>
                </a:solidFill>
                <a:latin typeface="Tahoma" panose="020B0604030504040204" pitchFamily="34" charset="0"/>
              </a:rPr>
              <a:t>&lt;&gt;) </a:t>
            </a:r>
            <a:r>
              <a:rPr lang="en-US" altLang="en-US" b="1" i="0">
                <a:solidFill>
                  <a:schemeClr val="tx1"/>
                </a:solidFill>
                <a:latin typeface="Tahoma" panose="020B0604030504040204" pitchFamily="34" charset="0"/>
              </a:rPr>
              <a:t>of</a:t>
            </a:r>
            <a:r>
              <a:rPr lang="en-US" altLang="en-US" i="0">
                <a:solidFill>
                  <a:schemeClr val="tx1"/>
                </a:solidFill>
                <a:latin typeface="Tahoma" panose="020B0604030504040204" pitchFamily="34" charset="0"/>
              </a:rPr>
              <a:t> bit;</a:t>
            </a:r>
          </a:p>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signed </a:t>
            </a:r>
            <a:r>
              <a:rPr lang="en-US" altLang="en-US" b="1" i="0">
                <a:solidFill>
                  <a:schemeClr val="tx1"/>
                </a:solidFill>
                <a:latin typeface="Tahoma" panose="020B0604030504040204" pitchFamily="34" charset="0"/>
              </a:rPr>
              <a:t>is array</a:t>
            </a:r>
            <a:r>
              <a:rPr lang="en-US" altLang="en-US" i="0">
                <a:solidFill>
                  <a:schemeClr val="tx1"/>
                </a:solidFill>
                <a:latin typeface="Tahoma" panose="020B0604030504040204" pitchFamily="34" charset="0"/>
              </a:rPr>
              <a:t> (natural </a:t>
            </a:r>
            <a:r>
              <a:rPr lang="en-US" altLang="en-US" b="1" i="0">
                <a:solidFill>
                  <a:schemeClr val="tx1"/>
                </a:solidFill>
                <a:latin typeface="Tahoma" panose="020B0604030504040204" pitchFamily="34" charset="0"/>
              </a:rPr>
              <a:t>range</a:t>
            </a:r>
            <a:r>
              <a:rPr lang="en-US" altLang="en-US" i="0">
                <a:solidFill>
                  <a:schemeClr val="tx1"/>
                </a:solidFill>
                <a:latin typeface="Tahoma" panose="020B0604030504040204" pitchFamily="34" charset="0"/>
              </a:rPr>
              <a:t> &lt;&gt;) </a:t>
            </a:r>
            <a:r>
              <a:rPr lang="en-US" altLang="en-US" b="1" i="0">
                <a:solidFill>
                  <a:schemeClr val="tx1"/>
                </a:solidFill>
                <a:latin typeface="Tahoma" panose="020B0604030504040204" pitchFamily="34" charset="0"/>
              </a:rPr>
              <a:t>of</a:t>
            </a:r>
            <a:r>
              <a:rPr lang="en-US" altLang="en-US" i="0">
                <a:solidFill>
                  <a:schemeClr val="tx1"/>
                </a:solidFill>
                <a:latin typeface="Tahoma" panose="020B0604030504040204" pitchFamily="34" charset="0"/>
              </a:rPr>
              <a:t> bit;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defRPr/>
            </a:pPr>
            <a:r>
              <a:rPr lang="en-US" altLang="en-US" smtClean="0"/>
              <a:t>Port Declaration</a:t>
            </a:r>
          </a:p>
        </p:txBody>
      </p:sp>
      <p:sp>
        <p:nvSpPr>
          <p:cNvPr id="39939" name="Text Placeholder 2"/>
          <p:cNvSpPr>
            <a:spLocks noGrp="1"/>
          </p:cNvSpPr>
          <p:nvPr>
            <p:ph type="body" sz="half" idx="1"/>
          </p:nvPr>
        </p:nvSpPr>
        <p:spPr>
          <a:xfrm>
            <a:off x="685800" y="1600200"/>
            <a:ext cx="7772400" cy="3810000"/>
          </a:xfrm>
        </p:spPr>
        <p:txBody>
          <a:bodyPr/>
          <a:lstStyle/>
          <a:p>
            <a:pPr>
              <a:buFont typeface="Arial" panose="020B0604020202020204" pitchFamily="34" charset="0"/>
              <a:buChar char="•"/>
            </a:pPr>
            <a:r>
              <a:rPr lang="en-US" altLang="en-US" sz="2400" smtClean="0"/>
              <a:t>PORT declaration establishes the interface of the object to the outside world.</a:t>
            </a:r>
          </a:p>
          <a:p>
            <a:pPr>
              <a:buFont typeface="Arial" panose="020B0604020202020204" pitchFamily="34" charset="0"/>
              <a:buChar char="•"/>
            </a:pPr>
            <a:r>
              <a:rPr lang="en-US" altLang="en-US" sz="2400" smtClean="0"/>
              <a:t>Three parts of the PORT declaration</a:t>
            </a:r>
          </a:p>
          <a:p>
            <a:pPr lvl="1">
              <a:buFont typeface="Arial" panose="020B0604020202020204" pitchFamily="34" charset="0"/>
              <a:buChar char="•"/>
            </a:pPr>
            <a:r>
              <a:rPr lang="en-US" altLang="en-US" sz="2000" smtClean="0"/>
              <a:t>Name</a:t>
            </a:r>
          </a:p>
          <a:p>
            <a:pPr lvl="2">
              <a:buFont typeface="Arial" panose="020B0604020202020204" pitchFamily="34" charset="0"/>
              <a:buChar char="•"/>
            </a:pPr>
            <a:r>
              <a:rPr lang="en-US" altLang="en-US" sz="1800" smtClean="0"/>
              <a:t>Any identifier that is not a reserved word.</a:t>
            </a:r>
          </a:p>
          <a:p>
            <a:pPr lvl="1">
              <a:buFont typeface="Arial" panose="020B0604020202020204" pitchFamily="34" charset="0"/>
              <a:buChar char="•"/>
            </a:pPr>
            <a:r>
              <a:rPr lang="en-US" altLang="en-US" sz="2000" smtClean="0"/>
              <a:t>Mode</a:t>
            </a:r>
          </a:p>
          <a:p>
            <a:pPr lvl="2">
              <a:buFont typeface="Arial" panose="020B0604020202020204" pitchFamily="34" charset="0"/>
              <a:buChar char="•"/>
            </a:pPr>
            <a:r>
              <a:rPr lang="en-US" altLang="en-US" sz="1800" smtClean="0"/>
              <a:t>In, Out, Inout, Buffer</a:t>
            </a:r>
          </a:p>
          <a:p>
            <a:pPr lvl="1">
              <a:buFont typeface="Arial" panose="020B0604020202020204" pitchFamily="34" charset="0"/>
              <a:buChar char="•"/>
            </a:pPr>
            <a:r>
              <a:rPr lang="en-US" altLang="en-US" sz="2000" smtClean="0"/>
              <a:t>Data type</a:t>
            </a:r>
          </a:p>
          <a:p>
            <a:pPr lvl="2">
              <a:buFont typeface="Arial" panose="020B0604020202020204" pitchFamily="34" charset="0"/>
              <a:buChar char="•"/>
            </a:pPr>
            <a:r>
              <a:rPr lang="en-US" altLang="en-US" sz="1800" smtClean="0"/>
              <a:t>Any declared or predefined datatype.</a:t>
            </a:r>
          </a:p>
          <a:p>
            <a:pPr>
              <a:buFont typeface="Arial" panose="020B0604020202020204" pitchFamily="34" charset="0"/>
              <a:buChar char="•"/>
            </a:pPr>
            <a:r>
              <a:rPr lang="en-US" altLang="en-US" sz="2400" smtClean="0"/>
              <a:t>Sample PORT declaration syntax:</a:t>
            </a:r>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238" y="5400675"/>
            <a:ext cx="45815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46F2A3C-C060-40BC-9508-9D6E9D11D2B6}" type="slidenum">
              <a:rPr lang="ar-SA" altLang="en-US" sz="1400" smtClean="0">
                <a:solidFill>
                  <a:srgbClr val="0000B6"/>
                </a:solidFill>
                <a:latin typeface="Book Antiqua" panose="02040602050305030304" pitchFamily="18" charset="0"/>
              </a:rPr>
              <a:pPr>
                <a:spcBef>
                  <a:spcPct val="0"/>
                </a:spcBef>
                <a:buClrTx/>
                <a:buSzTx/>
                <a:buFontTx/>
                <a:buNone/>
              </a:pPr>
              <a:t>290</a:t>
            </a:fld>
            <a:endParaRPr lang="en-US" altLang="en-US" sz="1400" smtClean="0">
              <a:solidFill>
                <a:srgbClr val="0000B6"/>
              </a:solidFill>
              <a:latin typeface="Book Antiqua" panose="02040602050305030304" pitchFamily="18" charset="0"/>
            </a:endParaRPr>
          </a:p>
        </p:txBody>
      </p:sp>
      <p:sp>
        <p:nvSpPr>
          <p:cNvPr id="443394" name="Rectangle 2"/>
          <p:cNvSpPr>
            <a:spLocks noGrp="1" noChangeArrowheads="1"/>
          </p:cNvSpPr>
          <p:nvPr>
            <p:ph type="title"/>
          </p:nvPr>
        </p:nvSpPr>
        <p:spPr>
          <a:xfrm>
            <a:off x="381000" y="304800"/>
            <a:ext cx="7848600" cy="533400"/>
          </a:xfrm>
        </p:spPr>
        <p:txBody>
          <a:bodyPr/>
          <a:lstStyle/>
          <a:p>
            <a:pPr>
              <a:defRPr/>
            </a:pPr>
            <a:r>
              <a:rPr lang="en-US" smtClean="0">
                <a:solidFill>
                  <a:schemeClr val="tx1"/>
                </a:solidFill>
              </a:rPr>
              <a:t>VHDL mathematical packages</a:t>
            </a:r>
          </a:p>
        </p:txBody>
      </p:sp>
      <p:sp>
        <p:nvSpPr>
          <p:cNvPr id="319492" name="Text Box 3"/>
          <p:cNvSpPr txBox="1">
            <a:spLocks noChangeArrowheads="1"/>
          </p:cNvSpPr>
          <p:nvPr/>
        </p:nvSpPr>
        <p:spPr bwMode="auto">
          <a:xfrm>
            <a:off x="152400" y="1905000"/>
            <a:ext cx="865187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Real number mathematical package and</a:t>
            </a:r>
          </a:p>
          <a:p>
            <a:pPr eaLnBrk="1" hangingPunct="1">
              <a:spcBef>
                <a:spcPct val="0"/>
              </a:spcBef>
              <a:buClrTx/>
              <a:buSzTx/>
              <a:buFontTx/>
              <a:buNone/>
            </a:pPr>
            <a:r>
              <a:rPr lang="en-US" altLang="en-US" i="0">
                <a:solidFill>
                  <a:schemeClr val="tx1"/>
                </a:solidFill>
                <a:latin typeface="Tahoma" panose="020B0604030504040204" pitchFamily="34" charset="0"/>
              </a:rPr>
              <a:t>   complex number mathematical package.</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Real number package defines various constants</a:t>
            </a:r>
          </a:p>
          <a:p>
            <a:pPr eaLnBrk="1" hangingPunct="1">
              <a:spcBef>
                <a:spcPct val="0"/>
              </a:spcBef>
              <a:buClrTx/>
              <a:buSzTx/>
              <a:buFontTx/>
              <a:buNone/>
            </a:pPr>
            <a:r>
              <a:rPr lang="en-US" altLang="en-US" i="0">
                <a:solidFill>
                  <a:schemeClr val="tx1"/>
                </a:solidFill>
                <a:latin typeface="Tahoma" panose="020B0604030504040204" pitchFamily="34" charset="0"/>
              </a:rPr>
              <a:t>  and functions.</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Complex number package defines complex numbers</a:t>
            </a:r>
          </a:p>
          <a:p>
            <a:pPr eaLnBrk="1" hangingPunct="1">
              <a:spcBef>
                <a:spcPct val="0"/>
              </a:spcBef>
              <a:buClrTx/>
              <a:buSzTx/>
              <a:buFontTx/>
              <a:buNone/>
            </a:pPr>
            <a:r>
              <a:rPr lang="en-US" altLang="en-US" i="0">
                <a:solidFill>
                  <a:schemeClr val="tx1"/>
                </a:solidFill>
                <a:latin typeface="Tahoma" panose="020B0604030504040204" pitchFamily="34" charset="0"/>
              </a:rPr>
              <a:t>  and functions that operate on complex numbers.</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ctrTitle"/>
          </p:nvPr>
        </p:nvSpPr>
        <p:spPr>
          <a:xfrm>
            <a:off x="611188" y="2349500"/>
            <a:ext cx="3957637" cy="1871663"/>
          </a:xfrm>
        </p:spPr>
        <p:txBody>
          <a:bodyPr/>
          <a:lstStyle/>
          <a:p>
            <a:pPr>
              <a:defRPr/>
            </a:pPr>
            <a:r>
              <a:rPr lang="en-US" smtClean="0"/>
              <a:t>Subprograms: Functions and Procedures</a:t>
            </a:r>
          </a:p>
        </p:txBody>
      </p:sp>
      <p:pic>
        <p:nvPicPr>
          <p:cNvPr id="320515" name="Picture 3" descr="soc_intro_c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6B32C51B-E571-4286-A057-A5595932A596}" type="slidenum">
              <a:rPr lang="ar-SA" altLang="en-US" sz="1400" smtClean="0">
                <a:solidFill>
                  <a:srgbClr val="0000B6"/>
                </a:solidFill>
                <a:latin typeface="Book Antiqua" panose="02040602050305030304" pitchFamily="18" charset="0"/>
              </a:rPr>
              <a:pPr>
                <a:spcBef>
                  <a:spcPct val="0"/>
                </a:spcBef>
                <a:buClrTx/>
                <a:buSzTx/>
                <a:buFontTx/>
                <a:buNone/>
              </a:pPr>
              <a:t>292</a:t>
            </a:fld>
            <a:endParaRPr lang="en-US" altLang="en-US" sz="1400" smtClean="0">
              <a:solidFill>
                <a:srgbClr val="0000B6"/>
              </a:solidFill>
              <a:latin typeface="Book Antiqua" panose="02040602050305030304" pitchFamily="18" charset="0"/>
            </a:endParaRPr>
          </a:p>
        </p:txBody>
      </p:sp>
      <p:sp>
        <p:nvSpPr>
          <p:cNvPr id="445442" name="Rectangle 2"/>
          <p:cNvSpPr>
            <a:spLocks noGrp="1" noChangeArrowheads="1"/>
          </p:cNvSpPr>
          <p:nvPr>
            <p:ph type="title"/>
          </p:nvPr>
        </p:nvSpPr>
        <p:spPr/>
        <p:txBody>
          <a:bodyPr/>
          <a:lstStyle/>
          <a:p>
            <a:pPr>
              <a:defRPr/>
            </a:pPr>
            <a:r>
              <a:rPr lang="en-US" smtClean="0">
                <a:solidFill>
                  <a:schemeClr val="tx1"/>
                </a:solidFill>
              </a:rPr>
              <a:t>Subprograms</a:t>
            </a:r>
          </a:p>
        </p:txBody>
      </p:sp>
      <p:sp>
        <p:nvSpPr>
          <p:cNvPr id="321540" name="Text Box 3"/>
          <p:cNvSpPr txBox="1">
            <a:spLocks noChangeArrowheads="1"/>
          </p:cNvSpPr>
          <p:nvPr/>
        </p:nvSpPr>
        <p:spPr bwMode="auto">
          <a:xfrm>
            <a:off x="593725" y="1504950"/>
            <a:ext cx="770255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Often the algorithmic model becomes so large</a:t>
            </a:r>
          </a:p>
          <a:p>
            <a:pPr eaLnBrk="1" hangingPunct="1">
              <a:spcBef>
                <a:spcPct val="0"/>
              </a:spcBef>
              <a:buClrTx/>
              <a:buSzTx/>
              <a:buFontTx/>
              <a:buNone/>
            </a:pPr>
            <a:r>
              <a:rPr lang="en-US" altLang="en-US" i="0">
                <a:solidFill>
                  <a:schemeClr val="tx1"/>
                </a:solidFill>
                <a:latin typeface="Tahoma" panose="020B0604030504040204" pitchFamily="34" charset="0"/>
              </a:rPr>
              <a:t>   that it needs to be split in to distinct code</a:t>
            </a:r>
          </a:p>
          <a:p>
            <a:pPr eaLnBrk="1" hangingPunct="1">
              <a:spcBef>
                <a:spcPct val="0"/>
              </a:spcBef>
              <a:buClrTx/>
              <a:buSzTx/>
              <a:buFontTx/>
              <a:buNone/>
            </a:pPr>
            <a:r>
              <a:rPr lang="en-US" altLang="en-US" i="0">
                <a:solidFill>
                  <a:schemeClr val="tx1"/>
                </a:solidFill>
                <a:latin typeface="Tahoma" panose="020B0604030504040204" pitchFamily="34" charset="0"/>
              </a:rPr>
              <a:t>   segments.</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Sometimes a set of statements need to be</a:t>
            </a:r>
          </a:p>
          <a:p>
            <a:pPr eaLnBrk="1" hangingPunct="1">
              <a:spcBef>
                <a:spcPct val="0"/>
              </a:spcBef>
              <a:buClrTx/>
              <a:buSzTx/>
              <a:buFontTx/>
              <a:buNone/>
            </a:pPr>
            <a:r>
              <a:rPr lang="en-US" altLang="en-US" i="0">
                <a:solidFill>
                  <a:schemeClr val="tx1"/>
                </a:solidFill>
                <a:latin typeface="Tahoma" panose="020B0604030504040204" pitchFamily="34" charset="0"/>
              </a:rPr>
              <a:t>   executed over and over again in different</a:t>
            </a:r>
          </a:p>
          <a:p>
            <a:pPr eaLnBrk="1" hangingPunct="1">
              <a:spcBef>
                <a:spcPct val="0"/>
              </a:spcBef>
              <a:buClrTx/>
              <a:buSzTx/>
              <a:buFontTx/>
              <a:buNone/>
            </a:pPr>
            <a:r>
              <a:rPr lang="en-US" altLang="en-US" i="0">
                <a:solidFill>
                  <a:schemeClr val="tx1"/>
                </a:solidFill>
                <a:latin typeface="Tahoma" panose="020B0604030504040204" pitchFamily="34" charset="0"/>
              </a:rPr>
              <a:t>   parts of the model.</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Splitting the model in to subprograms is a </a:t>
            </a:r>
          </a:p>
          <a:p>
            <a:pPr eaLnBrk="1" hangingPunct="1">
              <a:spcBef>
                <a:spcPct val="0"/>
              </a:spcBef>
              <a:buClrTx/>
              <a:buSzTx/>
              <a:buFontTx/>
              <a:buNone/>
            </a:pPr>
            <a:r>
              <a:rPr lang="en-US" altLang="en-US" i="0">
                <a:solidFill>
                  <a:schemeClr val="tx1"/>
                </a:solidFill>
                <a:latin typeface="Tahoma" panose="020B0604030504040204" pitchFamily="34" charset="0"/>
              </a:rPr>
              <a:t>   programming practice that addresses the</a:t>
            </a:r>
          </a:p>
          <a:p>
            <a:pPr eaLnBrk="1" hangingPunct="1">
              <a:spcBef>
                <a:spcPct val="0"/>
              </a:spcBef>
              <a:buClrTx/>
              <a:buSzTx/>
              <a:buFontTx/>
              <a:buNone/>
            </a:pPr>
            <a:r>
              <a:rPr lang="en-US" altLang="en-US" i="0">
                <a:solidFill>
                  <a:schemeClr val="tx1"/>
                </a:solidFill>
                <a:latin typeface="Tahoma" panose="020B0604030504040204" pitchFamily="34" charset="0"/>
              </a:rPr>
              <a:t>   above mentioned issues.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61BE54C-8762-4C80-86DA-E489AADFD7AD}" type="slidenum">
              <a:rPr lang="ar-SA" altLang="en-US" sz="1400" smtClean="0">
                <a:solidFill>
                  <a:srgbClr val="0000B6"/>
                </a:solidFill>
                <a:latin typeface="Book Antiqua" panose="02040602050305030304" pitchFamily="18" charset="0"/>
              </a:rPr>
              <a:pPr>
                <a:spcBef>
                  <a:spcPct val="0"/>
                </a:spcBef>
                <a:buClrTx/>
                <a:buSzTx/>
                <a:buFontTx/>
                <a:buNone/>
              </a:pPr>
              <a:t>293</a:t>
            </a:fld>
            <a:endParaRPr lang="en-US" altLang="en-US" sz="1400" smtClean="0">
              <a:solidFill>
                <a:srgbClr val="0000B6"/>
              </a:solidFill>
              <a:latin typeface="Book Antiqua" panose="02040602050305030304" pitchFamily="18" charset="0"/>
            </a:endParaRPr>
          </a:p>
        </p:txBody>
      </p:sp>
      <p:sp>
        <p:nvSpPr>
          <p:cNvPr id="446466" name="Rectangle 2"/>
          <p:cNvSpPr>
            <a:spLocks noGrp="1" noChangeArrowheads="1"/>
          </p:cNvSpPr>
          <p:nvPr>
            <p:ph type="title"/>
          </p:nvPr>
        </p:nvSpPr>
        <p:spPr/>
        <p:txBody>
          <a:bodyPr/>
          <a:lstStyle/>
          <a:p>
            <a:pPr>
              <a:defRPr/>
            </a:pPr>
            <a:r>
              <a:rPr lang="en-US" smtClean="0">
                <a:solidFill>
                  <a:schemeClr val="tx1"/>
                </a:solidFill>
              </a:rPr>
              <a:t>Procedures and Functions</a:t>
            </a:r>
          </a:p>
        </p:txBody>
      </p:sp>
      <p:sp>
        <p:nvSpPr>
          <p:cNvPr id="322564" name="Text Box 3"/>
          <p:cNvSpPr txBox="1">
            <a:spLocks noChangeArrowheads="1"/>
          </p:cNvSpPr>
          <p:nvPr/>
        </p:nvSpPr>
        <p:spPr bwMode="auto">
          <a:xfrm>
            <a:off x="517525" y="1979613"/>
            <a:ext cx="7775575"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VHDL provides two sub-program constructs:</a:t>
            </a:r>
          </a:p>
          <a:p>
            <a:pPr lvl="1" eaLnBrk="1" hangingPunct="1">
              <a:lnSpc>
                <a:spcPct val="160000"/>
              </a:lnSpc>
              <a:spcBef>
                <a:spcPct val="0"/>
              </a:spcBef>
              <a:buClrTx/>
              <a:buSzTx/>
              <a:buFontTx/>
              <a:buChar char="•"/>
            </a:pPr>
            <a:r>
              <a:rPr lang="en-US" altLang="en-US" sz="2800" i="0">
                <a:latin typeface="Tahoma" panose="020B0604030504040204" pitchFamily="34" charset="0"/>
              </a:rPr>
              <a:t> Procedure : generalization for a set of </a:t>
            </a:r>
          </a:p>
          <a:p>
            <a:pPr lvl="1" eaLnBrk="1" hangingPunct="1">
              <a:spcBef>
                <a:spcPct val="0"/>
              </a:spcBef>
              <a:buClrTx/>
              <a:buSzTx/>
              <a:buFontTx/>
              <a:buNone/>
            </a:pPr>
            <a:r>
              <a:rPr lang="en-US" altLang="en-US" sz="2800" i="0">
                <a:latin typeface="Tahoma" panose="020B0604030504040204" pitchFamily="34" charset="0"/>
              </a:rPr>
              <a:t>                    statements.</a:t>
            </a:r>
          </a:p>
          <a:p>
            <a:pPr lvl="1" eaLnBrk="1" hangingPunct="1">
              <a:lnSpc>
                <a:spcPct val="170000"/>
              </a:lnSpc>
              <a:spcBef>
                <a:spcPct val="0"/>
              </a:spcBef>
              <a:buClrTx/>
              <a:buSzTx/>
              <a:buFontTx/>
              <a:buChar char="•"/>
            </a:pPr>
            <a:r>
              <a:rPr lang="en-US" altLang="en-US" sz="2800" i="0">
                <a:latin typeface="Tahoma" panose="020B0604030504040204" pitchFamily="34" charset="0"/>
              </a:rPr>
              <a:t> Function : generalization for an expression.</a:t>
            </a:r>
          </a:p>
          <a:p>
            <a:pPr eaLnBrk="1" hangingPunct="1">
              <a:lnSpc>
                <a:spcPct val="170000"/>
              </a:lnSpc>
              <a:spcBef>
                <a:spcPct val="0"/>
              </a:spcBef>
              <a:buClrTx/>
              <a:buSzTx/>
              <a:buFontTx/>
              <a:buChar char="•"/>
            </a:pPr>
            <a:r>
              <a:rPr lang="en-US" altLang="en-US" i="0">
                <a:solidFill>
                  <a:schemeClr val="tx1"/>
                </a:solidFill>
                <a:latin typeface="Tahoma" panose="020B0604030504040204" pitchFamily="34" charset="0"/>
              </a:rPr>
              <a:t> Both procedure and function have an interface</a:t>
            </a:r>
          </a:p>
          <a:p>
            <a:pPr eaLnBrk="1" hangingPunct="1">
              <a:spcBef>
                <a:spcPct val="0"/>
              </a:spcBef>
              <a:buClrTx/>
              <a:buSzTx/>
              <a:buFontTx/>
              <a:buNone/>
            </a:pPr>
            <a:r>
              <a:rPr lang="en-US" altLang="en-US" i="0">
                <a:solidFill>
                  <a:schemeClr val="tx1"/>
                </a:solidFill>
                <a:latin typeface="Tahoma" panose="020B0604030504040204" pitchFamily="34" charset="0"/>
              </a:rPr>
              <a:t>   specification and body specification.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5A06A26-551A-45C5-85FA-14D72B096444}" type="slidenum">
              <a:rPr lang="ar-SA" altLang="en-US" sz="1400" smtClean="0">
                <a:solidFill>
                  <a:srgbClr val="0000B6"/>
                </a:solidFill>
                <a:latin typeface="Book Antiqua" panose="02040602050305030304" pitchFamily="18" charset="0"/>
              </a:rPr>
              <a:pPr>
                <a:spcBef>
                  <a:spcPct val="0"/>
                </a:spcBef>
                <a:buClrTx/>
                <a:buSzTx/>
                <a:buFontTx/>
                <a:buNone/>
              </a:pPr>
              <a:t>294</a:t>
            </a:fld>
            <a:endParaRPr lang="en-US" altLang="en-US" sz="1400" smtClean="0">
              <a:solidFill>
                <a:srgbClr val="0000B6"/>
              </a:solidFill>
              <a:latin typeface="Book Antiqua" panose="02040602050305030304" pitchFamily="18" charset="0"/>
            </a:endParaRPr>
          </a:p>
        </p:txBody>
      </p:sp>
      <p:sp>
        <p:nvSpPr>
          <p:cNvPr id="447490" name="Rectangle 2"/>
          <p:cNvSpPr>
            <a:spLocks noGrp="1" noChangeArrowheads="1"/>
          </p:cNvSpPr>
          <p:nvPr>
            <p:ph type="title"/>
          </p:nvPr>
        </p:nvSpPr>
        <p:spPr>
          <a:xfrm>
            <a:off x="381000" y="762000"/>
            <a:ext cx="7086600" cy="533400"/>
          </a:xfrm>
        </p:spPr>
        <p:txBody>
          <a:bodyPr/>
          <a:lstStyle/>
          <a:p>
            <a:pPr>
              <a:defRPr/>
            </a:pPr>
            <a:r>
              <a:rPr lang="en-US" smtClean="0">
                <a:solidFill>
                  <a:schemeClr val="tx1"/>
                </a:solidFill>
              </a:rPr>
              <a:t>Declaration of Procedures and Functions</a:t>
            </a:r>
          </a:p>
        </p:txBody>
      </p:sp>
      <p:sp>
        <p:nvSpPr>
          <p:cNvPr id="323588" name="Text Box 3"/>
          <p:cNvSpPr txBox="1">
            <a:spLocks noChangeArrowheads="1"/>
          </p:cNvSpPr>
          <p:nvPr/>
        </p:nvSpPr>
        <p:spPr bwMode="auto">
          <a:xfrm>
            <a:off x="381000" y="1752600"/>
            <a:ext cx="7694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Both procedure and functions can be declared</a:t>
            </a:r>
          </a:p>
          <a:p>
            <a:pPr eaLnBrk="1" hangingPunct="1">
              <a:spcBef>
                <a:spcPct val="0"/>
              </a:spcBef>
              <a:buClrTx/>
              <a:buSzTx/>
              <a:buFontTx/>
              <a:buNone/>
            </a:pPr>
            <a:r>
              <a:rPr lang="en-US" altLang="en-US" i="0">
                <a:solidFill>
                  <a:schemeClr val="tx1"/>
                </a:solidFill>
                <a:latin typeface="Tahoma" panose="020B0604030504040204" pitchFamily="34" charset="0"/>
              </a:rPr>
              <a:t>   in the declarative parts of:</a:t>
            </a:r>
          </a:p>
        </p:txBody>
      </p:sp>
      <p:sp>
        <p:nvSpPr>
          <p:cNvPr id="447492" name="Text Box 4"/>
          <p:cNvSpPr txBox="1">
            <a:spLocks noChangeArrowheads="1"/>
          </p:cNvSpPr>
          <p:nvPr/>
        </p:nvSpPr>
        <p:spPr bwMode="auto">
          <a:xfrm>
            <a:off x="1693863" y="4038600"/>
            <a:ext cx="23447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Architecture</a:t>
            </a:r>
          </a:p>
        </p:txBody>
      </p:sp>
      <p:sp>
        <p:nvSpPr>
          <p:cNvPr id="447493" name="Text Box 5"/>
          <p:cNvSpPr txBox="1">
            <a:spLocks noChangeArrowheads="1"/>
          </p:cNvSpPr>
          <p:nvPr/>
        </p:nvSpPr>
        <p:spPr bwMode="auto">
          <a:xfrm>
            <a:off x="4648200" y="3138488"/>
            <a:ext cx="1643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Process</a:t>
            </a:r>
          </a:p>
        </p:txBody>
      </p:sp>
      <p:sp>
        <p:nvSpPr>
          <p:cNvPr id="447494" name="Text Box 6"/>
          <p:cNvSpPr txBox="1">
            <a:spLocks noChangeArrowheads="1"/>
          </p:cNvSpPr>
          <p:nvPr/>
        </p:nvSpPr>
        <p:spPr bwMode="auto">
          <a:xfrm>
            <a:off x="4648200" y="4038600"/>
            <a:ext cx="3228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Package interface</a:t>
            </a:r>
          </a:p>
        </p:txBody>
      </p:sp>
      <p:sp>
        <p:nvSpPr>
          <p:cNvPr id="447495" name="Text Box 7"/>
          <p:cNvSpPr txBox="1">
            <a:spLocks noChangeArrowheads="1"/>
          </p:cNvSpPr>
          <p:nvPr/>
        </p:nvSpPr>
        <p:spPr bwMode="auto">
          <a:xfrm>
            <a:off x="1752600" y="5181600"/>
            <a:ext cx="5421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Other procedures and functions</a:t>
            </a:r>
          </a:p>
        </p:txBody>
      </p:sp>
      <p:sp>
        <p:nvSpPr>
          <p:cNvPr id="447496" name="Text Box 8"/>
          <p:cNvSpPr txBox="1">
            <a:spLocks noChangeArrowheads="1"/>
          </p:cNvSpPr>
          <p:nvPr/>
        </p:nvSpPr>
        <p:spPr bwMode="auto">
          <a:xfrm>
            <a:off x="1695450" y="3214688"/>
            <a:ext cx="1352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Entity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7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74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74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749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7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2" grpId="0" autoUpdateAnimBg="0"/>
      <p:bldP spid="447493" grpId="0" autoUpdateAnimBg="0"/>
      <p:bldP spid="447494" grpId="0" autoUpdateAnimBg="0"/>
      <p:bldP spid="447495" grpId="0" autoUpdateAnimBg="0"/>
      <p:bldP spid="447496" grpId="0" autoUpdateAnimBg="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006DA1F-35B5-4170-BB79-EBF6AF0304DB}" type="slidenum">
              <a:rPr lang="ar-SA" altLang="en-US" sz="1400" smtClean="0">
                <a:solidFill>
                  <a:srgbClr val="0000B6"/>
                </a:solidFill>
                <a:latin typeface="Book Antiqua" panose="02040602050305030304" pitchFamily="18" charset="0"/>
              </a:rPr>
              <a:pPr>
                <a:spcBef>
                  <a:spcPct val="0"/>
                </a:spcBef>
                <a:buClrTx/>
                <a:buSzTx/>
                <a:buFontTx/>
                <a:buNone/>
              </a:pPr>
              <a:t>295</a:t>
            </a:fld>
            <a:endParaRPr lang="en-US" altLang="en-US" sz="1400" smtClean="0">
              <a:solidFill>
                <a:srgbClr val="0000B6"/>
              </a:solidFill>
              <a:latin typeface="Book Antiqua" panose="02040602050305030304" pitchFamily="18" charset="0"/>
            </a:endParaRPr>
          </a:p>
        </p:txBody>
      </p:sp>
      <p:sp>
        <p:nvSpPr>
          <p:cNvPr id="448514" name="Rectangle 2"/>
          <p:cNvSpPr>
            <a:spLocks noGrp="1" noChangeArrowheads="1"/>
          </p:cNvSpPr>
          <p:nvPr>
            <p:ph type="title"/>
          </p:nvPr>
        </p:nvSpPr>
        <p:spPr/>
        <p:txBody>
          <a:bodyPr/>
          <a:lstStyle/>
          <a:p>
            <a:pPr>
              <a:defRPr/>
            </a:pPr>
            <a:r>
              <a:rPr lang="en-US" smtClean="0">
                <a:solidFill>
                  <a:schemeClr val="tx1"/>
                </a:solidFill>
              </a:rPr>
              <a:t>Procedure Example 1</a:t>
            </a:r>
          </a:p>
        </p:txBody>
      </p:sp>
      <p:sp>
        <p:nvSpPr>
          <p:cNvPr id="324612" name="Text Box 3"/>
          <p:cNvSpPr txBox="1">
            <a:spLocks noChangeArrowheads="1"/>
          </p:cNvSpPr>
          <p:nvPr/>
        </p:nvSpPr>
        <p:spPr bwMode="auto">
          <a:xfrm>
            <a:off x="1143000" y="1524000"/>
            <a:ext cx="7118350" cy="43751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i="1">
                <a:solidFill>
                  <a:schemeClr val="tx1"/>
                </a:solidFill>
                <a:latin typeface="Arial" panose="020B0604020202020204" pitchFamily="34" charset="0"/>
              </a:defRPr>
            </a:lvl1pPr>
            <a:lvl2pPr>
              <a:defRPr sz="2400" i="1">
                <a:solidFill>
                  <a:schemeClr val="tx1"/>
                </a:solidFill>
                <a:latin typeface="Arial" panose="020B0604020202020204" pitchFamily="34" charset="0"/>
              </a:defRPr>
            </a:lvl2pPr>
            <a:lvl3pPr>
              <a:defRPr sz="2400" i="1">
                <a:solidFill>
                  <a:schemeClr val="tx1"/>
                </a:solidFill>
                <a:latin typeface="Arial" panose="020B0604020202020204" pitchFamily="34" charset="0"/>
              </a:defRPr>
            </a:lvl3pPr>
            <a:lvl4pPr>
              <a:defRPr sz="2400" i="1">
                <a:solidFill>
                  <a:schemeClr val="tx1"/>
                </a:solidFill>
                <a:latin typeface="Arial" panose="020B0604020202020204" pitchFamily="34" charset="0"/>
              </a:defRPr>
            </a:lvl4pPr>
            <a:lvl5pPr marL="2057400" indent="-228600">
              <a:defRPr sz="2400" i="1">
                <a:solidFill>
                  <a:schemeClr val="tx1"/>
                </a:solidFill>
                <a:latin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panose="020B0604020202020204" pitchFamily="34" charset="0"/>
              </a:defRPr>
            </a:lvl9pPr>
          </a:lstStyle>
          <a:p>
            <a:pPr eaLnBrk="1" hangingPunct="1"/>
            <a:r>
              <a:rPr lang="en-US" altLang="en-US" sz="2800" b="1" i="0">
                <a:latin typeface="Tahoma" panose="020B0604030504040204" pitchFamily="34" charset="0"/>
              </a:rPr>
              <a:t>procedure</a:t>
            </a:r>
            <a:r>
              <a:rPr lang="en-US" altLang="en-US" sz="2800" i="0">
                <a:latin typeface="Tahoma" panose="020B0604030504040204" pitchFamily="34" charset="0"/>
              </a:rPr>
              <a:t> mult_and </a:t>
            </a:r>
            <a:r>
              <a:rPr lang="en-US" altLang="en-US" sz="2800" b="1" i="0">
                <a:latin typeface="Tahoma" panose="020B0604030504040204" pitchFamily="34" charset="0"/>
              </a:rPr>
              <a:t>is</a:t>
            </a:r>
          </a:p>
          <a:p>
            <a:pPr eaLnBrk="1" hangingPunct="1"/>
            <a:r>
              <a:rPr lang="en-US" altLang="en-US" sz="2800" b="1" i="0">
                <a:latin typeface="Tahoma" panose="020B0604030504040204" pitchFamily="34" charset="0"/>
              </a:rPr>
              <a:t>begin</a:t>
            </a:r>
          </a:p>
          <a:p>
            <a:pPr eaLnBrk="1" hangingPunct="1"/>
            <a:r>
              <a:rPr lang="en-US" altLang="en-US" sz="2800" i="0">
                <a:latin typeface="Tahoma" panose="020B0604030504040204" pitchFamily="34" charset="0"/>
              </a:rPr>
              <a:t>    res := 0;</a:t>
            </a:r>
          </a:p>
          <a:p>
            <a:pPr lvl="1" eaLnBrk="1" hangingPunct="1"/>
            <a:r>
              <a:rPr lang="en-US" altLang="en-US" sz="2800" b="1" i="0">
                <a:latin typeface="Tahoma" panose="020B0604030504040204" pitchFamily="34" charset="0"/>
              </a:rPr>
              <a:t>for</a:t>
            </a:r>
            <a:r>
              <a:rPr lang="en-US" altLang="en-US" sz="2800" i="0">
                <a:latin typeface="Tahoma" panose="020B0604030504040204" pitchFamily="34" charset="0"/>
              </a:rPr>
              <a:t> index </a:t>
            </a:r>
            <a:r>
              <a:rPr lang="en-US" altLang="en-US" sz="2800" b="1" i="0">
                <a:latin typeface="Tahoma" panose="020B0604030504040204" pitchFamily="34" charset="0"/>
              </a:rPr>
              <a:t>in</a:t>
            </a:r>
            <a:r>
              <a:rPr lang="en-US" altLang="en-US" sz="2800" i="0">
                <a:latin typeface="Tahoma" panose="020B0604030504040204" pitchFamily="34" charset="0"/>
              </a:rPr>
              <a:t> some_bit_vector’range </a:t>
            </a:r>
            <a:r>
              <a:rPr lang="en-US" altLang="en-US" sz="2800" b="1" i="0">
                <a:latin typeface="Tahoma" panose="020B0604030504040204" pitchFamily="34" charset="0"/>
              </a:rPr>
              <a:t>loop</a:t>
            </a:r>
          </a:p>
          <a:p>
            <a:pPr lvl="2" eaLnBrk="1" hangingPunct="1"/>
            <a:r>
              <a:rPr lang="en-US" altLang="en-US" sz="2800" b="1" i="0">
                <a:latin typeface="Tahoma" panose="020B0604030504040204" pitchFamily="34" charset="0"/>
              </a:rPr>
              <a:t>if </a:t>
            </a:r>
            <a:r>
              <a:rPr lang="en-US" altLang="en-US" sz="2800" i="0">
                <a:latin typeface="Tahoma" panose="020B0604030504040204" pitchFamily="34" charset="0"/>
              </a:rPr>
              <a:t>some_bit_vector[index] = 0 </a:t>
            </a:r>
            <a:r>
              <a:rPr lang="en-US" altLang="en-US" sz="2800" b="1" i="0">
                <a:latin typeface="Tahoma" panose="020B0604030504040204" pitchFamily="34" charset="0"/>
              </a:rPr>
              <a:t>then</a:t>
            </a:r>
          </a:p>
          <a:p>
            <a:pPr lvl="3" eaLnBrk="1" hangingPunct="1"/>
            <a:r>
              <a:rPr lang="en-US" altLang="en-US" sz="2800" b="1" i="0">
                <a:latin typeface="Tahoma" panose="020B0604030504040204" pitchFamily="34" charset="0"/>
              </a:rPr>
              <a:t>return</a:t>
            </a:r>
            <a:r>
              <a:rPr lang="en-US" altLang="en-US" sz="2800" i="0">
                <a:latin typeface="Tahoma" panose="020B0604030504040204" pitchFamily="34" charset="0"/>
              </a:rPr>
              <a:t>;</a:t>
            </a:r>
          </a:p>
          <a:p>
            <a:pPr lvl="2" eaLnBrk="1" hangingPunct="1"/>
            <a:r>
              <a:rPr lang="en-US" altLang="en-US" sz="2800" b="1" i="0">
                <a:latin typeface="Tahoma" panose="020B0604030504040204" pitchFamily="34" charset="0"/>
              </a:rPr>
              <a:t>end if;</a:t>
            </a:r>
          </a:p>
          <a:p>
            <a:pPr lvl="1" eaLnBrk="1" hangingPunct="1"/>
            <a:r>
              <a:rPr lang="en-US" altLang="en-US" sz="2800" b="1" i="0">
                <a:latin typeface="Tahoma" panose="020B0604030504040204" pitchFamily="34" charset="0"/>
              </a:rPr>
              <a:t>end loop;</a:t>
            </a:r>
          </a:p>
          <a:p>
            <a:pPr lvl="1" eaLnBrk="1" hangingPunct="1"/>
            <a:r>
              <a:rPr lang="en-US" altLang="en-US" sz="2800" i="0">
                <a:latin typeface="Tahoma" panose="020B0604030504040204" pitchFamily="34" charset="0"/>
              </a:rPr>
              <a:t>res := 1;</a:t>
            </a:r>
          </a:p>
          <a:p>
            <a:pPr eaLnBrk="1" hangingPunct="1"/>
            <a:r>
              <a:rPr lang="en-US" altLang="en-US" sz="2800" b="1" i="0">
                <a:latin typeface="Tahoma" panose="020B0604030504040204" pitchFamily="34" charset="0"/>
              </a:rPr>
              <a:t>end procedure</a:t>
            </a:r>
            <a:r>
              <a:rPr lang="en-US" altLang="en-US" sz="2800" i="0">
                <a:latin typeface="Tahoma" panose="020B0604030504040204" pitchFamily="34" charset="0"/>
              </a:rPr>
              <a:t>;</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FE44287-E646-447A-A732-96BBE69CB408}" type="slidenum">
              <a:rPr lang="ar-SA" altLang="en-US" sz="1400" smtClean="0">
                <a:solidFill>
                  <a:srgbClr val="0000B6"/>
                </a:solidFill>
                <a:latin typeface="Book Antiqua" panose="02040602050305030304" pitchFamily="18" charset="0"/>
              </a:rPr>
              <a:pPr>
                <a:spcBef>
                  <a:spcPct val="0"/>
                </a:spcBef>
                <a:buClrTx/>
                <a:buSzTx/>
                <a:buFontTx/>
                <a:buNone/>
              </a:pPr>
              <a:t>296</a:t>
            </a:fld>
            <a:endParaRPr lang="en-US" altLang="en-US" sz="1400" smtClean="0">
              <a:solidFill>
                <a:srgbClr val="0000B6"/>
              </a:solidFill>
              <a:latin typeface="Book Antiqua" panose="02040602050305030304" pitchFamily="18" charset="0"/>
            </a:endParaRPr>
          </a:p>
        </p:txBody>
      </p:sp>
      <p:sp>
        <p:nvSpPr>
          <p:cNvPr id="449538" name="Rectangle 2"/>
          <p:cNvSpPr>
            <a:spLocks noGrp="1" noChangeArrowheads="1"/>
          </p:cNvSpPr>
          <p:nvPr>
            <p:ph type="title"/>
          </p:nvPr>
        </p:nvSpPr>
        <p:spPr/>
        <p:txBody>
          <a:bodyPr/>
          <a:lstStyle/>
          <a:p>
            <a:pPr>
              <a:defRPr/>
            </a:pPr>
            <a:r>
              <a:rPr lang="en-US" smtClean="0">
                <a:solidFill>
                  <a:schemeClr val="tx1"/>
                </a:solidFill>
              </a:rPr>
              <a:t>Procedure Example 2</a:t>
            </a:r>
          </a:p>
        </p:txBody>
      </p:sp>
      <p:sp>
        <p:nvSpPr>
          <p:cNvPr id="325636" name="Text Box 3"/>
          <p:cNvSpPr txBox="1">
            <a:spLocks noChangeArrowheads="1"/>
          </p:cNvSpPr>
          <p:nvPr/>
        </p:nvSpPr>
        <p:spPr bwMode="auto">
          <a:xfrm>
            <a:off x="381000" y="1600200"/>
            <a:ext cx="8539163" cy="43751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procedure</a:t>
            </a:r>
            <a:r>
              <a:rPr lang="en-US" altLang="en-US" i="0">
                <a:solidFill>
                  <a:schemeClr val="tx1"/>
                </a:solidFill>
                <a:latin typeface="Tahoma" panose="020B0604030504040204" pitchFamily="34" charset="0"/>
              </a:rPr>
              <a:t> do_arith (</a:t>
            </a:r>
            <a:r>
              <a:rPr lang="en-US" altLang="en-US" b="1" i="0">
                <a:solidFill>
                  <a:schemeClr val="tx1"/>
                </a:solidFill>
                <a:latin typeface="Tahoma" panose="020B0604030504040204" pitchFamily="34" charset="0"/>
              </a:rPr>
              <a:t>variable </a:t>
            </a:r>
            <a:r>
              <a:rPr lang="en-US" altLang="en-US" i="0">
                <a:solidFill>
                  <a:schemeClr val="tx1"/>
                </a:solidFill>
                <a:latin typeface="Tahoma" panose="020B0604030504040204" pitchFamily="34" charset="0"/>
              </a:rPr>
              <a:t>op : </a:t>
            </a:r>
            <a:r>
              <a:rPr lang="en-US" altLang="en-US" b="1" i="0">
                <a:solidFill>
                  <a:schemeClr val="tx1"/>
                </a:solidFill>
                <a:latin typeface="Tahoma" panose="020B0604030504040204" pitchFamily="34" charset="0"/>
              </a:rPr>
              <a:t>in</a:t>
            </a:r>
            <a:r>
              <a:rPr lang="en-US" altLang="en-US" i="0">
                <a:solidFill>
                  <a:schemeClr val="tx1"/>
                </a:solidFill>
                <a:latin typeface="Tahoma" panose="020B0604030504040204" pitchFamily="34" charset="0"/>
              </a:rPr>
              <a:t> func_code) </a:t>
            </a:r>
            <a:r>
              <a:rPr lang="en-US" altLang="en-US" b="1" i="0">
                <a:solidFill>
                  <a:schemeClr val="tx1"/>
                </a:solidFill>
                <a:latin typeface="Tahoma" panose="020B0604030504040204" pitchFamily="34" charset="0"/>
              </a:rPr>
              <a:t>is</a:t>
            </a:r>
          </a:p>
          <a:p>
            <a:pPr lvl="1" eaLnBrk="1" hangingPunct="1">
              <a:spcBef>
                <a:spcPct val="0"/>
              </a:spcBef>
              <a:buClrTx/>
              <a:buSzTx/>
              <a:buFontTx/>
              <a:buNone/>
            </a:pPr>
            <a:r>
              <a:rPr lang="en-US" altLang="en-US" sz="2800" b="1" i="0">
                <a:latin typeface="Tahoma" panose="020B0604030504040204" pitchFamily="34" charset="0"/>
              </a:rPr>
              <a:t>variable</a:t>
            </a:r>
            <a:r>
              <a:rPr lang="en-US" altLang="en-US" sz="2800" i="0">
                <a:latin typeface="Tahoma" panose="020B0604030504040204" pitchFamily="34" charset="0"/>
              </a:rPr>
              <a:t> res: integer;</a:t>
            </a:r>
          </a:p>
          <a:p>
            <a:pPr eaLnBrk="1" hangingPunct="1">
              <a:spcBef>
                <a:spcPct val="0"/>
              </a:spcBef>
              <a:buClrTx/>
              <a:buSzTx/>
              <a:buFontTx/>
              <a:buNone/>
            </a:pPr>
            <a:r>
              <a:rPr lang="en-US" altLang="en-US" b="1" i="0">
                <a:solidFill>
                  <a:schemeClr val="tx1"/>
                </a:solidFill>
                <a:latin typeface="Tahoma" panose="020B0604030504040204" pitchFamily="34" charset="0"/>
              </a:rPr>
              <a:t>begin</a:t>
            </a:r>
          </a:p>
          <a:p>
            <a:pPr lvl="1" eaLnBrk="1" hangingPunct="1">
              <a:spcBef>
                <a:spcPct val="0"/>
              </a:spcBef>
              <a:buClrTx/>
              <a:buSzTx/>
              <a:buFontTx/>
              <a:buNone/>
            </a:pPr>
            <a:r>
              <a:rPr lang="en-US" altLang="en-US" sz="2800" b="1" i="0">
                <a:latin typeface="Tahoma" panose="020B0604030504040204" pitchFamily="34" charset="0"/>
              </a:rPr>
              <a:t>case</a:t>
            </a:r>
            <a:r>
              <a:rPr lang="en-US" altLang="en-US" sz="2800" i="0">
                <a:latin typeface="Tahoma" panose="020B0604030504040204" pitchFamily="34" charset="0"/>
              </a:rPr>
              <a:t> op </a:t>
            </a:r>
            <a:r>
              <a:rPr lang="en-US" altLang="en-US" sz="2800" b="1" i="0">
                <a:latin typeface="Tahoma" panose="020B0604030504040204" pitchFamily="34" charset="0"/>
              </a:rPr>
              <a:t>is</a:t>
            </a:r>
          </a:p>
          <a:p>
            <a:pPr lvl="2" eaLnBrk="1" hangingPunct="1">
              <a:spcBef>
                <a:spcPct val="0"/>
              </a:spcBef>
              <a:buClrTx/>
              <a:buSzTx/>
              <a:buFontTx/>
              <a:buNone/>
            </a:pPr>
            <a:r>
              <a:rPr lang="en-US" altLang="en-US" sz="2800" b="1" i="0">
                <a:latin typeface="Tahoma" panose="020B0604030504040204" pitchFamily="34" charset="0"/>
              </a:rPr>
              <a:t>when</a:t>
            </a:r>
            <a:r>
              <a:rPr lang="en-US" altLang="en-US" sz="2800" i="0">
                <a:latin typeface="Tahoma" panose="020B0604030504040204" pitchFamily="34" charset="0"/>
              </a:rPr>
              <a:t> add =&gt; res := op1 + op2;</a:t>
            </a:r>
          </a:p>
          <a:p>
            <a:pPr lvl="2" eaLnBrk="1" hangingPunct="1">
              <a:spcBef>
                <a:spcPct val="0"/>
              </a:spcBef>
              <a:buClrTx/>
              <a:buSzTx/>
              <a:buFontTx/>
              <a:buNone/>
            </a:pPr>
            <a:r>
              <a:rPr lang="en-US" altLang="en-US" sz="2800" b="1" i="0">
                <a:latin typeface="Tahoma" panose="020B0604030504040204" pitchFamily="34" charset="0"/>
              </a:rPr>
              <a:t>when</a:t>
            </a:r>
            <a:r>
              <a:rPr lang="en-US" altLang="en-US" sz="2800" i="0">
                <a:latin typeface="Tahoma" panose="020B0604030504040204" pitchFamily="34" charset="0"/>
              </a:rPr>
              <a:t> sub =&gt; res := op1 – op2;</a:t>
            </a:r>
          </a:p>
          <a:p>
            <a:pPr lvl="1" eaLnBrk="1" hangingPunct="1">
              <a:spcBef>
                <a:spcPct val="0"/>
              </a:spcBef>
              <a:buClrTx/>
              <a:buSzTx/>
              <a:buFontTx/>
              <a:buNone/>
            </a:pPr>
            <a:r>
              <a:rPr lang="en-US" altLang="en-US" sz="2800" b="1" i="0">
                <a:latin typeface="Tahoma" panose="020B0604030504040204" pitchFamily="34" charset="0"/>
              </a:rPr>
              <a:t>end case</a:t>
            </a:r>
            <a:r>
              <a:rPr lang="en-US" altLang="en-US" sz="2800" i="0">
                <a:latin typeface="Tahoma" panose="020B0604030504040204" pitchFamily="34" charset="0"/>
              </a:rPr>
              <a:t>;</a:t>
            </a:r>
          </a:p>
          <a:p>
            <a:pPr lvl="1" eaLnBrk="1" hangingPunct="1">
              <a:spcBef>
                <a:spcPct val="0"/>
              </a:spcBef>
              <a:buClrTx/>
              <a:buSzTx/>
              <a:buFontTx/>
              <a:buNone/>
            </a:pPr>
            <a:r>
              <a:rPr lang="en-US" altLang="en-US" sz="2800" i="0">
                <a:latin typeface="Tahoma" panose="020B0604030504040204" pitchFamily="34" charset="0"/>
              </a:rPr>
              <a:t>dest &lt;= res </a:t>
            </a:r>
            <a:r>
              <a:rPr lang="en-US" altLang="en-US" sz="2800" b="1" i="0">
                <a:latin typeface="Tahoma" panose="020B0604030504040204" pitchFamily="34" charset="0"/>
              </a:rPr>
              <a:t>after</a:t>
            </a:r>
            <a:r>
              <a:rPr lang="en-US" altLang="en-US" sz="2800" i="0">
                <a:latin typeface="Tahoma" panose="020B0604030504040204" pitchFamily="34" charset="0"/>
              </a:rPr>
              <a:t> Tpd;</a:t>
            </a:r>
          </a:p>
          <a:p>
            <a:pPr lvl="1" eaLnBrk="1" hangingPunct="1">
              <a:spcBef>
                <a:spcPct val="0"/>
              </a:spcBef>
              <a:buClrTx/>
              <a:buSzTx/>
              <a:buFontTx/>
              <a:buNone/>
            </a:pPr>
            <a:r>
              <a:rPr lang="en-US" altLang="en-US" sz="2800" i="0">
                <a:latin typeface="Tahoma" panose="020B0604030504040204" pitchFamily="34" charset="0"/>
              </a:rPr>
              <a:t>z_flag &lt;= res = 0 </a:t>
            </a:r>
            <a:r>
              <a:rPr lang="en-US" altLang="en-US" sz="2800" b="1" i="0">
                <a:latin typeface="Tahoma" panose="020B0604030504040204" pitchFamily="34" charset="0"/>
              </a:rPr>
              <a:t>after </a:t>
            </a:r>
            <a:r>
              <a:rPr lang="en-US" altLang="en-US" sz="2800" i="0">
                <a:latin typeface="Tahoma" panose="020B0604030504040204" pitchFamily="34" charset="0"/>
              </a:rPr>
              <a:t>Tpd;</a:t>
            </a:r>
          </a:p>
          <a:p>
            <a:pPr eaLnBrk="1" hangingPunct="1">
              <a:spcBef>
                <a:spcPct val="0"/>
              </a:spcBef>
              <a:buClrTx/>
              <a:buSzTx/>
              <a:buFontTx/>
              <a:buNone/>
            </a:pPr>
            <a:r>
              <a:rPr lang="en-US" altLang="en-US" b="1" i="0">
                <a:solidFill>
                  <a:schemeClr val="tx1"/>
                </a:solidFill>
                <a:latin typeface="Tahoma" panose="020B0604030504040204" pitchFamily="34" charset="0"/>
              </a:rPr>
              <a:t>end procedure</a:t>
            </a:r>
            <a:r>
              <a:rPr lang="en-US" altLang="en-US" i="0">
                <a:solidFill>
                  <a:schemeClr val="tx1"/>
                </a:solidFill>
                <a:latin typeface="Tahoma" panose="020B0604030504040204" pitchFamily="34" charset="0"/>
              </a:rPr>
              <a:t>;</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ctrTitle"/>
          </p:nvPr>
        </p:nvSpPr>
        <p:spPr>
          <a:xfrm>
            <a:off x="685800" y="2286000"/>
            <a:ext cx="7772400" cy="1143000"/>
          </a:xfrm>
        </p:spPr>
        <p:txBody>
          <a:bodyPr/>
          <a:lstStyle/>
          <a:p>
            <a:pPr>
              <a:defRPr/>
            </a:pPr>
            <a:r>
              <a:rPr lang="en-US" smtClean="0"/>
              <a:t>Files </a:t>
            </a:r>
          </a:p>
        </p:txBody>
      </p:sp>
      <p:pic>
        <p:nvPicPr>
          <p:cNvPr id="326659" name="Picture 3" descr="soc_intro_c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427B99D-8897-4C71-BE00-218565B37B3A}" type="slidenum">
              <a:rPr lang="ar-SA" altLang="en-US" sz="1400" smtClean="0">
                <a:solidFill>
                  <a:srgbClr val="0000B6"/>
                </a:solidFill>
                <a:latin typeface="Book Antiqua" panose="02040602050305030304" pitchFamily="18" charset="0"/>
              </a:rPr>
              <a:pPr>
                <a:spcBef>
                  <a:spcPct val="0"/>
                </a:spcBef>
                <a:buClrTx/>
                <a:buSzTx/>
                <a:buFontTx/>
                <a:buNone/>
              </a:pPr>
              <a:t>298</a:t>
            </a:fld>
            <a:endParaRPr lang="en-US" altLang="en-US" sz="1400" smtClean="0">
              <a:solidFill>
                <a:srgbClr val="0000B6"/>
              </a:solidFill>
              <a:latin typeface="Book Antiqua" panose="02040602050305030304" pitchFamily="18" charset="0"/>
            </a:endParaRPr>
          </a:p>
        </p:txBody>
      </p:sp>
      <p:sp>
        <p:nvSpPr>
          <p:cNvPr id="451586" name="Rectangle 2"/>
          <p:cNvSpPr>
            <a:spLocks noGrp="1" noChangeArrowheads="1"/>
          </p:cNvSpPr>
          <p:nvPr>
            <p:ph type="title"/>
          </p:nvPr>
        </p:nvSpPr>
        <p:spPr/>
        <p:txBody>
          <a:bodyPr/>
          <a:lstStyle/>
          <a:p>
            <a:pPr>
              <a:defRPr/>
            </a:pPr>
            <a:r>
              <a:rPr lang="en-US" smtClean="0">
                <a:solidFill>
                  <a:schemeClr val="tx1"/>
                </a:solidFill>
              </a:rPr>
              <a:t>Files</a:t>
            </a:r>
          </a:p>
        </p:txBody>
      </p:sp>
      <p:sp>
        <p:nvSpPr>
          <p:cNvPr id="327684" name="Text Box 3"/>
          <p:cNvSpPr txBox="1">
            <a:spLocks noChangeArrowheads="1"/>
          </p:cNvSpPr>
          <p:nvPr/>
        </p:nvSpPr>
        <p:spPr bwMode="auto">
          <a:xfrm>
            <a:off x="441325" y="1863725"/>
            <a:ext cx="8208963"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In all the testbenches we created so far, the test</a:t>
            </a:r>
          </a:p>
          <a:p>
            <a:pPr eaLnBrk="1" hangingPunct="1">
              <a:spcBef>
                <a:spcPct val="0"/>
              </a:spcBef>
              <a:buClrTx/>
              <a:buSzTx/>
              <a:buFontTx/>
              <a:buNone/>
            </a:pPr>
            <a:r>
              <a:rPr lang="en-US" altLang="en-US" i="0">
                <a:solidFill>
                  <a:schemeClr val="tx1"/>
                </a:solidFill>
                <a:latin typeface="Tahoma" panose="020B0604030504040204" pitchFamily="34" charset="0"/>
              </a:rPr>
              <a:t>   stimuli were coded inside each testbench.</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Hence, if we need to change the test stimuli we</a:t>
            </a:r>
          </a:p>
          <a:p>
            <a:pPr eaLnBrk="1" hangingPunct="1">
              <a:spcBef>
                <a:spcPct val="0"/>
              </a:spcBef>
              <a:buClrTx/>
              <a:buSzTx/>
              <a:buFontTx/>
              <a:buNone/>
            </a:pPr>
            <a:r>
              <a:rPr lang="en-US" altLang="en-US" i="0">
                <a:solidFill>
                  <a:schemeClr val="tx1"/>
                </a:solidFill>
                <a:latin typeface="Tahoma" panose="020B0604030504040204" pitchFamily="34" charset="0"/>
              </a:rPr>
              <a:t>  need to modify the model or create a new model.</a:t>
            </a:r>
          </a:p>
          <a:p>
            <a:pPr eaLnBrk="1" hangingPunct="1">
              <a:lnSpc>
                <a:spcPct val="160000"/>
              </a:lnSpc>
              <a:spcBef>
                <a:spcPct val="0"/>
              </a:spcBef>
              <a:buClrTx/>
              <a:buSzTx/>
              <a:buFontTx/>
              <a:buChar char="•"/>
            </a:pPr>
            <a:r>
              <a:rPr lang="en-US" altLang="en-US" i="0">
                <a:solidFill>
                  <a:schemeClr val="tx1"/>
                </a:solidFill>
                <a:latin typeface="Tahoma" panose="020B0604030504040204" pitchFamily="34" charset="0"/>
              </a:rPr>
              <a:t> Input and output files can be used to get around</a:t>
            </a:r>
          </a:p>
          <a:p>
            <a:pPr eaLnBrk="1" hangingPunct="1">
              <a:spcBef>
                <a:spcPct val="0"/>
              </a:spcBef>
              <a:buClrTx/>
              <a:buSzTx/>
              <a:buFontTx/>
              <a:buNone/>
            </a:pPr>
            <a:r>
              <a:rPr lang="en-US" altLang="en-US" i="0">
                <a:solidFill>
                  <a:schemeClr val="tx1"/>
                </a:solidFill>
                <a:latin typeface="Tahoma" panose="020B0604030504040204" pitchFamily="34" charset="0"/>
              </a:rPr>
              <a:t>   this problem.</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597154E-2A95-47C8-94DC-27D9FDD56FA3}" type="slidenum">
              <a:rPr lang="ar-SA" altLang="en-US" sz="1400" smtClean="0">
                <a:solidFill>
                  <a:srgbClr val="0000B6"/>
                </a:solidFill>
                <a:latin typeface="Book Antiqua" panose="02040602050305030304" pitchFamily="18" charset="0"/>
              </a:rPr>
              <a:pPr>
                <a:spcBef>
                  <a:spcPct val="0"/>
                </a:spcBef>
                <a:buClrTx/>
                <a:buSzTx/>
                <a:buFontTx/>
                <a:buNone/>
              </a:pPr>
              <a:t>299</a:t>
            </a:fld>
            <a:endParaRPr lang="en-US" altLang="en-US" sz="1400" smtClean="0">
              <a:solidFill>
                <a:srgbClr val="0000B6"/>
              </a:solidFill>
              <a:latin typeface="Book Antiqua" panose="02040602050305030304" pitchFamily="18" charset="0"/>
            </a:endParaRPr>
          </a:p>
        </p:txBody>
      </p:sp>
      <p:sp>
        <p:nvSpPr>
          <p:cNvPr id="452610" name="Rectangle 2"/>
          <p:cNvSpPr>
            <a:spLocks noGrp="1" noChangeArrowheads="1"/>
          </p:cNvSpPr>
          <p:nvPr>
            <p:ph type="title"/>
          </p:nvPr>
        </p:nvSpPr>
        <p:spPr/>
        <p:txBody>
          <a:bodyPr/>
          <a:lstStyle/>
          <a:p>
            <a:pPr>
              <a:defRPr/>
            </a:pPr>
            <a:r>
              <a:rPr lang="en-US" smtClean="0">
                <a:solidFill>
                  <a:schemeClr val="tx1"/>
                </a:solidFill>
              </a:rPr>
              <a:t>File reading</a:t>
            </a:r>
          </a:p>
        </p:txBody>
      </p:sp>
      <p:sp>
        <p:nvSpPr>
          <p:cNvPr id="328708" name="Text Box 3"/>
          <p:cNvSpPr txBox="1">
            <a:spLocks noChangeArrowheads="1"/>
          </p:cNvSpPr>
          <p:nvPr/>
        </p:nvSpPr>
        <p:spPr bwMode="auto">
          <a:xfrm>
            <a:off x="381000" y="1447800"/>
            <a:ext cx="83804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Given a file definition, VHDL implicitly provides the</a:t>
            </a:r>
          </a:p>
          <a:p>
            <a:pPr eaLnBrk="1" hangingPunct="1">
              <a:spcBef>
                <a:spcPct val="0"/>
              </a:spcBef>
              <a:buClrTx/>
              <a:buSzTx/>
              <a:buFontTx/>
              <a:buNone/>
            </a:pPr>
            <a:r>
              <a:rPr lang="en-US" altLang="en-US" i="0">
                <a:solidFill>
                  <a:schemeClr val="tx1"/>
                </a:solidFill>
                <a:latin typeface="Tahoma" panose="020B0604030504040204" pitchFamily="34" charset="0"/>
              </a:rPr>
              <a:t>  following subprograms:</a:t>
            </a:r>
          </a:p>
        </p:txBody>
      </p:sp>
      <p:sp>
        <p:nvSpPr>
          <p:cNvPr id="328709" name="Text Box 4"/>
          <p:cNvSpPr txBox="1">
            <a:spLocks noChangeArrowheads="1"/>
          </p:cNvSpPr>
          <p:nvPr/>
        </p:nvSpPr>
        <p:spPr bwMode="auto">
          <a:xfrm>
            <a:off x="304800" y="2590800"/>
            <a:ext cx="8531225" cy="193040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type</a:t>
            </a:r>
            <a:r>
              <a:rPr lang="en-US" altLang="en-US" sz="2400" i="0">
                <a:solidFill>
                  <a:schemeClr val="tx1"/>
                </a:solidFill>
                <a:latin typeface="Tahoma" panose="020B0604030504040204" pitchFamily="34" charset="0"/>
              </a:rPr>
              <a:t> file_type </a:t>
            </a:r>
            <a:r>
              <a:rPr lang="en-US" altLang="en-US" sz="2400" b="1" i="0">
                <a:solidFill>
                  <a:schemeClr val="tx1"/>
                </a:solidFill>
                <a:latin typeface="Tahoma" panose="020B0604030504040204" pitchFamily="34" charset="0"/>
              </a:rPr>
              <a:t>is file of</a:t>
            </a:r>
            <a:r>
              <a:rPr lang="en-US" altLang="en-US" sz="2400" i="0">
                <a:solidFill>
                  <a:schemeClr val="tx1"/>
                </a:solidFill>
                <a:latin typeface="Tahoma" panose="020B0604030504040204" pitchFamily="34" charset="0"/>
              </a:rPr>
              <a:t> element_type;</a:t>
            </a:r>
          </a:p>
          <a:p>
            <a:pPr eaLnBrk="1" hangingPunct="1">
              <a:spcBef>
                <a:spcPct val="0"/>
              </a:spcBef>
              <a:buClrTx/>
              <a:buSzTx/>
              <a:buFontTx/>
              <a:buNone/>
            </a:pPr>
            <a:endParaRPr lang="en-US" altLang="en-US" sz="2400" i="0">
              <a:solidFill>
                <a:schemeClr val="tx1"/>
              </a:solidFill>
              <a:latin typeface="Tahoma" panose="020B0604030504040204" pitchFamily="34" charset="0"/>
            </a:endParaRPr>
          </a:p>
          <a:p>
            <a:pPr eaLnBrk="1" hangingPunct="1">
              <a:spcBef>
                <a:spcPct val="0"/>
              </a:spcBef>
              <a:buClrTx/>
              <a:buSzTx/>
              <a:buFontTx/>
              <a:buNone/>
            </a:pPr>
            <a:r>
              <a:rPr lang="en-US" altLang="en-US" sz="2400" b="1" i="0">
                <a:solidFill>
                  <a:schemeClr val="tx1"/>
                </a:solidFill>
                <a:latin typeface="Tahoma" panose="020B0604030504040204" pitchFamily="34" charset="0"/>
              </a:rPr>
              <a:t>procedure</a:t>
            </a:r>
            <a:r>
              <a:rPr lang="en-US" altLang="en-US" sz="2400" i="0">
                <a:solidFill>
                  <a:schemeClr val="tx1"/>
                </a:solidFill>
                <a:latin typeface="Tahoma" panose="020B0604030504040204" pitchFamily="34" charset="0"/>
              </a:rPr>
              <a:t> read ( </a:t>
            </a:r>
            <a:r>
              <a:rPr lang="en-US" altLang="en-US" sz="2400" b="1" i="0">
                <a:solidFill>
                  <a:schemeClr val="tx1"/>
                </a:solidFill>
                <a:latin typeface="Tahoma" panose="020B0604030504040204" pitchFamily="34" charset="0"/>
              </a:rPr>
              <a:t>file</a:t>
            </a:r>
            <a:r>
              <a:rPr lang="en-US" altLang="en-US" sz="2400" i="0">
                <a:solidFill>
                  <a:schemeClr val="tx1"/>
                </a:solidFill>
                <a:latin typeface="Tahoma" panose="020B0604030504040204" pitchFamily="34" charset="0"/>
              </a:rPr>
              <a:t> f: file_type; value : </a:t>
            </a:r>
            <a:r>
              <a:rPr lang="en-US" altLang="en-US" sz="2400" b="1" i="0">
                <a:solidFill>
                  <a:schemeClr val="tx1"/>
                </a:solidFill>
                <a:latin typeface="Tahoma" panose="020B0604030504040204" pitchFamily="34" charset="0"/>
              </a:rPr>
              <a:t>out</a:t>
            </a:r>
            <a:r>
              <a:rPr lang="en-US" altLang="en-US" sz="2400" i="0">
                <a:solidFill>
                  <a:schemeClr val="tx1"/>
                </a:solidFill>
                <a:latin typeface="Tahoma" panose="020B0604030504040204" pitchFamily="34" charset="0"/>
              </a:rPr>
              <a:t> element_type;</a:t>
            </a:r>
          </a:p>
          <a:p>
            <a:pPr eaLnBrk="1" hangingPunct="1">
              <a:spcBef>
                <a:spcPct val="0"/>
              </a:spcBef>
              <a:buClrTx/>
              <a:buSzTx/>
              <a:buFontTx/>
              <a:buNone/>
            </a:pPr>
            <a:r>
              <a:rPr lang="en-US" altLang="en-US" sz="2400" i="0">
                <a:solidFill>
                  <a:schemeClr val="tx1"/>
                </a:solidFill>
                <a:latin typeface="Tahoma" panose="020B0604030504040204" pitchFamily="34" charset="0"/>
              </a:rPr>
              <a:t>                            length : </a:t>
            </a:r>
            <a:r>
              <a:rPr lang="en-US" altLang="en-US" sz="2400" b="1" i="0">
                <a:solidFill>
                  <a:schemeClr val="tx1"/>
                </a:solidFill>
                <a:latin typeface="Tahoma" panose="020B0604030504040204" pitchFamily="34" charset="0"/>
              </a:rPr>
              <a:t>out</a:t>
            </a:r>
            <a:r>
              <a:rPr lang="en-US" altLang="en-US" sz="2400" i="0">
                <a:solidFill>
                  <a:schemeClr val="tx1"/>
                </a:solidFill>
                <a:latin typeface="Tahoma" panose="020B0604030504040204" pitchFamily="34" charset="0"/>
              </a:rPr>
              <a:t> natural);</a:t>
            </a:r>
          </a:p>
          <a:p>
            <a:pPr eaLnBrk="1" hangingPunct="1">
              <a:spcBef>
                <a:spcPct val="0"/>
              </a:spcBef>
              <a:buClrTx/>
              <a:buSzTx/>
              <a:buFontTx/>
              <a:buNone/>
            </a:pPr>
            <a:r>
              <a:rPr lang="en-US" altLang="en-US" sz="2400" b="1" i="0">
                <a:solidFill>
                  <a:schemeClr val="tx1"/>
                </a:solidFill>
                <a:latin typeface="Tahoma" panose="020B0604030504040204" pitchFamily="34" charset="0"/>
              </a:rPr>
              <a:t>function</a:t>
            </a:r>
            <a:r>
              <a:rPr lang="en-US" altLang="en-US" sz="2400" i="0">
                <a:solidFill>
                  <a:schemeClr val="tx1"/>
                </a:solidFill>
                <a:latin typeface="Tahoma" panose="020B0604030504040204" pitchFamily="34" charset="0"/>
              </a:rPr>
              <a:t> endfile ( </a:t>
            </a:r>
            <a:r>
              <a:rPr lang="en-US" altLang="en-US" sz="2400" b="1" i="0">
                <a:solidFill>
                  <a:schemeClr val="tx1"/>
                </a:solidFill>
                <a:latin typeface="Tahoma" panose="020B0604030504040204" pitchFamily="34" charset="0"/>
              </a:rPr>
              <a:t>file</a:t>
            </a:r>
            <a:r>
              <a:rPr lang="en-US" altLang="en-US" sz="2400" i="0">
                <a:solidFill>
                  <a:schemeClr val="tx1"/>
                </a:solidFill>
                <a:latin typeface="Tahoma" panose="020B0604030504040204" pitchFamily="34" charset="0"/>
              </a:rPr>
              <a:t> f: file_type ) </a:t>
            </a:r>
            <a:r>
              <a:rPr lang="en-US" altLang="en-US" sz="2400" b="1" i="0">
                <a:solidFill>
                  <a:schemeClr val="tx1"/>
                </a:solidFill>
                <a:latin typeface="Tahoma" panose="020B0604030504040204" pitchFamily="34" charset="0"/>
              </a:rPr>
              <a:t>return boolean</a:t>
            </a:r>
            <a:r>
              <a:rPr lang="en-US" altLang="en-US" sz="2400" i="0">
                <a:solidFill>
                  <a:schemeClr val="tx1"/>
                </a:solidFill>
                <a:latin typeface="Tahoma" panose="020B0604030504040204" pitchFamily="34" charset="0"/>
              </a:rPr>
              <a:t>;</a:t>
            </a:r>
          </a:p>
        </p:txBody>
      </p:sp>
      <p:sp>
        <p:nvSpPr>
          <p:cNvPr id="452613" name="Text Box 5"/>
          <p:cNvSpPr txBox="1">
            <a:spLocks noChangeArrowheads="1"/>
          </p:cNvSpPr>
          <p:nvPr/>
        </p:nvSpPr>
        <p:spPr bwMode="auto">
          <a:xfrm>
            <a:off x="365125" y="4857750"/>
            <a:ext cx="8674100" cy="1385888"/>
          </a:xfrm>
          <a:prstGeom prst="rect">
            <a:avLst/>
          </a:prstGeom>
          <a:noFill/>
          <a:ln w="12700" cap="sq">
            <a:solidFill>
              <a:srgbClr val="FF99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If the length of the element is greater than the length</a:t>
            </a:r>
          </a:p>
          <a:p>
            <a:pPr eaLnBrk="1" hangingPunct="1">
              <a:spcBef>
                <a:spcPct val="0"/>
              </a:spcBef>
              <a:buClrTx/>
              <a:buSzTx/>
              <a:buFontTx/>
              <a:buNone/>
            </a:pPr>
            <a:r>
              <a:rPr lang="en-US" altLang="en-US" i="0">
                <a:solidFill>
                  <a:schemeClr val="tx1"/>
                </a:solidFill>
                <a:latin typeface="Tahoma" panose="020B0604030504040204" pitchFamily="34" charset="0"/>
              </a:rPr>
              <a:t>of the actual data on the file, it is placed left justified</a:t>
            </a:r>
          </a:p>
          <a:p>
            <a:pPr eaLnBrk="1" hangingPunct="1">
              <a:spcBef>
                <a:spcPct val="0"/>
              </a:spcBef>
              <a:buClrTx/>
              <a:buSzTx/>
              <a:buFontTx/>
              <a:buNone/>
            </a:pPr>
            <a:r>
              <a:rPr lang="en-US" altLang="en-US" i="0">
                <a:solidFill>
                  <a:schemeClr val="tx1"/>
                </a:solidFill>
                <a:latin typeface="Tahoma" panose="020B0604030504040204" pitchFamily="34" charset="0"/>
              </a:rPr>
              <a:t>in the element.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2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3"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5" name="Text Box 3"/>
          <p:cNvSpPr txBox="1">
            <a:spLocks noChangeArrowheads="1"/>
          </p:cNvSpPr>
          <p:nvPr/>
        </p:nvSpPr>
        <p:spPr bwMode="auto">
          <a:xfrm>
            <a:off x="400050" y="4505325"/>
            <a:ext cx="5102225" cy="823913"/>
          </a:xfrm>
          <a:prstGeom prst="rect">
            <a:avLst/>
          </a:prstGeom>
          <a:noFill/>
          <a:ln w="12700">
            <a:noFill/>
            <a:miter lim="800000"/>
            <a:headEnd/>
            <a:tailEnd/>
          </a:ln>
          <a:effectLst/>
        </p:spPr>
        <p:txBody>
          <a:bodyPr wrap="none">
            <a:spAutoFit/>
          </a:bodyPr>
          <a:lstStyle/>
          <a:p>
            <a:pPr>
              <a:defRPr/>
            </a:pPr>
            <a:r>
              <a:rPr lang="en-US" sz="4800" i="0">
                <a:solidFill>
                  <a:srgbClr val="315263"/>
                </a:solidFill>
                <a:effectLst>
                  <a:outerShdw blurRad="38100" dist="38100" dir="2700000" algn="tl">
                    <a:srgbClr val="C0C0C0"/>
                  </a:outerShdw>
                </a:effectLst>
              </a:rPr>
              <a:t>VHDL In a Glance</a:t>
            </a:r>
          </a:p>
        </p:txBody>
      </p:sp>
      <p:pic>
        <p:nvPicPr>
          <p:cNvPr id="10243" name="Picture 6" descr="soc_intro_c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19" name="Rectangle 7"/>
          <p:cNvSpPr>
            <a:spLocks noGrp="1" noChangeArrowheads="1"/>
          </p:cNvSpPr>
          <p:nvPr>
            <p:ph type="ctrTitle"/>
          </p:nvPr>
        </p:nvSpPr>
        <p:spPr>
          <a:xfrm>
            <a:off x="220663" y="1317625"/>
            <a:ext cx="7772400" cy="1470025"/>
          </a:xfrm>
        </p:spPr>
        <p:txBody>
          <a:bodyPr/>
          <a:lstStyle/>
          <a:p>
            <a:pPr>
              <a:defRPr/>
            </a:pPr>
            <a:r>
              <a:rPr lang="en-US" smtClean="0"/>
              <a:t>Part 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1"/>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ea typeface="MS PGothic" panose="020B0600070205080204" pitchFamily="34" charset="-128"/>
                <a:cs typeface="Arial" panose="020B0604020202020204" pitchFamily="34" charset="0"/>
              </a:rPr>
              <a:t>ECE 44</a:t>
            </a:r>
            <a:r>
              <a:rPr lang="pl-PL" altLang="en-US" sz="1400" i="0">
                <a:solidFill>
                  <a:srgbClr val="009900"/>
                </a:solidFill>
                <a:ea typeface="MS PGothic" panose="020B0600070205080204" pitchFamily="34" charset="-128"/>
                <a:cs typeface="Arial" panose="020B0604020202020204" pitchFamily="34" charset="0"/>
              </a:rPr>
              <a:t>8</a:t>
            </a:r>
            <a:r>
              <a:rPr lang="en-US" altLang="en-US" sz="1400" i="0">
                <a:solidFill>
                  <a:srgbClr val="009900"/>
                </a:solidFill>
                <a:ea typeface="MS PGothic" panose="020B0600070205080204" pitchFamily="34" charset="-128"/>
                <a:cs typeface="Arial" panose="020B0604020202020204" pitchFamily="34" charset="0"/>
              </a:rPr>
              <a:t> – </a:t>
            </a:r>
            <a:r>
              <a:rPr lang="pl-PL" altLang="en-US" sz="1400" i="0">
                <a:solidFill>
                  <a:srgbClr val="009900"/>
                </a:solidFill>
                <a:ea typeface="MS PGothic" panose="020B0600070205080204" pitchFamily="34" charset="-128"/>
                <a:cs typeface="Arial" panose="020B0604020202020204" pitchFamily="34" charset="0"/>
              </a:rPr>
              <a:t>FPGA and ASIC Design with VHDL</a:t>
            </a:r>
          </a:p>
        </p:txBody>
      </p:sp>
      <p:grpSp>
        <p:nvGrpSpPr>
          <p:cNvPr id="40963" name="Group 4"/>
          <p:cNvGrpSpPr>
            <a:grpSpLocks/>
          </p:cNvGrpSpPr>
          <p:nvPr/>
        </p:nvGrpSpPr>
        <p:grpSpPr bwMode="auto">
          <a:xfrm>
            <a:off x="1917700" y="3733800"/>
            <a:ext cx="4267200" cy="1922463"/>
            <a:chOff x="480" y="2448"/>
            <a:chExt cx="2688" cy="960"/>
          </a:xfrm>
        </p:grpSpPr>
        <p:sp>
          <p:nvSpPr>
            <p:cNvPr id="40981" name="Rectangle 5"/>
            <p:cNvSpPr>
              <a:spLocks noChangeArrowheads="1"/>
            </p:cNvSpPr>
            <p:nvPr/>
          </p:nvSpPr>
          <p:spPr bwMode="auto">
            <a:xfrm>
              <a:off x="573" y="2505"/>
              <a:ext cx="2499" cy="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ENTITY</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nand_gate</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IS</a:t>
              </a:r>
              <a:endParaRPr lang="en-US" altLang="en-US" sz="1400" b="1">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PORT</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	a   </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IN STD_LOGIC</a:t>
              </a:r>
              <a:r>
                <a:rPr lang="en-US" altLang="en-US" sz="1400">
                  <a:solidFill>
                    <a:schemeClr val="tx1"/>
                  </a:solidFill>
                  <a:latin typeface="Courier New" panose="02070309020205020404" pitchFamily="49" charset="0"/>
                  <a:ea typeface="MS PGothic" panose="020B0600070205080204" pitchFamily="34" charset="-128"/>
                </a:rPr>
                <a:t>;</a:t>
              </a:r>
              <a:endParaRPr lang="pl-PL" altLang="en-US" sz="1400">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pl-PL" altLang="en-US" sz="1400">
                  <a:solidFill>
                    <a:schemeClr val="tx1"/>
                  </a:solidFill>
                  <a:latin typeface="Courier New" panose="02070309020205020404" pitchFamily="49" charset="0"/>
                  <a:ea typeface="MS PGothic" panose="020B0600070205080204" pitchFamily="34" charset="-128"/>
                </a:rPr>
                <a:t>        	b   : </a:t>
              </a:r>
              <a:r>
                <a:rPr lang="pl-PL" altLang="en-US" sz="1400" b="1">
                  <a:solidFill>
                    <a:schemeClr val="tx1"/>
                  </a:solidFill>
                  <a:latin typeface="Courier New" panose="02070309020205020404" pitchFamily="49" charset="0"/>
                  <a:ea typeface="MS PGothic" panose="020B0600070205080204" pitchFamily="34" charset="-128"/>
                </a:rPr>
                <a:t>IN STD_LOGIC</a:t>
              </a:r>
              <a:r>
                <a:rPr lang="pl-PL" altLang="en-US" sz="1400">
                  <a:solidFill>
                    <a:schemeClr val="tx1"/>
                  </a:solidFill>
                  <a:latin typeface="Courier New" panose="02070309020205020404" pitchFamily="49" charset="0"/>
                  <a:ea typeface="MS PGothic" panose="020B0600070205080204" pitchFamily="34" charset="-128"/>
                </a:rPr>
                <a:t>;</a:t>
              </a:r>
              <a:endParaRPr lang="en-US" altLang="en-US" sz="1400">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	z</a:t>
              </a:r>
              <a:r>
                <a:rPr lang="en-US" altLang="en-US" sz="1400">
                  <a:solidFill>
                    <a:schemeClr val="tx1"/>
                  </a:solidFill>
                  <a:latin typeface="Courier New" panose="02070309020205020404" pitchFamily="49" charset="0"/>
                  <a:ea typeface="MS PGothic" panose="020B0600070205080204" pitchFamily="34" charset="-128"/>
                </a:rPr>
                <a:t>   : </a:t>
              </a:r>
              <a:r>
                <a:rPr lang="pl-PL" altLang="en-US" sz="1400" b="1">
                  <a:solidFill>
                    <a:schemeClr val="tx1"/>
                  </a:solidFill>
                  <a:latin typeface="Courier New" panose="02070309020205020404" pitchFamily="49" charset="0"/>
                  <a:ea typeface="MS PGothic" panose="020B0600070205080204" pitchFamily="34" charset="-128"/>
                </a:rPr>
                <a:t>OUT STD_LOGIC</a:t>
              </a:r>
              <a:endParaRPr lang="en-US" altLang="en-US" sz="1400" b="1">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END</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nand</a:t>
              </a:r>
              <a:r>
                <a:rPr lang="en-US" altLang="en-US" sz="1400">
                  <a:solidFill>
                    <a:schemeClr val="tx1"/>
                  </a:solidFill>
                  <a:latin typeface="Courier New" panose="02070309020205020404" pitchFamily="49" charset="0"/>
                  <a:ea typeface="MS PGothic" panose="020B0600070205080204" pitchFamily="34" charset="-128"/>
                </a:rPr>
                <a:t>_</a:t>
              </a:r>
              <a:r>
                <a:rPr lang="pl-PL" altLang="en-US" sz="1400">
                  <a:solidFill>
                    <a:schemeClr val="tx1"/>
                  </a:solidFill>
                  <a:latin typeface="Courier New" panose="02070309020205020404" pitchFamily="49" charset="0"/>
                  <a:ea typeface="MS PGothic" panose="020B0600070205080204" pitchFamily="34" charset="-128"/>
                </a:rPr>
                <a:t>gate</a:t>
              </a:r>
              <a:r>
                <a:rPr lang="en-US" altLang="en-US" sz="1400">
                  <a:solidFill>
                    <a:schemeClr val="tx1"/>
                  </a:solidFill>
                  <a:latin typeface="Courier New" panose="02070309020205020404" pitchFamily="49" charset="0"/>
                  <a:ea typeface="MS PGothic" panose="020B0600070205080204" pitchFamily="34" charset="-128"/>
                </a:rPr>
                <a:t>;</a:t>
              </a:r>
            </a:p>
          </p:txBody>
        </p:sp>
        <p:sp>
          <p:nvSpPr>
            <p:cNvPr id="40982" name="Rectangle 6"/>
            <p:cNvSpPr>
              <a:spLocks noChangeArrowheads="1"/>
            </p:cNvSpPr>
            <p:nvPr/>
          </p:nvSpPr>
          <p:spPr bwMode="auto">
            <a:xfrm>
              <a:off x="480" y="2448"/>
              <a:ext cx="2688" cy="96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50000"/>
                </a:spcBef>
                <a:buClrTx/>
                <a:buSzTx/>
                <a:buFontTx/>
                <a:buNone/>
              </a:pPr>
              <a:endParaRPr lang="en-US" altLang="en-US" sz="1800">
                <a:solidFill>
                  <a:schemeClr val="tx1"/>
                </a:solidFill>
                <a:latin typeface="Arial Narrow" panose="020B0606020202030204" pitchFamily="34" charset="0"/>
                <a:ea typeface="MS PGothic" panose="020B0600070205080204" pitchFamily="34" charset="-128"/>
              </a:endParaRPr>
            </a:p>
          </p:txBody>
        </p:sp>
      </p:grpSp>
      <p:sp>
        <p:nvSpPr>
          <p:cNvPr id="40964" name="Line 7"/>
          <p:cNvSpPr>
            <a:spLocks noChangeShapeType="1"/>
          </p:cNvSpPr>
          <p:nvPr/>
        </p:nvSpPr>
        <p:spPr bwMode="auto">
          <a:xfrm flipV="1">
            <a:off x="1828800" y="4114800"/>
            <a:ext cx="317500" cy="16002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lstStyle/>
          <a:p>
            <a:endParaRPr lang="en-GB"/>
          </a:p>
        </p:txBody>
      </p:sp>
      <p:sp>
        <p:nvSpPr>
          <p:cNvPr id="40965" name="Line 8"/>
          <p:cNvSpPr>
            <a:spLocks noChangeShapeType="1"/>
          </p:cNvSpPr>
          <p:nvPr/>
        </p:nvSpPr>
        <p:spPr bwMode="auto">
          <a:xfrm flipV="1">
            <a:off x="1917700" y="5562600"/>
            <a:ext cx="292100" cy="1524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lstStyle/>
          <a:p>
            <a:endParaRPr lang="en-GB"/>
          </a:p>
        </p:txBody>
      </p:sp>
      <p:sp>
        <p:nvSpPr>
          <p:cNvPr id="40966" name="Text Box 9"/>
          <p:cNvSpPr txBox="1">
            <a:spLocks noChangeArrowheads="1"/>
          </p:cNvSpPr>
          <p:nvPr/>
        </p:nvSpPr>
        <p:spPr bwMode="auto">
          <a:xfrm>
            <a:off x="1063625" y="5673725"/>
            <a:ext cx="1635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800" b="1">
                <a:solidFill>
                  <a:srgbClr val="FF0000"/>
                </a:solidFill>
                <a:latin typeface="Arial Narrow" panose="020B0606020202030204" pitchFamily="34" charset="0"/>
                <a:ea typeface="MS PGothic" panose="020B0600070205080204" pitchFamily="34" charset="-128"/>
              </a:rPr>
              <a:t>Reserved words</a:t>
            </a:r>
          </a:p>
        </p:txBody>
      </p:sp>
      <p:sp>
        <p:nvSpPr>
          <p:cNvPr id="40967" name="Line 10"/>
          <p:cNvSpPr>
            <a:spLocks noChangeShapeType="1"/>
          </p:cNvSpPr>
          <p:nvPr/>
        </p:nvSpPr>
        <p:spPr bwMode="auto">
          <a:xfrm>
            <a:off x="3365500" y="3352800"/>
            <a:ext cx="0" cy="5334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lstStyle/>
          <a:p>
            <a:endParaRPr lang="en-GB"/>
          </a:p>
        </p:txBody>
      </p:sp>
      <p:sp>
        <p:nvSpPr>
          <p:cNvPr id="40968" name="Text Box 11"/>
          <p:cNvSpPr txBox="1">
            <a:spLocks noChangeArrowheads="1"/>
          </p:cNvSpPr>
          <p:nvPr/>
        </p:nvSpPr>
        <p:spPr bwMode="auto">
          <a:xfrm>
            <a:off x="2679700" y="3044825"/>
            <a:ext cx="1247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800" b="1">
                <a:solidFill>
                  <a:srgbClr val="FF0000"/>
                </a:solidFill>
                <a:latin typeface="Arial Narrow" panose="020B0606020202030204" pitchFamily="34" charset="0"/>
                <a:ea typeface="MS PGothic" panose="020B0600070205080204" pitchFamily="34" charset="-128"/>
              </a:rPr>
              <a:t>Entity</a:t>
            </a:r>
            <a:r>
              <a:rPr lang="en-US" altLang="en-US" sz="1800" b="1">
                <a:solidFill>
                  <a:schemeClr val="accent2"/>
                </a:solidFill>
                <a:latin typeface="Arial Narrow" panose="020B0606020202030204" pitchFamily="34" charset="0"/>
                <a:ea typeface="MS PGothic" panose="020B0600070205080204" pitchFamily="34" charset="-128"/>
              </a:rPr>
              <a:t> </a:t>
            </a:r>
            <a:r>
              <a:rPr lang="en-US" altLang="en-US" sz="1800" b="1">
                <a:solidFill>
                  <a:srgbClr val="FF0000"/>
                </a:solidFill>
                <a:latin typeface="Arial Narrow" panose="020B0606020202030204" pitchFamily="34" charset="0"/>
                <a:ea typeface="MS PGothic" panose="020B0600070205080204" pitchFamily="34" charset="-128"/>
              </a:rPr>
              <a:t>name</a:t>
            </a:r>
          </a:p>
        </p:txBody>
      </p:sp>
      <p:sp>
        <p:nvSpPr>
          <p:cNvPr id="40969" name="Line 12"/>
          <p:cNvSpPr>
            <a:spLocks noChangeShapeType="1"/>
          </p:cNvSpPr>
          <p:nvPr/>
        </p:nvSpPr>
        <p:spPr bwMode="auto">
          <a:xfrm flipH="1">
            <a:off x="3175000" y="3505200"/>
            <a:ext cx="1181100" cy="8763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lstStyle/>
          <a:p>
            <a:endParaRPr lang="en-GB"/>
          </a:p>
        </p:txBody>
      </p:sp>
      <p:sp>
        <p:nvSpPr>
          <p:cNvPr id="40970" name="Text Box 13"/>
          <p:cNvSpPr txBox="1">
            <a:spLocks noChangeArrowheads="1"/>
          </p:cNvSpPr>
          <p:nvPr/>
        </p:nvSpPr>
        <p:spPr bwMode="auto">
          <a:xfrm>
            <a:off x="4187825" y="3159125"/>
            <a:ext cx="1206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800" b="1">
                <a:solidFill>
                  <a:srgbClr val="FF0000"/>
                </a:solidFill>
                <a:latin typeface="Arial Narrow" panose="020B0606020202030204" pitchFamily="34" charset="0"/>
                <a:ea typeface="MS PGothic" panose="020B0600070205080204" pitchFamily="34" charset="-128"/>
              </a:rPr>
              <a:t>Port names</a:t>
            </a:r>
          </a:p>
        </p:txBody>
      </p:sp>
      <p:sp>
        <p:nvSpPr>
          <p:cNvPr id="40971" name="Line 14"/>
          <p:cNvSpPr>
            <a:spLocks noChangeShapeType="1"/>
          </p:cNvSpPr>
          <p:nvPr/>
        </p:nvSpPr>
        <p:spPr bwMode="auto">
          <a:xfrm flipH="1">
            <a:off x="4432300" y="3505200"/>
            <a:ext cx="1295400" cy="7620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lstStyle/>
          <a:p>
            <a:endParaRPr lang="en-GB"/>
          </a:p>
        </p:txBody>
      </p:sp>
      <p:sp>
        <p:nvSpPr>
          <p:cNvPr id="40972" name="Text Box 15"/>
          <p:cNvSpPr txBox="1">
            <a:spLocks noChangeArrowheads="1"/>
          </p:cNvSpPr>
          <p:nvPr/>
        </p:nvSpPr>
        <p:spPr bwMode="auto">
          <a:xfrm>
            <a:off x="5638800" y="3089275"/>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800" b="1">
                <a:solidFill>
                  <a:srgbClr val="FF0000"/>
                </a:solidFill>
                <a:latin typeface="Arial Narrow" panose="020B0606020202030204" pitchFamily="34" charset="0"/>
                <a:ea typeface="MS PGothic" panose="020B0600070205080204" pitchFamily="34" charset="-128"/>
              </a:rPr>
              <a:t>Port type</a:t>
            </a:r>
          </a:p>
        </p:txBody>
      </p:sp>
      <p:sp>
        <p:nvSpPr>
          <p:cNvPr id="40973" name="Line 16"/>
          <p:cNvSpPr>
            <a:spLocks noChangeShapeType="1"/>
          </p:cNvSpPr>
          <p:nvPr/>
        </p:nvSpPr>
        <p:spPr bwMode="auto">
          <a:xfrm flipH="1">
            <a:off x="5105400" y="3733800"/>
            <a:ext cx="1790700" cy="70485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lstStyle/>
          <a:p>
            <a:endParaRPr lang="en-GB"/>
          </a:p>
        </p:txBody>
      </p:sp>
      <p:sp>
        <p:nvSpPr>
          <p:cNvPr id="40974" name="Text Box 17"/>
          <p:cNvSpPr txBox="1">
            <a:spLocks noChangeArrowheads="1"/>
          </p:cNvSpPr>
          <p:nvPr/>
        </p:nvSpPr>
        <p:spPr bwMode="auto">
          <a:xfrm>
            <a:off x="6778625" y="3311525"/>
            <a:ext cx="1133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800" b="1">
                <a:solidFill>
                  <a:srgbClr val="FF0000"/>
                </a:solidFill>
                <a:latin typeface="Arial Narrow" panose="020B0606020202030204" pitchFamily="34" charset="0"/>
                <a:ea typeface="MS PGothic" panose="020B0600070205080204" pitchFamily="34" charset="-128"/>
              </a:rPr>
              <a:t>Semicolon</a:t>
            </a:r>
          </a:p>
        </p:txBody>
      </p:sp>
      <p:sp>
        <p:nvSpPr>
          <p:cNvPr id="40975" name="Line 18"/>
          <p:cNvSpPr>
            <a:spLocks noChangeShapeType="1"/>
          </p:cNvSpPr>
          <p:nvPr/>
        </p:nvSpPr>
        <p:spPr bwMode="auto">
          <a:xfrm flipH="1">
            <a:off x="5105400" y="4495800"/>
            <a:ext cx="1952625" cy="4572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lstStyle/>
          <a:p>
            <a:endParaRPr lang="en-GB"/>
          </a:p>
        </p:txBody>
      </p:sp>
      <p:sp>
        <p:nvSpPr>
          <p:cNvPr id="40976" name="Text Box 19"/>
          <p:cNvSpPr txBox="1">
            <a:spLocks noChangeArrowheads="1"/>
          </p:cNvSpPr>
          <p:nvPr/>
        </p:nvSpPr>
        <p:spPr bwMode="auto">
          <a:xfrm>
            <a:off x="7162800" y="4416425"/>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800" b="1">
                <a:solidFill>
                  <a:srgbClr val="FF0000"/>
                </a:solidFill>
                <a:latin typeface="Arial Narrow" panose="020B0606020202030204" pitchFamily="34" charset="0"/>
                <a:ea typeface="MS PGothic" panose="020B0600070205080204" pitchFamily="34" charset="-128"/>
              </a:rPr>
              <a:t>No Semicolon after last port</a:t>
            </a:r>
          </a:p>
        </p:txBody>
      </p:sp>
      <p:sp>
        <p:nvSpPr>
          <p:cNvPr id="40977" name="Text Box 20"/>
          <p:cNvSpPr txBox="1">
            <a:spLocks noChangeArrowheads="1"/>
          </p:cNvSpPr>
          <p:nvPr/>
        </p:nvSpPr>
        <p:spPr bwMode="auto">
          <a:xfrm>
            <a:off x="3048000" y="5788025"/>
            <a:ext cx="3154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800" b="1">
                <a:solidFill>
                  <a:srgbClr val="FF0000"/>
                </a:solidFill>
                <a:latin typeface="Arial Narrow" panose="020B0606020202030204" pitchFamily="34" charset="0"/>
                <a:ea typeface="MS PGothic" panose="020B0600070205080204" pitchFamily="34" charset="-128"/>
              </a:rPr>
              <a:t>Port modes (data flow directions)</a:t>
            </a:r>
          </a:p>
        </p:txBody>
      </p:sp>
      <p:sp>
        <p:nvSpPr>
          <p:cNvPr id="40978" name="Line 21"/>
          <p:cNvSpPr>
            <a:spLocks noChangeShapeType="1"/>
          </p:cNvSpPr>
          <p:nvPr/>
        </p:nvSpPr>
        <p:spPr bwMode="auto">
          <a:xfrm flipH="1" flipV="1">
            <a:off x="3810000" y="5029200"/>
            <a:ext cx="209550" cy="78105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lstStyle/>
          <a:p>
            <a:endParaRPr lang="en-GB"/>
          </a:p>
        </p:txBody>
      </p:sp>
      <p:sp>
        <p:nvSpPr>
          <p:cNvPr id="39955" name="Rectangle 22"/>
          <p:cNvSpPr>
            <a:spLocks noGrp="1" noChangeArrowheads="1"/>
          </p:cNvSpPr>
          <p:nvPr>
            <p:ph type="title" idx="4294967295"/>
          </p:nvPr>
        </p:nvSpPr>
        <p:spPr/>
        <p:txBody>
          <a:bodyPr/>
          <a:lstStyle/>
          <a:p>
            <a:pPr>
              <a:defRPr/>
            </a:pPr>
            <a:r>
              <a:rPr lang="en-US" altLang="en-US" smtClean="0"/>
              <a:t>Entity Declaration</a:t>
            </a:r>
          </a:p>
        </p:txBody>
      </p:sp>
      <p:sp>
        <p:nvSpPr>
          <p:cNvPr id="40980" name="Rectangle 23"/>
          <p:cNvSpPr>
            <a:spLocks noGrp="1" noChangeArrowheads="1"/>
          </p:cNvSpPr>
          <p:nvPr>
            <p:ph type="body" idx="4294967295"/>
          </p:nvPr>
        </p:nvSpPr>
        <p:spPr>
          <a:xfrm>
            <a:off x="738188" y="1138238"/>
            <a:ext cx="7772400" cy="85725"/>
          </a:xfrm>
        </p:spPr>
        <p:txBody>
          <a:bodyPr/>
          <a:lstStyle/>
          <a:p>
            <a:r>
              <a:rPr lang="en-US" altLang="en-US" smtClean="0"/>
              <a:t>Entity Declaration describes an interface of the  component, i.e. input and output ports.</a:t>
            </a: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D0887910-1E54-4B82-88C0-5B4D9612D4E9}" type="slidenum">
              <a:rPr lang="ar-SA" altLang="en-US" sz="1400" smtClean="0">
                <a:solidFill>
                  <a:srgbClr val="0000B6"/>
                </a:solidFill>
                <a:latin typeface="Book Antiqua" panose="02040602050305030304" pitchFamily="18" charset="0"/>
              </a:rPr>
              <a:pPr>
                <a:spcBef>
                  <a:spcPct val="0"/>
                </a:spcBef>
                <a:buClrTx/>
                <a:buSzTx/>
                <a:buFontTx/>
                <a:buNone/>
              </a:pPr>
              <a:t>300</a:t>
            </a:fld>
            <a:endParaRPr lang="en-US" altLang="en-US" sz="1400" smtClean="0">
              <a:solidFill>
                <a:srgbClr val="0000B6"/>
              </a:solidFill>
              <a:latin typeface="Book Antiqua" panose="02040602050305030304" pitchFamily="18" charset="0"/>
            </a:endParaRPr>
          </a:p>
        </p:txBody>
      </p:sp>
      <p:sp>
        <p:nvSpPr>
          <p:cNvPr id="453634" name="Rectangle 2"/>
          <p:cNvSpPr>
            <a:spLocks noGrp="1" noChangeArrowheads="1"/>
          </p:cNvSpPr>
          <p:nvPr>
            <p:ph type="title"/>
          </p:nvPr>
        </p:nvSpPr>
        <p:spPr/>
        <p:txBody>
          <a:bodyPr/>
          <a:lstStyle/>
          <a:p>
            <a:pPr>
              <a:defRPr/>
            </a:pPr>
            <a:r>
              <a:rPr lang="en-US" smtClean="0"/>
              <a:t>Example </a:t>
            </a:r>
          </a:p>
        </p:txBody>
      </p:sp>
      <p:sp>
        <p:nvSpPr>
          <p:cNvPr id="329732" name="Text Box 3"/>
          <p:cNvSpPr txBox="1">
            <a:spLocks noChangeArrowheads="1"/>
          </p:cNvSpPr>
          <p:nvPr/>
        </p:nvSpPr>
        <p:spPr bwMode="auto">
          <a:xfrm>
            <a:off x="0" y="180975"/>
            <a:ext cx="8524875" cy="6677025"/>
          </a:xfrm>
          <a:prstGeom prst="rect">
            <a:avLst/>
          </a:prstGeom>
          <a:solidFill>
            <a:srgbClr val="FFFF99"/>
          </a:solidFill>
          <a:ln w="12700" cap="sq">
            <a:solidFill>
              <a:schemeClr val="bg2"/>
            </a:solidFill>
            <a:miter lim="800000"/>
            <a:headEnd type="none" w="sm" len="sm"/>
            <a:tailEnd type="none" w="sm" len="sm"/>
          </a:ln>
        </p:spPr>
        <p:txBody>
          <a:bodyPr>
            <a:spAutoFit/>
          </a:bodyPr>
          <a:lstStyle/>
          <a:p>
            <a:pPr eaLnBrk="1" hangingPunct="1"/>
            <a:r>
              <a:rPr lang="en-US" altLang="en-US" i="0">
                <a:solidFill>
                  <a:schemeClr val="bg2"/>
                </a:solidFill>
                <a:latin typeface="Tahoma" panose="020B0604030504040204" pitchFamily="34" charset="0"/>
              </a:rPr>
              <a:t>p1: </a:t>
            </a:r>
            <a:r>
              <a:rPr lang="en-US" altLang="en-US" b="1" i="0">
                <a:solidFill>
                  <a:schemeClr val="bg2"/>
                </a:solidFill>
                <a:latin typeface="Tahoma" panose="020B0604030504040204" pitchFamily="34" charset="0"/>
              </a:rPr>
              <a:t>process is</a:t>
            </a:r>
          </a:p>
          <a:p>
            <a:pPr lvl="1" eaLnBrk="1" hangingPunct="1"/>
            <a:r>
              <a:rPr lang="en-US" altLang="en-US" b="1" i="0">
                <a:solidFill>
                  <a:schemeClr val="bg2"/>
                </a:solidFill>
                <a:latin typeface="Tahoma" panose="020B0604030504040204" pitchFamily="34" charset="0"/>
              </a:rPr>
              <a:t>type</a:t>
            </a:r>
            <a:r>
              <a:rPr lang="en-US" altLang="en-US" i="0">
                <a:solidFill>
                  <a:schemeClr val="bg2"/>
                </a:solidFill>
                <a:latin typeface="Tahoma" panose="020B0604030504040204" pitchFamily="34" charset="0"/>
              </a:rPr>
              <a:t> bit_vector_file </a:t>
            </a:r>
            <a:r>
              <a:rPr lang="en-US" altLang="en-US" b="1" i="0">
                <a:solidFill>
                  <a:schemeClr val="bg2"/>
                </a:solidFill>
                <a:latin typeface="Tahoma" panose="020B0604030504040204" pitchFamily="34" charset="0"/>
              </a:rPr>
              <a:t>is file of</a:t>
            </a:r>
            <a:r>
              <a:rPr lang="en-US" altLang="en-US" i="0">
                <a:solidFill>
                  <a:schemeClr val="bg2"/>
                </a:solidFill>
                <a:latin typeface="Tahoma" panose="020B0604030504040204" pitchFamily="34" charset="0"/>
              </a:rPr>
              <a:t> bit_vectors;</a:t>
            </a:r>
          </a:p>
          <a:p>
            <a:pPr lvl="1" eaLnBrk="1" hangingPunct="1"/>
            <a:r>
              <a:rPr lang="en-US" altLang="en-US" b="1" i="0">
                <a:solidFill>
                  <a:schemeClr val="bg2"/>
                </a:solidFill>
                <a:latin typeface="Tahoma" panose="020B0604030504040204" pitchFamily="34" charset="0"/>
              </a:rPr>
              <a:t>file </a:t>
            </a:r>
            <a:r>
              <a:rPr lang="en-US" altLang="en-US" i="0">
                <a:solidFill>
                  <a:schemeClr val="bg2"/>
                </a:solidFill>
                <a:latin typeface="Tahoma" panose="020B0604030504040204" pitchFamily="34" charset="0"/>
              </a:rPr>
              <a:t>vectors: bit_vector_file </a:t>
            </a:r>
            <a:r>
              <a:rPr lang="en-US" altLang="en-US" b="1" i="0">
                <a:solidFill>
                  <a:schemeClr val="bg2"/>
                </a:solidFill>
                <a:latin typeface="Tahoma" panose="020B0604030504040204" pitchFamily="34" charset="0"/>
              </a:rPr>
              <a:t>open</a:t>
            </a:r>
            <a:r>
              <a:rPr lang="en-US" altLang="en-US" i="0">
                <a:solidFill>
                  <a:schemeClr val="bg2"/>
                </a:solidFill>
                <a:latin typeface="Tahoma" panose="020B0604030504040204" pitchFamily="34" charset="0"/>
              </a:rPr>
              <a:t> read_mode </a:t>
            </a:r>
            <a:r>
              <a:rPr lang="en-US" altLang="en-US" b="1" i="0">
                <a:solidFill>
                  <a:schemeClr val="bg2"/>
                </a:solidFill>
                <a:latin typeface="Tahoma" panose="020B0604030504040204" pitchFamily="34" charset="0"/>
              </a:rPr>
              <a:t>is</a:t>
            </a:r>
            <a:r>
              <a:rPr lang="en-US" altLang="en-US" i="0">
                <a:solidFill>
                  <a:schemeClr val="bg2"/>
                </a:solidFill>
                <a:latin typeface="Tahoma" panose="020B0604030504040204" pitchFamily="34" charset="0"/>
              </a:rPr>
              <a:t> “vec.dat”;</a:t>
            </a:r>
          </a:p>
          <a:p>
            <a:pPr lvl="1" eaLnBrk="1" hangingPunct="1"/>
            <a:r>
              <a:rPr lang="en-US" altLang="en-US" b="1" i="0">
                <a:solidFill>
                  <a:schemeClr val="bg2"/>
                </a:solidFill>
                <a:latin typeface="Tahoma" panose="020B0604030504040204" pitchFamily="34" charset="0"/>
              </a:rPr>
              <a:t>variable</a:t>
            </a:r>
            <a:r>
              <a:rPr lang="en-US" altLang="en-US" i="0">
                <a:solidFill>
                  <a:schemeClr val="bg2"/>
                </a:solidFill>
                <a:latin typeface="Tahoma" panose="020B0604030504040204" pitchFamily="34" charset="0"/>
              </a:rPr>
              <a:t> next_vector : bit_vector (63 </a:t>
            </a:r>
            <a:r>
              <a:rPr lang="en-US" altLang="en-US" b="1" i="0">
                <a:solidFill>
                  <a:schemeClr val="bg2"/>
                </a:solidFill>
                <a:latin typeface="Tahoma" panose="020B0604030504040204" pitchFamily="34" charset="0"/>
              </a:rPr>
              <a:t>downto</a:t>
            </a:r>
            <a:r>
              <a:rPr lang="en-US" altLang="en-US" i="0">
                <a:solidFill>
                  <a:schemeClr val="bg2"/>
                </a:solidFill>
                <a:latin typeface="Tahoma" panose="020B0604030504040204" pitchFamily="34" charset="0"/>
              </a:rPr>
              <a:t> 0);</a:t>
            </a:r>
          </a:p>
          <a:p>
            <a:pPr lvl="1" eaLnBrk="1" hangingPunct="1"/>
            <a:r>
              <a:rPr lang="en-US" altLang="en-US" b="1" i="0">
                <a:solidFill>
                  <a:schemeClr val="bg2"/>
                </a:solidFill>
                <a:latin typeface="Tahoma" panose="020B0604030504040204" pitchFamily="34" charset="0"/>
              </a:rPr>
              <a:t>variable</a:t>
            </a:r>
            <a:r>
              <a:rPr lang="en-US" altLang="en-US" i="0">
                <a:solidFill>
                  <a:schemeClr val="bg2"/>
                </a:solidFill>
                <a:latin typeface="Tahoma" panose="020B0604030504040204" pitchFamily="34" charset="0"/>
              </a:rPr>
              <a:t> actual_len: natural;</a:t>
            </a:r>
          </a:p>
          <a:p>
            <a:pPr eaLnBrk="1" hangingPunct="1"/>
            <a:r>
              <a:rPr lang="en-US" altLang="en-US" b="1" i="0">
                <a:solidFill>
                  <a:schemeClr val="bg2"/>
                </a:solidFill>
                <a:latin typeface="Tahoma" panose="020B0604030504040204" pitchFamily="34" charset="0"/>
              </a:rPr>
              <a:t>begin</a:t>
            </a:r>
          </a:p>
          <a:p>
            <a:pPr lvl="1" eaLnBrk="1" hangingPunct="1"/>
            <a:r>
              <a:rPr lang="en-US" altLang="en-US" b="1" i="0">
                <a:solidFill>
                  <a:schemeClr val="bg2"/>
                </a:solidFill>
                <a:latin typeface="Tahoma" panose="020B0604030504040204" pitchFamily="34" charset="0"/>
              </a:rPr>
              <a:t>while not </a:t>
            </a:r>
            <a:r>
              <a:rPr lang="en-US" altLang="en-US" i="0">
                <a:solidFill>
                  <a:schemeClr val="bg2"/>
                </a:solidFill>
                <a:latin typeface="Tahoma" panose="020B0604030504040204" pitchFamily="34" charset="0"/>
              </a:rPr>
              <a:t>endfile(vectors)</a:t>
            </a:r>
            <a:r>
              <a:rPr lang="en-US" altLang="en-US" b="1" i="0">
                <a:solidFill>
                  <a:schemeClr val="bg2"/>
                </a:solidFill>
                <a:latin typeface="Tahoma" panose="020B0604030504040204" pitchFamily="34" charset="0"/>
              </a:rPr>
              <a:t> loop</a:t>
            </a:r>
          </a:p>
          <a:p>
            <a:pPr lvl="2" eaLnBrk="1" hangingPunct="1"/>
            <a:r>
              <a:rPr lang="en-US" altLang="en-US" i="0">
                <a:solidFill>
                  <a:schemeClr val="bg2"/>
                </a:solidFill>
                <a:latin typeface="Tahoma" panose="020B0604030504040204" pitchFamily="34" charset="0"/>
              </a:rPr>
              <a:t>read (vectors,next_vector,actual_len);</a:t>
            </a:r>
          </a:p>
          <a:p>
            <a:pPr lvl="2" eaLnBrk="1" hangingPunct="1"/>
            <a:r>
              <a:rPr lang="en-US" altLang="en-US" b="1" i="0">
                <a:solidFill>
                  <a:schemeClr val="bg2"/>
                </a:solidFill>
                <a:latin typeface="Tahoma" panose="020B0604030504040204" pitchFamily="34" charset="0"/>
              </a:rPr>
              <a:t>if </a:t>
            </a:r>
            <a:r>
              <a:rPr lang="en-US" altLang="en-US" i="0">
                <a:solidFill>
                  <a:schemeClr val="bg2"/>
                </a:solidFill>
                <a:latin typeface="Tahoma" panose="020B0604030504040204" pitchFamily="34" charset="0"/>
              </a:rPr>
              <a:t>actual_len &gt; next_vector’length</a:t>
            </a:r>
            <a:r>
              <a:rPr lang="en-US" altLang="en-US" b="1" i="0">
                <a:solidFill>
                  <a:schemeClr val="bg2"/>
                </a:solidFill>
                <a:latin typeface="Tahoma" panose="020B0604030504040204" pitchFamily="34" charset="0"/>
              </a:rPr>
              <a:t> then</a:t>
            </a:r>
          </a:p>
          <a:p>
            <a:pPr lvl="3" eaLnBrk="1" hangingPunct="1"/>
            <a:r>
              <a:rPr lang="en-US" altLang="en-US" b="1" i="0">
                <a:solidFill>
                  <a:schemeClr val="bg2"/>
                </a:solidFill>
                <a:latin typeface="Tahoma" panose="020B0604030504040204" pitchFamily="34" charset="0"/>
              </a:rPr>
              <a:t>report </a:t>
            </a:r>
            <a:r>
              <a:rPr lang="en-US" altLang="en-US" i="0">
                <a:solidFill>
                  <a:schemeClr val="bg2"/>
                </a:solidFill>
                <a:latin typeface="Tahoma" panose="020B0604030504040204" pitchFamily="34" charset="0"/>
              </a:rPr>
              <a:t>“vector too long”;</a:t>
            </a:r>
          </a:p>
          <a:p>
            <a:pPr lvl="2" eaLnBrk="1" hangingPunct="1"/>
            <a:r>
              <a:rPr lang="en-US" altLang="en-US" b="1" i="0">
                <a:solidFill>
                  <a:schemeClr val="bg2"/>
                </a:solidFill>
                <a:latin typeface="Tahoma" panose="020B0604030504040204" pitchFamily="34" charset="0"/>
              </a:rPr>
              <a:t>else</a:t>
            </a:r>
          </a:p>
          <a:p>
            <a:pPr lvl="3" eaLnBrk="1" hangingPunct="1"/>
            <a:r>
              <a:rPr lang="en-US" altLang="en-US" b="1" i="0">
                <a:solidFill>
                  <a:schemeClr val="bg2"/>
                </a:solidFill>
                <a:latin typeface="Tahoma" panose="020B0604030504040204" pitchFamily="34" charset="0"/>
              </a:rPr>
              <a:t>for </a:t>
            </a:r>
            <a:r>
              <a:rPr lang="en-US" altLang="en-US" i="0">
                <a:solidFill>
                  <a:schemeClr val="bg2"/>
                </a:solidFill>
                <a:latin typeface="Tahoma" panose="020B0604030504040204" pitchFamily="34" charset="0"/>
              </a:rPr>
              <a:t>bit_index</a:t>
            </a:r>
            <a:r>
              <a:rPr lang="en-US" altLang="en-US" b="1" i="0">
                <a:solidFill>
                  <a:schemeClr val="bg2"/>
                </a:solidFill>
                <a:latin typeface="Tahoma" panose="020B0604030504040204" pitchFamily="34" charset="0"/>
              </a:rPr>
              <a:t> in </a:t>
            </a:r>
            <a:r>
              <a:rPr lang="en-US" altLang="en-US" i="0">
                <a:solidFill>
                  <a:schemeClr val="bg2"/>
                </a:solidFill>
                <a:latin typeface="Tahoma" panose="020B0604030504040204" pitchFamily="34" charset="0"/>
              </a:rPr>
              <a:t>1</a:t>
            </a:r>
            <a:r>
              <a:rPr lang="en-US" altLang="en-US" b="1" i="0">
                <a:solidFill>
                  <a:schemeClr val="bg2"/>
                </a:solidFill>
                <a:latin typeface="Tahoma" panose="020B0604030504040204" pitchFamily="34" charset="0"/>
              </a:rPr>
              <a:t> to </a:t>
            </a:r>
            <a:r>
              <a:rPr lang="en-US" altLang="en-US" i="0">
                <a:solidFill>
                  <a:schemeClr val="bg2"/>
                </a:solidFill>
                <a:latin typeface="Tahoma" panose="020B0604030504040204" pitchFamily="34" charset="0"/>
              </a:rPr>
              <a:t>actual_len</a:t>
            </a:r>
            <a:r>
              <a:rPr lang="en-US" altLang="en-US" b="1" i="0">
                <a:solidFill>
                  <a:schemeClr val="bg2"/>
                </a:solidFill>
                <a:latin typeface="Tahoma" panose="020B0604030504040204" pitchFamily="34" charset="0"/>
              </a:rPr>
              <a:t> loop</a:t>
            </a:r>
          </a:p>
          <a:p>
            <a:pPr lvl="4" eaLnBrk="1" hangingPunct="1"/>
            <a:r>
              <a:rPr lang="en-US" altLang="en-US" b="1" i="0">
                <a:solidFill>
                  <a:schemeClr val="bg2"/>
                </a:solidFill>
                <a:latin typeface="Tahoma" panose="020B0604030504040204" pitchFamily="34" charset="0"/>
              </a:rPr>
              <a:t>….</a:t>
            </a:r>
          </a:p>
          <a:p>
            <a:pPr lvl="3" eaLnBrk="1" hangingPunct="1"/>
            <a:r>
              <a:rPr lang="en-US" altLang="en-US" b="1" i="0">
                <a:solidFill>
                  <a:schemeClr val="bg2"/>
                </a:solidFill>
                <a:latin typeface="Tahoma" panose="020B0604030504040204" pitchFamily="34" charset="0"/>
              </a:rPr>
              <a:t>end loop;</a:t>
            </a:r>
          </a:p>
          <a:p>
            <a:pPr lvl="2" eaLnBrk="1" hangingPunct="1"/>
            <a:r>
              <a:rPr lang="en-US" altLang="en-US" b="1" i="0">
                <a:solidFill>
                  <a:schemeClr val="bg2"/>
                </a:solidFill>
                <a:latin typeface="Tahoma" panose="020B0604030504040204" pitchFamily="34" charset="0"/>
              </a:rPr>
              <a:t>end if;</a:t>
            </a:r>
          </a:p>
          <a:p>
            <a:pPr lvl="1" eaLnBrk="1" hangingPunct="1"/>
            <a:r>
              <a:rPr lang="en-US" altLang="en-US" b="1" i="0">
                <a:solidFill>
                  <a:schemeClr val="bg2"/>
                </a:solidFill>
                <a:latin typeface="Tahoma" panose="020B0604030504040204" pitchFamily="34" charset="0"/>
              </a:rPr>
              <a:t>end loop;</a:t>
            </a:r>
          </a:p>
          <a:p>
            <a:pPr lvl="1" eaLnBrk="1" hangingPunct="1"/>
            <a:r>
              <a:rPr lang="en-US" altLang="en-US" b="1" i="0">
                <a:solidFill>
                  <a:schemeClr val="bg2"/>
                </a:solidFill>
                <a:latin typeface="Tahoma" panose="020B0604030504040204" pitchFamily="34" charset="0"/>
              </a:rPr>
              <a:t>wait;</a:t>
            </a:r>
          </a:p>
          <a:p>
            <a:pPr eaLnBrk="1" hangingPunct="1"/>
            <a:r>
              <a:rPr lang="en-US" altLang="en-US" b="1" i="0">
                <a:solidFill>
                  <a:schemeClr val="bg2"/>
                </a:solidFill>
                <a:latin typeface="Tahoma" panose="020B0604030504040204" pitchFamily="34" charset="0"/>
              </a:rPr>
              <a:t>end process;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9373DDC-0754-40DC-BFC1-31A94E580061}" type="slidenum">
              <a:rPr lang="ar-SA" altLang="en-US" sz="1400" smtClean="0">
                <a:solidFill>
                  <a:srgbClr val="0000B6"/>
                </a:solidFill>
                <a:latin typeface="Book Antiqua" panose="02040602050305030304" pitchFamily="18" charset="0"/>
              </a:rPr>
              <a:pPr>
                <a:spcBef>
                  <a:spcPct val="0"/>
                </a:spcBef>
                <a:buClrTx/>
                <a:buSzTx/>
                <a:buFontTx/>
                <a:buNone/>
              </a:pPr>
              <a:t>301</a:t>
            </a:fld>
            <a:endParaRPr lang="en-US" altLang="en-US" sz="1400" smtClean="0">
              <a:solidFill>
                <a:srgbClr val="0000B6"/>
              </a:solidFill>
              <a:latin typeface="Book Antiqua" panose="02040602050305030304" pitchFamily="18" charset="0"/>
            </a:endParaRPr>
          </a:p>
        </p:txBody>
      </p:sp>
      <p:sp>
        <p:nvSpPr>
          <p:cNvPr id="454658" name="Rectangle 2"/>
          <p:cNvSpPr>
            <a:spLocks noGrp="1" noChangeArrowheads="1"/>
          </p:cNvSpPr>
          <p:nvPr>
            <p:ph type="title"/>
          </p:nvPr>
        </p:nvSpPr>
        <p:spPr/>
        <p:txBody>
          <a:bodyPr/>
          <a:lstStyle/>
          <a:p>
            <a:pPr>
              <a:defRPr/>
            </a:pPr>
            <a:r>
              <a:rPr lang="en-US" smtClean="0">
                <a:solidFill>
                  <a:schemeClr val="tx1"/>
                </a:solidFill>
              </a:rPr>
              <a:t>File writing</a:t>
            </a:r>
          </a:p>
        </p:txBody>
      </p:sp>
      <p:sp>
        <p:nvSpPr>
          <p:cNvPr id="330756" name="Text Box 3"/>
          <p:cNvSpPr txBox="1">
            <a:spLocks noChangeArrowheads="1"/>
          </p:cNvSpPr>
          <p:nvPr/>
        </p:nvSpPr>
        <p:spPr bwMode="auto">
          <a:xfrm>
            <a:off x="517525" y="14287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endParaRPr lang="fa-IR" altLang="en-US" i="0">
              <a:solidFill>
                <a:schemeClr val="tx1"/>
              </a:solidFill>
              <a:latin typeface="Tahoma" panose="020B0604030504040204" pitchFamily="34" charset="0"/>
            </a:endParaRPr>
          </a:p>
        </p:txBody>
      </p:sp>
      <p:sp>
        <p:nvSpPr>
          <p:cNvPr id="330757" name="Text Box 4"/>
          <p:cNvSpPr txBox="1">
            <a:spLocks noChangeArrowheads="1"/>
          </p:cNvSpPr>
          <p:nvPr/>
        </p:nvSpPr>
        <p:spPr bwMode="auto">
          <a:xfrm>
            <a:off x="381000" y="1447800"/>
            <a:ext cx="83804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Given a file definition, VHDL implicitly provides the</a:t>
            </a:r>
          </a:p>
          <a:p>
            <a:pPr eaLnBrk="1" hangingPunct="1">
              <a:spcBef>
                <a:spcPct val="0"/>
              </a:spcBef>
              <a:buClrTx/>
              <a:buSzTx/>
              <a:buFontTx/>
              <a:buNone/>
            </a:pPr>
            <a:r>
              <a:rPr lang="en-US" altLang="en-US" i="0">
                <a:solidFill>
                  <a:schemeClr val="tx1"/>
                </a:solidFill>
                <a:latin typeface="Tahoma" panose="020B0604030504040204" pitchFamily="34" charset="0"/>
              </a:rPr>
              <a:t>  following subprograms:</a:t>
            </a:r>
          </a:p>
        </p:txBody>
      </p:sp>
      <p:sp>
        <p:nvSpPr>
          <p:cNvPr id="330758" name="Text Box 5"/>
          <p:cNvSpPr txBox="1">
            <a:spLocks noChangeArrowheads="1"/>
          </p:cNvSpPr>
          <p:nvPr/>
        </p:nvSpPr>
        <p:spPr bwMode="auto">
          <a:xfrm>
            <a:off x="304800" y="3095625"/>
            <a:ext cx="8494713" cy="12001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type</a:t>
            </a:r>
            <a:r>
              <a:rPr lang="en-US" altLang="en-US" sz="2400" i="0">
                <a:solidFill>
                  <a:schemeClr val="tx1"/>
                </a:solidFill>
                <a:latin typeface="Tahoma" panose="020B0604030504040204" pitchFamily="34" charset="0"/>
              </a:rPr>
              <a:t> file_type </a:t>
            </a:r>
            <a:r>
              <a:rPr lang="en-US" altLang="en-US" sz="2400" b="1" i="0">
                <a:solidFill>
                  <a:schemeClr val="tx1"/>
                </a:solidFill>
                <a:latin typeface="Tahoma" panose="020B0604030504040204" pitchFamily="34" charset="0"/>
              </a:rPr>
              <a:t>is file of</a:t>
            </a:r>
            <a:r>
              <a:rPr lang="en-US" altLang="en-US" sz="2400" i="0">
                <a:solidFill>
                  <a:schemeClr val="tx1"/>
                </a:solidFill>
                <a:latin typeface="Tahoma" panose="020B0604030504040204" pitchFamily="34" charset="0"/>
              </a:rPr>
              <a:t> element_type;</a:t>
            </a:r>
          </a:p>
          <a:p>
            <a:pPr eaLnBrk="1" hangingPunct="1">
              <a:spcBef>
                <a:spcPct val="0"/>
              </a:spcBef>
              <a:buClrTx/>
              <a:buSzTx/>
              <a:buFontTx/>
              <a:buNone/>
            </a:pPr>
            <a:endParaRPr lang="en-US" altLang="en-US" sz="2400" i="0">
              <a:solidFill>
                <a:schemeClr val="tx1"/>
              </a:solidFill>
              <a:latin typeface="Tahoma" panose="020B0604030504040204" pitchFamily="34" charset="0"/>
            </a:endParaRPr>
          </a:p>
          <a:p>
            <a:pPr eaLnBrk="1" hangingPunct="1">
              <a:spcBef>
                <a:spcPct val="0"/>
              </a:spcBef>
              <a:buClrTx/>
              <a:buSzTx/>
              <a:buFontTx/>
              <a:buNone/>
            </a:pPr>
            <a:r>
              <a:rPr lang="en-US" altLang="en-US" sz="2400" b="1" i="0">
                <a:solidFill>
                  <a:schemeClr val="tx1"/>
                </a:solidFill>
                <a:latin typeface="Tahoma" panose="020B0604030504040204" pitchFamily="34" charset="0"/>
              </a:rPr>
              <a:t>procedure</a:t>
            </a:r>
            <a:r>
              <a:rPr lang="en-US" altLang="en-US" sz="2400" i="0">
                <a:solidFill>
                  <a:schemeClr val="tx1"/>
                </a:solidFill>
                <a:latin typeface="Tahoma" panose="020B0604030504040204" pitchFamily="34" charset="0"/>
              </a:rPr>
              <a:t> write ( </a:t>
            </a:r>
            <a:r>
              <a:rPr lang="en-US" altLang="en-US" sz="2400" b="1" i="0">
                <a:solidFill>
                  <a:schemeClr val="tx1"/>
                </a:solidFill>
                <a:latin typeface="Tahoma" panose="020B0604030504040204" pitchFamily="34" charset="0"/>
              </a:rPr>
              <a:t>file</a:t>
            </a:r>
            <a:r>
              <a:rPr lang="en-US" altLang="en-US" sz="2400" i="0">
                <a:solidFill>
                  <a:schemeClr val="tx1"/>
                </a:solidFill>
                <a:latin typeface="Tahoma" panose="020B0604030504040204" pitchFamily="34" charset="0"/>
              </a:rPr>
              <a:t> f: file_type; value : </a:t>
            </a:r>
            <a:r>
              <a:rPr lang="en-US" altLang="en-US" sz="2400" b="1" i="0">
                <a:solidFill>
                  <a:schemeClr val="tx1"/>
                </a:solidFill>
                <a:latin typeface="Tahoma" panose="020B0604030504040204" pitchFamily="34" charset="0"/>
              </a:rPr>
              <a:t>in</a:t>
            </a:r>
            <a:r>
              <a:rPr lang="en-US" altLang="en-US" sz="2400" i="0">
                <a:solidFill>
                  <a:schemeClr val="tx1"/>
                </a:solidFill>
                <a:latin typeface="Tahoma" panose="020B0604030504040204" pitchFamily="34" charset="0"/>
              </a:rPr>
              <a:t> element_type);</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B68642D-5EE7-4C9C-AE0D-C0E1F8A33D60}" type="slidenum">
              <a:rPr lang="ar-SA" altLang="en-US" sz="1400" smtClean="0">
                <a:solidFill>
                  <a:srgbClr val="0000B6"/>
                </a:solidFill>
                <a:latin typeface="Book Antiqua" panose="02040602050305030304" pitchFamily="18" charset="0"/>
              </a:rPr>
              <a:pPr>
                <a:spcBef>
                  <a:spcPct val="0"/>
                </a:spcBef>
                <a:buClrTx/>
                <a:buSzTx/>
                <a:buFontTx/>
                <a:buNone/>
              </a:pPr>
              <a:t>302</a:t>
            </a:fld>
            <a:endParaRPr lang="en-US" altLang="en-US" sz="1400" smtClean="0">
              <a:solidFill>
                <a:srgbClr val="0000B6"/>
              </a:solidFill>
              <a:latin typeface="Book Antiqua" panose="02040602050305030304" pitchFamily="18" charset="0"/>
            </a:endParaRPr>
          </a:p>
        </p:txBody>
      </p:sp>
      <p:sp>
        <p:nvSpPr>
          <p:cNvPr id="455682" name="Rectangle 2"/>
          <p:cNvSpPr>
            <a:spLocks noGrp="1" noChangeArrowheads="1"/>
          </p:cNvSpPr>
          <p:nvPr>
            <p:ph type="title"/>
          </p:nvPr>
        </p:nvSpPr>
        <p:spPr/>
        <p:txBody>
          <a:bodyPr/>
          <a:lstStyle/>
          <a:p>
            <a:pPr>
              <a:defRPr/>
            </a:pPr>
            <a:r>
              <a:rPr lang="en-US" smtClean="0">
                <a:solidFill>
                  <a:schemeClr val="tx1"/>
                </a:solidFill>
              </a:rPr>
              <a:t>Problem Description</a:t>
            </a:r>
          </a:p>
        </p:txBody>
      </p:sp>
      <p:sp>
        <p:nvSpPr>
          <p:cNvPr id="331780" name="Text Box 3"/>
          <p:cNvSpPr txBox="1">
            <a:spLocks noChangeArrowheads="1"/>
          </p:cNvSpPr>
          <p:nvPr/>
        </p:nvSpPr>
        <p:spPr bwMode="auto">
          <a:xfrm>
            <a:off x="609600" y="1676400"/>
            <a:ext cx="73120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Write a process description that writes the</a:t>
            </a:r>
          </a:p>
          <a:p>
            <a:pPr eaLnBrk="1" hangingPunct="1">
              <a:spcBef>
                <a:spcPct val="0"/>
              </a:spcBef>
              <a:buClrTx/>
              <a:buSzTx/>
              <a:buFontTx/>
              <a:buNone/>
            </a:pPr>
            <a:r>
              <a:rPr lang="en-US" altLang="en-US" i="0">
                <a:solidFill>
                  <a:schemeClr val="tx1"/>
                </a:solidFill>
                <a:latin typeface="Tahoma" panose="020B0604030504040204" pitchFamily="34" charset="0"/>
              </a:rPr>
              <a:t>   data of integer type from an input signal to</a:t>
            </a:r>
          </a:p>
          <a:p>
            <a:pPr eaLnBrk="1" hangingPunct="1">
              <a:spcBef>
                <a:spcPct val="0"/>
              </a:spcBef>
              <a:buClrTx/>
              <a:buSzTx/>
              <a:buFontTx/>
              <a:buNone/>
            </a:pPr>
            <a:r>
              <a:rPr lang="en-US" altLang="en-US" i="0">
                <a:solidFill>
                  <a:schemeClr val="tx1"/>
                </a:solidFill>
                <a:latin typeface="Tahoma" panose="020B0604030504040204" pitchFamily="34" charset="0"/>
              </a:rPr>
              <a:t>   a file.</a:t>
            </a:r>
          </a:p>
          <a:p>
            <a:pPr eaLnBrk="1" hangingPunct="1">
              <a:spcBef>
                <a:spcPct val="0"/>
              </a:spcBef>
              <a:buClrTx/>
              <a:buSzTx/>
              <a:buFontTx/>
              <a:buChar char="•"/>
            </a:pPr>
            <a:r>
              <a:rPr lang="en-US" altLang="en-US" i="0">
                <a:solidFill>
                  <a:schemeClr val="tx1"/>
                </a:solidFill>
                <a:latin typeface="Tahoma" panose="020B0604030504040204" pitchFamily="34" charset="0"/>
              </a:rPr>
              <a:t> Assume that the input signal “s1” is an “in”</a:t>
            </a:r>
          </a:p>
          <a:p>
            <a:pPr eaLnBrk="1" hangingPunct="1">
              <a:spcBef>
                <a:spcPct val="0"/>
              </a:spcBef>
              <a:buClrTx/>
              <a:buSzTx/>
              <a:buFontTx/>
              <a:buNone/>
            </a:pPr>
            <a:r>
              <a:rPr lang="en-US" altLang="en-US" i="0">
                <a:solidFill>
                  <a:schemeClr val="tx1"/>
                </a:solidFill>
                <a:latin typeface="Tahoma" panose="020B0604030504040204" pitchFamily="34" charset="0"/>
              </a:rPr>
              <a:t>  port of the top level entity.</a:t>
            </a:r>
          </a:p>
          <a:p>
            <a:pPr eaLnBrk="1" hangingPunct="1">
              <a:spcBef>
                <a:spcPct val="0"/>
              </a:spcBef>
              <a:buClrTx/>
              <a:buSzTx/>
              <a:buFontTx/>
              <a:buChar char="•"/>
            </a:pPr>
            <a:r>
              <a:rPr lang="en-US" altLang="en-US" i="0">
                <a:solidFill>
                  <a:schemeClr val="tx1"/>
                </a:solidFill>
                <a:latin typeface="Tahoma" panose="020B0604030504040204" pitchFamily="34" charset="0"/>
              </a:rPr>
              <a:t> Assume the file name to be “out.dat”.</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BFA098D-BFA8-4677-8090-E4CB4EC790F4}" type="slidenum">
              <a:rPr lang="ar-SA" altLang="en-US" sz="1400" smtClean="0">
                <a:solidFill>
                  <a:srgbClr val="0000B6"/>
                </a:solidFill>
                <a:latin typeface="Book Antiqua" panose="02040602050305030304" pitchFamily="18" charset="0"/>
              </a:rPr>
              <a:pPr>
                <a:spcBef>
                  <a:spcPct val="0"/>
                </a:spcBef>
                <a:buClrTx/>
                <a:buSzTx/>
                <a:buFontTx/>
                <a:buNone/>
              </a:pPr>
              <a:t>303</a:t>
            </a:fld>
            <a:endParaRPr lang="en-US" altLang="en-US" sz="1400" smtClean="0">
              <a:solidFill>
                <a:srgbClr val="0000B6"/>
              </a:solidFill>
              <a:latin typeface="Book Antiqua" panose="02040602050305030304" pitchFamily="18" charset="0"/>
            </a:endParaRPr>
          </a:p>
        </p:txBody>
      </p:sp>
      <p:sp>
        <p:nvSpPr>
          <p:cNvPr id="456706" name="Rectangle 2"/>
          <p:cNvSpPr>
            <a:spLocks noGrp="1" noChangeArrowheads="1"/>
          </p:cNvSpPr>
          <p:nvPr>
            <p:ph type="title"/>
          </p:nvPr>
        </p:nvSpPr>
        <p:spPr/>
        <p:txBody>
          <a:bodyPr/>
          <a:lstStyle/>
          <a:p>
            <a:pPr>
              <a:defRPr/>
            </a:pPr>
            <a:r>
              <a:rPr lang="en-US" smtClean="0">
                <a:solidFill>
                  <a:schemeClr val="tx1"/>
                </a:solidFill>
              </a:rPr>
              <a:t>Example</a:t>
            </a:r>
          </a:p>
        </p:txBody>
      </p:sp>
      <p:sp>
        <p:nvSpPr>
          <p:cNvPr id="332804" name="Text Box 3"/>
          <p:cNvSpPr txBox="1">
            <a:spLocks noChangeArrowheads="1"/>
          </p:cNvSpPr>
          <p:nvPr/>
        </p:nvSpPr>
        <p:spPr bwMode="auto">
          <a:xfrm>
            <a:off x="609600" y="1600200"/>
            <a:ext cx="7840663" cy="3094038"/>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i="0">
                <a:solidFill>
                  <a:schemeClr val="tx1"/>
                </a:solidFill>
                <a:latin typeface="Tahoma" panose="020B0604030504040204" pitchFamily="34" charset="0"/>
              </a:rPr>
              <a:t>P1: </a:t>
            </a:r>
            <a:r>
              <a:rPr lang="en-US" altLang="en-US" b="1" i="0">
                <a:solidFill>
                  <a:schemeClr val="tx1"/>
                </a:solidFill>
                <a:latin typeface="Tahoma" panose="020B0604030504040204" pitchFamily="34" charset="0"/>
              </a:rPr>
              <a:t>process</a:t>
            </a:r>
            <a:r>
              <a:rPr lang="en-US" altLang="en-US" i="0">
                <a:solidFill>
                  <a:schemeClr val="tx1"/>
                </a:solidFill>
                <a:latin typeface="Tahoma" panose="020B0604030504040204" pitchFamily="34" charset="0"/>
              </a:rPr>
              <a:t> (s1) </a:t>
            </a:r>
            <a:r>
              <a:rPr lang="en-US" altLang="en-US" b="1" i="0">
                <a:solidFill>
                  <a:schemeClr val="tx1"/>
                </a:solidFill>
                <a:latin typeface="Tahoma" panose="020B0604030504040204" pitchFamily="34" charset="0"/>
              </a:rPr>
              <a:t>is</a:t>
            </a:r>
          </a:p>
          <a:p>
            <a:pPr lvl="1" eaLnBrk="1" hangingPunct="1">
              <a:spcBef>
                <a:spcPct val="0"/>
              </a:spcBef>
              <a:buClrTx/>
              <a:buSzTx/>
              <a:buFontTx/>
              <a:buNone/>
            </a:pPr>
            <a:r>
              <a:rPr lang="en-US" altLang="en-US" sz="2800" b="1" i="0">
                <a:latin typeface="Tahoma" panose="020B0604030504040204" pitchFamily="34" charset="0"/>
              </a:rPr>
              <a:t>type</a:t>
            </a:r>
            <a:r>
              <a:rPr lang="en-US" altLang="en-US" sz="2800" i="0">
                <a:latin typeface="Tahoma" panose="020B0604030504040204" pitchFamily="34" charset="0"/>
              </a:rPr>
              <a:t> integer_file </a:t>
            </a:r>
            <a:r>
              <a:rPr lang="en-US" altLang="en-US" sz="2800" b="1" i="0">
                <a:latin typeface="Tahoma" panose="020B0604030504040204" pitchFamily="34" charset="0"/>
              </a:rPr>
              <a:t>is file of</a:t>
            </a:r>
            <a:r>
              <a:rPr lang="en-US" altLang="en-US" sz="2800" i="0">
                <a:latin typeface="Tahoma" panose="020B0604030504040204" pitchFamily="34" charset="0"/>
              </a:rPr>
              <a:t> integer;</a:t>
            </a:r>
          </a:p>
          <a:p>
            <a:pPr lvl="1" eaLnBrk="1" hangingPunct="1">
              <a:spcBef>
                <a:spcPct val="0"/>
              </a:spcBef>
              <a:buClrTx/>
              <a:buSzTx/>
              <a:buFontTx/>
              <a:buNone/>
            </a:pPr>
            <a:r>
              <a:rPr lang="en-US" altLang="en-US" sz="2800" b="1" i="0">
                <a:latin typeface="Tahoma" panose="020B0604030504040204" pitchFamily="34" charset="0"/>
              </a:rPr>
              <a:t>file</a:t>
            </a:r>
            <a:r>
              <a:rPr lang="en-US" altLang="en-US" sz="2800" i="0">
                <a:latin typeface="Tahoma" panose="020B0604030504040204" pitchFamily="34" charset="0"/>
              </a:rPr>
              <a:t> out_file: integer_file </a:t>
            </a:r>
            <a:r>
              <a:rPr lang="en-US" altLang="en-US" sz="2800" b="1" i="0">
                <a:latin typeface="Tahoma" panose="020B0604030504040204" pitchFamily="34" charset="0"/>
              </a:rPr>
              <a:t>open</a:t>
            </a:r>
            <a:r>
              <a:rPr lang="en-US" altLang="en-US" sz="2800" i="0">
                <a:latin typeface="Tahoma" panose="020B0604030504040204" pitchFamily="34" charset="0"/>
              </a:rPr>
              <a:t> write_mode </a:t>
            </a:r>
            <a:r>
              <a:rPr lang="en-US" altLang="en-US" sz="2800" b="1" i="0">
                <a:latin typeface="Tahoma" panose="020B0604030504040204" pitchFamily="34" charset="0"/>
              </a:rPr>
              <a:t>is</a:t>
            </a:r>
          </a:p>
          <a:p>
            <a:pPr lvl="1" eaLnBrk="1" hangingPunct="1">
              <a:spcBef>
                <a:spcPct val="0"/>
              </a:spcBef>
              <a:buClrTx/>
              <a:buSzTx/>
              <a:buFontTx/>
              <a:buNone/>
            </a:pPr>
            <a:r>
              <a:rPr lang="en-US" altLang="en-US" sz="2800" i="0">
                <a:latin typeface="Tahoma" panose="020B0604030504040204" pitchFamily="34" charset="0"/>
              </a:rPr>
              <a:t>“out.dat”;</a:t>
            </a:r>
          </a:p>
          <a:p>
            <a:pPr eaLnBrk="1" hangingPunct="1">
              <a:spcBef>
                <a:spcPct val="0"/>
              </a:spcBef>
              <a:buClrTx/>
              <a:buSzTx/>
              <a:buFontTx/>
              <a:buNone/>
            </a:pPr>
            <a:r>
              <a:rPr lang="en-US" altLang="en-US" b="1" i="0">
                <a:solidFill>
                  <a:schemeClr val="tx1"/>
                </a:solidFill>
                <a:latin typeface="Tahoma" panose="020B0604030504040204" pitchFamily="34" charset="0"/>
              </a:rPr>
              <a:t>begin</a:t>
            </a:r>
          </a:p>
          <a:p>
            <a:pPr lvl="1" eaLnBrk="1" hangingPunct="1">
              <a:spcBef>
                <a:spcPct val="0"/>
              </a:spcBef>
              <a:buClrTx/>
              <a:buSzTx/>
              <a:buFontTx/>
              <a:buNone/>
            </a:pPr>
            <a:r>
              <a:rPr lang="en-US" altLang="en-US" sz="2800" b="1" i="0">
                <a:latin typeface="Tahoma" panose="020B0604030504040204" pitchFamily="34" charset="0"/>
              </a:rPr>
              <a:t>write</a:t>
            </a:r>
            <a:r>
              <a:rPr lang="en-US" altLang="en-US" sz="2800" i="0">
                <a:latin typeface="Tahoma" panose="020B0604030504040204" pitchFamily="34" charset="0"/>
              </a:rPr>
              <a:t> (out_file,s1);</a:t>
            </a:r>
          </a:p>
          <a:p>
            <a:pPr eaLnBrk="1" hangingPunct="1">
              <a:spcBef>
                <a:spcPct val="0"/>
              </a:spcBef>
              <a:buClrTx/>
              <a:buSzTx/>
              <a:buFontTx/>
              <a:buNone/>
            </a:pPr>
            <a:r>
              <a:rPr lang="en-US" altLang="en-US" b="1" i="0">
                <a:solidFill>
                  <a:schemeClr val="tx1"/>
                </a:solidFill>
                <a:latin typeface="Tahoma" panose="020B0604030504040204" pitchFamily="34" charset="0"/>
              </a:rPr>
              <a:t>end</a:t>
            </a:r>
            <a:r>
              <a:rPr lang="en-US" altLang="en-US" i="0">
                <a:solidFill>
                  <a:schemeClr val="tx1"/>
                </a:solidFill>
                <a:latin typeface="Tahoma" panose="020B0604030504040204" pitchFamily="34" charset="0"/>
              </a:rPr>
              <a:t>;</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ctrTitle"/>
          </p:nvPr>
        </p:nvSpPr>
        <p:spPr>
          <a:xfrm>
            <a:off x="611188" y="4724400"/>
            <a:ext cx="7772400" cy="1143000"/>
          </a:xfrm>
        </p:spPr>
        <p:txBody>
          <a:bodyPr/>
          <a:lstStyle/>
          <a:p>
            <a:pPr>
              <a:defRPr/>
            </a:pPr>
            <a:r>
              <a:rPr lang="en-US" smtClean="0"/>
              <a:t>Signals and Resolution Function</a:t>
            </a:r>
          </a:p>
        </p:txBody>
      </p:sp>
      <p:pic>
        <p:nvPicPr>
          <p:cNvPr id="333827" name="Picture 3" descr="soc_intro_c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4EC8EB2-CD3B-4B55-86AE-9B497B92FB82}" type="slidenum">
              <a:rPr lang="ar-SA" altLang="en-US" sz="1400" smtClean="0">
                <a:solidFill>
                  <a:srgbClr val="0000B6"/>
                </a:solidFill>
                <a:latin typeface="Book Antiqua" panose="02040602050305030304" pitchFamily="18" charset="0"/>
              </a:rPr>
              <a:pPr>
                <a:spcBef>
                  <a:spcPct val="0"/>
                </a:spcBef>
                <a:buClrTx/>
                <a:buSzTx/>
                <a:buFontTx/>
                <a:buNone/>
              </a:pPr>
              <a:t>305</a:t>
            </a:fld>
            <a:endParaRPr lang="en-US" altLang="en-US" sz="1400" smtClean="0">
              <a:solidFill>
                <a:srgbClr val="0000B6"/>
              </a:solidFill>
              <a:latin typeface="Book Antiqua" panose="02040602050305030304" pitchFamily="18" charset="0"/>
            </a:endParaRPr>
          </a:p>
        </p:txBody>
      </p:sp>
      <p:sp>
        <p:nvSpPr>
          <p:cNvPr id="458754" name="Rectangle 2"/>
          <p:cNvSpPr>
            <a:spLocks noGrp="1" noChangeArrowheads="1"/>
          </p:cNvSpPr>
          <p:nvPr>
            <p:ph type="title"/>
          </p:nvPr>
        </p:nvSpPr>
        <p:spPr/>
        <p:txBody>
          <a:bodyPr/>
          <a:lstStyle/>
          <a:p>
            <a:pPr>
              <a:defRPr/>
            </a:pPr>
            <a:r>
              <a:rPr lang="en-US" smtClean="0">
                <a:solidFill>
                  <a:schemeClr val="tx1"/>
                </a:solidFill>
              </a:rPr>
              <a:t>Resolved signals</a:t>
            </a:r>
          </a:p>
        </p:txBody>
      </p:sp>
      <p:sp>
        <p:nvSpPr>
          <p:cNvPr id="334852" name="Text Box 3"/>
          <p:cNvSpPr txBox="1">
            <a:spLocks noChangeArrowheads="1"/>
          </p:cNvSpPr>
          <p:nvPr/>
        </p:nvSpPr>
        <p:spPr bwMode="auto">
          <a:xfrm>
            <a:off x="457200" y="1981200"/>
            <a:ext cx="8123238"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Thus far we have assumed only one driver per</a:t>
            </a:r>
          </a:p>
          <a:p>
            <a:pPr eaLnBrk="1" hangingPunct="1">
              <a:spcBef>
                <a:spcPct val="0"/>
              </a:spcBef>
              <a:buClrTx/>
              <a:buSzTx/>
              <a:buFontTx/>
              <a:buNone/>
            </a:pPr>
            <a:r>
              <a:rPr lang="en-US" altLang="en-US" i="0">
                <a:solidFill>
                  <a:schemeClr val="tx1"/>
                </a:solidFill>
                <a:latin typeface="Tahoma" panose="020B0604030504040204" pitchFamily="34" charset="0"/>
              </a:rPr>
              <a:t>   signal.</a:t>
            </a:r>
          </a:p>
          <a:p>
            <a:pPr eaLnBrk="1" hangingPunct="1">
              <a:lnSpc>
                <a:spcPct val="140000"/>
              </a:lnSpc>
              <a:spcBef>
                <a:spcPct val="0"/>
              </a:spcBef>
              <a:buClrTx/>
              <a:buSzTx/>
              <a:buFontTx/>
              <a:buChar char="•"/>
            </a:pPr>
            <a:r>
              <a:rPr lang="en-US" altLang="en-US" i="0">
                <a:solidFill>
                  <a:schemeClr val="tx1"/>
                </a:solidFill>
                <a:latin typeface="Tahoma" panose="020B0604030504040204" pitchFamily="34" charset="0"/>
              </a:rPr>
              <a:t> That is, only one process can apply signal </a:t>
            </a:r>
          </a:p>
          <a:p>
            <a:pPr eaLnBrk="1" hangingPunct="1">
              <a:spcBef>
                <a:spcPct val="0"/>
              </a:spcBef>
              <a:buClrTx/>
              <a:buSzTx/>
              <a:buFontTx/>
              <a:buNone/>
            </a:pPr>
            <a:r>
              <a:rPr lang="en-US" altLang="en-US" i="0">
                <a:solidFill>
                  <a:schemeClr val="tx1"/>
                </a:solidFill>
                <a:latin typeface="Tahoma" panose="020B0604030504040204" pitchFamily="34" charset="0"/>
              </a:rPr>
              <a:t>   assignments to a signal.</a:t>
            </a:r>
          </a:p>
          <a:p>
            <a:pPr eaLnBrk="1" hangingPunct="1">
              <a:lnSpc>
                <a:spcPct val="150000"/>
              </a:lnSpc>
              <a:spcBef>
                <a:spcPct val="0"/>
              </a:spcBef>
              <a:buClrTx/>
              <a:buSzTx/>
              <a:buFontTx/>
              <a:buChar char="•"/>
            </a:pPr>
            <a:r>
              <a:rPr lang="en-US" altLang="en-US" i="0">
                <a:solidFill>
                  <a:schemeClr val="tx1"/>
                </a:solidFill>
                <a:latin typeface="Tahoma" panose="020B0604030504040204" pitchFamily="34" charset="0"/>
              </a:rPr>
              <a:t> Resolved signals handle the case when there are</a:t>
            </a:r>
          </a:p>
          <a:p>
            <a:pPr eaLnBrk="1" hangingPunct="1">
              <a:spcBef>
                <a:spcPct val="0"/>
              </a:spcBef>
              <a:buClrTx/>
              <a:buSzTx/>
              <a:buFontTx/>
              <a:buNone/>
            </a:pPr>
            <a:r>
              <a:rPr lang="en-US" altLang="en-US" i="0">
                <a:solidFill>
                  <a:schemeClr val="tx1"/>
                </a:solidFill>
                <a:latin typeface="Tahoma" panose="020B0604030504040204" pitchFamily="34" charset="0"/>
              </a:rPr>
              <a:t>  more than one driver for a signal.</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13E0C7B-4A5E-42C3-8163-5B9A139D2375}" type="slidenum">
              <a:rPr lang="ar-SA" altLang="en-US" sz="1400" smtClean="0">
                <a:solidFill>
                  <a:srgbClr val="0000B6"/>
                </a:solidFill>
                <a:latin typeface="Book Antiqua" panose="02040602050305030304" pitchFamily="18" charset="0"/>
              </a:rPr>
              <a:pPr>
                <a:spcBef>
                  <a:spcPct val="0"/>
                </a:spcBef>
                <a:buClrTx/>
                <a:buSzTx/>
                <a:buFontTx/>
                <a:buNone/>
              </a:pPr>
              <a:t>306</a:t>
            </a:fld>
            <a:endParaRPr lang="en-US" altLang="en-US" sz="1400" smtClean="0">
              <a:solidFill>
                <a:srgbClr val="0000B6"/>
              </a:solidFill>
              <a:latin typeface="Book Antiqua" panose="02040602050305030304" pitchFamily="18" charset="0"/>
            </a:endParaRPr>
          </a:p>
        </p:txBody>
      </p:sp>
      <p:sp>
        <p:nvSpPr>
          <p:cNvPr id="459778" name="Rectangle 2"/>
          <p:cNvSpPr>
            <a:spLocks noGrp="1" noChangeArrowheads="1"/>
          </p:cNvSpPr>
          <p:nvPr>
            <p:ph type="title"/>
          </p:nvPr>
        </p:nvSpPr>
        <p:spPr>
          <a:xfrm>
            <a:off x="685800" y="152400"/>
            <a:ext cx="7772400" cy="1143000"/>
          </a:xfrm>
        </p:spPr>
        <p:txBody>
          <a:bodyPr/>
          <a:lstStyle/>
          <a:p>
            <a:pPr>
              <a:defRPr/>
            </a:pPr>
            <a:r>
              <a:rPr lang="en-US" smtClean="0">
                <a:solidFill>
                  <a:schemeClr val="tx1"/>
                </a:solidFill>
              </a:rPr>
              <a:t>Example</a:t>
            </a:r>
          </a:p>
        </p:txBody>
      </p:sp>
      <p:sp>
        <p:nvSpPr>
          <p:cNvPr id="335876" name="Text Box 3"/>
          <p:cNvSpPr txBox="1">
            <a:spLocks noChangeArrowheads="1"/>
          </p:cNvSpPr>
          <p:nvPr/>
        </p:nvSpPr>
        <p:spPr bwMode="auto">
          <a:xfrm>
            <a:off x="685800" y="1143000"/>
            <a:ext cx="3325813" cy="55816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i="0">
                <a:solidFill>
                  <a:schemeClr val="tx1"/>
                </a:solidFill>
                <a:latin typeface="Tahoma" panose="020B0604030504040204" pitchFamily="34" charset="0"/>
              </a:rPr>
              <a:t>architecture</a:t>
            </a:r>
            <a:r>
              <a:rPr lang="en-US" altLang="en-US" sz="2400" i="0">
                <a:solidFill>
                  <a:schemeClr val="tx1"/>
                </a:solidFill>
                <a:latin typeface="Tahoma" panose="020B0604030504040204" pitchFamily="34" charset="0"/>
              </a:rPr>
              <a:t> b </a:t>
            </a:r>
            <a:r>
              <a:rPr lang="en-US" altLang="en-US" sz="2400" b="1" i="0">
                <a:solidFill>
                  <a:schemeClr val="tx1"/>
                </a:solidFill>
                <a:latin typeface="Tahoma" panose="020B0604030504040204" pitchFamily="34" charset="0"/>
              </a:rPr>
              <a:t>of</a:t>
            </a:r>
            <a:r>
              <a:rPr lang="en-US" altLang="en-US" sz="2400" i="0">
                <a:solidFill>
                  <a:schemeClr val="tx1"/>
                </a:solidFill>
                <a:latin typeface="Tahoma" panose="020B0604030504040204" pitchFamily="34" charset="0"/>
              </a:rPr>
              <a:t> e </a:t>
            </a:r>
            <a:r>
              <a:rPr lang="en-US" altLang="en-US" sz="2400" b="1" i="0">
                <a:solidFill>
                  <a:schemeClr val="tx1"/>
                </a:solidFill>
                <a:latin typeface="Tahoma" panose="020B0604030504040204" pitchFamily="34" charset="0"/>
              </a:rPr>
              <a:t>is</a:t>
            </a:r>
          </a:p>
          <a:p>
            <a:pPr lvl="1" eaLnBrk="1" hangingPunct="1">
              <a:spcBef>
                <a:spcPct val="0"/>
              </a:spcBef>
              <a:buClrTx/>
              <a:buSzTx/>
              <a:buFontTx/>
              <a:buNone/>
            </a:pPr>
            <a:r>
              <a:rPr lang="en-US" altLang="en-US" b="1" i="0">
                <a:latin typeface="Tahoma" panose="020B0604030504040204" pitchFamily="34" charset="0"/>
              </a:rPr>
              <a:t>signal</a:t>
            </a:r>
            <a:r>
              <a:rPr lang="en-US" altLang="en-US" i="0">
                <a:latin typeface="Tahoma" panose="020B0604030504040204" pitchFamily="34" charset="0"/>
              </a:rPr>
              <a:t> x: bit;</a:t>
            </a:r>
          </a:p>
          <a:p>
            <a:pPr eaLnBrk="1" hangingPunct="1">
              <a:spcBef>
                <a:spcPct val="0"/>
              </a:spcBef>
              <a:buClrTx/>
              <a:buSzTx/>
              <a:buFontTx/>
              <a:buNone/>
            </a:pPr>
            <a:r>
              <a:rPr lang="en-US" altLang="en-US" sz="2400" b="1" i="0">
                <a:solidFill>
                  <a:schemeClr val="tx1"/>
                </a:solidFill>
                <a:latin typeface="Tahoma" panose="020B0604030504040204" pitchFamily="34" charset="0"/>
              </a:rPr>
              <a:t>begin</a:t>
            </a:r>
          </a:p>
          <a:p>
            <a:pPr lvl="1" eaLnBrk="1" hangingPunct="1">
              <a:spcBef>
                <a:spcPct val="0"/>
              </a:spcBef>
              <a:buClrTx/>
              <a:buSzTx/>
              <a:buFontTx/>
              <a:buNone/>
            </a:pPr>
            <a:r>
              <a:rPr lang="en-US" altLang="en-US" i="0">
                <a:latin typeface="Tahoma" panose="020B0604030504040204" pitchFamily="34" charset="0"/>
              </a:rPr>
              <a:t>p1: </a:t>
            </a:r>
            <a:r>
              <a:rPr lang="en-US" altLang="en-US" b="1" i="0">
                <a:latin typeface="Tahoma" panose="020B0604030504040204" pitchFamily="34" charset="0"/>
              </a:rPr>
              <a:t>process is</a:t>
            </a:r>
          </a:p>
          <a:p>
            <a:pPr lvl="1" eaLnBrk="1" hangingPunct="1">
              <a:spcBef>
                <a:spcPct val="0"/>
              </a:spcBef>
              <a:buClrTx/>
              <a:buSzTx/>
              <a:buFontTx/>
              <a:buNone/>
            </a:pPr>
            <a:r>
              <a:rPr lang="en-US" altLang="en-US" b="1" i="0">
                <a:latin typeface="Tahoma" panose="020B0604030504040204" pitchFamily="34" charset="0"/>
              </a:rPr>
              <a:t>begin</a:t>
            </a:r>
          </a:p>
          <a:p>
            <a:pPr lvl="2" eaLnBrk="1" hangingPunct="1">
              <a:spcBef>
                <a:spcPct val="0"/>
              </a:spcBef>
              <a:buClrTx/>
              <a:buSzTx/>
              <a:buFontTx/>
              <a:buNone/>
            </a:pPr>
            <a:r>
              <a:rPr lang="en-US" altLang="en-US" sz="2400" i="0">
                <a:latin typeface="Tahoma" panose="020B0604030504040204" pitchFamily="34" charset="0"/>
              </a:rPr>
              <a:t>…</a:t>
            </a:r>
          </a:p>
          <a:p>
            <a:pPr lvl="2" eaLnBrk="1" hangingPunct="1">
              <a:spcBef>
                <a:spcPct val="0"/>
              </a:spcBef>
              <a:buClrTx/>
              <a:buSzTx/>
              <a:buFontTx/>
              <a:buNone/>
            </a:pPr>
            <a:r>
              <a:rPr lang="en-US" altLang="en-US" sz="2400" i="0">
                <a:latin typeface="Tahoma" panose="020B0604030504040204" pitchFamily="34" charset="0"/>
              </a:rPr>
              <a:t>x &lt;= ‘1’;</a:t>
            </a:r>
          </a:p>
          <a:p>
            <a:pPr lvl="2" eaLnBrk="1" hangingPunct="1">
              <a:spcBef>
                <a:spcPct val="0"/>
              </a:spcBef>
              <a:buClrTx/>
              <a:buSzTx/>
              <a:buFontTx/>
              <a:buNone/>
            </a:pPr>
            <a:r>
              <a:rPr lang="en-US" altLang="en-US" sz="2400" i="0">
                <a:latin typeface="Tahoma" panose="020B0604030504040204" pitchFamily="34" charset="0"/>
              </a:rPr>
              <a:t>…</a:t>
            </a:r>
          </a:p>
          <a:p>
            <a:pPr lvl="1" eaLnBrk="1" hangingPunct="1">
              <a:spcBef>
                <a:spcPct val="0"/>
              </a:spcBef>
              <a:buClrTx/>
              <a:buSzTx/>
              <a:buFontTx/>
              <a:buNone/>
            </a:pPr>
            <a:r>
              <a:rPr lang="en-US" altLang="en-US" b="1" i="0">
                <a:latin typeface="Tahoma" panose="020B0604030504040204" pitchFamily="34" charset="0"/>
              </a:rPr>
              <a:t>end process</a:t>
            </a:r>
            <a:r>
              <a:rPr lang="en-US" altLang="en-US" i="0">
                <a:latin typeface="Tahoma" panose="020B0604030504040204" pitchFamily="34" charset="0"/>
              </a:rPr>
              <a:t>;</a:t>
            </a:r>
          </a:p>
          <a:p>
            <a:pPr lvl="1" eaLnBrk="1" hangingPunct="1">
              <a:spcBef>
                <a:spcPct val="0"/>
              </a:spcBef>
              <a:buClrTx/>
              <a:buSzTx/>
              <a:buFontTx/>
              <a:buNone/>
            </a:pPr>
            <a:r>
              <a:rPr lang="en-US" altLang="en-US" i="0">
                <a:latin typeface="Tahoma" panose="020B0604030504040204" pitchFamily="34" charset="0"/>
              </a:rPr>
              <a:t>p2: </a:t>
            </a:r>
            <a:r>
              <a:rPr lang="en-US" altLang="en-US" b="1" i="0">
                <a:latin typeface="Tahoma" panose="020B0604030504040204" pitchFamily="34" charset="0"/>
              </a:rPr>
              <a:t>process is</a:t>
            </a:r>
          </a:p>
          <a:p>
            <a:pPr lvl="1" eaLnBrk="1" hangingPunct="1">
              <a:spcBef>
                <a:spcPct val="0"/>
              </a:spcBef>
              <a:buClrTx/>
              <a:buSzTx/>
              <a:buFontTx/>
              <a:buNone/>
            </a:pPr>
            <a:r>
              <a:rPr lang="en-US" altLang="en-US" b="1" i="0">
                <a:latin typeface="Tahoma" panose="020B0604030504040204" pitchFamily="34" charset="0"/>
              </a:rPr>
              <a:t>begin</a:t>
            </a:r>
          </a:p>
          <a:p>
            <a:pPr lvl="2" eaLnBrk="1" hangingPunct="1">
              <a:spcBef>
                <a:spcPct val="0"/>
              </a:spcBef>
              <a:buClrTx/>
              <a:buSzTx/>
              <a:buFontTx/>
              <a:buNone/>
            </a:pPr>
            <a:r>
              <a:rPr lang="en-US" altLang="en-US" sz="2400" i="0">
                <a:latin typeface="Tahoma" panose="020B0604030504040204" pitchFamily="34" charset="0"/>
              </a:rPr>
              <a:t>…</a:t>
            </a:r>
          </a:p>
          <a:p>
            <a:pPr lvl="2" eaLnBrk="1" hangingPunct="1">
              <a:spcBef>
                <a:spcPct val="0"/>
              </a:spcBef>
              <a:buClrTx/>
              <a:buSzTx/>
              <a:buFontTx/>
              <a:buNone/>
            </a:pPr>
            <a:r>
              <a:rPr lang="en-US" altLang="en-US" sz="2400" i="0">
                <a:latin typeface="Tahoma" panose="020B0604030504040204" pitchFamily="34" charset="0"/>
              </a:rPr>
              <a:t>x &lt;= ‘0’;</a:t>
            </a:r>
          </a:p>
          <a:p>
            <a:pPr lvl="2" eaLnBrk="1" hangingPunct="1">
              <a:spcBef>
                <a:spcPct val="0"/>
              </a:spcBef>
              <a:buClrTx/>
              <a:buSzTx/>
              <a:buFontTx/>
              <a:buNone/>
            </a:pPr>
            <a:r>
              <a:rPr lang="en-US" altLang="en-US" sz="2400" i="0">
                <a:latin typeface="Tahoma" panose="020B0604030504040204" pitchFamily="34" charset="0"/>
              </a:rPr>
              <a:t>…</a:t>
            </a:r>
          </a:p>
          <a:p>
            <a:pPr lvl="1" eaLnBrk="1" hangingPunct="1">
              <a:spcBef>
                <a:spcPct val="0"/>
              </a:spcBef>
              <a:buClrTx/>
              <a:buSzTx/>
              <a:buFontTx/>
              <a:buNone/>
            </a:pPr>
            <a:r>
              <a:rPr lang="en-US" altLang="en-US" b="1" i="0">
                <a:latin typeface="Tahoma" panose="020B0604030504040204" pitchFamily="34" charset="0"/>
              </a:rPr>
              <a:t>end process</a:t>
            </a:r>
            <a:r>
              <a:rPr lang="en-US" altLang="en-US" i="0">
                <a:latin typeface="Tahoma" panose="020B0604030504040204" pitchFamily="34" charset="0"/>
              </a:rPr>
              <a:t>;</a:t>
            </a:r>
          </a:p>
        </p:txBody>
      </p:sp>
      <p:sp>
        <p:nvSpPr>
          <p:cNvPr id="335877" name="Text Box 4"/>
          <p:cNvSpPr txBox="1">
            <a:spLocks noChangeArrowheads="1"/>
          </p:cNvSpPr>
          <p:nvPr/>
        </p:nvSpPr>
        <p:spPr bwMode="auto">
          <a:xfrm>
            <a:off x="4191000" y="1149350"/>
            <a:ext cx="2965450" cy="2660650"/>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lvl="1" eaLnBrk="1" hangingPunct="1">
              <a:spcBef>
                <a:spcPct val="0"/>
              </a:spcBef>
              <a:buClrTx/>
              <a:buSzTx/>
              <a:buFontTx/>
              <a:buNone/>
            </a:pPr>
            <a:r>
              <a:rPr lang="en-US" altLang="en-US" i="0">
                <a:latin typeface="Tahoma" panose="020B0604030504040204" pitchFamily="34" charset="0"/>
              </a:rPr>
              <a:t>p3: </a:t>
            </a:r>
            <a:r>
              <a:rPr lang="en-US" altLang="en-US" b="1" i="0">
                <a:latin typeface="Tahoma" panose="020B0604030504040204" pitchFamily="34" charset="0"/>
              </a:rPr>
              <a:t>process is</a:t>
            </a:r>
          </a:p>
          <a:p>
            <a:pPr lvl="1" eaLnBrk="1" hangingPunct="1">
              <a:spcBef>
                <a:spcPct val="0"/>
              </a:spcBef>
              <a:buClrTx/>
              <a:buSzTx/>
              <a:buFontTx/>
              <a:buNone/>
            </a:pPr>
            <a:r>
              <a:rPr lang="en-US" altLang="en-US" b="1" i="0">
                <a:latin typeface="Tahoma" panose="020B0604030504040204" pitchFamily="34" charset="0"/>
              </a:rPr>
              <a:t>begin</a:t>
            </a:r>
          </a:p>
          <a:p>
            <a:pPr lvl="2" eaLnBrk="1" hangingPunct="1">
              <a:spcBef>
                <a:spcPct val="0"/>
              </a:spcBef>
              <a:buClrTx/>
              <a:buSzTx/>
              <a:buFontTx/>
              <a:buNone/>
            </a:pPr>
            <a:r>
              <a:rPr lang="en-US" altLang="en-US" sz="2400" i="0">
                <a:latin typeface="Tahoma" panose="020B0604030504040204" pitchFamily="34" charset="0"/>
              </a:rPr>
              <a:t>…</a:t>
            </a:r>
          </a:p>
          <a:p>
            <a:pPr lvl="2" eaLnBrk="1" hangingPunct="1">
              <a:spcBef>
                <a:spcPct val="0"/>
              </a:spcBef>
              <a:buClrTx/>
              <a:buSzTx/>
              <a:buFontTx/>
              <a:buNone/>
            </a:pPr>
            <a:r>
              <a:rPr lang="en-US" altLang="en-US" sz="2400" b="1" i="0">
                <a:latin typeface="Tahoma" panose="020B0604030504040204" pitchFamily="34" charset="0"/>
              </a:rPr>
              <a:t>if </a:t>
            </a:r>
            <a:r>
              <a:rPr lang="en-US" altLang="en-US" sz="2400" i="0">
                <a:latin typeface="Tahoma" panose="020B0604030504040204" pitchFamily="34" charset="0"/>
              </a:rPr>
              <a:t>x = ‘1’ then</a:t>
            </a:r>
          </a:p>
          <a:p>
            <a:pPr lvl="2" eaLnBrk="1" hangingPunct="1">
              <a:spcBef>
                <a:spcPct val="0"/>
              </a:spcBef>
              <a:buClrTx/>
              <a:buSzTx/>
              <a:buFontTx/>
              <a:buNone/>
            </a:pPr>
            <a:r>
              <a:rPr lang="en-US" altLang="en-US" sz="2400" i="0">
                <a:latin typeface="Tahoma" panose="020B0604030504040204" pitchFamily="34" charset="0"/>
              </a:rPr>
              <a:t>…</a:t>
            </a:r>
          </a:p>
          <a:p>
            <a:pPr lvl="1" eaLnBrk="1" hangingPunct="1">
              <a:spcBef>
                <a:spcPct val="0"/>
              </a:spcBef>
              <a:buClrTx/>
              <a:buSzTx/>
              <a:buFontTx/>
              <a:buNone/>
            </a:pPr>
            <a:r>
              <a:rPr lang="en-US" altLang="en-US" b="1" i="0">
                <a:latin typeface="Tahoma" panose="020B0604030504040204" pitchFamily="34" charset="0"/>
              </a:rPr>
              <a:t>end process</a:t>
            </a:r>
          </a:p>
          <a:p>
            <a:pPr eaLnBrk="1" hangingPunct="1">
              <a:spcBef>
                <a:spcPct val="0"/>
              </a:spcBef>
              <a:buClrTx/>
              <a:buSzTx/>
              <a:buFontTx/>
              <a:buNone/>
            </a:pPr>
            <a:r>
              <a:rPr lang="en-US" altLang="en-US" sz="2400" b="1" i="0">
                <a:solidFill>
                  <a:schemeClr val="tx1"/>
                </a:solidFill>
                <a:latin typeface="Tahoma" panose="020B0604030504040204" pitchFamily="34" charset="0"/>
              </a:rPr>
              <a:t>end architecture</a:t>
            </a:r>
            <a:r>
              <a:rPr lang="en-US" altLang="en-US" sz="2400" i="0">
                <a:solidFill>
                  <a:schemeClr val="tx1"/>
                </a:solidFill>
                <a:latin typeface="Tahoma" panose="020B0604030504040204" pitchFamily="34" charset="0"/>
              </a:rPr>
              <a:t>;</a:t>
            </a:r>
          </a:p>
        </p:txBody>
      </p:sp>
      <p:sp>
        <p:nvSpPr>
          <p:cNvPr id="335878" name="Text Box 5"/>
          <p:cNvSpPr txBox="1">
            <a:spLocks noChangeArrowheads="1"/>
          </p:cNvSpPr>
          <p:nvPr/>
        </p:nvSpPr>
        <p:spPr bwMode="auto">
          <a:xfrm>
            <a:off x="4191000" y="4184650"/>
            <a:ext cx="4691063" cy="2368550"/>
          </a:xfrm>
          <a:prstGeom prst="rect">
            <a:avLst/>
          </a:prstGeom>
          <a:noFill/>
          <a:ln w="12700" cap="sq">
            <a:solidFill>
              <a:srgbClr val="FF99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p1 and p2 are said to have</a:t>
            </a:r>
          </a:p>
          <a:p>
            <a:pPr eaLnBrk="1" hangingPunct="1">
              <a:spcBef>
                <a:spcPct val="0"/>
              </a:spcBef>
              <a:buClrTx/>
              <a:buSzTx/>
              <a:buFontTx/>
              <a:buNone/>
            </a:pPr>
            <a:r>
              <a:rPr lang="en-US" altLang="en-US" i="0">
                <a:solidFill>
                  <a:schemeClr val="tx1"/>
                </a:solidFill>
                <a:latin typeface="Tahoma" panose="020B0604030504040204" pitchFamily="34" charset="0"/>
              </a:rPr>
              <a:t>  “drivers” for the signal x.</a:t>
            </a:r>
          </a:p>
          <a:p>
            <a:pPr eaLnBrk="1" hangingPunct="1">
              <a:lnSpc>
                <a:spcPct val="130000"/>
              </a:lnSpc>
              <a:spcBef>
                <a:spcPct val="0"/>
              </a:spcBef>
              <a:buClrTx/>
              <a:buSzTx/>
              <a:buFontTx/>
              <a:buChar char="•"/>
            </a:pPr>
            <a:r>
              <a:rPr lang="en-US" altLang="en-US" i="0">
                <a:solidFill>
                  <a:schemeClr val="tx1"/>
                </a:solidFill>
                <a:latin typeface="Tahoma" panose="020B0604030504040204" pitchFamily="34" charset="0"/>
              </a:rPr>
              <a:t> Since, both p1 and p2 are </a:t>
            </a:r>
          </a:p>
          <a:p>
            <a:pPr eaLnBrk="1" hangingPunct="1">
              <a:spcBef>
                <a:spcPct val="0"/>
              </a:spcBef>
              <a:buClrTx/>
              <a:buSzTx/>
              <a:buFontTx/>
              <a:buNone/>
            </a:pPr>
            <a:r>
              <a:rPr lang="en-US" altLang="en-US" i="0">
                <a:solidFill>
                  <a:schemeClr val="tx1"/>
                </a:solidFill>
                <a:latin typeface="Tahoma" panose="020B0604030504040204" pitchFamily="34" charset="0"/>
              </a:rPr>
              <a:t>   driving x, x is required</a:t>
            </a:r>
          </a:p>
          <a:p>
            <a:pPr eaLnBrk="1" hangingPunct="1">
              <a:spcBef>
                <a:spcPct val="0"/>
              </a:spcBef>
              <a:buClrTx/>
              <a:buSzTx/>
              <a:buFontTx/>
              <a:buNone/>
            </a:pPr>
            <a:r>
              <a:rPr lang="en-US" altLang="en-US" i="0">
                <a:solidFill>
                  <a:schemeClr val="tx1"/>
                </a:solidFill>
                <a:latin typeface="Tahoma" panose="020B0604030504040204" pitchFamily="34" charset="0"/>
              </a:rPr>
              <a:t>   to be a resolved signal.</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7C7E186-44BC-412E-B7DD-BA85F63A00EE}" type="slidenum">
              <a:rPr lang="ar-SA" altLang="en-US" sz="1400" smtClean="0">
                <a:solidFill>
                  <a:srgbClr val="0000B6"/>
                </a:solidFill>
                <a:latin typeface="Book Antiqua" panose="02040602050305030304" pitchFamily="18" charset="0"/>
              </a:rPr>
              <a:pPr>
                <a:spcBef>
                  <a:spcPct val="0"/>
                </a:spcBef>
                <a:buClrTx/>
                <a:buSzTx/>
                <a:buFontTx/>
                <a:buNone/>
              </a:pPr>
              <a:t>307</a:t>
            </a:fld>
            <a:endParaRPr lang="en-US" altLang="en-US" sz="1400" smtClean="0">
              <a:solidFill>
                <a:srgbClr val="0000B6"/>
              </a:solidFill>
              <a:latin typeface="Book Antiqua" panose="02040602050305030304" pitchFamily="18" charset="0"/>
            </a:endParaRPr>
          </a:p>
        </p:txBody>
      </p:sp>
      <p:sp>
        <p:nvSpPr>
          <p:cNvPr id="460802" name="Rectangle 2"/>
          <p:cNvSpPr>
            <a:spLocks noGrp="1" noChangeArrowheads="1"/>
          </p:cNvSpPr>
          <p:nvPr>
            <p:ph type="title"/>
          </p:nvPr>
        </p:nvSpPr>
        <p:spPr>
          <a:xfrm>
            <a:off x="685800" y="152400"/>
            <a:ext cx="7772400" cy="1143000"/>
          </a:xfrm>
        </p:spPr>
        <p:txBody>
          <a:bodyPr/>
          <a:lstStyle/>
          <a:p>
            <a:pPr>
              <a:defRPr/>
            </a:pPr>
            <a:r>
              <a:rPr lang="en-US" smtClean="0"/>
              <a:t>Resolution function</a:t>
            </a:r>
          </a:p>
        </p:txBody>
      </p:sp>
      <p:sp>
        <p:nvSpPr>
          <p:cNvPr id="336900" name="Text Box 3"/>
          <p:cNvSpPr txBox="1">
            <a:spLocks noChangeArrowheads="1"/>
          </p:cNvSpPr>
          <p:nvPr/>
        </p:nvSpPr>
        <p:spPr bwMode="auto">
          <a:xfrm>
            <a:off x="517525" y="1219200"/>
            <a:ext cx="828198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Char char="•"/>
            </a:pPr>
            <a:r>
              <a:rPr lang="en-US" altLang="en-US" i="0">
                <a:solidFill>
                  <a:schemeClr val="tx1"/>
                </a:solidFill>
                <a:latin typeface="Tahoma" panose="020B0604030504040204" pitchFamily="34" charset="0"/>
              </a:rPr>
              <a:t> Resolved signals are characterized by a resolution</a:t>
            </a:r>
          </a:p>
          <a:p>
            <a:pPr eaLnBrk="1" hangingPunct="1">
              <a:spcBef>
                <a:spcPct val="0"/>
              </a:spcBef>
              <a:buClrTx/>
              <a:buSzTx/>
              <a:buFontTx/>
              <a:buNone/>
            </a:pPr>
            <a:r>
              <a:rPr lang="en-US" altLang="en-US" i="0">
                <a:solidFill>
                  <a:schemeClr val="tx1"/>
                </a:solidFill>
                <a:latin typeface="Tahoma" panose="020B0604030504040204" pitchFamily="34" charset="0"/>
              </a:rPr>
              <a:t>   function.</a:t>
            </a:r>
          </a:p>
          <a:p>
            <a:pPr eaLnBrk="1" hangingPunct="1">
              <a:lnSpc>
                <a:spcPct val="140000"/>
              </a:lnSpc>
              <a:spcBef>
                <a:spcPct val="0"/>
              </a:spcBef>
              <a:buClrTx/>
              <a:buSzTx/>
              <a:buFontTx/>
              <a:buChar char="•"/>
            </a:pPr>
            <a:r>
              <a:rPr lang="en-US" altLang="en-US" i="0">
                <a:solidFill>
                  <a:schemeClr val="tx1"/>
                </a:solidFill>
                <a:latin typeface="Tahoma" panose="020B0604030504040204" pitchFamily="34" charset="0"/>
              </a:rPr>
              <a:t> The resolution function takes as input an </a:t>
            </a:r>
          </a:p>
          <a:p>
            <a:pPr eaLnBrk="1" hangingPunct="1">
              <a:spcBef>
                <a:spcPct val="0"/>
              </a:spcBef>
              <a:buClrTx/>
              <a:buSzTx/>
              <a:buFontTx/>
              <a:buNone/>
            </a:pPr>
            <a:r>
              <a:rPr lang="en-US" altLang="en-US" i="0">
                <a:solidFill>
                  <a:schemeClr val="tx1"/>
                </a:solidFill>
                <a:latin typeface="Tahoma" panose="020B0604030504040204" pitchFamily="34" charset="0"/>
              </a:rPr>
              <a:t>   unconstrained array of signal transaction values</a:t>
            </a:r>
          </a:p>
          <a:p>
            <a:pPr eaLnBrk="1" hangingPunct="1">
              <a:spcBef>
                <a:spcPct val="0"/>
              </a:spcBef>
              <a:buClrTx/>
              <a:buSzTx/>
              <a:buFontTx/>
              <a:buNone/>
            </a:pPr>
            <a:r>
              <a:rPr lang="en-US" altLang="en-US" i="0">
                <a:solidFill>
                  <a:schemeClr val="tx1"/>
                </a:solidFill>
                <a:latin typeface="Tahoma" panose="020B0604030504040204" pitchFamily="34" charset="0"/>
              </a:rPr>
              <a:t>   and returns the resolved value for the signal.</a:t>
            </a:r>
          </a:p>
          <a:p>
            <a:pPr eaLnBrk="1" hangingPunct="1">
              <a:lnSpc>
                <a:spcPct val="150000"/>
              </a:lnSpc>
              <a:spcBef>
                <a:spcPct val="0"/>
              </a:spcBef>
              <a:buClrTx/>
              <a:buSzTx/>
              <a:buFontTx/>
              <a:buChar char="•"/>
            </a:pPr>
            <a:r>
              <a:rPr lang="en-US" altLang="en-US" i="0">
                <a:solidFill>
                  <a:schemeClr val="tx1"/>
                </a:solidFill>
                <a:latin typeface="Tahoma" panose="020B0604030504040204" pitchFamily="34" charset="0"/>
              </a:rPr>
              <a:t> The resolution function is invoked when all</a:t>
            </a:r>
          </a:p>
          <a:p>
            <a:pPr eaLnBrk="1" hangingPunct="1">
              <a:spcBef>
                <a:spcPct val="0"/>
              </a:spcBef>
              <a:buClrTx/>
              <a:buSzTx/>
              <a:buFontTx/>
              <a:buNone/>
            </a:pPr>
            <a:r>
              <a:rPr lang="en-US" altLang="en-US" i="0">
                <a:solidFill>
                  <a:schemeClr val="tx1"/>
                </a:solidFill>
                <a:latin typeface="Tahoma" panose="020B0604030504040204" pitchFamily="34" charset="0"/>
              </a:rPr>
              <a:t>   the processes are suspended.</a:t>
            </a:r>
          </a:p>
          <a:p>
            <a:pPr eaLnBrk="1" hangingPunct="1">
              <a:lnSpc>
                <a:spcPct val="150000"/>
              </a:lnSpc>
              <a:spcBef>
                <a:spcPct val="0"/>
              </a:spcBef>
              <a:buClrTx/>
              <a:buSzTx/>
              <a:buFontTx/>
              <a:buChar char="•"/>
            </a:pPr>
            <a:r>
              <a:rPr lang="en-US" altLang="en-US" i="0">
                <a:solidFill>
                  <a:schemeClr val="tx1"/>
                </a:solidFill>
                <a:latin typeface="Tahoma" panose="020B0604030504040204" pitchFamily="34" charset="0"/>
              </a:rPr>
              <a:t> The scheduled transactions from the various</a:t>
            </a:r>
          </a:p>
          <a:p>
            <a:pPr eaLnBrk="1" hangingPunct="1">
              <a:spcBef>
                <a:spcPct val="0"/>
              </a:spcBef>
              <a:buClrTx/>
              <a:buSzTx/>
              <a:buFontTx/>
              <a:buNone/>
            </a:pPr>
            <a:r>
              <a:rPr lang="en-US" altLang="en-US" i="0">
                <a:solidFill>
                  <a:schemeClr val="tx1"/>
                </a:solidFill>
                <a:latin typeface="Tahoma" panose="020B0604030504040204" pitchFamily="34" charset="0"/>
              </a:rPr>
              <a:t>   signal drivers are passed to the function and</a:t>
            </a:r>
          </a:p>
          <a:p>
            <a:pPr eaLnBrk="1" hangingPunct="1">
              <a:spcBef>
                <a:spcPct val="0"/>
              </a:spcBef>
              <a:buClrTx/>
              <a:buSzTx/>
              <a:buFontTx/>
              <a:buNone/>
            </a:pPr>
            <a:r>
              <a:rPr lang="en-US" altLang="en-US" i="0">
                <a:solidFill>
                  <a:schemeClr val="tx1"/>
                </a:solidFill>
                <a:latin typeface="Tahoma" panose="020B0604030504040204" pitchFamily="34" charset="0"/>
              </a:rPr>
              <a:t>   it determines the final value.</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589DD0D-2BFC-41BD-A9E8-37D679377E2E}" type="slidenum">
              <a:rPr lang="ar-SA" altLang="en-US" sz="1400" smtClean="0">
                <a:solidFill>
                  <a:srgbClr val="0000B6"/>
                </a:solidFill>
                <a:latin typeface="Book Antiqua" panose="02040602050305030304" pitchFamily="18" charset="0"/>
              </a:rPr>
              <a:pPr>
                <a:spcBef>
                  <a:spcPct val="0"/>
                </a:spcBef>
                <a:buClrTx/>
                <a:buSzTx/>
                <a:buFontTx/>
                <a:buNone/>
              </a:pPr>
              <a:t>308</a:t>
            </a:fld>
            <a:endParaRPr lang="en-US" altLang="en-US" sz="1400" smtClean="0">
              <a:solidFill>
                <a:srgbClr val="0000B6"/>
              </a:solidFill>
              <a:latin typeface="Book Antiqua" panose="02040602050305030304" pitchFamily="18" charset="0"/>
            </a:endParaRPr>
          </a:p>
        </p:txBody>
      </p:sp>
      <p:sp>
        <p:nvSpPr>
          <p:cNvPr id="461826" name="Rectangle 2"/>
          <p:cNvSpPr>
            <a:spLocks noGrp="1" noChangeArrowheads="1"/>
          </p:cNvSpPr>
          <p:nvPr>
            <p:ph type="title"/>
          </p:nvPr>
        </p:nvSpPr>
        <p:spPr>
          <a:xfrm>
            <a:off x="685800" y="0"/>
            <a:ext cx="7772400" cy="1143000"/>
          </a:xfrm>
        </p:spPr>
        <p:txBody>
          <a:bodyPr/>
          <a:lstStyle/>
          <a:p>
            <a:pPr>
              <a:defRPr/>
            </a:pPr>
            <a:r>
              <a:rPr lang="en-US" smtClean="0">
                <a:solidFill>
                  <a:schemeClr val="tx1"/>
                </a:solidFill>
              </a:rPr>
              <a:t>Example</a:t>
            </a:r>
          </a:p>
        </p:txBody>
      </p:sp>
      <p:sp>
        <p:nvSpPr>
          <p:cNvPr id="337924" name="Text Box 3"/>
          <p:cNvSpPr txBox="1">
            <a:spLocks noChangeArrowheads="1"/>
          </p:cNvSpPr>
          <p:nvPr/>
        </p:nvSpPr>
        <p:spPr bwMode="auto">
          <a:xfrm>
            <a:off x="457200" y="1066800"/>
            <a:ext cx="7910513" cy="5611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tri_state_logic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(‘0’,’1’,’Z’);</a:t>
            </a:r>
          </a:p>
          <a:p>
            <a:pPr eaLnBrk="1" hangingPunct="1">
              <a:lnSpc>
                <a:spcPct val="160000"/>
              </a:lnSpc>
              <a:spcBef>
                <a:spcPct val="0"/>
              </a:spcBef>
              <a:buClrTx/>
              <a:buSzTx/>
              <a:buFontTx/>
              <a:buNone/>
            </a:pPr>
            <a:r>
              <a:rPr lang="en-US" altLang="en-US" b="1" i="0">
                <a:solidFill>
                  <a:schemeClr val="tx1"/>
                </a:solidFill>
                <a:latin typeface="Tahoma" panose="020B0604030504040204" pitchFamily="34" charset="0"/>
              </a:rPr>
              <a:t>type</a:t>
            </a:r>
            <a:r>
              <a:rPr lang="en-US" altLang="en-US" i="0">
                <a:solidFill>
                  <a:schemeClr val="tx1"/>
                </a:solidFill>
                <a:latin typeface="Tahoma" panose="020B0604030504040204" pitchFamily="34" charset="0"/>
              </a:rPr>
              <a:t> tri_state_logic_array </a:t>
            </a:r>
            <a:r>
              <a:rPr lang="en-US" altLang="en-US" b="1" i="0">
                <a:solidFill>
                  <a:schemeClr val="tx1"/>
                </a:solidFill>
                <a:latin typeface="Tahoma" panose="020B0604030504040204" pitchFamily="34" charset="0"/>
              </a:rPr>
              <a:t>is array</a:t>
            </a: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integer</a:t>
            </a:r>
          </a:p>
          <a:p>
            <a:pPr lvl="2" eaLnBrk="1" hangingPunct="1">
              <a:spcBef>
                <a:spcPct val="0"/>
              </a:spcBef>
              <a:buClrTx/>
              <a:buSzTx/>
              <a:buFontTx/>
              <a:buNone/>
            </a:pPr>
            <a:r>
              <a:rPr lang="en-US" altLang="en-US" sz="2800" b="1" i="0">
                <a:latin typeface="Tahoma" panose="020B0604030504040204" pitchFamily="34" charset="0"/>
              </a:rPr>
              <a:t>range</a:t>
            </a:r>
            <a:r>
              <a:rPr lang="en-US" altLang="en-US" sz="2800" i="0">
                <a:latin typeface="Tahoma" panose="020B0604030504040204" pitchFamily="34" charset="0"/>
              </a:rPr>
              <a:t> &lt;&gt;) </a:t>
            </a:r>
            <a:r>
              <a:rPr lang="en-US" altLang="en-US" sz="2800" b="1" i="0">
                <a:latin typeface="Tahoma" panose="020B0604030504040204" pitchFamily="34" charset="0"/>
              </a:rPr>
              <a:t>of</a:t>
            </a:r>
            <a:r>
              <a:rPr lang="en-US" altLang="en-US" sz="2800" i="0">
                <a:latin typeface="Tahoma" panose="020B0604030504040204" pitchFamily="34" charset="0"/>
              </a:rPr>
              <a:t> tri_state_logic;</a:t>
            </a:r>
          </a:p>
          <a:p>
            <a:pPr eaLnBrk="1" hangingPunct="1">
              <a:lnSpc>
                <a:spcPct val="170000"/>
              </a:lnSpc>
              <a:spcBef>
                <a:spcPct val="0"/>
              </a:spcBef>
              <a:buClrTx/>
              <a:buSzTx/>
              <a:buFontTx/>
              <a:buNone/>
            </a:pPr>
            <a:r>
              <a:rPr lang="en-US" altLang="en-US" b="1" i="0">
                <a:solidFill>
                  <a:schemeClr val="tx1"/>
                </a:solidFill>
                <a:latin typeface="Tahoma" panose="020B0604030504040204" pitchFamily="34" charset="0"/>
              </a:rPr>
              <a:t>function </a:t>
            </a:r>
            <a:r>
              <a:rPr lang="en-US" altLang="en-US" i="0">
                <a:solidFill>
                  <a:schemeClr val="tx1"/>
                </a:solidFill>
                <a:latin typeface="Tahoma" panose="020B0604030504040204" pitchFamily="34" charset="0"/>
              </a:rPr>
              <a:t>resolve_tri_state_logic</a:t>
            </a:r>
          </a:p>
          <a:p>
            <a:pPr eaLnBrk="1" hangingPunct="1">
              <a:spcBef>
                <a:spcPct val="0"/>
              </a:spcBef>
              <a:buClrTx/>
              <a:buSzTx/>
              <a:buFontTx/>
              <a:buNone/>
            </a:pPr>
            <a:r>
              <a:rPr lang="en-US" altLang="en-US" i="0">
                <a:solidFill>
                  <a:schemeClr val="tx1"/>
                </a:solidFill>
                <a:latin typeface="Tahoma" panose="020B0604030504040204" pitchFamily="34" charset="0"/>
              </a:rPr>
              <a:t>         (values: </a:t>
            </a:r>
            <a:r>
              <a:rPr lang="en-US" altLang="en-US" b="1" i="0">
                <a:solidFill>
                  <a:schemeClr val="tx1"/>
                </a:solidFill>
                <a:latin typeface="Tahoma" panose="020B0604030504040204" pitchFamily="34" charset="0"/>
              </a:rPr>
              <a:t>in</a:t>
            </a:r>
            <a:r>
              <a:rPr lang="en-US" altLang="en-US" i="0">
                <a:solidFill>
                  <a:schemeClr val="tx1"/>
                </a:solidFill>
                <a:latin typeface="Tahoma" panose="020B0604030504040204" pitchFamily="34" charset="0"/>
              </a:rPr>
              <a:t> tri_state_logic_array)</a:t>
            </a:r>
          </a:p>
          <a:p>
            <a:pPr eaLnBrk="1" hangingPunct="1">
              <a:spcBef>
                <a:spcPct val="0"/>
              </a:spcBef>
              <a:buClrTx/>
              <a:buSzTx/>
              <a:buFontTx/>
              <a:buNone/>
            </a:pPr>
            <a:r>
              <a:rPr lang="en-US" altLang="en-US" i="0">
                <a:solidFill>
                  <a:schemeClr val="tx1"/>
                </a:solidFill>
                <a:latin typeface="Tahoma" panose="020B0604030504040204" pitchFamily="34" charset="0"/>
              </a:rPr>
              <a:t>         </a:t>
            </a:r>
            <a:r>
              <a:rPr lang="en-US" altLang="en-US" b="1" i="0">
                <a:solidFill>
                  <a:schemeClr val="tx1"/>
                </a:solidFill>
                <a:latin typeface="Tahoma" panose="020B0604030504040204" pitchFamily="34" charset="0"/>
              </a:rPr>
              <a:t>return</a:t>
            </a:r>
            <a:r>
              <a:rPr lang="en-US" altLang="en-US" i="0">
                <a:solidFill>
                  <a:schemeClr val="tx1"/>
                </a:solidFill>
                <a:latin typeface="Tahoma" panose="020B0604030504040204" pitchFamily="34" charset="0"/>
              </a:rPr>
              <a:t> tri_state_logic;</a:t>
            </a:r>
          </a:p>
          <a:p>
            <a:pPr eaLnBrk="1" hangingPunct="1">
              <a:lnSpc>
                <a:spcPct val="160000"/>
              </a:lnSpc>
              <a:spcBef>
                <a:spcPct val="0"/>
              </a:spcBef>
              <a:buClrTx/>
              <a:buSzTx/>
              <a:buFontTx/>
              <a:buNone/>
            </a:pPr>
            <a:r>
              <a:rPr lang="en-US" altLang="en-US" b="1" i="0">
                <a:solidFill>
                  <a:schemeClr val="tx1"/>
                </a:solidFill>
                <a:latin typeface="Tahoma" panose="020B0604030504040204" pitchFamily="34" charset="0"/>
              </a:rPr>
              <a:t>signal</a:t>
            </a:r>
            <a:r>
              <a:rPr lang="en-US" altLang="en-US" i="0">
                <a:solidFill>
                  <a:schemeClr val="tx1"/>
                </a:solidFill>
                <a:latin typeface="Tahoma" panose="020B0604030504040204" pitchFamily="34" charset="0"/>
              </a:rPr>
              <a:t> s1: resolve_tri_state_logic tri_state_logic;</a:t>
            </a:r>
          </a:p>
          <a:p>
            <a:pPr eaLnBrk="1" hangingPunct="1">
              <a:lnSpc>
                <a:spcPct val="160000"/>
              </a:lnSpc>
              <a:spcBef>
                <a:spcPct val="0"/>
              </a:spcBef>
              <a:buClrTx/>
              <a:buSzTx/>
              <a:buFontTx/>
              <a:buNone/>
            </a:pPr>
            <a:r>
              <a:rPr lang="en-US" altLang="en-US" b="1" i="0">
                <a:solidFill>
                  <a:schemeClr val="tx1"/>
                </a:solidFill>
                <a:latin typeface="Tahoma" panose="020B0604030504040204" pitchFamily="34" charset="0"/>
              </a:rPr>
              <a:t>subtype</a:t>
            </a:r>
            <a:r>
              <a:rPr lang="en-US" altLang="en-US" i="0">
                <a:solidFill>
                  <a:schemeClr val="tx1"/>
                </a:solidFill>
                <a:latin typeface="Tahoma" panose="020B0604030504040204" pitchFamily="34" charset="0"/>
              </a:rPr>
              <a:t> resolve_logic </a:t>
            </a:r>
            <a:r>
              <a:rPr lang="en-US" altLang="en-US" b="1" i="0">
                <a:solidFill>
                  <a:schemeClr val="tx1"/>
                </a:solidFill>
                <a:latin typeface="Tahoma" panose="020B0604030504040204" pitchFamily="34" charset="0"/>
              </a:rPr>
              <a:t>is</a:t>
            </a:r>
            <a:r>
              <a:rPr lang="en-US" altLang="en-US" i="0">
                <a:solidFill>
                  <a:schemeClr val="tx1"/>
                </a:solidFill>
                <a:latin typeface="Tahoma" panose="020B0604030504040204" pitchFamily="34" charset="0"/>
              </a:rPr>
              <a:t> resolve_tri_state_logic</a:t>
            </a:r>
          </a:p>
          <a:p>
            <a:pPr lvl="1" eaLnBrk="1" hangingPunct="1">
              <a:lnSpc>
                <a:spcPct val="120000"/>
              </a:lnSpc>
              <a:spcBef>
                <a:spcPct val="0"/>
              </a:spcBef>
              <a:buClrTx/>
              <a:buSzTx/>
              <a:buFontTx/>
              <a:buNone/>
            </a:pPr>
            <a:r>
              <a:rPr lang="en-US" altLang="en-US" sz="2800" i="0">
                <a:latin typeface="Tahoma" panose="020B0604030504040204" pitchFamily="34" charset="0"/>
              </a:rPr>
              <a:t>tri_state_logic;</a:t>
            </a:r>
          </a:p>
          <a:p>
            <a:pPr eaLnBrk="1" hangingPunct="1">
              <a:lnSpc>
                <a:spcPct val="120000"/>
              </a:lnSpc>
              <a:spcBef>
                <a:spcPct val="0"/>
              </a:spcBef>
              <a:buClrTx/>
              <a:buSzTx/>
              <a:buFontTx/>
              <a:buNone/>
            </a:pPr>
            <a:r>
              <a:rPr lang="en-US" altLang="en-US" b="1" i="0">
                <a:solidFill>
                  <a:schemeClr val="tx1"/>
                </a:solidFill>
                <a:latin typeface="Tahoma" panose="020B0604030504040204" pitchFamily="34" charset="0"/>
              </a:rPr>
              <a:t>signal</a:t>
            </a:r>
            <a:r>
              <a:rPr lang="en-US" altLang="en-US" i="0">
                <a:solidFill>
                  <a:schemeClr val="tx1"/>
                </a:solidFill>
                <a:latin typeface="Tahoma" panose="020B0604030504040204" pitchFamily="34" charset="0"/>
              </a:rPr>
              <a:t> s2, s3 : resolve_logic;</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4279FF9-93B1-4450-A3AF-B57359CAE94B}" type="slidenum">
              <a:rPr lang="ar-SA" altLang="en-US" sz="1400" smtClean="0">
                <a:solidFill>
                  <a:srgbClr val="0000B6"/>
                </a:solidFill>
                <a:latin typeface="Book Antiqua" panose="02040602050305030304" pitchFamily="18" charset="0"/>
              </a:rPr>
              <a:pPr>
                <a:spcBef>
                  <a:spcPct val="0"/>
                </a:spcBef>
                <a:buClrTx/>
                <a:buSzTx/>
                <a:buFontTx/>
                <a:buNone/>
              </a:pPr>
              <a:t>309</a:t>
            </a:fld>
            <a:endParaRPr lang="en-US" altLang="en-US" sz="1400" smtClean="0">
              <a:solidFill>
                <a:srgbClr val="0000B6"/>
              </a:solidFill>
              <a:latin typeface="Book Antiqua" panose="02040602050305030304" pitchFamily="18" charset="0"/>
            </a:endParaRPr>
          </a:p>
        </p:txBody>
      </p:sp>
      <p:sp>
        <p:nvSpPr>
          <p:cNvPr id="462850" name="Rectangle 2"/>
          <p:cNvSpPr>
            <a:spLocks noGrp="1" noChangeArrowheads="1"/>
          </p:cNvSpPr>
          <p:nvPr>
            <p:ph type="title"/>
          </p:nvPr>
        </p:nvSpPr>
        <p:spPr>
          <a:xfrm>
            <a:off x="685800" y="0"/>
            <a:ext cx="7772400" cy="1143000"/>
          </a:xfrm>
        </p:spPr>
        <p:txBody>
          <a:bodyPr/>
          <a:lstStyle/>
          <a:p>
            <a:pPr>
              <a:defRPr/>
            </a:pPr>
            <a:r>
              <a:rPr lang="en-US" smtClean="0">
                <a:solidFill>
                  <a:schemeClr val="tx1"/>
                </a:solidFill>
              </a:rPr>
              <a:t>Example</a:t>
            </a:r>
          </a:p>
        </p:txBody>
      </p:sp>
      <p:sp>
        <p:nvSpPr>
          <p:cNvPr id="338948" name="Text Box 3"/>
          <p:cNvSpPr txBox="1">
            <a:spLocks noChangeArrowheads="1"/>
          </p:cNvSpPr>
          <p:nvPr/>
        </p:nvSpPr>
        <p:spPr bwMode="auto">
          <a:xfrm>
            <a:off x="469900" y="1143000"/>
            <a:ext cx="6921500" cy="5484813"/>
          </a:xfrm>
          <a:prstGeom prst="rect">
            <a:avLst/>
          </a:prstGeom>
          <a:noFill/>
          <a:ln w="12700" cap="sq">
            <a:solidFill>
              <a:srgbClr val="FF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b="1" i="0">
                <a:solidFill>
                  <a:schemeClr val="tx1"/>
                </a:solidFill>
                <a:latin typeface="Tahoma" panose="020B0604030504040204" pitchFamily="34" charset="0"/>
              </a:rPr>
              <a:t>entity</a:t>
            </a:r>
            <a:r>
              <a:rPr lang="en-US" altLang="en-US" i="0">
                <a:solidFill>
                  <a:schemeClr val="tx1"/>
                </a:solidFill>
                <a:latin typeface="Tahoma" panose="020B0604030504040204" pitchFamily="34" charset="0"/>
              </a:rPr>
              <a:t> tri_state_buffer </a:t>
            </a:r>
            <a:r>
              <a:rPr lang="en-US" altLang="en-US" b="1" i="0">
                <a:solidFill>
                  <a:schemeClr val="tx1"/>
                </a:solidFill>
                <a:latin typeface="Tahoma" panose="020B0604030504040204" pitchFamily="34" charset="0"/>
              </a:rPr>
              <a:t>is</a:t>
            </a:r>
          </a:p>
          <a:p>
            <a:pPr lvl="1" eaLnBrk="1" hangingPunct="1">
              <a:spcBef>
                <a:spcPct val="0"/>
              </a:spcBef>
              <a:buClrTx/>
              <a:buSzTx/>
              <a:buFontTx/>
              <a:buNone/>
            </a:pPr>
            <a:r>
              <a:rPr lang="en-US" altLang="en-US" sz="2800" b="1" i="0">
                <a:latin typeface="Tahoma" panose="020B0604030504040204" pitchFamily="34" charset="0"/>
              </a:rPr>
              <a:t>port</a:t>
            </a:r>
            <a:r>
              <a:rPr lang="en-US" altLang="en-US" sz="2800" i="0">
                <a:latin typeface="Tahoma" panose="020B0604030504040204" pitchFamily="34" charset="0"/>
              </a:rPr>
              <a:t> (a, enable: </a:t>
            </a:r>
            <a:r>
              <a:rPr lang="en-US" altLang="en-US" sz="2800" b="1" i="0">
                <a:latin typeface="Tahoma" panose="020B0604030504040204" pitchFamily="34" charset="0"/>
              </a:rPr>
              <a:t>in</a:t>
            </a:r>
            <a:r>
              <a:rPr lang="en-US" altLang="en-US" sz="2800" i="0">
                <a:latin typeface="Tahoma" panose="020B0604030504040204" pitchFamily="34" charset="0"/>
              </a:rPr>
              <a:t> tri_state_logic; </a:t>
            </a:r>
          </a:p>
          <a:p>
            <a:pPr lvl="1" eaLnBrk="1" hangingPunct="1">
              <a:spcBef>
                <a:spcPct val="0"/>
              </a:spcBef>
              <a:buClrTx/>
              <a:buSzTx/>
              <a:buFontTx/>
              <a:buNone/>
            </a:pPr>
            <a:r>
              <a:rPr lang="en-US" altLang="en-US" sz="2800" i="0">
                <a:latin typeface="Tahoma" panose="020B0604030504040204" pitchFamily="34" charset="0"/>
              </a:rPr>
              <a:t>        y : </a:t>
            </a:r>
            <a:r>
              <a:rPr lang="en-US" altLang="en-US" sz="2800" b="1" i="0">
                <a:latin typeface="Tahoma" panose="020B0604030504040204" pitchFamily="34" charset="0"/>
              </a:rPr>
              <a:t>out</a:t>
            </a:r>
            <a:r>
              <a:rPr lang="en-US" altLang="en-US" sz="2800" i="0">
                <a:latin typeface="Tahoma" panose="020B0604030504040204" pitchFamily="34" charset="0"/>
              </a:rPr>
              <a:t> tri_state_logic);</a:t>
            </a:r>
          </a:p>
          <a:p>
            <a:pPr eaLnBrk="1" hangingPunct="1">
              <a:spcBef>
                <a:spcPct val="0"/>
              </a:spcBef>
              <a:buClrTx/>
              <a:buSzTx/>
              <a:buFontTx/>
              <a:buNone/>
            </a:pPr>
            <a:r>
              <a:rPr lang="en-US" altLang="en-US" b="1" i="0">
                <a:solidFill>
                  <a:schemeClr val="tx1"/>
                </a:solidFill>
                <a:latin typeface="Tahoma" panose="020B0604030504040204" pitchFamily="34" charset="0"/>
              </a:rPr>
              <a:t>end entity</a:t>
            </a:r>
            <a:r>
              <a:rPr lang="en-US" altLang="en-US" i="0">
                <a:solidFill>
                  <a:schemeClr val="tx1"/>
                </a:solidFill>
                <a:latin typeface="Tahoma" panose="020B0604030504040204" pitchFamily="34" charset="0"/>
              </a:rPr>
              <a:t>;</a:t>
            </a:r>
          </a:p>
          <a:p>
            <a:pPr eaLnBrk="1" hangingPunct="1">
              <a:lnSpc>
                <a:spcPct val="160000"/>
              </a:lnSpc>
              <a:spcBef>
                <a:spcPct val="0"/>
              </a:spcBef>
              <a:buClrTx/>
              <a:buSzTx/>
              <a:buFontTx/>
              <a:buNone/>
            </a:pPr>
            <a:r>
              <a:rPr lang="en-US" altLang="en-US" b="1" i="0">
                <a:solidFill>
                  <a:schemeClr val="tx1"/>
                </a:solidFill>
                <a:latin typeface="Tahoma" panose="020B0604030504040204" pitchFamily="34" charset="0"/>
              </a:rPr>
              <a:t>architecture of</a:t>
            </a:r>
            <a:r>
              <a:rPr lang="en-US" altLang="en-US" i="0">
                <a:solidFill>
                  <a:schemeClr val="tx1"/>
                </a:solidFill>
                <a:latin typeface="Tahoma" panose="020B0604030504040204" pitchFamily="34" charset="0"/>
              </a:rPr>
              <a:t> gl </a:t>
            </a:r>
            <a:r>
              <a:rPr lang="en-US" altLang="en-US" b="1" i="0">
                <a:solidFill>
                  <a:schemeClr val="tx1"/>
                </a:solidFill>
                <a:latin typeface="Tahoma" panose="020B0604030504040204" pitchFamily="34" charset="0"/>
              </a:rPr>
              <a:t>of </a:t>
            </a:r>
            <a:r>
              <a:rPr lang="en-US" altLang="en-US" i="0">
                <a:solidFill>
                  <a:schemeClr val="tx1"/>
                </a:solidFill>
                <a:latin typeface="Tahoma" panose="020B0604030504040204" pitchFamily="34" charset="0"/>
              </a:rPr>
              <a:t>misc </a:t>
            </a:r>
            <a:r>
              <a:rPr lang="en-US" altLang="en-US" b="1" i="0">
                <a:solidFill>
                  <a:schemeClr val="tx1"/>
                </a:solidFill>
                <a:latin typeface="Tahoma" panose="020B0604030504040204" pitchFamily="34" charset="0"/>
              </a:rPr>
              <a:t>is</a:t>
            </a:r>
          </a:p>
          <a:p>
            <a:pPr lvl="1" eaLnBrk="1" hangingPunct="1">
              <a:spcBef>
                <a:spcPct val="0"/>
              </a:spcBef>
              <a:buClrTx/>
              <a:buSzTx/>
              <a:buFontTx/>
              <a:buNone/>
            </a:pPr>
            <a:r>
              <a:rPr lang="en-US" altLang="en-US" sz="2800" b="1" i="0">
                <a:latin typeface="Tahoma" panose="020B0604030504040204" pitchFamily="34" charset="0"/>
              </a:rPr>
              <a:t>signal</a:t>
            </a:r>
            <a:r>
              <a:rPr lang="en-US" altLang="en-US" sz="2800" i="0">
                <a:latin typeface="Tahoma" panose="020B0604030504040204" pitchFamily="34" charset="0"/>
              </a:rPr>
              <a:t> sel_value: resolve_logic;</a:t>
            </a:r>
          </a:p>
          <a:p>
            <a:pPr eaLnBrk="1" hangingPunct="1">
              <a:spcBef>
                <a:spcPct val="0"/>
              </a:spcBef>
              <a:buClrTx/>
              <a:buSzTx/>
              <a:buFontTx/>
              <a:buNone/>
            </a:pPr>
            <a:r>
              <a:rPr lang="en-US" altLang="en-US" b="1" i="0">
                <a:solidFill>
                  <a:schemeClr val="tx1"/>
                </a:solidFill>
                <a:latin typeface="Tahoma" panose="020B0604030504040204" pitchFamily="34" charset="0"/>
              </a:rPr>
              <a:t>begin</a:t>
            </a:r>
          </a:p>
          <a:p>
            <a:pPr lvl="1" eaLnBrk="1" hangingPunct="1">
              <a:spcBef>
                <a:spcPct val="0"/>
              </a:spcBef>
              <a:buClrTx/>
              <a:buSzTx/>
              <a:buFontTx/>
              <a:buNone/>
            </a:pPr>
            <a:r>
              <a:rPr lang="en-US" altLang="en-US" sz="2800" i="0">
                <a:latin typeface="Tahoma" panose="020B0604030504040204" pitchFamily="34" charset="0"/>
              </a:rPr>
              <a:t>c1: </a:t>
            </a:r>
            <a:r>
              <a:rPr lang="en-US" altLang="en-US" sz="2800" b="1" i="0">
                <a:latin typeface="Tahoma" panose="020B0604030504040204" pitchFamily="34" charset="0"/>
              </a:rPr>
              <a:t>entity</a:t>
            </a:r>
            <a:r>
              <a:rPr lang="en-US" altLang="en-US" sz="2800" i="0">
                <a:latin typeface="Tahoma" panose="020B0604030504040204" pitchFamily="34" charset="0"/>
              </a:rPr>
              <a:t> work.tri_state_buffer(behav)</a:t>
            </a:r>
          </a:p>
          <a:p>
            <a:pPr lvl="2" eaLnBrk="1" hangingPunct="1">
              <a:spcBef>
                <a:spcPct val="0"/>
              </a:spcBef>
              <a:buClrTx/>
              <a:buSzTx/>
              <a:buFontTx/>
              <a:buNone/>
            </a:pPr>
            <a:r>
              <a:rPr lang="en-US" altLang="en-US" sz="2800" b="1" i="0">
                <a:latin typeface="Tahoma" panose="020B0604030504040204" pitchFamily="34" charset="0"/>
              </a:rPr>
              <a:t>port map</a:t>
            </a:r>
            <a:r>
              <a:rPr lang="en-US" altLang="en-US" sz="2800" i="0">
                <a:latin typeface="Tahoma" panose="020B0604030504040204" pitchFamily="34" charset="0"/>
              </a:rPr>
              <a:t> (a …,y =&gt; sel_value);</a:t>
            </a:r>
          </a:p>
          <a:p>
            <a:pPr lvl="1" eaLnBrk="1" hangingPunct="1">
              <a:spcBef>
                <a:spcPct val="0"/>
              </a:spcBef>
              <a:buClrTx/>
              <a:buSzTx/>
              <a:buFontTx/>
              <a:buNone/>
            </a:pPr>
            <a:r>
              <a:rPr lang="en-US" altLang="en-US" sz="2800" i="0">
                <a:latin typeface="Tahoma" panose="020B0604030504040204" pitchFamily="34" charset="0"/>
              </a:rPr>
              <a:t>c2: </a:t>
            </a:r>
            <a:r>
              <a:rPr lang="en-US" altLang="en-US" sz="2800" b="1" i="0">
                <a:latin typeface="Tahoma" panose="020B0604030504040204" pitchFamily="34" charset="0"/>
              </a:rPr>
              <a:t>entity</a:t>
            </a:r>
            <a:r>
              <a:rPr lang="en-US" altLang="en-US" sz="2800" i="0">
                <a:latin typeface="Tahoma" panose="020B0604030504040204" pitchFamily="34" charset="0"/>
              </a:rPr>
              <a:t> work.tri_state_buffer(behav)</a:t>
            </a:r>
          </a:p>
          <a:p>
            <a:pPr lvl="2" eaLnBrk="1" hangingPunct="1">
              <a:spcBef>
                <a:spcPct val="0"/>
              </a:spcBef>
              <a:buClrTx/>
              <a:buSzTx/>
              <a:buFontTx/>
              <a:buNone/>
            </a:pPr>
            <a:r>
              <a:rPr lang="en-US" altLang="en-US" sz="2800" b="1" i="0">
                <a:latin typeface="Tahoma" panose="020B0604030504040204" pitchFamily="34" charset="0"/>
              </a:rPr>
              <a:t>port map</a:t>
            </a:r>
            <a:r>
              <a:rPr lang="en-US" altLang="en-US" sz="2800" i="0">
                <a:latin typeface="Tahoma" panose="020B0604030504040204" pitchFamily="34" charset="0"/>
              </a:rPr>
              <a:t> (a …,y =&gt; sel_value);</a:t>
            </a:r>
          </a:p>
          <a:p>
            <a:pPr eaLnBrk="1" hangingPunct="1">
              <a:spcBef>
                <a:spcPct val="0"/>
              </a:spcBef>
              <a:buClrTx/>
              <a:buSzTx/>
              <a:buFontTx/>
              <a:buNone/>
            </a:pPr>
            <a:r>
              <a:rPr lang="en-US" altLang="en-US" b="1" i="0">
                <a:solidFill>
                  <a:schemeClr val="tx1"/>
                </a:solidFill>
                <a:latin typeface="Tahoma" panose="020B0604030504040204" pitchFamily="34" charset="0"/>
              </a:rPr>
              <a:t>end</a:t>
            </a:r>
            <a:r>
              <a:rPr lang="en-US" altLang="en-US" i="0">
                <a:solidFill>
                  <a:schemeClr val="tx1"/>
                </a:solidFill>
                <a:latin typeface="Tahoma" panose="020B0604030504040204" pitchFamily="34" charset="0"/>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0"/>
              </a:spcBef>
              <a:buClrTx/>
              <a:buSzTx/>
              <a:buFontTx/>
              <a:buNone/>
            </a:pPr>
            <a:r>
              <a:rPr lang="en-US" altLang="en-US" sz="1200" i="0">
                <a:solidFill>
                  <a:schemeClr val="tx1"/>
                </a:solidFill>
                <a:latin typeface="Verdana" panose="020B0604030504040204" pitchFamily="34" charset="0"/>
                <a:cs typeface="Arial" panose="020B0604020202020204" pitchFamily="34" charset="0"/>
              </a:rPr>
              <a:t>Fall 08, Oct 29</a:t>
            </a:r>
          </a:p>
        </p:txBody>
      </p:sp>
      <p:sp>
        <p:nvSpPr>
          <p:cNvPr id="41987" name="Footer Placeholder 4"/>
          <p:cNvSpPr>
            <a:spLocks noGrp="1"/>
          </p:cNvSpPr>
          <p:nvPr>
            <p:ph type="ftr" sz="quarter" idx="4294967295"/>
          </p:nvPr>
        </p:nvSpPr>
        <p:spPr bwMode="auto">
          <a:xfrm>
            <a:off x="3124200" y="62452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chemeClr val="tx1"/>
                </a:solidFill>
                <a:latin typeface="Verdana" panose="020B0604030504040204" pitchFamily="34" charset="0"/>
                <a:cs typeface="Arial" panose="020B0604020202020204" pitchFamily="34" charset="0"/>
              </a:rPr>
              <a:t>ELEC2200-002 Lecture 7 (updated)</a:t>
            </a:r>
          </a:p>
        </p:txBody>
      </p:sp>
      <p:sp>
        <p:nvSpPr>
          <p:cNvPr id="41988" name="Slide Number Placeholder 5"/>
          <p:cNvSpPr>
            <a:spLocks noGrp="1"/>
          </p:cNvSpPr>
          <p:nvPr>
            <p:ph type="sldNum" sz="quarter" idx="10"/>
          </p:nvPr>
        </p:nvSpPr>
        <p:spPr>
          <a:xfrm>
            <a:off x="6553200" y="6245225"/>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74A40A2-417B-4FB4-A71D-D1B9E8E030E8}" type="slidenum">
              <a:rPr lang="en-US" altLang="en-US" sz="1200" smtClean="0">
                <a:solidFill>
                  <a:schemeClr val="tx1"/>
                </a:solidFill>
                <a:latin typeface="Verdana" panose="020B0604030504040204" pitchFamily="34" charset="0"/>
              </a:rPr>
              <a:pPr>
                <a:spcBef>
                  <a:spcPct val="0"/>
                </a:spcBef>
                <a:buClrTx/>
                <a:buSzTx/>
                <a:buFontTx/>
                <a:buNone/>
              </a:pPr>
              <a:t>31</a:t>
            </a:fld>
            <a:endParaRPr lang="en-US" altLang="en-US" sz="1200" smtClean="0">
              <a:solidFill>
                <a:schemeClr val="tx1"/>
              </a:solidFill>
              <a:latin typeface="Verdana" panose="020B0604030504040204" pitchFamily="34" charset="0"/>
            </a:endParaRPr>
          </a:p>
        </p:txBody>
      </p:sp>
      <p:grpSp>
        <p:nvGrpSpPr>
          <p:cNvPr id="41989" name="Group 73"/>
          <p:cNvGrpSpPr>
            <a:grpSpLocks/>
          </p:cNvGrpSpPr>
          <p:nvPr/>
        </p:nvGrpSpPr>
        <p:grpSpPr bwMode="auto">
          <a:xfrm>
            <a:off x="5029200" y="2590800"/>
            <a:ext cx="3429000" cy="2133600"/>
            <a:chOff x="1584" y="3120"/>
            <a:chExt cx="2160" cy="1344"/>
          </a:xfrm>
        </p:grpSpPr>
        <p:sp>
          <p:nvSpPr>
            <p:cNvPr id="42005" name="Rectangle 31"/>
            <p:cNvSpPr>
              <a:spLocks noChangeArrowheads="1"/>
            </p:cNvSpPr>
            <p:nvPr/>
          </p:nvSpPr>
          <p:spPr bwMode="auto">
            <a:xfrm>
              <a:off x="2112" y="3120"/>
              <a:ext cx="1104" cy="1344"/>
            </a:xfrm>
            <a:prstGeom prst="rect">
              <a:avLst/>
            </a:prstGeom>
            <a:solidFill>
              <a:srgbClr val="FFCC00"/>
            </a:solidFill>
            <a:ln w="9525">
              <a:solidFill>
                <a:schemeClr val="tx1"/>
              </a:solidFill>
              <a:miter lim="800000"/>
              <a:headEnd/>
              <a:tailEnd/>
            </a:ln>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solidFill>
                    <a:schemeClr val="tx1"/>
                  </a:solidFill>
                  <a:latin typeface="Verdana" panose="020B0604030504040204" pitchFamily="34" charset="0"/>
                  <a:cs typeface="Arial" panose="020B0604020202020204" pitchFamily="34" charset="0"/>
                </a:rPr>
                <a:t>my_ckt</a:t>
              </a:r>
            </a:p>
          </p:txBody>
        </p:sp>
        <p:sp>
          <p:nvSpPr>
            <p:cNvPr id="42006" name="Line 32"/>
            <p:cNvSpPr>
              <a:spLocks noChangeShapeType="1"/>
            </p:cNvSpPr>
            <p:nvPr/>
          </p:nvSpPr>
          <p:spPr bwMode="auto">
            <a:xfrm>
              <a:off x="1781" y="3408"/>
              <a:ext cx="331"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2007" name="Line 33"/>
            <p:cNvSpPr>
              <a:spLocks noChangeShapeType="1"/>
            </p:cNvSpPr>
            <p:nvPr/>
          </p:nvSpPr>
          <p:spPr bwMode="auto">
            <a:xfrm>
              <a:off x="1776" y="3791"/>
              <a:ext cx="331"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2008" name="Line 34"/>
            <p:cNvSpPr>
              <a:spLocks noChangeShapeType="1"/>
            </p:cNvSpPr>
            <p:nvPr/>
          </p:nvSpPr>
          <p:spPr bwMode="auto">
            <a:xfrm>
              <a:off x="1781" y="4175"/>
              <a:ext cx="331"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2009" name="Line 35"/>
            <p:cNvSpPr>
              <a:spLocks noChangeShapeType="1"/>
            </p:cNvSpPr>
            <p:nvPr/>
          </p:nvSpPr>
          <p:spPr bwMode="auto">
            <a:xfrm>
              <a:off x="3221" y="3599"/>
              <a:ext cx="331"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2010" name="Line 36"/>
            <p:cNvSpPr>
              <a:spLocks noChangeShapeType="1"/>
            </p:cNvSpPr>
            <p:nvPr/>
          </p:nvSpPr>
          <p:spPr bwMode="auto">
            <a:xfrm>
              <a:off x="3221" y="3983"/>
              <a:ext cx="331"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2011" name="Text Box 37"/>
            <p:cNvSpPr txBox="1">
              <a:spLocks noChangeArrowheads="1"/>
            </p:cNvSpPr>
            <p:nvPr/>
          </p:nvSpPr>
          <p:spPr bwMode="auto">
            <a:xfrm>
              <a:off x="1584" y="3296"/>
              <a:ext cx="2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1800">
                  <a:solidFill>
                    <a:schemeClr val="tx1"/>
                  </a:solidFill>
                  <a:latin typeface="Verdana" panose="020B0604030504040204" pitchFamily="34" charset="0"/>
                  <a:cs typeface="Arial" panose="020B0604020202020204" pitchFamily="34" charset="0"/>
                </a:rPr>
                <a:t>A</a:t>
              </a:r>
            </a:p>
          </p:txBody>
        </p:sp>
        <p:sp>
          <p:nvSpPr>
            <p:cNvPr id="42012" name="Text Box 38"/>
            <p:cNvSpPr txBox="1">
              <a:spLocks noChangeArrowheads="1"/>
            </p:cNvSpPr>
            <p:nvPr/>
          </p:nvSpPr>
          <p:spPr bwMode="auto">
            <a:xfrm>
              <a:off x="1584" y="3657"/>
              <a:ext cx="2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1800">
                  <a:solidFill>
                    <a:schemeClr val="tx1"/>
                  </a:solidFill>
                  <a:latin typeface="Verdana" panose="020B0604030504040204" pitchFamily="34" charset="0"/>
                  <a:cs typeface="Arial" panose="020B0604020202020204" pitchFamily="34" charset="0"/>
                </a:rPr>
                <a:t>B</a:t>
              </a:r>
            </a:p>
          </p:txBody>
        </p:sp>
        <p:sp>
          <p:nvSpPr>
            <p:cNvPr id="42013" name="Text Box 39"/>
            <p:cNvSpPr txBox="1">
              <a:spLocks noChangeArrowheads="1"/>
            </p:cNvSpPr>
            <p:nvPr/>
          </p:nvSpPr>
          <p:spPr bwMode="auto">
            <a:xfrm>
              <a:off x="1584" y="4041"/>
              <a:ext cx="2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1800">
                  <a:solidFill>
                    <a:schemeClr val="tx1"/>
                  </a:solidFill>
                  <a:latin typeface="Verdana" panose="020B0604030504040204" pitchFamily="34" charset="0"/>
                  <a:cs typeface="Arial" panose="020B0604020202020204" pitchFamily="34" charset="0"/>
                </a:rPr>
                <a:t>S</a:t>
              </a:r>
            </a:p>
          </p:txBody>
        </p:sp>
        <p:sp>
          <p:nvSpPr>
            <p:cNvPr id="42014" name="Text Box 40"/>
            <p:cNvSpPr txBox="1">
              <a:spLocks noChangeArrowheads="1"/>
            </p:cNvSpPr>
            <p:nvPr/>
          </p:nvSpPr>
          <p:spPr bwMode="auto">
            <a:xfrm>
              <a:off x="3530" y="3465"/>
              <a:ext cx="2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1800">
                  <a:solidFill>
                    <a:schemeClr val="tx1"/>
                  </a:solidFill>
                  <a:latin typeface="Verdana" panose="020B0604030504040204" pitchFamily="34" charset="0"/>
                  <a:cs typeface="Arial" panose="020B0604020202020204" pitchFamily="34" charset="0"/>
                </a:rPr>
                <a:t>X</a:t>
              </a:r>
            </a:p>
          </p:txBody>
        </p:sp>
        <p:sp>
          <p:nvSpPr>
            <p:cNvPr id="42015" name="Text Box 41"/>
            <p:cNvSpPr txBox="1">
              <a:spLocks noChangeArrowheads="1"/>
            </p:cNvSpPr>
            <p:nvPr/>
          </p:nvSpPr>
          <p:spPr bwMode="auto">
            <a:xfrm>
              <a:off x="3530" y="3849"/>
              <a:ext cx="20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1800">
                  <a:solidFill>
                    <a:schemeClr val="tx1"/>
                  </a:solidFill>
                  <a:latin typeface="Verdana" panose="020B0604030504040204" pitchFamily="34" charset="0"/>
                  <a:cs typeface="Arial" panose="020B0604020202020204" pitchFamily="34" charset="0"/>
                </a:rPr>
                <a:t>Y</a:t>
              </a:r>
            </a:p>
          </p:txBody>
        </p:sp>
      </p:grpSp>
      <p:sp>
        <p:nvSpPr>
          <p:cNvPr id="9222" name="Rectangle 2"/>
          <p:cNvSpPr>
            <a:spLocks noGrp="1" noChangeArrowheads="1"/>
          </p:cNvSpPr>
          <p:nvPr>
            <p:ph type="title"/>
          </p:nvPr>
        </p:nvSpPr>
        <p:spPr/>
        <p:txBody>
          <a:bodyPr/>
          <a:lstStyle/>
          <a:p>
            <a:pPr eaLnBrk="1" hangingPunct="1">
              <a:defRPr/>
            </a:pPr>
            <a:r>
              <a:rPr lang="en-US" altLang="en-US" smtClean="0"/>
              <a:t>VHDL entity</a:t>
            </a:r>
          </a:p>
        </p:txBody>
      </p:sp>
      <p:sp>
        <p:nvSpPr>
          <p:cNvPr id="41991" name="Rectangle 3"/>
          <p:cNvSpPr>
            <a:spLocks noGrp="1" noChangeArrowheads="1"/>
          </p:cNvSpPr>
          <p:nvPr>
            <p:ph type="body" idx="1"/>
          </p:nvPr>
        </p:nvSpPr>
        <p:spPr>
          <a:xfrm>
            <a:off x="533400" y="1752600"/>
            <a:ext cx="8001000" cy="4267200"/>
          </a:xfrm>
        </p:spPr>
        <p:txBody>
          <a:bodyPr/>
          <a:lstStyle/>
          <a:p>
            <a:pPr eaLnBrk="1" hangingPunct="1"/>
            <a:r>
              <a:rPr lang="en-US" altLang="en-US" sz="2400" b="1" smtClean="0">
                <a:solidFill>
                  <a:schemeClr val="folHlink"/>
                </a:solidFill>
                <a:latin typeface="Courier New" panose="02070309020205020404" pitchFamily="49" charset="0"/>
              </a:rPr>
              <a:t>entity </a:t>
            </a:r>
            <a:r>
              <a:rPr lang="en-US" altLang="en-US" sz="2400" b="1" smtClean="0">
                <a:solidFill>
                  <a:srgbClr val="990000"/>
                </a:solidFill>
                <a:latin typeface="Courier New" panose="02070309020205020404" pitchFamily="49" charset="0"/>
              </a:rPr>
              <a:t>my_ckt</a:t>
            </a:r>
            <a:r>
              <a:rPr lang="en-US" altLang="en-US" sz="2400" b="1" smtClean="0">
                <a:solidFill>
                  <a:schemeClr val="folHlink"/>
                </a:solidFill>
                <a:latin typeface="Courier New" panose="02070309020205020404" pitchFamily="49" charset="0"/>
              </a:rPr>
              <a:t> is   </a:t>
            </a:r>
            <a:br>
              <a:rPr lang="en-US" altLang="en-US" sz="2400" b="1" smtClean="0">
                <a:solidFill>
                  <a:schemeClr val="folHlink"/>
                </a:solidFill>
                <a:latin typeface="Courier New" panose="02070309020205020404" pitchFamily="49" charset="0"/>
              </a:rPr>
            </a:br>
            <a:r>
              <a:rPr lang="en-US" altLang="en-US" sz="2400" b="1" smtClean="0">
                <a:solidFill>
                  <a:schemeClr val="folHlink"/>
                </a:solidFill>
                <a:latin typeface="Courier New" panose="02070309020205020404" pitchFamily="49" charset="0"/>
              </a:rPr>
              <a:t>port (</a:t>
            </a:r>
            <a:br>
              <a:rPr lang="en-US" altLang="en-US" sz="2400" b="1" smtClean="0">
                <a:solidFill>
                  <a:schemeClr val="folHlink"/>
                </a:solidFill>
                <a:latin typeface="Courier New" panose="02070309020205020404" pitchFamily="49" charset="0"/>
              </a:rPr>
            </a:br>
            <a:r>
              <a:rPr lang="en-US" altLang="en-US" sz="2400" b="1" smtClean="0">
                <a:solidFill>
                  <a:schemeClr val="folHlink"/>
                </a:solidFill>
                <a:latin typeface="Courier New" panose="02070309020205020404" pitchFamily="49" charset="0"/>
              </a:rPr>
              <a:t>		A: in  bit;</a:t>
            </a:r>
            <a:br>
              <a:rPr lang="en-US" altLang="en-US" sz="2400" b="1" smtClean="0">
                <a:solidFill>
                  <a:schemeClr val="folHlink"/>
                </a:solidFill>
                <a:latin typeface="Courier New" panose="02070309020205020404" pitchFamily="49" charset="0"/>
              </a:rPr>
            </a:br>
            <a:r>
              <a:rPr lang="en-US" altLang="en-US" sz="2400" b="1" smtClean="0">
                <a:solidFill>
                  <a:schemeClr val="folHlink"/>
                </a:solidFill>
                <a:latin typeface="Courier New" panose="02070309020205020404" pitchFamily="49" charset="0"/>
              </a:rPr>
              <a:t>		B: in  bit;</a:t>
            </a:r>
            <a:br>
              <a:rPr lang="en-US" altLang="en-US" sz="2400" b="1" smtClean="0">
                <a:solidFill>
                  <a:schemeClr val="folHlink"/>
                </a:solidFill>
                <a:latin typeface="Courier New" panose="02070309020205020404" pitchFamily="49" charset="0"/>
              </a:rPr>
            </a:br>
            <a:r>
              <a:rPr lang="en-US" altLang="en-US" sz="2400" b="1" smtClean="0">
                <a:solidFill>
                  <a:schemeClr val="folHlink"/>
                </a:solidFill>
                <a:latin typeface="Courier New" panose="02070309020205020404" pitchFamily="49" charset="0"/>
              </a:rPr>
              <a:t>		S: in  bit;</a:t>
            </a:r>
            <a:br>
              <a:rPr lang="en-US" altLang="en-US" sz="2400" b="1" smtClean="0">
                <a:solidFill>
                  <a:schemeClr val="folHlink"/>
                </a:solidFill>
                <a:latin typeface="Courier New" panose="02070309020205020404" pitchFamily="49" charset="0"/>
              </a:rPr>
            </a:br>
            <a:r>
              <a:rPr lang="en-US" altLang="en-US" sz="2400" b="1" smtClean="0">
                <a:solidFill>
                  <a:schemeClr val="folHlink"/>
                </a:solidFill>
                <a:latin typeface="Courier New" panose="02070309020205020404" pitchFamily="49" charset="0"/>
              </a:rPr>
              <a:t>		X: out bit;</a:t>
            </a:r>
            <a:br>
              <a:rPr lang="en-US" altLang="en-US" sz="2400" b="1" smtClean="0">
                <a:solidFill>
                  <a:schemeClr val="folHlink"/>
                </a:solidFill>
                <a:latin typeface="Courier New" panose="02070309020205020404" pitchFamily="49" charset="0"/>
              </a:rPr>
            </a:br>
            <a:r>
              <a:rPr lang="en-US" altLang="en-US" sz="2400" b="1" smtClean="0">
                <a:solidFill>
                  <a:schemeClr val="folHlink"/>
                </a:solidFill>
                <a:latin typeface="Courier New" panose="02070309020205020404" pitchFamily="49" charset="0"/>
              </a:rPr>
              <a:t>		Y: out bit</a:t>
            </a:r>
            <a:br>
              <a:rPr lang="en-US" altLang="en-US" sz="2400" b="1" smtClean="0">
                <a:solidFill>
                  <a:schemeClr val="folHlink"/>
                </a:solidFill>
                <a:latin typeface="Courier New" panose="02070309020205020404" pitchFamily="49" charset="0"/>
              </a:rPr>
            </a:br>
            <a:r>
              <a:rPr lang="en-US" altLang="en-US" sz="2400" b="1" smtClean="0">
                <a:solidFill>
                  <a:schemeClr val="folHlink"/>
                </a:solidFill>
                <a:latin typeface="Courier New" panose="02070309020205020404" pitchFamily="49" charset="0"/>
              </a:rPr>
              <a:t>	   );	</a:t>
            </a:r>
            <a:br>
              <a:rPr lang="en-US" altLang="en-US" sz="2400" b="1" smtClean="0">
                <a:solidFill>
                  <a:schemeClr val="folHlink"/>
                </a:solidFill>
                <a:latin typeface="Courier New" panose="02070309020205020404" pitchFamily="49" charset="0"/>
              </a:rPr>
            </a:br>
            <a:r>
              <a:rPr lang="en-US" altLang="en-US" sz="2400" b="1" smtClean="0">
                <a:solidFill>
                  <a:schemeClr val="folHlink"/>
                </a:solidFill>
                <a:latin typeface="Courier New" panose="02070309020205020404" pitchFamily="49" charset="0"/>
              </a:rPr>
              <a:t>end </a:t>
            </a:r>
            <a:r>
              <a:rPr lang="en-US" altLang="en-US" sz="2400" b="1" smtClean="0">
                <a:solidFill>
                  <a:srgbClr val="990000"/>
                </a:solidFill>
                <a:latin typeface="Courier New" panose="02070309020205020404" pitchFamily="49" charset="0"/>
              </a:rPr>
              <a:t>my_ckt</a:t>
            </a:r>
            <a:r>
              <a:rPr lang="en-US" altLang="en-US" sz="2400" b="1" smtClean="0">
                <a:solidFill>
                  <a:schemeClr val="folHlink"/>
                </a:solidFill>
                <a:latin typeface="Courier New" panose="02070309020205020404" pitchFamily="49" charset="0"/>
              </a:rPr>
              <a:t>;</a:t>
            </a:r>
          </a:p>
        </p:txBody>
      </p:sp>
      <p:sp>
        <p:nvSpPr>
          <p:cNvPr id="5" name="AutoShape 5"/>
          <p:cNvSpPr>
            <a:spLocks noChangeArrowheads="1"/>
          </p:cNvSpPr>
          <p:nvPr/>
        </p:nvSpPr>
        <p:spPr bwMode="auto">
          <a:xfrm>
            <a:off x="5105400" y="1905000"/>
            <a:ext cx="3733800" cy="2209800"/>
          </a:xfrm>
          <a:prstGeom prst="wedgeRoundRectCallout">
            <a:avLst>
              <a:gd name="adj1" fmla="val -92264"/>
              <a:gd name="adj2" fmla="val -45259"/>
              <a:gd name="adj3" fmla="val 16667"/>
            </a:avLst>
          </a:prstGeom>
          <a:solidFill>
            <a:schemeClr val="accent1"/>
          </a:solidFill>
          <a:ln w="9525">
            <a:solidFill>
              <a:schemeClr val="tx1"/>
            </a:solidFill>
            <a:miter lim="800000"/>
            <a:headEnd/>
            <a:tailEnd/>
          </a:ln>
        </p:spPr>
        <p:txBody>
          <a:bodyPr/>
          <a:lstStyle>
            <a:lvl1pPr marL="228600" indent="-228600">
              <a:spcBef>
                <a:spcPct val="20000"/>
              </a:spcBef>
              <a:buClr>
                <a:srgbClr val="315263"/>
              </a:buClr>
              <a:buSzPct val="75000"/>
              <a:buFont typeface="Wingdings" panose="05000000000000000000" pitchFamily="2" charset="2"/>
              <a:buChar char="q"/>
              <a:tabLst>
                <a:tab pos="228600" algn="l"/>
              </a:tabLst>
              <a:defRPr sz="2800">
                <a:solidFill>
                  <a:srgbClr val="315263"/>
                </a:solidFill>
                <a:latin typeface="Arial" panose="020B0604020202020204" pitchFamily="34" charset="0"/>
              </a:defRPr>
            </a:lvl1pPr>
            <a:lvl2pPr marL="520700" indent="-177800">
              <a:spcBef>
                <a:spcPct val="20000"/>
              </a:spcBef>
              <a:buClr>
                <a:schemeClr val="tx1"/>
              </a:buClr>
              <a:buSzPct val="100000"/>
              <a:buFont typeface="Wingdings" panose="05000000000000000000" pitchFamily="2" charset="2"/>
              <a:buChar char="§"/>
              <a:tabLst>
                <a:tab pos="2286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2286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2286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9pPr>
          </a:lstStyle>
          <a:p>
            <a:pPr eaLnBrk="1" hangingPunct="1">
              <a:spcBef>
                <a:spcPct val="0"/>
              </a:spcBef>
              <a:buClrTx/>
              <a:buSzTx/>
              <a:buFont typeface="Wingdings" panose="05000000000000000000" pitchFamily="2" charset="2"/>
              <a:buChar char="§"/>
            </a:pPr>
            <a:r>
              <a:rPr lang="en-US" altLang="en-US" sz="1800">
                <a:solidFill>
                  <a:schemeClr val="tx1"/>
                </a:solidFill>
                <a:latin typeface="Verdana" panose="020B0604030504040204" pitchFamily="34" charset="0"/>
                <a:cs typeface="Arial" panose="020B0604020202020204" pitchFamily="34" charset="0"/>
              </a:rPr>
              <a:t>Name of the circuit</a:t>
            </a:r>
          </a:p>
          <a:p>
            <a:pPr eaLnBrk="1" hangingPunct="1">
              <a:spcBef>
                <a:spcPct val="0"/>
              </a:spcBef>
              <a:buClrTx/>
              <a:buSzTx/>
              <a:buFont typeface="Wingdings" panose="05000000000000000000" pitchFamily="2" charset="2"/>
              <a:buChar char="§"/>
            </a:pPr>
            <a:r>
              <a:rPr lang="en-US" altLang="en-US" sz="1800">
                <a:solidFill>
                  <a:schemeClr val="tx1"/>
                </a:solidFill>
                <a:latin typeface="Verdana" panose="020B0604030504040204" pitchFamily="34" charset="0"/>
                <a:cs typeface="Arial" panose="020B0604020202020204" pitchFamily="34" charset="0"/>
              </a:rPr>
              <a:t>User-defined</a:t>
            </a:r>
          </a:p>
          <a:p>
            <a:pPr eaLnBrk="1" hangingPunct="1">
              <a:spcBef>
                <a:spcPct val="0"/>
              </a:spcBef>
              <a:buClrTx/>
              <a:buSzTx/>
              <a:buFont typeface="Wingdings" panose="05000000000000000000" pitchFamily="2" charset="2"/>
              <a:buChar char="§"/>
            </a:pPr>
            <a:r>
              <a:rPr lang="en-US" altLang="en-US" sz="1800">
                <a:solidFill>
                  <a:schemeClr val="tx1"/>
                </a:solidFill>
                <a:latin typeface="Verdana" panose="020B0604030504040204" pitchFamily="34" charset="0"/>
                <a:cs typeface="Arial" panose="020B0604020202020204" pitchFamily="34" charset="0"/>
              </a:rPr>
              <a:t>Filename same as circuit name</a:t>
            </a:r>
          </a:p>
          <a:p>
            <a:pPr eaLnBrk="1" hangingPunct="1">
              <a:spcBef>
                <a:spcPct val="0"/>
              </a:spcBef>
              <a:buClrTx/>
              <a:buSzTx/>
              <a:buFont typeface="Wingdings" panose="05000000000000000000" pitchFamily="2" charset="2"/>
              <a:buChar char="§"/>
            </a:pPr>
            <a:r>
              <a:rPr lang="en-US" altLang="en-US" sz="1800">
                <a:solidFill>
                  <a:schemeClr val="tx1"/>
                </a:solidFill>
                <a:latin typeface="Verdana" panose="020B0604030504040204" pitchFamily="34" charset="0"/>
                <a:cs typeface="Arial" panose="020B0604020202020204" pitchFamily="34" charset="0"/>
              </a:rPr>
              <a:t>Example. </a:t>
            </a:r>
          </a:p>
          <a:p>
            <a:pPr lvl="1" eaLnBrk="1" hangingPunct="1">
              <a:spcBef>
                <a:spcPct val="0"/>
              </a:spcBef>
              <a:buClrTx/>
              <a:buSzTx/>
            </a:pPr>
            <a:r>
              <a:rPr lang="en-US" altLang="en-US" sz="1800">
                <a:latin typeface="Verdana" panose="020B0604030504040204" pitchFamily="34" charset="0"/>
                <a:cs typeface="Arial" panose="020B0604020202020204" pitchFamily="34" charset="0"/>
              </a:rPr>
              <a:t>Circuit name: my_ckt</a:t>
            </a:r>
          </a:p>
          <a:p>
            <a:pPr lvl="1" eaLnBrk="1" hangingPunct="1">
              <a:spcBef>
                <a:spcPct val="0"/>
              </a:spcBef>
              <a:buClrTx/>
              <a:buSzTx/>
            </a:pPr>
            <a:r>
              <a:rPr lang="en-US" altLang="en-US" sz="1800">
                <a:latin typeface="Verdana" panose="020B0604030504040204" pitchFamily="34" charset="0"/>
                <a:cs typeface="Arial" panose="020B0604020202020204" pitchFamily="34" charset="0"/>
              </a:rPr>
              <a:t>Filename: my_ckt.vhd</a:t>
            </a:r>
          </a:p>
        </p:txBody>
      </p:sp>
      <p:sp>
        <p:nvSpPr>
          <p:cNvPr id="6" name="Oval 6"/>
          <p:cNvSpPr>
            <a:spLocks noChangeArrowheads="1"/>
          </p:cNvSpPr>
          <p:nvPr/>
        </p:nvSpPr>
        <p:spPr bwMode="auto">
          <a:xfrm>
            <a:off x="2209800" y="2438400"/>
            <a:ext cx="685800" cy="1981200"/>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solidFill>
                <a:schemeClr val="tx1"/>
              </a:solidFill>
              <a:latin typeface="Verdana" panose="020B0604030504040204" pitchFamily="34" charset="0"/>
              <a:cs typeface="Arial" panose="020B0604020202020204" pitchFamily="34" charset="0"/>
            </a:endParaRPr>
          </a:p>
        </p:txBody>
      </p:sp>
      <p:sp>
        <p:nvSpPr>
          <p:cNvPr id="7" name="AutoShape 7"/>
          <p:cNvSpPr>
            <a:spLocks noChangeArrowheads="1"/>
          </p:cNvSpPr>
          <p:nvPr/>
        </p:nvSpPr>
        <p:spPr bwMode="auto">
          <a:xfrm>
            <a:off x="304800" y="5181600"/>
            <a:ext cx="1905000" cy="990600"/>
          </a:xfrm>
          <a:prstGeom prst="wedgeRoundRectCallout">
            <a:avLst>
              <a:gd name="adj1" fmla="val 53167"/>
              <a:gd name="adj2" fmla="val -191986"/>
              <a:gd name="adj3" fmla="val 16667"/>
            </a:avLst>
          </a:prstGeom>
          <a:solidFill>
            <a:schemeClr val="accent1"/>
          </a:solidFill>
          <a:ln w="9525">
            <a:solidFill>
              <a:schemeClr val="tx1"/>
            </a:solidFill>
            <a:miter lim="800000"/>
            <a:headEnd/>
            <a:tailEnd/>
          </a:ln>
        </p:spPr>
        <p:txBody>
          <a:bodyPr/>
          <a:lstStyle>
            <a:lvl1pPr>
              <a:spcBef>
                <a:spcPct val="20000"/>
              </a:spcBef>
              <a:buClr>
                <a:srgbClr val="315263"/>
              </a:buClr>
              <a:buSzPct val="75000"/>
              <a:buFont typeface="Wingdings" panose="05000000000000000000" pitchFamily="2" charset="2"/>
              <a:buChar char="q"/>
              <a:tabLst>
                <a:tab pos="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0" algn="l"/>
              </a:tabLst>
              <a:defRPr sz="1600">
                <a:solidFill>
                  <a:schemeClr val="tx1"/>
                </a:solidFill>
                <a:latin typeface="Arial" panose="020B0604020202020204" pitchFamily="34" charset="0"/>
              </a:defRPr>
            </a:lvl9pPr>
          </a:lstStyle>
          <a:p>
            <a:pPr algn="ctr" eaLnBrk="1" hangingPunct="1">
              <a:spcBef>
                <a:spcPct val="0"/>
              </a:spcBef>
              <a:buClrTx/>
              <a:buSzTx/>
              <a:buFont typeface="Wingdings" panose="05000000000000000000" pitchFamily="2" charset="2"/>
              <a:buNone/>
            </a:pPr>
            <a:r>
              <a:rPr lang="en-US" altLang="en-US" sz="1800">
                <a:solidFill>
                  <a:schemeClr val="tx1"/>
                </a:solidFill>
                <a:latin typeface="Verdana" panose="020B0604030504040204" pitchFamily="34" charset="0"/>
                <a:cs typeface="Arial" panose="020B0604020202020204" pitchFamily="34" charset="0"/>
              </a:rPr>
              <a:t>Port names or </a:t>
            </a:r>
            <a:br>
              <a:rPr lang="en-US" altLang="en-US" sz="1800">
                <a:solidFill>
                  <a:schemeClr val="tx1"/>
                </a:solidFill>
                <a:latin typeface="Verdana" panose="020B0604030504040204" pitchFamily="34" charset="0"/>
                <a:cs typeface="Arial" panose="020B0604020202020204" pitchFamily="34" charset="0"/>
              </a:rPr>
            </a:br>
            <a:r>
              <a:rPr lang="en-US" altLang="en-US" sz="1800">
                <a:solidFill>
                  <a:schemeClr val="tx1"/>
                </a:solidFill>
                <a:latin typeface="Verdana" panose="020B0604030504040204" pitchFamily="34" charset="0"/>
                <a:cs typeface="Arial" panose="020B0604020202020204" pitchFamily="34" charset="0"/>
              </a:rPr>
              <a:t>Signal names</a:t>
            </a:r>
          </a:p>
        </p:txBody>
      </p:sp>
      <p:sp>
        <p:nvSpPr>
          <p:cNvPr id="9224" name="AutoShape 8"/>
          <p:cNvSpPr>
            <a:spLocks noChangeArrowheads="1"/>
          </p:cNvSpPr>
          <p:nvPr/>
        </p:nvSpPr>
        <p:spPr bwMode="auto">
          <a:xfrm>
            <a:off x="5105400" y="1905000"/>
            <a:ext cx="3733800" cy="2209800"/>
          </a:xfrm>
          <a:prstGeom prst="wedgeRoundRectCallout">
            <a:avLst>
              <a:gd name="adj1" fmla="val -108250"/>
              <a:gd name="adj2" fmla="val 80602"/>
              <a:gd name="adj3" fmla="val 16667"/>
            </a:avLst>
          </a:prstGeom>
          <a:solidFill>
            <a:schemeClr val="accent1"/>
          </a:solidFill>
          <a:ln w="9525">
            <a:solidFill>
              <a:schemeClr val="tx1"/>
            </a:solidFill>
            <a:miter lim="800000"/>
            <a:headEnd/>
            <a:tailEnd/>
          </a:ln>
        </p:spPr>
        <p:txBody>
          <a:bodyPr/>
          <a:lstStyle>
            <a:lvl1pPr marL="228600" indent="-228600">
              <a:spcBef>
                <a:spcPct val="20000"/>
              </a:spcBef>
              <a:buClr>
                <a:srgbClr val="315263"/>
              </a:buClr>
              <a:buSzPct val="75000"/>
              <a:buFont typeface="Wingdings" panose="05000000000000000000" pitchFamily="2" charset="2"/>
              <a:buChar char="q"/>
              <a:tabLst>
                <a:tab pos="228600" algn="l"/>
              </a:tabLst>
              <a:defRPr sz="2800">
                <a:solidFill>
                  <a:srgbClr val="315263"/>
                </a:solidFill>
                <a:latin typeface="Arial" panose="020B0604020202020204" pitchFamily="34" charset="0"/>
              </a:defRPr>
            </a:lvl1pPr>
            <a:lvl2pPr marL="520700" indent="-177800">
              <a:spcBef>
                <a:spcPct val="20000"/>
              </a:spcBef>
              <a:buClr>
                <a:schemeClr val="tx1"/>
              </a:buClr>
              <a:buSzPct val="100000"/>
              <a:buFont typeface="Wingdings" panose="05000000000000000000" pitchFamily="2" charset="2"/>
              <a:buChar char="§"/>
              <a:tabLst>
                <a:tab pos="2286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2286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2286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9pPr>
          </a:lstStyle>
          <a:p>
            <a:pPr eaLnBrk="1" hangingPunct="1">
              <a:spcBef>
                <a:spcPct val="0"/>
              </a:spcBef>
              <a:buClrTx/>
              <a:buSzTx/>
              <a:buFont typeface="Wingdings" panose="05000000000000000000" pitchFamily="2" charset="2"/>
              <a:buChar char="§"/>
            </a:pPr>
            <a:r>
              <a:rPr lang="en-US" altLang="en-US" sz="1800">
                <a:solidFill>
                  <a:schemeClr val="tx1"/>
                </a:solidFill>
                <a:latin typeface="Verdana" panose="020B0604030504040204" pitchFamily="34" charset="0"/>
                <a:cs typeface="Arial" panose="020B0604020202020204" pitchFamily="34" charset="0"/>
              </a:rPr>
              <a:t>Name of the circuit</a:t>
            </a:r>
          </a:p>
          <a:p>
            <a:pPr eaLnBrk="1" hangingPunct="1">
              <a:spcBef>
                <a:spcPct val="0"/>
              </a:spcBef>
              <a:buClrTx/>
              <a:buSzTx/>
              <a:buFont typeface="Wingdings" panose="05000000000000000000" pitchFamily="2" charset="2"/>
              <a:buChar char="§"/>
            </a:pPr>
            <a:r>
              <a:rPr lang="en-US" altLang="en-US" sz="1800">
                <a:solidFill>
                  <a:schemeClr val="tx1"/>
                </a:solidFill>
                <a:latin typeface="Verdana" panose="020B0604030504040204" pitchFamily="34" charset="0"/>
                <a:cs typeface="Arial" panose="020B0604020202020204" pitchFamily="34" charset="0"/>
              </a:rPr>
              <a:t>User-defined</a:t>
            </a:r>
          </a:p>
          <a:p>
            <a:pPr eaLnBrk="1" hangingPunct="1">
              <a:spcBef>
                <a:spcPct val="0"/>
              </a:spcBef>
              <a:buClrTx/>
              <a:buSzTx/>
              <a:buFont typeface="Wingdings" panose="05000000000000000000" pitchFamily="2" charset="2"/>
              <a:buChar char="§"/>
            </a:pPr>
            <a:r>
              <a:rPr lang="en-US" altLang="en-US" sz="1800">
                <a:solidFill>
                  <a:schemeClr val="tx1"/>
                </a:solidFill>
                <a:latin typeface="Verdana" panose="020B0604030504040204" pitchFamily="34" charset="0"/>
                <a:cs typeface="Arial" panose="020B0604020202020204" pitchFamily="34" charset="0"/>
              </a:rPr>
              <a:t>Filename same as circuit name recommended</a:t>
            </a:r>
          </a:p>
          <a:p>
            <a:pPr eaLnBrk="1" hangingPunct="1">
              <a:spcBef>
                <a:spcPct val="0"/>
              </a:spcBef>
              <a:buClrTx/>
              <a:buSzTx/>
              <a:buFont typeface="Wingdings" panose="05000000000000000000" pitchFamily="2" charset="2"/>
              <a:buChar char="§"/>
            </a:pPr>
            <a:r>
              <a:rPr lang="en-US" altLang="en-US" sz="1800">
                <a:solidFill>
                  <a:schemeClr val="tx1"/>
                </a:solidFill>
                <a:latin typeface="Verdana" panose="020B0604030504040204" pitchFamily="34" charset="0"/>
                <a:cs typeface="Arial" panose="020B0604020202020204" pitchFamily="34" charset="0"/>
              </a:rPr>
              <a:t>Example: </a:t>
            </a:r>
          </a:p>
          <a:p>
            <a:pPr lvl="1" eaLnBrk="1" hangingPunct="1">
              <a:spcBef>
                <a:spcPct val="0"/>
              </a:spcBef>
              <a:buClrTx/>
              <a:buSzTx/>
            </a:pPr>
            <a:r>
              <a:rPr lang="en-US" altLang="en-US" sz="1800">
                <a:latin typeface="Verdana" panose="020B0604030504040204" pitchFamily="34" charset="0"/>
                <a:cs typeface="Arial" panose="020B0604020202020204" pitchFamily="34" charset="0"/>
              </a:rPr>
              <a:t>Circuit name: my_ckt</a:t>
            </a:r>
          </a:p>
          <a:p>
            <a:pPr lvl="1" eaLnBrk="1" hangingPunct="1">
              <a:spcBef>
                <a:spcPct val="0"/>
              </a:spcBef>
              <a:buClrTx/>
              <a:buSzTx/>
            </a:pPr>
            <a:r>
              <a:rPr lang="en-US" altLang="en-US" sz="1800">
                <a:latin typeface="Verdana" panose="020B0604030504040204" pitchFamily="34" charset="0"/>
                <a:cs typeface="Arial" panose="020B0604020202020204" pitchFamily="34" charset="0"/>
              </a:rPr>
              <a:t>Filename: my_ckt.vhd</a:t>
            </a:r>
          </a:p>
        </p:txBody>
      </p:sp>
      <p:sp>
        <p:nvSpPr>
          <p:cNvPr id="9228" name="AutoShape 12"/>
          <p:cNvSpPr>
            <a:spLocks noChangeArrowheads="1"/>
          </p:cNvSpPr>
          <p:nvPr/>
        </p:nvSpPr>
        <p:spPr bwMode="auto">
          <a:xfrm>
            <a:off x="5562600" y="1752600"/>
            <a:ext cx="2895600" cy="1066800"/>
          </a:xfrm>
          <a:prstGeom prst="wedgeRoundRectCallout">
            <a:avLst>
              <a:gd name="adj1" fmla="val -84319"/>
              <a:gd name="adj2" fmla="val 64583"/>
              <a:gd name="adj3" fmla="val 16667"/>
            </a:avLst>
          </a:prstGeom>
          <a:solidFill>
            <a:schemeClr val="accent1"/>
          </a:solidFill>
          <a:ln w="9525">
            <a:solidFill>
              <a:schemeClr val="tx1"/>
            </a:solidFill>
            <a:miter lim="800000"/>
            <a:headEnd/>
            <a:tailEnd/>
          </a:ln>
        </p:spPr>
        <p:txBody>
          <a:bodyPr/>
          <a:lstStyle>
            <a:lvl1pPr marL="228600" indent="-228600">
              <a:spcBef>
                <a:spcPct val="20000"/>
              </a:spcBef>
              <a:buClr>
                <a:srgbClr val="315263"/>
              </a:buClr>
              <a:buSzPct val="75000"/>
              <a:buFont typeface="Wingdings" panose="05000000000000000000" pitchFamily="2" charset="2"/>
              <a:buChar char="q"/>
              <a:tabLst>
                <a:tab pos="2286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2286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2286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2286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9pPr>
          </a:lstStyle>
          <a:p>
            <a:pPr eaLnBrk="1" hangingPunct="1">
              <a:spcBef>
                <a:spcPct val="0"/>
              </a:spcBef>
              <a:buClrTx/>
              <a:buSzTx/>
              <a:buFont typeface="Wingdings" panose="05000000000000000000" pitchFamily="2" charset="2"/>
              <a:buNone/>
            </a:pPr>
            <a:r>
              <a:rPr lang="en-US" altLang="en-US" sz="1800">
                <a:solidFill>
                  <a:schemeClr val="tx1"/>
                </a:solidFill>
                <a:latin typeface="Verdana" panose="020B0604030504040204" pitchFamily="34" charset="0"/>
                <a:cs typeface="Arial" panose="020B0604020202020204" pitchFamily="34" charset="0"/>
              </a:rPr>
              <a:t>Datatypes:</a:t>
            </a:r>
          </a:p>
          <a:p>
            <a:pPr eaLnBrk="1" hangingPunct="1">
              <a:spcBef>
                <a:spcPct val="0"/>
              </a:spcBef>
              <a:buClrTx/>
              <a:buSzTx/>
              <a:buFont typeface="Wingdings" panose="05000000000000000000" pitchFamily="2" charset="2"/>
              <a:buChar char="§"/>
            </a:pPr>
            <a:r>
              <a:rPr lang="en-US" altLang="en-US" sz="1800">
                <a:solidFill>
                  <a:schemeClr val="tx1"/>
                </a:solidFill>
                <a:latin typeface="Verdana" panose="020B0604030504040204" pitchFamily="34" charset="0"/>
                <a:cs typeface="Arial" panose="020B0604020202020204" pitchFamily="34" charset="0"/>
              </a:rPr>
              <a:t>In-built</a:t>
            </a:r>
          </a:p>
          <a:p>
            <a:pPr eaLnBrk="1" hangingPunct="1">
              <a:spcBef>
                <a:spcPct val="0"/>
              </a:spcBef>
              <a:buClrTx/>
              <a:buSzTx/>
              <a:buFont typeface="Wingdings" panose="05000000000000000000" pitchFamily="2" charset="2"/>
              <a:buChar char="§"/>
            </a:pPr>
            <a:r>
              <a:rPr lang="en-US" altLang="en-US" sz="1800">
                <a:solidFill>
                  <a:schemeClr val="tx1"/>
                </a:solidFill>
                <a:latin typeface="Verdana" panose="020B0604030504040204" pitchFamily="34" charset="0"/>
                <a:cs typeface="Arial" panose="020B0604020202020204" pitchFamily="34" charset="0"/>
              </a:rPr>
              <a:t>User-defined</a:t>
            </a:r>
          </a:p>
        </p:txBody>
      </p:sp>
      <p:sp>
        <p:nvSpPr>
          <p:cNvPr id="9229" name="Oval 13"/>
          <p:cNvSpPr>
            <a:spLocks noChangeArrowheads="1"/>
          </p:cNvSpPr>
          <p:nvPr/>
        </p:nvSpPr>
        <p:spPr bwMode="auto">
          <a:xfrm>
            <a:off x="3505200" y="2286000"/>
            <a:ext cx="1066800" cy="2209800"/>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solidFill>
                <a:schemeClr val="tx1"/>
              </a:solidFill>
              <a:latin typeface="Verdana" panose="020B0604030504040204" pitchFamily="34" charset="0"/>
              <a:cs typeface="Arial" panose="020B0604020202020204" pitchFamily="34" charset="0"/>
            </a:endParaRPr>
          </a:p>
        </p:txBody>
      </p:sp>
      <p:sp>
        <p:nvSpPr>
          <p:cNvPr id="9235" name="Oval 19"/>
          <p:cNvSpPr>
            <a:spLocks noChangeArrowheads="1"/>
          </p:cNvSpPr>
          <p:nvPr/>
        </p:nvSpPr>
        <p:spPr bwMode="auto">
          <a:xfrm>
            <a:off x="1752600" y="4572000"/>
            <a:ext cx="1295400" cy="609600"/>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solidFill>
                <a:schemeClr val="tx1"/>
              </a:solidFill>
              <a:latin typeface="Verdana" panose="020B0604030504040204" pitchFamily="34" charset="0"/>
              <a:cs typeface="Arial" panose="020B0604020202020204" pitchFamily="34" charset="0"/>
            </a:endParaRPr>
          </a:p>
        </p:txBody>
      </p:sp>
      <p:sp>
        <p:nvSpPr>
          <p:cNvPr id="9237" name="Oval 21"/>
          <p:cNvSpPr>
            <a:spLocks noChangeArrowheads="1"/>
          </p:cNvSpPr>
          <p:nvPr/>
        </p:nvSpPr>
        <p:spPr bwMode="auto">
          <a:xfrm>
            <a:off x="2286000" y="1676400"/>
            <a:ext cx="1295400" cy="609600"/>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solidFill>
                <a:schemeClr val="tx1"/>
              </a:solidFill>
              <a:latin typeface="Verdana" panose="020B0604030504040204" pitchFamily="34" charset="0"/>
              <a:cs typeface="Arial" panose="020B0604020202020204" pitchFamily="34" charset="0"/>
            </a:endParaRPr>
          </a:p>
        </p:txBody>
      </p:sp>
      <p:sp>
        <p:nvSpPr>
          <p:cNvPr id="9245" name="Oval 29"/>
          <p:cNvSpPr>
            <a:spLocks noChangeArrowheads="1"/>
          </p:cNvSpPr>
          <p:nvPr/>
        </p:nvSpPr>
        <p:spPr bwMode="auto">
          <a:xfrm>
            <a:off x="2819400" y="2438400"/>
            <a:ext cx="914400" cy="2057400"/>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solidFill>
                <a:schemeClr val="tx1"/>
              </a:solidFill>
              <a:latin typeface="Verdana" panose="020B0604030504040204" pitchFamily="34" charset="0"/>
              <a:cs typeface="Arial" panose="020B0604020202020204" pitchFamily="34" charset="0"/>
            </a:endParaRPr>
          </a:p>
        </p:txBody>
      </p:sp>
      <p:sp>
        <p:nvSpPr>
          <p:cNvPr id="9246" name="AutoShape 30"/>
          <p:cNvSpPr>
            <a:spLocks noChangeArrowheads="1"/>
          </p:cNvSpPr>
          <p:nvPr/>
        </p:nvSpPr>
        <p:spPr bwMode="auto">
          <a:xfrm>
            <a:off x="5486400" y="4267200"/>
            <a:ext cx="3048000" cy="1600200"/>
          </a:xfrm>
          <a:prstGeom prst="wedgeRoundRectCallout">
            <a:avLst>
              <a:gd name="adj1" fmla="val -107190"/>
              <a:gd name="adj2" fmla="val -81546"/>
              <a:gd name="adj3" fmla="val 16667"/>
            </a:avLst>
          </a:prstGeom>
          <a:solidFill>
            <a:schemeClr val="accent1"/>
          </a:solidFill>
          <a:ln w="9525">
            <a:solidFill>
              <a:schemeClr val="tx1"/>
            </a:solidFill>
            <a:miter lim="800000"/>
            <a:headEnd/>
            <a:tailEnd/>
          </a:ln>
        </p:spPr>
        <p:txBody>
          <a:bodyPr/>
          <a:lstStyle>
            <a:lvl1pPr marL="228600" indent="-228600">
              <a:spcBef>
                <a:spcPct val="20000"/>
              </a:spcBef>
              <a:buClr>
                <a:srgbClr val="315263"/>
              </a:buClr>
              <a:buSzPct val="75000"/>
              <a:buFont typeface="Wingdings" panose="05000000000000000000" pitchFamily="2" charset="2"/>
              <a:buChar char="q"/>
              <a:tabLst>
                <a:tab pos="2286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2286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2286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2286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228600" algn="l"/>
              </a:tabLst>
              <a:defRPr sz="1600">
                <a:solidFill>
                  <a:schemeClr val="tx1"/>
                </a:solidFill>
                <a:latin typeface="Arial" panose="020B0604020202020204" pitchFamily="34" charset="0"/>
              </a:defRPr>
            </a:lvl9pPr>
          </a:lstStyle>
          <a:p>
            <a:pPr eaLnBrk="1" hangingPunct="1">
              <a:spcBef>
                <a:spcPct val="0"/>
              </a:spcBef>
              <a:buClrTx/>
              <a:buSzTx/>
              <a:buFont typeface="Wingdings" panose="05000000000000000000" pitchFamily="2" charset="2"/>
              <a:buNone/>
            </a:pPr>
            <a:r>
              <a:rPr lang="en-US" altLang="en-US" sz="1800">
                <a:solidFill>
                  <a:schemeClr val="tx1"/>
                </a:solidFill>
                <a:latin typeface="Verdana" panose="020B0604030504040204" pitchFamily="34" charset="0"/>
                <a:cs typeface="Arial" panose="020B0604020202020204" pitchFamily="34" charset="0"/>
              </a:rPr>
              <a:t>Direction of port</a:t>
            </a:r>
          </a:p>
          <a:p>
            <a:pPr eaLnBrk="1" hangingPunct="1">
              <a:spcBef>
                <a:spcPct val="0"/>
              </a:spcBef>
              <a:buClrTx/>
              <a:buSzTx/>
              <a:buFont typeface="Wingdings" panose="05000000000000000000" pitchFamily="2" charset="2"/>
              <a:buNone/>
            </a:pPr>
            <a:r>
              <a:rPr lang="en-US" altLang="en-US" sz="1800">
                <a:solidFill>
                  <a:schemeClr val="tx1"/>
                </a:solidFill>
                <a:latin typeface="Verdana" panose="020B0604030504040204" pitchFamily="34" charset="0"/>
                <a:cs typeface="Arial" panose="020B0604020202020204" pitchFamily="34" charset="0"/>
              </a:rPr>
              <a:t>3 main types:</a:t>
            </a:r>
          </a:p>
          <a:p>
            <a:pPr eaLnBrk="1" hangingPunct="1">
              <a:spcBef>
                <a:spcPct val="0"/>
              </a:spcBef>
              <a:buClrTx/>
              <a:buSzTx/>
              <a:buFont typeface="Wingdings" panose="05000000000000000000" pitchFamily="2" charset="2"/>
              <a:buChar char="§"/>
            </a:pPr>
            <a:r>
              <a:rPr lang="en-US" altLang="en-US" sz="1800" b="1">
                <a:solidFill>
                  <a:schemeClr val="tx1"/>
                </a:solidFill>
                <a:latin typeface="Courier New" panose="02070309020205020404" pitchFamily="49" charset="0"/>
                <a:cs typeface="Arial" panose="020B0604020202020204" pitchFamily="34" charset="0"/>
              </a:rPr>
              <a:t>in</a:t>
            </a:r>
            <a:r>
              <a:rPr lang="en-US" altLang="en-US" sz="1800">
                <a:solidFill>
                  <a:schemeClr val="tx1"/>
                </a:solidFill>
                <a:latin typeface="Verdana" panose="020B0604030504040204" pitchFamily="34" charset="0"/>
                <a:cs typeface="Arial" panose="020B0604020202020204" pitchFamily="34" charset="0"/>
              </a:rPr>
              <a:t>: Input</a:t>
            </a:r>
          </a:p>
          <a:p>
            <a:pPr eaLnBrk="1" hangingPunct="1">
              <a:spcBef>
                <a:spcPct val="0"/>
              </a:spcBef>
              <a:buClrTx/>
              <a:buSzTx/>
              <a:buFont typeface="Wingdings" panose="05000000000000000000" pitchFamily="2" charset="2"/>
              <a:buChar char="§"/>
            </a:pPr>
            <a:r>
              <a:rPr lang="en-US" altLang="en-US" sz="1800" b="1">
                <a:solidFill>
                  <a:schemeClr val="tx1"/>
                </a:solidFill>
                <a:latin typeface="Courier New" panose="02070309020205020404" pitchFamily="49" charset="0"/>
                <a:cs typeface="Arial" panose="020B0604020202020204" pitchFamily="34" charset="0"/>
              </a:rPr>
              <a:t>out</a:t>
            </a:r>
            <a:r>
              <a:rPr lang="en-US" altLang="en-US" sz="1800">
                <a:solidFill>
                  <a:schemeClr val="tx1"/>
                </a:solidFill>
                <a:latin typeface="Verdana" panose="020B0604030504040204" pitchFamily="34" charset="0"/>
                <a:cs typeface="Arial" panose="020B0604020202020204" pitchFamily="34" charset="0"/>
              </a:rPr>
              <a:t>: Output</a:t>
            </a:r>
          </a:p>
          <a:p>
            <a:pPr eaLnBrk="1" hangingPunct="1">
              <a:spcBef>
                <a:spcPct val="0"/>
              </a:spcBef>
              <a:buClrTx/>
              <a:buSzTx/>
              <a:buFont typeface="Wingdings" panose="05000000000000000000" pitchFamily="2" charset="2"/>
              <a:buChar char="§"/>
            </a:pPr>
            <a:r>
              <a:rPr lang="en-US" altLang="en-US" sz="1800" b="1">
                <a:solidFill>
                  <a:schemeClr val="tx1"/>
                </a:solidFill>
                <a:latin typeface="Courier New" panose="02070309020205020404" pitchFamily="49" charset="0"/>
                <a:cs typeface="Arial" panose="020B0604020202020204" pitchFamily="34" charset="0"/>
              </a:rPr>
              <a:t>inout</a:t>
            </a:r>
            <a:r>
              <a:rPr lang="en-US" altLang="en-US" sz="1800">
                <a:solidFill>
                  <a:schemeClr val="tx1"/>
                </a:solidFill>
                <a:latin typeface="Verdana" panose="020B0604030504040204" pitchFamily="34" charset="0"/>
                <a:cs typeface="Arial" panose="020B0604020202020204" pitchFamily="34" charset="0"/>
              </a:rPr>
              <a:t>: Bidirectional</a:t>
            </a:r>
          </a:p>
        </p:txBody>
      </p:sp>
      <p:sp>
        <p:nvSpPr>
          <p:cNvPr id="9290" name="Line 74"/>
          <p:cNvSpPr>
            <a:spLocks noChangeShapeType="1"/>
          </p:cNvSpPr>
          <p:nvPr/>
        </p:nvSpPr>
        <p:spPr bwMode="auto">
          <a:xfrm flipH="1" flipV="1">
            <a:off x="4343400" y="4191000"/>
            <a:ext cx="3048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91" name="Line 75"/>
          <p:cNvSpPr>
            <a:spLocks noChangeShapeType="1"/>
          </p:cNvSpPr>
          <p:nvPr/>
        </p:nvSpPr>
        <p:spPr bwMode="auto">
          <a:xfrm flipH="1" flipV="1">
            <a:off x="2438400" y="4572000"/>
            <a:ext cx="2209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92" name="Text Box 76"/>
          <p:cNvSpPr txBox="1">
            <a:spLocks noChangeArrowheads="1"/>
          </p:cNvSpPr>
          <p:nvPr/>
        </p:nvSpPr>
        <p:spPr bwMode="auto">
          <a:xfrm>
            <a:off x="4648200" y="5181600"/>
            <a:ext cx="3902075" cy="11906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0"/>
              </a:spcBef>
              <a:buClrTx/>
              <a:buSzTx/>
              <a:buFontTx/>
              <a:buNone/>
            </a:pPr>
            <a:r>
              <a:rPr lang="en-US" altLang="en-US" sz="1800">
                <a:solidFill>
                  <a:schemeClr val="tx1"/>
                </a:solidFill>
                <a:latin typeface="Verdana" panose="020B0604030504040204" pitchFamily="34" charset="0"/>
                <a:cs typeface="Arial" panose="020B0604020202020204" pitchFamily="34" charset="0"/>
              </a:rPr>
              <a:t>Note the absence of semicolon “;” at the end of the last signal and the presence at the end of the closing bracket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37"/>
                                        </p:tgtEl>
                                        <p:attrNameLst>
                                          <p:attrName>style.visibility</p:attrName>
                                        </p:attrNameLst>
                                      </p:cBhvr>
                                      <p:to>
                                        <p:strVal val="visible"/>
                                      </p:to>
                                    </p:set>
                                    <p:animEffect transition="in" filter="fade">
                                      <p:cBhvr>
                                        <p:cTn id="7" dur="500"/>
                                        <p:tgtEl>
                                          <p:spTgt spid="92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fade">
                                      <p:cBhvr>
                                        <p:cTn id="10" dur="500"/>
                                        <p:tgtEl>
                                          <p:spTgt spid="92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224"/>
                                        </p:tgtEl>
                                        <p:attrNameLst>
                                          <p:attrName>style.visibility</p:attrName>
                                        </p:attrNameLst>
                                      </p:cBhvr>
                                      <p:to>
                                        <p:strVal val="visible"/>
                                      </p:to>
                                    </p:set>
                                    <p:animEffect transition="in" filter="fade">
                                      <p:cBhvr>
                                        <p:cTn id="16" dur="500"/>
                                        <p:tgtEl>
                                          <p:spTgt spid="92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9224"/>
                                        </p:tgtEl>
                                      </p:cBhvr>
                                    </p:animEffect>
                                    <p:set>
                                      <p:cBhvr>
                                        <p:cTn id="24" dur="1" fill="hold">
                                          <p:stCondLst>
                                            <p:cond delay="499"/>
                                          </p:stCondLst>
                                        </p:cTn>
                                        <p:tgtEl>
                                          <p:spTgt spid="922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237"/>
                                        </p:tgtEl>
                                      </p:cBhvr>
                                    </p:animEffect>
                                    <p:set>
                                      <p:cBhvr>
                                        <p:cTn id="27" dur="1" fill="hold">
                                          <p:stCondLst>
                                            <p:cond delay="499"/>
                                          </p:stCondLst>
                                        </p:cTn>
                                        <p:tgtEl>
                                          <p:spTgt spid="923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235"/>
                                        </p:tgtEl>
                                      </p:cBhvr>
                                    </p:animEffect>
                                    <p:set>
                                      <p:cBhvr>
                                        <p:cTn id="30" dur="1" fill="hold">
                                          <p:stCondLst>
                                            <p:cond delay="499"/>
                                          </p:stCondLst>
                                        </p:cTn>
                                        <p:tgtEl>
                                          <p:spTgt spid="9235"/>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1"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9245"/>
                                        </p:tgtEl>
                                        <p:attrNameLst>
                                          <p:attrName>style.visibility</p:attrName>
                                        </p:attrNameLst>
                                      </p:cBhvr>
                                      <p:to>
                                        <p:strVal val="visible"/>
                                      </p:to>
                                    </p:set>
                                    <p:animEffect transition="in" filter="fade">
                                      <p:cBhvr>
                                        <p:cTn id="47" dur="500"/>
                                        <p:tgtEl>
                                          <p:spTgt spid="92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246"/>
                                        </p:tgtEl>
                                        <p:attrNameLst>
                                          <p:attrName>style.visibility</p:attrName>
                                        </p:attrNameLst>
                                      </p:cBhvr>
                                      <p:to>
                                        <p:strVal val="visible"/>
                                      </p:to>
                                    </p:set>
                                    <p:animEffect transition="in" filter="fade">
                                      <p:cBhvr>
                                        <p:cTn id="50" dur="500"/>
                                        <p:tgtEl>
                                          <p:spTgt spid="92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xit" presetSubtype="0" fill="hold" grpId="1" nodeType="clickEffect">
                                  <p:stCondLst>
                                    <p:cond delay="0"/>
                                  </p:stCondLst>
                                  <p:childTnLst>
                                    <p:animEffect transition="out" filter="fade">
                                      <p:cBhvr>
                                        <p:cTn id="54" dur="500"/>
                                        <p:tgtEl>
                                          <p:spTgt spid="9245"/>
                                        </p:tgtEl>
                                      </p:cBhvr>
                                    </p:animEffect>
                                    <p:set>
                                      <p:cBhvr>
                                        <p:cTn id="55" dur="1" fill="hold">
                                          <p:stCondLst>
                                            <p:cond delay="499"/>
                                          </p:stCondLst>
                                        </p:cTn>
                                        <p:tgtEl>
                                          <p:spTgt spid="924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246"/>
                                        </p:tgtEl>
                                      </p:cBhvr>
                                    </p:animEffect>
                                    <p:set>
                                      <p:cBhvr>
                                        <p:cTn id="58" dur="1" fill="hold">
                                          <p:stCondLst>
                                            <p:cond delay="499"/>
                                          </p:stCondLst>
                                        </p:cTn>
                                        <p:tgtEl>
                                          <p:spTgt spid="9246"/>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9229"/>
                                        </p:tgtEl>
                                        <p:attrNameLst>
                                          <p:attrName>style.visibility</p:attrName>
                                        </p:attrNameLst>
                                      </p:cBhvr>
                                      <p:to>
                                        <p:strVal val="visible"/>
                                      </p:to>
                                    </p:set>
                                    <p:animEffect transition="in" filter="fade">
                                      <p:cBhvr>
                                        <p:cTn id="61" dur="500"/>
                                        <p:tgtEl>
                                          <p:spTgt spid="92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228"/>
                                        </p:tgtEl>
                                        <p:attrNameLst>
                                          <p:attrName>style.visibility</p:attrName>
                                        </p:attrNameLst>
                                      </p:cBhvr>
                                      <p:to>
                                        <p:strVal val="visible"/>
                                      </p:to>
                                    </p:set>
                                    <p:animEffect transition="in" filter="fade">
                                      <p:cBhvr>
                                        <p:cTn id="64" dur="500"/>
                                        <p:tgtEl>
                                          <p:spTgt spid="922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xit" presetSubtype="0" fill="hold" grpId="1" nodeType="clickEffect">
                                  <p:stCondLst>
                                    <p:cond delay="0"/>
                                  </p:stCondLst>
                                  <p:childTnLst>
                                    <p:animEffect transition="out" filter="fade">
                                      <p:cBhvr>
                                        <p:cTn id="68" dur="500"/>
                                        <p:tgtEl>
                                          <p:spTgt spid="9229"/>
                                        </p:tgtEl>
                                      </p:cBhvr>
                                    </p:animEffect>
                                    <p:set>
                                      <p:cBhvr>
                                        <p:cTn id="69" dur="1" fill="hold">
                                          <p:stCondLst>
                                            <p:cond delay="499"/>
                                          </p:stCondLst>
                                        </p:cTn>
                                        <p:tgtEl>
                                          <p:spTgt spid="922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9228"/>
                                        </p:tgtEl>
                                      </p:cBhvr>
                                    </p:animEffect>
                                    <p:set>
                                      <p:cBhvr>
                                        <p:cTn id="72" dur="1" fill="hold">
                                          <p:stCondLst>
                                            <p:cond delay="499"/>
                                          </p:stCondLst>
                                        </p:cTn>
                                        <p:tgtEl>
                                          <p:spTgt spid="9228"/>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9291"/>
                                        </p:tgtEl>
                                        <p:attrNameLst>
                                          <p:attrName>style.visibility</p:attrName>
                                        </p:attrNameLst>
                                      </p:cBhvr>
                                      <p:to>
                                        <p:strVal val="visible"/>
                                      </p:to>
                                    </p:set>
                                    <p:animEffect transition="in" filter="fade">
                                      <p:cBhvr>
                                        <p:cTn id="75" dur="500"/>
                                        <p:tgtEl>
                                          <p:spTgt spid="929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290"/>
                                        </p:tgtEl>
                                        <p:attrNameLst>
                                          <p:attrName>style.visibility</p:attrName>
                                        </p:attrNameLst>
                                      </p:cBhvr>
                                      <p:to>
                                        <p:strVal val="visible"/>
                                      </p:to>
                                    </p:set>
                                    <p:animEffect transition="in" filter="fade">
                                      <p:cBhvr>
                                        <p:cTn id="78" dur="500"/>
                                        <p:tgtEl>
                                          <p:spTgt spid="929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292"/>
                                        </p:tgtEl>
                                        <p:attrNameLst>
                                          <p:attrName>style.visibility</p:attrName>
                                        </p:attrNameLst>
                                      </p:cBhvr>
                                      <p:to>
                                        <p:strVal val="visible"/>
                                      </p:to>
                                    </p:set>
                                    <p:animEffect transition="in" filter="fade">
                                      <p:cBhvr>
                                        <p:cTn id="81" dur="500"/>
                                        <p:tgtEl>
                                          <p:spTgt spid="9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224" grpId="0" animBg="1"/>
      <p:bldP spid="9224" grpId="1" animBg="1"/>
      <p:bldP spid="9228" grpId="0" animBg="1"/>
      <p:bldP spid="9228" grpId="1" animBg="1"/>
      <p:bldP spid="9229" grpId="0" animBg="1"/>
      <p:bldP spid="9229" grpId="1" animBg="1"/>
      <p:bldP spid="9235" grpId="0" animBg="1"/>
      <p:bldP spid="9235" grpId="1" animBg="1"/>
      <p:bldP spid="9237" grpId="0" animBg="1"/>
      <p:bldP spid="9237" grpId="1" animBg="1"/>
      <p:bldP spid="9245" grpId="0" animBg="1"/>
      <p:bldP spid="9245" grpId="1" animBg="1"/>
      <p:bldP spid="9246" grpId="0" animBg="1"/>
      <p:bldP spid="9246" grpId="1" animBg="1"/>
      <p:bldP spid="9290" grpId="0" animBg="1"/>
      <p:bldP spid="9291" grpId="0" animBg="1"/>
      <p:bldP spid="9292"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ctrTitle"/>
          </p:nvPr>
        </p:nvSpPr>
        <p:spPr>
          <a:xfrm>
            <a:off x="685800" y="2286000"/>
            <a:ext cx="7772400" cy="1143000"/>
          </a:xfrm>
        </p:spPr>
        <p:txBody>
          <a:bodyPr/>
          <a:lstStyle/>
          <a:p>
            <a:pPr>
              <a:defRPr/>
            </a:pPr>
            <a:r>
              <a:rPr lang="en-US" smtClean="0"/>
              <a:t>Thank you!!</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8"/>
          <p:cNvSpPr>
            <a:spLocks noGrp="1" noChangeArrowheads="1"/>
          </p:cNvSpPr>
          <p:nvPr>
            <p:ph type="ftr" sz="quarter" idx="4294967295"/>
          </p:nvPr>
        </p:nvSpPr>
        <p:spPr bwMode="auto">
          <a:xfrm>
            <a:off x="381000" y="6553200"/>
            <a:ext cx="4800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400">
                <a:solidFill>
                  <a:srgbClr val="009900"/>
                </a:solidFill>
              </a:rPr>
              <a:t>ECE 44</a:t>
            </a:r>
            <a:r>
              <a:rPr lang="pl-PL" altLang="en-US" sz="1400">
                <a:solidFill>
                  <a:srgbClr val="009900"/>
                </a:solidFill>
              </a:rPr>
              <a:t>8</a:t>
            </a:r>
            <a:r>
              <a:rPr lang="en-US" altLang="en-US" sz="1400">
                <a:solidFill>
                  <a:srgbClr val="009900"/>
                </a:solidFill>
              </a:rPr>
              <a:t> – </a:t>
            </a:r>
            <a:r>
              <a:rPr lang="pl-PL" altLang="en-US" sz="1400">
                <a:solidFill>
                  <a:srgbClr val="009900"/>
                </a:solidFill>
              </a:rPr>
              <a:t>FPGA and ASIC Design with VHDL</a:t>
            </a:r>
          </a:p>
        </p:txBody>
      </p:sp>
      <p:sp>
        <p:nvSpPr>
          <p:cNvPr id="5123" name="Rectangle 2"/>
          <p:cNvSpPr>
            <a:spLocks noGrp="1" noChangeArrowheads="1"/>
          </p:cNvSpPr>
          <p:nvPr>
            <p:ph type="ctrTitle"/>
          </p:nvPr>
        </p:nvSpPr>
        <p:spPr>
          <a:xfrm>
            <a:off x="762000" y="2971800"/>
            <a:ext cx="7848600" cy="2057400"/>
          </a:xfrm>
        </p:spPr>
        <p:txBody>
          <a:bodyPr/>
          <a:lstStyle/>
          <a:p>
            <a:pPr>
              <a:defRPr/>
            </a:pPr>
            <a:r>
              <a:rPr lang="pl-PL" altLang="en-US" smtClean="0"/>
              <a:t>VHDL Coding for Synthesis</a:t>
            </a:r>
            <a:endParaRPr lang="en-US" altLang="en-US" smtClean="0"/>
          </a:p>
        </p:txBody>
      </p:sp>
      <p:sp>
        <p:nvSpPr>
          <p:cNvPr id="340996" name="Rectangle 4"/>
          <p:cNvSpPr>
            <a:spLocks noChangeArrowheads="1"/>
          </p:cNvSpPr>
          <p:nvPr/>
        </p:nvSpPr>
        <p:spPr bwMode="auto">
          <a:xfrm>
            <a:off x="2362200" y="914400"/>
            <a:ext cx="4648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Tx/>
              <a:buSzTx/>
              <a:buFontTx/>
              <a:buNone/>
            </a:pPr>
            <a:r>
              <a:rPr kumimoji="1" lang="en-US" altLang="en-US" sz="4400">
                <a:solidFill>
                  <a:srgbClr val="000099"/>
                </a:solidFill>
              </a:rPr>
              <a:t>ECE </a:t>
            </a:r>
            <a:r>
              <a:rPr kumimoji="1" lang="pl-PL" altLang="en-US" sz="4400">
                <a:solidFill>
                  <a:srgbClr val="000099"/>
                </a:solidFill>
              </a:rPr>
              <a:t>448</a:t>
            </a:r>
            <a:endParaRPr kumimoji="1" lang="en-US" altLang="en-US" sz="4400">
              <a:solidFill>
                <a:srgbClr val="000099"/>
              </a:solidFill>
            </a:endParaRPr>
          </a:p>
          <a:p>
            <a:pPr algn="ctr">
              <a:spcBef>
                <a:spcPct val="0"/>
              </a:spcBef>
              <a:buClrTx/>
              <a:buSzTx/>
              <a:buFontTx/>
              <a:buNone/>
            </a:pPr>
            <a:r>
              <a:rPr kumimoji="1" lang="en-US" altLang="en-US" sz="4400">
                <a:solidFill>
                  <a:srgbClr val="000099"/>
                </a:solidFill>
              </a:rPr>
              <a:t>Lecture 9</a:t>
            </a: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Footer Placeholder 2"/>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6147" name="Rectangle 2"/>
          <p:cNvSpPr>
            <a:spLocks noGrp="1" noChangeArrowheads="1"/>
          </p:cNvSpPr>
          <p:nvPr>
            <p:ph type="title"/>
          </p:nvPr>
        </p:nvSpPr>
        <p:spPr>
          <a:xfrm>
            <a:off x="381000" y="-38100"/>
            <a:ext cx="8382000" cy="1143000"/>
          </a:xfrm>
        </p:spPr>
        <p:txBody>
          <a:bodyPr/>
          <a:lstStyle/>
          <a:p>
            <a:pPr>
              <a:defRPr/>
            </a:pPr>
            <a:r>
              <a:rPr lang="pl-PL" altLang="en-US" smtClean="0"/>
              <a:t>Required reading</a:t>
            </a:r>
            <a:endParaRPr lang="en-US" altLang="en-US" smtClean="0"/>
          </a:p>
        </p:txBody>
      </p:sp>
      <p:sp>
        <p:nvSpPr>
          <p:cNvPr id="342020" name="Text Box 5"/>
          <p:cNvSpPr txBox="1">
            <a:spLocks noChangeArrowheads="1"/>
          </p:cNvSpPr>
          <p:nvPr/>
        </p:nvSpPr>
        <p:spPr bwMode="auto">
          <a:xfrm>
            <a:off x="-228600" y="1981200"/>
            <a:ext cx="8202613"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Char char="•"/>
            </a:pPr>
            <a:r>
              <a:rPr kumimoji="1" lang="en-US" altLang="en-US">
                <a:solidFill>
                  <a:schemeClr val="tx1"/>
                </a:solidFill>
              </a:rPr>
              <a:t> </a:t>
            </a:r>
            <a:r>
              <a:rPr kumimoji="1" lang="pl-PL" altLang="en-US">
                <a:solidFill>
                  <a:schemeClr val="tx1"/>
                </a:solidFill>
              </a:rPr>
              <a:t>S. Lee</a:t>
            </a:r>
            <a:r>
              <a:rPr kumimoji="1" lang="en-US" altLang="en-US">
                <a:solidFill>
                  <a:schemeClr val="tx1"/>
                </a:solidFill>
              </a:rPr>
              <a:t>, </a:t>
            </a:r>
            <a:r>
              <a:rPr kumimoji="1" lang="pl-PL" altLang="en-US">
                <a:solidFill>
                  <a:schemeClr val="tx1"/>
                </a:solidFill>
              </a:rPr>
              <a:t>Advanced Digital Logic Design,</a:t>
            </a:r>
          </a:p>
          <a:p>
            <a:pPr lvl="1">
              <a:buClr>
                <a:srgbClr val="000000"/>
              </a:buClr>
              <a:buSzTx/>
              <a:buFontTx/>
              <a:buNone/>
            </a:pPr>
            <a:r>
              <a:rPr kumimoji="1" lang="pl-PL" altLang="en-US" sz="2800" b="1">
                <a:solidFill>
                  <a:srgbClr val="800000"/>
                </a:solidFill>
              </a:rPr>
              <a:t>   Chapter 4.4, Synthesis Heuristics </a:t>
            </a:r>
            <a:r>
              <a:rPr kumimoji="1" lang="pl-PL" altLang="en-US" sz="2800"/>
              <a:t>(handout)</a:t>
            </a: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Footer Placeholder 1"/>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pic>
        <p:nvPicPr>
          <p:cNvPr id="343043" name="Picture 2" descr="crii_application_large_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4" name="Text Box 3"/>
          <p:cNvSpPr txBox="1">
            <a:spLocks noChangeArrowheads="1"/>
          </p:cNvSpPr>
          <p:nvPr/>
        </p:nvSpPr>
        <p:spPr bwMode="auto">
          <a:xfrm>
            <a:off x="1525588" y="3048000"/>
            <a:ext cx="61928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r>
              <a:rPr kumimoji="1" lang="en-US" altLang="en-US" sz="4000" b="1">
                <a:solidFill>
                  <a:srgbClr val="333399"/>
                </a:solidFill>
              </a:rPr>
              <a:t>Non-synthesizable VHDL</a:t>
            </a:r>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8195" name="Rectangle 2"/>
          <p:cNvSpPr>
            <a:spLocks noGrp="1" noChangeArrowheads="1"/>
          </p:cNvSpPr>
          <p:nvPr>
            <p:ph type="title"/>
          </p:nvPr>
        </p:nvSpPr>
        <p:spPr/>
        <p:txBody>
          <a:bodyPr/>
          <a:lstStyle/>
          <a:p>
            <a:pPr>
              <a:defRPr/>
            </a:pPr>
            <a:r>
              <a:rPr lang="en-US" altLang="en-US" smtClean="0"/>
              <a:t>Delays</a:t>
            </a:r>
            <a:endParaRPr lang="pl-PL" altLang="en-US" smtClean="0"/>
          </a:p>
        </p:txBody>
      </p:sp>
      <p:sp>
        <p:nvSpPr>
          <p:cNvPr id="344068" name="Rectangle 3"/>
          <p:cNvSpPr>
            <a:spLocks noGrp="1" noChangeArrowheads="1"/>
          </p:cNvSpPr>
          <p:nvPr>
            <p:ph type="body" idx="1"/>
          </p:nvPr>
        </p:nvSpPr>
        <p:spPr>
          <a:xfrm>
            <a:off x="381000" y="1219200"/>
            <a:ext cx="8382000" cy="5029200"/>
          </a:xfrm>
        </p:spPr>
        <p:txBody>
          <a:bodyPr/>
          <a:lstStyle/>
          <a:p>
            <a:pPr>
              <a:buFontTx/>
              <a:buNone/>
            </a:pPr>
            <a:r>
              <a:rPr lang="en-US" altLang="en-US" smtClean="0"/>
              <a:t>Delays are not synthesizable</a:t>
            </a:r>
          </a:p>
          <a:p>
            <a:pPr>
              <a:buFontTx/>
              <a:buNone/>
            </a:pPr>
            <a:endParaRPr lang="en-US" altLang="en-US" smtClean="0"/>
          </a:p>
          <a:p>
            <a:pPr>
              <a:buFontTx/>
              <a:buNone/>
            </a:pPr>
            <a:r>
              <a:rPr lang="en-US" altLang="en-US" smtClean="0"/>
              <a:t>Statements, such as</a:t>
            </a:r>
          </a:p>
          <a:p>
            <a:pPr>
              <a:buFontTx/>
              <a:buNone/>
            </a:pPr>
            <a:r>
              <a:rPr lang="en-US" altLang="en-US" smtClean="0"/>
              <a:t>                    </a:t>
            </a:r>
            <a:r>
              <a:rPr lang="en-US" altLang="en-US" b="1" smtClean="0">
                <a:solidFill>
                  <a:srgbClr val="990033"/>
                </a:solidFill>
              </a:rPr>
              <a:t>wait for</a:t>
            </a:r>
            <a:r>
              <a:rPr lang="en-US" altLang="en-US" smtClean="0"/>
              <a:t>  </a:t>
            </a:r>
            <a:r>
              <a:rPr lang="pl-PL" altLang="en-US" smtClean="0"/>
              <a:t>5</a:t>
            </a:r>
            <a:r>
              <a:rPr lang="en-US" altLang="en-US" smtClean="0"/>
              <a:t> ns</a:t>
            </a:r>
          </a:p>
          <a:p>
            <a:pPr>
              <a:buFontTx/>
              <a:buNone/>
            </a:pPr>
            <a:r>
              <a:rPr lang="en-US" altLang="en-US" smtClean="0"/>
              <a:t>                    a &lt;= b </a:t>
            </a:r>
            <a:r>
              <a:rPr lang="en-US" altLang="en-US" b="1" smtClean="0">
                <a:solidFill>
                  <a:srgbClr val="990033"/>
                </a:solidFill>
              </a:rPr>
              <a:t>after</a:t>
            </a:r>
            <a:r>
              <a:rPr lang="en-US" altLang="en-US" smtClean="0"/>
              <a:t> </a:t>
            </a:r>
            <a:r>
              <a:rPr lang="pl-PL" altLang="en-US" smtClean="0"/>
              <a:t>10</a:t>
            </a:r>
            <a:r>
              <a:rPr lang="en-US" altLang="en-US" smtClean="0"/>
              <a:t> ns</a:t>
            </a:r>
          </a:p>
          <a:p>
            <a:pPr>
              <a:buFontTx/>
              <a:buNone/>
            </a:pPr>
            <a:r>
              <a:rPr lang="en-US" altLang="en-US" smtClean="0"/>
              <a:t>will not produce the required delay, and </a:t>
            </a:r>
          </a:p>
          <a:p>
            <a:pPr>
              <a:buFontTx/>
              <a:buNone/>
            </a:pPr>
            <a:r>
              <a:rPr lang="en-US" altLang="en-US" smtClean="0"/>
              <a:t>should not be used in the code intended</a:t>
            </a:r>
          </a:p>
          <a:p>
            <a:pPr>
              <a:buFontTx/>
              <a:buNone/>
            </a:pPr>
            <a:r>
              <a:rPr lang="en-US" altLang="en-US" smtClean="0"/>
              <a:t>for synthesis.</a:t>
            </a:r>
          </a:p>
          <a:p>
            <a:pPr>
              <a:buFontTx/>
              <a:buNone/>
            </a:pPr>
            <a:endParaRPr lang="pl-PL" altLang="en-US" smtClean="0"/>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9219" name="Rectangle 2"/>
          <p:cNvSpPr>
            <a:spLocks noGrp="1" noChangeArrowheads="1"/>
          </p:cNvSpPr>
          <p:nvPr>
            <p:ph type="title"/>
          </p:nvPr>
        </p:nvSpPr>
        <p:spPr/>
        <p:txBody>
          <a:bodyPr/>
          <a:lstStyle/>
          <a:p>
            <a:pPr>
              <a:defRPr/>
            </a:pPr>
            <a:r>
              <a:rPr lang="en-US" altLang="en-US" smtClean="0"/>
              <a:t>Initializations</a:t>
            </a:r>
            <a:endParaRPr lang="pl-PL" altLang="en-US" smtClean="0"/>
          </a:p>
        </p:txBody>
      </p:sp>
      <p:sp>
        <p:nvSpPr>
          <p:cNvPr id="345092" name="Rectangle 3"/>
          <p:cNvSpPr>
            <a:spLocks noGrp="1" noChangeArrowheads="1"/>
          </p:cNvSpPr>
          <p:nvPr>
            <p:ph type="body" idx="1"/>
          </p:nvPr>
        </p:nvSpPr>
        <p:spPr>
          <a:xfrm>
            <a:off x="381000" y="1371600"/>
            <a:ext cx="8382000" cy="4343400"/>
          </a:xfrm>
        </p:spPr>
        <p:txBody>
          <a:bodyPr/>
          <a:lstStyle/>
          <a:p>
            <a:pPr>
              <a:buFontTx/>
              <a:buNone/>
            </a:pPr>
            <a:r>
              <a:rPr lang="en-US" altLang="en-US" smtClean="0"/>
              <a:t>Declarations of signals (and variables)</a:t>
            </a:r>
          </a:p>
          <a:p>
            <a:pPr>
              <a:buFontTx/>
              <a:buNone/>
            </a:pPr>
            <a:r>
              <a:rPr lang="en-US" altLang="en-US" smtClean="0"/>
              <a:t>with initialized values, such as</a:t>
            </a:r>
          </a:p>
          <a:p>
            <a:pPr>
              <a:buFontTx/>
              <a:buNone/>
            </a:pPr>
            <a:r>
              <a:rPr lang="en-US" altLang="en-US" smtClean="0"/>
              <a:t>               SIGNAL  a : STD_LOGIC </a:t>
            </a:r>
            <a:r>
              <a:rPr lang="en-US" altLang="en-US" b="1" smtClean="0">
                <a:solidFill>
                  <a:srgbClr val="990033"/>
                </a:solidFill>
              </a:rPr>
              <a:t>:= ‘0’;</a:t>
            </a:r>
          </a:p>
          <a:p>
            <a:pPr>
              <a:buFontTx/>
              <a:buNone/>
            </a:pPr>
            <a:r>
              <a:rPr lang="en-US" altLang="en-US" smtClean="0"/>
              <a:t>cannot be synthesized, and thus should</a:t>
            </a:r>
          </a:p>
          <a:p>
            <a:pPr>
              <a:buFontTx/>
              <a:buNone/>
            </a:pPr>
            <a:r>
              <a:rPr lang="en-US" altLang="en-US" smtClean="0"/>
              <a:t>be avoided.</a:t>
            </a:r>
          </a:p>
          <a:p>
            <a:pPr>
              <a:buFontTx/>
              <a:buNone/>
            </a:pPr>
            <a:r>
              <a:rPr lang="en-US" altLang="en-US" smtClean="0"/>
              <a:t>If present, they will be ignored by the</a:t>
            </a:r>
          </a:p>
          <a:p>
            <a:pPr>
              <a:buFontTx/>
              <a:buNone/>
            </a:pPr>
            <a:r>
              <a:rPr lang="en-US" altLang="en-US" smtClean="0"/>
              <a:t>synthesis tools.</a:t>
            </a:r>
          </a:p>
          <a:p>
            <a:pPr>
              <a:buFontTx/>
              <a:buNone/>
            </a:pPr>
            <a:r>
              <a:rPr lang="en-US" altLang="en-US" smtClean="0">
                <a:solidFill>
                  <a:srgbClr val="990033"/>
                </a:solidFill>
              </a:rPr>
              <a:t>             </a:t>
            </a:r>
            <a:r>
              <a:rPr lang="en-US" altLang="en-US" b="1" smtClean="0">
                <a:solidFill>
                  <a:srgbClr val="990033"/>
                </a:solidFill>
              </a:rPr>
              <a:t>Use set and reset signals instead.</a:t>
            </a:r>
            <a:endParaRPr lang="pl-PL" altLang="en-US" b="1" smtClean="0">
              <a:solidFill>
                <a:srgbClr val="990033"/>
              </a:solidFill>
            </a:endParaRPr>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10243" name="Rectangle 2"/>
          <p:cNvSpPr>
            <a:spLocks noGrp="1" noChangeArrowheads="1"/>
          </p:cNvSpPr>
          <p:nvPr>
            <p:ph type="title"/>
          </p:nvPr>
        </p:nvSpPr>
        <p:spPr/>
        <p:txBody>
          <a:bodyPr/>
          <a:lstStyle/>
          <a:p>
            <a:pPr>
              <a:defRPr/>
            </a:pPr>
            <a:r>
              <a:rPr lang="en-US" altLang="en-US" smtClean="0"/>
              <a:t>Reports and asserts</a:t>
            </a:r>
            <a:endParaRPr lang="pl-PL" altLang="en-US" smtClean="0"/>
          </a:p>
        </p:txBody>
      </p:sp>
      <p:sp>
        <p:nvSpPr>
          <p:cNvPr id="346116" name="Rectangle 3"/>
          <p:cNvSpPr>
            <a:spLocks noGrp="1" noChangeArrowheads="1"/>
          </p:cNvSpPr>
          <p:nvPr>
            <p:ph type="body" idx="1"/>
          </p:nvPr>
        </p:nvSpPr>
        <p:spPr>
          <a:xfrm>
            <a:off x="447675" y="1114425"/>
            <a:ext cx="8382000" cy="4343400"/>
          </a:xfrm>
        </p:spPr>
        <p:txBody>
          <a:bodyPr/>
          <a:lstStyle/>
          <a:p>
            <a:pPr>
              <a:lnSpc>
                <a:spcPct val="90000"/>
              </a:lnSpc>
              <a:buFontTx/>
              <a:buNone/>
            </a:pPr>
            <a:r>
              <a:rPr lang="en-US" altLang="en-US" smtClean="0"/>
              <a:t>Reports and asserts, such as</a:t>
            </a:r>
          </a:p>
          <a:p>
            <a:pPr>
              <a:lnSpc>
                <a:spcPct val="90000"/>
              </a:lnSpc>
              <a:buFontTx/>
              <a:buNone/>
            </a:pPr>
            <a:r>
              <a:rPr lang="en-US" altLang="en-US" smtClean="0"/>
              <a:t>          </a:t>
            </a:r>
            <a:r>
              <a:rPr lang="en-US" altLang="en-US" b="1" smtClean="0">
                <a:solidFill>
                  <a:srgbClr val="990033"/>
                </a:solidFill>
              </a:rPr>
              <a:t>report</a:t>
            </a:r>
            <a:r>
              <a:rPr lang="en-US" altLang="en-US" smtClean="0"/>
              <a:t> "Initialization complete";</a:t>
            </a:r>
          </a:p>
          <a:p>
            <a:pPr>
              <a:lnSpc>
                <a:spcPct val="90000"/>
              </a:lnSpc>
              <a:buFontTx/>
              <a:buNone/>
            </a:pPr>
            <a:r>
              <a:rPr lang="en-US" altLang="en-US" smtClean="0"/>
              <a:t>          </a:t>
            </a:r>
            <a:r>
              <a:rPr lang="pl-PL" altLang="en-US" b="1" smtClean="0">
                <a:solidFill>
                  <a:srgbClr val="990033"/>
                </a:solidFill>
              </a:rPr>
              <a:t>assert </a:t>
            </a:r>
            <a:r>
              <a:rPr lang="pl-PL" altLang="en-US" smtClean="0"/>
              <a:t>initial_value &lt;= max_value </a:t>
            </a:r>
          </a:p>
          <a:p>
            <a:pPr>
              <a:lnSpc>
                <a:spcPct val="90000"/>
              </a:lnSpc>
              <a:buFontTx/>
              <a:buNone/>
            </a:pPr>
            <a:r>
              <a:rPr lang="pl-PL" altLang="en-US" smtClean="0"/>
              <a:t>   </a:t>
            </a:r>
            <a:r>
              <a:rPr lang="en-US" altLang="en-US" smtClean="0"/>
              <a:t>            </a:t>
            </a:r>
            <a:r>
              <a:rPr lang="pl-PL" altLang="en-US" smtClean="0"/>
              <a:t>report </a:t>
            </a:r>
            <a:r>
              <a:rPr lang="en-US" altLang="en-US" smtClean="0">
                <a:cs typeface="Arial" panose="020B0604020202020204" pitchFamily="34" charset="0"/>
              </a:rPr>
              <a:t>"</a:t>
            </a:r>
            <a:r>
              <a:rPr lang="pl-PL" altLang="en-US" smtClean="0"/>
              <a:t>initial value too large</a:t>
            </a:r>
            <a:r>
              <a:rPr lang="en-US" altLang="en-US" smtClean="0">
                <a:cs typeface="Arial" panose="020B0604020202020204" pitchFamily="34" charset="0"/>
              </a:rPr>
              <a:t>"</a:t>
            </a:r>
            <a:endParaRPr lang="pl-PL" altLang="en-US" smtClean="0"/>
          </a:p>
          <a:p>
            <a:pPr>
              <a:lnSpc>
                <a:spcPct val="90000"/>
              </a:lnSpc>
              <a:buFontTx/>
              <a:buNone/>
            </a:pPr>
            <a:r>
              <a:rPr lang="pl-PL" altLang="en-US" smtClean="0"/>
              <a:t>   </a:t>
            </a:r>
            <a:r>
              <a:rPr lang="en-US" altLang="en-US" smtClean="0"/>
              <a:t>            </a:t>
            </a:r>
            <a:r>
              <a:rPr lang="pl-PL" altLang="en-US" smtClean="0"/>
              <a:t>severity error;</a:t>
            </a:r>
            <a:endParaRPr lang="en-US" altLang="en-US" b="1" smtClean="0">
              <a:solidFill>
                <a:srgbClr val="990033"/>
              </a:solidFill>
            </a:endParaRPr>
          </a:p>
          <a:p>
            <a:pPr>
              <a:lnSpc>
                <a:spcPct val="90000"/>
              </a:lnSpc>
              <a:buFontTx/>
              <a:buNone/>
            </a:pPr>
            <a:r>
              <a:rPr lang="en-US" altLang="en-US" b="1" smtClean="0">
                <a:solidFill>
                  <a:srgbClr val="990033"/>
                </a:solidFill>
              </a:rPr>
              <a:t>cannot be synthesized</a:t>
            </a:r>
            <a:r>
              <a:rPr lang="en-US" altLang="en-US" smtClean="0"/>
              <a:t>, but</a:t>
            </a:r>
            <a:r>
              <a:rPr lang="pl-PL" altLang="en-US" smtClean="0"/>
              <a:t> they</a:t>
            </a:r>
            <a:endParaRPr lang="en-US" altLang="en-US" smtClean="0"/>
          </a:p>
          <a:p>
            <a:pPr>
              <a:lnSpc>
                <a:spcPct val="90000"/>
              </a:lnSpc>
              <a:buFontTx/>
              <a:buNone/>
            </a:pPr>
            <a:r>
              <a:rPr lang="en-US" altLang="en-US" b="1" smtClean="0">
                <a:solidFill>
                  <a:srgbClr val="990033"/>
                </a:solidFill>
              </a:rPr>
              <a:t>can be freely used</a:t>
            </a:r>
            <a:r>
              <a:rPr lang="en-US" altLang="en-US" smtClean="0"/>
              <a:t> in the code intended for</a:t>
            </a:r>
          </a:p>
          <a:p>
            <a:pPr>
              <a:lnSpc>
                <a:spcPct val="90000"/>
              </a:lnSpc>
              <a:buFontTx/>
              <a:buNone/>
            </a:pPr>
            <a:r>
              <a:rPr lang="en-US" altLang="en-US" smtClean="0"/>
              <a:t>synthesis.</a:t>
            </a:r>
          </a:p>
          <a:p>
            <a:pPr>
              <a:lnSpc>
                <a:spcPct val="90000"/>
              </a:lnSpc>
              <a:buFontTx/>
              <a:buNone/>
            </a:pPr>
            <a:endParaRPr lang="en-US" altLang="en-US" smtClean="0"/>
          </a:p>
          <a:p>
            <a:pPr>
              <a:lnSpc>
                <a:spcPct val="90000"/>
              </a:lnSpc>
              <a:buFontTx/>
              <a:buNone/>
            </a:pPr>
            <a:r>
              <a:rPr lang="en-US" altLang="en-US" smtClean="0"/>
              <a:t>They will be used during simulation and</a:t>
            </a:r>
          </a:p>
          <a:p>
            <a:pPr>
              <a:lnSpc>
                <a:spcPct val="90000"/>
              </a:lnSpc>
              <a:buFontTx/>
              <a:buNone/>
            </a:pPr>
            <a:r>
              <a:rPr lang="en-US" altLang="en-US" smtClean="0"/>
              <a:t>ignored during synthesis.</a:t>
            </a:r>
            <a:endParaRPr lang="pl-PL" altLang="en-US" smtClean="0"/>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11267" name="Rectangle 2"/>
          <p:cNvSpPr>
            <a:spLocks noGrp="1" noChangeArrowheads="1"/>
          </p:cNvSpPr>
          <p:nvPr>
            <p:ph type="title"/>
          </p:nvPr>
        </p:nvSpPr>
        <p:spPr/>
        <p:txBody>
          <a:bodyPr/>
          <a:lstStyle/>
          <a:p>
            <a:pPr>
              <a:defRPr/>
            </a:pPr>
            <a:r>
              <a:rPr lang="pl-PL" altLang="en-US" smtClean="0"/>
              <a:t>Floating-point operations</a:t>
            </a:r>
          </a:p>
        </p:txBody>
      </p:sp>
      <p:sp>
        <p:nvSpPr>
          <p:cNvPr id="347140" name="Rectangle 3"/>
          <p:cNvSpPr>
            <a:spLocks noGrp="1" noChangeArrowheads="1"/>
          </p:cNvSpPr>
          <p:nvPr>
            <p:ph type="body" idx="1"/>
          </p:nvPr>
        </p:nvSpPr>
        <p:spPr/>
        <p:txBody>
          <a:bodyPr/>
          <a:lstStyle/>
          <a:p>
            <a:pPr>
              <a:buFontTx/>
              <a:buNone/>
            </a:pPr>
            <a:r>
              <a:rPr lang="pl-PL" altLang="en-US" smtClean="0"/>
              <a:t>Operations on signals (and variables)</a:t>
            </a:r>
          </a:p>
          <a:p>
            <a:pPr>
              <a:buFontTx/>
              <a:buNone/>
            </a:pPr>
            <a:r>
              <a:rPr lang="pl-PL" altLang="en-US" smtClean="0"/>
              <a:t>of the type</a:t>
            </a:r>
          </a:p>
          <a:p>
            <a:pPr>
              <a:buFontTx/>
              <a:buNone/>
            </a:pPr>
            <a:r>
              <a:rPr lang="pl-PL" altLang="en-US" b="1" smtClean="0">
                <a:solidFill>
                  <a:srgbClr val="990033"/>
                </a:solidFill>
              </a:rPr>
              <a:t>                              real</a:t>
            </a:r>
          </a:p>
          <a:p>
            <a:pPr>
              <a:buFontTx/>
              <a:buNone/>
            </a:pPr>
            <a:r>
              <a:rPr lang="pl-PL" altLang="en-US" smtClean="0"/>
              <a:t>are not synthesizable by the </a:t>
            </a:r>
          </a:p>
          <a:p>
            <a:pPr>
              <a:buFontTx/>
              <a:buNone/>
            </a:pPr>
            <a:r>
              <a:rPr lang="pl-PL" altLang="en-US" smtClean="0"/>
              <a:t>current generation of synthesis tools.</a:t>
            </a:r>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12291" name="Rectangle 2"/>
          <p:cNvSpPr>
            <a:spLocks noGrp="1" noChangeArrowheads="1"/>
          </p:cNvSpPr>
          <p:nvPr>
            <p:ph type="title"/>
          </p:nvPr>
        </p:nvSpPr>
        <p:spPr/>
        <p:txBody>
          <a:bodyPr/>
          <a:lstStyle/>
          <a:p>
            <a:pPr>
              <a:defRPr/>
            </a:pPr>
            <a:r>
              <a:rPr lang="en-US" altLang="en-US" smtClean="0"/>
              <a:t>Dual-edge flip-flops</a:t>
            </a:r>
          </a:p>
        </p:txBody>
      </p:sp>
      <p:sp>
        <p:nvSpPr>
          <p:cNvPr id="348164" name="Rectangle 3"/>
          <p:cNvSpPr>
            <a:spLocks noGrp="1" noChangeArrowheads="1"/>
          </p:cNvSpPr>
          <p:nvPr>
            <p:ph type="body" idx="1"/>
          </p:nvPr>
        </p:nvSpPr>
        <p:spPr>
          <a:xfrm>
            <a:off x="381000" y="1524000"/>
            <a:ext cx="8382000" cy="2362200"/>
          </a:xfrm>
        </p:spPr>
        <p:txBody>
          <a:bodyPr/>
          <a:lstStyle/>
          <a:p>
            <a:pPr>
              <a:buFontTx/>
              <a:buNone/>
            </a:pPr>
            <a:r>
              <a:rPr lang="en-US" altLang="en-US" sz="2400" smtClean="0">
                <a:solidFill>
                  <a:srgbClr val="000000"/>
                </a:solidFill>
              </a:rPr>
              <a:t>	PROCESS ( </a:t>
            </a:r>
            <a:r>
              <a:rPr lang="en-US" altLang="en-US" sz="2400" b="1" smtClean="0">
                <a:solidFill>
                  <a:srgbClr val="990033"/>
                </a:solidFill>
              </a:rPr>
              <a:t>Clk</a:t>
            </a:r>
            <a:r>
              <a:rPr lang="en-US" altLang="en-US" sz="2400" smtClean="0">
                <a:solidFill>
                  <a:srgbClr val="000000"/>
                </a:solidFill>
              </a:rPr>
              <a:t> ) </a:t>
            </a:r>
          </a:p>
          <a:p>
            <a:pPr>
              <a:buFontTx/>
              <a:buNone/>
            </a:pPr>
            <a:r>
              <a:rPr lang="en-US" altLang="en-US" sz="2400" smtClean="0">
                <a:solidFill>
                  <a:srgbClr val="000000"/>
                </a:solidFill>
              </a:rPr>
              <a:t>	BEGIN </a:t>
            </a:r>
          </a:p>
          <a:p>
            <a:pPr>
              <a:buFontTx/>
              <a:buNone/>
            </a:pPr>
            <a:r>
              <a:rPr lang="en-US" altLang="en-US" sz="2400" smtClean="0">
                <a:solidFill>
                  <a:srgbClr val="000000"/>
                </a:solidFill>
              </a:rPr>
              <a:t>		IF </a:t>
            </a:r>
            <a:r>
              <a:rPr lang="en-US" altLang="en-US" sz="2400" b="1" smtClean="0">
                <a:solidFill>
                  <a:srgbClr val="990033"/>
                </a:solidFill>
              </a:rPr>
              <a:t>rising_edge(Clk) or falling_edge(CLk)</a:t>
            </a:r>
            <a:r>
              <a:rPr lang="en-US" altLang="en-US" sz="2400" smtClean="0">
                <a:solidFill>
                  <a:srgbClr val="000000"/>
                </a:solidFill>
              </a:rPr>
              <a:t> THEN </a:t>
            </a:r>
          </a:p>
          <a:p>
            <a:pPr>
              <a:buFontTx/>
              <a:buNone/>
            </a:pPr>
            <a:r>
              <a:rPr lang="en-US" altLang="en-US" sz="2400" smtClean="0">
                <a:solidFill>
                  <a:srgbClr val="000000"/>
                </a:solidFill>
              </a:rPr>
              <a:t>			Q &lt;= D ; </a:t>
            </a:r>
          </a:p>
          <a:p>
            <a:pPr>
              <a:buFontTx/>
              <a:buNone/>
            </a:pPr>
            <a:r>
              <a:rPr lang="en-US" altLang="en-US" sz="2400" smtClean="0">
                <a:solidFill>
                  <a:srgbClr val="000000"/>
                </a:solidFill>
              </a:rPr>
              <a:t>		END IF ; </a:t>
            </a:r>
          </a:p>
          <a:p>
            <a:pPr>
              <a:buFontTx/>
              <a:buNone/>
            </a:pPr>
            <a:r>
              <a:rPr lang="en-US" altLang="en-US" sz="2400" smtClean="0">
                <a:solidFill>
                  <a:srgbClr val="000000"/>
                </a:solidFill>
              </a:rPr>
              <a:t>	END PROCESS ; </a:t>
            </a:r>
          </a:p>
          <a:p>
            <a:pPr>
              <a:buFontTx/>
              <a:buNone/>
            </a:pPr>
            <a:endParaRPr lang="en-US" altLang="en-US" sz="2400" smtClean="0"/>
          </a:p>
        </p:txBody>
      </p:sp>
      <p:sp>
        <p:nvSpPr>
          <p:cNvPr id="348165" name="Text Box 5"/>
          <p:cNvSpPr txBox="1">
            <a:spLocks noChangeArrowheads="1"/>
          </p:cNvSpPr>
          <p:nvPr/>
        </p:nvSpPr>
        <p:spPr bwMode="auto">
          <a:xfrm>
            <a:off x="-800100" y="4648200"/>
            <a:ext cx="9944100"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r>
              <a:rPr kumimoji="1" lang="en-US" altLang="en-US" b="1">
                <a:solidFill>
                  <a:srgbClr val="990033"/>
                </a:solidFill>
              </a:rPr>
              <a:t>Dual-edge</a:t>
            </a:r>
            <a:r>
              <a:rPr kumimoji="1" lang="en-US" altLang="en-US" b="1">
                <a:solidFill>
                  <a:schemeClr val="tx1"/>
                </a:solidFill>
              </a:rPr>
              <a:t> flip-flops and registers not synthesizable </a:t>
            </a:r>
          </a:p>
          <a:p>
            <a:pPr algn="ctr">
              <a:buClr>
                <a:srgbClr val="000000"/>
              </a:buClr>
              <a:buSzTx/>
              <a:buFontTx/>
              <a:buNone/>
            </a:pPr>
            <a:r>
              <a:rPr kumimoji="1" lang="en-US" altLang="en-US" b="1">
                <a:solidFill>
                  <a:schemeClr val="tx1"/>
                </a:solidFill>
              </a:rPr>
              <a:t>using </a:t>
            </a:r>
            <a:r>
              <a:rPr kumimoji="1" lang="en-US" altLang="en-US" b="1">
                <a:solidFill>
                  <a:srgbClr val="990033"/>
                </a:solidFill>
              </a:rPr>
              <a:t>FPGA tools</a:t>
            </a:r>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Footer Placeholder 1"/>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pic>
        <p:nvPicPr>
          <p:cNvPr id="349187" name="Picture 2" descr="crii_application_large_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8" name="Text Box 3"/>
          <p:cNvSpPr txBox="1">
            <a:spLocks noChangeArrowheads="1"/>
          </p:cNvSpPr>
          <p:nvPr/>
        </p:nvSpPr>
        <p:spPr bwMode="auto">
          <a:xfrm>
            <a:off x="2073275" y="3048000"/>
            <a:ext cx="5092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r>
              <a:rPr kumimoji="1" lang="en-US" altLang="en-US" sz="4000" b="1">
                <a:solidFill>
                  <a:srgbClr val="333399"/>
                </a:solidFill>
              </a:rPr>
              <a:t>Synthesizable VHDL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defRPr/>
            </a:pPr>
            <a:r>
              <a:rPr lang="en-US" altLang="en-US" smtClean="0"/>
              <a:t>Architecture Declaration</a:t>
            </a:r>
          </a:p>
        </p:txBody>
      </p:sp>
      <p:sp>
        <p:nvSpPr>
          <p:cNvPr id="43011" name="Text Placeholder 2"/>
          <p:cNvSpPr>
            <a:spLocks noGrp="1"/>
          </p:cNvSpPr>
          <p:nvPr>
            <p:ph type="body" sz="half" idx="1"/>
          </p:nvPr>
        </p:nvSpPr>
        <p:spPr>
          <a:xfrm>
            <a:off x="685800" y="1371600"/>
            <a:ext cx="7772400" cy="1981200"/>
          </a:xfrm>
        </p:spPr>
        <p:txBody>
          <a:bodyPr/>
          <a:lstStyle/>
          <a:p>
            <a:pPr>
              <a:buFont typeface="Arial" panose="020B0604020202020204" pitchFamily="34" charset="0"/>
              <a:buChar char="•"/>
            </a:pPr>
            <a:r>
              <a:rPr lang="en-US" altLang="en-US" sz="2000" smtClean="0"/>
              <a:t>Architecture declarations describe the operation of the component.</a:t>
            </a:r>
          </a:p>
          <a:p>
            <a:pPr>
              <a:buFont typeface="Arial" panose="020B0604020202020204" pitchFamily="34" charset="0"/>
              <a:buChar char="•"/>
            </a:pPr>
            <a:r>
              <a:rPr lang="en-US" altLang="en-US" sz="2000" smtClean="0"/>
              <a:t>Many architectures may exist for one entity, but only one may be active at a time.</a:t>
            </a:r>
          </a:p>
          <a:p>
            <a:pPr>
              <a:buFont typeface="Arial" panose="020B0604020202020204" pitchFamily="34" charset="0"/>
              <a:buChar char="•"/>
            </a:pPr>
            <a:r>
              <a:rPr lang="en-US" altLang="en-US" sz="2000" smtClean="0"/>
              <a:t>An architecture is similar to a schematic of the component.</a:t>
            </a:r>
          </a:p>
        </p:txBody>
      </p:sp>
      <p:pic>
        <p:nvPicPr>
          <p:cNvPr id="430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3124200"/>
            <a:ext cx="75295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14339" name="Rectangle 2"/>
          <p:cNvSpPr>
            <a:spLocks noGrp="1" noChangeArrowheads="1"/>
          </p:cNvSpPr>
          <p:nvPr>
            <p:ph type="title"/>
          </p:nvPr>
        </p:nvSpPr>
        <p:spPr>
          <a:xfrm>
            <a:off x="0" y="-152400"/>
            <a:ext cx="9629775" cy="1143000"/>
          </a:xfrm>
        </p:spPr>
        <p:txBody>
          <a:bodyPr/>
          <a:lstStyle/>
          <a:p>
            <a:pPr>
              <a:defRPr/>
            </a:pPr>
            <a:r>
              <a:rPr lang="en-US" altLang="en-US" sz="3200" smtClean="0"/>
              <a:t>Register Transfer L</a:t>
            </a:r>
            <a:r>
              <a:rPr lang="pl-PL" altLang="en-US" sz="3200" smtClean="0"/>
              <a:t>evel</a:t>
            </a:r>
            <a:r>
              <a:rPr lang="en-US" altLang="en-US" sz="3200" smtClean="0"/>
              <a:t> (RTL) Design Description</a:t>
            </a:r>
          </a:p>
        </p:txBody>
      </p:sp>
      <p:sp>
        <p:nvSpPr>
          <p:cNvPr id="350212" name="AutoShape 7"/>
          <p:cNvSpPr>
            <a:spLocks noChangeArrowheads="1"/>
          </p:cNvSpPr>
          <p:nvPr/>
        </p:nvSpPr>
        <p:spPr bwMode="auto">
          <a:xfrm>
            <a:off x="2305050" y="2647950"/>
            <a:ext cx="1447800" cy="762000"/>
          </a:xfrm>
          <a:prstGeom prst="cloudCallout">
            <a:avLst>
              <a:gd name="adj1" fmla="val -43750"/>
              <a:gd name="adj2" fmla="val 7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endParaRPr kumimoji="1" lang="pl-PL" altLang="en-US" sz="1400">
              <a:solidFill>
                <a:schemeClr val="tx1"/>
              </a:solidFill>
            </a:endParaRPr>
          </a:p>
        </p:txBody>
      </p:sp>
      <p:grpSp>
        <p:nvGrpSpPr>
          <p:cNvPr id="350213" name="Group 8"/>
          <p:cNvGrpSpPr>
            <a:grpSpLocks/>
          </p:cNvGrpSpPr>
          <p:nvPr/>
        </p:nvGrpSpPr>
        <p:grpSpPr bwMode="auto">
          <a:xfrm>
            <a:off x="1314450" y="2405063"/>
            <a:ext cx="2971800" cy="1614487"/>
            <a:chOff x="912" y="1815"/>
            <a:chExt cx="1872" cy="1017"/>
          </a:xfrm>
        </p:grpSpPr>
        <p:sp>
          <p:nvSpPr>
            <p:cNvPr id="350234" name="Cloud"/>
            <p:cNvSpPr>
              <a:spLocks noChangeAspect="1" noEditPoints="1" noChangeArrowheads="1"/>
            </p:cNvSpPr>
            <p:nvPr/>
          </p:nvSpPr>
          <p:spPr bwMode="auto">
            <a:xfrm>
              <a:off x="1392" y="1815"/>
              <a:ext cx="1392" cy="10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9 w 21600"/>
                <a:gd name="T13" fmla="*/ 3271 h 21600"/>
                <a:gd name="T14" fmla="*/ 17084 w 21600"/>
                <a:gd name="T15" fmla="*/ 17331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endParaRPr lang="en-GB"/>
            </a:p>
          </p:txBody>
        </p:sp>
        <p:sp>
          <p:nvSpPr>
            <p:cNvPr id="350235" name="Text Box 10"/>
            <p:cNvSpPr txBox="1">
              <a:spLocks noChangeArrowheads="1"/>
            </p:cNvSpPr>
            <p:nvPr/>
          </p:nvSpPr>
          <p:spPr bwMode="auto">
            <a:xfrm>
              <a:off x="912" y="2160"/>
              <a:ext cx="18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
                  <a:srgbClr val="000000"/>
                </a:buClr>
                <a:buSzTx/>
                <a:buFontTx/>
                <a:buNone/>
              </a:pPr>
              <a:r>
                <a:rPr kumimoji="1" lang="en-US" altLang="en-US" sz="1800" b="1">
                  <a:solidFill>
                    <a:schemeClr val="tx1"/>
                  </a:solidFill>
                </a:rPr>
                <a:t>            Combinational </a:t>
              </a:r>
            </a:p>
            <a:p>
              <a:pPr algn="ctr">
                <a:spcBef>
                  <a:spcPct val="0"/>
                </a:spcBef>
                <a:buClr>
                  <a:srgbClr val="000000"/>
                </a:buClr>
                <a:buSzTx/>
                <a:buFontTx/>
                <a:buNone/>
              </a:pPr>
              <a:r>
                <a:rPr kumimoji="1" lang="en-US" altLang="en-US" sz="1800" b="1">
                  <a:solidFill>
                    <a:schemeClr val="tx1"/>
                  </a:solidFill>
                </a:rPr>
                <a:t>           Logic</a:t>
              </a:r>
            </a:p>
          </p:txBody>
        </p:sp>
      </p:grpSp>
      <p:sp>
        <p:nvSpPr>
          <p:cNvPr id="350214" name="AutoShape 14"/>
          <p:cNvSpPr>
            <a:spLocks noChangeArrowheads="1"/>
          </p:cNvSpPr>
          <p:nvPr/>
        </p:nvSpPr>
        <p:spPr bwMode="auto">
          <a:xfrm>
            <a:off x="6724650" y="2724150"/>
            <a:ext cx="1447800" cy="762000"/>
          </a:xfrm>
          <a:prstGeom prst="cloudCallout">
            <a:avLst>
              <a:gd name="adj1" fmla="val -43750"/>
              <a:gd name="adj2" fmla="val 7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endParaRPr kumimoji="1" lang="pl-PL" altLang="en-US" sz="1400">
              <a:solidFill>
                <a:schemeClr val="tx1"/>
              </a:solidFill>
            </a:endParaRPr>
          </a:p>
        </p:txBody>
      </p:sp>
      <p:grpSp>
        <p:nvGrpSpPr>
          <p:cNvPr id="350215" name="Group 15"/>
          <p:cNvGrpSpPr>
            <a:grpSpLocks/>
          </p:cNvGrpSpPr>
          <p:nvPr/>
        </p:nvGrpSpPr>
        <p:grpSpPr bwMode="auto">
          <a:xfrm>
            <a:off x="5429250" y="2481263"/>
            <a:ext cx="2971800" cy="1614487"/>
            <a:chOff x="912" y="1815"/>
            <a:chExt cx="1872" cy="1017"/>
          </a:xfrm>
        </p:grpSpPr>
        <p:sp>
          <p:nvSpPr>
            <p:cNvPr id="350232" name="Cloud"/>
            <p:cNvSpPr>
              <a:spLocks noChangeAspect="1" noEditPoints="1" noChangeArrowheads="1"/>
            </p:cNvSpPr>
            <p:nvPr/>
          </p:nvSpPr>
          <p:spPr bwMode="auto">
            <a:xfrm>
              <a:off x="1392" y="1815"/>
              <a:ext cx="1392" cy="10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9 w 21600"/>
                <a:gd name="T13" fmla="*/ 3271 h 21600"/>
                <a:gd name="T14" fmla="*/ 17084 w 21600"/>
                <a:gd name="T15" fmla="*/ 17331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endParaRPr lang="en-GB"/>
            </a:p>
          </p:txBody>
        </p:sp>
        <p:sp>
          <p:nvSpPr>
            <p:cNvPr id="350233" name="Text Box 17"/>
            <p:cNvSpPr txBox="1">
              <a:spLocks noChangeArrowheads="1"/>
            </p:cNvSpPr>
            <p:nvPr/>
          </p:nvSpPr>
          <p:spPr bwMode="auto">
            <a:xfrm>
              <a:off x="912" y="2160"/>
              <a:ext cx="18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
                  <a:srgbClr val="000000"/>
                </a:buClr>
                <a:buSzTx/>
                <a:buFontTx/>
                <a:buNone/>
              </a:pPr>
              <a:r>
                <a:rPr kumimoji="1" lang="en-US" altLang="en-US" sz="1800" b="1">
                  <a:solidFill>
                    <a:schemeClr val="tx1"/>
                  </a:solidFill>
                </a:rPr>
                <a:t>              Combinational </a:t>
              </a:r>
            </a:p>
            <a:p>
              <a:pPr algn="ctr">
                <a:spcBef>
                  <a:spcPct val="0"/>
                </a:spcBef>
                <a:buClr>
                  <a:srgbClr val="000000"/>
                </a:buClr>
                <a:buSzTx/>
                <a:buFontTx/>
                <a:buNone/>
              </a:pPr>
              <a:r>
                <a:rPr kumimoji="1" lang="en-US" altLang="en-US" sz="1800" b="1">
                  <a:solidFill>
                    <a:schemeClr val="tx1"/>
                  </a:solidFill>
                </a:rPr>
                <a:t>           Logic</a:t>
              </a:r>
            </a:p>
          </p:txBody>
        </p:sp>
      </p:grpSp>
      <p:sp>
        <p:nvSpPr>
          <p:cNvPr id="350216" name="Line 18"/>
          <p:cNvSpPr>
            <a:spLocks noChangeShapeType="1"/>
          </p:cNvSpPr>
          <p:nvPr/>
        </p:nvSpPr>
        <p:spPr bwMode="auto">
          <a:xfrm>
            <a:off x="1619250" y="3105150"/>
            <a:ext cx="457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50217" name="Line 19"/>
          <p:cNvSpPr>
            <a:spLocks noChangeShapeType="1"/>
          </p:cNvSpPr>
          <p:nvPr/>
        </p:nvSpPr>
        <p:spPr bwMode="auto">
          <a:xfrm>
            <a:off x="4286250" y="3105150"/>
            <a:ext cx="5334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50218" name="Text Box 20"/>
          <p:cNvSpPr txBox="1">
            <a:spLocks noChangeArrowheads="1"/>
          </p:cNvSpPr>
          <p:nvPr/>
        </p:nvSpPr>
        <p:spPr bwMode="auto">
          <a:xfrm>
            <a:off x="2514600" y="5181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
                <a:srgbClr val="000000"/>
              </a:buClr>
              <a:buSzTx/>
              <a:buFontTx/>
              <a:buNone/>
            </a:pPr>
            <a:r>
              <a:rPr kumimoji="1" lang="en-US" altLang="en-US" sz="2400" b="1">
                <a:solidFill>
                  <a:schemeClr val="tx1"/>
                </a:solidFill>
              </a:rPr>
              <a:t>Registers</a:t>
            </a:r>
          </a:p>
        </p:txBody>
      </p:sp>
      <p:sp>
        <p:nvSpPr>
          <p:cNvPr id="350219" name="Line 21"/>
          <p:cNvSpPr>
            <a:spLocks noChangeShapeType="1"/>
          </p:cNvSpPr>
          <p:nvPr/>
        </p:nvSpPr>
        <p:spPr bwMode="auto">
          <a:xfrm flipH="1" flipV="1">
            <a:off x="1524000" y="4038600"/>
            <a:ext cx="1371600" cy="1066800"/>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50220" name="Line 22"/>
          <p:cNvSpPr>
            <a:spLocks noChangeShapeType="1"/>
          </p:cNvSpPr>
          <p:nvPr/>
        </p:nvSpPr>
        <p:spPr bwMode="auto">
          <a:xfrm flipV="1">
            <a:off x="3810000" y="3962400"/>
            <a:ext cx="914400" cy="1219200"/>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50221" name="Text Box 23"/>
          <p:cNvSpPr txBox="1">
            <a:spLocks noChangeArrowheads="1"/>
          </p:cNvSpPr>
          <p:nvPr/>
        </p:nvSpPr>
        <p:spPr bwMode="auto">
          <a:xfrm>
            <a:off x="8458200" y="2743200"/>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
                <a:srgbClr val="000000"/>
              </a:buClr>
              <a:buSzTx/>
              <a:buFontTx/>
              <a:buNone/>
            </a:pPr>
            <a:r>
              <a:rPr kumimoji="1" lang="en-US" altLang="en-US" sz="4000" b="1">
                <a:solidFill>
                  <a:schemeClr val="tx1"/>
                </a:solidFill>
              </a:rPr>
              <a:t>…</a:t>
            </a:r>
          </a:p>
        </p:txBody>
      </p:sp>
      <p:grpSp>
        <p:nvGrpSpPr>
          <p:cNvPr id="350222" name="Group 32"/>
          <p:cNvGrpSpPr>
            <a:grpSpLocks/>
          </p:cNvGrpSpPr>
          <p:nvPr/>
        </p:nvGrpSpPr>
        <p:grpSpPr bwMode="auto">
          <a:xfrm>
            <a:off x="800100" y="2343150"/>
            <a:ext cx="819150" cy="2286000"/>
            <a:chOff x="504" y="1476"/>
            <a:chExt cx="516" cy="1440"/>
          </a:xfrm>
        </p:grpSpPr>
        <p:sp>
          <p:nvSpPr>
            <p:cNvPr id="350229" name="Rectangle 5"/>
            <p:cNvSpPr>
              <a:spLocks noChangeArrowheads="1"/>
            </p:cNvSpPr>
            <p:nvPr/>
          </p:nvSpPr>
          <p:spPr bwMode="auto">
            <a:xfrm>
              <a:off x="504" y="1476"/>
              <a:ext cx="516" cy="100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ndParaRPr>
            </a:p>
          </p:txBody>
        </p:sp>
        <p:sp>
          <p:nvSpPr>
            <p:cNvPr id="350230" name="AutoShape 28"/>
            <p:cNvSpPr>
              <a:spLocks noChangeArrowheads="1"/>
            </p:cNvSpPr>
            <p:nvPr/>
          </p:nvSpPr>
          <p:spPr bwMode="auto">
            <a:xfrm>
              <a:off x="672" y="2388"/>
              <a:ext cx="144" cy="96"/>
            </a:xfrm>
            <a:prstGeom prst="triangle">
              <a:avLst>
                <a:gd name="adj" fmla="val 50000"/>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ndParaRPr>
            </a:p>
          </p:txBody>
        </p:sp>
        <p:sp>
          <p:nvSpPr>
            <p:cNvPr id="350231" name="Line 29"/>
            <p:cNvSpPr>
              <a:spLocks noChangeShapeType="1"/>
            </p:cNvSpPr>
            <p:nvPr/>
          </p:nvSpPr>
          <p:spPr bwMode="auto">
            <a:xfrm>
              <a:off x="738" y="2484"/>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350223" name="Line 31"/>
          <p:cNvSpPr>
            <a:spLocks noChangeShapeType="1"/>
          </p:cNvSpPr>
          <p:nvPr/>
        </p:nvSpPr>
        <p:spPr bwMode="auto">
          <a:xfrm>
            <a:off x="409575" y="3114675"/>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nvGrpSpPr>
          <p:cNvPr id="350224" name="Group 33"/>
          <p:cNvGrpSpPr>
            <a:grpSpLocks/>
          </p:cNvGrpSpPr>
          <p:nvPr/>
        </p:nvGrpSpPr>
        <p:grpSpPr bwMode="auto">
          <a:xfrm>
            <a:off x="4800600" y="2362200"/>
            <a:ext cx="819150" cy="2286000"/>
            <a:chOff x="504" y="1476"/>
            <a:chExt cx="516" cy="1440"/>
          </a:xfrm>
        </p:grpSpPr>
        <p:sp>
          <p:nvSpPr>
            <p:cNvPr id="350226" name="Rectangle 34"/>
            <p:cNvSpPr>
              <a:spLocks noChangeArrowheads="1"/>
            </p:cNvSpPr>
            <p:nvPr/>
          </p:nvSpPr>
          <p:spPr bwMode="auto">
            <a:xfrm>
              <a:off x="504" y="1476"/>
              <a:ext cx="516" cy="100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ndParaRPr>
            </a:p>
          </p:txBody>
        </p:sp>
        <p:sp>
          <p:nvSpPr>
            <p:cNvPr id="350227" name="AutoShape 35"/>
            <p:cNvSpPr>
              <a:spLocks noChangeArrowheads="1"/>
            </p:cNvSpPr>
            <p:nvPr/>
          </p:nvSpPr>
          <p:spPr bwMode="auto">
            <a:xfrm>
              <a:off x="672" y="2388"/>
              <a:ext cx="144" cy="96"/>
            </a:xfrm>
            <a:prstGeom prst="triangle">
              <a:avLst>
                <a:gd name="adj" fmla="val 50000"/>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ndParaRPr>
            </a:p>
          </p:txBody>
        </p:sp>
        <p:sp>
          <p:nvSpPr>
            <p:cNvPr id="350228" name="Line 36"/>
            <p:cNvSpPr>
              <a:spLocks noChangeShapeType="1"/>
            </p:cNvSpPr>
            <p:nvPr/>
          </p:nvSpPr>
          <p:spPr bwMode="auto">
            <a:xfrm>
              <a:off x="738" y="2484"/>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350225" name="Line 37"/>
          <p:cNvSpPr>
            <a:spLocks noChangeShapeType="1"/>
          </p:cNvSpPr>
          <p:nvPr/>
        </p:nvSpPr>
        <p:spPr bwMode="auto">
          <a:xfrm>
            <a:off x="5638800" y="3124200"/>
            <a:ext cx="5334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15363" name="Rectangle 2"/>
          <p:cNvSpPr>
            <a:spLocks noGrp="1" noChangeArrowheads="1"/>
          </p:cNvSpPr>
          <p:nvPr>
            <p:ph type="title"/>
          </p:nvPr>
        </p:nvSpPr>
        <p:spPr>
          <a:xfrm>
            <a:off x="228600" y="-76200"/>
            <a:ext cx="8382000" cy="1143000"/>
          </a:xfrm>
        </p:spPr>
        <p:txBody>
          <a:bodyPr/>
          <a:lstStyle/>
          <a:p>
            <a:pPr>
              <a:defRPr/>
            </a:pPr>
            <a:r>
              <a:rPr lang="en-US" altLang="en-US" sz="3600" smtClean="0"/>
              <a:t>VHDL Design Styles</a:t>
            </a:r>
            <a:endParaRPr lang="en-US" altLang="en-US" sz="2800" smtClean="0"/>
          </a:p>
        </p:txBody>
      </p:sp>
      <p:sp>
        <p:nvSpPr>
          <p:cNvPr id="351236" name="Text Box 3"/>
          <p:cNvSpPr txBox="1">
            <a:spLocks noChangeArrowheads="1"/>
          </p:cNvSpPr>
          <p:nvPr/>
        </p:nvSpPr>
        <p:spPr bwMode="auto">
          <a:xfrm>
            <a:off x="5013325" y="2286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pl-PL" altLang="en-US" sz="2400" b="1">
              <a:solidFill>
                <a:schemeClr val="tx1"/>
              </a:solidFill>
            </a:endParaRPr>
          </a:p>
        </p:txBody>
      </p:sp>
      <p:sp>
        <p:nvSpPr>
          <p:cNvPr id="351237" name="Rectangle 4"/>
          <p:cNvSpPr>
            <a:spLocks noChangeArrowheads="1"/>
          </p:cNvSpPr>
          <p:nvPr/>
        </p:nvSpPr>
        <p:spPr bwMode="auto">
          <a:xfrm>
            <a:off x="3355975" y="2809875"/>
            <a:ext cx="1978025" cy="8588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ndParaRPr>
          </a:p>
        </p:txBody>
      </p:sp>
      <p:sp>
        <p:nvSpPr>
          <p:cNvPr id="351238" name="Text Box 5"/>
          <p:cNvSpPr txBox="1">
            <a:spLocks noChangeArrowheads="1"/>
          </p:cNvSpPr>
          <p:nvPr/>
        </p:nvSpPr>
        <p:spPr bwMode="auto">
          <a:xfrm>
            <a:off x="3162300" y="3763963"/>
            <a:ext cx="2117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a:solidFill>
                  <a:schemeClr val="tx1"/>
                </a:solidFill>
              </a:rPr>
              <a:t>Components and</a:t>
            </a:r>
          </a:p>
          <a:p>
            <a:pPr>
              <a:spcBef>
                <a:spcPct val="0"/>
              </a:spcBef>
              <a:buClrTx/>
              <a:buSzTx/>
              <a:buFontTx/>
              <a:buNone/>
            </a:pPr>
            <a:r>
              <a:rPr lang="en-US" altLang="en-US" sz="2000">
                <a:solidFill>
                  <a:schemeClr val="tx1"/>
                </a:solidFill>
              </a:rPr>
              <a:t>interconnects</a:t>
            </a:r>
          </a:p>
        </p:txBody>
      </p:sp>
      <p:sp>
        <p:nvSpPr>
          <p:cNvPr id="351239" name="Text Box 6"/>
          <p:cNvSpPr txBox="1">
            <a:spLocks noChangeArrowheads="1"/>
          </p:cNvSpPr>
          <p:nvPr/>
        </p:nvSpPr>
        <p:spPr bwMode="auto">
          <a:xfrm>
            <a:off x="3594100" y="3005138"/>
            <a:ext cx="159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b="1">
                <a:solidFill>
                  <a:schemeClr val="tx1"/>
                </a:solidFill>
              </a:rPr>
              <a:t>structural</a:t>
            </a:r>
          </a:p>
        </p:txBody>
      </p:sp>
      <p:sp>
        <p:nvSpPr>
          <p:cNvPr id="351240" name="Text Box 7"/>
          <p:cNvSpPr txBox="1">
            <a:spLocks noChangeArrowheads="1"/>
          </p:cNvSpPr>
          <p:nvPr/>
        </p:nvSpPr>
        <p:spPr bwMode="auto">
          <a:xfrm>
            <a:off x="3124200" y="1066800"/>
            <a:ext cx="21986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Tx/>
              <a:buSzTx/>
              <a:buFontTx/>
              <a:buNone/>
            </a:pPr>
            <a:r>
              <a:rPr lang="en-US" altLang="en-US" sz="2400" b="1">
                <a:solidFill>
                  <a:schemeClr val="tx1"/>
                </a:solidFill>
              </a:rPr>
              <a:t>VHDL Design </a:t>
            </a:r>
          </a:p>
          <a:p>
            <a:pPr algn="ctr">
              <a:spcBef>
                <a:spcPct val="0"/>
              </a:spcBef>
              <a:buClrTx/>
              <a:buSzTx/>
              <a:buFontTx/>
              <a:buNone/>
            </a:pPr>
            <a:r>
              <a:rPr lang="en-US" altLang="en-US" sz="2400" b="1">
                <a:solidFill>
                  <a:schemeClr val="tx1"/>
                </a:solidFill>
              </a:rPr>
              <a:t>Styles</a:t>
            </a:r>
          </a:p>
        </p:txBody>
      </p:sp>
      <p:grpSp>
        <p:nvGrpSpPr>
          <p:cNvPr id="351241" name="Group 9"/>
          <p:cNvGrpSpPr>
            <a:grpSpLocks/>
          </p:cNvGrpSpPr>
          <p:nvPr/>
        </p:nvGrpSpPr>
        <p:grpSpPr bwMode="auto">
          <a:xfrm>
            <a:off x="990600" y="2809875"/>
            <a:ext cx="1976438" cy="858838"/>
            <a:chOff x="2139" y="2352"/>
            <a:chExt cx="1245" cy="541"/>
          </a:xfrm>
        </p:grpSpPr>
        <p:sp>
          <p:nvSpPr>
            <p:cNvPr id="351255" name="Rectangle 10"/>
            <p:cNvSpPr>
              <a:spLocks noChangeArrowheads="1"/>
            </p:cNvSpPr>
            <p:nvPr/>
          </p:nvSpPr>
          <p:spPr bwMode="auto">
            <a:xfrm>
              <a:off x="2139" y="2352"/>
              <a:ext cx="1245" cy="541"/>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ndParaRPr>
            </a:p>
          </p:txBody>
        </p:sp>
        <p:sp>
          <p:nvSpPr>
            <p:cNvPr id="351256" name="Text Box 11"/>
            <p:cNvSpPr txBox="1">
              <a:spLocks noChangeArrowheads="1"/>
            </p:cNvSpPr>
            <p:nvPr/>
          </p:nvSpPr>
          <p:spPr bwMode="auto">
            <a:xfrm>
              <a:off x="2354" y="2478"/>
              <a:ext cx="89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b="1">
                  <a:solidFill>
                    <a:schemeClr val="tx1"/>
                  </a:solidFill>
                </a:rPr>
                <a:t>dataflow</a:t>
              </a:r>
            </a:p>
          </p:txBody>
        </p:sp>
      </p:grpSp>
      <p:sp>
        <p:nvSpPr>
          <p:cNvPr id="351242" name="Text Box 12"/>
          <p:cNvSpPr txBox="1">
            <a:spLocks noChangeArrowheads="1"/>
          </p:cNvSpPr>
          <p:nvPr/>
        </p:nvSpPr>
        <p:spPr bwMode="auto">
          <a:xfrm>
            <a:off x="1062038" y="3800475"/>
            <a:ext cx="15097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a:solidFill>
                  <a:schemeClr val="tx1"/>
                </a:solidFill>
              </a:rPr>
              <a:t>Concurrent </a:t>
            </a:r>
          </a:p>
          <a:p>
            <a:pPr>
              <a:spcBef>
                <a:spcPct val="0"/>
              </a:spcBef>
              <a:buClrTx/>
              <a:buSzTx/>
              <a:buFontTx/>
              <a:buNone/>
            </a:pPr>
            <a:r>
              <a:rPr lang="en-US" altLang="en-US" sz="2000">
                <a:solidFill>
                  <a:schemeClr val="tx1"/>
                </a:solidFill>
              </a:rPr>
              <a:t>statements</a:t>
            </a:r>
          </a:p>
        </p:txBody>
      </p:sp>
      <p:sp>
        <p:nvSpPr>
          <p:cNvPr id="351243" name="Rectangle 13"/>
          <p:cNvSpPr>
            <a:spLocks noChangeArrowheads="1"/>
          </p:cNvSpPr>
          <p:nvPr/>
        </p:nvSpPr>
        <p:spPr bwMode="auto">
          <a:xfrm>
            <a:off x="5815013" y="2828925"/>
            <a:ext cx="1976437" cy="857250"/>
          </a:xfrm>
          <a:prstGeom prst="rect">
            <a:avLst/>
          </a:prstGeom>
          <a:solidFill>
            <a:srgbClr val="FFF1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ndParaRPr>
          </a:p>
        </p:txBody>
      </p:sp>
      <p:sp>
        <p:nvSpPr>
          <p:cNvPr id="351244" name="Rectangle 14"/>
          <p:cNvSpPr>
            <a:spLocks noChangeArrowheads="1"/>
          </p:cNvSpPr>
          <p:nvPr/>
        </p:nvSpPr>
        <p:spPr bwMode="auto">
          <a:xfrm>
            <a:off x="5815013" y="2828925"/>
            <a:ext cx="661987" cy="8636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ndParaRPr>
          </a:p>
        </p:txBody>
      </p:sp>
      <p:sp>
        <p:nvSpPr>
          <p:cNvPr id="351245" name="Text Box 15"/>
          <p:cNvSpPr txBox="1">
            <a:spLocks noChangeArrowheads="1"/>
          </p:cNvSpPr>
          <p:nvPr/>
        </p:nvSpPr>
        <p:spPr bwMode="auto">
          <a:xfrm>
            <a:off x="6005513" y="3048000"/>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b="1">
                <a:solidFill>
                  <a:schemeClr val="tx1"/>
                </a:solidFill>
              </a:rPr>
              <a:t>behavioral</a:t>
            </a:r>
          </a:p>
        </p:txBody>
      </p:sp>
      <p:sp>
        <p:nvSpPr>
          <p:cNvPr id="351246" name="Text Box 16"/>
          <p:cNvSpPr txBox="1">
            <a:spLocks noChangeArrowheads="1"/>
          </p:cNvSpPr>
          <p:nvPr/>
        </p:nvSpPr>
        <p:spPr bwMode="auto">
          <a:xfrm>
            <a:off x="5048250" y="4162425"/>
            <a:ext cx="22050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Char char="•"/>
            </a:pPr>
            <a:r>
              <a:rPr lang="en-US" altLang="en-US" sz="2000" b="1">
                <a:solidFill>
                  <a:schemeClr val="tx1"/>
                </a:solidFill>
              </a:rPr>
              <a:t> Registers</a:t>
            </a:r>
            <a:endParaRPr lang="pl-PL" altLang="en-US" sz="2000" b="1">
              <a:solidFill>
                <a:schemeClr val="tx1"/>
              </a:solidFill>
            </a:endParaRPr>
          </a:p>
          <a:p>
            <a:pPr>
              <a:spcBef>
                <a:spcPct val="0"/>
              </a:spcBef>
              <a:buClrTx/>
              <a:buSzTx/>
              <a:buFontTx/>
              <a:buChar char="•"/>
            </a:pPr>
            <a:r>
              <a:rPr lang="pl-PL" altLang="en-US" sz="2000" b="1">
                <a:solidFill>
                  <a:schemeClr val="tx1"/>
                </a:solidFill>
              </a:rPr>
              <a:t> Shift registers</a:t>
            </a:r>
          </a:p>
          <a:p>
            <a:pPr>
              <a:spcBef>
                <a:spcPct val="0"/>
              </a:spcBef>
              <a:buClrTx/>
              <a:buSzTx/>
              <a:buFontTx/>
              <a:buChar char="•"/>
            </a:pPr>
            <a:r>
              <a:rPr lang="pl-PL" altLang="en-US" sz="2000" b="1">
                <a:solidFill>
                  <a:schemeClr val="tx1"/>
                </a:solidFill>
              </a:rPr>
              <a:t> Counters</a:t>
            </a:r>
            <a:endParaRPr lang="en-US" altLang="en-US" sz="2000" b="1">
              <a:solidFill>
                <a:schemeClr val="tx1"/>
              </a:solidFill>
            </a:endParaRPr>
          </a:p>
          <a:p>
            <a:pPr>
              <a:spcBef>
                <a:spcPct val="0"/>
              </a:spcBef>
              <a:buClrTx/>
              <a:buSzTx/>
              <a:buFontTx/>
              <a:buChar char="•"/>
            </a:pPr>
            <a:r>
              <a:rPr lang="en-US" altLang="en-US" sz="2000" b="1">
                <a:solidFill>
                  <a:schemeClr val="tx1"/>
                </a:solidFill>
              </a:rPr>
              <a:t> State machines</a:t>
            </a:r>
          </a:p>
        </p:txBody>
      </p:sp>
      <p:sp>
        <p:nvSpPr>
          <p:cNvPr id="351247" name="Text Box 17"/>
          <p:cNvSpPr txBox="1">
            <a:spLocks noChangeArrowheads="1"/>
          </p:cNvSpPr>
          <p:nvPr/>
        </p:nvSpPr>
        <p:spPr bwMode="auto">
          <a:xfrm>
            <a:off x="5686425" y="3800475"/>
            <a:ext cx="2695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a:solidFill>
                  <a:schemeClr val="tx1"/>
                </a:solidFill>
              </a:rPr>
              <a:t>Sequential statements</a:t>
            </a:r>
          </a:p>
        </p:txBody>
      </p:sp>
      <p:sp>
        <p:nvSpPr>
          <p:cNvPr id="351248" name="Line 18"/>
          <p:cNvSpPr>
            <a:spLocks noChangeShapeType="1"/>
          </p:cNvSpPr>
          <p:nvPr/>
        </p:nvSpPr>
        <p:spPr bwMode="auto">
          <a:xfrm flipH="1">
            <a:off x="2032000" y="1790700"/>
            <a:ext cx="1606550" cy="993775"/>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51249" name="Line 19"/>
          <p:cNvSpPr>
            <a:spLocks noChangeShapeType="1"/>
          </p:cNvSpPr>
          <p:nvPr/>
        </p:nvSpPr>
        <p:spPr bwMode="auto">
          <a:xfrm>
            <a:off x="4206875" y="1828800"/>
            <a:ext cx="161925" cy="968375"/>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51250" name="Line 20"/>
          <p:cNvSpPr>
            <a:spLocks noChangeShapeType="1"/>
          </p:cNvSpPr>
          <p:nvPr/>
        </p:nvSpPr>
        <p:spPr bwMode="auto">
          <a:xfrm>
            <a:off x="4743450" y="1847850"/>
            <a:ext cx="1200150" cy="8191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51251" name="AutoShape 21"/>
          <p:cNvSpPr>
            <a:spLocks noChangeArrowheads="1"/>
          </p:cNvSpPr>
          <p:nvPr/>
        </p:nvSpPr>
        <p:spPr bwMode="auto">
          <a:xfrm>
            <a:off x="5410200" y="5743575"/>
            <a:ext cx="914400" cy="457200"/>
          </a:xfrm>
          <a:prstGeom prst="rightArrow">
            <a:avLst>
              <a:gd name="adj1" fmla="val 50000"/>
              <a:gd name="adj2" fmla="val 50000"/>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ndParaRPr>
          </a:p>
        </p:txBody>
      </p:sp>
      <p:sp>
        <p:nvSpPr>
          <p:cNvPr id="351252" name="Text Box 22"/>
          <p:cNvSpPr txBox="1">
            <a:spLocks noChangeArrowheads="1"/>
          </p:cNvSpPr>
          <p:nvPr/>
        </p:nvSpPr>
        <p:spPr bwMode="auto">
          <a:xfrm>
            <a:off x="5483225" y="5534025"/>
            <a:ext cx="35369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pl-PL" altLang="en-US" sz="2400" b="1">
                <a:solidFill>
                  <a:srgbClr val="990033"/>
                </a:solidFill>
              </a:rPr>
              <a:t>and more</a:t>
            </a:r>
          </a:p>
          <a:p>
            <a:pPr>
              <a:buClr>
                <a:srgbClr val="000000"/>
              </a:buClr>
              <a:buSzTx/>
              <a:buFontTx/>
              <a:buNone/>
            </a:pPr>
            <a:r>
              <a:rPr kumimoji="1" lang="pl-PL" altLang="en-US" sz="2400" b="1">
                <a:solidFill>
                  <a:srgbClr val="990033"/>
                </a:solidFill>
              </a:rPr>
              <a:t>if you are careful</a:t>
            </a:r>
          </a:p>
        </p:txBody>
      </p:sp>
      <p:sp>
        <p:nvSpPr>
          <p:cNvPr id="351253" name="Oval 23"/>
          <p:cNvSpPr>
            <a:spLocks noChangeArrowheads="1"/>
          </p:cNvSpPr>
          <p:nvPr/>
        </p:nvSpPr>
        <p:spPr bwMode="auto">
          <a:xfrm>
            <a:off x="457200" y="1933575"/>
            <a:ext cx="6553200" cy="3810000"/>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ndParaRPr>
          </a:p>
        </p:txBody>
      </p:sp>
      <p:sp>
        <p:nvSpPr>
          <p:cNvPr id="351254" name="Text Box 24"/>
          <p:cNvSpPr txBox="1">
            <a:spLocks noChangeArrowheads="1"/>
          </p:cNvSpPr>
          <p:nvPr/>
        </p:nvSpPr>
        <p:spPr bwMode="auto">
          <a:xfrm>
            <a:off x="1066800" y="4876800"/>
            <a:ext cx="3257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pl-PL" altLang="en-US">
                <a:solidFill>
                  <a:schemeClr val="tx1"/>
                </a:solidFill>
              </a:rPr>
              <a:t>synthesizable</a:t>
            </a:r>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Footer Placeholder 1"/>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pic>
        <p:nvPicPr>
          <p:cNvPr id="352259" name="Picture 3" descr="crii_application_large_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0" name="Text Box 2"/>
          <p:cNvSpPr txBox="1">
            <a:spLocks noChangeArrowheads="1"/>
          </p:cNvSpPr>
          <p:nvPr/>
        </p:nvSpPr>
        <p:spPr bwMode="auto">
          <a:xfrm>
            <a:off x="762000" y="2514600"/>
            <a:ext cx="7743825"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r>
              <a:rPr kumimoji="1" lang="en-US" altLang="en-US" sz="4000" b="1">
                <a:solidFill>
                  <a:srgbClr val="333399"/>
                </a:solidFill>
              </a:rPr>
              <a:t>Combinational Logic Synthesis</a:t>
            </a:r>
          </a:p>
          <a:p>
            <a:pPr algn="ctr">
              <a:buClr>
                <a:srgbClr val="000000"/>
              </a:buClr>
              <a:buSzTx/>
              <a:buFontTx/>
              <a:buNone/>
            </a:pPr>
            <a:r>
              <a:rPr kumimoji="1" lang="en-US" altLang="en-US" sz="4000" b="1">
                <a:solidFill>
                  <a:srgbClr val="333399"/>
                </a:solidFill>
              </a:rPr>
              <a:t>for </a:t>
            </a:r>
          </a:p>
          <a:p>
            <a:pPr algn="ctr">
              <a:buClr>
                <a:srgbClr val="000000"/>
              </a:buClr>
              <a:buSzTx/>
              <a:buFontTx/>
              <a:buNone/>
            </a:pPr>
            <a:r>
              <a:rPr kumimoji="1" lang="en-US" altLang="en-US" sz="4000" b="1">
                <a:solidFill>
                  <a:srgbClr val="333399"/>
                </a:solidFill>
              </a:rPr>
              <a:t>Beginners</a:t>
            </a: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53283" name="Text Box 3"/>
          <p:cNvSpPr txBox="1">
            <a:spLocks noChangeArrowheads="1"/>
          </p:cNvSpPr>
          <p:nvPr/>
        </p:nvSpPr>
        <p:spPr bwMode="auto">
          <a:xfrm>
            <a:off x="914400" y="2743200"/>
            <a:ext cx="7899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914400" indent="-45720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371600" indent="-457200">
              <a:spcBef>
                <a:spcPct val="20000"/>
              </a:spcBef>
              <a:buClr>
                <a:schemeClr val="tx1"/>
              </a:buClr>
              <a:buSzPct val="100000"/>
              <a:buChar char="–"/>
              <a:defRPr sz="2000">
                <a:solidFill>
                  <a:schemeClr val="tx1"/>
                </a:solidFill>
                <a:latin typeface="Arial" panose="020B0604020202020204" pitchFamily="34" charset="0"/>
              </a:defRPr>
            </a:lvl3pPr>
            <a:lvl4pPr marL="1828800" indent="-4572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286000" indent="-4572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7432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32004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6576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41148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Char char="•"/>
            </a:pPr>
            <a:r>
              <a:rPr lang="en-US" altLang="en-US">
                <a:solidFill>
                  <a:schemeClr val="tx1"/>
                </a:solidFill>
                <a:cs typeface="Arial" panose="020B0604020202020204" pitchFamily="34" charset="0"/>
              </a:rPr>
              <a:t> concurrent signal assignment      (</a:t>
            </a:r>
            <a:r>
              <a:rPr lang="en-US" altLang="en-US">
                <a:solidFill>
                  <a:schemeClr val="tx1"/>
                </a:solidFill>
                <a:cs typeface="Arial" panose="020B0604020202020204" pitchFamily="34" charset="0"/>
                <a:sym typeface="Symbol" panose="05050102010706020507" pitchFamily="18" charset="2"/>
              </a:rPr>
              <a:t></a:t>
            </a:r>
            <a:r>
              <a:rPr lang="en-US" altLang="en-US">
                <a:solidFill>
                  <a:schemeClr val="tx1"/>
                </a:solidFill>
                <a:cs typeface="Arial" panose="020B0604020202020204" pitchFamily="34" charset="0"/>
              </a:rPr>
              <a:t>)</a:t>
            </a:r>
          </a:p>
          <a:p>
            <a:pPr>
              <a:spcBef>
                <a:spcPct val="0"/>
              </a:spcBef>
              <a:buClrTx/>
              <a:buSzTx/>
              <a:buFontTx/>
              <a:buChar char="•"/>
            </a:pPr>
            <a:r>
              <a:rPr lang="en-US" altLang="en-US">
                <a:solidFill>
                  <a:schemeClr val="tx1"/>
                </a:solidFill>
                <a:cs typeface="Arial" panose="020B0604020202020204" pitchFamily="34" charset="0"/>
              </a:rPr>
              <a:t> conditional concurrent signal assignment</a:t>
            </a:r>
          </a:p>
          <a:p>
            <a:pPr>
              <a:spcBef>
                <a:spcPct val="0"/>
              </a:spcBef>
              <a:buClrTx/>
              <a:buSzTx/>
              <a:buFontTx/>
              <a:buNone/>
            </a:pPr>
            <a:r>
              <a:rPr lang="en-US" altLang="en-US">
                <a:solidFill>
                  <a:schemeClr val="tx1"/>
                </a:solidFill>
                <a:cs typeface="Arial" panose="020B0604020202020204" pitchFamily="34" charset="0"/>
              </a:rPr>
              <a:t>                                                 (when-else)</a:t>
            </a:r>
          </a:p>
          <a:p>
            <a:pPr>
              <a:spcBef>
                <a:spcPct val="0"/>
              </a:spcBef>
              <a:buClrTx/>
              <a:buSzTx/>
              <a:buFontTx/>
              <a:buChar char="•"/>
            </a:pPr>
            <a:r>
              <a:rPr lang="en-US" altLang="en-US">
                <a:solidFill>
                  <a:schemeClr val="tx1"/>
                </a:solidFill>
                <a:cs typeface="Arial" panose="020B0604020202020204" pitchFamily="34" charset="0"/>
              </a:rPr>
              <a:t> selected concurrent signal assignment</a:t>
            </a:r>
          </a:p>
          <a:p>
            <a:pPr>
              <a:spcBef>
                <a:spcPct val="0"/>
              </a:spcBef>
              <a:buClrTx/>
              <a:buSzTx/>
              <a:buFontTx/>
              <a:buNone/>
            </a:pPr>
            <a:r>
              <a:rPr lang="en-US" altLang="en-US">
                <a:solidFill>
                  <a:schemeClr val="tx1"/>
                </a:solidFill>
                <a:cs typeface="Arial" panose="020B0604020202020204" pitchFamily="34" charset="0"/>
              </a:rPr>
              <a:t>                                                 (with-select-when)</a:t>
            </a:r>
          </a:p>
          <a:p>
            <a:pPr>
              <a:spcBef>
                <a:spcPct val="0"/>
              </a:spcBef>
              <a:buClrTx/>
              <a:buSzTx/>
              <a:buFontTx/>
              <a:buChar char="•"/>
            </a:pPr>
            <a:r>
              <a:rPr lang="en-US" altLang="en-US">
                <a:solidFill>
                  <a:schemeClr val="tx1"/>
                </a:solidFill>
                <a:cs typeface="Arial" panose="020B0604020202020204" pitchFamily="34" charset="0"/>
              </a:rPr>
              <a:t> generate scheme for equations                  </a:t>
            </a:r>
          </a:p>
          <a:p>
            <a:pPr>
              <a:spcBef>
                <a:spcPct val="0"/>
              </a:spcBef>
              <a:buClrTx/>
              <a:buSzTx/>
              <a:buFontTx/>
              <a:buNone/>
            </a:pPr>
            <a:r>
              <a:rPr lang="en-US" altLang="en-US">
                <a:solidFill>
                  <a:schemeClr val="tx1"/>
                </a:solidFill>
                <a:cs typeface="Arial" panose="020B0604020202020204" pitchFamily="34" charset="0"/>
              </a:rPr>
              <a:t>                                                 (for-generate)</a:t>
            </a:r>
          </a:p>
        </p:txBody>
      </p:sp>
      <p:sp>
        <p:nvSpPr>
          <p:cNvPr id="353284" name="Text Box 6"/>
          <p:cNvSpPr txBox="1">
            <a:spLocks noChangeArrowheads="1"/>
          </p:cNvSpPr>
          <p:nvPr/>
        </p:nvSpPr>
        <p:spPr bwMode="auto">
          <a:xfrm>
            <a:off x="1143000" y="152400"/>
            <a:ext cx="640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3600">
                <a:solidFill>
                  <a:srgbClr val="000066"/>
                </a:solidFill>
              </a:rPr>
              <a:t>Simple rules for beginners</a:t>
            </a:r>
            <a:endParaRPr kumimoji="1" lang="pl-PL" altLang="en-US" sz="3600">
              <a:solidFill>
                <a:srgbClr val="000066"/>
              </a:solidFill>
            </a:endParaRPr>
          </a:p>
        </p:txBody>
      </p:sp>
      <p:sp>
        <p:nvSpPr>
          <p:cNvPr id="353285" name="Text Box 7"/>
          <p:cNvSpPr txBox="1">
            <a:spLocks noChangeArrowheads="1"/>
          </p:cNvSpPr>
          <p:nvPr/>
        </p:nvSpPr>
        <p:spPr bwMode="auto">
          <a:xfrm>
            <a:off x="-304800" y="1295400"/>
            <a:ext cx="6735763" cy="11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3200">
                <a:solidFill>
                  <a:schemeClr val="tx1"/>
                </a:solidFill>
              </a:rPr>
              <a:t>For combinational logic,</a:t>
            </a:r>
          </a:p>
          <a:p>
            <a:pPr>
              <a:buClr>
                <a:srgbClr val="000000"/>
              </a:buClr>
              <a:buSzTx/>
              <a:buFontTx/>
              <a:buNone/>
            </a:pPr>
            <a:r>
              <a:rPr kumimoji="1" lang="en-US" altLang="en-US" sz="3200">
                <a:solidFill>
                  <a:schemeClr val="tx1"/>
                </a:solidFill>
              </a:rPr>
              <a:t>use only concurrent statements</a:t>
            </a:r>
            <a:endParaRPr kumimoji="1" lang="pl-PL" altLang="en-US" sz="3200">
              <a:solidFill>
                <a:schemeClr val="tx1"/>
              </a:solidFill>
            </a:endParaRP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54307" name="Text Box 2"/>
          <p:cNvSpPr txBox="1">
            <a:spLocks noChangeArrowheads="1"/>
          </p:cNvSpPr>
          <p:nvPr/>
        </p:nvSpPr>
        <p:spPr bwMode="auto">
          <a:xfrm>
            <a:off x="1143000" y="5105400"/>
            <a:ext cx="6554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914400" indent="-45720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371600" indent="-457200">
              <a:spcBef>
                <a:spcPct val="20000"/>
              </a:spcBef>
              <a:buClr>
                <a:schemeClr val="tx1"/>
              </a:buClr>
              <a:buSzPct val="100000"/>
              <a:buChar char="–"/>
              <a:defRPr sz="2000">
                <a:solidFill>
                  <a:schemeClr val="tx1"/>
                </a:solidFill>
                <a:latin typeface="Arial" panose="020B0604020202020204" pitchFamily="34" charset="0"/>
              </a:defRPr>
            </a:lvl3pPr>
            <a:lvl4pPr marL="1828800" indent="-4572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286000" indent="-4572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7432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32004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6576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41148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Char char="•"/>
            </a:pPr>
            <a:r>
              <a:rPr lang="en-US" altLang="en-US">
                <a:solidFill>
                  <a:schemeClr val="tx1"/>
                </a:solidFill>
                <a:cs typeface="Arial" panose="020B0604020202020204" pitchFamily="34" charset="0"/>
              </a:rPr>
              <a:t> concurrent signal assignment      (</a:t>
            </a:r>
            <a:r>
              <a:rPr lang="en-US" altLang="en-US">
                <a:solidFill>
                  <a:schemeClr val="tx1"/>
                </a:solidFill>
                <a:cs typeface="Arial" panose="020B0604020202020204" pitchFamily="34" charset="0"/>
                <a:sym typeface="Symbol" panose="05050102010706020507" pitchFamily="18" charset="2"/>
              </a:rPr>
              <a:t></a:t>
            </a:r>
            <a:r>
              <a:rPr lang="en-US" altLang="en-US">
                <a:solidFill>
                  <a:schemeClr val="tx1"/>
                </a:solidFill>
                <a:cs typeface="Arial" panose="020B0604020202020204" pitchFamily="34" charset="0"/>
              </a:rPr>
              <a:t>)</a:t>
            </a:r>
          </a:p>
        </p:txBody>
      </p:sp>
      <p:sp>
        <p:nvSpPr>
          <p:cNvPr id="354308" name="Text Box 3"/>
          <p:cNvSpPr txBox="1">
            <a:spLocks noChangeArrowheads="1"/>
          </p:cNvSpPr>
          <p:nvPr/>
        </p:nvSpPr>
        <p:spPr bwMode="auto">
          <a:xfrm>
            <a:off x="1295400" y="152400"/>
            <a:ext cx="640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3600">
                <a:solidFill>
                  <a:srgbClr val="000066"/>
                </a:solidFill>
              </a:rPr>
              <a:t>Simple rules for beginners</a:t>
            </a:r>
            <a:endParaRPr kumimoji="1" lang="pl-PL" altLang="en-US" sz="3600">
              <a:solidFill>
                <a:srgbClr val="000066"/>
              </a:solidFill>
            </a:endParaRPr>
          </a:p>
        </p:txBody>
      </p:sp>
      <p:sp>
        <p:nvSpPr>
          <p:cNvPr id="354309" name="Text Box 4"/>
          <p:cNvSpPr txBox="1">
            <a:spLocks noChangeArrowheads="1"/>
          </p:cNvSpPr>
          <p:nvPr/>
        </p:nvSpPr>
        <p:spPr bwMode="auto">
          <a:xfrm>
            <a:off x="-152400" y="1524000"/>
            <a:ext cx="8404225" cy="35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3200">
                <a:solidFill>
                  <a:schemeClr val="tx1"/>
                </a:solidFill>
              </a:rPr>
              <a:t>For circuits composed of </a:t>
            </a:r>
          </a:p>
          <a:p>
            <a:pPr>
              <a:buClr>
                <a:srgbClr val="000000"/>
              </a:buClr>
              <a:buSzTx/>
              <a:buFontTx/>
              <a:buNone/>
            </a:pPr>
            <a:r>
              <a:rPr kumimoji="1" lang="en-US" altLang="en-US" sz="3200">
                <a:solidFill>
                  <a:schemeClr val="tx1"/>
                </a:solidFill>
              </a:rPr>
              <a:t>  - simple logic operations (logic gates)</a:t>
            </a:r>
          </a:p>
          <a:p>
            <a:pPr>
              <a:buClr>
                <a:srgbClr val="000000"/>
              </a:buClr>
              <a:buSzTx/>
              <a:buFontTx/>
              <a:buNone/>
            </a:pPr>
            <a:r>
              <a:rPr kumimoji="1" lang="en-US" altLang="en-US" sz="3200">
                <a:solidFill>
                  <a:schemeClr val="tx1"/>
                </a:solidFill>
              </a:rPr>
              <a:t>  - simple arithmetic operations (addition,</a:t>
            </a:r>
          </a:p>
          <a:p>
            <a:pPr>
              <a:buClr>
                <a:srgbClr val="000000"/>
              </a:buClr>
              <a:buSzTx/>
              <a:buFontTx/>
              <a:buNone/>
            </a:pPr>
            <a:r>
              <a:rPr kumimoji="1" lang="en-US" altLang="en-US" sz="3200">
                <a:solidFill>
                  <a:schemeClr val="tx1"/>
                </a:solidFill>
              </a:rPr>
              <a:t>    subtraction, multiplication)</a:t>
            </a:r>
          </a:p>
          <a:p>
            <a:pPr>
              <a:buClr>
                <a:srgbClr val="000000"/>
              </a:buClr>
              <a:buSzTx/>
              <a:buFontTx/>
              <a:buNone/>
            </a:pPr>
            <a:r>
              <a:rPr kumimoji="1" lang="en-US" altLang="en-US" sz="3200">
                <a:solidFill>
                  <a:schemeClr val="tx1"/>
                </a:solidFill>
              </a:rPr>
              <a:t>  - shifts/rotations by a constant</a:t>
            </a:r>
          </a:p>
          <a:p>
            <a:pPr>
              <a:buClr>
                <a:srgbClr val="000000"/>
              </a:buClr>
              <a:buSzTx/>
              <a:buFontTx/>
              <a:buNone/>
            </a:pPr>
            <a:r>
              <a:rPr kumimoji="1" lang="en-US" altLang="en-US" sz="3200">
                <a:solidFill>
                  <a:schemeClr val="tx1"/>
                </a:solidFill>
              </a:rPr>
              <a:t>use</a:t>
            </a:r>
          </a:p>
        </p:txBody>
      </p:sp>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55331" name="Text Box 3"/>
          <p:cNvSpPr txBox="1">
            <a:spLocks noChangeArrowheads="1"/>
          </p:cNvSpPr>
          <p:nvPr/>
        </p:nvSpPr>
        <p:spPr bwMode="auto">
          <a:xfrm>
            <a:off x="1295400" y="152400"/>
            <a:ext cx="640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3600">
                <a:solidFill>
                  <a:srgbClr val="000066"/>
                </a:solidFill>
              </a:rPr>
              <a:t>Simple rules for beginners</a:t>
            </a:r>
            <a:endParaRPr kumimoji="1" lang="pl-PL" altLang="en-US" sz="3600">
              <a:solidFill>
                <a:srgbClr val="000066"/>
              </a:solidFill>
            </a:endParaRPr>
          </a:p>
        </p:txBody>
      </p:sp>
      <p:sp>
        <p:nvSpPr>
          <p:cNvPr id="355332" name="Text Box 4"/>
          <p:cNvSpPr txBox="1">
            <a:spLocks noChangeArrowheads="1"/>
          </p:cNvSpPr>
          <p:nvPr/>
        </p:nvSpPr>
        <p:spPr bwMode="auto">
          <a:xfrm>
            <a:off x="-152400" y="1066800"/>
            <a:ext cx="5630863" cy="29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3200">
                <a:solidFill>
                  <a:schemeClr val="tx1"/>
                </a:solidFill>
              </a:rPr>
              <a:t>For circuits composed of </a:t>
            </a:r>
          </a:p>
          <a:p>
            <a:pPr>
              <a:buClr>
                <a:srgbClr val="000000"/>
              </a:buClr>
              <a:buSzTx/>
              <a:buFontTx/>
              <a:buNone/>
            </a:pPr>
            <a:r>
              <a:rPr kumimoji="1" lang="en-US" altLang="en-US" sz="3200">
                <a:solidFill>
                  <a:schemeClr val="tx1"/>
                </a:solidFill>
              </a:rPr>
              <a:t>  - multiplexers</a:t>
            </a:r>
          </a:p>
          <a:p>
            <a:pPr>
              <a:buClr>
                <a:srgbClr val="000000"/>
              </a:buClr>
              <a:buSzTx/>
              <a:buFontTx/>
              <a:buNone/>
            </a:pPr>
            <a:r>
              <a:rPr kumimoji="1" lang="en-US" altLang="en-US" sz="3200">
                <a:solidFill>
                  <a:schemeClr val="tx1"/>
                </a:solidFill>
              </a:rPr>
              <a:t>  - decoders</a:t>
            </a:r>
            <a:r>
              <a:rPr kumimoji="1" lang="pl-PL" altLang="en-US" sz="3200">
                <a:solidFill>
                  <a:schemeClr val="tx1"/>
                </a:solidFill>
              </a:rPr>
              <a:t>, encoders</a:t>
            </a:r>
            <a:endParaRPr kumimoji="1" lang="en-US" altLang="en-US" sz="3200">
              <a:solidFill>
                <a:schemeClr val="tx1"/>
              </a:solidFill>
            </a:endParaRPr>
          </a:p>
          <a:p>
            <a:pPr>
              <a:buClr>
                <a:srgbClr val="000000"/>
              </a:buClr>
              <a:buSzTx/>
              <a:buFontTx/>
              <a:buNone/>
            </a:pPr>
            <a:r>
              <a:rPr kumimoji="1" lang="en-US" altLang="en-US" sz="3200">
                <a:solidFill>
                  <a:schemeClr val="tx1"/>
                </a:solidFill>
              </a:rPr>
              <a:t>  - tri-state buffers</a:t>
            </a:r>
          </a:p>
          <a:p>
            <a:pPr>
              <a:buClr>
                <a:srgbClr val="000000"/>
              </a:buClr>
              <a:buSzTx/>
              <a:buFontTx/>
              <a:buNone/>
            </a:pPr>
            <a:r>
              <a:rPr kumimoji="1" lang="en-US" altLang="en-US" sz="3200">
                <a:solidFill>
                  <a:schemeClr val="tx1"/>
                </a:solidFill>
              </a:rPr>
              <a:t>use</a:t>
            </a:r>
          </a:p>
        </p:txBody>
      </p:sp>
      <p:sp>
        <p:nvSpPr>
          <p:cNvPr id="355333" name="Rectangle 5"/>
          <p:cNvSpPr>
            <a:spLocks noChangeArrowheads="1"/>
          </p:cNvSpPr>
          <p:nvPr/>
        </p:nvSpPr>
        <p:spPr bwMode="auto">
          <a:xfrm>
            <a:off x="0" y="4114800"/>
            <a:ext cx="8229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Char char="•"/>
            </a:pPr>
            <a:r>
              <a:rPr lang="en-US" altLang="en-US">
                <a:solidFill>
                  <a:schemeClr val="tx1"/>
                </a:solidFill>
              </a:rPr>
              <a:t> conditional concurrent signal assignment</a:t>
            </a:r>
          </a:p>
          <a:p>
            <a:pPr>
              <a:buClr>
                <a:srgbClr val="000000"/>
              </a:buClr>
              <a:buSzTx/>
              <a:buFontTx/>
              <a:buNone/>
            </a:pPr>
            <a:r>
              <a:rPr lang="en-US" altLang="en-US">
                <a:solidFill>
                  <a:schemeClr val="tx1"/>
                </a:solidFill>
              </a:rPr>
              <a:t>    (when-else)</a:t>
            </a:r>
          </a:p>
          <a:p>
            <a:pPr>
              <a:buClr>
                <a:srgbClr val="000000"/>
              </a:buClr>
              <a:buSzTx/>
              <a:buFontTx/>
              <a:buChar char="•"/>
            </a:pPr>
            <a:r>
              <a:rPr lang="en-US" altLang="en-US">
                <a:solidFill>
                  <a:schemeClr val="tx1"/>
                </a:solidFill>
              </a:rPr>
              <a:t> selected concurrent signal assignment</a:t>
            </a:r>
          </a:p>
          <a:p>
            <a:pPr>
              <a:buClr>
                <a:srgbClr val="000000"/>
              </a:buClr>
              <a:buSzTx/>
              <a:buFontTx/>
              <a:buNone/>
            </a:pPr>
            <a:r>
              <a:rPr lang="en-US" altLang="en-US">
                <a:solidFill>
                  <a:schemeClr val="tx1"/>
                </a:solidFill>
              </a:rPr>
              <a:t>    (with-select-when)</a:t>
            </a:r>
            <a:endParaRPr lang="pl-PL" altLang="en-US">
              <a:solidFill>
                <a:schemeClr val="tx1"/>
              </a:solidFill>
            </a:endParaRPr>
          </a:p>
        </p:txBody>
      </p: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56355" name="Text Box 2"/>
          <p:cNvSpPr txBox="1">
            <a:spLocks noChangeArrowheads="1"/>
          </p:cNvSpPr>
          <p:nvPr/>
        </p:nvSpPr>
        <p:spPr bwMode="auto">
          <a:xfrm>
            <a:off x="228600" y="152400"/>
            <a:ext cx="828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3600">
                <a:solidFill>
                  <a:srgbClr val="000066"/>
                </a:solidFill>
              </a:rPr>
              <a:t>Left vs. right side of the assignment</a:t>
            </a:r>
            <a:endParaRPr kumimoji="1" lang="pl-PL" altLang="en-US" sz="3600">
              <a:solidFill>
                <a:srgbClr val="000066"/>
              </a:solidFill>
            </a:endParaRPr>
          </a:p>
        </p:txBody>
      </p:sp>
      <p:sp>
        <p:nvSpPr>
          <p:cNvPr id="356356" name="Text Box 5"/>
          <p:cNvSpPr txBox="1">
            <a:spLocks noChangeArrowheads="1"/>
          </p:cNvSpPr>
          <p:nvPr/>
        </p:nvSpPr>
        <p:spPr bwMode="auto">
          <a:xfrm>
            <a:off x="2590800" y="1219200"/>
            <a:ext cx="3762375"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3200">
                <a:solidFill>
                  <a:schemeClr val="tx1"/>
                </a:solidFill>
              </a:rPr>
              <a:t>       &lt;=</a:t>
            </a:r>
          </a:p>
          <a:p>
            <a:pPr>
              <a:buClr>
                <a:srgbClr val="000000"/>
              </a:buClr>
              <a:buSzTx/>
              <a:buFontTx/>
              <a:buNone/>
            </a:pPr>
            <a:r>
              <a:rPr kumimoji="1" lang="en-US" altLang="en-US" sz="3200">
                <a:solidFill>
                  <a:schemeClr val="tx1"/>
                </a:solidFill>
              </a:rPr>
              <a:t>&lt;=   when-else</a:t>
            </a:r>
          </a:p>
          <a:p>
            <a:pPr>
              <a:buClr>
                <a:srgbClr val="000000"/>
              </a:buClr>
              <a:buSzTx/>
              <a:buFontTx/>
              <a:buNone/>
            </a:pPr>
            <a:r>
              <a:rPr kumimoji="1" lang="en-US" altLang="en-US" sz="3200">
                <a:solidFill>
                  <a:schemeClr val="tx1"/>
                </a:solidFill>
              </a:rPr>
              <a:t>with-select &lt;= </a:t>
            </a:r>
            <a:endParaRPr kumimoji="1" lang="pl-PL" altLang="en-US" sz="3200">
              <a:solidFill>
                <a:schemeClr val="tx1"/>
              </a:solidFill>
            </a:endParaRPr>
          </a:p>
        </p:txBody>
      </p:sp>
      <p:sp>
        <p:nvSpPr>
          <p:cNvPr id="356357" name="Text Box 6"/>
          <p:cNvSpPr txBox="1">
            <a:spLocks noChangeArrowheads="1"/>
          </p:cNvSpPr>
          <p:nvPr/>
        </p:nvSpPr>
        <p:spPr bwMode="auto">
          <a:xfrm>
            <a:off x="304800" y="1219200"/>
            <a:ext cx="27654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3200" b="1">
                <a:solidFill>
                  <a:schemeClr val="tx1"/>
                </a:solidFill>
              </a:rPr>
              <a:t>Left side</a:t>
            </a:r>
            <a:endParaRPr kumimoji="1" lang="pl-PL" altLang="en-US" sz="3200" b="1">
              <a:solidFill>
                <a:schemeClr val="tx1"/>
              </a:solidFill>
            </a:endParaRPr>
          </a:p>
        </p:txBody>
      </p:sp>
      <p:sp>
        <p:nvSpPr>
          <p:cNvPr id="356358" name="Text Box 7"/>
          <p:cNvSpPr txBox="1">
            <a:spLocks noChangeArrowheads="1"/>
          </p:cNvSpPr>
          <p:nvPr/>
        </p:nvSpPr>
        <p:spPr bwMode="auto">
          <a:xfrm>
            <a:off x="5638800" y="1246188"/>
            <a:ext cx="30591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3200" b="1">
                <a:solidFill>
                  <a:schemeClr val="tx1"/>
                </a:solidFill>
              </a:rPr>
              <a:t>Right side</a:t>
            </a:r>
            <a:endParaRPr kumimoji="1" lang="pl-PL" altLang="en-US" sz="3200" b="1">
              <a:solidFill>
                <a:schemeClr val="tx1"/>
              </a:solidFill>
            </a:endParaRPr>
          </a:p>
        </p:txBody>
      </p:sp>
      <p:sp>
        <p:nvSpPr>
          <p:cNvPr id="356359" name="Line 9"/>
          <p:cNvSpPr>
            <a:spLocks noChangeShapeType="1"/>
          </p:cNvSpPr>
          <p:nvPr/>
        </p:nvSpPr>
        <p:spPr bwMode="auto">
          <a:xfrm>
            <a:off x="4648200" y="3505200"/>
            <a:ext cx="0" cy="25908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56360" name="Text Box 10"/>
          <p:cNvSpPr txBox="1">
            <a:spLocks noChangeArrowheads="1"/>
          </p:cNvSpPr>
          <p:nvPr/>
        </p:nvSpPr>
        <p:spPr bwMode="auto">
          <a:xfrm>
            <a:off x="-381000" y="3352800"/>
            <a:ext cx="4651375" cy="250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Char char="•"/>
            </a:pPr>
            <a:r>
              <a:rPr kumimoji="1" lang="en-US" altLang="en-US" sz="2400">
                <a:solidFill>
                  <a:schemeClr val="tx1"/>
                </a:solidFill>
              </a:rPr>
              <a:t>Internal signals (defined </a:t>
            </a:r>
          </a:p>
          <a:p>
            <a:pPr>
              <a:buClr>
                <a:srgbClr val="000000"/>
              </a:buClr>
              <a:buSzTx/>
              <a:buFontTx/>
              <a:buNone/>
            </a:pPr>
            <a:r>
              <a:rPr kumimoji="1" lang="en-US" altLang="en-US" sz="2400">
                <a:solidFill>
                  <a:schemeClr val="tx1"/>
                </a:solidFill>
              </a:rPr>
              <a:t>   in a given architecture)</a:t>
            </a:r>
          </a:p>
          <a:p>
            <a:pPr>
              <a:buClr>
                <a:srgbClr val="000000"/>
              </a:buClr>
              <a:buSzTx/>
              <a:buFontTx/>
              <a:buChar char="•"/>
            </a:pPr>
            <a:r>
              <a:rPr kumimoji="1" lang="en-US" altLang="en-US" sz="2400">
                <a:solidFill>
                  <a:schemeClr val="tx1"/>
                </a:solidFill>
              </a:rPr>
              <a:t>Ports of the mode</a:t>
            </a:r>
          </a:p>
          <a:p>
            <a:pPr>
              <a:buClr>
                <a:srgbClr val="000000"/>
              </a:buClr>
              <a:buSzTx/>
              <a:buFontTx/>
              <a:buNone/>
            </a:pPr>
            <a:r>
              <a:rPr kumimoji="1" lang="en-US" altLang="en-US" sz="2400">
                <a:solidFill>
                  <a:schemeClr val="tx1"/>
                </a:solidFill>
              </a:rPr>
              <a:t>   </a:t>
            </a:r>
            <a:r>
              <a:rPr kumimoji="1" lang="en-US" altLang="en-US" sz="2400" b="1">
                <a:solidFill>
                  <a:srgbClr val="990033"/>
                </a:solidFill>
              </a:rPr>
              <a:t>- out</a:t>
            </a:r>
          </a:p>
          <a:p>
            <a:pPr>
              <a:buClr>
                <a:srgbClr val="000000"/>
              </a:buClr>
              <a:buSzTx/>
              <a:buFontTx/>
              <a:buNone/>
            </a:pPr>
            <a:r>
              <a:rPr kumimoji="1" lang="en-US" altLang="en-US" sz="2400">
                <a:solidFill>
                  <a:schemeClr val="tx1"/>
                </a:solidFill>
              </a:rPr>
              <a:t>   - inout</a:t>
            </a:r>
          </a:p>
          <a:p>
            <a:pPr>
              <a:buClr>
                <a:srgbClr val="000000"/>
              </a:buClr>
              <a:buSzTx/>
              <a:buFontTx/>
              <a:buNone/>
            </a:pPr>
            <a:endParaRPr kumimoji="1" lang="pl-PL" altLang="en-US" sz="1600">
              <a:solidFill>
                <a:schemeClr val="tx1"/>
              </a:solidFill>
            </a:endParaRPr>
          </a:p>
        </p:txBody>
      </p:sp>
      <p:sp>
        <p:nvSpPr>
          <p:cNvPr id="356361" name="Text Box 11"/>
          <p:cNvSpPr txBox="1">
            <a:spLocks noChangeArrowheads="1"/>
          </p:cNvSpPr>
          <p:nvPr/>
        </p:nvSpPr>
        <p:spPr bwMode="auto">
          <a:xfrm>
            <a:off x="4114800" y="3124200"/>
            <a:ext cx="46513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2400">
                <a:solidFill>
                  <a:schemeClr val="tx1"/>
                </a:solidFill>
              </a:rPr>
              <a:t>Expressions including:</a:t>
            </a:r>
          </a:p>
          <a:p>
            <a:pPr>
              <a:buClr>
                <a:srgbClr val="000000"/>
              </a:buClr>
              <a:buSzTx/>
              <a:buFontTx/>
              <a:buChar char="•"/>
            </a:pPr>
            <a:r>
              <a:rPr kumimoji="1" lang="en-US" altLang="en-US" sz="2400">
                <a:solidFill>
                  <a:schemeClr val="tx1"/>
                </a:solidFill>
              </a:rPr>
              <a:t>Internal signals (defined </a:t>
            </a:r>
          </a:p>
          <a:p>
            <a:pPr>
              <a:buClr>
                <a:srgbClr val="000000"/>
              </a:buClr>
              <a:buSzTx/>
              <a:buFontTx/>
              <a:buNone/>
            </a:pPr>
            <a:r>
              <a:rPr kumimoji="1" lang="en-US" altLang="en-US" sz="2400">
                <a:solidFill>
                  <a:schemeClr val="tx1"/>
                </a:solidFill>
              </a:rPr>
              <a:t>   in a given architecture)</a:t>
            </a:r>
          </a:p>
          <a:p>
            <a:pPr>
              <a:buClr>
                <a:srgbClr val="000000"/>
              </a:buClr>
              <a:buSzTx/>
              <a:buFontTx/>
              <a:buChar char="•"/>
            </a:pPr>
            <a:r>
              <a:rPr kumimoji="1" lang="en-US" altLang="en-US" sz="2400">
                <a:solidFill>
                  <a:schemeClr val="tx1"/>
                </a:solidFill>
              </a:rPr>
              <a:t>Ports of the mode</a:t>
            </a:r>
          </a:p>
          <a:p>
            <a:pPr>
              <a:buClr>
                <a:srgbClr val="000000"/>
              </a:buClr>
              <a:buSzTx/>
              <a:buFontTx/>
              <a:buNone/>
            </a:pPr>
            <a:r>
              <a:rPr kumimoji="1" lang="en-US" altLang="en-US" sz="2400" b="1">
                <a:solidFill>
                  <a:srgbClr val="990033"/>
                </a:solidFill>
              </a:rPr>
              <a:t>   - in</a:t>
            </a:r>
          </a:p>
          <a:p>
            <a:pPr>
              <a:buClr>
                <a:srgbClr val="000000"/>
              </a:buClr>
              <a:buSzTx/>
              <a:buFontTx/>
              <a:buNone/>
            </a:pPr>
            <a:r>
              <a:rPr kumimoji="1" lang="en-US" altLang="en-US" sz="2400">
                <a:solidFill>
                  <a:schemeClr val="tx1"/>
                </a:solidFill>
              </a:rPr>
              <a:t>   - inout</a:t>
            </a:r>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21507" name="Rectangle 2"/>
          <p:cNvSpPr>
            <a:spLocks noGrp="1" noChangeArrowheads="1"/>
          </p:cNvSpPr>
          <p:nvPr>
            <p:ph type="title"/>
          </p:nvPr>
        </p:nvSpPr>
        <p:spPr/>
        <p:txBody>
          <a:bodyPr/>
          <a:lstStyle/>
          <a:p>
            <a:pPr>
              <a:defRPr/>
            </a:pPr>
            <a:r>
              <a:rPr lang="pl-PL" altLang="en-US" smtClean="0"/>
              <a:t>Arithmetic operations</a:t>
            </a:r>
          </a:p>
        </p:txBody>
      </p:sp>
      <p:sp>
        <p:nvSpPr>
          <p:cNvPr id="357380" name="Rectangle 3"/>
          <p:cNvSpPr>
            <a:spLocks noGrp="1" noChangeArrowheads="1"/>
          </p:cNvSpPr>
          <p:nvPr>
            <p:ph type="body" idx="1"/>
          </p:nvPr>
        </p:nvSpPr>
        <p:spPr/>
        <p:txBody>
          <a:bodyPr/>
          <a:lstStyle/>
          <a:p>
            <a:pPr>
              <a:buFontTx/>
              <a:buNone/>
            </a:pPr>
            <a:r>
              <a:rPr lang="pl-PL" altLang="en-US" smtClean="0"/>
              <a:t>Synthesizable arithmetic operations:</a:t>
            </a:r>
          </a:p>
          <a:p>
            <a:r>
              <a:rPr lang="pl-PL" altLang="en-US" smtClean="0"/>
              <a:t>Addition, +</a:t>
            </a:r>
          </a:p>
          <a:p>
            <a:r>
              <a:rPr lang="pl-PL" altLang="en-US" smtClean="0"/>
              <a:t>Subtraction, -</a:t>
            </a:r>
          </a:p>
          <a:p>
            <a:r>
              <a:rPr lang="pl-PL" altLang="en-US" smtClean="0"/>
              <a:t>Comparisons,  &gt;, &gt;=, &lt;, &lt;=</a:t>
            </a:r>
          </a:p>
          <a:p>
            <a:r>
              <a:rPr lang="pl-PL" altLang="en-US" smtClean="0"/>
              <a:t>Multiplication, *</a:t>
            </a:r>
          </a:p>
          <a:p>
            <a:r>
              <a:rPr lang="pl-PL" altLang="en-US" smtClean="0"/>
              <a:t>Division by a power of 2,  /2**6</a:t>
            </a:r>
            <a:br>
              <a:rPr lang="pl-PL" altLang="en-US" smtClean="0"/>
            </a:br>
            <a:r>
              <a:rPr lang="pl-PL" altLang="en-US" smtClean="0"/>
              <a:t>(equivalent to right shift)</a:t>
            </a:r>
          </a:p>
          <a:p>
            <a:r>
              <a:rPr lang="pl-PL" altLang="en-US" smtClean="0"/>
              <a:t>Shifts by a constant, SHL, SHR</a:t>
            </a:r>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22531" name="Rectangle 2"/>
          <p:cNvSpPr>
            <a:spLocks noGrp="1" noChangeArrowheads="1"/>
          </p:cNvSpPr>
          <p:nvPr>
            <p:ph type="title"/>
          </p:nvPr>
        </p:nvSpPr>
        <p:spPr/>
        <p:txBody>
          <a:bodyPr/>
          <a:lstStyle/>
          <a:p>
            <a:pPr>
              <a:defRPr/>
            </a:pPr>
            <a:r>
              <a:rPr lang="pl-PL" altLang="en-US" smtClean="0"/>
              <a:t>Arithmetic operations</a:t>
            </a:r>
          </a:p>
        </p:txBody>
      </p:sp>
      <p:sp>
        <p:nvSpPr>
          <p:cNvPr id="358404" name="Rectangle 3"/>
          <p:cNvSpPr>
            <a:spLocks noGrp="1" noChangeArrowheads="1"/>
          </p:cNvSpPr>
          <p:nvPr>
            <p:ph type="body" idx="1"/>
          </p:nvPr>
        </p:nvSpPr>
        <p:spPr/>
        <p:txBody>
          <a:bodyPr/>
          <a:lstStyle/>
          <a:p>
            <a:pPr>
              <a:lnSpc>
                <a:spcPct val="90000"/>
              </a:lnSpc>
              <a:buFontTx/>
              <a:buNone/>
            </a:pPr>
            <a:r>
              <a:rPr lang="pl-PL" altLang="en-US" smtClean="0"/>
              <a:t>The result of synthesis of an arithmetic</a:t>
            </a:r>
          </a:p>
          <a:p>
            <a:pPr>
              <a:lnSpc>
                <a:spcPct val="90000"/>
              </a:lnSpc>
              <a:buFontTx/>
              <a:buNone/>
            </a:pPr>
            <a:r>
              <a:rPr lang="pl-PL" altLang="en-US" smtClean="0"/>
              <a:t>operation is a</a:t>
            </a:r>
          </a:p>
          <a:p>
            <a:pPr>
              <a:lnSpc>
                <a:spcPct val="90000"/>
              </a:lnSpc>
              <a:buFontTx/>
              <a:buNone/>
            </a:pPr>
            <a:r>
              <a:rPr lang="pl-PL" altLang="en-US" smtClean="0"/>
              <a:t>  - combinational circuit</a:t>
            </a:r>
          </a:p>
          <a:p>
            <a:pPr>
              <a:lnSpc>
                <a:spcPct val="90000"/>
              </a:lnSpc>
              <a:buFontTx/>
              <a:buNone/>
            </a:pPr>
            <a:r>
              <a:rPr lang="pl-PL" altLang="en-US" smtClean="0"/>
              <a:t>  - without pipelining.</a:t>
            </a:r>
          </a:p>
          <a:p>
            <a:pPr>
              <a:lnSpc>
                <a:spcPct val="90000"/>
              </a:lnSpc>
              <a:buFontTx/>
              <a:buNone/>
            </a:pPr>
            <a:endParaRPr lang="pl-PL" altLang="en-US" smtClean="0"/>
          </a:p>
          <a:p>
            <a:pPr>
              <a:lnSpc>
                <a:spcPct val="90000"/>
              </a:lnSpc>
              <a:buFontTx/>
              <a:buNone/>
            </a:pPr>
            <a:r>
              <a:rPr lang="pl-PL" altLang="en-US" smtClean="0"/>
              <a:t>The exact internal </a:t>
            </a:r>
            <a:r>
              <a:rPr lang="pl-PL" altLang="en-US" b="1" smtClean="0">
                <a:solidFill>
                  <a:srgbClr val="990033"/>
                </a:solidFill>
              </a:rPr>
              <a:t>architecture</a:t>
            </a:r>
            <a:r>
              <a:rPr lang="pl-PL" altLang="en-US" smtClean="0"/>
              <a:t> used </a:t>
            </a:r>
          </a:p>
          <a:p>
            <a:pPr>
              <a:lnSpc>
                <a:spcPct val="90000"/>
              </a:lnSpc>
              <a:buFontTx/>
              <a:buNone/>
            </a:pPr>
            <a:r>
              <a:rPr lang="pl-PL" altLang="en-US" smtClean="0"/>
              <a:t>(and thus delay and area of the circuit)</a:t>
            </a:r>
          </a:p>
          <a:p>
            <a:pPr>
              <a:lnSpc>
                <a:spcPct val="90000"/>
              </a:lnSpc>
              <a:buFontTx/>
              <a:buNone/>
            </a:pPr>
            <a:r>
              <a:rPr lang="pl-PL" altLang="en-US" b="1" smtClean="0">
                <a:solidFill>
                  <a:srgbClr val="990033"/>
                </a:solidFill>
              </a:rPr>
              <a:t>may depend</a:t>
            </a:r>
            <a:r>
              <a:rPr lang="pl-PL" altLang="en-US" smtClean="0"/>
              <a:t> on the </a:t>
            </a:r>
            <a:r>
              <a:rPr lang="pl-PL" altLang="en-US" b="1" smtClean="0">
                <a:solidFill>
                  <a:srgbClr val="990033"/>
                </a:solidFill>
              </a:rPr>
              <a:t>timing constraints</a:t>
            </a:r>
            <a:r>
              <a:rPr lang="pl-PL" altLang="en-US" smtClean="0"/>
              <a:t> specified</a:t>
            </a:r>
          </a:p>
          <a:p>
            <a:pPr>
              <a:lnSpc>
                <a:spcPct val="90000"/>
              </a:lnSpc>
              <a:buFontTx/>
              <a:buNone/>
            </a:pPr>
            <a:r>
              <a:rPr lang="pl-PL" altLang="en-US" smtClean="0"/>
              <a:t>during synthesis (e.g., the requested maximum</a:t>
            </a:r>
          </a:p>
          <a:p>
            <a:pPr>
              <a:lnSpc>
                <a:spcPct val="90000"/>
              </a:lnSpc>
              <a:buFontTx/>
              <a:buNone/>
            </a:pPr>
            <a:r>
              <a:rPr lang="pl-PL" altLang="en-US" smtClean="0"/>
              <a:t>clock frequency).</a:t>
            </a: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23555" name="Rectangle 2"/>
          <p:cNvSpPr>
            <a:spLocks noGrp="1" noChangeArrowheads="1"/>
          </p:cNvSpPr>
          <p:nvPr>
            <p:ph type="title"/>
          </p:nvPr>
        </p:nvSpPr>
        <p:spPr/>
        <p:txBody>
          <a:bodyPr/>
          <a:lstStyle/>
          <a:p>
            <a:pPr>
              <a:defRPr/>
            </a:pPr>
            <a:r>
              <a:rPr lang="pl-PL" altLang="en-US" smtClean="0"/>
              <a:t>Operations on Unsigned Numbers</a:t>
            </a:r>
          </a:p>
        </p:txBody>
      </p:sp>
      <p:sp>
        <p:nvSpPr>
          <p:cNvPr id="359428" name="Rectangle 3"/>
          <p:cNvSpPr>
            <a:spLocks noGrp="1" noChangeArrowheads="1"/>
          </p:cNvSpPr>
          <p:nvPr>
            <p:ph type="body" idx="1"/>
          </p:nvPr>
        </p:nvSpPr>
        <p:spPr>
          <a:xfrm>
            <a:off x="361950" y="1209675"/>
            <a:ext cx="8382000" cy="5029200"/>
          </a:xfrm>
        </p:spPr>
        <p:txBody>
          <a:bodyPr/>
          <a:lstStyle/>
          <a:p>
            <a:pPr>
              <a:lnSpc>
                <a:spcPct val="80000"/>
              </a:lnSpc>
              <a:buFontTx/>
              <a:buNone/>
            </a:pPr>
            <a:r>
              <a:rPr lang="pl-PL" altLang="en-US" sz="2400" smtClean="0"/>
              <a:t>For operations on unsigned numbers</a:t>
            </a:r>
          </a:p>
          <a:p>
            <a:pPr>
              <a:lnSpc>
                <a:spcPct val="80000"/>
              </a:lnSpc>
              <a:buFontTx/>
              <a:buNone/>
            </a:pPr>
            <a:endParaRPr lang="pl-PL" altLang="en-US" sz="2400" smtClean="0"/>
          </a:p>
          <a:p>
            <a:pPr>
              <a:lnSpc>
                <a:spcPct val="80000"/>
              </a:lnSpc>
              <a:buFontTx/>
              <a:buNone/>
            </a:pPr>
            <a:r>
              <a:rPr lang="pl-PL" altLang="en-US" sz="2400" smtClean="0">
                <a:solidFill>
                  <a:srgbClr val="990033"/>
                </a:solidFill>
              </a:rPr>
              <a:t>USE ieee.std_logic_unsigned.all</a:t>
            </a:r>
          </a:p>
          <a:p>
            <a:pPr>
              <a:lnSpc>
                <a:spcPct val="80000"/>
              </a:lnSpc>
              <a:buFontTx/>
              <a:buNone/>
            </a:pPr>
            <a:r>
              <a:rPr lang="pl-PL" altLang="en-US" sz="2400" smtClean="0"/>
              <a:t>and </a:t>
            </a:r>
          </a:p>
          <a:p>
            <a:pPr>
              <a:lnSpc>
                <a:spcPct val="80000"/>
              </a:lnSpc>
              <a:buFontTx/>
              <a:buNone/>
            </a:pPr>
            <a:r>
              <a:rPr lang="pl-PL" altLang="en-US" sz="2400" smtClean="0"/>
              <a:t>signals (inputs/outputs) of the type</a:t>
            </a:r>
          </a:p>
          <a:p>
            <a:pPr>
              <a:lnSpc>
                <a:spcPct val="80000"/>
              </a:lnSpc>
              <a:buFontTx/>
              <a:buNone/>
            </a:pPr>
            <a:r>
              <a:rPr lang="pl-PL" altLang="en-US" sz="2400" smtClean="0">
                <a:solidFill>
                  <a:srgbClr val="990033"/>
                </a:solidFill>
              </a:rPr>
              <a:t>STD_LOGIC_VECTOR</a:t>
            </a:r>
            <a:endParaRPr lang="pl-PL" altLang="en-US" sz="2400" smtClean="0"/>
          </a:p>
          <a:p>
            <a:pPr>
              <a:lnSpc>
                <a:spcPct val="80000"/>
              </a:lnSpc>
              <a:buFontTx/>
              <a:buNone/>
            </a:pPr>
            <a:endParaRPr lang="pl-PL" altLang="en-US" sz="2400" smtClean="0"/>
          </a:p>
          <a:p>
            <a:pPr>
              <a:lnSpc>
                <a:spcPct val="80000"/>
              </a:lnSpc>
              <a:buFontTx/>
              <a:buNone/>
            </a:pPr>
            <a:r>
              <a:rPr lang="pl-PL" altLang="en-US" sz="2400" smtClean="0"/>
              <a:t>OR</a:t>
            </a:r>
          </a:p>
          <a:p>
            <a:pPr>
              <a:lnSpc>
                <a:spcPct val="80000"/>
              </a:lnSpc>
              <a:buFontTx/>
              <a:buNone/>
            </a:pPr>
            <a:endParaRPr lang="pl-PL" altLang="en-US" sz="2400" smtClean="0"/>
          </a:p>
          <a:p>
            <a:pPr>
              <a:lnSpc>
                <a:spcPct val="80000"/>
              </a:lnSpc>
              <a:buFontTx/>
              <a:buNone/>
            </a:pPr>
            <a:r>
              <a:rPr lang="pl-PL" altLang="en-US" sz="2400" smtClean="0">
                <a:solidFill>
                  <a:srgbClr val="990033"/>
                </a:solidFill>
              </a:rPr>
              <a:t>USE ieee.std_logic_arith.all</a:t>
            </a:r>
          </a:p>
          <a:p>
            <a:pPr>
              <a:lnSpc>
                <a:spcPct val="80000"/>
              </a:lnSpc>
              <a:buFontTx/>
              <a:buNone/>
            </a:pPr>
            <a:r>
              <a:rPr lang="pl-PL" altLang="en-US" sz="2400" smtClean="0"/>
              <a:t>and </a:t>
            </a:r>
          </a:p>
          <a:p>
            <a:pPr>
              <a:lnSpc>
                <a:spcPct val="80000"/>
              </a:lnSpc>
              <a:buFontTx/>
              <a:buNone/>
            </a:pPr>
            <a:r>
              <a:rPr lang="pl-PL" altLang="en-US" sz="2400" smtClean="0"/>
              <a:t>signals (inputs/outputs) of the type</a:t>
            </a:r>
          </a:p>
          <a:p>
            <a:pPr>
              <a:lnSpc>
                <a:spcPct val="80000"/>
              </a:lnSpc>
              <a:buFontTx/>
              <a:buNone/>
            </a:pPr>
            <a:r>
              <a:rPr lang="pl-PL" altLang="en-US" sz="2400" smtClean="0">
                <a:solidFill>
                  <a:srgbClr val="990033"/>
                </a:solidFill>
              </a:rPr>
              <a:t>UNSIGNED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1"/>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ea typeface="MS PGothic" panose="020B0600070205080204" pitchFamily="34" charset="-128"/>
                <a:cs typeface="Arial" panose="020B0604020202020204" pitchFamily="34" charset="0"/>
              </a:rPr>
              <a:t>ECE 44</a:t>
            </a:r>
            <a:r>
              <a:rPr lang="pl-PL" altLang="en-US" sz="1400" i="0">
                <a:solidFill>
                  <a:srgbClr val="009900"/>
                </a:solidFill>
                <a:ea typeface="MS PGothic" panose="020B0600070205080204" pitchFamily="34" charset="-128"/>
                <a:cs typeface="Arial" panose="020B0604020202020204" pitchFamily="34" charset="0"/>
              </a:rPr>
              <a:t>8</a:t>
            </a:r>
            <a:r>
              <a:rPr lang="en-US" altLang="en-US" sz="1400" i="0">
                <a:solidFill>
                  <a:srgbClr val="009900"/>
                </a:solidFill>
                <a:ea typeface="MS PGothic" panose="020B0600070205080204" pitchFamily="34" charset="-128"/>
                <a:cs typeface="Arial" panose="020B0604020202020204" pitchFamily="34" charset="0"/>
              </a:rPr>
              <a:t> – </a:t>
            </a:r>
            <a:r>
              <a:rPr lang="pl-PL" altLang="en-US" sz="1400" i="0">
                <a:solidFill>
                  <a:srgbClr val="009900"/>
                </a:solidFill>
                <a:ea typeface="MS PGothic" panose="020B0600070205080204" pitchFamily="34" charset="-128"/>
                <a:cs typeface="Arial" panose="020B0604020202020204" pitchFamily="34" charset="0"/>
              </a:rPr>
              <a:t>FPGA and ASIC Design with VHDL</a:t>
            </a:r>
          </a:p>
        </p:txBody>
      </p:sp>
      <p:sp>
        <p:nvSpPr>
          <p:cNvPr id="37891" name="Rectangle 2"/>
          <p:cNvSpPr>
            <a:spLocks noGrp="1" noChangeArrowheads="1"/>
          </p:cNvSpPr>
          <p:nvPr>
            <p:ph type="title" idx="4294967295"/>
          </p:nvPr>
        </p:nvSpPr>
        <p:spPr>
          <a:xfrm>
            <a:off x="381000" y="0"/>
            <a:ext cx="8382000" cy="914400"/>
          </a:xfrm>
        </p:spPr>
        <p:txBody>
          <a:bodyPr/>
          <a:lstStyle/>
          <a:p>
            <a:pPr>
              <a:defRPr/>
            </a:pPr>
            <a:r>
              <a:rPr lang="en-US" altLang="en-US" smtClean="0"/>
              <a:t>Example VHDL Code</a:t>
            </a:r>
          </a:p>
        </p:txBody>
      </p:sp>
      <p:sp>
        <p:nvSpPr>
          <p:cNvPr id="44036" name="AutoShape 5"/>
          <p:cNvSpPr>
            <a:spLocks/>
          </p:cNvSpPr>
          <p:nvPr/>
        </p:nvSpPr>
        <p:spPr bwMode="auto">
          <a:xfrm>
            <a:off x="4419600" y="2906713"/>
            <a:ext cx="304800" cy="609600"/>
          </a:xfrm>
          <a:prstGeom prst="rightBrace">
            <a:avLst>
              <a:gd name="adj1" fmla="val 1666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50000"/>
              </a:spcBef>
              <a:buClrTx/>
              <a:buSzTx/>
              <a:buFontTx/>
              <a:buNone/>
            </a:pPr>
            <a:endParaRPr lang="en-US" altLang="en-US" sz="1800">
              <a:solidFill>
                <a:schemeClr val="tx1"/>
              </a:solidFill>
              <a:latin typeface="Arial Narrow" panose="020B0606020202030204" pitchFamily="34" charset="0"/>
              <a:ea typeface="MS PGothic" panose="020B0600070205080204" pitchFamily="34" charset="-128"/>
            </a:endParaRPr>
          </a:p>
        </p:txBody>
      </p:sp>
      <p:sp>
        <p:nvSpPr>
          <p:cNvPr id="44037" name="AutoShape 6"/>
          <p:cNvSpPr>
            <a:spLocks/>
          </p:cNvSpPr>
          <p:nvPr/>
        </p:nvSpPr>
        <p:spPr bwMode="auto">
          <a:xfrm>
            <a:off x="4419600" y="3592513"/>
            <a:ext cx="304800" cy="1600200"/>
          </a:xfrm>
          <a:prstGeom prst="rightBrace">
            <a:avLst>
              <a:gd name="adj1" fmla="val 4375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50000"/>
              </a:spcBef>
              <a:buClrTx/>
              <a:buSzTx/>
              <a:buFontTx/>
              <a:buNone/>
            </a:pPr>
            <a:endParaRPr lang="en-US" altLang="en-US" sz="1800">
              <a:solidFill>
                <a:schemeClr val="tx1"/>
              </a:solidFill>
              <a:latin typeface="Arial Narrow" panose="020B0606020202030204" pitchFamily="34" charset="0"/>
              <a:ea typeface="MS PGothic" panose="020B0600070205080204" pitchFamily="34" charset="-128"/>
            </a:endParaRPr>
          </a:p>
        </p:txBody>
      </p:sp>
      <p:sp>
        <p:nvSpPr>
          <p:cNvPr id="44038" name="AutoShape 7"/>
          <p:cNvSpPr>
            <a:spLocks/>
          </p:cNvSpPr>
          <p:nvPr/>
        </p:nvSpPr>
        <p:spPr bwMode="auto">
          <a:xfrm>
            <a:off x="4419600" y="5421313"/>
            <a:ext cx="304800" cy="914400"/>
          </a:xfrm>
          <a:prstGeom prst="rightBrace">
            <a:avLst>
              <a:gd name="adj1" fmla="val 2500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eaLnBrk="1" hangingPunct="1">
              <a:spcBef>
                <a:spcPct val="50000"/>
              </a:spcBef>
              <a:buClrTx/>
              <a:buSzTx/>
              <a:buFontTx/>
              <a:buNone/>
            </a:pPr>
            <a:endParaRPr lang="en-US" altLang="en-US" sz="1800">
              <a:solidFill>
                <a:schemeClr val="tx1"/>
              </a:solidFill>
              <a:latin typeface="Arial Narrow" panose="020B0606020202030204" pitchFamily="34" charset="0"/>
              <a:ea typeface="MS PGothic" panose="020B0600070205080204" pitchFamily="34" charset="-128"/>
            </a:endParaRPr>
          </a:p>
        </p:txBody>
      </p:sp>
      <p:sp>
        <p:nvSpPr>
          <p:cNvPr id="44039" name="Rectangle 8"/>
          <p:cNvSpPr>
            <a:spLocks noGrp="1" noChangeArrowheads="1"/>
          </p:cNvSpPr>
          <p:nvPr>
            <p:ph type="body" idx="4294967295"/>
          </p:nvPr>
        </p:nvSpPr>
        <p:spPr>
          <a:xfrm>
            <a:off x="381000" y="1066800"/>
            <a:ext cx="8534400" cy="1600200"/>
          </a:xfrm>
        </p:spPr>
        <p:txBody>
          <a:bodyPr/>
          <a:lstStyle/>
          <a:p>
            <a:pPr>
              <a:lnSpc>
                <a:spcPct val="90000"/>
              </a:lnSpc>
            </a:pPr>
            <a:r>
              <a:rPr lang="en-US" altLang="en-US" sz="2400" smtClean="0"/>
              <a:t>3 sections to a piece of VHDL code</a:t>
            </a:r>
          </a:p>
          <a:p>
            <a:pPr>
              <a:lnSpc>
                <a:spcPct val="90000"/>
              </a:lnSpc>
            </a:pPr>
            <a:r>
              <a:rPr lang="en-US" altLang="en-US" sz="2400" smtClean="0"/>
              <a:t>File extension for a VHDL file is .vhd</a:t>
            </a:r>
          </a:p>
          <a:p>
            <a:pPr>
              <a:lnSpc>
                <a:spcPct val="90000"/>
              </a:lnSpc>
            </a:pPr>
            <a:r>
              <a:rPr lang="en-US" altLang="en-US" sz="2400" smtClean="0"/>
              <a:t>Name of the file </a:t>
            </a:r>
            <a:r>
              <a:rPr lang="en-US" altLang="en-US" sz="2400" smtClean="0">
                <a:solidFill>
                  <a:srgbClr val="BA2D2D"/>
                </a:solidFill>
              </a:rPr>
              <a:t>should be </a:t>
            </a:r>
            <a:r>
              <a:rPr lang="en-US" altLang="en-US" sz="2400" smtClean="0"/>
              <a:t>the same as the entity name (nand_gate.vhd) [</a:t>
            </a:r>
            <a:r>
              <a:rPr lang="en-US" altLang="en-US" sz="2400" smtClean="0">
                <a:solidFill>
                  <a:srgbClr val="BA2D2D"/>
                </a:solidFill>
              </a:rPr>
              <a:t>OpenCores Coding Guidelines</a:t>
            </a:r>
            <a:r>
              <a:rPr lang="en-US" altLang="en-US" sz="2400" smtClean="0"/>
              <a:t>]</a:t>
            </a:r>
          </a:p>
          <a:p>
            <a:pPr>
              <a:lnSpc>
                <a:spcPct val="90000"/>
              </a:lnSpc>
            </a:pPr>
            <a:endParaRPr lang="en-US" altLang="en-US" sz="2400" smtClean="0"/>
          </a:p>
        </p:txBody>
      </p:sp>
      <p:sp>
        <p:nvSpPr>
          <p:cNvPr id="44040" name="Text Box 13"/>
          <p:cNvSpPr txBox="1">
            <a:spLocks noChangeArrowheads="1"/>
          </p:cNvSpPr>
          <p:nvPr/>
        </p:nvSpPr>
        <p:spPr bwMode="auto">
          <a:xfrm>
            <a:off x="4800600" y="30480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solidFill>
                  <a:schemeClr val="tx1"/>
                </a:solidFill>
                <a:ea typeface="MS PGothic" panose="020B0600070205080204" pitchFamily="34" charset="-128"/>
              </a:rPr>
              <a:t>LIBRARY DECLARATION</a:t>
            </a:r>
          </a:p>
        </p:txBody>
      </p:sp>
      <p:sp>
        <p:nvSpPr>
          <p:cNvPr id="44041" name="Text Box 15"/>
          <p:cNvSpPr txBox="1">
            <a:spLocks noChangeArrowheads="1"/>
          </p:cNvSpPr>
          <p:nvPr/>
        </p:nvSpPr>
        <p:spPr bwMode="auto">
          <a:xfrm>
            <a:off x="4800600" y="4205288"/>
            <a:ext cx="3048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solidFill>
                  <a:schemeClr val="tx1"/>
                </a:solidFill>
                <a:ea typeface="MS PGothic" panose="020B0600070205080204" pitchFamily="34" charset="-128"/>
              </a:rPr>
              <a:t>ENTITY DECLARATION</a:t>
            </a:r>
          </a:p>
        </p:txBody>
      </p:sp>
      <p:sp>
        <p:nvSpPr>
          <p:cNvPr id="44042" name="Text Box 16"/>
          <p:cNvSpPr txBox="1">
            <a:spLocks noChangeArrowheads="1"/>
          </p:cNvSpPr>
          <p:nvPr/>
        </p:nvSpPr>
        <p:spPr bwMode="auto">
          <a:xfrm>
            <a:off x="4800600" y="56388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a:solidFill>
                  <a:schemeClr val="tx1"/>
                </a:solidFill>
                <a:ea typeface="MS PGothic" panose="020B0600070205080204" pitchFamily="34" charset="-128"/>
              </a:rPr>
              <a:t>ARCHITECTURE BODY</a:t>
            </a:r>
          </a:p>
        </p:txBody>
      </p:sp>
      <p:sp>
        <p:nvSpPr>
          <p:cNvPr id="44043" name="Rectangle 17"/>
          <p:cNvSpPr>
            <a:spLocks noChangeArrowheads="1"/>
          </p:cNvSpPr>
          <p:nvPr/>
        </p:nvSpPr>
        <p:spPr bwMode="auto">
          <a:xfrm>
            <a:off x="381000" y="2895600"/>
            <a:ext cx="3886200" cy="34940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nSpc>
                <a:spcPct val="95000"/>
              </a:lnSpc>
              <a:buClrTx/>
              <a:buSzTx/>
              <a:buFontTx/>
              <a:buNone/>
            </a:pPr>
            <a:r>
              <a:rPr lang="en-US" altLang="en-US" sz="1400" b="1">
                <a:solidFill>
                  <a:schemeClr val="tx1"/>
                </a:solidFill>
                <a:latin typeface="Courier New" panose="02070309020205020404" pitchFamily="49" charset="0"/>
                <a:ea typeface="MS PGothic" panose="020B0600070205080204" pitchFamily="34" charset="-128"/>
              </a:rPr>
              <a:t>LIBRARY </a:t>
            </a:r>
            <a:r>
              <a:rPr lang="pl-PL" altLang="en-US" sz="1400" b="1">
                <a:solidFill>
                  <a:schemeClr val="tx1"/>
                </a:solidFill>
                <a:latin typeface="Courier New" panose="02070309020205020404" pitchFamily="49" charset="0"/>
                <a:ea typeface="MS PGothic" panose="020B0600070205080204" pitchFamily="34" charset="-128"/>
              </a:rPr>
              <a:t>ieee</a:t>
            </a:r>
            <a:r>
              <a:rPr lang="en-US" altLang="en-US" sz="1400" b="1">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USE</a:t>
            </a:r>
            <a:r>
              <a:rPr lang="en-US" altLang="en-US" sz="1400" b="1">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ieee</a:t>
            </a:r>
            <a:r>
              <a:rPr lang="en-US" altLang="en-US" sz="1400" b="1">
                <a:solidFill>
                  <a:schemeClr val="tx1"/>
                </a:solidFill>
                <a:latin typeface="Courier New" panose="02070309020205020404" pitchFamily="49" charset="0"/>
                <a:ea typeface="MS PGothic" panose="020B0600070205080204" pitchFamily="34" charset="-128"/>
              </a:rPr>
              <a:t>.std_logic_1164.all;</a:t>
            </a:r>
          </a:p>
          <a:p>
            <a:pPr>
              <a:lnSpc>
                <a:spcPct val="95000"/>
              </a:lnSpc>
              <a:buClrTx/>
              <a:buSzTx/>
              <a:buFontTx/>
              <a:buNone/>
            </a:pPr>
            <a:endParaRPr lang="en-US" altLang="en-US" sz="1400" b="1">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ENTITY</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nand_gate</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IS</a:t>
            </a:r>
            <a:endParaRPr lang="en-US" altLang="en-US" sz="1400" b="1">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PORT</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	a   </a:t>
            </a:r>
            <a:r>
              <a:rPr lang="pl-PL" altLang="en-US" sz="1400" b="1">
                <a:solidFill>
                  <a:schemeClr val="tx1"/>
                </a:solidFill>
                <a:latin typeface="Courier New" panose="02070309020205020404" pitchFamily="49" charset="0"/>
                <a:ea typeface="MS PGothic" panose="020B0600070205080204" pitchFamily="34" charset="-128"/>
              </a:rPr>
              <a:t>: IN STD_LOGIC</a:t>
            </a:r>
            <a:r>
              <a:rPr lang="pl-PL"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pl-PL" altLang="en-US" sz="1400">
                <a:solidFill>
                  <a:schemeClr val="tx1"/>
                </a:solidFill>
                <a:latin typeface="Courier New" panose="02070309020205020404" pitchFamily="49" charset="0"/>
                <a:ea typeface="MS PGothic" panose="020B0600070205080204" pitchFamily="34" charset="-128"/>
              </a:rPr>
              <a:t>			b   </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IN STD_LOGIC</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	z</a:t>
            </a:r>
            <a:r>
              <a:rPr lang="en-US" altLang="en-US" sz="1400">
                <a:solidFill>
                  <a:schemeClr val="tx1"/>
                </a:solidFill>
                <a:latin typeface="Courier New" panose="02070309020205020404" pitchFamily="49" charset="0"/>
                <a:ea typeface="MS PGothic" panose="020B0600070205080204" pitchFamily="34" charset="-128"/>
              </a:rPr>
              <a:t>   : </a:t>
            </a:r>
            <a:r>
              <a:rPr lang="pl-PL" altLang="en-US" sz="1400" b="1">
                <a:solidFill>
                  <a:schemeClr val="tx1"/>
                </a:solidFill>
                <a:latin typeface="Courier New" panose="02070309020205020404" pitchFamily="49" charset="0"/>
                <a:ea typeface="MS PGothic" panose="020B0600070205080204" pitchFamily="34" charset="-128"/>
              </a:rPr>
              <a:t>OUT STD_LOGIC</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END</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nand_gate</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endParaRPr lang="en-US" altLang="en-US" sz="1400">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ARCHITECTURE</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model</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OF</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nand_gate</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IS</a:t>
            </a:r>
            <a:endParaRPr lang="en-US" altLang="en-US" sz="1400" b="1">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BEGIN</a:t>
            </a:r>
            <a:endParaRPr lang="en-US" altLang="en-US" sz="1400" b="1">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z</a:t>
            </a:r>
            <a:r>
              <a:rPr lang="en-US" altLang="en-US" sz="1400">
                <a:solidFill>
                  <a:schemeClr val="tx1"/>
                </a:solidFill>
                <a:latin typeface="Courier New" panose="02070309020205020404" pitchFamily="49" charset="0"/>
                <a:ea typeface="MS PGothic" panose="020B0600070205080204" pitchFamily="34" charset="-128"/>
              </a:rPr>
              <a:t> &lt;= </a:t>
            </a:r>
            <a:r>
              <a:rPr lang="pl-PL" altLang="en-US" sz="1400">
                <a:solidFill>
                  <a:schemeClr val="tx1"/>
                </a:solidFill>
                <a:latin typeface="Courier New" panose="02070309020205020404" pitchFamily="49" charset="0"/>
                <a:ea typeface="MS PGothic" panose="020B0600070205080204" pitchFamily="34" charset="-128"/>
              </a:rPr>
              <a:t>a</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NAND</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b</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END</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model</a:t>
            </a:r>
            <a:r>
              <a:rPr lang="en-US" altLang="en-US" sz="1400">
                <a:solidFill>
                  <a:schemeClr val="tx1"/>
                </a:solidFill>
                <a:latin typeface="Courier New" panose="02070309020205020404" pitchFamily="49" charset="0"/>
                <a:ea typeface="MS PGothic" panose="020B0600070205080204" pitchFamily="34" charset="-128"/>
              </a:rPr>
              <a:t>;</a:t>
            </a: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24579" name="Rectangle 2"/>
          <p:cNvSpPr>
            <a:spLocks noGrp="1" noChangeArrowheads="1"/>
          </p:cNvSpPr>
          <p:nvPr>
            <p:ph type="title"/>
          </p:nvPr>
        </p:nvSpPr>
        <p:spPr/>
        <p:txBody>
          <a:bodyPr/>
          <a:lstStyle/>
          <a:p>
            <a:pPr>
              <a:defRPr/>
            </a:pPr>
            <a:r>
              <a:rPr lang="pl-PL" altLang="en-US" smtClean="0"/>
              <a:t>Operations on Signed Numbers</a:t>
            </a:r>
          </a:p>
        </p:txBody>
      </p:sp>
      <p:sp>
        <p:nvSpPr>
          <p:cNvPr id="360452" name="Rectangle 3"/>
          <p:cNvSpPr>
            <a:spLocks noGrp="1" noChangeArrowheads="1"/>
          </p:cNvSpPr>
          <p:nvPr>
            <p:ph type="body" idx="1"/>
          </p:nvPr>
        </p:nvSpPr>
        <p:spPr>
          <a:xfrm>
            <a:off x="361950" y="1209675"/>
            <a:ext cx="8382000" cy="5029200"/>
          </a:xfrm>
        </p:spPr>
        <p:txBody>
          <a:bodyPr/>
          <a:lstStyle/>
          <a:p>
            <a:pPr>
              <a:lnSpc>
                <a:spcPct val="80000"/>
              </a:lnSpc>
              <a:buFontTx/>
              <a:buNone/>
            </a:pPr>
            <a:r>
              <a:rPr lang="pl-PL" altLang="en-US" sz="2400" smtClean="0"/>
              <a:t>For operations on signed numbers</a:t>
            </a:r>
          </a:p>
          <a:p>
            <a:pPr>
              <a:lnSpc>
                <a:spcPct val="80000"/>
              </a:lnSpc>
              <a:buFontTx/>
              <a:buNone/>
            </a:pPr>
            <a:endParaRPr lang="pl-PL" altLang="en-US" sz="2400" smtClean="0"/>
          </a:p>
          <a:p>
            <a:pPr>
              <a:lnSpc>
                <a:spcPct val="80000"/>
              </a:lnSpc>
              <a:buFontTx/>
              <a:buNone/>
            </a:pPr>
            <a:r>
              <a:rPr lang="pl-PL" altLang="en-US" sz="2400" smtClean="0">
                <a:solidFill>
                  <a:srgbClr val="990033"/>
                </a:solidFill>
              </a:rPr>
              <a:t>USE ieee.std_logic_signed.all</a:t>
            </a:r>
          </a:p>
          <a:p>
            <a:pPr>
              <a:lnSpc>
                <a:spcPct val="80000"/>
              </a:lnSpc>
              <a:buFontTx/>
              <a:buNone/>
            </a:pPr>
            <a:r>
              <a:rPr lang="pl-PL" altLang="en-US" sz="2400" smtClean="0"/>
              <a:t>and </a:t>
            </a:r>
          </a:p>
          <a:p>
            <a:pPr>
              <a:lnSpc>
                <a:spcPct val="80000"/>
              </a:lnSpc>
              <a:buFontTx/>
              <a:buNone/>
            </a:pPr>
            <a:r>
              <a:rPr lang="pl-PL" altLang="en-US" sz="2400" smtClean="0"/>
              <a:t>signals (inputs/outputs) of the type</a:t>
            </a:r>
          </a:p>
          <a:p>
            <a:pPr>
              <a:lnSpc>
                <a:spcPct val="80000"/>
              </a:lnSpc>
              <a:buFontTx/>
              <a:buNone/>
            </a:pPr>
            <a:r>
              <a:rPr lang="pl-PL" altLang="en-US" sz="2400" smtClean="0">
                <a:solidFill>
                  <a:srgbClr val="990033"/>
                </a:solidFill>
              </a:rPr>
              <a:t>STD_LOGIC_VECTOR</a:t>
            </a:r>
            <a:endParaRPr lang="pl-PL" altLang="en-US" sz="2400" smtClean="0"/>
          </a:p>
          <a:p>
            <a:pPr>
              <a:lnSpc>
                <a:spcPct val="80000"/>
              </a:lnSpc>
              <a:buFontTx/>
              <a:buNone/>
            </a:pPr>
            <a:endParaRPr lang="pl-PL" altLang="en-US" sz="2400" smtClean="0"/>
          </a:p>
          <a:p>
            <a:pPr>
              <a:lnSpc>
                <a:spcPct val="80000"/>
              </a:lnSpc>
              <a:buFontTx/>
              <a:buNone/>
            </a:pPr>
            <a:r>
              <a:rPr lang="pl-PL" altLang="en-US" sz="2400" smtClean="0"/>
              <a:t>OR</a:t>
            </a:r>
          </a:p>
          <a:p>
            <a:pPr>
              <a:lnSpc>
                <a:spcPct val="80000"/>
              </a:lnSpc>
              <a:buFontTx/>
              <a:buNone/>
            </a:pPr>
            <a:endParaRPr lang="pl-PL" altLang="en-US" sz="2400" smtClean="0"/>
          </a:p>
          <a:p>
            <a:pPr>
              <a:lnSpc>
                <a:spcPct val="80000"/>
              </a:lnSpc>
              <a:buFontTx/>
              <a:buNone/>
            </a:pPr>
            <a:r>
              <a:rPr lang="pl-PL" altLang="en-US" sz="2400" smtClean="0">
                <a:solidFill>
                  <a:srgbClr val="990033"/>
                </a:solidFill>
              </a:rPr>
              <a:t>USE ieee.std_logic_arith.all</a:t>
            </a:r>
          </a:p>
          <a:p>
            <a:pPr>
              <a:lnSpc>
                <a:spcPct val="80000"/>
              </a:lnSpc>
              <a:buFontTx/>
              <a:buNone/>
            </a:pPr>
            <a:r>
              <a:rPr lang="pl-PL" altLang="en-US" sz="2400" smtClean="0"/>
              <a:t>and </a:t>
            </a:r>
          </a:p>
          <a:p>
            <a:pPr>
              <a:lnSpc>
                <a:spcPct val="80000"/>
              </a:lnSpc>
              <a:buFontTx/>
              <a:buNone/>
            </a:pPr>
            <a:r>
              <a:rPr lang="pl-PL" altLang="en-US" sz="2400" smtClean="0"/>
              <a:t>signals (inputs/outputs) of the type</a:t>
            </a:r>
          </a:p>
          <a:p>
            <a:pPr>
              <a:lnSpc>
                <a:spcPct val="80000"/>
              </a:lnSpc>
              <a:buFontTx/>
              <a:buNone/>
            </a:pPr>
            <a:r>
              <a:rPr lang="pl-PL" altLang="en-US" sz="2400" smtClean="0">
                <a:solidFill>
                  <a:srgbClr val="990033"/>
                </a:solidFill>
              </a:rPr>
              <a:t>SIGNED</a:t>
            </a:r>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25603" name="Rectangle 2"/>
          <p:cNvSpPr>
            <a:spLocks noGrp="1" noChangeArrowheads="1"/>
          </p:cNvSpPr>
          <p:nvPr>
            <p:ph type="title"/>
          </p:nvPr>
        </p:nvSpPr>
        <p:spPr/>
        <p:txBody>
          <a:bodyPr/>
          <a:lstStyle/>
          <a:p>
            <a:pPr>
              <a:defRPr/>
            </a:pPr>
            <a:r>
              <a:rPr lang="pl-PL" altLang="en-US" smtClean="0"/>
              <a:t>Signed and Unsigned Types</a:t>
            </a:r>
          </a:p>
        </p:txBody>
      </p:sp>
      <p:sp>
        <p:nvSpPr>
          <p:cNvPr id="361476" name="Rectangle 3"/>
          <p:cNvSpPr>
            <a:spLocks noGrp="1" noChangeArrowheads="1"/>
          </p:cNvSpPr>
          <p:nvPr>
            <p:ph type="body" idx="1"/>
          </p:nvPr>
        </p:nvSpPr>
        <p:spPr>
          <a:xfrm>
            <a:off x="457200" y="1905000"/>
            <a:ext cx="8382000" cy="3362325"/>
          </a:xfrm>
        </p:spPr>
        <p:txBody>
          <a:bodyPr/>
          <a:lstStyle/>
          <a:p>
            <a:pPr>
              <a:buFontTx/>
              <a:buNone/>
            </a:pPr>
            <a:r>
              <a:rPr lang="pl-PL" altLang="en-US" b="1" smtClean="0">
                <a:solidFill>
                  <a:srgbClr val="990033"/>
                </a:solidFill>
              </a:rPr>
              <a:t>Behave </a:t>
            </a:r>
            <a:r>
              <a:rPr lang="pl-PL" altLang="en-US" smtClean="0"/>
              <a:t>exactly</a:t>
            </a:r>
            <a:r>
              <a:rPr lang="pl-PL" altLang="en-US" b="1" smtClean="0">
                <a:solidFill>
                  <a:srgbClr val="990033"/>
                </a:solidFill>
              </a:rPr>
              <a:t> like </a:t>
            </a:r>
          </a:p>
          <a:p>
            <a:pPr>
              <a:buFontTx/>
              <a:buNone/>
            </a:pPr>
            <a:r>
              <a:rPr lang="pl-PL" altLang="en-US" b="1" smtClean="0">
                <a:solidFill>
                  <a:srgbClr val="990033"/>
                </a:solidFill>
              </a:rPr>
              <a:t>     STD_LOGIC_VECTOR</a:t>
            </a:r>
          </a:p>
          <a:p>
            <a:pPr>
              <a:buFontTx/>
              <a:buNone/>
            </a:pPr>
            <a:r>
              <a:rPr lang="pl-PL" altLang="en-US" smtClean="0"/>
              <a:t>plus, they determine whether a given vector</a:t>
            </a:r>
          </a:p>
          <a:p>
            <a:pPr>
              <a:buFontTx/>
              <a:buNone/>
            </a:pPr>
            <a:r>
              <a:rPr lang="pl-PL" altLang="en-US" smtClean="0"/>
              <a:t>should be treated as a signed or unsigned number.</a:t>
            </a:r>
          </a:p>
          <a:p>
            <a:pPr>
              <a:buFontTx/>
              <a:buNone/>
            </a:pPr>
            <a:r>
              <a:rPr lang="pl-PL" altLang="en-US" smtClean="0"/>
              <a:t>Require</a:t>
            </a:r>
          </a:p>
          <a:p>
            <a:pPr>
              <a:buFontTx/>
              <a:buNone/>
            </a:pPr>
            <a:r>
              <a:rPr lang="pl-PL" altLang="en-US" smtClean="0">
                <a:solidFill>
                  <a:srgbClr val="990033"/>
                </a:solidFill>
              </a:rPr>
              <a:t>   </a:t>
            </a:r>
            <a:r>
              <a:rPr lang="pl-PL" altLang="en-US" b="1" smtClean="0">
                <a:solidFill>
                  <a:srgbClr val="990033"/>
                </a:solidFill>
              </a:rPr>
              <a:t>USE ieee.std_logic_arith.all;</a:t>
            </a: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26627" name="Rectangle 2"/>
          <p:cNvSpPr>
            <a:spLocks noGrp="1" noChangeArrowheads="1"/>
          </p:cNvSpPr>
          <p:nvPr>
            <p:ph type="title"/>
          </p:nvPr>
        </p:nvSpPr>
        <p:spPr/>
        <p:txBody>
          <a:bodyPr/>
          <a:lstStyle/>
          <a:p>
            <a:pPr>
              <a:defRPr/>
            </a:pPr>
            <a:r>
              <a:rPr lang="pl-PL" altLang="en-US" smtClean="0"/>
              <a:t>Integer Types</a:t>
            </a:r>
          </a:p>
        </p:txBody>
      </p:sp>
      <p:sp>
        <p:nvSpPr>
          <p:cNvPr id="362500" name="Rectangle 3"/>
          <p:cNvSpPr>
            <a:spLocks noGrp="1" noChangeArrowheads="1"/>
          </p:cNvSpPr>
          <p:nvPr>
            <p:ph type="body" idx="1"/>
          </p:nvPr>
        </p:nvSpPr>
        <p:spPr>
          <a:xfrm>
            <a:off x="228600" y="1219200"/>
            <a:ext cx="8610600" cy="5029200"/>
          </a:xfrm>
        </p:spPr>
        <p:txBody>
          <a:bodyPr/>
          <a:lstStyle/>
          <a:p>
            <a:pPr>
              <a:buFontTx/>
              <a:buNone/>
            </a:pPr>
            <a:r>
              <a:rPr lang="pl-PL" altLang="en-US" smtClean="0"/>
              <a:t>Operations on signals (variables)</a:t>
            </a:r>
          </a:p>
          <a:p>
            <a:pPr>
              <a:buFontTx/>
              <a:buNone/>
            </a:pPr>
            <a:r>
              <a:rPr lang="pl-PL" altLang="en-US" smtClean="0"/>
              <a:t>of the integer types:</a:t>
            </a:r>
          </a:p>
          <a:p>
            <a:pPr>
              <a:buFontTx/>
              <a:buNone/>
            </a:pPr>
            <a:r>
              <a:rPr lang="pl-PL" altLang="en-US" smtClean="0"/>
              <a:t>                     </a:t>
            </a:r>
            <a:r>
              <a:rPr lang="pl-PL" altLang="en-US" b="1" smtClean="0">
                <a:solidFill>
                  <a:srgbClr val="990033"/>
                </a:solidFill>
              </a:rPr>
              <a:t>INTEGER, NATURAL,</a:t>
            </a:r>
          </a:p>
          <a:p>
            <a:pPr>
              <a:buFontTx/>
              <a:buNone/>
            </a:pPr>
            <a:r>
              <a:rPr lang="pl-PL" altLang="en-US" smtClean="0"/>
              <a:t>and their sybtypes, such as</a:t>
            </a:r>
          </a:p>
          <a:p>
            <a:pPr>
              <a:buFontTx/>
              <a:buNone/>
            </a:pPr>
            <a:r>
              <a:rPr lang="pl-PL" altLang="en-US" smtClean="0"/>
              <a:t>          TYPE</a:t>
            </a:r>
            <a:r>
              <a:rPr lang="en-US" altLang="en-US" smtClean="0"/>
              <a:t> day_of_month </a:t>
            </a:r>
            <a:r>
              <a:rPr lang="pl-PL" altLang="en-US" smtClean="0"/>
              <a:t>IS </a:t>
            </a:r>
            <a:r>
              <a:rPr lang="pl-PL" altLang="en-US" b="1" smtClean="0">
                <a:solidFill>
                  <a:srgbClr val="990033"/>
                </a:solidFill>
              </a:rPr>
              <a:t>RANGE</a:t>
            </a:r>
            <a:r>
              <a:rPr lang="en-US" altLang="en-US" b="1" smtClean="0">
                <a:solidFill>
                  <a:srgbClr val="990033"/>
                </a:solidFill>
              </a:rPr>
              <a:t> 0 </a:t>
            </a:r>
            <a:r>
              <a:rPr lang="pl-PL" altLang="en-US" b="1" smtClean="0">
                <a:solidFill>
                  <a:srgbClr val="990033"/>
                </a:solidFill>
              </a:rPr>
              <a:t>TO</a:t>
            </a:r>
            <a:r>
              <a:rPr lang="en-US" altLang="en-US" b="1" smtClean="0">
                <a:solidFill>
                  <a:srgbClr val="990033"/>
                </a:solidFill>
              </a:rPr>
              <a:t> 31;</a:t>
            </a:r>
            <a:endParaRPr lang="pl-PL" altLang="en-US" b="1" smtClean="0">
              <a:solidFill>
                <a:srgbClr val="990033"/>
              </a:solidFill>
            </a:endParaRPr>
          </a:p>
          <a:p>
            <a:pPr>
              <a:buFontTx/>
              <a:buNone/>
            </a:pPr>
            <a:r>
              <a:rPr lang="pl-PL" altLang="en-US" smtClean="0"/>
              <a:t>are synthesizable in the range</a:t>
            </a:r>
          </a:p>
          <a:p>
            <a:pPr>
              <a:buFontTx/>
              <a:buNone/>
            </a:pPr>
            <a:r>
              <a:rPr lang="pl-PL" altLang="en-US" smtClean="0"/>
              <a:t/>
            </a:r>
            <a:br>
              <a:rPr lang="pl-PL" altLang="en-US" smtClean="0"/>
            </a:br>
            <a:r>
              <a:rPr lang="pl-PL" altLang="en-US" smtClean="0"/>
              <a:t>-(2</a:t>
            </a:r>
            <a:r>
              <a:rPr lang="pl-PL" altLang="en-US" baseline="30000" smtClean="0"/>
              <a:t>31</a:t>
            </a:r>
            <a:r>
              <a:rPr lang="pl-PL" altLang="en-US" smtClean="0"/>
              <a:t>-1) .. 2</a:t>
            </a:r>
            <a:r>
              <a:rPr lang="pl-PL" altLang="en-US" baseline="30000" smtClean="0"/>
              <a:t>31</a:t>
            </a:r>
            <a:r>
              <a:rPr lang="pl-PL" altLang="en-US" smtClean="0"/>
              <a:t> -1 for INTEGERs and their subtypes</a:t>
            </a:r>
          </a:p>
          <a:p>
            <a:pPr>
              <a:buFontTx/>
              <a:buNone/>
            </a:pPr>
            <a:r>
              <a:rPr lang="pl-PL" altLang="en-US" smtClean="0"/>
              <a:t>         0     .. 2</a:t>
            </a:r>
            <a:r>
              <a:rPr lang="pl-PL" altLang="en-US" baseline="30000" smtClean="0"/>
              <a:t>31</a:t>
            </a:r>
            <a:r>
              <a:rPr lang="pl-PL" altLang="en-US" smtClean="0"/>
              <a:t> -1 for NATURALs and their subtypes</a:t>
            </a:r>
          </a:p>
        </p:txBody>
      </p:sp>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27651" name="Rectangle 2"/>
          <p:cNvSpPr>
            <a:spLocks noGrp="1" noChangeArrowheads="1"/>
          </p:cNvSpPr>
          <p:nvPr>
            <p:ph type="title"/>
          </p:nvPr>
        </p:nvSpPr>
        <p:spPr/>
        <p:txBody>
          <a:bodyPr/>
          <a:lstStyle/>
          <a:p>
            <a:pPr>
              <a:defRPr/>
            </a:pPr>
            <a:r>
              <a:rPr lang="pl-PL" altLang="en-US" smtClean="0"/>
              <a:t>Integer Types</a:t>
            </a:r>
          </a:p>
        </p:txBody>
      </p:sp>
      <p:sp>
        <p:nvSpPr>
          <p:cNvPr id="363524" name="Rectangle 3"/>
          <p:cNvSpPr>
            <a:spLocks noGrp="1" noChangeArrowheads="1"/>
          </p:cNvSpPr>
          <p:nvPr>
            <p:ph type="body" idx="1"/>
          </p:nvPr>
        </p:nvSpPr>
        <p:spPr>
          <a:xfrm>
            <a:off x="228600" y="1219200"/>
            <a:ext cx="8610600" cy="5029200"/>
          </a:xfrm>
        </p:spPr>
        <p:txBody>
          <a:bodyPr/>
          <a:lstStyle/>
          <a:p>
            <a:pPr>
              <a:buFontTx/>
              <a:buNone/>
            </a:pPr>
            <a:r>
              <a:rPr lang="pl-PL" altLang="en-US" smtClean="0"/>
              <a:t>Operations on signals (variables)</a:t>
            </a:r>
          </a:p>
          <a:p>
            <a:pPr>
              <a:buFontTx/>
              <a:buNone/>
            </a:pPr>
            <a:r>
              <a:rPr lang="pl-PL" altLang="en-US" smtClean="0"/>
              <a:t>of the integer types:</a:t>
            </a:r>
          </a:p>
          <a:p>
            <a:pPr>
              <a:buFontTx/>
              <a:buNone/>
            </a:pPr>
            <a:r>
              <a:rPr lang="pl-PL" altLang="en-US" smtClean="0"/>
              <a:t>                     </a:t>
            </a:r>
            <a:r>
              <a:rPr lang="pl-PL" altLang="en-US" b="1" smtClean="0">
                <a:solidFill>
                  <a:srgbClr val="990033"/>
                </a:solidFill>
              </a:rPr>
              <a:t>INTEGER, NATURAL,</a:t>
            </a:r>
          </a:p>
          <a:p>
            <a:pPr>
              <a:buFontTx/>
              <a:buNone/>
            </a:pPr>
            <a:r>
              <a:rPr lang="pl-PL" altLang="en-US" smtClean="0"/>
              <a:t>are less flexible and more difficult to control </a:t>
            </a:r>
          </a:p>
          <a:p>
            <a:pPr>
              <a:buFontTx/>
              <a:buNone/>
            </a:pPr>
            <a:r>
              <a:rPr lang="pl-PL" altLang="en-US" smtClean="0"/>
              <a:t>than operations on signals (variables) of the type</a:t>
            </a:r>
          </a:p>
          <a:p>
            <a:pPr lvl="4">
              <a:buFontTx/>
              <a:buNone/>
            </a:pPr>
            <a:r>
              <a:rPr lang="pl-PL" altLang="en-US" sz="2800" smtClean="0"/>
              <a:t>STD_LOGIC_VECTOR</a:t>
            </a:r>
          </a:p>
          <a:p>
            <a:pPr lvl="4">
              <a:buFontTx/>
              <a:buNone/>
            </a:pPr>
            <a:r>
              <a:rPr lang="pl-PL" altLang="en-US" sz="2800" smtClean="0"/>
              <a:t>UNSIGNED</a:t>
            </a:r>
          </a:p>
          <a:p>
            <a:pPr lvl="4">
              <a:buFontTx/>
              <a:buNone/>
            </a:pPr>
            <a:r>
              <a:rPr lang="pl-PL" altLang="en-US" sz="2800" smtClean="0"/>
              <a:t>SIGNED, and thus</a:t>
            </a:r>
          </a:p>
          <a:p>
            <a:pPr>
              <a:buFontTx/>
              <a:buNone/>
            </a:pPr>
            <a:r>
              <a:rPr lang="pl-PL" altLang="en-US" smtClean="0"/>
              <a:t>are recommened to be avoided by beginners.</a:t>
            </a: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28675" name="Rectangle 2"/>
          <p:cNvSpPr>
            <a:spLocks noGrp="1" noChangeArrowheads="1"/>
          </p:cNvSpPr>
          <p:nvPr>
            <p:ph type="title"/>
          </p:nvPr>
        </p:nvSpPr>
        <p:spPr/>
        <p:txBody>
          <a:bodyPr/>
          <a:lstStyle/>
          <a:p>
            <a:pPr>
              <a:defRPr/>
            </a:pPr>
            <a:r>
              <a:rPr lang="pl-PL" altLang="en-US" smtClean="0"/>
              <a:t>Addition of Signed Numbers (1)</a:t>
            </a:r>
          </a:p>
        </p:txBody>
      </p:sp>
      <p:sp>
        <p:nvSpPr>
          <p:cNvPr id="364548" name="Text Box 4"/>
          <p:cNvSpPr txBox="1">
            <a:spLocks noChangeArrowheads="1"/>
          </p:cNvSpPr>
          <p:nvPr/>
        </p:nvSpPr>
        <p:spPr bwMode="auto">
          <a:xfrm>
            <a:off x="381000" y="1143000"/>
            <a:ext cx="8455025"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tabLst>
                <a:tab pos="460375" algn="l"/>
                <a:tab pos="1366838" algn="l"/>
                <a:tab pos="3205163" algn="l"/>
                <a:tab pos="4111625"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60375" algn="l"/>
                <a:tab pos="1366838" algn="l"/>
                <a:tab pos="3205163" algn="l"/>
                <a:tab pos="4111625"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60375" algn="l"/>
                <a:tab pos="1366838" algn="l"/>
                <a:tab pos="3205163" algn="l"/>
                <a:tab pos="4111625"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60375" algn="l"/>
                <a:tab pos="1366838" algn="l"/>
                <a:tab pos="3205163" algn="l"/>
                <a:tab pos="4111625"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60375" algn="l"/>
                <a:tab pos="1366838" algn="l"/>
                <a:tab pos="3205163" algn="l"/>
                <a:tab pos="4111625"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366838" algn="l"/>
                <a:tab pos="3205163" algn="l"/>
                <a:tab pos="4111625"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366838" algn="l"/>
                <a:tab pos="3205163" algn="l"/>
                <a:tab pos="4111625"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366838" algn="l"/>
                <a:tab pos="3205163" algn="l"/>
                <a:tab pos="4111625"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366838" algn="l"/>
                <a:tab pos="3205163" algn="l"/>
                <a:tab pos="4111625" algn="l"/>
              </a:tabLst>
              <a:defRPr sz="1600">
                <a:solidFill>
                  <a:schemeClr val="tx1"/>
                </a:solidFill>
                <a:latin typeface="Arial" panose="020B0604020202020204" pitchFamily="34" charset="0"/>
              </a:defRPr>
            </a:lvl9pPr>
          </a:lstStyle>
          <a:p>
            <a:pPr>
              <a:spcBef>
                <a:spcPct val="0"/>
              </a:spcBef>
              <a:buClrTx/>
              <a:buSzTx/>
              <a:buFontTx/>
              <a:buNone/>
            </a:pPr>
            <a:r>
              <a:rPr lang="en-US" altLang="en-US" sz="1800">
                <a:solidFill>
                  <a:schemeClr val="tx1"/>
                </a:solidFill>
                <a:latin typeface="Times New Roman" panose="02020603050405020304" pitchFamily="18" charset="0"/>
              </a:rPr>
              <a:t>LIBRARY ieee ;</a:t>
            </a:r>
          </a:p>
          <a:p>
            <a:pPr>
              <a:spcBef>
                <a:spcPct val="0"/>
              </a:spcBef>
              <a:buClrTx/>
              <a:buSzTx/>
              <a:buFontTx/>
              <a:buNone/>
            </a:pPr>
            <a:r>
              <a:rPr lang="en-US" altLang="en-US" sz="1800">
                <a:solidFill>
                  <a:schemeClr val="tx1"/>
                </a:solidFill>
                <a:latin typeface="Times New Roman" panose="02020603050405020304" pitchFamily="18" charset="0"/>
              </a:rPr>
              <a:t>USE ieee.std_logic_1164.all ;</a:t>
            </a:r>
          </a:p>
          <a:p>
            <a:pPr>
              <a:spcBef>
                <a:spcPct val="0"/>
              </a:spcBef>
              <a:buClrTx/>
              <a:buSzTx/>
              <a:buFontTx/>
              <a:buNone/>
            </a:pPr>
            <a:r>
              <a:rPr lang="en-US" altLang="en-US" sz="1800" b="1">
                <a:solidFill>
                  <a:srgbClr val="990033"/>
                </a:solidFill>
                <a:latin typeface="Times New Roman" panose="02020603050405020304" pitchFamily="18" charset="0"/>
              </a:rPr>
              <a:t>USE ieee.std_logic_signed.all ;</a:t>
            </a:r>
          </a:p>
          <a:p>
            <a:pPr>
              <a:spcBef>
                <a:spcPct val="0"/>
              </a:spcBef>
              <a:buClrTx/>
              <a:buSzTx/>
              <a:buFontTx/>
              <a:buNone/>
            </a:pPr>
            <a:endParaRPr lang="en-US" altLang="en-US" sz="1800" b="1">
              <a:solidFill>
                <a:srgbClr val="990033"/>
              </a:solidFill>
              <a:latin typeface="Times New Roman" panose="02020603050405020304" pitchFamily="18" charset="0"/>
            </a:endParaRPr>
          </a:p>
          <a:p>
            <a:pPr>
              <a:spcBef>
                <a:spcPct val="0"/>
              </a:spcBef>
              <a:buClrTx/>
              <a:buSzTx/>
              <a:buFontTx/>
              <a:buNone/>
            </a:pPr>
            <a:r>
              <a:rPr lang="en-US" altLang="en-US" sz="1800">
                <a:solidFill>
                  <a:schemeClr val="tx1"/>
                </a:solidFill>
                <a:latin typeface="Times New Roman" panose="02020603050405020304" pitchFamily="18" charset="0"/>
              </a:rPr>
              <a:t>ENTITY adder16 IS</a:t>
            </a:r>
          </a:p>
          <a:p>
            <a:pPr>
              <a:spcBef>
                <a:spcPct val="0"/>
              </a:spcBef>
              <a:buClrTx/>
              <a:buSzTx/>
              <a:buFontTx/>
              <a:buNone/>
            </a:pPr>
            <a:r>
              <a:rPr lang="en-US" altLang="en-US" sz="1800">
                <a:solidFill>
                  <a:schemeClr val="tx1"/>
                </a:solidFill>
                <a:latin typeface="Times New Roman" panose="02020603050405020304" pitchFamily="18" charset="0"/>
              </a:rPr>
              <a:t>	PORT ( 	Cin 	: IN 	STD_LOGIC ;</a:t>
            </a:r>
          </a:p>
          <a:p>
            <a:pPr>
              <a:spcBef>
                <a:spcPct val="0"/>
              </a:spcBef>
              <a:buClrTx/>
              <a:buSzTx/>
              <a:buFontTx/>
              <a:buNone/>
            </a:pPr>
            <a:r>
              <a:rPr lang="en-US" altLang="en-US" sz="1800">
                <a:solidFill>
                  <a:schemeClr val="tx1"/>
                </a:solidFill>
                <a:latin typeface="Times New Roman" panose="02020603050405020304" pitchFamily="18" charset="0"/>
              </a:rPr>
              <a:t>		X, Y 	: IN 	</a:t>
            </a:r>
            <a:r>
              <a:rPr lang="en-US" altLang="en-US" sz="1800" b="1">
                <a:solidFill>
                  <a:srgbClr val="990033"/>
                </a:solidFill>
                <a:latin typeface="Times New Roman" panose="02020603050405020304" pitchFamily="18" charset="0"/>
              </a:rPr>
              <a:t>STD_LOGIC_VECTOR</a:t>
            </a:r>
            <a:r>
              <a:rPr lang="en-US" altLang="en-US" sz="1800">
                <a:solidFill>
                  <a:schemeClr val="tx1"/>
                </a:solidFill>
                <a:latin typeface="Times New Roman" panose="02020603050405020304" pitchFamily="18" charset="0"/>
              </a:rPr>
              <a:t>(15 DOWNTO 0) ;</a:t>
            </a:r>
          </a:p>
          <a:p>
            <a:pPr>
              <a:spcBef>
                <a:spcPct val="0"/>
              </a:spcBef>
              <a:buClrTx/>
              <a:buSzTx/>
              <a:buFontTx/>
              <a:buNone/>
            </a:pPr>
            <a:r>
              <a:rPr lang="en-US" altLang="en-US" sz="1800">
                <a:solidFill>
                  <a:schemeClr val="tx1"/>
                </a:solidFill>
                <a:latin typeface="Times New Roman" panose="02020603050405020304" pitchFamily="18" charset="0"/>
              </a:rPr>
              <a:t>		S 	: OUT 	</a:t>
            </a:r>
            <a:r>
              <a:rPr lang="en-US" altLang="en-US" sz="1800" b="1">
                <a:solidFill>
                  <a:srgbClr val="990033"/>
                </a:solidFill>
                <a:latin typeface="Times New Roman" panose="02020603050405020304" pitchFamily="18" charset="0"/>
              </a:rPr>
              <a:t>STD_LOGIC_VECTOR</a:t>
            </a:r>
            <a:r>
              <a:rPr lang="en-US" altLang="en-US" sz="1800">
                <a:solidFill>
                  <a:schemeClr val="tx1"/>
                </a:solidFill>
                <a:latin typeface="Times New Roman" panose="02020603050405020304" pitchFamily="18" charset="0"/>
              </a:rPr>
              <a:t>(15 DOWNTO 0) ;</a:t>
            </a:r>
          </a:p>
          <a:p>
            <a:pPr>
              <a:spcBef>
                <a:spcPct val="0"/>
              </a:spcBef>
              <a:buClrTx/>
              <a:buSzTx/>
              <a:buFontTx/>
              <a:buNone/>
            </a:pPr>
            <a:r>
              <a:rPr lang="en-US" altLang="en-US" sz="1800">
                <a:solidFill>
                  <a:schemeClr val="tx1"/>
                </a:solidFill>
                <a:latin typeface="Times New Roman" panose="02020603050405020304" pitchFamily="18" charset="0"/>
              </a:rPr>
              <a:t>		Cout, Overflow	: OUT 	STD_LOGIC ) ;</a:t>
            </a:r>
          </a:p>
          <a:p>
            <a:pPr>
              <a:spcBef>
                <a:spcPct val="0"/>
              </a:spcBef>
              <a:buClrTx/>
              <a:buSzTx/>
              <a:buFontTx/>
              <a:buNone/>
            </a:pPr>
            <a:r>
              <a:rPr lang="en-US" altLang="en-US" sz="1800">
                <a:solidFill>
                  <a:schemeClr val="tx1"/>
                </a:solidFill>
                <a:latin typeface="Times New Roman" panose="02020603050405020304" pitchFamily="18" charset="0"/>
              </a:rPr>
              <a:t>END adder16 ;</a:t>
            </a:r>
          </a:p>
          <a:p>
            <a:pPr>
              <a:spcBef>
                <a:spcPct val="0"/>
              </a:spcBef>
              <a:buClrTx/>
              <a:buSzTx/>
              <a:buFontTx/>
              <a:buNone/>
            </a:pPr>
            <a:endParaRPr lang="en-US" altLang="en-US" sz="1800">
              <a:solidFill>
                <a:schemeClr val="tx1"/>
              </a:solidFill>
              <a:latin typeface="Times New Roman" panose="02020603050405020304" pitchFamily="18" charset="0"/>
            </a:endParaRPr>
          </a:p>
          <a:p>
            <a:pPr>
              <a:spcBef>
                <a:spcPct val="0"/>
              </a:spcBef>
              <a:buClrTx/>
              <a:buSzTx/>
              <a:buFontTx/>
              <a:buNone/>
            </a:pPr>
            <a:r>
              <a:rPr lang="en-US" altLang="en-US" sz="1800">
                <a:solidFill>
                  <a:schemeClr val="tx1"/>
                </a:solidFill>
                <a:latin typeface="Times New Roman" panose="02020603050405020304" pitchFamily="18" charset="0"/>
              </a:rPr>
              <a:t>ARCHITECTURE Behavior OF adder16 IS    </a:t>
            </a:r>
          </a:p>
          <a:p>
            <a:pPr>
              <a:spcBef>
                <a:spcPct val="0"/>
              </a:spcBef>
              <a:buClrTx/>
              <a:buSzTx/>
              <a:buFontTx/>
              <a:buNone/>
            </a:pPr>
            <a:r>
              <a:rPr lang="en-US" altLang="en-US" sz="1800">
                <a:solidFill>
                  <a:schemeClr val="tx1"/>
                </a:solidFill>
                <a:latin typeface="Times New Roman" panose="02020603050405020304" pitchFamily="18" charset="0"/>
              </a:rPr>
              <a:t>	SIGNAL Sum : STD_LOGIC_VECTOR(16 DOWNTO 0) ;</a:t>
            </a:r>
          </a:p>
          <a:p>
            <a:pPr>
              <a:spcBef>
                <a:spcPct val="0"/>
              </a:spcBef>
              <a:buClrTx/>
              <a:buSzTx/>
              <a:buFontTx/>
              <a:buNone/>
            </a:pPr>
            <a:r>
              <a:rPr lang="en-US" altLang="en-US" sz="1800">
                <a:solidFill>
                  <a:schemeClr val="tx1"/>
                </a:solidFill>
                <a:latin typeface="Times New Roman" panose="02020603050405020304" pitchFamily="18" charset="0"/>
              </a:rPr>
              <a:t>BEGIN</a:t>
            </a:r>
          </a:p>
          <a:p>
            <a:pPr>
              <a:spcBef>
                <a:spcPct val="0"/>
              </a:spcBef>
              <a:buClrTx/>
              <a:buSzTx/>
              <a:buFontTx/>
              <a:buNone/>
            </a:pPr>
            <a:r>
              <a:rPr lang="en-US" altLang="en-US" sz="1800">
                <a:solidFill>
                  <a:schemeClr val="tx1"/>
                </a:solidFill>
                <a:latin typeface="Times New Roman" panose="02020603050405020304" pitchFamily="18" charset="0"/>
              </a:rPr>
              <a:t>	Sum &lt;= ('0' &amp; X) + Y + Cin ;</a:t>
            </a:r>
          </a:p>
          <a:p>
            <a:pPr>
              <a:spcBef>
                <a:spcPct val="0"/>
              </a:spcBef>
              <a:buClrTx/>
              <a:buSzTx/>
              <a:buFontTx/>
              <a:buNone/>
            </a:pPr>
            <a:r>
              <a:rPr lang="en-US" altLang="en-US" sz="1800">
                <a:solidFill>
                  <a:schemeClr val="tx1"/>
                </a:solidFill>
                <a:latin typeface="Times New Roman" panose="02020603050405020304" pitchFamily="18" charset="0"/>
              </a:rPr>
              <a:t>	S &lt;= Sum(15 DOWNTO 0) ;</a:t>
            </a:r>
          </a:p>
          <a:p>
            <a:pPr>
              <a:spcBef>
                <a:spcPct val="0"/>
              </a:spcBef>
              <a:buClrTx/>
              <a:buSzTx/>
              <a:buFontTx/>
              <a:buNone/>
            </a:pPr>
            <a:r>
              <a:rPr lang="en-US" altLang="en-US" sz="1800">
                <a:solidFill>
                  <a:schemeClr val="tx1"/>
                </a:solidFill>
                <a:latin typeface="Times New Roman" panose="02020603050405020304" pitchFamily="18" charset="0"/>
              </a:rPr>
              <a:t>	Cout &lt;= Sum(16) ;</a:t>
            </a:r>
          </a:p>
          <a:p>
            <a:pPr>
              <a:spcBef>
                <a:spcPct val="0"/>
              </a:spcBef>
              <a:buClrTx/>
              <a:buSzTx/>
              <a:buFontTx/>
              <a:buNone/>
            </a:pPr>
            <a:r>
              <a:rPr lang="en-US" altLang="en-US" sz="1800">
                <a:solidFill>
                  <a:schemeClr val="tx1"/>
                </a:solidFill>
                <a:latin typeface="Times New Roman" panose="02020603050405020304" pitchFamily="18" charset="0"/>
              </a:rPr>
              <a:t>	Overflow &lt;= Sum(16) XOR X(15) XOR Y(15) XOR Sum(15) ;</a:t>
            </a:r>
          </a:p>
          <a:p>
            <a:pPr>
              <a:spcBef>
                <a:spcPct val="0"/>
              </a:spcBef>
              <a:buClrTx/>
              <a:buSzTx/>
              <a:buFontTx/>
              <a:buNone/>
            </a:pPr>
            <a:r>
              <a:rPr lang="en-US" altLang="en-US" sz="1800">
                <a:solidFill>
                  <a:schemeClr val="tx1"/>
                </a:solidFill>
                <a:latin typeface="Times New Roman" panose="02020603050405020304" pitchFamily="18" charset="0"/>
              </a:rPr>
              <a:t>END Behavior ;</a:t>
            </a:r>
            <a:endParaRPr lang="en-US" altLang="en-US" sz="2400">
              <a:solidFill>
                <a:schemeClr val="tx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29699" name="Rectangle 2"/>
          <p:cNvSpPr>
            <a:spLocks noGrp="1" noChangeArrowheads="1"/>
          </p:cNvSpPr>
          <p:nvPr>
            <p:ph type="title"/>
          </p:nvPr>
        </p:nvSpPr>
        <p:spPr/>
        <p:txBody>
          <a:bodyPr/>
          <a:lstStyle/>
          <a:p>
            <a:pPr>
              <a:defRPr/>
            </a:pPr>
            <a:r>
              <a:rPr lang="pl-PL" altLang="en-US" smtClean="0"/>
              <a:t>Addition of Signed Numbers (2)</a:t>
            </a:r>
          </a:p>
        </p:txBody>
      </p:sp>
      <p:sp>
        <p:nvSpPr>
          <p:cNvPr id="365572" name="Text Box 4"/>
          <p:cNvSpPr txBox="1">
            <a:spLocks noChangeArrowheads="1"/>
          </p:cNvSpPr>
          <p:nvPr/>
        </p:nvSpPr>
        <p:spPr bwMode="auto">
          <a:xfrm>
            <a:off x="457200" y="1066800"/>
            <a:ext cx="7696200"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15263"/>
              </a:buClr>
              <a:buSzPct val="75000"/>
              <a:buFont typeface="Wingdings" panose="05000000000000000000" pitchFamily="2" charset="2"/>
              <a:buChar char="q"/>
              <a:tabLst>
                <a:tab pos="512763" algn="l"/>
                <a:tab pos="1366838" algn="l"/>
                <a:tab pos="3205163" algn="l"/>
                <a:tab pos="41783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512763" algn="l"/>
                <a:tab pos="1366838" algn="l"/>
                <a:tab pos="3205163" algn="l"/>
                <a:tab pos="41783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512763" algn="l"/>
                <a:tab pos="1366838" algn="l"/>
                <a:tab pos="3205163" algn="l"/>
                <a:tab pos="41783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512763" algn="l"/>
                <a:tab pos="1366838" algn="l"/>
                <a:tab pos="3205163" algn="l"/>
                <a:tab pos="41783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512763" algn="l"/>
                <a:tab pos="1366838" algn="l"/>
                <a:tab pos="3205163" algn="l"/>
                <a:tab pos="41783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512763" algn="l"/>
                <a:tab pos="1366838" algn="l"/>
                <a:tab pos="3205163" algn="l"/>
                <a:tab pos="41783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512763" algn="l"/>
                <a:tab pos="1366838" algn="l"/>
                <a:tab pos="3205163" algn="l"/>
                <a:tab pos="41783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512763" algn="l"/>
                <a:tab pos="1366838" algn="l"/>
                <a:tab pos="3205163" algn="l"/>
                <a:tab pos="41783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512763" algn="l"/>
                <a:tab pos="1366838" algn="l"/>
                <a:tab pos="3205163" algn="l"/>
                <a:tab pos="4178300" algn="l"/>
              </a:tabLst>
              <a:defRPr sz="1600">
                <a:solidFill>
                  <a:schemeClr val="tx1"/>
                </a:solidFill>
                <a:latin typeface="Arial" panose="020B0604020202020204" pitchFamily="34" charset="0"/>
              </a:defRPr>
            </a:lvl9pPr>
          </a:lstStyle>
          <a:p>
            <a:pPr>
              <a:spcBef>
                <a:spcPct val="0"/>
              </a:spcBef>
              <a:buClrTx/>
              <a:buSzTx/>
              <a:buFontTx/>
              <a:buNone/>
            </a:pPr>
            <a:r>
              <a:rPr lang="en-US" altLang="en-US" sz="1800">
                <a:solidFill>
                  <a:schemeClr val="tx1"/>
                </a:solidFill>
                <a:latin typeface="Times New Roman" panose="02020603050405020304" pitchFamily="18" charset="0"/>
              </a:rPr>
              <a:t>LIBRARY ieee ;</a:t>
            </a:r>
          </a:p>
          <a:p>
            <a:pPr>
              <a:spcBef>
                <a:spcPct val="0"/>
              </a:spcBef>
              <a:buClrTx/>
              <a:buSzTx/>
              <a:buFontTx/>
              <a:buNone/>
            </a:pPr>
            <a:r>
              <a:rPr lang="en-US" altLang="en-US" sz="1800">
                <a:solidFill>
                  <a:schemeClr val="tx1"/>
                </a:solidFill>
                <a:latin typeface="Times New Roman" panose="02020603050405020304" pitchFamily="18" charset="0"/>
              </a:rPr>
              <a:t>USE ieee.std_logic_1164.all ;</a:t>
            </a:r>
          </a:p>
          <a:p>
            <a:pPr>
              <a:spcBef>
                <a:spcPct val="0"/>
              </a:spcBef>
              <a:buClrTx/>
              <a:buSzTx/>
              <a:buFontTx/>
              <a:buNone/>
            </a:pPr>
            <a:r>
              <a:rPr lang="en-US" altLang="en-US" sz="1800" b="1">
                <a:solidFill>
                  <a:srgbClr val="990033"/>
                </a:solidFill>
                <a:latin typeface="Times New Roman" panose="02020603050405020304" pitchFamily="18" charset="0"/>
              </a:rPr>
              <a:t>USE ieee.std_logic_arith.all ;</a:t>
            </a:r>
          </a:p>
          <a:p>
            <a:pPr>
              <a:spcBef>
                <a:spcPct val="0"/>
              </a:spcBef>
              <a:buClrTx/>
              <a:buSzTx/>
              <a:buFontTx/>
              <a:buNone/>
            </a:pPr>
            <a:endParaRPr lang="en-US" altLang="en-US" sz="1800">
              <a:solidFill>
                <a:schemeClr val="tx1"/>
              </a:solidFill>
              <a:latin typeface="Times New Roman" panose="02020603050405020304" pitchFamily="18" charset="0"/>
            </a:endParaRPr>
          </a:p>
          <a:p>
            <a:pPr>
              <a:spcBef>
                <a:spcPct val="0"/>
              </a:spcBef>
              <a:buClrTx/>
              <a:buSzTx/>
              <a:buFontTx/>
              <a:buNone/>
            </a:pPr>
            <a:r>
              <a:rPr lang="en-US" altLang="en-US" sz="1800">
                <a:solidFill>
                  <a:schemeClr val="tx1"/>
                </a:solidFill>
                <a:latin typeface="Times New Roman" panose="02020603050405020304" pitchFamily="18" charset="0"/>
              </a:rPr>
              <a:t>ENTITY adder16 IS</a:t>
            </a:r>
          </a:p>
          <a:p>
            <a:pPr>
              <a:spcBef>
                <a:spcPct val="0"/>
              </a:spcBef>
              <a:buClrTx/>
              <a:buSzTx/>
              <a:buFontTx/>
              <a:buNone/>
            </a:pPr>
            <a:r>
              <a:rPr lang="en-US" altLang="en-US" sz="1800">
                <a:solidFill>
                  <a:schemeClr val="tx1"/>
                </a:solidFill>
                <a:latin typeface="Times New Roman" panose="02020603050405020304" pitchFamily="18" charset="0"/>
              </a:rPr>
              <a:t>	PORT (	Cin 	: IN 	STD_LOGIC ;</a:t>
            </a:r>
          </a:p>
          <a:p>
            <a:pPr>
              <a:spcBef>
                <a:spcPct val="0"/>
              </a:spcBef>
              <a:buClrTx/>
              <a:buSzTx/>
              <a:buFontTx/>
              <a:buNone/>
            </a:pPr>
            <a:r>
              <a:rPr lang="en-US" altLang="en-US" sz="1800">
                <a:solidFill>
                  <a:schemeClr val="tx1"/>
                </a:solidFill>
                <a:latin typeface="Times New Roman" panose="02020603050405020304" pitchFamily="18" charset="0"/>
              </a:rPr>
              <a:t>		X, Y 	: IN 	</a:t>
            </a:r>
            <a:r>
              <a:rPr lang="en-US" altLang="en-US" sz="1800" b="1">
                <a:solidFill>
                  <a:srgbClr val="990033"/>
                </a:solidFill>
                <a:latin typeface="Times New Roman" panose="02020603050405020304" pitchFamily="18" charset="0"/>
              </a:rPr>
              <a:t>SIGNED(15 DOWNTO 0)</a:t>
            </a:r>
            <a:r>
              <a:rPr lang="en-US" altLang="en-US" sz="1800">
                <a:solidFill>
                  <a:schemeClr val="tx1"/>
                </a:solidFill>
                <a:latin typeface="Times New Roman" panose="02020603050405020304" pitchFamily="18" charset="0"/>
              </a:rPr>
              <a:t> ;</a:t>
            </a:r>
          </a:p>
          <a:p>
            <a:pPr>
              <a:spcBef>
                <a:spcPct val="0"/>
              </a:spcBef>
              <a:buClrTx/>
              <a:buSzTx/>
              <a:buFontTx/>
              <a:buNone/>
            </a:pPr>
            <a:r>
              <a:rPr lang="en-US" altLang="en-US" sz="1800">
                <a:solidFill>
                  <a:schemeClr val="tx1"/>
                </a:solidFill>
                <a:latin typeface="Times New Roman" panose="02020603050405020304" pitchFamily="18" charset="0"/>
              </a:rPr>
              <a:t>		S 	: OUT 	</a:t>
            </a:r>
            <a:r>
              <a:rPr lang="en-US" altLang="en-US" sz="1800" b="1">
                <a:solidFill>
                  <a:srgbClr val="990033"/>
                </a:solidFill>
                <a:latin typeface="Times New Roman" panose="02020603050405020304" pitchFamily="18" charset="0"/>
              </a:rPr>
              <a:t>SIGNED(15 DOWNTO 0)</a:t>
            </a:r>
            <a:r>
              <a:rPr lang="en-US" altLang="en-US" sz="1800">
                <a:solidFill>
                  <a:schemeClr val="tx1"/>
                </a:solidFill>
                <a:latin typeface="Times New Roman" panose="02020603050405020304" pitchFamily="18" charset="0"/>
              </a:rPr>
              <a:t> ;</a:t>
            </a:r>
          </a:p>
          <a:p>
            <a:pPr>
              <a:spcBef>
                <a:spcPct val="0"/>
              </a:spcBef>
              <a:buClrTx/>
              <a:buSzTx/>
              <a:buFontTx/>
              <a:buNone/>
            </a:pPr>
            <a:r>
              <a:rPr lang="en-US" altLang="en-US" sz="1800">
                <a:solidFill>
                  <a:schemeClr val="tx1"/>
                </a:solidFill>
                <a:latin typeface="Times New Roman" panose="02020603050405020304" pitchFamily="18" charset="0"/>
              </a:rPr>
              <a:t>		Cout, Overflow 	: OUT 	STD_LOGIC ) ;</a:t>
            </a:r>
          </a:p>
          <a:p>
            <a:pPr>
              <a:spcBef>
                <a:spcPct val="0"/>
              </a:spcBef>
              <a:buClrTx/>
              <a:buSzTx/>
              <a:buFontTx/>
              <a:buNone/>
            </a:pPr>
            <a:r>
              <a:rPr lang="en-US" altLang="en-US" sz="1800">
                <a:solidFill>
                  <a:schemeClr val="tx1"/>
                </a:solidFill>
                <a:latin typeface="Times New Roman" panose="02020603050405020304" pitchFamily="18" charset="0"/>
              </a:rPr>
              <a:t>END adder16 ;</a:t>
            </a:r>
          </a:p>
          <a:p>
            <a:pPr>
              <a:spcBef>
                <a:spcPct val="0"/>
              </a:spcBef>
              <a:buClrTx/>
              <a:buSzTx/>
              <a:buFontTx/>
              <a:buNone/>
            </a:pPr>
            <a:endParaRPr lang="en-US" altLang="en-US" sz="1800">
              <a:solidFill>
                <a:schemeClr val="tx1"/>
              </a:solidFill>
              <a:latin typeface="Times New Roman" panose="02020603050405020304" pitchFamily="18" charset="0"/>
            </a:endParaRPr>
          </a:p>
          <a:p>
            <a:pPr>
              <a:spcBef>
                <a:spcPct val="0"/>
              </a:spcBef>
              <a:buClrTx/>
              <a:buSzTx/>
              <a:buFontTx/>
              <a:buNone/>
            </a:pPr>
            <a:r>
              <a:rPr lang="en-US" altLang="en-US" sz="1800">
                <a:solidFill>
                  <a:schemeClr val="tx1"/>
                </a:solidFill>
                <a:latin typeface="Times New Roman" panose="02020603050405020304" pitchFamily="18" charset="0"/>
              </a:rPr>
              <a:t>ARCHITECTURE Behavior OF adder16 IS    </a:t>
            </a:r>
          </a:p>
          <a:p>
            <a:pPr>
              <a:spcBef>
                <a:spcPct val="0"/>
              </a:spcBef>
              <a:buClrTx/>
              <a:buSzTx/>
              <a:buFontTx/>
              <a:buNone/>
            </a:pPr>
            <a:r>
              <a:rPr lang="en-US" altLang="en-US" sz="1800">
                <a:solidFill>
                  <a:schemeClr val="tx1"/>
                </a:solidFill>
                <a:latin typeface="Times New Roman" panose="02020603050405020304" pitchFamily="18" charset="0"/>
              </a:rPr>
              <a:t>	SIGNAL Sum : SIGNED(16 DOWNTO 0) ;</a:t>
            </a:r>
          </a:p>
          <a:p>
            <a:pPr>
              <a:spcBef>
                <a:spcPct val="0"/>
              </a:spcBef>
              <a:buClrTx/>
              <a:buSzTx/>
              <a:buFontTx/>
              <a:buNone/>
            </a:pPr>
            <a:r>
              <a:rPr lang="en-US" altLang="en-US" sz="1800">
                <a:solidFill>
                  <a:schemeClr val="tx1"/>
                </a:solidFill>
                <a:latin typeface="Times New Roman" panose="02020603050405020304" pitchFamily="18" charset="0"/>
              </a:rPr>
              <a:t>BEGIN</a:t>
            </a:r>
          </a:p>
          <a:p>
            <a:pPr>
              <a:spcBef>
                <a:spcPct val="0"/>
              </a:spcBef>
              <a:buClrTx/>
              <a:buSzTx/>
              <a:buFontTx/>
              <a:buNone/>
            </a:pPr>
            <a:r>
              <a:rPr lang="en-US" altLang="en-US" sz="1800">
                <a:solidFill>
                  <a:schemeClr val="tx1"/>
                </a:solidFill>
                <a:latin typeface="Times New Roman" panose="02020603050405020304" pitchFamily="18" charset="0"/>
              </a:rPr>
              <a:t>	Sum &lt;= ('0' &amp; X) + Y + Cin ;</a:t>
            </a:r>
          </a:p>
          <a:p>
            <a:pPr>
              <a:spcBef>
                <a:spcPct val="0"/>
              </a:spcBef>
              <a:buClrTx/>
              <a:buSzTx/>
              <a:buFontTx/>
              <a:buNone/>
            </a:pPr>
            <a:r>
              <a:rPr lang="en-US" altLang="en-US" sz="1800">
                <a:solidFill>
                  <a:schemeClr val="tx1"/>
                </a:solidFill>
                <a:latin typeface="Times New Roman" panose="02020603050405020304" pitchFamily="18" charset="0"/>
              </a:rPr>
              <a:t>	S &lt;= Sum(15 DOWNTO 0) ;</a:t>
            </a:r>
          </a:p>
          <a:p>
            <a:pPr>
              <a:spcBef>
                <a:spcPct val="0"/>
              </a:spcBef>
              <a:buClrTx/>
              <a:buSzTx/>
              <a:buFontTx/>
              <a:buNone/>
            </a:pPr>
            <a:r>
              <a:rPr lang="en-US" altLang="en-US" sz="1800">
                <a:solidFill>
                  <a:schemeClr val="tx1"/>
                </a:solidFill>
                <a:latin typeface="Times New Roman" panose="02020603050405020304" pitchFamily="18" charset="0"/>
              </a:rPr>
              <a:t>	Cout &lt;= Sum(16) ;</a:t>
            </a:r>
          </a:p>
          <a:p>
            <a:pPr>
              <a:spcBef>
                <a:spcPct val="0"/>
              </a:spcBef>
              <a:buClrTx/>
              <a:buSzTx/>
              <a:buFontTx/>
              <a:buNone/>
            </a:pPr>
            <a:r>
              <a:rPr lang="en-US" altLang="en-US" sz="1800">
                <a:solidFill>
                  <a:schemeClr val="tx1"/>
                </a:solidFill>
                <a:latin typeface="Times New Roman" panose="02020603050405020304" pitchFamily="18" charset="0"/>
              </a:rPr>
              <a:t>	Overflow &lt;= Sum(16) XOR X(15) XOR Y(15) XOR Sum(15) ;</a:t>
            </a:r>
          </a:p>
          <a:p>
            <a:pPr>
              <a:spcBef>
                <a:spcPct val="0"/>
              </a:spcBef>
              <a:buClrTx/>
              <a:buSzTx/>
              <a:buFontTx/>
              <a:buNone/>
            </a:pPr>
            <a:r>
              <a:rPr lang="en-US" altLang="en-US" sz="1800">
                <a:solidFill>
                  <a:schemeClr val="tx1"/>
                </a:solidFill>
                <a:latin typeface="Times New Roman" panose="02020603050405020304" pitchFamily="18" charset="0"/>
              </a:rPr>
              <a:t>END Behavior ;</a:t>
            </a:r>
            <a:endParaRPr lang="en-US" altLang="en-US" sz="2400">
              <a:solidFill>
                <a:schemeClr val="tx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0723" name="Rectangle 2"/>
          <p:cNvSpPr>
            <a:spLocks noGrp="1" noChangeArrowheads="1"/>
          </p:cNvSpPr>
          <p:nvPr>
            <p:ph type="title"/>
          </p:nvPr>
        </p:nvSpPr>
        <p:spPr/>
        <p:txBody>
          <a:bodyPr/>
          <a:lstStyle/>
          <a:p>
            <a:pPr>
              <a:defRPr/>
            </a:pPr>
            <a:r>
              <a:rPr lang="pl-PL" altLang="en-US" smtClean="0"/>
              <a:t>Addition of Signed Numbers (3)</a:t>
            </a:r>
          </a:p>
        </p:txBody>
      </p:sp>
      <p:sp>
        <p:nvSpPr>
          <p:cNvPr id="366596" name="Text Box 4"/>
          <p:cNvSpPr txBox="1">
            <a:spLocks noChangeArrowheads="1"/>
          </p:cNvSpPr>
          <p:nvPr/>
        </p:nvSpPr>
        <p:spPr bwMode="auto">
          <a:xfrm>
            <a:off x="990600" y="2057400"/>
            <a:ext cx="73533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tabLst>
                <a:tab pos="460375" algn="l"/>
                <a:tab pos="1431925" algn="l"/>
                <a:tab pos="2286000" algn="l"/>
                <a:tab pos="325755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60375" algn="l"/>
                <a:tab pos="1431925" algn="l"/>
                <a:tab pos="2286000" algn="l"/>
                <a:tab pos="325755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60375" algn="l"/>
                <a:tab pos="1431925" algn="l"/>
                <a:tab pos="2286000" algn="l"/>
                <a:tab pos="325755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60375" algn="l"/>
                <a:tab pos="1431925" algn="l"/>
                <a:tab pos="2286000" algn="l"/>
                <a:tab pos="325755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60375" algn="l"/>
                <a:tab pos="1431925" algn="l"/>
                <a:tab pos="2286000" algn="l"/>
                <a:tab pos="325755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431925" algn="l"/>
                <a:tab pos="2286000" algn="l"/>
                <a:tab pos="325755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431925" algn="l"/>
                <a:tab pos="2286000" algn="l"/>
                <a:tab pos="325755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431925" algn="l"/>
                <a:tab pos="2286000" algn="l"/>
                <a:tab pos="325755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431925" algn="l"/>
                <a:tab pos="2286000" algn="l"/>
                <a:tab pos="3257550" algn="l"/>
              </a:tabLst>
              <a:defRPr sz="1600">
                <a:solidFill>
                  <a:schemeClr val="tx1"/>
                </a:solidFill>
                <a:latin typeface="Arial" panose="020B0604020202020204" pitchFamily="34" charset="0"/>
              </a:defRPr>
            </a:lvl9pPr>
          </a:lstStyle>
          <a:p>
            <a:pPr>
              <a:spcBef>
                <a:spcPct val="0"/>
              </a:spcBef>
              <a:buClrTx/>
              <a:buSzTx/>
              <a:buFontTx/>
              <a:buNone/>
            </a:pPr>
            <a:r>
              <a:rPr lang="en-US" altLang="en-US" sz="1800">
                <a:solidFill>
                  <a:schemeClr val="tx1"/>
                </a:solidFill>
                <a:latin typeface="Times New Roman" panose="02020603050405020304" pitchFamily="18" charset="0"/>
              </a:rPr>
              <a:t>ENTITY adder16 IS</a:t>
            </a:r>
          </a:p>
          <a:p>
            <a:pPr>
              <a:spcBef>
                <a:spcPct val="0"/>
              </a:spcBef>
              <a:buClrTx/>
              <a:buSzTx/>
              <a:buFontTx/>
              <a:buNone/>
            </a:pPr>
            <a:r>
              <a:rPr lang="en-US" altLang="en-US" sz="1800">
                <a:solidFill>
                  <a:schemeClr val="tx1"/>
                </a:solidFill>
                <a:latin typeface="Times New Roman" panose="02020603050405020304" pitchFamily="18" charset="0"/>
              </a:rPr>
              <a:t>	PORT (	X, Y	: IN	</a:t>
            </a:r>
            <a:r>
              <a:rPr lang="en-US" altLang="en-US" sz="1800" b="1">
                <a:solidFill>
                  <a:srgbClr val="990033"/>
                </a:solidFill>
                <a:latin typeface="Times New Roman" panose="02020603050405020304" pitchFamily="18" charset="0"/>
              </a:rPr>
              <a:t>INTEGER RANGE -32768 TO 32767 ;</a:t>
            </a:r>
          </a:p>
          <a:p>
            <a:pPr>
              <a:spcBef>
                <a:spcPct val="0"/>
              </a:spcBef>
              <a:buClrTx/>
              <a:buSzTx/>
              <a:buFontTx/>
              <a:buNone/>
            </a:pPr>
            <a:r>
              <a:rPr lang="en-US" altLang="en-US" sz="1800">
                <a:solidFill>
                  <a:schemeClr val="tx1"/>
                </a:solidFill>
                <a:latin typeface="Times New Roman" panose="02020603050405020304" pitchFamily="18" charset="0"/>
              </a:rPr>
              <a:t>		S 	: OUT 	</a:t>
            </a:r>
            <a:r>
              <a:rPr lang="en-US" altLang="en-US" sz="1800" b="1">
                <a:solidFill>
                  <a:srgbClr val="990033"/>
                </a:solidFill>
                <a:latin typeface="Times New Roman" panose="02020603050405020304" pitchFamily="18" charset="0"/>
              </a:rPr>
              <a:t>INTEGER RANGE -32768 TO 32767 )</a:t>
            </a:r>
            <a:r>
              <a:rPr lang="en-US" altLang="en-US" sz="1800">
                <a:solidFill>
                  <a:schemeClr val="tx1"/>
                </a:solidFill>
                <a:latin typeface="Times New Roman" panose="02020603050405020304" pitchFamily="18" charset="0"/>
              </a:rPr>
              <a:t> ;</a:t>
            </a:r>
          </a:p>
          <a:p>
            <a:pPr>
              <a:spcBef>
                <a:spcPct val="0"/>
              </a:spcBef>
              <a:buClrTx/>
              <a:buSzTx/>
              <a:buFontTx/>
              <a:buNone/>
            </a:pPr>
            <a:r>
              <a:rPr lang="en-US" altLang="en-US" sz="1800">
                <a:solidFill>
                  <a:schemeClr val="tx1"/>
                </a:solidFill>
                <a:latin typeface="Times New Roman" panose="02020603050405020304" pitchFamily="18" charset="0"/>
              </a:rPr>
              <a:t>END adder16 ;</a:t>
            </a:r>
          </a:p>
          <a:p>
            <a:pPr>
              <a:spcBef>
                <a:spcPct val="0"/>
              </a:spcBef>
              <a:buClrTx/>
              <a:buSzTx/>
              <a:buFontTx/>
              <a:buNone/>
            </a:pPr>
            <a:endParaRPr lang="en-US" altLang="en-US" sz="1800">
              <a:solidFill>
                <a:schemeClr val="tx1"/>
              </a:solidFill>
              <a:latin typeface="Times New Roman" panose="02020603050405020304" pitchFamily="18" charset="0"/>
            </a:endParaRPr>
          </a:p>
          <a:p>
            <a:pPr>
              <a:spcBef>
                <a:spcPct val="0"/>
              </a:spcBef>
              <a:buClrTx/>
              <a:buSzTx/>
              <a:buFontTx/>
              <a:buNone/>
            </a:pPr>
            <a:r>
              <a:rPr lang="en-US" altLang="en-US" sz="1800">
                <a:solidFill>
                  <a:schemeClr val="tx1"/>
                </a:solidFill>
                <a:latin typeface="Times New Roman" panose="02020603050405020304" pitchFamily="18" charset="0"/>
              </a:rPr>
              <a:t>ARCHITECTURE Behavior OF adder16 IS    </a:t>
            </a:r>
          </a:p>
          <a:p>
            <a:pPr>
              <a:spcBef>
                <a:spcPct val="0"/>
              </a:spcBef>
              <a:buClrTx/>
              <a:buSzTx/>
              <a:buFontTx/>
              <a:buNone/>
            </a:pPr>
            <a:r>
              <a:rPr lang="en-US" altLang="en-US" sz="1800">
                <a:solidFill>
                  <a:schemeClr val="tx1"/>
                </a:solidFill>
                <a:latin typeface="Times New Roman" panose="02020603050405020304" pitchFamily="18" charset="0"/>
              </a:rPr>
              <a:t>BEGIN</a:t>
            </a:r>
          </a:p>
          <a:p>
            <a:pPr>
              <a:spcBef>
                <a:spcPct val="0"/>
              </a:spcBef>
              <a:buClrTx/>
              <a:buSzTx/>
              <a:buFontTx/>
              <a:buNone/>
            </a:pPr>
            <a:r>
              <a:rPr lang="en-US" altLang="en-US" sz="1800">
                <a:solidFill>
                  <a:schemeClr val="tx1"/>
                </a:solidFill>
                <a:latin typeface="Times New Roman" panose="02020603050405020304" pitchFamily="18" charset="0"/>
              </a:rPr>
              <a:t>	S &lt;= X + Y ;</a:t>
            </a:r>
          </a:p>
          <a:p>
            <a:pPr>
              <a:spcBef>
                <a:spcPct val="0"/>
              </a:spcBef>
              <a:buClrTx/>
              <a:buSzTx/>
              <a:buFontTx/>
              <a:buNone/>
            </a:pPr>
            <a:r>
              <a:rPr lang="en-US" altLang="en-US" sz="1800">
                <a:solidFill>
                  <a:schemeClr val="tx1"/>
                </a:solidFill>
                <a:latin typeface="Times New Roman" panose="02020603050405020304" pitchFamily="18" charset="0"/>
              </a:rPr>
              <a:t>END Behavior ;</a:t>
            </a:r>
            <a:endParaRPr lang="en-US" altLang="en-US" sz="2400">
              <a:solidFill>
                <a:schemeClr val="tx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1747" name="Rectangle 2"/>
          <p:cNvSpPr>
            <a:spLocks noGrp="1" noChangeArrowheads="1"/>
          </p:cNvSpPr>
          <p:nvPr>
            <p:ph type="title"/>
          </p:nvPr>
        </p:nvSpPr>
        <p:spPr>
          <a:xfrm>
            <a:off x="381000" y="0"/>
            <a:ext cx="8382000" cy="914400"/>
          </a:xfrm>
        </p:spPr>
        <p:txBody>
          <a:bodyPr/>
          <a:lstStyle/>
          <a:p>
            <a:pPr algn="ctr">
              <a:defRPr/>
            </a:pPr>
            <a:r>
              <a:rPr lang="pl-PL" altLang="en-US" smtClean="0"/>
              <a:t>Addition of Unsigned Numbers</a:t>
            </a:r>
          </a:p>
        </p:txBody>
      </p:sp>
      <p:sp>
        <p:nvSpPr>
          <p:cNvPr id="367620" name="Text Box 3"/>
          <p:cNvSpPr txBox="1">
            <a:spLocks noChangeArrowheads="1"/>
          </p:cNvSpPr>
          <p:nvPr/>
        </p:nvSpPr>
        <p:spPr bwMode="auto">
          <a:xfrm>
            <a:off x="371475" y="1200150"/>
            <a:ext cx="8315325"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tabLst>
                <a:tab pos="460375" algn="l"/>
                <a:tab pos="1366838" algn="l"/>
                <a:tab pos="3205163" algn="l"/>
                <a:tab pos="4111625"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60375" algn="l"/>
                <a:tab pos="1366838" algn="l"/>
                <a:tab pos="3205163" algn="l"/>
                <a:tab pos="4111625"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60375" algn="l"/>
                <a:tab pos="1366838" algn="l"/>
                <a:tab pos="3205163" algn="l"/>
                <a:tab pos="4111625"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60375" algn="l"/>
                <a:tab pos="1366838" algn="l"/>
                <a:tab pos="3205163" algn="l"/>
                <a:tab pos="4111625"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60375" algn="l"/>
                <a:tab pos="1366838" algn="l"/>
                <a:tab pos="3205163" algn="l"/>
                <a:tab pos="4111625"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366838" algn="l"/>
                <a:tab pos="3205163" algn="l"/>
                <a:tab pos="4111625"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366838" algn="l"/>
                <a:tab pos="3205163" algn="l"/>
                <a:tab pos="4111625"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366838" algn="l"/>
                <a:tab pos="3205163" algn="l"/>
                <a:tab pos="4111625"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1366838" algn="l"/>
                <a:tab pos="3205163" algn="l"/>
                <a:tab pos="4111625" algn="l"/>
              </a:tabLst>
              <a:defRPr sz="1600">
                <a:solidFill>
                  <a:schemeClr val="tx1"/>
                </a:solidFill>
                <a:latin typeface="Arial" panose="020B0604020202020204" pitchFamily="34" charset="0"/>
              </a:defRPr>
            </a:lvl9pPr>
          </a:lstStyle>
          <a:p>
            <a:pPr>
              <a:spcBef>
                <a:spcPct val="0"/>
              </a:spcBef>
              <a:buClrTx/>
              <a:buSzTx/>
              <a:buFontTx/>
              <a:buNone/>
            </a:pPr>
            <a:r>
              <a:rPr lang="en-US" altLang="en-US" sz="1800">
                <a:solidFill>
                  <a:schemeClr val="tx1"/>
                </a:solidFill>
                <a:latin typeface="Times New Roman" panose="02020603050405020304" pitchFamily="18" charset="0"/>
              </a:rPr>
              <a:t>LIBRARY ieee ;</a:t>
            </a:r>
          </a:p>
          <a:p>
            <a:pPr>
              <a:spcBef>
                <a:spcPct val="0"/>
              </a:spcBef>
              <a:buClrTx/>
              <a:buSzTx/>
              <a:buFontTx/>
              <a:buNone/>
            </a:pPr>
            <a:r>
              <a:rPr lang="en-US" altLang="en-US" sz="1800">
                <a:solidFill>
                  <a:schemeClr val="tx1"/>
                </a:solidFill>
                <a:latin typeface="Times New Roman" panose="02020603050405020304" pitchFamily="18" charset="0"/>
              </a:rPr>
              <a:t>USE ieee.std_logic_1164.all ;</a:t>
            </a:r>
          </a:p>
          <a:p>
            <a:pPr>
              <a:spcBef>
                <a:spcPct val="0"/>
              </a:spcBef>
              <a:buClrTx/>
              <a:buSzTx/>
              <a:buFontTx/>
              <a:buNone/>
            </a:pPr>
            <a:r>
              <a:rPr lang="en-US" altLang="en-US" sz="1800" b="1">
                <a:solidFill>
                  <a:srgbClr val="990033"/>
                </a:solidFill>
                <a:latin typeface="Times New Roman" panose="02020603050405020304" pitchFamily="18" charset="0"/>
              </a:rPr>
              <a:t>USE ieee.std_logic_</a:t>
            </a:r>
            <a:r>
              <a:rPr lang="pl-PL" altLang="en-US" sz="1800" b="1">
                <a:solidFill>
                  <a:srgbClr val="990033"/>
                </a:solidFill>
                <a:latin typeface="Times New Roman" panose="02020603050405020304" pitchFamily="18" charset="0"/>
              </a:rPr>
              <a:t>un</a:t>
            </a:r>
            <a:r>
              <a:rPr lang="en-US" altLang="en-US" sz="1800" b="1">
                <a:solidFill>
                  <a:srgbClr val="990033"/>
                </a:solidFill>
                <a:latin typeface="Times New Roman" panose="02020603050405020304" pitchFamily="18" charset="0"/>
              </a:rPr>
              <a:t>signed.all ;</a:t>
            </a:r>
          </a:p>
          <a:p>
            <a:pPr>
              <a:spcBef>
                <a:spcPct val="0"/>
              </a:spcBef>
              <a:buClrTx/>
              <a:buSzTx/>
              <a:buFontTx/>
              <a:buNone/>
            </a:pPr>
            <a:endParaRPr lang="en-US" altLang="en-US" sz="1800" b="1">
              <a:solidFill>
                <a:srgbClr val="990033"/>
              </a:solidFill>
              <a:latin typeface="Times New Roman" panose="02020603050405020304" pitchFamily="18" charset="0"/>
            </a:endParaRPr>
          </a:p>
          <a:p>
            <a:pPr>
              <a:spcBef>
                <a:spcPct val="0"/>
              </a:spcBef>
              <a:buClrTx/>
              <a:buSzTx/>
              <a:buFontTx/>
              <a:buNone/>
            </a:pPr>
            <a:r>
              <a:rPr lang="en-US" altLang="en-US" sz="1800">
                <a:solidFill>
                  <a:schemeClr val="tx1"/>
                </a:solidFill>
                <a:latin typeface="Times New Roman" panose="02020603050405020304" pitchFamily="18" charset="0"/>
              </a:rPr>
              <a:t>ENTITY adder16 IS</a:t>
            </a:r>
          </a:p>
          <a:p>
            <a:pPr>
              <a:spcBef>
                <a:spcPct val="0"/>
              </a:spcBef>
              <a:buClrTx/>
              <a:buSzTx/>
              <a:buFontTx/>
              <a:buNone/>
            </a:pPr>
            <a:r>
              <a:rPr lang="en-US" altLang="en-US" sz="1800">
                <a:solidFill>
                  <a:schemeClr val="tx1"/>
                </a:solidFill>
                <a:latin typeface="Times New Roman" panose="02020603050405020304" pitchFamily="18" charset="0"/>
              </a:rPr>
              <a:t>	PORT ( 	Cin 	: IN 	STD_LOGIC ;</a:t>
            </a:r>
          </a:p>
          <a:p>
            <a:pPr>
              <a:spcBef>
                <a:spcPct val="0"/>
              </a:spcBef>
              <a:buClrTx/>
              <a:buSzTx/>
              <a:buFontTx/>
              <a:buNone/>
            </a:pPr>
            <a:r>
              <a:rPr lang="en-US" altLang="en-US" sz="1800">
                <a:solidFill>
                  <a:schemeClr val="tx1"/>
                </a:solidFill>
                <a:latin typeface="Times New Roman" panose="02020603050405020304" pitchFamily="18" charset="0"/>
              </a:rPr>
              <a:t>		X, Y 	: IN 	STD_LOGIC_VECTOR(15 DOWNTO 0) ;</a:t>
            </a:r>
          </a:p>
          <a:p>
            <a:pPr>
              <a:spcBef>
                <a:spcPct val="0"/>
              </a:spcBef>
              <a:buClrTx/>
              <a:buSzTx/>
              <a:buFontTx/>
              <a:buNone/>
            </a:pPr>
            <a:r>
              <a:rPr lang="en-US" altLang="en-US" sz="1800">
                <a:solidFill>
                  <a:schemeClr val="tx1"/>
                </a:solidFill>
                <a:latin typeface="Times New Roman" panose="02020603050405020304" pitchFamily="18" charset="0"/>
              </a:rPr>
              <a:t>		S 	: OUT 	STD_LOGIC_VECTOR(15 DOWNTO 0) ;</a:t>
            </a:r>
          </a:p>
          <a:p>
            <a:pPr>
              <a:spcBef>
                <a:spcPct val="0"/>
              </a:spcBef>
              <a:buClrTx/>
              <a:buSzTx/>
              <a:buFontTx/>
              <a:buNone/>
            </a:pPr>
            <a:r>
              <a:rPr lang="en-US" altLang="en-US" sz="1800">
                <a:solidFill>
                  <a:schemeClr val="tx1"/>
                </a:solidFill>
                <a:latin typeface="Times New Roman" panose="02020603050405020304" pitchFamily="18" charset="0"/>
              </a:rPr>
              <a:t>		Cout	: OUT 	STD_LOGIC ) ;</a:t>
            </a:r>
          </a:p>
          <a:p>
            <a:pPr>
              <a:spcBef>
                <a:spcPct val="0"/>
              </a:spcBef>
              <a:buClrTx/>
              <a:buSzTx/>
              <a:buFontTx/>
              <a:buNone/>
            </a:pPr>
            <a:r>
              <a:rPr lang="en-US" altLang="en-US" sz="1800">
                <a:solidFill>
                  <a:schemeClr val="tx1"/>
                </a:solidFill>
                <a:latin typeface="Times New Roman" panose="02020603050405020304" pitchFamily="18" charset="0"/>
              </a:rPr>
              <a:t>END adder16 ;</a:t>
            </a:r>
          </a:p>
          <a:p>
            <a:pPr>
              <a:spcBef>
                <a:spcPct val="0"/>
              </a:spcBef>
              <a:buClrTx/>
              <a:buSzTx/>
              <a:buFontTx/>
              <a:buNone/>
            </a:pPr>
            <a:endParaRPr lang="en-US" altLang="en-US" sz="1800">
              <a:solidFill>
                <a:schemeClr val="tx1"/>
              </a:solidFill>
              <a:latin typeface="Times New Roman" panose="02020603050405020304" pitchFamily="18" charset="0"/>
            </a:endParaRPr>
          </a:p>
          <a:p>
            <a:pPr>
              <a:spcBef>
                <a:spcPct val="0"/>
              </a:spcBef>
              <a:buClrTx/>
              <a:buSzTx/>
              <a:buFontTx/>
              <a:buNone/>
            </a:pPr>
            <a:r>
              <a:rPr lang="en-US" altLang="en-US" sz="1800">
                <a:solidFill>
                  <a:schemeClr val="tx1"/>
                </a:solidFill>
                <a:latin typeface="Times New Roman" panose="02020603050405020304" pitchFamily="18" charset="0"/>
              </a:rPr>
              <a:t>ARCHITECTURE Behavior OF adder16 IS    </a:t>
            </a:r>
          </a:p>
          <a:p>
            <a:pPr>
              <a:spcBef>
                <a:spcPct val="0"/>
              </a:spcBef>
              <a:buClrTx/>
              <a:buSzTx/>
              <a:buFontTx/>
              <a:buNone/>
            </a:pPr>
            <a:r>
              <a:rPr lang="en-US" altLang="en-US" sz="1800">
                <a:solidFill>
                  <a:schemeClr val="tx1"/>
                </a:solidFill>
                <a:latin typeface="Times New Roman" panose="02020603050405020304" pitchFamily="18" charset="0"/>
              </a:rPr>
              <a:t>	SIGNAL Sum : STD_LOGIC_VECTOR(16 DOWNTO 0) ;</a:t>
            </a:r>
          </a:p>
          <a:p>
            <a:pPr>
              <a:spcBef>
                <a:spcPct val="0"/>
              </a:spcBef>
              <a:buClrTx/>
              <a:buSzTx/>
              <a:buFontTx/>
              <a:buNone/>
            </a:pPr>
            <a:r>
              <a:rPr lang="en-US" altLang="en-US" sz="1800">
                <a:solidFill>
                  <a:schemeClr val="tx1"/>
                </a:solidFill>
                <a:latin typeface="Times New Roman" panose="02020603050405020304" pitchFamily="18" charset="0"/>
              </a:rPr>
              <a:t>BEGIN</a:t>
            </a:r>
          </a:p>
          <a:p>
            <a:pPr>
              <a:spcBef>
                <a:spcPct val="0"/>
              </a:spcBef>
              <a:buClrTx/>
              <a:buSzTx/>
              <a:buFontTx/>
              <a:buNone/>
            </a:pPr>
            <a:r>
              <a:rPr lang="en-US" altLang="en-US" sz="1800">
                <a:solidFill>
                  <a:schemeClr val="tx1"/>
                </a:solidFill>
                <a:latin typeface="Times New Roman" panose="02020603050405020304" pitchFamily="18" charset="0"/>
              </a:rPr>
              <a:t>	Sum &lt;= ('0' &amp; X) + Y + Cin ;</a:t>
            </a:r>
          </a:p>
          <a:p>
            <a:pPr>
              <a:spcBef>
                <a:spcPct val="0"/>
              </a:spcBef>
              <a:buClrTx/>
              <a:buSzTx/>
              <a:buFontTx/>
              <a:buNone/>
            </a:pPr>
            <a:r>
              <a:rPr lang="en-US" altLang="en-US" sz="1800">
                <a:solidFill>
                  <a:schemeClr val="tx1"/>
                </a:solidFill>
                <a:latin typeface="Times New Roman" panose="02020603050405020304" pitchFamily="18" charset="0"/>
              </a:rPr>
              <a:t>	S &lt;= Sum(15 DOWNTO 0) ;</a:t>
            </a:r>
          </a:p>
          <a:p>
            <a:pPr>
              <a:spcBef>
                <a:spcPct val="0"/>
              </a:spcBef>
              <a:buClrTx/>
              <a:buSzTx/>
              <a:buFontTx/>
              <a:buNone/>
            </a:pPr>
            <a:r>
              <a:rPr lang="en-US" altLang="en-US" sz="1800">
                <a:solidFill>
                  <a:schemeClr val="tx1"/>
                </a:solidFill>
                <a:latin typeface="Times New Roman" panose="02020603050405020304" pitchFamily="18" charset="0"/>
              </a:rPr>
              <a:t>	Cout &lt;= Sum(16) ;</a:t>
            </a:r>
          </a:p>
          <a:p>
            <a:pPr>
              <a:spcBef>
                <a:spcPct val="0"/>
              </a:spcBef>
              <a:buClrTx/>
              <a:buSzTx/>
              <a:buFontTx/>
              <a:buNone/>
            </a:pPr>
            <a:r>
              <a:rPr lang="en-US" altLang="en-US" sz="1800">
                <a:solidFill>
                  <a:schemeClr val="tx1"/>
                </a:solidFill>
                <a:latin typeface="Times New Roman" panose="02020603050405020304" pitchFamily="18" charset="0"/>
              </a:rPr>
              <a:t>END Behavior ;</a:t>
            </a:r>
            <a:endParaRPr lang="en-US" altLang="en-US" sz="2400">
              <a:solidFill>
                <a:schemeClr val="tx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2771" name="Rectangle 2"/>
          <p:cNvSpPr>
            <a:spLocks noGrp="1" noChangeArrowheads="1"/>
          </p:cNvSpPr>
          <p:nvPr>
            <p:ph type="title"/>
          </p:nvPr>
        </p:nvSpPr>
        <p:spPr/>
        <p:txBody>
          <a:bodyPr/>
          <a:lstStyle/>
          <a:p>
            <a:pPr>
              <a:defRPr/>
            </a:pPr>
            <a:r>
              <a:rPr lang="en-US" altLang="en-US" sz="3600" smtClean="0"/>
              <a:t>Multiplication of signed and unsigned numbers (1)</a:t>
            </a:r>
          </a:p>
        </p:txBody>
      </p:sp>
      <p:sp>
        <p:nvSpPr>
          <p:cNvPr id="368644" name="Rectangle 3"/>
          <p:cNvSpPr>
            <a:spLocks noGrp="1" noChangeArrowheads="1"/>
          </p:cNvSpPr>
          <p:nvPr>
            <p:ph type="body" idx="1"/>
          </p:nvPr>
        </p:nvSpPr>
        <p:spPr>
          <a:xfrm>
            <a:off x="381000" y="1219200"/>
            <a:ext cx="8382000" cy="5029200"/>
          </a:xfrm>
        </p:spPr>
        <p:txBody>
          <a:bodyPr/>
          <a:lstStyle/>
          <a:p>
            <a:pPr>
              <a:lnSpc>
                <a:spcPct val="80000"/>
              </a:lnSpc>
              <a:buFontTx/>
              <a:buNone/>
            </a:pPr>
            <a:r>
              <a:rPr lang="en-US" altLang="en-US" sz="1400" smtClean="0"/>
              <a:t>LIBRARY ieee;</a:t>
            </a:r>
          </a:p>
          <a:p>
            <a:pPr>
              <a:lnSpc>
                <a:spcPct val="80000"/>
              </a:lnSpc>
              <a:buFontTx/>
              <a:buNone/>
            </a:pPr>
            <a:r>
              <a:rPr lang="en-US" altLang="en-US" sz="1400" smtClean="0"/>
              <a:t>USE ieee.std_logic_1164.all;     </a:t>
            </a:r>
          </a:p>
          <a:p>
            <a:pPr>
              <a:lnSpc>
                <a:spcPct val="80000"/>
              </a:lnSpc>
              <a:buFontTx/>
              <a:buNone/>
            </a:pPr>
            <a:r>
              <a:rPr lang="en-US" altLang="en-US" sz="1400" smtClean="0"/>
              <a:t>USE ieee.std_logic_arith.all ;</a:t>
            </a:r>
          </a:p>
          <a:p>
            <a:pPr>
              <a:lnSpc>
                <a:spcPct val="80000"/>
              </a:lnSpc>
              <a:buFontTx/>
              <a:buNone/>
            </a:pPr>
            <a:endParaRPr lang="en-US" altLang="en-US" sz="1400" smtClean="0"/>
          </a:p>
          <a:p>
            <a:pPr>
              <a:lnSpc>
                <a:spcPct val="80000"/>
              </a:lnSpc>
              <a:buFontTx/>
              <a:buNone/>
            </a:pPr>
            <a:r>
              <a:rPr lang="en-US" altLang="en-US" sz="1400" smtClean="0"/>
              <a:t>entity multiply is</a:t>
            </a:r>
          </a:p>
          <a:p>
            <a:pPr>
              <a:lnSpc>
                <a:spcPct val="80000"/>
              </a:lnSpc>
              <a:buFontTx/>
              <a:buNone/>
            </a:pPr>
            <a:r>
              <a:rPr lang="en-US" altLang="en-US" sz="1400" smtClean="0"/>
              <a:t>	 port(</a:t>
            </a:r>
          </a:p>
          <a:p>
            <a:pPr>
              <a:lnSpc>
                <a:spcPct val="80000"/>
              </a:lnSpc>
              <a:buFontTx/>
              <a:buNone/>
            </a:pPr>
            <a:r>
              <a:rPr lang="en-US" altLang="en-US" sz="1400" smtClean="0"/>
              <a:t>		 a : in STD_LOGIC_VECTOR(15 downto 0);</a:t>
            </a:r>
          </a:p>
          <a:p>
            <a:pPr>
              <a:lnSpc>
                <a:spcPct val="80000"/>
              </a:lnSpc>
              <a:buFontTx/>
              <a:buNone/>
            </a:pPr>
            <a:r>
              <a:rPr lang="en-US" altLang="en-US" sz="1400" smtClean="0"/>
              <a:t>		 b : in STD_LOGIC_VECTOR(7 downto 0);</a:t>
            </a:r>
          </a:p>
          <a:p>
            <a:pPr>
              <a:lnSpc>
                <a:spcPct val="80000"/>
              </a:lnSpc>
              <a:buFontTx/>
              <a:buNone/>
            </a:pPr>
            <a:r>
              <a:rPr lang="en-US" altLang="en-US" sz="1400" smtClean="0"/>
              <a:t>		 cu : out STD_LOGIC_VECTOR(11 downto 0); </a:t>
            </a:r>
          </a:p>
          <a:p>
            <a:pPr>
              <a:lnSpc>
                <a:spcPct val="80000"/>
              </a:lnSpc>
              <a:buFontTx/>
              <a:buNone/>
            </a:pPr>
            <a:r>
              <a:rPr lang="en-US" altLang="en-US" sz="1400" smtClean="0"/>
              <a:t>		 cs : out STD_LOGIC_VECTOR(11 downto 0)</a:t>
            </a:r>
          </a:p>
          <a:p>
            <a:pPr>
              <a:lnSpc>
                <a:spcPct val="80000"/>
              </a:lnSpc>
              <a:buFontTx/>
              <a:buNone/>
            </a:pPr>
            <a:r>
              <a:rPr lang="en-US" altLang="en-US" sz="1400" smtClean="0"/>
              <a:t>	     );</a:t>
            </a:r>
          </a:p>
          <a:p>
            <a:pPr>
              <a:lnSpc>
                <a:spcPct val="80000"/>
              </a:lnSpc>
              <a:buFontTx/>
              <a:buNone/>
            </a:pPr>
            <a:r>
              <a:rPr lang="en-US" altLang="en-US" sz="1400" smtClean="0"/>
              <a:t>end multiply;</a:t>
            </a:r>
          </a:p>
          <a:p>
            <a:pPr>
              <a:lnSpc>
                <a:spcPct val="80000"/>
              </a:lnSpc>
              <a:buFontTx/>
              <a:buNone/>
            </a:pPr>
            <a:endParaRPr lang="en-US" altLang="en-US" sz="1400" smtClean="0"/>
          </a:p>
          <a:p>
            <a:pPr>
              <a:lnSpc>
                <a:spcPct val="80000"/>
              </a:lnSpc>
              <a:buFontTx/>
              <a:buNone/>
            </a:pPr>
            <a:r>
              <a:rPr lang="en-US" altLang="en-US" sz="1400" smtClean="0"/>
              <a:t>architecture dataflow of multiply is		</a:t>
            </a:r>
          </a:p>
          <a:p>
            <a:pPr>
              <a:lnSpc>
                <a:spcPct val="80000"/>
              </a:lnSpc>
              <a:buFontTx/>
              <a:buNone/>
            </a:pPr>
            <a:endParaRPr lang="en-US" altLang="en-US" sz="1400" smtClean="0"/>
          </a:p>
          <a:p>
            <a:pPr>
              <a:lnSpc>
                <a:spcPct val="80000"/>
              </a:lnSpc>
              <a:buFontTx/>
              <a:buNone/>
            </a:pPr>
            <a:r>
              <a:rPr lang="en-US" altLang="en-US" sz="1400" smtClean="0"/>
              <a:t>SIGNAL sa: SIGNED(15 downto 0);	</a:t>
            </a:r>
          </a:p>
          <a:p>
            <a:pPr>
              <a:lnSpc>
                <a:spcPct val="80000"/>
              </a:lnSpc>
              <a:buFontTx/>
              <a:buNone/>
            </a:pPr>
            <a:r>
              <a:rPr lang="en-US" altLang="en-US" sz="1400" smtClean="0"/>
              <a:t>SIGNAL sb: SIGNED(7 downto 0);</a:t>
            </a:r>
          </a:p>
          <a:p>
            <a:pPr>
              <a:lnSpc>
                <a:spcPct val="80000"/>
              </a:lnSpc>
              <a:buFontTx/>
              <a:buNone/>
            </a:pPr>
            <a:r>
              <a:rPr lang="en-US" altLang="en-US" sz="1400" smtClean="0"/>
              <a:t>SIGNAL sres: SIGNED(23 downto 0);	</a:t>
            </a:r>
          </a:p>
          <a:p>
            <a:pPr>
              <a:lnSpc>
                <a:spcPct val="80000"/>
              </a:lnSpc>
              <a:buFontTx/>
              <a:buNone/>
            </a:pPr>
            <a:r>
              <a:rPr lang="en-US" altLang="en-US" sz="1400" smtClean="0"/>
              <a:t>SIGNAL sc: SIGNED(11 downto 0);</a:t>
            </a:r>
          </a:p>
          <a:p>
            <a:pPr>
              <a:lnSpc>
                <a:spcPct val="80000"/>
              </a:lnSpc>
              <a:buFontTx/>
              <a:buNone/>
            </a:pPr>
            <a:endParaRPr lang="en-US" altLang="en-US" sz="1400" smtClean="0"/>
          </a:p>
          <a:p>
            <a:pPr>
              <a:lnSpc>
                <a:spcPct val="80000"/>
              </a:lnSpc>
              <a:buFontTx/>
              <a:buNone/>
            </a:pPr>
            <a:r>
              <a:rPr lang="en-US" altLang="en-US" sz="1400" smtClean="0"/>
              <a:t>SIGNAL ua: UNSIGNED(15 downto 0);	</a:t>
            </a:r>
          </a:p>
          <a:p>
            <a:pPr>
              <a:lnSpc>
                <a:spcPct val="80000"/>
              </a:lnSpc>
              <a:buFontTx/>
              <a:buNone/>
            </a:pPr>
            <a:r>
              <a:rPr lang="en-US" altLang="en-US" sz="1400" smtClean="0"/>
              <a:t>SIGNAL ub: UNSIGNED(7 downto 0);  </a:t>
            </a:r>
          </a:p>
          <a:p>
            <a:pPr>
              <a:lnSpc>
                <a:spcPct val="80000"/>
              </a:lnSpc>
              <a:buFontTx/>
              <a:buNone/>
            </a:pPr>
            <a:r>
              <a:rPr lang="en-US" altLang="en-US" sz="1400" smtClean="0"/>
              <a:t>SIGNAL ures: UNSIGNED(23 downto 0);	</a:t>
            </a:r>
          </a:p>
          <a:p>
            <a:pPr>
              <a:lnSpc>
                <a:spcPct val="80000"/>
              </a:lnSpc>
              <a:buFontTx/>
              <a:buNone/>
            </a:pPr>
            <a:r>
              <a:rPr lang="en-US" altLang="en-US" sz="1400" smtClean="0"/>
              <a:t>SIGNAL uc: UNSIGNED(11 downto 0);</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3795" name="Rectangle 2"/>
          <p:cNvSpPr>
            <a:spLocks noGrp="1" noChangeArrowheads="1"/>
          </p:cNvSpPr>
          <p:nvPr>
            <p:ph type="title"/>
          </p:nvPr>
        </p:nvSpPr>
        <p:spPr/>
        <p:txBody>
          <a:bodyPr/>
          <a:lstStyle/>
          <a:p>
            <a:pPr>
              <a:defRPr/>
            </a:pPr>
            <a:r>
              <a:rPr lang="en-US" altLang="en-US" sz="3600" smtClean="0"/>
              <a:t>Multiplication of signed and unsigned numbers (2)</a:t>
            </a:r>
          </a:p>
        </p:txBody>
      </p:sp>
      <p:sp>
        <p:nvSpPr>
          <p:cNvPr id="369668" name="Rectangle 3"/>
          <p:cNvSpPr>
            <a:spLocks noGrp="1" noChangeArrowheads="1"/>
          </p:cNvSpPr>
          <p:nvPr>
            <p:ph type="body" idx="1"/>
          </p:nvPr>
        </p:nvSpPr>
        <p:spPr>
          <a:xfrm>
            <a:off x="381000" y="1219200"/>
            <a:ext cx="8382000" cy="5029200"/>
          </a:xfrm>
        </p:spPr>
        <p:txBody>
          <a:bodyPr/>
          <a:lstStyle/>
          <a:p>
            <a:pPr>
              <a:lnSpc>
                <a:spcPct val="80000"/>
              </a:lnSpc>
              <a:buFontTx/>
              <a:buNone/>
            </a:pPr>
            <a:r>
              <a:rPr lang="en-US" altLang="en-US" sz="1800" smtClean="0"/>
              <a:t>begin</a:t>
            </a:r>
            <a:br>
              <a:rPr lang="en-US" altLang="en-US" sz="1800" smtClean="0"/>
            </a:br>
            <a:endParaRPr lang="en-US" altLang="en-US" sz="1800" smtClean="0"/>
          </a:p>
          <a:p>
            <a:pPr>
              <a:lnSpc>
                <a:spcPct val="80000"/>
              </a:lnSpc>
              <a:buFontTx/>
              <a:buNone/>
            </a:pPr>
            <a:r>
              <a:rPr lang="en-US" altLang="en-US" sz="1800" smtClean="0"/>
              <a:t>-- signed multiplication</a:t>
            </a:r>
          </a:p>
          <a:p>
            <a:pPr>
              <a:lnSpc>
                <a:spcPct val="80000"/>
              </a:lnSpc>
              <a:buFontTx/>
              <a:buNone/>
            </a:pPr>
            <a:r>
              <a:rPr lang="en-US" altLang="en-US" sz="1800" smtClean="0"/>
              <a:t>	sa &lt;= SIGNED(a);</a:t>
            </a:r>
          </a:p>
          <a:p>
            <a:pPr>
              <a:lnSpc>
                <a:spcPct val="80000"/>
              </a:lnSpc>
              <a:buFontTx/>
              <a:buNone/>
            </a:pPr>
            <a:r>
              <a:rPr lang="en-US" altLang="en-US" sz="1800" smtClean="0"/>
              <a:t>	sb &lt;= SIGNED(b);</a:t>
            </a:r>
          </a:p>
          <a:p>
            <a:pPr>
              <a:lnSpc>
                <a:spcPct val="80000"/>
              </a:lnSpc>
              <a:buFontTx/>
              <a:buNone/>
            </a:pPr>
            <a:r>
              <a:rPr lang="en-US" altLang="en-US" sz="1800" smtClean="0"/>
              <a:t>	</a:t>
            </a:r>
          </a:p>
          <a:p>
            <a:pPr>
              <a:lnSpc>
                <a:spcPct val="80000"/>
              </a:lnSpc>
              <a:buFontTx/>
              <a:buNone/>
            </a:pPr>
            <a:r>
              <a:rPr lang="en-US" altLang="en-US" sz="1800" smtClean="0"/>
              <a:t>	sres &lt;= sa * sb;</a:t>
            </a:r>
          </a:p>
          <a:p>
            <a:pPr>
              <a:lnSpc>
                <a:spcPct val="80000"/>
              </a:lnSpc>
              <a:buFontTx/>
              <a:buNone/>
            </a:pPr>
            <a:r>
              <a:rPr lang="en-US" altLang="en-US" sz="1800" smtClean="0"/>
              <a:t>	sc &lt;= sres(11 downto 0); </a:t>
            </a:r>
          </a:p>
          <a:p>
            <a:pPr>
              <a:lnSpc>
                <a:spcPct val="80000"/>
              </a:lnSpc>
              <a:buFontTx/>
              <a:buNone/>
            </a:pPr>
            <a:r>
              <a:rPr lang="en-US" altLang="en-US" sz="1800" smtClean="0"/>
              <a:t>	cs &lt;= STD_LOGIC_VECTOR(sc);</a:t>
            </a:r>
          </a:p>
          <a:p>
            <a:pPr>
              <a:lnSpc>
                <a:spcPct val="80000"/>
              </a:lnSpc>
              <a:buFontTx/>
              <a:buNone/>
            </a:pPr>
            <a:endParaRPr lang="en-US" altLang="en-US" sz="1800" smtClean="0"/>
          </a:p>
          <a:p>
            <a:pPr>
              <a:lnSpc>
                <a:spcPct val="80000"/>
              </a:lnSpc>
              <a:buFontTx/>
              <a:buNone/>
            </a:pPr>
            <a:r>
              <a:rPr lang="en-US" altLang="en-US" sz="1800" smtClean="0"/>
              <a:t>-- unsigned multiplication</a:t>
            </a:r>
          </a:p>
          <a:p>
            <a:pPr>
              <a:lnSpc>
                <a:spcPct val="80000"/>
              </a:lnSpc>
              <a:buFontTx/>
              <a:buNone/>
            </a:pPr>
            <a:r>
              <a:rPr lang="en-US" altLang="en-US" sz="1800" smtClean="0"/>
              <a:t>	ua &lt;= UNSIGNED(a);</a:t>
            </a:r>
          </a:p>
          <a:p>
            <a:pPr>
              <a:lnSpc>
                <a:spcPct val="80000"/>
              </a:lnSpc>
              <a:buFontTx/>
              <a:buNone/>
            </a:pPr>
            <a:r>
              <a:rPr lang="en-US" altLang="en-US" sz="1800" smtClean="0"/>
              <a:t>     ub &lt;= UNSIGNED(b); </a:t>
            </a:r>
          </a:p>
          <a:p>
            <a:pPr>
              <a:lnSpc>
                <a:spcPct val="80000"/>
              </a:lnSpc>
              <a:buFontTx/>
              <a:buNone/>
            </a:pPr>
            <a:r>
              <a:rPr lang="en-US" altLang="en-US" sz="1800" smtClean="0"/>
              <a:t>	</a:t>
            </a:r>
          </a:p>
          <a:p>
            <a:pPr>
              <a:lnSpc>
                <a:spcPct val="80000"/>
              </a:lnSpc>
              <a:buFontTx/>
              <a:buNone/>
            </a:pPr>
            <a:r>
              <a:rPr lang="en-US" altLang="en-US" sz="1800" smtClean="0"/>
              <a:t>	ures &lt;= ua * ub;</a:t>
            </a:r>
          </a:p>
          <a:p>
            <a:pPr>
              <a:lnSpc>
                <a:spcPct val="80000"/>
              </a:lnSpc>
              <a:buFontTx/>
              <a:buNone/>
            </a:pPr>
            <a:r>
              <a:rPr lang="en-US" altLang="en-US" sz="1800" smtClean="0"/>
              <a:t>	uc &lt;= ures(11 downto 0);</a:t>
            </a:r>
          </a:p>
          <a:p>
            <a:pPr>
              <a:lnSpc>
                <a:spcPct val="80000"/>
              </a:lnSpc>
              <a:buFontTx/>
              <a:buNone/>
            </a:pPr>
            <a:r>
              <a:rPr lang="en-US" altLang="en-US" sz="1800" smtClean="0"/>
              <a:t>	cu &lt;= STD_LOGIC_VECTOR(uc);</a:t>
            </a:r>
            <a:br>
              <a:rPr lang="en-US" altLang="en-US" sz="1800" smtClean="0"/>
            </a:br>
            <a:endParaRPr lang="en-US" altLang="en-US" sz="1800" smtClean="0"/>
          </a:p>
          <a:p>
            <a:pPr>
              <a:lnSpc>
                <a:spcPct val="80000"/>
              </a:lnSpc>
              <a:buFontTx/>
              <a:buNone/>
            </a:pPr>
            <a:r>
              <a:rPr lang="en-US" altLang="en-US" sz="1800" smtClean="0"/>
              <a:t>end dataflow;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1"/>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ea typeface="MS PGothic" panose="020B0600070205080204" pitchFamily="34" charset="-128"/>
                <a:cs typeface="Arial" panose="020B0604020202020204" pitchFamily="34" charset="0"/>
              </a:rPr>
              <a:t>ECE 44</a:t>
            </a:r>
            <a:r>
              <a:rPr lang="pl-PL" altLang="en-US" sz="1400" i="0">
                <a:solidFill>
                  <a:srgbClr val="009900"/>
                </a:solidFill>
                <a:ea typeface="MS PGothic" panose="020B0600070205080204" pitchFamily="34" charset="-128"/>
                <a:cs typeface="Arial" panose="020B0604020202020204" pitchFamily="34" charset="0"/>
              </a:rPr>
              <a:t>8</a:t>
            </a:r>
            <a:r>
              <a:rPr lang="en-US" altLang="en-US" sz="1400" i="0">
                <a:solidFill>
                  <a:srgbClr val="009900"/>
                </a:solidFill>
                <a:ea typeface="MS PGothic" panose="020B0600070205080204" pitchFamily="34" charset="-128"/>
                <a:cs typeface="Arial" panose="020B0604020202020204" pitchFamily="34" charset="0"/>
              </a:rPr>
              <a:t> – </a:t>
            </a:r>
            <a:r>
              <a:rPr lang="pl-PL" altLang="en-US" sz="1400" i="0">
                <a:solidFill>
                  <a:srgbClr val="009900"/>
                </a:solidFill>
                <a:ea typeface="MS PGothic" panose="020B0600070205080204" pitchFamily="34" charset="-128"/>
                <a:cs typeface="Arial" panose="020B0604020202020204" pitchFamily="34" charset="0"/>
              </a:rPr>
              <a:t>FPGA and ASIC Design with VHDL</a:t>
            </a:r>
          </a:p>
        </p:txBody>
      </p:sp>
      <p:pic>
        <p:nvPicPr>
          <p:cNvPr id="45059" name="Picture 2" descr="crii_application_large_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3"/>
          <p:cNvSpPr txBox="1">
            <a:spLocks noChangeArrowheads="1"/>
          </p:cNvSpPr>
          <p:nvPr/>
        </p:nvSpPr>
        <p:spPr bwMode="auto">
          <a:xfrm>
            <a:off x="3436938" y="3124200"/>
            <a:ext cx="2471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r>
              <a:rPr kumimoji="1" lang="en-US" altLang="en-US" sz="4000" b="1">
                <a:solidFill>
                  <a:srgbClr val="333399"/>
                </a:solidFill>
                <a:ea typeface="MS PGothic" panose="020B0600070205080204" pitchFamily="34" charset="-128"/>
              </a:rPr>
              <a:t>Libraries</a:t>
            </a:r>
            <a:r>
              <a:rPr kumimoji="1" lang="pl-PL" altLang="en-US" sz="4000" b="1">
                <a:solidFill>
                  <a:srgbClr val="333399"/>
                </a:solidFill>
                <a:ea typeface="MS PGothic" panose="020B0600070205080204" pitchFamily="34" charset="-128"/>
              </a:rPr>
              <a:t> </a:t>
            </a:r>
            <a:endParaRPr kumimoji="1" lang="en-US" altLang="en-US" sz="4000" b="1">
              <a:solidFill>
                <a:srgbClr val="333399"/>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Footer Placeholder 1"/>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pic>
        <p:nvPicPr>
          <p:cNvPr id="370691" name="Picture 2" descr="crii_application_large_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Text Box 3"/>
          <p:cNvSpPr txBox="1">
            <a:spLocks noChangeArrowheads="1"/>
          </p:cNvSpPr>
          <p:nvPr/>
        </p:nvSpPr>
        <p:spPr bwMode="auto">
          <a:xfrm>
            <a:off x="762000" y="2514600"/>
            <a:ext cx="7743825"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r>
              <a:rPr kumimoji="1" lang="en-US" altLang="en-US" sz="4000" b="1">
                <a:solidFill>
                  <a:srgbClr val="333399"/>
                </a:solidFill>
              </a:rPr>
              <a:t>Combinational Logic Synthesis</a:t>
            </a:r>
          </a:p>
          <a:p>
            <a:pPr algn="ctr">
              <a:buClr>
                <a:srgbClr val="000000"/>
              </a:buClr>
              <a:buSzTx/>
              <a:buFontTx/>
              <a:buNone/>
            </a:pPr>
            <a:r>
              <a:rPr kumimoji="1" lang="en-US" altLang="en-US" sz="4000" b="1">
                <a:solidFill>
                  <a:srgbClr val="333399"/>
                </a:solidFill>
              </a:rPr>
              <a:t>for </a:t>
            </a:r>
          </a:p>
          <a:p>
            <a:pPr algn="ctr">
              <a:buClr>
                <a:srgbClr val="000000"/>
              </a:buClr>
              <a:buSzTx/>
              <a:buFontTx/>
              <a:buNone/>
            </a:pPr>
            <a:r>
              <a:rPr kumimoji="1" lang="pl-PL" altLang="en-US" sz="4000" b="1">
                <a:solidFill>
                  <a:srgbClr val="333399"/>
                </a:solidFill>
              </a:rPr>
              <a:t>Intermediates</a:t>
            </a:r>
            <a:endParaRPr kumimoji="1" lang="en-US" altLang="en-US" sz="4000" b="1">
              <a:solidFill>
                <a:srgbClr val="333399"/>
              </a:solidFill>
            </a:endParaRPr>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5843" name="Rectangle 2"/>
          <p:cNvSpPr>
            <a:spLocks noGrp="1" noChangeArrowheads="1"/>
          </p:cNvSpPr>
          <p:nvPr>
            <p:ph type="title"/>
          </p:nvPr>
        </p:nvSpPr>
        <p:spPr>
          <a:xfrm>
            <a:off x="152400" y="-152400"/>
            <a:ext cx="8763000" cy="1143000"/>
          </a:xfrm>
        </p:spPr>
        <p:txBody>
          <a:bodyPr/>
          <a:lstStyle/>
          <a:p>
            <a:pPr>
              <a:defRPr/>
            </a:pPr>
            <a:r>
              <a:rPr lang="pl-PL" altLang="en-US" sz="3200" smtClean="0"/>
              <a:t>Describing combinational logic using processes</a:t>
            </a:r>
          </a:p>
        </p:txBody>
      </p:sp>
      <p:sp>
        <p:nvSpPr>
          <p:cNvPr id="371716" name="Text Box 4"/>
          <p:cNvSpPr txBox="1">
            <a:spLocks noChangeArrowheads="1"/>
          </p:cNvSpPr>
          <p:nvPr/>
        </p:nvSpPr>
        <p:spPr bwMode="auto">
          <a:xfrm>
            <a:off x="1676400" y="1143000"/>
            <a:ext cx="5675313"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tabLst>
                <a:tab pos="460375" algn="l"/>
                <a:tab pos="919163" algn="l"/>
                <a:tab pos="1206500" algn="l"/>
                <a:tab pos="1651000" algn="l"/>
                <a:tab pos="2455863"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60375" algn="l"/>
                <a:tab pos="919163" algn="l"/>
                <a:tab pos="1206500" algn="l"/>
                <a:tab pos="1651000" algn="l"/>
                <a:tab pos="2455863"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60375" algn="l"/>
                <a:tab pos="919163" algn="l"/>
                <a:tab pos="1206500" algn="l"/>
                <a:tab pos="1651000" algn="l"/>
                <a:tab pos="2455863"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60375" algn="l"/>
                <a:tab pos="919163" algn="l"/>
                <a:tab pos="1206500" algn="l"/>
                <a:tab pos="1651000" algn="l"/>
                <a:tab pos="2455863"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60375" algn="l"/>
                <a:tab pos="919163" algn="l"/>
                <a:tab pos="1206500" algn="l"/>
                <a:tab pos="1651000" algn="l"/>
                <a:tab pos="2455863"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206500" algn="l"/>
                <a:tab pos="1651000" algn="l"/>
                <a:tab pos="2455863"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206500" algn="l"/>
                <a:tab pos="1651000" algn="l"/>
                <a:tab pos="2455863"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206500" algn="l"/>
                <a:tab pos="1651000" algn="l"/>
                <a:tab pos="2455863"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206500" algn="l"/>
                <a:tab pos="1651000" algn="l"/>
                <a:tab pos="2455863" algn="l"/>
              </a:tabLst>
              <a:defRPr sz="1600">
                <a:solidFill>
                  <a:schemeClr val="tx1"/>
                </a:solidFill>
                <a:latin typeface="Arial" panose="020B0604020202020204" pitchFamily="34" charset="0"/>
              </a:defRPr>
            </a:lvl9pPr>
          </a:lstStyle>
          <a:p>
            <a:pPr>
              <a:spcBef>
                <a:spcPct val="0"/>
              </a:spcBef>
              <a:buClrTx/>
              <a:buSzTx/>
              <a:buFontTx/>
              <a:buNone/>
            </a:pPr>
            <a:r>
              <a:rPr lang="en-US" altLang="en-US" sz="1400">
                <a:solidFill>
                  <a:schemeClr val="tx1"/>
                </a:solidFill>
                <a:latin typeface="Times New Roman" panose="02020603050405020304" pitchFamily="18" charset="0"/>
              </a:rPr>
              <a:t>LIBRARY ieee ;</a:t>
            </a:r>
          </a:p>
          <a:p>
            <a:pPr>
              <a:spcBef>
                <a:spcPct val="0"/>
              </a:spcBef>
              <a:buClrTx/>
              <a:buSzTx/>
              <a:buFontTx/>
              <a:buNone/>
            </a:pPr>
            <a:r>
              <a:rPr lang="en-US" altLang="en-US" sz="1400">
                <a:solidFill>
                  <a:schemeClr val="tx1"/>
                </a:solidFill>
                <a:latin typeface="Times New Roman" panose="02020603050405020304" pitchFamily="18" charset="0"/>
              </a:rPr>
              <a:t>USE ieee.std_logic_1164.all ;</a:t>
            </a:r>
          </a:p>
          <a:p>
            <a:pPr>
              <a:spcBef>
                <a:spcPct val="0"/>
              </a:spcBef>
              <a:buClrTx/>
              <a:buSzTx/>
              <a:buFontTx/>
              <a:buNone/>
            </a:pPr>
            <a:r>
              <a:rPr lang="en-US" altLang="en-US" sz="1400">
                <a:solidFill>
                  <a:schemeClr val="tx1"/>
                </a:solidFill>
                <a:latin typeface="Times New Roman" panose="02020603050405020304" pitchFamily="18" charset="0"/>
              </a:rPr>
              <a:t>ENTITY dec2to4 IS</a:t>
            </a:r>
          </a:p>
          <a:p>
            <a:pPr>
              <a:spcBef>
                <a:spcPct val="0"/>
              </a:spcBef>
              <a:buClrTx/>
              <a:buSzTx/>
              <a:buFontTx/>
              <a:buNone/>
            </a:pPr>
            <a:r>
              <a:rPr lang="en-US" altLang="en-US" sz="1400">
                <a:solidFill>
                  <a:schemeClr val="tx1"/>
                </a:solidFill>
                <a:latin typeface="Times New Roman" panose="02020603050405020304" pitchFamily="18" charset="0"/>
              </a:rPr>
              <a:t>	PORT (	w	: IN 	STD_LOGIC_VECTOR(1 DOWNTO 0) ;</a:t>
            </a:r>
          </a:p>
          <a:p>
            <a:pPr>
              <a:spcBef>
                <a:spcPct val="0"/>
              </a:spcBef>
              <a:buClrTx/>
              <a:buSzTx/>
              <a:buFontTx/>
              <a:buNone/>
            </a:pPr>
            <a:r>
              <a:rPr lang="en-US" altLang="en-US" sz="1400">
                <a:solidFill>
                  <a:schemeClr val="tx1"/>
                </a:solidFill>
                <a:latin typeface="Times New Roman" panose="02020603050405020304" pitchFamily="18" charset="0"/>
              </a:rPr>
              <a:t>			En 	: IN 	STD_LOGIC ;</a:t>
            </a:r>
          </a:p>
          <a:p>
            <a:pPr>
              <a:spcBef>
                <a:spcPct val="0"/>
              </a:spcBef>
              <a:buClrTx/>
              <a:buSzTx/>
              <a:buFontTx/>
              <a:buNone/>
            </a:pPr>
            <a:r>
              <a:rPr lang="en-US" altLang="en-US" sz="1400">
                <a:solidFill>
                  <a:schemeClr val="tx1"/>
                </a:solidFill>
                <a:latin typeface="Times New Roman" panose="02020603050405020304" pitchFamily="18" charset="0"/>
              </a:rPr>
              <a:t>			y	: OUT 	STD_LOGIC_VECTOR(0 TO 3) ) ;</a:t>
            </a:r>
          </a:p>
          <a:p>
            <a:pPr>
              <a:spcBef>
                <a:spcPct val="0"/>
              </a:spcBef>
              <a:buClrTx/>
              <a:buSzTx/>
              <a:buFontTx/>
              <a:buNone/>
            </a:pPr>
            <a:r>
              <a:rPr lang="en-US" altLang="en-US" sz="1400">
                <a:solidFill>
                  <a:schemeClr val="tx1"/>
                </a:solidFill>
                <a:latin typeface="Times New Roman" panose="02020603050405020304" pitchFamily="18" charset="0"/>
              </a:rPr>
              <a:t>END dec2to4 ;</a:t>
            </a:r>
          </a:p>
          <a:p>
            <a:pPr>
              <a:spcBef>
                <a:spcPct val="0"/>
              </a:spcBef>
              <a:buClrTx/>
              <a:buSzTx/>
              <a:buFontTx/>
              <a:buNone/>
            </a:pPr>
            <a:endParaRPr lang="en-US" altLang="en-US" sz="1400">
              <a:solidFill>
                <a:schemeClr val="tx1"/>
              </a:solidFill>
              <a:latin typeface="Times New Roman" panose="02020603050405020304" pitchFamily="18" charset="0"/>
            </a:endParaRPr>
          </a:p>
          <a:p>
            <a:pPr>
              <a:spcBef>
                <a:spcPct val="0"/>
              </a:spcBef>
              <a:buClrTx/>
              <a:buSzTx/>
              <a:buFontTx/>
              <a:buNone/>
            </a:pPr>
            <a:r>
              <a:rPr lang="en-US" altLang="en-US" sz="1400">
                <a:solidFill>
                  <a:schemeClr val="tx1"/>
                </a:solidFill>
                <a:latin typeface="Times New Roman" panose="02020603050405020304" pitchFamily="18" charset="0"/>
              </a:rPr>
              <a:t>ARCHITECTURE Behavior OF dec2to4 IS	</a:t>
            </a:r>
          </a:p>
          <a:p>
            <a:pPr>
              <a:spcBef>
                <a:spcPct val="0"/>
              </a:spcBef>
              <a:buClrTx/>
              <a:buSzTx/>
              <a:buFontTx/>
              <a:buNone/>
            </a:pPr>
            <a:r>
              <a:rPr lang="en-US" altLang="en-US" sz="1400">
                <a:solidFill>
                  <a:schemeClr val="tx1"/>
                </a:solidFill>
                <a:latin typeface="Times New Roman" panose="02020603050405020304" pitchFamily="18" charset="0"/>
              </a:rPr>
              <a:t>BEGIN</a:t>
            </a:r>
          </a:p>
          <a:p>
            <a:pPr>
              <a:spcBef>
                <a:spcPct val="0"/>
              </a:spcBef>
              <a:buClrTx/>
              <a:buSzTx/>
              <a:buFontTx/>
              <a:buNone/>
            </a:pPr>
            <a:r>
              <a:rPr lang="en-US" altLang="en-US" sz="1400">
                <a:solidFill>
                  <a:schemeClr val="tx1"/>
                </a:solidFill>
                <a:latin typeface="Times New Roman" panose="02020603050405020304" pitchFamily="18" charset="0"/>
              </a:rPr>
              <a:t>	</a:t>
            </a:r>
            <a:r>
              <a:rPr lang="en-US" altLang="en-US" sz="1400" b="1">
                <a:solidFill>
                  <a:srgbClr val="990033"/>
                </a:solidFill>
                <a:latin typeface="Times New Roman" panose="02020603050405020304" pitchFamily="18" charset="0"/>
              </a:rPr>
              <a:t>PROCESS ( w, En )</a:t>
            </a:r>
          </a:p>
          <a:p>
            <a:pPr>
              <a:spcBef>
                <a:spcPct val="0"/>
              </a:spcBef>
              <a:buClrTx/>
              <a:buSzTx/>
              <a:buFontTx/>
              <a:buNone/>
            </a:pPr>
            <a:r>
              <a:rPr lang="en-US" altLang="en-US" sz="1400">
                <a:solidFill>
                  <a:schemeClr val="tx1"/>
                </a:solidFill>
                <a:latin typeface="Times New Roman" panose="02020603050405020304" pitchFamily="18" charset="0"/>
              </a:rPr>
              <a:t>	BEGIN</a:t>
            </a:r>
          </a:p>
          <a:p>
            <a:pPr>
              <a:spcBef>
                <a:spcPct val="0"/>
              </a:spcBef>
              <a:buClrTx/>
              <a:buSzTx/>
              <a:buFontTx/>
              <a:buNone/>
            </a:pPr>
            <a:r>
              <a:rPr lang="en-US" altLang="en-US" sz="1400">
                <a:solidFill>
                  <a:schemeClr val="tx1"/>
                </a:solidFill>
                <a:latin typeface="Times New Roman" panose="02020603050405020304" pitchFamily="18" charset="0"/>
              </a:rPr>
              <a:t>		IF En = '1' THEN</a:t>
            </a:r>
          </a:p>
          <a:p>
            <a:pPr>
              <a:spcBef>
                <a:spcPct val="0"/>
              </a:spcBef>
              <a:buClrTx/>
              <a:buSzTx/>
              <a:buFontTx/>
              <a:buNone/>
            </a:pPr>
            <a:r>
              <a:rPr lang="en-US" altLang="en-US" sz="1400">
                <a:solidFill>
                  <a:schemeClr val="tx1"/>
                </a:solidFill>
                <a:latin typeface="Times New Roman" panose="02020603050405020304" pitchFamily="18" charset="0"/>
              </a:rPr>
              <a:t>			CASE w IS</a:t>
            </a:r>
          </a:p>
          <a:p>
            <a:pPr>
              <a:spcBef>
                <a:spcPct val="0"/>
              </a:spcBef>
              <a:buClrTx/>
              <a:buSzTx/>
              <a:buFontTx/>
              <a:buNone/>
            </a:pPr>
            <a:r>
              <a:rPr lang="en-US" altLang="en-US" sz="1400">
                <a:solidFill>
                  <a:schemeClr val="tx1"/>
                </a:solidFill>
                <a:latin typeface="Times New Roman" panose="02020603050405020304" pitchFamily="18" charset="0"/>
              </a:rPr>
              <a:t>				WHEN "00" =&gt; 	y &lt;= "1000" ;</a:t>
            </a:r>
          </a:p>
          <a:p>
            <a:pPr>
              <a:spcBef>
                <a:spcPct val="0"/>
              </a:spcBef>
              <a:buClrTx/>
              <a:buSzTx/>
              <a:buFontTx/>
              <a:buNone/>
            </a:pPr>
            <a:r>
              <a:rPr lang="en-US" altLang="en-US" sz="1400">
                <a:solidFill>
                  <a:schemeClr val="tx1"/>
                </a:solidFill>
                <a:latin typeface="Times New Roman" panose="02020603050405020304" pitchFamily="18" charset="0"/>
              </a:rPr>
              <a:t>				WHEN "01" =&gt; 	y &lt;= "0100" ;</a:t>
            </a:r>
          </a:p>
          <a:p>
            <a:pPr>
              <a:spcBef>
                <a:spcPct val="0"/>
              </a:spcBef>
              <a:buClrTx/>
              <a:buSzTx/>
              <a:buFontTx/>
              <a:buNone/>
            </a:pPr>
            <a:r>
              <a:rPr lang="en-US" altLang="en-US" sz="1400">
                <a:solidFill>
                  <a:schemeClr val="tx1"/>
                </a:solidFill>
                <a:latin typeface="Times New Roman" panose="02020603050405020304" pitchFamily="18" charset="0"/>
              </a:rPr>
              <a:t>				WHEN "10" =&gt; 	y &lt;= "0010" ;</a:t>
            </a:r>
          </a:p>
          <a:p>
            <a:pPr>
              <a:spcBef>
                <a:spcPct val="0"/>
              </a:spcBef>
              <a:buClrTx/>
              <a:buSzTx/>
              <a:buFontTx/>
              <a:buNone/>
            </a:pPr>
            <a:r>
              <a:rPr lang="en-US" altLang="en-US" sz="1400">
                <a:solidFill>
                  <a:schemeClr val="tx1"/>
                </a:solidFill>
                <a:latin typeface="Times New Roman" panose="02020603050405020304" pitchFamily="18" charset="0"/>
              </a:rPr>
              <a:t>				</a:t>
            </a:r>
            <a:r>
              <a:rPr lang="en-US" altLang="en-US" sz="1400" b="1">
                <a:solidFill>
                  <a:srgbClr val="990033"/>
                </a:solidFill>
                <a:latin typeface="Times New Roman" panose="02020603050405020304" pitchFamily="18" charset="0"/>
              </a:rPr>
              <a:t>WHEN OTHERS =&gt;</a:t>
            </a:r>
            <a:r>
              <a:rPr lang="en-US" altLang="en-US" sz="1400">
                <a:solidFill>
                  <a:schemeClr val="tx1"/>
                </a:solidFill>
                <a:latin typeface="Times New Roman" panose="02020603050405020304" pitchFamily="18" charset="0"/>
              </a:rPr>
              <a:t>	y &lt;= "0001" ;</a:t>
            </a:r>
          </a:p>
          <a:p>
            <a:pPr>
              <a:spcBef>
                <a:spcPct val="0"/>
              </a:spcBef>
              <a:buClrTx/>
              <a:buSzTx/>
              <a:buFontTx/>
              <a:buNone/>
            </a:pPr>
            <a:r>
              <a:rPr lang="en-US" altLang="en-US" sz="1400">
                <a:solidFill>
                  <a:schemeClr val="tx1"/>
                </a:solidFill>
                <a:latin typeface="Times New Roman" panose="02020603050405020304" pitchFamily="18" charset="0"/>
              </a:rPr>
              <a:t>			END CASE ;</a:t>
            </a:r>
          </a:p>
          <a:p>
            <a:pPr>
              <a:spcBef>
                <a:spcPct val="0"/>
              </a:spcBef>
              <a:buClrTx/>
              <a:buSzTx/>
              <a:buFontTx/>
              <a:buNone/>
            </a:pPr>
            <a:r>
              <a:rPr lang="en-US" altLang="en-US" sz="1400">
                <a:solidFill>
                  <a:schemeClr val="tx1"/>
                </a:solidFill>
                <a:latin typeface="Times New Roman" panose="02020603050405020304" pitchFamily="18" charset="0"/>
              </a:rPr>
              <a:t>		</a:t>
            </a:r>
            <a:r>
              <a:rPr lang="en-US" altLang="en-US" sz="1400" b="1">
                <a:solidFill>
                  <a:srgbClr val="990033"/>
                </a:solidFill>
                <a:latin typeface="Times New Roman" panose="02020603050405020304" pitchFamily="18" charset="0"/>
              </a:rPr>
              <a:t>ELSE</a:t>
            </a:r>
          </a:p>
          <a:p>
            <a:pPr>
              <a:spcBef>
                <a:spcPct val="0"/>
              </a:spcBef>
              <a:buClrTx/>
              <a:buSzTx/>
              <a:buFontTx/>
              <a:buNone/>
            </a:pPr>
            <a:r>
              <a:rPr lang="en-US" altLang="en-US" sz="1400">
                <a:solidFill>
                  <a:schemeClr val="tx1"/>
                </a:solidFill>
                <a:latin typeface="Times New Roman" panose="02020603050405020304" pitchFamily="18" charset="0"/>
              </a:rPr>
              <a:t>			y &lt;= "0000" ;</a:t>
            </a:r>
          </a:p>
          <a:p>
            <a:pPr>
              <a:spcBef>
                <a:spcPct val="0"/>
              </a:spcBef>
              <a:buClrTx/>
              <a:buSzTx/>
              <a:buFontTx/>
              <a:buNone/>
            </a:pPr>
            <a:r>
              <a:rPr lang="en-US" altLang="en-US" sz="1400">
                <a:solidFill>
                  <a:schemeClr val="tx1"/>
                </a:solidFill>
                <a:latin typeface="Times New Roman" panose="02020603050405020304" pitchFamily="18" charset="0"/>
              </a:rPr>
              <a:t>		END IF ;</a:t>
            </a:r>
          </a:p>
          <a:p>
            <a:pPr>
              <a:spcBef>
                <a:spcPct val="0"/>
              </a:spcBef>
              <a:buClrTx/>
              <a:buSzTx/>
              <a:buFontTx/>
              <a:buNone/>
            </a:pPr>
            <a:r>
              <a:rPr lang="en-US" altLang="en-US" sz="1400">
                <a:solidFill>
                  <a:schemeClr val="tx1"/>
                </a:solidFill>
                <a:latin typeface="Times New Roman" panose="02020603050405020304" pitchFamily="18" charset="0"/>
              </a:rPr>
              <a:t>	END PROCESS ;</a:t>
            </a:r>
          </a:p>
          <a:p>
            <a:pPr>
              <a:spcBef>
                <a:spcPct val="0"/>
              </a:spcBef>
              <a:buClrTx/>
              <a:buSzTx/>
              <a:buFontTx/>
              <a:buNone/>
            </a:pPr>
            <a:r>
              <a:rPr lang="en-US" altLang="en-US" sz="1400">
                <a:solidFill>
                  <a:schemeClr val="tx1"/>
                </a:solidFill>
                <a:latin typeface="Times New Roman" panose="02020603050405020304" pitchFamily="18" charset="0"/>
              </a:rPr>
              <a:t>END Behavior ;</a:t>
            </a:r>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6867" name="Rectangle 2"/>
          <p:cNvSpPr>
            <a:spLocks noGrp="1" noChangeArrowheads="1"/>
          </p:cNvSpPr>
          <p:nvPr>
            <p:ph type="title"/>
          </p:nvPr>
        </p:nvSpPr>
        <p:spPr>
          <a:xfrm>
            <a:off x="152400" y="-152400"/>
            <a:ext cx="8763000" cy="1143000"/>
          </a:xfrm>
        </p:spPr>
        <p:txBody>
          <a:bodyPr/>
          <a:lstStyle/>
          <a:p>
            <a:pPr>
              <a:defRPr/>
            </a:pPr>
            <a:r>
              <a:rPr lang="pl-PL" altLang="en-US" sz="3200" smtClean="0"/>
              <a:t>Describing combinational logic using processes</a:t>
            </a:r>
          </a:p>
        </p:txBody>
      </p:sp>
      <p:sp>
        <p:nvSpPr>
          <p:cNvPr id="372740" name="Text Box 4"/>
          <p:cNvSpPr txBox="1">
            <a:spLocks noChangeArrowheads="1"/>
          </p:cNvSpPr>
          <p:nvPr/>
        </p:nvSpPr>
        <p:spPr bwMode="auto">
          <a:xfrm>
            <a:off x="1638300" y="1038225"/>
            <a:ext cx="561975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7575">
              <a:spcBef>
                <a:spcPct val="20000"/>
              </a:spcBef>
              <a:buClr>
                <a:srgbClr val="315263"/>
              </a:buClr>
              <a:buSzPct val="75000"/>
              <a:buFont typeface="Wingdings" panose="05000000000000000000" pitchFamily="2" charset="2"/>
              <a:buChar char="q"/>
              <a:tabLst>
                <a:tab pos="460375" algn="l"/>
                <a:tab pos="919163" algn="l"/>
                <a:tab pos="1143000" algn="l"/>
                <a:tab pos="1663700" algn="l"/>
                <a:tab pos="2400300" algn="l"/>
                <a:tab pos="2971800" algn="l"/>
                <a:tab pos="3652838" algn="l"/>
                <a:tab pos="4111625" algn="l"/>
                <a:tab pos="4230688" algn="l"/>
              </a:tabLst>
              <a:defRPr sz="2800">
                <a:solidFill>
                  <a:srgbClr val="315263"/>
                </a:solidFill>
                <a:latin typeface="Arial" panose="020B0604020202020204" pitchFamily="34" charset="0"/>
              </a:defRPr>
            </a:lvl1pPr>
            <a:lvl2pPr marL="742950" indent="-285750" defTabSz="917575">
              <a:spcBef>
                <a:spcPct val="20000"/>
              </a:spcBef>
              <a:buClr>
                <a:schemeClr val="tx1"/>
              </a:buClr>
              <a:buSzPct val="100000"/>
              <a:buFont typeface="Wingdings" panose="05000000000000000000" pitchFamily="2" charset="2"/>
              <a:buChar char="§"/>
              <a:tabLst>
                <a:tab pos="460375" algn="l"/>
                <a:tab pos="919163" algn="l"/>
                <a:tab pos="1143000" algn="l"/>
                <a:tab pos="1663700" algn="l"/>
                <a:tab pos="2400300" algn="l"/>
                <a:tab pos="2971800" algn="l"/>
                <a:tab pos="3652838" algn="l"/>
                <a:tab pos="4111625" algn="l"/>
                <a:tab pos="4230688" algn="l"/>
              </a:tabLst>
              <a:defRPr sz="2400">
                <a:solidFill>
                  <a:schemeClr val="tx1"/>
                </a:solidFill>
                <a:latin typeface="Arial" panose="020B0604020202020204" pitchFamily="34" charset="0"/>
              </a:defRPr>
            </a:lvl2pPr>
            <a:lvl3pPr marL="1143000" indent="-228600" defTabSz="917575">
              <a:spcBef>
                <a:spcPct val="20000"/>
              </a:spcBef>
              <a:buClr>
                <a:schemeClr val="tx1"/>
              </a:buClr>
              <a:buSzPct val="100000"/>
              <a:buChar char="–"/>
              <a:tabLst>
                <a:tab pos="460375" algn="l"/>
                <a:tab pos="919163" algn="l"/>
                <a:tab pos="1143000" algn="l"/>
                <a:tab pos="1663700" algn="l"/>
                <a:tab pos="2400300" algn="l"/>
                <a:tab pos="2971800" algn="l"/>
                <a:tab pos="3652838" algn="l"/>
                <a:tab pos="4111625" algn="l"/>
                <a:tab pos="4230688" algn="l"/>
              </a:tabLst>
              <a:defRPr sz="2000">
                <a:solidFill>
                  <a:schemeClr val="tx1"/>
                </a:solidFill>
                <a:latin typeface="Arial" panose="020B0604020202020204" pitchFamily="34" charset="0"/>
              </a:defRPr>
            </a:lvl3pPr>
            <a:lvl4pPr marL="1600200" indent="-228600" defTabSz="917575">
              <a:spcBef>
                <a:spcPct val="20000"/>
              </a:spcBef>
              <a:buClr>
                <a:srgbClr val="FC9D1E"/>
              </a:buClr>
              <a:buSzPct val="65000"/>
              <a:buFont typeface="Monotype Sorts" pitchFamily="2" charset="2"/>
              <a:buChar char="l"/>
              <a:tabLst>
                <a:tab pos="460375" algn="l"/>
                <a:tab pos="919163" algn="l"/>
                <a:tab pos="1143000" algn="l"/>
                <a:tab pos="1663700" algn="l"/>
                <a:tab pos="2400300" algn="l"/>
                <a:tab pos="2971800" algn="l"/>
                <a:tab pos="3652838" algn="l"/>
                <a:tab pos="4111625" algn="l"/>
                <a:tab pos="4230688" algn="l"/>
              </a:tabLst>
              <a:defRPr>
                <a:solidFill>
                  <a:schemeClr val="tx1"/>
                </a:solidFill>
                <a:latin typeface="Arial" panose="020B0604020202020204" pitchFamily="34" charset="0"/>
              </a:defRPr>
            </a:lvl4pPr>
            <a:lvl5pPr marL="2057400" indent="-228600" defTabSz="917575">
              <a:spcBef>
                <a:spcPct val="20000"/>
              </a:spcBef>
              <a:buClr>
                <a:schemeClr val="tx1"/>
              </a:buClr>
              <a:buSzPct val="100000"/>
              <a:buFont typeface="Times New Roman" panose="02020603050405020304" pitchFamily="18" charset="0"/>
              <a:buChar char="»"/>
              <a:tabLst>
                <a:tab pos="460375" algn="l"/>
                <a:tab pos="919163" algn="l"/>
                <a:tab pos="1143000" algn="l"/>
                <a:tab pos="1663700" algn="l"/>
                <a:tab pos="2400300" algn="l"/>
                <a:tab pos="2971800" algn="l"/>
                <a:tab pos="3652838" algn="l"/>
                <a:tab pos="4111625" algn="l"/>
                <a:tab pos="4230688" algn="l"/>
              </a:tabLst>
              <a:defRPr sz="1600">
                <a:solidFill>
                  <a:schemeClr val="tx1"/>
                </a:solidFill>
                <a:latin typeface="Arial" panose="020B0604020202020204" pitchFamily="34" charset="0"/>
              </a:defRPr>
            </a:lvl5pPr>
            <a:lvl6pPr marL="2514600" indent="-228600" defTabSz="917575"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143000" algn="l"/>
                <a:tab pos="1663700" algn="l"/>
                <a:tab pos="2400300" algn="l"/>
                <a:tab pos="2971800" algn="l"/>
                <a:tab pos="3652838" algn="l"/>
                <a:tab pos="4111625" algn="l"/>
                <a:tab pos="4230688" algn="l"/>
              </a:tabLst>
              <a:defRPr sz="1600">
                <a:solidFill>
                  <a:schemeClr val="tx1"/>
                </a:solidFill>
                <a:latin typeface="Arial" panose="020B0604020202020204" pitchFamily="34" charset="0"/>
              </a:defRPr>
            </a:lvl6pPr>
            <a:lvl7pPr marL="2971800" indent="-228600" defTabSz="917575"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143000" algn="l"/>
                <a:tab pos="1663700" algn="l"/>
                <a:tab pos="2400300" algn="l"/>
                <a:tab pos="2971800" algn="l"/>
                <a:tab pos="3652838" algn="l"/>
                <a:tab pos="4111625" algn="l"/>
                <a:tab pos="4230688" algn="l"/>
              </a:tabLst>
              <a:defRPr sz="1600">
                <a:solidFill>
                  <a:schemeClr val="tx1"/>
                </a:solidFill>
                <a:latin typeface="Arial" panose="020B0604020202020204" pitchFamily="34" charset="0"/>
              </a:defRPr>
            </a:lvl7pPr>
            <a:lvl8pPr marL="3429000" indent="-228600" defTabSz="917575"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143000" algn="l"/>
                <a:tab pos="1663700" algn="l"/>
                <a:tab pos="2400300" algn="l"/>
                <a:tab pos="2971800" algn="l"/>
                <a:tab pos="3652838" algn="l"/>
                <a:tab pos="4111625" algn="l"/>
                <a:tab pos="4230688" algn="l"/>
              </a:tabLst>
              <a:defRPr sz="1600">
                <a:solidFill>
                  <a:schemeClr val="tx1"/>
                </a:solidFill>
                <a:latin typeface="Arial" panose="020B0604020202020204" pitchFamily="34" charset="0"/>
              </a:defRPr>
            </a:lvl8pPr>
            <a:lvl9pPr marL="3886200" indent="-228600" defTabSz="917575"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143000" algn="l"/>
                <a:tab pos="1663700" algn="l"/>
                <a:tab pos="2400300" algn="l"/>
                <a:tab pos="2971800" algn="l"/>
                <a:tab pos="3652838" algn="l"/>
                <a:tab pos="4111625" algn="l"/>
                <a:tab pos="4230688" algn="l"/>
              </a:tabLst>
              <a:defRPr sz="1600">
                <a:solidFill>
                  <a:schemeClr val="tx1"/>
                </a:solidFill>
                <a:latin typeface="Arial" panose="020B0604020202020204" pitchFamily="34" charset="0"/>
              </a:defRPr>
            </a:lvl9pPr>
          </a:lstStyle>
          <a:p>
            <a:pPr>
              <a:spcBef>
                <a:spcPct val="0"/>
              </a:spcBef>
              <a:buClrTx/>
              <a:buSzTx/>
              <a:buFontTx/>
              <a:buNone/>
            </a:pPr>
            <a:r>
              <a:rPr lang="en-US" altLang="en-US" sz="1400">
                <a:solidFill>
                  <a:schemeClr val="tx1"/>
                </a:solidFill>
                <a:latin typeface="Times New Roman" panose="02020603050405020304" pitchFamily="18" charset="0"/>
              </a:rPr>
              <a:t>LIBRARY ieee ;</a:t>
            </a:r>
          </a:p>
          <a:p>
            <a:pPr>
              <a:spcBef>
                <a:spcPct val="0"/>
              </a:spcBef>
              <a:buClrTx/>
              <a:buSzTx/>
              <a:buFontTx/>
              <a:buNone/>
            </a:pPr>
            <a:r>
              <a:rPr lang="en-US" altLang="en-US" sz="1400">
                <a:solidFill>
                  <a:schemeClr val="tx1"/>
                </a:solidFill>
                <a:latin typeface="Times New Roman" panose="02020603050405020304" pitchFamily="18" charset="0"/>
              </a:rPr>
              <a:t>USE ieee.std_logic_1164.all ;</a:t>
            </a:r>
          </a:p>
          <a:p>
            <a:pPr>
              <a:spcBef>
                <a:spcPct val="0"/>
              </a:spcBef>
              <a:buClrTx/>
              <a:buSzTx/>
              <a:buFontTx/>
              <a:buNone/>
            </a:pPr>
            <a:r>
              <a:rPr lang="en-US" altLang="en-US" sz="1400">
                <a:solidFill>
                  <a:schemeClr val="tx1"/>
                </a:solidFill>
                <a:latin typeface="Times New Roman" panose="02020603050405020304" pitchFamily="18" charset="0"/>
              </a:rPr>
              <a:t>ENTITY seg7 IS</a:t>
            </a:r>
          </a:p>
          <a:p>
            <a:pPr>
              <a:spcBef>
                <a:spcPct val="0"/>
              </a:spcBef>
              <a:buClrTx/>
              <a:buSzTx/>
              <a:buFontTx/>
              <a:buNone/>
            </a:pPr>
            <a:r>
              <a:rPr lang="en-US" altLang="en-US" sz="1400">
                <a:solidFill>
                  <a:schemeClr val="tx1"/>
                </a:solidFill>
                <a:latin typeface="Times New Roman" panose="02020603050405020304" pitchFamily="18" charset="0"/>
              </a:rPr>
              <a:t>	PORT (	bcd 	: IN 	STD_LOGIC_VECTOR(3 DOWNTO 0) ;</a:t>
            </a:r>
          </a:p>
          <a:p>
            <a:pPr>
              <a:spcBef>
                <a:spcPct val="0"/>
              </a:spcBef>
              <a:buClrTx/>
              <a:buSzTx/>
              <a:buFontTx/>
              <a:buNone/>
            </a:pPr>
            <a:r>
              <a:rPr lang="en-US" altLang="en-US" sz="1400">
                <a:solidFill>
                  <a:schemeClr val="tx1"/>
                </a:solidFill>
                <a:latin typeface="Times New Roman" panose="02020603050405020304" pitchFamily="18" charset="0"/>
              </a:rPr>
              <a:t>			leds	: OUT 	STD_LOGIC_VECTOR(1 TO 7) ) ;</a:t>
            </a:r>
          </a:p>
          <a:p>
            <a:pPr>
              <a:spcBef>
                <a:spcPct val="0"/>
              </a:spcBef>
              <a:buClrTx/>
              <a:buSzTx/>
              <a:buFontTx/>
              <a:buNone/>
            </a:pPr>
            <a:r>
              <a:rPr lang="en-US" altLang="en-US" sz="1400">
                <a:solidFill>
                  <a:schemeClr val="tx1"/>
                </a:solidFill>
                <a:latin typeface="Times New Roman" panose="02020603050405020304" pitchFamily="18" charset="0"/>
              </a:rPr>
              <a:t>END seg7 ;</a:t>
            </a:r>
          </a:p>
          <a:p>
            <a:pPr>
              <a:spcBef>
                <a:spcPct val="0"/>
              </a:spcBef>
              <a:buClrTx/>
              <a:buSzTx/>
              <a:buFontTx/>
              <a:buNone/>
            </a:pPr>
            <a:r>
              <a:rPr lang="en-US" altLang="en-US" sz="1400">
                <a:solidFill>
                  <a:schemeClr val="tx1"/>
                </a:solidFill>
                <a:latin typeface="Times New Roman" panose="02020603050405020304" pitchFamily="18" charset="0"/>
              </a:rPr>
              <a:t>ARCHITECTURE Behavior OF seg7 IS	</a:t>
            </a:r>
          </a:p>
          <a:p>
            <a:pPr>
              <a:spcBef>
                <a:spcPct val="0"/>
              </a:spcBef>
              <a:buClrTx/>
              <a:buSzTx/>
              <a:buFontTx/>
              <a:buNone/>
            </a:pPr>
            <a:r>
              <a:rPr lang="en-US" altLang="en-US" sz="1400">
                <a:solidFill>
                  <a:schemeClr val="tx1"/>
                </a:solidFill>
                <a:latin typeface="Times New Roman" panose="02020603050405020304" pitchFamily="18" charset="0"/>
              </a:rPr>
              <a:t>BEGIN</a:t>
            </a:r>
          </a:p>
          <a:p>
            <a:pPr>
              <a:spcBef>
                <a:spcPct val="0"/>
              </a:spcBef>
              <a:buClrTx/>
              <a:buSzTx/>
              <a:buFontTx/>
              <a:buNone/>
            </a:pPr>
            <a:r>
              <a:rPr lang="en-US" altLang="en-US" sz="1400">
                <a:solidFill>
                  <a:schemeClr val="tx1"/>
                </a:solidFill>
                <a:latin typeface="Times New Roman" panose="02020603050405020304" pitchFamily="18" charset="0"/>
              </a:rPr>
              <a:t>	</a:t>
            </a:r>
            <a:r>
              <a:rPr lang="en-US" altLang="en-US" sz="1400" b="1">
                <a:solidFill>
                  <a:srgbClr val="990033"/>
                </a:solidFill>
                <a:latin typeface="Times New Roman" panose="02020603050405020304" pitchFamily="18" charset="0"/>
              </a:rPr>
              <a:t>PROCESS ( bcd )</a:t>
            </a:r>
          </a:p>
          <a:p>
            <a:pPr>
              <a:spcBef>
                <a:spcPct val="0"/>
              </a:spcBef>
              <a:buClrTx/>
              <a:buSzTx/>
              <a:buFontTx/>
              <a:buNone/>
            </a:pPr>
            <a:r>
              <a:rPr lang="en-US" altLang="en-US" sz="1400">
                <a:solidFill>
                  <a:schemeClr val="tx1"/>
                </a:solidFill>
                <a:latin typeface="Times New Roman" panose="02020603050405020304" pitchFamily="18" charset="0"/>
              </a:rPr>
              <a:t>	BEGIN</a:t>
            </a:r>
          </a:p>
          <a:p>
            <a:pPr>
              <a:spcBef>
                <a:spcPct val="0"/>
              </a:spcBef>
              <a:buClrTx/>
              <a:buSzTx/>
              <a:buFontTx/>
              <a:buNone/>
            </a:pPr>
            <a:r>
              <a:rPr lang="en-US" altLang="en-US" sz="1400">
                <a:solidFill>
                  <a:schemeClr val="tx1"/>
                </a:solidFill>
                <a:latin typeface="Times New Roman" panose="02020603050405020304" pitchFamily="18" charset="0"/>
              </a:rPr>
              <a:t>		CASE bcd IS 			--		abcdefg</a:t>
            </a:r>
          </a:p>
          <a:p>
            <a:pPr>
              <a:spcBef>
                <a:spcPct val="0"/>
              </a:spcBef>
              <a:buClrTx/>
              <a:buSzTx/>
              <a:buFontTx/>
              <a:buNone/>
            </a:pPr>
            <a:r>
              <a:rPr lang="en-US" altLang="en-US" sz="1400">
                <a:solidFill>
                  <a:schemeClr val="tx1"/>
                </a:solidFill>
                <a:latin typeface="Times New Roman" panose="02020603050405020304" pitchFamily="18" charset="0"/>
              </a:rPr>
              <a:t>			WHEN "0000" 	=&gt; leds 	&lt;= 	"1111110" ;</a:t>
            </a:r>
          </a:p>
          <a:p>
            <a:pPr>
              <a:spcBef>
                <a:spcPct val="0"/>
              </a:spcBef>
              <a:buClrTx/>
              <a:buSzTx/>
              <a:buFontTx/>
              <a:buNone/>
            </a:pPr>
            <a:r>
              <a:rPr lang="en-US" altLang="en-US" sz="1400">
                <a:solidFill>
                  <a:schemeClr val="tx1"/>
                </a:solidFill>
                <a:latin typeface="Times New Roman" panose="02020603050405020304" pitchFamily="18" charset="0"/>
              </a:rPr>
              <a:t>			WHEN "0001" 	=&gt; leds 	&lt;= 	"0110000" ;</a:t>
            </a:r>
          </a:p>
          <a:p>
            <a:pPr>
              <a:spcBef>
                <a:spcPct val="0"/>
              </a:spcBef>
              <a:buClrTx/>
              <a:buSzTx/>
              <a:buFontTx/>
              <a:buNone/>
            </a:pPr>
            <a:r>
              <a:rPr lang="en-US" altLang="en-US" sz="1400">
                <a:solidFill>
                  <a:schemeClr val="tx1"/>
                </a:solidFill>
                <a:latin typeface="Times New Roman" panose="02020603050405020304" pitchFamily="18" charset="0"/>
              </a:rPr>
              <a:t>			WHEN "0010" 	=&gt; leds 	&lt;= 	"1101101" ;</a:t>
            </a:r>
          </a:p>
          <a:p>
            <a:pPr>
              <a:spcBef>
                <a:spcPct val="0"/>
              </a:spcBef>
              <a:buClrTx/>
              <a:buSzTx/>
              <a:buFontTx/>
              <a:buNone/>
            </a:pPr>
            <a:r>
              <a:rPr lang="en-US" altLang="en-US" sz="1400">
                <a:solidFill>
                  <a:schemeClr val="tx1"/>
                </a:solidFill>
                <a:latin typeface="Times New Roman" panose="02020603050405020304" pitchFamily="18" charset="0"/>
              </a:rPr>
              <a:t>			WHEN "0011" 	=&gt; leds 	&lt;= 	"1111001" ;</a:t>
            </a:r>
          </a:p>
          <a:p>
            <a:pPr>
              <a:spcBef>
                <a:spcPct val="0"/>
              </a:spcBef>
              <a:buClrTx/>
              <a:buSzTx/>
              <a:buFontTx/>
              <a:buNone/>
            </a:pPr>
            <a:r>
              <a:rPr lang="en-US" altLang="en-US" sz="1400">
                <a:solidFill>
                  <a:schemeClr val="tx1"/>
                </a:solidFill>
                <a:latin typeface="Times New Roman" panose="02020603050405020304" pitchFamily="18" charset="0"/>
              </a:rPr>
              <a:t>			WHEN "0100" 	=&gt; leds 	&lt;= 	"0110011" ;</a:t>
            </a:r>
          </a:p>
          <a:p>
            <a:pPr>
              <a:spcBef>
                <a:spcPct val="0"/>
              </a:spcBef>
              <a:buClrTx/>
              <a:buSzTx/>
              <a:buFontTx/>
              <a:buNone/>
            </a:pPr>
            <a:r>
              <a:rPr lang="en-US" altLang="en-US" sz="1400">
                <a:solidFill>
                  <a:schemeClr val="tx1"/>
                </a:solidFill>
                <a:latin typeface="Times New Roman" panose="02020603050405020304" pitchFamily="18" charset="0"/>
              </a:rPr>
              <a:t>			WHEN "0101" 	=&gt; leds 	&lt;= 	"1011011" ;</a:t>
            </a:r>
          </a:p>
          <a:p>
            <a:pPr>
              <a:spcBef>
                <a:spcPct val="0"/>
              </a:spcBef>
              <a:buClrTx/>
              <a:buSzTx/>
              <a:buFontTx/>
              <a:buNone/>
            </a:pPr>
            <a:r>
              <a:rPr lang="en-US" altLang="en-US" sz="1400">
                <a:solidFill>
                  <a:schemeClr val="tx1"/>
                </a:solidFill>
                <a:latin typeface="Times New Roman" panose="02020603050405020304" pitchFamily="18" charset="0"/>
              </a:rPr>
              <a:t>			WHEN "0110" 	=&gt; leds 	&lt;= 	"1011111" ;</a:t>
            </a:r>
          </a:p>
          <a:p>
            <a:pPr>
              <a:spcBef>
                <a:spcPct val="0"/>
              </a:spcBef>
              <a:buClrTx/>
              <a:buSzTx/>
              <a:buFontTx/>
              <a:buNone/>
            </a:pPr>
            <a:r>
              <a:rPr lang="en-US" altLang="en-US" sz="1400">
                <a:solidFill>
                  <a:schemeClr val="tx1"/>
                </a:solidFill>
                <a:latin typeface="Times New Roman" panose="02020603050405020304" pitchFamily="18" charset="0"/>
              </a:rPr>
              <a:t>			WHEN "0111" 	=&gt; leds 	&lt;= 	"1110000" ;</a:t>
            </a:r>
          </a:p>
          <a:p>
            <a:pPr>
              <a:spcBef>
                <a:spcPct val="0"/>
              </a:spcBef>
              <a:buClrTx/>
              <a:buSzTx/>
              <a:buFontTx/>
              <a:buNone/>
            </a:pPr>
            <a:r>
              <a:rPr lang="en-US" altLang="en-US" sz="1400">
                <a:solidFill>
                  <a:schemeClr val="tx1"/>
                </a:solidFill>
                <a:latin typeface="Times New Roman" panose="02020603050405020304" pitchFamily="18" charset="0"/>
              </a:rPr>
              <a:t>			WHEN "1000" 	=&gt; leds 	&lt;=	 "1111111" ;</a:t>
            </a:r>
          </a:p>
          <a:p>
            <a:pPr>
              <a:spcBef>
                <a:spcPct val="0"/>
              </a:spcBef>
              <a:buClrTx/>
              <a:buSzTx/>
              <a:buFontTx/>
              <a:buNone/>
            </a:pPr>
            <a:r>
              <a:rPr lang="en-US" altLang="en-US" sz="1400">
                <a:solidFill>
                  <a:schemeClr val="tx1"/>
                </a:solidFill>
                <a:latin typeface="Times New Roman" panose="02020603050405020304" pitchFamily="18" charset="0"/>
              </a:rPr>
              <a:t>			WHEN "1001" 	=&gt; leds 	&lt;=	 "1110011" ;</a:t>
            </a:r>
          </a:p>
          <a:p>
            <a:pPr>
              <a:spcBef>
                <a:spcPct val="0"/>
              </a:spcBef>
              <a:buClrTx/>
              <a:buSzTx/>
              <a:buFontTx/>
              <a:buNone/>
            </a:pPr>
            <a:r>
              <a:rPr lang="en-US" altLang="en-US" sz="1400">
                <a:solidFill>
                  <a:schemeClr val="tx1"/>
                </a:solidFill>
                <a:latin typeface="Times New Roman" panose="02020603050405020304" pitchFamily="18" charset="0"/>
              </a:rPr>
              <a:t>			</a:t>
            </a:r>
            <a:r>
              <a:rPr lang="en-US" altLang="en-US" sz="1400" b="1">
                <a:solidFill>
                  <a:srgbClr val="990033"/>
                </a:solidFill>
                <a:latin typeface="Times New Roman" panose="02020603050405020304" pitchFamily="18" charset="0"/>
              </a:rPr>
              <a:t>WHEN OTHERS 	=&gt; leds 	&lt;=	 "-------" ;</a:t>
            </a:r>
          </a:p>
          <a:p>
            <a:pPr>
              <a:spcBef>
                <a:spcPct val="0"/>
              </a:spcBef>
              <a:buClrTx/>
              <a:buSzTx/>
              <a:buFontTx/>
              <a:buNone/>
            </a:pPr>
            <a:r>
              <a:rPr lang="en-US" altLang="en-US" sz="1400">
                <a:solidFill>
                  <a:schemeClr val="tx1"/>
                </a:solidFill>
                <a:latin typeface="Times New Roman" panose="02020603050405020304" pitchFamily="18" charset="0"/>
              </a:rPr>
              <a:t>		END CASE ;</a:t>
            </a:r>
          </a:p>
          <a:p>
            <a:pPr>
              <a:spcBef>
                <a:spcPct val="0"/>
              </a:spcBef>
              <a:buClrTx/>
              <a:buSzTx/>
              <a:buFontTx/>
              <a:buNone/>
            </a:pPr>
            <a:r>
              <a:rPr lang="en-US" altLang="en-US" sz="1400">
                <a:solidFill>
                  <a:schemeClr val="tx1"/>
                </a:solidFill>
                <a:latin typeface="Times New Roman" panose="02020603050405020304" pitchFamily="18" charset="0"/>
              </a:rPr>
              <a:t>	END PROCESS ;</a:t>
            </a:r>
          </a:p>
          <a:p>
            <a:pPr>
              <a:spcBef>
                <a:spcPct val="0"/>
              </a:spcBef>
              <a:buClrTx/>
              <a:buSzTx/>
              <a:buFontTx/>
              <a:buNone/>
            </a:pPr>
            <a:r>
              <a:rPr lang="en-US" altLang="en-US" sz="1400">
                <a:solidFill>
                  <a:schemeClr val="tx1"/>
                </a:solidFill>
                <a:latin typeface="Times New Roman" panose="02020603050405020304" pitchFamily="18" charset="0"/>
              </a:rPr>
              <a:t>END Behavior ;</a:t>
            </a:r>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7891" name="Rectangle 2"/>
          <p:cNvSpPr>
            <a:spLocks noGrp="1" noChangeArrowheads="1"/>
          </p:cNvSpPr>
          <p:nvPr>
            <p:ph type="title"/>
          </p:nvPr>
        </p:nvSpPr>
        <p:spPr>
          <a:xfrm>
            <a:off x="152400" y="-152400"/>
            <a:ext cx="8763000" cy="1143000"/>
          </a:xfrm>
        </p:spPr>
        <p:txBody>
          <a:bodyPr/>
          <a:lstStyle/>
          <a:p>
            <a:pPr>
              <a:defRPr/>
            </a:pPr>
            <a:r>
              <a:rPr lang="pl-PL" altLang="en-US" sz="3200" smtClean="0"/>
              <a:t>Describing combinational logic using processes</a:t>
            </a:r>
          </a:p>
        </p:txBody>
      </p:sp>
      <p:sp>
        <p:nvSpPr>
          <p:cNvPr id="373764" name="Text Box 4"/>
          <p:cNvSpPr txBox="1">
            <a:spLocks noChangeArrowheads="1"/>
          </p:cNvSpPr>
          <p:nvPr/>
        </p:nvSpPr>
        <p:spPr bwMode="auto">
          <a:xfrm>
            <a:off x="1828800" y="1219200"/>
            <a:ext cx="58293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15263"/>
              </a:buClr>
              <a:buSzPct val="75000"/>
              <a:buFont typeface="Wingdings" panose="05000000000000000000" pitchFamily="2" charset="2"/>
              <a:buChar char="q"/>
              <a:tabLst>
                <a:tab pos="460375" algn="l"/>
                <a:tab pos="919163" algn="l"/>
                <a:tab pos="1366838" algn="l"/>
                <a:tab pos="2116138" algn="l"/>
                <a:tab pos="2963863"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60375" algn="l"/>
                <a:tab pos="919163" algn="l"/>
                <a:tab pos="1366838" algn="l"/>
                <a:tab pos="2116138" algn="l"/>
                <a:tab pos="2963863"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60375" algn="l"/>
                <a:tab pos="919163" algn="l"/>
                <a:tab pos="1366838" algn="l"/>
                <a:tab pos="2116138" algn="l"/>
                <a:tab pos="2963863"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60375" algn="l"/>
                <a:tab pos="919163" algn="l"/>
                <a:tab pos="1366838" algn="l"/>
                <a:tab pos="2116138" algn="l"/>
                <a:tab pos="2963863"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60375" algn="l"/>
                <a:tab pos="919163" algn="l"/>
                <a:tab pos="1366838" algn="l"/>
                <a:tab pos="2116138" algn="l"/>
                <a:tab pos="2963863"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366838" algn="l"/>
                <a:tab pos="2116138" algn="l"/>
                <a:tab pos="2963863"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366838" algn="l"/>
                <a:tab pos="2116138" algn="l"/>
                <a:tab pos="2963863"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366838" algn="l"/>
                <a:tab pos="2116138" algn="l"/>
                <a:tab pos="2963863"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60375" algn="l"/>
                <a:tab pos="919163" algn="l"/>
                <a:tab pos="1366838" algn="l"/>
                <a:tab pos="2116138" algn="l"/>
                <a:tab pos="2963863" algn="l"/>
              </a:tabLst>
              <a:defRPr sz="1600">
                <a:solidFill>
                  <a:schemeClr val="tx1"/>
                </a:solidFill>
                <a:latin typeface="Arial" panose="020B0604020202020204" pitchFamily="34" charset="0"/>
              </a:defRPr>
            </a:lvl9pPr>
          </a:lstStyle>
          <a:p>
            <a:pPr>
              <a:spcBef>
                <a:spcPct val="0"/>
              </a:spcBef>
              <a:buClrTx/>
              <a:buSzTx/>
              <a:buFontTx/>
              <a:buNone/>
            </a:pPr>
            <a:r>
              <a:rPr lang="en-US" altLang="en-US" sz="1800">
                <a:solidFill>
                  <a:schemeClr val="tx1"/>
                </a:solidFill>
                <a:latin typeface="Times New Roman" panose="02020603050405020304" pitchFamily="18" charset="0"/>
              </a:rPr>
              <a:t>LIBRARY ieee ;</a:t>
            </a:r>
          </a:p>
          <a:p>
            <a:pPr>
              <a:spcBef>
                <a:spcPct val="0"/>
              </a:spcBef>
              <a:buClrTx/>
              <a:buSzTx/>
              <a:buFontTx/>
              <a:buNone/>
            </a:pPr>
            <a:r>
              <a:rPr lang="en-US" altLang="en-US" sz="1800">
                <a:solidFill>
                  <a:schemeClr val="tx1"/>
                </a:solidFill>
                <a:latin typeface="Times New Roman" panose="02020603050405020304" pitchFamily="18" charset="0"/>
              </a:rPr>
              <a:t>USE ieee.std_logic_1164.all ;</a:t>
            </a:r>
          </a:p>
          <a:p>
            <a:pPr>
              <a:spcBef>
                <a:spcPct val="0"/>
              </a:spcBef>
              <a:buClrTx/>
              <a:buSzTx/>
              <a:buFontTx/>
              <a:buNone/>
            </a:pPr>
            <a:endParaRPr lang="en-US" altLang="en-US" sz="1800">
              <a:solidFill>
                <a:schemeClr val="tx1"/>
              </a:solidFill>
              <a:latin typeface="Times New Roman" panose="02020603050405020304" pitchFamily="18" charset="0"/>
            </a:endParaRPr>
          </a:p>
          <a:p>
            <a:pPr>
              <a:spcBef>
                <a:spcPct val="0"/>
              </a:spcBef>
              <a:buClrTx/>
              <a:buSzTx/>
              <a:buFontTx/>
              <a:buNone/>
            </a:pPr>
            <a:r>
              <a:rPr lang="en-US" altLang="en-US" sz="1800">
                <a:solidFill>
                  <a:schemeClr val="tx1"/>
                </a:solidFill>
                <a:latin typeface="Times New Roman" panose="02020603050405020304" pitchFamily="18" charset="0"/>
              </a:rPr>
              <a:t>ENTITY compare1 IS</a:t>
            </a:r>
          </a:p>
          <a:p>
            <a:pPr>
              <a:spcBef>
                <a:spcPct val="0"/>
              </a:spcBef>
              <a:buClrTx/>
              <a:buSzTx/>
              <a:buFontTx/>
              <a:buNone/>
            </a:pPr>
            <a:r>
              <a:rPr lang="en-US" altLang="en-US" sz="1800">
                <a:solidFill>
                  <a:schemeClr val="tx1"/>
                </a:solidFill>
                <a:latin typeface="Times New Roman" panose="02020603050405020304" pitchFamily="18" charset="0"/>
              </a:rPr>
              <a:t>	PORT (	A, B 	: IN 	STD_LOGIC ;</a:t>
            </a:r>
          </a:p>
          <a:p>
            <a:pPr>
              <a:spcBef>
                <a:spcPct val="0"/>
              </a:spcBef>
              <a:buClrTx/>
              <a:buSzTx/>
              <a:buFontTx/>
              <a:buNone/>
            </a:pPr>
            <a:r>
              <a:rPr lang="en-US" altLang="en-US" sz="1800">
                <a:solidFill>
                  <a:schemeClr val="tx1"/>
                </a:solidFill>
                <a:latin typeface="Times New Roman" panose="02020603050405020304" pitchFamily="18" charset="0"/>
              </a:rPr>
              <a:t>			AeqB	: OUT 	STD_LOGIC ) ;</a:t>
            </a:r>
          </a:p>
          <a:p>
            <a:pPr>
              <a:spcBef>
                <a:spcPct val="0"/>
              </a:spcBef>
              <a:buClrTx/>
              <a:buSzTx/>
              <a:buFontTx/>
              <a:buNone/>
            </a:pPr>
            <a:r>
              <a:rPr lang="en-US" altLang="en-US" sz="1800">
                <a:solidFill>
                  <a:schemeClr val="tx1"/>
                </a:solidFill>
                <a:latin typeface="Times New Roman" panose="02020603050405020304" pitchFamily="18" charset="0"/>
              </a:rPr>
              <a:t>END compare1 ;</a:t>
            </a:r>
          </a:p>
          <a:p>
            <a:pPr>
              <a:spcBef>
                <a:spcPct val="0"/>
              </a:spcBef>
              <a:buClrTx/>
              <a:buSzTx/>
              <a:buFontTx/>
              <a:buNone/>
            </a:pPr>
            <a:endParaRPr lang="en-US" altLang="en-US" sz="1800">
              <a:solidFill>
                <a:schemeClr val="tx1"/>
              </a:solidFill>
              <a:latin typeface="Times New Roman" panose="02020603050405020304" pitchFamily="18" charset="0"/>
            </a:endParaRPr>
          </a:p>
          <a:p>
            <a:pPr>
              <a:spcBef>
                <a:spcPct val="0"/>
              </a:spcBef>
              <a:buClrTx/>
              <a:buSzTx/>
              <a:buFontTx/>
              <a:buNone/>
            </a:pPr>
            <a:r>
              <a:rPr lang="en-US" altLang="en-US" sz="1800">
                <a:solidFill>
                  <a:schemeClr val="tx1"/>
                </a:solidFill>
                <a:latin typeface="Times New Roman" panose="02020603050405020304" pitchFamily="18" charset="0"/>
              </a:rPr>
              <a:t>ARCHITECTURE Behavior OF compare1 IS</a:t>
            </a:r>
          </a:p>
          <a:p>
            <a:pPr>
              <a:spcBef>
                <a:spcPct val="0"/>
              </a:spcBef>
              <a:buClrTx/>
              <a:buSzTx/>
              <a:buFontTx/>
              <a:buNone/>
            </a:pPr>
            <a:r>
              <a:rPr lang="en-US" altLang="en-US" sz="1800">
                <a:solidFill>
                  <a:schemeClr val="tx1"/>
                </a:solidFill>
                <a:latin typeface="Times New Roman" panose="02020603050405020304" pitchFamily="18" charset="0"/>
              </a:rPr>
              <a:t>BEGIN</a:t>
            </a:r>
          </a:p>
          <a:p>
            <a:pPr>
              <a:spcBef>
                <a:spcPct val="0"/>
              </a:spcBef>
              <a:buClrTx/>
              <a:buSzTx/>
              <a:buFontTx/>
              <a:buNone/>
            </a:pPr>
            <a:r>
              <a:rPr lang="en-US" altLang="en-US" sz="1800" b="1">
                <a:solidFill>
                  <a:srgbClr val="990033"/>
                </a:solidFill>
                <a:latin typeface="Times New Roman" panose="02020603050405020304" pitchFamily="18" charset="0"/>
              </a:rPr>
              <a:t>	PROCESS ( A, B )</a:t>
            </a:r>
          </a:p>
          <a:p>
            <a:pPr>
              <a:spcBef>
                <a:spcPct val="0"/>
              </a:spcBef>
              <a:buClrTx/>
              <a:buSzTx/>
              <a:buFontTx/>
              <a:buNone/>
            </a:pPr>
            <a:r>
              <a:rPr lang="en-US" altLang="en-US" sz="1800">
                <a:solidFill>
                  <a:schemeClr val="tx1"/>
                </a:solidFill>
                <a:latin typeface="Times New Roman" panose="02020603050405020304" pitchFamily="18" charset="0"/>
              </a:rPr>
              <a:t>	BEGIN</a:t>
            </a:r>
          </a:p>
          <a:p>
            <a:pPr>
              <a:spcBef>
                <a:spcPct val="0"/>
              </a:spcBef>
              <a:buClrTx/>
              <a:buSzTx/>
              <a:buFontTx/>
              <a:buNone/>
            </a:pPr>
            <a:r>
              <a:rPr lang="en-US" altLang="en-US" sz="1800">
                <a:solidFill>
                  <a:schemeClr val="tx1"/>
                </a:solidFill>
                <a:latin typeface="Times New Roman" panose="02020603050405020304" pitchFamily="18" charset="0"/>
              </a:rPr>
              <a:t>		</a:t>
            </a:r>
            <a:r>
              <a:rPr lang="en-US" altLang="en-US" sz="1800" b="1">
                <a:solidFill>
                  <a:srgbClr val="990033"/>
                </a:solidFill>
                <a:latin typeface="Times New Roman" panose="02020603050405020304" pitchFamily="18" charset="0"/>
              </a:rPr>
              <a:t>AeqB &lt;= '0' ;</a:t>
            </a:r>
          </a:p>
          <a:p>
            <a:pPr>
              <a:spcBef>
                <a:spcPct val="0"/>
              </a:spcBef>
              <a:buClrTx/>
              <a:buSzTx/>
              <a:buFontTx/>
              <a:buNone/>
            </a:pPr>
            <a:r>
              <a:rPr lang="en-US" altLang="en-US" sz="1800">
                <a:solidFill>
                  <a:schemeClr val="tx1"/>
                </a:solidFill>
                <a:latin typeface="Times New Roman" panose="02020603050405020304" pitchFamily="18" charset="0"/>
              </a:rPr>
              <a:t>		IF A = B THEN</a:t>
            </a:r>
          </a:p>
          <a:p>
            <a:pPr>
              <a:spcBef>
                <a:spcPct val="0"/>
              </a:spcBef>
              <a:buClrTx/>
              <a:buSzTx/>
              <a:buFontTx/>
              <a:buNone/>
            </a:pPr>
            <a:r>
              <a:rPr lang="en-US" altLang="en-US" sz="1800">
                <a:solidFill>
                  <a:schemeClr val="tx1"/>
                </a:solidFill>
                <a:latin typeface="Times New Roman" panose="02020603050405020304" pitchFamily="18" charset="0"/>
              </a:rPr>
              <a:t>			</a:t>
            </a:r>
            <a:r>
              <a:rPr lang="en-US" altLang="en-US" sz="1800" b="1">
                <a:solidFill>
                  <a:srgbClr val="990033"/>
                </a:solidFill>
                <a:latin typeface="Times New Roman" panose="02020603050405020304" pitchFamily="18" charset="0"/>
              </a:rPr>
              <a:t>AeqB &lt;= '1' ;</a:t>
            </a:r>
          </a:p>
          <a:p>
            <a:pPr>
              <a:spcBef>
                <a:spcPct val="0"/>
              </a:spcBef>
              <a:buClrTx/>
              <a:buSzTx/>
              <a:buFontTx/>
              <a:buNone/>
            </a:pPr>
            <a:r>
              <a:rPr lang="en-US" altLang="en-US" sz="1800">
                <a:solidFill>
                  <a:schemeClr val="tx1"/>
                </a:solidFill>
                <a:latin typeface="Times New Roman" panose="02020603050405020304" pitchFamily="18" charset="0"/>
              </a:rPr>
              <a:t>		END IF ;</a:t>
            </a:r>
          </a:p>
          <a:p>
            <a:pPr>
              <a:spcBef>
                <a:spcPct val="0"/>
              </a:spcBef>
              <a:buClrTx/>
              <a:buSzTx/>
              <a:buFontTx/>
              <a:buNone/>
            </a:pPr>
            <a:r>
              <a:rPr lang="en-US" altLang="en-US" sz="1800">
                <a:solidFill>
                  <a:schemeClr val="tx1"/>
                </a:solidFill>
                <a:latin typeface="Times New Roman" panose="02020603050405020304" pitchFamily="18" charset="0"/>
              </a:rPr>
              <a:t>	END PROCESS ;</a:t>
            </a:r>
          </a:p>
          <a:p>
            <a:pPr>
              <a:spcBef>
                <a:spcPct val="0"/>
              </a:spcBef>
              <a:buClrTx/>
              <a:buSzTx/>
              <a:buFontTx/>
              <a:buNone/>
            </a:pPr>
            <a:r>
              <a:rPr lang="en-US" altLang="en-US" sz="1800">
                <a:solidFill>
                  <a:schemeClr val="tx1"/>
                </a:solidFill>
                <a:latin typeface="Times New Roman" panose="02020603050405020304" pitchFamily="18" charset="0"/>
              </a:rPr>
              <a:t>END Behavior ;</a:t>
            </a:r>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8915" name="Rectangle 2"/>
          <p:cNvSpPr>
            <a:spLocks noGrp="1" noChangeArrowheads="1"/>
          </p:cNvSpPr>
          <p:nvPr>
            <p:ph type="title"/>
          </p:nvPr>
        </p:nvSpPr>
        <p:spPr>
          <a:xfrm>
            <a:off x="152400" y="-152400"/>
            <a:ext cx="8763000" cy="1143000"/>
          </a:xfrm>
        </p:spPr>
        <p:txBody>
          <a:bodyPr/>
          <a:lstStyle/>
          <a:p>
            <a:pPr>
              <a:defRPr/>
            </a:pPr>
            <a:r>
              <a:rPr lang="pl-PL" altLang="en-US" sz="3200" smtClean="0"/>
              <a:t>Incorrect code for combinational logic</a:t>
            </a:r>
            <a:br>
              <a:rPr lang="pl-PL" altLang="en-US" sz="3200" smtClean="0"/>
            </a:br>
            <a:r>
              <a:rPr lang="pl-PL" altLang="en-US" sz="3200" smtClean="0"/>
              <a:t>- Implied latch (1)</a:t>
            </a:r>
          </a:p>
        </p:txBody>
      </p:sp>
      <p:sp>
        <p:nvSpPr>
          <p:cNvPr id="374788" name="Text Box 4"/>
          <p:cNvSpPr txBox="1">
            <a:spLocks noChangeArrowheads="1"/>
          </p:cNvSpPr>
          <p:nvPr/>
        </p:nvSpPr>
        <p:spPr bwMode="auto">
          <a:xfrm>
            <a:off x="2162175" y="1085850"/>
            <a:ext cx="4941888"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tabLst>
                <a:tab pos="512763" algn="l"/>
                <a:tab pos="919163" algn="l"/>
                <a:tab pos="1366838" algn="l"/>
                <a:tab pos="2179638" algn="l"/>
                <a:tab pos="3090863"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512763" algn="l"/>
                <a:tab pos="919163" algn="l"/>
                <a:tab pos="1366838" algn="l"/>
                <a:tab pos="2179638" algn="l"/>
                <a:tab pos="3090863"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512763" algn="l"/>
                <a:tab pos="919163" algn="l"/>
                <a:tab pos="1366838" algn="l"/>
                <a:tab pos="2179638" algn="l"/>
                <a:tab pos="3090863"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512763" algn="l"/>
                <a:tab pos="919163" algn="l"/>
                <a:tab pos="1366838" algn="l"/>
                <a:tab pos="2179638" algn="l"/>
                <a:tab pos="3090863"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512763" algn="l"/>
                <a:tab pos="919163" algn="l"/>
                <a:tab pos="1366838" algn="l"/>
                <a:tab pos="2179638" algn="l"/>
                <a:tab pos="3090863"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512763" algn="l"/>
                <a:tab pos="919163" algn="l"/>
                <a:tab pos="1366838" algn="l"/>
                <a:tab pos="2179638" algn="l"/>
                <a:tab pos="3090863"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512763" algn="l"/>
                <a:tab pos="919163" algn="l"/>
                <a:tab pos="1366838" algn="l"/>
                <a:tab pos="2179638" algn="l"/>
                <a:tab pos="3090863"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512763" algn="l"/>
                <a:tab pos="919163" algn="l"/>
                <a:tab pos="1366838" algn="l"/>
                <a:tab pos="2179638" algn="l"/>
                <a:tab pos="3090863"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512763" algn="l"/>
                <a:tab pos="919163" algn="l"/>
                <a:tab pos="1366838" algn="l"/>
                <a:tab pos="2179638" algn="l"/>
                <a:tab pos="3090863" algn="l"/>
              </a:tabLst>
              <a:defRPr sz="1600">
                <a:solidFill>
                  <a:schemeClr val="tx1"/>
                </a:solidFill>
                <a:latin typeface="Arial" panose="020B0604020202020204" pitchFamily="34" charset="0"/>
              </a:defRPr>
            </a:lvl9pPr>
          </a:lstStyle>
          <a:p>
            <a:pPr>
              <a:spcBef>
                <a:spcPct val="0"/>
              </a:spcBef>
              <a:buClrTx/>
              <a:buSzTx/>
              <a:buFontTx/>
              <a:buNone/>
            </a:pPr>
            <a:r>
              <a:rPr lang="en-US" altLang="en-US" sz="2000">
                <a:solidFill>
                  <a:schemeClr val="tx1"/>
                </a:solidFill>
                <a:latin typeface="Times New Roman" panose="02020603050405020304" pitchFamily="18" charset="0"/>
              </a:rPr>
              <a:t>LIBRARY ieee ;</a:t>
            </a:r>
          </a:p>
          <a:p>
            <a:pPr>
              <a:spcBef>
                <a:spcPct val="0"/>
              </a:spcBef>
              <a:buClrTx/>
              <a:buSzTx/>
              <a:buFontTx/>
              <a:buNone/>
            </a:pPr>
            <a:r>
              <a:rPr lang="en-US" altLang="en-US" sz="2000">
                <a:solidFill>
                  <a:schemeClr val="tx1"/>
                </a:solidFill>
                <a:latin typeface="Times New Roman" panose="02020603050405020304" pitchFamily="18" charset="0"/>
              </a:rPr>
              <a:t>USE ieee.std_logic_1164.all ;</a:t>
            </a:r>
          </a:p>
          <a:p>
            <a:pPr>
              <a:spcBef>
                <a:spcPct val="0"/>
              </a:spcBef>
              <a:buClrTx/>
              <a:buSzTx/>
              <a:buFontTx/>
              <a:buNone/>
            </a:pPr>
            <a:endParaRPr lang="en-US" altLang="en-US" sz="2000">
              <a:solidFill>
                <a:schemeClr val="tx1"/>
              </a:solidFill>
              <a:latin typeface="Times New Roman" panose="02020603050405020304" pitchFamily="18" charset="0"/>
            </a:endParaRPr>
          </a:p>
          <a:p>
            <a:pPr>
              <a:spcBef>
                <a:spcPct val="0"/>
              </a:spcBef>
              <a:buClrTx/>
              <a:buSzTx/>
              <a:buFontTx/>
              <a:buNone/>
            </a:pPr>
            <a:r>
              <a:rPr lang="en-US" altLang="en-US" sz="2000">
                <a:solidFill>
                  <a:schemeClr val="tx1"/>
                </a:solidFill>
                <a:latin typeface="Times New Roman" panose="02020603050405020304" pitchFamily="18" charset="0"/>
              </a:rPr>
              <a:t>ENTITY implied IS</a:t>
            </a:r>
          </a:p>
          <a:p>
            <a:pPr>
              <a:spcBef>
                <a:spcPct val="0"/>
              </a:spcBef>
              <a:buClrTx/>
              <a:buSzTx/>
              <a:buFontTx/>
              <a:buNone/>
            </a:pPr>
            <a:r>
              <a:rPr lang="en-US" altLang="en-US" sz="2000">
                <a:solidFill>
                  <a:schemeClr val="tx1"/>
                </a:solidFill>
                <a:latin typeface="Times New Roman" panose="02020603050405020304" pitchFamily="18" charset="0"/>
              </a:rPr>
              <a:t>	PORT ( A, B 	: IN 	STD_LOGIC ;</a:t>
            </a:r>
          </a:p>
          <a:p>
            <a:pPr>
              <a:spcBef>
                <a:spcPct val="0"/>
              </a:spcBef>
              <a:buClrTx/>
              <a:buSzTx/>
              <a:buFontTx/>
              <a:buNone/>
            </a:pPr>
            <a:r>
              <a:rPr lang="en-US" altLang="en-US" sz="2000">
                <a:solidFill>
                  <a:schemeClr val="tx1"/>
                </a:solidFill>
                <a:latin typeface="Times New Roman" panose="02020603050405020304" pitchFamily="18" charset="0"/>
              </a:rPr>
              <a:t>			AeqB	: OUT 	STD_LOGIC ) ;</a:t>
            </a:r>
          </a:p>
          <a:p>
            <a:pPr>
              <a:spcBef>
                <a:spcPct val="0"/>
              </a:spcBef>
              <a:buClrTx/>
              <a:buSzTx/>
              <a:buFontTx/>
              <a:buNone/>
            </a:pPr>
            <a:r>
              <a:rPr lang="en-US" altLang="en-US" sz="2000">
                <a:solidFill>
                  <a:schemeClr val="tx1"/>
                </a:solidFill>
                <a:latin typeface="Times New Roman" panose="02020603050405020304" pitchFamily="18" charset="0"/>
              </a:rPr>
              <a:t>END implied ;</a:t>
            </a:r>
          </a:p>
          <a:p>
            <a:pPr>
              <a:spcBef>
                <a:spcPct val="0"/>
              </a:spcBef>
              <a:buClrTx/>
              <a:buSzTx/>
              <a:buFontTx/>
              <a:buNone/>
            </a:pPr>
            <a:endParaRPr lang="en-US" altLang="en-US" sz="2000">
              <a:solidFill>
                <a:schemeClr val="tx1"/>
              </a:solidFill>
              <a:latin typeface="Times New Roman" panose="02020603050405020304" pitchFamily="18" charset="0"/>
            </a:endParaRPr>
          </a:p>
          <a:p>
            <a:pPr>
              <a:spcBef>
                <a:spcPct val="0"/>
              </a:spcBef>
              <a:buClrTx/>
              <a:buSzTx/>
              <a:buFontTx/>
              <a:buNone/>
            </a:pPr>
            <a:r>
              <a:rPr lang="en-US" altLang="en-US" sz="2000">
                <a:solidFill>
                  <a:schemeClr val="tx1"/>
                </a:solidFill>
                <a:latin typeface="Times New Roman" panose="02020603050405020304" pitchFamily="18" charset="0"/>
              </a:rPr>
              <a:t>ARCHITECTURE Behavior OF implied IS	</a:t>
            </a:r>
          </a:p>
          <a:p>
            <a:pPr>
              <a:spcBef>
                <a:spcPct val="0"/>
              </a:spcBef>
              <a:buClrTx/>
              <a:buSzTx/>
              <a:buFontTx/>
              <a:buNone/>
            </a:pPr>
            <a:r>
              <a:rPr lang="en-US" altLang="en-US" sz="2000">
                <a:solidFill>
                  <a:schemeClr val="tx1"/>
                </a:solidFill>
                <a:latin typeface="Times New Roman" panose="02020603050405020304" pitchFamily="18" charset="0"/>
              </a:rPr>
              <a:t>BEGIN</a:t>
            </a:r>
          </a:p>
          <a:p>
            <a:pPr>
              <a:spcBef>
                <a:spcPct val="0"/>
              </a:spcBef>
              <a:buClrTx/>
              <a:buSzTx/>
              <a:buFontTx/>
              <a:buNone/>
            </a:pPr>
            <a:r>
              <a:rPr lang="en-US" altLang="en-US" sz="2000">
                <a:solidFill>
                  <a:schemeClr val="tx1"/>
                </a:solidFill>
                <a:latin typeface="Times New Roman" panose="02020603050405020304" pitchFamily="18" charset="0"/>
              </a:rPr>
              <a:t>	PROCESS ( A, B )</a:t>
            </a:r>
          </a:p>
          <a:p>
            <a:pPr>
              <a:spcBef>
                <a:spcPct val="0"/>
              </a:spcBef>
              <a:buClrTx/>
              <a:buSzTx/>
              <a:buFontTx/>
              <a:buNone/>
            </a:pPr>
            <a:r>
              <a:rPr lang="en-US" altLang="en-US" sz="2000">
                <a:solidFill>
                  <a:schemeClr val="tx1"/>
                </a:solidFill>
                <a:latin typeface="Times New Roman" panose="02020603050405020304" pitchFamily="18" charset="0"/>
              </a:rPr>
              <a:t>	BEGIN</a:t>
            </a:r>
          </a:p>
          <a:p>
            <a:pPr>
              <a:spcBef>
                <a:spcPct val="0"/>
              </a:spcBef>
              <a:buClrTx/>
              <a:buSzTx/>
              <a:buFontTx/>
              <a:buNone/>
            </a:pPr>
            <a:r>
              <a:rPr lang="en-US" altLang="en-US" sz="2000" b="1">
                <a:solidFill>
                  <a:srgbClr val="990033"/>
                </a:solidFill>
                <a:latin typeface="Times New Roman" panose="02020603050405020304" pitchFamily="18" charset="0"/>
              </a:rPr>
              <a:t>		IF A = B THEN</a:t>
            </a:r>
          </a:p>
          <a:p>
            <a:pPr>
              <a:spcBef>
                <a:spcPct val="0"/>
              </a:spcBef>
              <a:buClrTx/>
              <a:buSzTx/>
              <a:buFontTx/>
              <a:buNone/>
            </a:pPr>
            <a:r>
              <a:rPr lang="en-US" altLang="en-US" sz="2000" b="1">
                <a:solidFill>
                  <a:srgbClr val="990033"/>
                </a:solidFill>
                <a:latin typeface="Times New Roman" panose="02020603050405020304" pitchFamily="18" charset="0"/>
              </a:rPr>
              <a:t>			AeqB &lt;= '1' ;</a:t>
            </a:r>
          </a:p>
          <a:p>
            <a:pPr>
              <a:spcBef>
                <a:spcPct val="0"/>
              </a:spcBef>
              <a:buClrTx/>
              <a:buSzTx/>
              <a:buFontTx/>
              <a:buNone/>
            </a:pPr>
            <a:r>
              <a:rPr lang="en-US" altLang="en-US" sz="2000">
                <a:solidFill>
                  <a:schemeClr val="tx1"/>
                </a:solidFill>
                <a:latin typeface="Times New Roman" panose="02020603050405020304" pitchFamily="18" charset="0"/>
              </a:rPr>
              <a:t>		END IF ;</a:t>
            </a:r>
          </a:p>
          <a:p>
            <a:pPr>
              <a:spcBef>
                <a:spcPct val="0"/>
              </a:spcBef>
              <a:buClrTx/>
              <a:buSzTx/>
              <a:buFontTx/>
              <a:buNone/>
            </a:pPr>
            <a:r>
              <a:rPr lang="en-US" altLang="en-US" sz="2000">
                <a:solidFill>
                  <a:schemeClr val="tx1"/>
                </a:solidFill>
                <a:latin typeface="Times New Roman" panose="02020603050405020304" pitchFamily="18" charset="0"/>
              </a:rPr>
              <a:t>	END PROCESS ;</a:t>
            </a:r>
          </a:p>
          <a:p>
            <a:pPr>
              <a:spcBef>
                <a:spcPct val="0"/>
              </a:spcBef>
              <a:buClrTx/>
              <a:buSzTx/>
              <a:buFontTx/>
              <a:buNone/>
            </a:pPr>
            <a:r>
              <a:rPr lang="en-US" altLang="en-US" sz="2000">
                <a:solidFill>
                  <a:schemeClr val="tx1"/>
                </a:solidFill>
                <a:latin typeface="Times New Roman" panose="02020603050405020304" pitchFamily="18" charset="0"/>
              </a:rPr>
              <a:t>END Behavior ;</a:t>
            </a:r>
          </a:p>
        </p:txBody>
      </p:sp>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39939" name="Rectangle 2"/>
          <p:cNvSpPr>
            <a:spLocks noGrp="1" noChangeArrowheads="1"/>
          </p:cNvSpPr>
          <p:nvPr>
            <p:ph type="title"/>
          </p:nvPr>
        </p:nvSpPr>
        <p:spPr>
          <a:xfrm>
            <a:off x="152400" y="-152400"/>
            <a:ext cx="8763000" cy="1143000"/>
          </a:xfrm>
        </p:spPr>
        <p:txBody>
          <a:bodyPr/>
          <a:lstStyle/>
          <a:p>
            <a:pPr>
              <a:defRPr/>
            </a:pPr>
            <a:r>
              <a:rPr lang="pl-PL" altLang="en-US" sz="3200" smtClean="0"/>
              <a:t>Incorrect code for combinational logic</a:t>
            </a:r>
            <a:br>
              <a:rPr lang="pl-PL" altLang="en-US" sz="3200" smtClean="0"/>
            </a:br>
            <a:r>
              <a:rPr lang="pl-PL" altLang="en-US" sz="3200" smtClean="0"/>
              <a:t>- Implied latch (2)</a:t>
            </a:r>
          </a:p>
        </p:txBody>
      </p:sp>
      <p:grpSp>
        <p:nvGrpSpPr>
          <p:cNvPr id="375812" name="Group 4"/>
          <p:cNvGrpSpPr>
            <a:grpSpLocks/>
          </p:cNvGrpSpPr>
          <p:nvPr/>
        </p:nvGrpSpPr>
        <p:grpSpPr bwMode="auto">
          <a:xfrm>
            <a:off x="2209800" y="2971800"/>
            <a:ext cx="4300538" cy="1023938"/>
            <a:chOff x="1451" y="1322"/>
            <a:chExt cx="2709" cy="645"/>
          </a:xfrm>
        </p:grpSpPr>
        <p:sp>
          <p:nvSpPr>
            <p:cNvPr id="375813" name="Freeform 5"/>
            <p:cNvSpPr>
              <a:spLocks/>
            </p:cNvSpPr>
            <p:nvPr/>
          </p:nvSpPr>
          <p:spPr bwMode="auto">
            <a:xfrm>
              <a:off x="3534" y="1564"/>
              <a:ext cx="28" cy="29"/>
            </a:xfrm>
            <a:custGeom>
              <a:avLst/>
              <a:gdLst>
                <a:gd name="T0" fmla="*/ 0 w 58"/>
                <a:gd name="T1" fmla="*/ 0 h 57"/>
                <a:gd name="T2" fmla="*/ 0 w 58"/>
                <a:gd name="T3" fmla="*/ 1 h 57"/>
                <a:gd name="T4" fmla="*/ 0 w 58"/>
                <a:gd name="T5" fmla="*/ 1 h 57"/>
                <a:gd name="T6" fmla="*/ 0 w 58"/>
                <a:gd name="T7" fmla="*/ 1 h 57"/>
                <a:gd name="T8" fmla="*/ 0 w 58"/>
                <a:gd name="T9" fmla="*/ 1 h 57"/>
                <a:gd name="T10" fmla="*/ 0 w 58"/>
                <a:gd name="T11" fmla="*/ 1 h 57"/>
                <a:gd name="T12" fmla="*/ 0 w 58"/>
                <a:gd name="T13" fmla="*/ 1 h 57"/>
                <a:gd name="T14" fmla="*/ 0 w 58"/>
                <a:gd name="T15" fmla="*/ 1 h 57"/>
                <a:gd name="T16" fmla="*/ 0 w 58"/>
                <a:gd name="T17" fmla="*/ 1 h 57"/>
                <a:gd name="T18" fmla="*/ 0 w 58"/>
                <a:gd name="T19" fmla="*/ 1 h 57"/>
                <a:gd name="T20" fmla="*/ 0 w 58"/>
                <a:gd name="T21" fmla="*/ 1 h 57"/>
                <a:gd name="T22" fmla="*/ 0 w 58"/>
                <a:gd name="T23" fmla="*/ 1 h 57"/>
                <a:gd name="T24" fmla="*/ 0 w 58"/>
                <a:gd name="T25" fmla="*/ 1 h 57"/>
                <a:gd name="T26" fmla="*/ 0 w 58"/>
                <a:gd name="T27" fmla="*/ 1 h 57"/>
                <a:gd name="T28" fmla="*/ 0 w 58"/>
                <a:gd name="T29" fmla="*/ 1 h 57"/>
                <a:gd name="T30" fmla="*/ 0 w 58"/>
                <a:gd name="T31" fmla="*/ 1 h 57"/>
                <a:gd name="T32" fmla="*/ 0 w 58"/>
                <a:gd name="T33" fmla="*/ 1 h 57"/>
                <a:gd name="T34" fmla="*/ 0 w 58"/>
                <a:gd name="T35" fmla="*/ 1 h 57"/>
                <a:gd name="T36" fmla="*/ 0 w 58"/>
                <a:gd name="T37" fmla="*/ 1 h 57"/>
                <a:gd name="T38" fmla="*/ 0 w 58"/>
                <a:gd name="T39" fmla="*/ 1 h 57"/>
                <a:gd name="T40" fmla="*/ 0 w 58"/>
                <a:gd name="T41" fmla="*/ 1 h 57"/>
                <a:gd name="T42" fmla="*/ 0 w 58"/>
                <a:gd name="T43" fmla="*/ 1 h 57"/>
                <a:gd name="T44" fmla="*/ 0 w 58"/>
                <a:gd name="T45" fmla="*/ 1 h 57"/>
                <a:gd name="T46" fmla="*/ 0 w 58"/>
                <a:gd name="T47" fmla="*/ 1 h 57"/>
                <a:gd name="T48" fmla="*/ 0 w 58"/>
                <a:gd name="T49" fmla="*/ 1 h 57"/>
                <a:gd name="T50" fmla="*/ 0 w 58"/>
                <a:gd name="T51" fmla="*/ 1 h 57"/>
                <a:gd name="T52" fmla="*/ 0 w 58"/>
                <a:gd name="T53" fmla="*/ 1 h 57"/>
                <a:gd name="T54" fmla="*/ 0 w 58"/>
                <a:gd name="T55" fmla="*/ 1 h 57"/>
                <a:gd name="T56" fmla="*/ 0 w 58"/>
                <a:gd name="T57" fmla="*/ 1 h 57"/>
                <a:gd name="T58" fmla="*/ 0 w 58"/>
                <a:gd name="T59" fmla="*/ 1 h 57"/>
                <a:gd name="T60" fmla="*/ 0 w 58"/>
                <a:gd name="T61" fmla="*/ 1 h 57"/>
                <a:gd name="T62" fmla="*/ 0 w 58"/>
                <a:gd name="T63" fmla="*/ 1 h 57"/>
                <a:gd name="T64" fmla="*/ 0 w 58"/>
                <a:gd name="T65" fmla="*/ 1 h 57"/>
                <a:gd name="T66" fmla="*/ 0 w 58"/>
                <a:gd name="T67" fmla="*/ 1 h 57"/>
                <a:gd name="T68" fmla="*/ 0 w 58"/>
                <a:gd name="T69" fmla="*/ 1 h 57"/>
                <a:gd name="T70" fmla="*/ 0 w 58"/>
                <a:gd name="T71" fmla="*/ 1 h 57"/>
                <a:gd name="T72" fmla="*/ 0 w 58"/>
                <a:gd name="T73" fmla="*/ 1 h 57"/>
                <a:gd name="T74" fmla="*/ 0 w 58"/>
                <a:gd name="T75" fmla="*/ 1 h 57"/>
                <a:gd name="T76" fmla="*/ 0 w 58"/>
                <a:gd name="T77" fmla="*/ 1 h 57"/>
                <a:gd name="T78" fmla="*/ 0 w 58"/>
                <a:gd name="T79" fmla="*/ 1 h 57"/>
                <a:gd name="T80" fmla="*/ 0 w 58"/>
                <a:gd name="T81" fmla="*/ 1 h 57"/>
                <a:gd name="T82" fmla="*/ 0 w 58"/>
                <a:gd name="T83" fmla="*/ 1 h 57"/>
                <a:gd name="T84" fmla="*/ 0 w 58"/>
                <a:gd name="T85" fmla="*/ 1 h 57"/>
                <a:gd name="T86" fmla="*/ 0 w 58"/>
                <a:gd name="T87" fmla="*/ 0 h 57"/>
                <a:gd name="T88" fmla="*/ 0 w 58"/>
                <a:gd name="T89" fmla="*/ 1 h 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8" h="57">
                  <a:moveTo>
                    <a:pt x="29" y="28"/>
                  </a:moveTo>
                  <a:lnTo>
                    <a:pt x="29" y="0"/>
                  </a:lnTo>
                  <a:lnTo>
                    <a:pt x="27" y="0"/>
                  </a:lnTo>
                  <a:lnTo>
                    <a:pt x="26" y="1"/>
                  </a:lnTo>
                  <a:lnTo>
                    <a:pt x="25" y="1"/>
                  </a:lnTo>
                  <a:lnTo>
                    <a:pt x="23" y="1"/>
                  </a:lnTo>
                  <a:lnTo>
                    <a:pt x="22" y="1"/>
                  </a:lnTo>
                  <a:lnTo>
                    <a:pt x="20" y="1"/>
                  </a:lnTo>
                  <a:lnTo>
                    <a:pt x="19" y="2"/>
                  </a:lnTo>
                  <a:lnTo>
                    <a:pt x="17" y="2"/>
                  </a:lnTo>
                  <a:lnTo>
                    <a:pt x="16" y="2"/>
                  </a:lnTo>
                  <a:lnTo>
                    <a:pt x="15" y="4"/>
                  </a:lnTo>
                  <a:lnTo>
                    <a:pt x="13" y="4"/>
                  </a:lnTo>
                  <a:lnTo>
                    <a:pt x="13" y="5"/>
                  </a:lnTo>
                  <a:lnTo>
                    <a:pt x="12" y="5"/>
                  </a:lnTo>
                  <a:lnTo>
                    <a:pt x="10" y="7"/>
                  </a:lnTo>
                  <a:lnTo>
                    <a:pt x="9" y="8"/>
                  </a:lnTo>
                  <a:lnTo>
                    <a:pt x="7" y="10"/>
                  </a:lnTo>
                  <a:lnTo>
                    <a:pt x="6" y="11"/>
                  </a:lnTo>
                  <a:lnTo>
                    <a:pt x="4" y="13"/>
                  </a:lnTo>
                  <a:lnTo>
                    <a:pt x="4" y="14"/>
                  </a:lnTo>
                  <a:lnTo>
                    <a:pt x="3" y="15"/>
                  </a:lnTo>
                  <a:lnTo>
                    <a:pt x="3" y="17"/>
                  </a:lnTo>
                  <a:lnTo>
                    <a:pt x="2" y="18"/>
                  </a:lnTo>
                  <a:lnTo>
                    <a:pt x="2" y="20"/>
                  </a:lnTo>
                  <a:lnTo>
                    <a:pt x="0" y="21"/>
                  </a:lnTo>
                  <a:lnTo>
                    <a:pt x="0" y="23"/>
                  </a:lnTo>
                  <a:lnTo>
                    <a:pt x="0" y="24"/>
                  </a:lnTo>
                  <a:lnTo>
                    <a:pt x="0" y="25"/>
                  </a:lnTo>
                  <a:lnTo>
                    <a:pt x="0" y="27"/>
                  </a:lnTo>
                  <a:lnTo>
                    <a:pt x="0" y="28"/>
                  </a:lnTo>
                  <a:lnTo>
                    <a:pt x="0" y="30"/>
                  </a:lnTo>
                  <a:lnTo>
                    <a:pt x="0" y="31"/>
                  </a:lnTo>
                  <a:lnTo>
                    <a:pt x="0" y="33"/>
                  </a:lnTo>
                  <a:lnTo>
                    <a:pt x="0" y="34"/>
                  </a:lnTo>
                  <a:lnTo>
                    <a:pt x="0" y="36"/>
                  </a:lnTo>
                  <a:lnTo>
                    <a:pt x="2" y="37"/>
                  </a:lnTo>
                  <a:lnTo>
                    <a:pt x="2" y="38"/>
                  </a:lnTo>
                  <a:lnTo>
                    <a:pt x="2" y="40"/>
                  </a:lnTo>
                  <a:lnTo>
                    <a:pt x="3" y="41"/>
                  </a:lnTo>
                  <a:lnTo>
                    <a:pt x="3" y="43"/>
                  </a:lnTo>
                  <a:lnTo>
                    <a:pt x="4" y="44"/>
                  </a:lnTo>
                  <a:lnTo>
                    <a:pt x="4" y="46"/>
                  </a:lnTo>
                  <a:lnTo>
                    <a:pt x="6" y="46"/>
                  </a:lnTo>
                  <a:lnTo>
                    <a:pt x="6" y="47"/>
                  </a:lnTo>
                  <a:lnTo>
                    <a:pt x="7" y="48"/>
                  </a:lnTo>
                  <a:lnTo>
                    <a:pt x="9" y="50"/>
                  </a:lnTo>
                  <a:lnTo>
                    <a:pt x="10" y="51"/>
                  </a:lnTo>
                  <a:lnTo>
                    <a:pt x="12" y="51"/>
                  </a:lnTo>
                  <a:lnTo>
                    <a:pt x="13" y="53"/>
                  </a:lnTo>
                  <a:lnTo>
                    <a:pt x="13" y="54"/>
                  </a:lnTo>
                  <a:lnTo>
                    <a:pt x="15" y="54"/>
                  </a:lnTo>
                  <a:lnTo>
                    <a:pt x="16" y="54"/>
                  </a:lnTo>
                  <a:lnTo>
                    <a:pt x="17" y="56"/>
                  </a:lnTo>
                  <a:lnTo>
                    <a:pt x="19" y="56"/>
                  </a:lnTo>
                  <a:lnTo>
                    <a:pt x="20" y="57"/>
                  </a:lnTo>
                  <a:lnTo>
                    <a:pt x="22" y="57"/>
                  </a:lnTo>
                  <a:lnTo>
                    <a:pt x="23" y="57"/>
                  </a:lnTo>
                  <a:lnTo>
                    <a:pt x="25" y="57"/>
                  </a:lnTo>
                  <a:lnTo>
                    <a:pt x="26" y="57"/>
                  </a:lnTo>
                  <a:lnTo>
                    <a:pt x="27" y="57"/>
                  </a:lnTo>
                  <a:lnTo>
                    <a:pt x="29" y="57"/>
                  </a:lnTo>
                  <a:lnTo>
                    <a:pt x="30" y="57"/>
                  </a:lnTo>
                  <a:lnTo>
                    <a:pt x="32" y="57"/>
                  </a:lnTo>
                  <a:lnTo>
                    <a:pt x="33" y="57"/>
                  </a:lnTo>
                  <a:lnTo>
                    <a:pt x="35" y="57"/>
                  </a:lnTo>
                  <a:lnTo>
                    <a:pt x="36" y="57"/>
                  </a:lnTo>
                  <a:lnTo>
                    <a:pt x="38" y="57"/>
                  </a:lnTo>
                  <a:lnTo>
                    <a:pt x="39" y="56"/>
                  </a:lnTo>
                  <a:lnTo>
                    <a:pt x="40" y="54"/>
                  </a:lnTo>
                  <a:lnTo>
                    <a:pt x="42" y="54"/>
                  </a:lnTo>
                  <a:lnTo>
                    <a:pt x="43" y="54"/>
                  </a:lnTo>
                  <a:lnTo>
                    <a:pt x="45" y="53"/>
                  </a:lnTo>
                  <a:lnTo>
                    <a:pt x="46" y="51"/>
                  </a:lnTo>
                  <a:lnTo>
                    <a:pt x="48" y="50"/>
                  </a:lnTo>
                  <a:lnTo>
                    <a:pt x="49" y="50"/>
                  </a:lnTo>
                  <a:lnTo>
                    <a:pt x="49" y="48"/>
                  </a:lnTo>
                  <a:lnTo>
                    <a:pt x="51" y="47"/>
                  </a:lnTo>
                  <a:lnTo>
                    <a:pt x="52" y="46"/>
                  </a:lnTo>
                  <a:lnTo>
                    <a:pt x="53" y="44"/>
                  </a:lnTo>
                  <a:lnTo>
                    <a:pt x="53" y="43"/>
                  </a:lnTo>
                  <a:lnTo>
                    <a:pt x="55" y="41"/>
                  </a:lnTo>
                  <a:lnTo>
                    <a:pt x="55" y="40"/>
                  </a:lnTo>
                  <a:lnTo>
                    <a:pt x="55" y="38"/>
                  </a:lnTo>
                  <a:lnTo>
                    <a:pt x="56" y="37"/>
                  </a:lnTo>
                  <a:lnTo>
                    <a:pt x="56" y="36"/>
                  </a:lnTo>
                  <a:lnTo>
                    <a:pt x="56" y="34"/>
                  </a:lnTo>
                  <a:lnTo>
                    <a:pt x="56" y="33"/>
                  </a:lnTo>
                  <a:lnTo>
                    <a:pt x="58" y="31"/>
                  </a:lnTo>
                  <a:lnTo>
                    <a:pt x="58" y="30"/>
                  </a:lnTo>
                  <a:lnTo>
                    <a:pt x="58" y="28"/>
                  </a:lnTo>
                  <a:lnTo>
                    <a:pt x="58" y="27"/>
                  </a:lnTo>
                  <a:lnTo>
                    <a:pt x="58" y="25"/>
                  </a:lnTo>
                  <a:lnTo>
                    <a:pt x="56" y="24"/>
                  </a:lnTo>
                  <a:lnTo>
                    <a:pt x="56" y="23"/>
                  </a:lnTo>
                  <a:lnTo>
                    <a:pt x="56" y="21"/>
                  </a:lnTo>
                  <a:lnTo>
                    <a:pt x="56" y="20"/>
                  </a:lnTo>
                  <a:lnTo>
                    <a:pt x="55" y="20"/>
                  </a:lnTo>
                  <a:lnTo>
                    <a:pt x="55" y="18"/>
                  </a:lnTo>
                  <a:lnTo>
                    <a:pt x="55" y="17"/>
                  </a:lnTo>
                  <a:lnTo>
                    <a:pt x="53" y="15"/>
                  </a:lnTo>
                  <a:lnTo>
                    <a:pt x="53" y="14"/>
                  </a:lnTo>
                  <a:lnTo>
                    <a:pt x="52" y="13"/>
                  </a:lnTo>
                  <a:lnTo>
                    <a:pt x="52" y="11"/>
                  </a:lnTo>
                  <a:lnTo>
                    <a:pt x="51" y="11"/>
                  </a:lnTo>
                  <a:lnTo>
                    <a:pt x="49" y="10"/>
                  </a:lnTo>
                  <a:lnTo>
                    <a:pt x="49" y="8"/>
                  </a:lnTo>
                  <a:lnTo>
                    <a:pt x="48" y="8"/>
                  </a:lnTo>
                  <a:lnTo>
                    <a:pt x="46" y="7"/>
                  </a:lnTo>
                  <a:lnTo>
                    <a:pt x="46" y="5"/>
                  </a:lnTo>
                  <a:lnTo>
                    <a:pt x="45" y="5"/>
                  </a:lnTo>
                  <a:lnTo>
                    <a:pt x="43" y="4"/>
                  </a:lnTo>
                  <a:lnTo>
                    <a:pt x="42" y="4"/>
                  </a:lnTo>
                  <a:lnTo>
                    <a:pt x="40" y="2"/>
                  </a:lnTo>
                  <a:lnTo>
                    <a:pt x="39" y="2"/>
                  </a:lnTo>
                  <a:lnTo>
                    <a:pt x="38" y="1"/>
                  </a:lnTo>
                  <a:lnTo>
                    <a:pt x="36" y="1"/>
                  </a:lnTo>
                  <a:lnTo>
                    <a:pt x="35" y="1"/>
                  </a:lnTo>
                  <a:lnTo>
                    <a:pt x="33" y="1"/>
                  </a:lnTo>
                  <a:lnTo>
                    <a:pt x="32" y="1"/>
                  </a:lnTo>
                  <a:lnTo>
                    <a:pt x="30" y="0"/>
                  </a:lnTo>
                  <a:lnTo>
                    <a:pt x="29" y="0"/>
                  </a:lnTo>
                  <a:lnTo>
                    <a:pt x="29" y="28"/>
                  </a:lnTo>
                  <a:close/>
                </a:path>
              </a:pathLst>
            </a:custGeom>
            <a:solidFill>
              <a:srgbClr val="FFFFFF"/>
            </a:solidFill>
            <a:ln w="0">
              <a:solidFill>
                <a:srgbClr val="000000"/>
              </a:solidFill>
              <a:prstDash val="solid"/>
              <a:round/>
              <a:headEnd/>
              <a:tailEnd/>
            </a:ln>
          </p:spPr>
          <p:txBody>
            <a:bodyPr/>
            <a:lstStyle/>
            <a:p>
              <a:endParaRPr lang="en-GB"/>
            </a:p>
          </p:txBody>
        </p:sp>
        <p:sp>
          <p:nvSpPr>
            <p:cNvPr id="375814" name="Freeform 6"/>
            <p:cNvSpPr>
              <a:spLocks/>
            </p:cNvSpPr>
            <p:nvPr/>
          </p:nvSpPr>
          <p:spPr bwMode="auto">
            <a:xfrm>
              <a:off x="3524" y="1570"/>
              <a:ext cx="35" cy="35"/>
            </a:xfrm>
            <a:custGeom>
              <a:avLst/>
              <a:gdLst>
                <a:gd name="T0" fmla="*/ 0 w 71"/>
                <a:gd name="T1" fmla="*/ 0 h 71"/>
                <a:gd name="T2" fmla="*/ 0 w 71"/>
                <a:gd name="T3" fmla="*/ 0 h 71"/>
                <a:gd name="T4" fmla="*/ 0 w 71"/>
                <a:gd name="T5" fmla="*/ 0 h 71"/>
                <a:gd name="T6" fmla="*/ 0 w 71"/>
                <a:gd name="T7" fmla="*/ 0 h 71"/>
                <a:gd name="T8" fmla="*/ 0 w 71"/>
                <a:gd name="T9" fmla="*/ 0 h 71"/>
                <a:gd name="T10" fmla="*/ 0 w 71"/>
                <a:gd name="T11" fmla="*/ 0 h 71"/>
                <a:gd name="T12" fmla="*/ 0 w 71"/>
                <a:gd name="T13" fmla="*/ 0 h 71"/>
                <a:gd name="T14" fmla="*/ 0 w 71"/>
                <a:gd name="T15" fmla="*/ 0 h 71"/>
                <a:gd name="T16" fmla="*/ 0 w 71"/>
                <a:gd name="T17" fmla="*/ 0 h 71"/>
                <a:gd name="T18" fmla="*/ 0 w 71"/>
                <a:gd name="T19" fmla="*/ 0 h 71"/>
                <a:gd name="T20" fmla="*/ 0 w 71"/>
                <a:gd name="T21" fmla="*/ 0 h 71"/>
                <a:gd name="T22" fmla="*/ 0 w 71"/>
                <a:gd name="T23" fmla="*/ 0 h 71"/>
                <a:gd name="T24" fmla="*/ 0 w 71"/>
                <a:gd name="T25" fmla="*/ 0 h 71"/>
                <a:gd name="T26" fmla="*/ 0 w 71"/>
                <a:gd name="T27" fmla="*/ 0 h 71"/>
                <a:gd name="T28" fmla="*/ 0 w 71"/>
                <a:gd name="T29" fmla="*/ 0 h 71"/>
                <a:gd name="T30" fmla="*/ 0 w 71"/>
                <a:gd name="T31" fmla="*/ 0 h 71"/>
                <a:gd name="T32" fmla="*/ 0 w 71"/>
                <a:gd name="T33" fmla="*/ 0 h 71"/>
                <a:gd name="T34" fmla="*/ 0 w 71"/>
                <a:gd name="T35" fmla="*/ 0 h 71"/>
                <a:gd name="T36" fmla="*/ 0 w 71"/>
                <a:gd name="T37" fmla="*/ 0 h 71"/>
                <a:gd name="T38" fmla="*/ 0 w 71"/>
                <a:gd name="T39" fmla="*/ 0 h 71"/>
                <a:gd name="T40" fmla="*/ 0 w 71"/>
                <a:gd name="T41" fmla="*/ 0 h 71"/>
                <a:gd name="T42" fmla="*/ 0 w 71"/>
                <a:gd name="T43" fmla="*/ 0 h 71"/>
                <a:gd name="T44" fmla="*/ 0 w 71"/>
                <a:gd name="T45" fmla="*/ 0 h 71"/>
                <a:gd name="T46" fmla="*/ 0 w 71"/>
                <a:gd name="T47" fmla="*/ 0 h 71"/>
                <a:gd name="T48" fmla="*/ 0 w 71"/>
                <a:gd name="T49" fmla="*/ 0 h 71"/>
                <a:gd name="T50" fmla="*/ 0 w 71"/>
                <a:gd name="T51" fmla="*/ 0 h 71"/>
                <a:gd name="T52" fmla="*/ 0 w 71"/>
                <a:gd name="T53" fmla="*/ 0 h 71"/>
                <a:gd name="T54" fmla="*/ 0 w 71"/>
                <a:gd name="T55" fmla="*/ 0 h 71"/>
                <a:gd name="T56" fmla="*/ 0 w 71"/>
                <a:gd name="T57" fmla="*/ 0 h 71"/>
                <a:gd name="T58" fmla="*/ 0 w 71"/>
                <a:gd name="T59" fmla="*/ 0 h 71"/>
                <a:gd name="T60" fmla="*/ 0 w 71"/>
                <a:gd name="T61" fmla="*/ 0 h 71"/>
                <a:gd name="T62" fmla="*/ 0 w 71"/>
                <a:gd name="T63" fmla="*/ 0 h 71"/>
                <a:gd name="T64" fmla="*/ 0 w 71"/>
                <a:gd name="T65" fmla="*/ 0 h 71"/>
                <a:gd name="T66" fmla="*/ 0 w 71"/>
                <a:gd name="T67" fmla="*/ 0 h 71"/>
                <a:gd name="T68" fmla="*/ 0 w 71"/>
                <a:gd name="T69" fmla="*/ 0 h 71"/>
                <a:gd name="T70" fmla="*/ 0 w 71"/>
                <a:gd name="T71" fmla="*/ 0 h 71"/>
                <a:gd name="T72" fmla="*/ 0 w 71"/>
                <a:gd name="T73" fmla="*/ 0 h 71"/>
                <a:gd name="T74" fmla="*/ 0 w 71"/>
                <a:gd name="T75" fmla="*/ 0 h 71"/>
                <a:gd name="T76" fmla="*/ 0 w 71"/>
                <a:gd name="T77" fmla="*/ 0 h 71"/>
                <a:gd name="T78" fmla="*/ 0 w 71"/>
                <a:gd name="T79" fmla="*/ 0 h 71"/>
                <a:gd name="T80" fmla="*/ 0 w 71"/>
                <a:gd name="T81" fmla="*/ 0 h 71"/>
                <a:gd name="T82" fmla="*/ 0 w 71"/>
                <a:gd name="T83" fmla="*/ 0 h 71"/>
                <a:gd name="T84" fmla="*/ 0 w 71"/>
                <a:gd name="T85" fmla="*/ 0 h 71"/>
                <a:gd name="T86" fmla="*/ 0 w 71"/>
                <a:gd name="T87" fmla="*/ 0 h 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1" h="71">
                  <a:moveTo>
                    <a:pt x="36" y="0"/>
                  </a:moveTo>
                  <a:lnTo>
                    <a:pt x="35" y="0"/>
                  </a:lnTo>
                  <a:lnTo>
                    <a:pt x="32" y="0"/>
                  </a:lnTo>
                  <a:lnTo>
                    <a:pt x="31" y="2"/>
                  </a:lnTo>
                  <a:lnTo>
                    <a:pt x="29" y="2"/>
                  </a:lnTo>
                  <a:lnTo>
                    <a:pt x="28" y="2"/>
                  </a:lnTo>
                  <a:lnTo>
                    <a:pt x="26" y="2"/>
                  </a:lnTo>
                  <a:lnTo>
                    <a:pt x="23" y="3"/>
                  </a:lnTo>
                  <a:lnTo>
                    <a:pt x="22" y="3"/>
                  </a:lnTo>
                  <a:lnTo>
                    <a:pt x="21" y="4"/>
                  </a:lnTo>
                  <a:lnTo>
                    <a:pt x="19" y="4"/>
                  </a:lnTo>
                  <a:lnTo>
                    <a:pt x="18" y="6"/>
                  </a:lnTo>
                  <a:lnTo>
                    <a:pt x="16" y="6"/>
                  </a:lnTo>
                  <a:lnTo>
                    <a:pt x="15" y="7"/>
                  </a:lnTo>
                  <a:lnTo>
                    <a:pt x="13" y="9"/>
                  </a:lnTo>
                  <a:lnTo>
                    <a:pt x="12" y="10"/>
                  </a:lnTo>
                  <a:lnTo>
                    <a:pt x="10" y="12"/>
                  </a:lnTo>
                  <a:lnTo>
                    <a:pt x="9" y="13"/>
                  </a:lnTo>
                  <a:lnTo>
                    <a:pt x="8" y="14"/>
                  </a:lnTo>
                  <a:lnTo>
                    <a:pt x="8" y="16"/>
                  </a:lnTo>
                  <a:lnTo>
                    <a:pt x="6" y="17"/>
                  </a:lnTo>
                  <a:lnTo>
                    <a:pt x="5" y="19"/>
                  </a:lnTo>
                  <a:lnTo>
                    <a:pt x="5" y="20"/>
                  </a:lnTo>
                  <a:lnTo>
                    <a:pt x="3" y="22"/>
                  </a:lnTo>
                  <a:lnTo>
                    <a:pt x="3" y="23"/>
                  </a:lnTo>
                  <a:lnTo>
                    <a:pt x="3" y="25"/>
                  </a:lnTo>
                  <a:lnTo>
                    <a:pt x="2" y="27"/>
                  </a:lnTo>
                  <a:lnTo>
                    <a:pt x="2" y="29"/>
                  </a:lnTo>
                  <a:lnTo>
                    <a:pt x="2" y="30"/>
                  </a:lnTo>
                  <a:lnTo>
                    <a:pt x="2" y="32"/>
                  </a:lnTo>
                  <a:lnTo>
                    <a:pt x="2" y="33"/>
                  </a:lnTo>
                  <a:lnTo>
                    <a:pt x="0" y="36"/>
                  </a:lnTo>
                  <a:lnTo>
                    <a:pt x="2" y="37"/>
                  </a:lnTo>
                  <a:lnTo>
                    <a:pt x="2" y="39"/>
                  </a:lnTo>
                  <a:lnTo>
                    <a:pt x="2" y="40"/>
                  </a:lnTo>
                  <a:lnTo>
                    <a:pt x="2" y="43"/>
                  </a:lnTo>
                  <a:lnTo>
                    <a:pt x="2" y="45"/>
                  </a:lnTo>
                  <a:lnTo>
                    <a:pt x="3" y="46"/>
                  </a:lnTo>
                  <a:lnTo>
                    <a:pt x="3" y="48"/>
                  </a:lnTo>
                  <a:lnTo>
                    <a:pt x="3" y="49"/>
                  </a:lnTo>
                  <a:lnTo>
                    <a:pt x="5" y="50"/>
                  </a:lnTo>
                  <a:lnTo>
                    <a:pt x="5" y="52"/>
                  </a:lnTo>
                  <a:lnTo>
                    <a:pt x="6" y="53"/>
                  </a:lnTo>
                  <a:lnTo>
                    <a:pt x="8" y="55"/>
                  </a:lnTo>
                  <a:lnTo>
                    <a:pt x="8" y="56"/>
                  </a:lnTo>
                  <a:lnTo>
                    <a:pt x="9" y="58"/>
                  </a:lnTo>
                  <a:lnTo>
                    <a:pt x="10" y="59"/>
                  </a:lnTo>
                  <a:lnTo>
                    <a:pt x="12" y="60"/>
                  </a:lnTo>
                  <a:lnTo>
                    <a:pt x="12" y="62"/>
                  </a:lnTo>
                  <a:lnTo>
                    <a:pt x="13" y="62"/>
                  </a:lnTo>
                  <a:lnTo>
                    <a:pt x="15" y="63"/>
                  </a:lnTo>
                  <a:lnTo>
                    <a:pt x="16" y="65"/>
                  </a:lnTo>
                  <a:lnTo>
                    <a:pt x="18" y="66"/>
                  </a:lnTo>
                  <a:lnTo>
                    <a:pt x="19" y="66"/>
                  </a:lnTo>
                  <a:lnTo>
                    <a:pt x="21" y="68"/>
                  </a:lnTo>
                  <a:lnTo>
                    <a:pt x="22" y="68"/>
                  </a:lnTo>
                  <a:lnTo>
                    <a:pt x="23" y="69"/>
                  </a:lnTo>
                  <a:lnTo>
                    <a:pt x="26" y="69"/>
                  </a:lnTo>
                  <a:lnTo>
                    <a:pt x="28" y="69"/>
                  </a:lnTo>
                  <a:lnTo>
                    <a:pt x="29" y="71"/>
                  </a:lnTo>
                  <a:lnTo>
                    <a:pt x="31" y="71"/>
                  </a:lnTo>
                  <a:lnTo>
                    <a:pt x="32" y="71"/>
                  </a:lnTo>
                  <a:lnTo>
                    <a:pt x="35" y="71"/>
                  </a:lnTo>
                  <a:lnTo>
                    <a:pt x="36" y="71"/>
                  </a:lnTo>
                  <a:lnTo>
                    <a:pt x="38" y="71"/>
                  </a:lnTo>
                  <a:lnTo>
                    <a:pt x="39" y="71"/>
                  </a:lnTo>
                  <a:lnTo>
                    <a:pt x="42" y="71"/>
                  </a:lnTo>
                  <a:lnTo>
                    <a:pt x="44" y="71"/>
                  </a:lnTo>
                  <a:lnTo>
                    <a:pt x="45" y="69"/>
                  </a:lnTo>
                  <a:lnTo>
                    <a:pt x="46" y="69"/>
                  </a:lnTo>
                  <a:lnTo>
                    <a:pt x="48" y="69"/>
                  </a:lnTo>
                  <a:lnTo>
                    <a:pt x="49" y="68"/>
                  </a:lnTo>
                  <a:lnTo>
                    <a:pt x="51" y="68"/>
                  </a:lnTo>
                  <a:lnTo>
                    <a:pt x="54" y="66"/>
                  </a:lnTo>
                  <a:lnTo>
                    <a:pt x="55" y="66"/>
                  </a:lnTo>
                  <a:lnTo>
                    <a:pt x="57" y="65"/>
                  </a:lnTo>
                  <a:lnTo>
                    <a:pt x="57" y="63"/>
                  </a:lnTo>
                  <a:lnTo>
                    <a:pt x="58" y="62"/>
                  </a:lnTo>
                  <a:lnTo>
                    <a:pt x="59" y="62"/>
                  </a:lnTo>
                  <a:lnTo>
                    <a:pt x="61" y="60"/>
                  </a:lnTo>
                  <a:lnTo>
                    <a:pt x="62" y="59"/>
                  </a:lnTo>
                  <a:lnTo>
                    <a:pt x="64" y="58"/>
                  </a:lnTo>
                  <a:lnTo>
                    <a:pt x="64" y="56"/>
                  </a:lnTo>
                  <a:lnTo>
                    <a:pt x="65" y="55"/>
                  </a:lnTo>
                  <a:lnTo>
                    <a:pt x="67" y="53"/>
                  </a:lnTo>
                  <a:lnTo>
                    <a:pt x="67" y="52"/>
                  </a:lnTo>
                  <a:lnTo>
                    <a:pt x="68" y="50"/>
                  </a:lnTo>
                  <a:lnTo>
                    <a:pt x="68" y="49"/>
                  </a:lnTo>
                  <a:lnTo>
                    <a:pt x="70" y="48"/>
                  </a:lnTo>
                  <a:lnTo>
                    <a:pt x="70" y="46"/>
                  </a:lnTo>
                  <a:lnTo>
                    <a:pt x="71" y="45"/>
                  </a:lnTo>
                  <a:lnTo>
                    <a:pt x="71" y="43"/>
                  </a:lnTo>
                  <a:lnTo>
                    <a:pt x="71" y="40"/>
                  </a:lnTo>
                  <a:lnTo>
                    <a:pt x="71" y="39"/>
                  </a:lnTo>
                  <a:lnTo>
                    <a:pt x="71" y="37"/>
                  </a:lnTo>
                  <a:lnTo>
                    <a:pt x="71" y="36"/>
                  </a:lnTo>
                  <a:lnTo>
                    <a:pt x="71" y="33"/>
                  </a:lnTo>
                  <a:lnTo>
                    <a:pt x="71" y="32"/>
                  </a:lnTo>
                  <a:lnTo>
                    <a:pt x="71" y="30"/>
                  </a:lnTo>
                  <a:lnTo>
                    <a:pt x="71" y="29"/>
                  </a:lnTo>
                  <a:lnTo>
                    <a:pt x="71" y="27"/>
                  </a:lnTo>
                  <a:lnTo>
                    <a:pt x="70" y="25"/>
                  </a:lnTo>
                  <a:lnTo>
                    <a:pt x="70" y="23"/>
                  </a:lnTo>
                  <a:lnTo>
                    <a:pt x="68" y="22"/>
                  </a:lnTo>
                  <a:lnTo>
                    <a:pt x="68" y="20"/>
                  </a:lnTo>
                  <a:lnTo>
                    <a:pt x="67" y="19"/>
                  </a:lnTo>
                  <a:lnTo>
                    <a:pt x="67" y="17"/>
                  </a:lnTo>
                  <a:lnTo>
                    <a:pt x="65" y="16"/>
                  </a:lnTo>
                  <a:lnTo>
                    <a:pt x="64" y="14"/>
                  </a:lnTo>
                  <a:lnTo>
                    <a:pt x="64" y="13"/>
                  </a:lnTo>
                  <a:lnTo>
                    <a:pt x="62" y="12"/>
                  </a:lnTo>
                  <a:lnTo>
                    <a:pt x="61" y="10"/>
                  </a:lnTo>
                  <a:lnTo>
                    <a:pt x="59" y="10"/>
                  </a:lnTo>
                  <a:lnTo>
                    <a:pt x="58" y="9"/>
                  </a:lnTo>
                  <a:lnTo>
                    <a:pt x="57" y="7"/>
                  </a:lnTo>
                  <a:lnTo>
                    <a:pt x="57" y="6"/>
                  </a:lnTo>
                  <a:lnTo>
                    <a:pt x="55" y="6"/>
                  </a:lnTo>
                  <a:lnTo>
                    <a:pt x="54" y="4"/>
                  </a:lnTo>
                  <a:lnTo>
                    <a:pt x="51" y="4"/>
                  </a:lnTo>
                  <a:lnTo>
                    <a:pt x="49" y="3"/>
                  </a:lnTo>
                  <a:lnTo>
                    <a:pt x="48" y="3"/>
                  </a:lnTo>
                  <a:lnTo>
                    <a:pt x="46" y="2"/>
                  </a:lnTo>
                  <a:lnTo>
                    <a:pt x="45" y="2"/>
                  </a:lnTo>
                  <a:lnTo>
                    <a:pt x="44" y="2"/>
                  </a:lnTo>
                  <a:lnTo>
                    <a:pt x="42" y="2"/>
                  </a:lnTo>
                  <a:lnTo>
                    <a:pt x="39" y="0"/>
                  </a:lnTo>
                  <a:lnTo>
                    <a:pt x="38" y="0"/>
                  </a:lnTo>
                  <a:lnTo>
                    <a:pt x="36" y="0"/>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15" name="Rectangle 7"/>
            <p:cNvSpPr>
              <a:spLocks noChangeArrowheads="1"/>
            </p:cNvSpPr>
            <p:nvPr/>
          </p:nvSpPr>
          <p:spPr bwMode="auto">
            <a:xfrm>
              <a:off x="1451" y="1323"/>
              <a:ext cx="1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600">
                  <a:solidFill>
                    <a:srgbClr val="000000"/>
                  </a:solidFill>
                  <a:latin typeface="Times-Roman" charset="0"/>
                </a:rPr>
                <a:t>A </a:t>
              </a:r>
              <a:endParaRPr lang="en-US" altLang="en-US" sz="2400">
                <a:solidFill>
                  <a:schemeClr val="tx1"/>
                </a:solidFill>
                <a:latin typeface="Times New Roman" panose="02020603050405020304" pitchFamily="18" charset="0"/>
              </a:endParaRPr>
            </a:p>
          </p:txBody>
        </p:sp>
        <p:sp>
          <p:nvSpPr>
            <p:cNvPr id="375816" name="Rectangle 8"/>
            <p:cNvSpPr>
              <a:spLocks noChangeArrowheads="1"/>
            </p:cNvSpPr>
            <p:nvPr/>
          </p:nvSpPr>
          <p:spPr bwMode="auto">
            <a:xfrm>
              <a:off x="1451" y="1536"/>
              <a:ext cx="1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600">
                  <a:solidFill>
                    <a:srgbClr val="000000"/>
                  </a:solidFill>
                  <a:latin typeface="Times-Roman" charset="0"/>
                </a:rPr>
                <a:t>B </a:t>
              </a:r>
              <a:endParaRPr lang="en-US" altLang="en-US" sz="2400">
                <a:solidFill>
                  <a:schemeClr val="tx1"/>
                </a:solidFill>
                <a:latin typeface="Times New Roman" panose="02020603050405020304" pitchFamily="18" charset="0"/>
              </a:endParaRPr>
            </a:p>
          </p:txBody>
        </p:sp>
        <p:sp>
          <p:nvSpPr>
            <p:cNvPr id="375817" name="Line 9"/>
            <p:cNvSpPr>
              <a:spLocks noChangeShapeType="1"/>
            </p:cNvSpPr>
            <p:nvPr/>
          </p:nvSpPr>
          <p:spPr bwMode="auto">
            <a:xfrm flipH="1">
              <a:off x="3332" y="1579"/>
              <a:ext cx="461"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5818" name="Freeform 10"/>
            <p:cNvSpPr>
              <a:spLocks/>
            </p:cNvSpPr>
            <p:nvPr/>
          </p:nvSpPr>
          <p:spPr bwMode="auto">
            <a:xfrm>
              <a:off x="2907" y="1410"/>
              <a:ext cx="431" cy="172"/>
            </a:xfrm>
            <a:custGeom>
              <a:avLst/>
              <a:gdLst>
                <a:gd name="T0" fmla="*/ 1 w 861"/>
                <a:gd name="T1" fmla="*/ 0 h 342"/>
                <a:gd name="T2" fmla="*/ 1 w 861"/>
                <a:gd name="T3" fmla="*/ 0 h 342"/>
                <a:gd name="T4" fmla="*/ 1 w 861"/>
                <a:gd name="T5" fmla="*/ 1 h 342"/>
                <a:gd name="T6" fmla="*/ 1 w 861"/>
                <a:gd name="T7" fmla="*/ 1 h 342"/>
                <a:gd name="T8" fmla="*/ 1 w 861"/>
                <a:gd name="T9" fmla="*/ 1 h 342"/>
                <a:gd name="T10" fmla="*/ 1 w 861"/>
                <a:gd name="T11" fmla="*/ 1 h 342"/>
                <a:gd name="T12" fmla="*/ 1 w 861"/>
                <a:gd name="T13" fmla="*/ 1 h 342"/>
                <a:gd name="T14" fmla="*/ 1 w 861"/>
                <a:gd name="T15" fmla="*/ 1 h 342"/>
                <a:gd name="T16" fmla="*/ 1 w 861"/>
                <a:gd name="T17" fmla="*/ 1 h 342"/>
                <a:gd name="T18" fmla="*/ 1 w 861"/>
                <a:gd name="T19" fmla="*/ 1 h 342"/>
                <a:gd name="T20" fmla="*/ 1 w 861"/>
                <a:gd name="T21" fmla="*/ 1 h 342"/>
                <a:gd name="T22" fmla="*/ 1 w 861"/>
                <a:gd name="T23" fmla="*/ 1 h 342"/>
                <a:gd name="T24" fmla="*/ 1 w 861"/>
                <a:gd name="T25" fmla="*/ 1 h 342"/>
                <a:gd name="T26" fmla="*/ 1 w 861"/>
                <a:gd name="T27" fmla="*/ 1 h 342"/>
                <a:gd name="T28" fmla="*/ 1 w 861"/>
                <a:gd name="T29" fmla="*/ 1 h 342"/>
                <a:gd name="T30" fmla="*/ 1 w 861"/>
                <a:gd name="T31" fmla="*/ 1 h 342"/>
                <a:gd name="T32" fmla="*/ 1 w 861"/>
                <a:gd name="T33" fmla="*/ 1 h 342"/>
                <a:gd name="T34" fmla="*/ 1 w 861"/>
                <a:gd name="T35" fmla="*/ 1 h 342"/>
                <a:gd name="T36" fmla="*/ 1 w 861"/>
                <a:gd name="T37" fmla="*/ 1 h 342"/>
                <a:gd name="T38" fmla="*/ 1 w 861"/>
                <a:gd name="T39" fmla="*/ 1 h 342"/>
                <a:gd name="T40" fmla="*/ 1 w 861"/>
                <a:gd name="T41" fmla="*/ 1 h 342"/>
                <a:gd name="T42" fmla="*/ 1 w 861"/>
                <a:gd name="T43" fmla="*/ 1 h 342"/>
                <a:gd name="T44" fmla="*/ 1 w 861"/>
                <a:gd name="T45" fmla="*/ 1 h 342"/>
                <a:gd name="T46" fmla="*/ 1 w 861"/>
                <a:gd name="T47" fmla="*/ 1 h 342"/>
                <a:gd name="T48" fmla="*/ 1 w 861"/>
                <a:gd name="T49" fmla="*/ 1 h 342"/>
                <a:gd name="T50" fmla="*/ 1 w 861"/>
                <a:gd name="T51" fmla="*/ 1 h 342"/>
                <a:gd name="T52" fmla="*/ 1 w 861"/>
                <a:gd name="T53" fmla="*/ 1 h 342"/>
                <a:gd name="T54" fmla="*/ 1 w 861"/>
                <a:gd name="T55" fmla="*/ 1 h 342"/>
                <a:gd name="T56" fmla="*/ 1 w 861"/>
                <a:gd name="T57" fmla="*/ 1 h 342"/>
                <a:gd name="T58" fmla="*/ 1 w 861"/>
                <a:gd name="T59" fmla="*/ 1 h 342"/>
                <a:gd name="T60" fmla="*/ 1 w 861"/>
                <a:gd name="T61" fmla="*/ 1 h 342"/>
                <a:gd name="T62" fmla="*/ 1 w 861"/>
                <a:gd name="T63" fmla="*/ 1 h 342"/>
                <a:gd name="T64" fmla="*/ 1 w 861"/>
                <a:gd name="T65" fmla="*/ 1 h 342"/>
                <a:gd name="T66" fmla="*/ 1 w 861"/>
                <a:gd name="T67" fmla="*/ 1 h 342"/>
                <a:gd name="T68" fmla="*/ 1 w 861"/>
                <a:gd name="T69" fmla="*/ 1 h 342"/>
                <a:gd name="T70" fmla="*/ 1 w 861"/>
                <a:gd name="T71" fmla="*/ 1 h 342"/>
                <a:gd name="T72" fmla="*/ 1 w 861"/>
                <a:gd name="T73" fmla="*/ 1 h 342"/>
                <a:gd name="T74" fmla="*/ 1 w 861"/>
                <a:gd name="T75" fmla="*/ 1 h 342"/>
                <a:gd name="T76" fmla="*/ 1 w 861"/>
                <a:gd name="T77" fmla="*/ 1 h 342"/>
                <a:gd name="T78" fmla="*/ 1 w 861"/>
                <a:gd name="T79" fmla="*/ 1 h 342"/>
                <a:gd name="T80" fmla="*/ 1 w 861"/>
                <a:gd name="T81" fmla="*/ 1 h 342"/>
                <a:gd name="T82" fmla="*/ 1 w 861"/>
                <a:gd name="T83" fmla="*/ 1 h 342"/>
                <a:gd name="T84" fmla="*/ 1 w 861"/>
                <a:gd name="T85" fmla="*/ 1 h 342"/>
                <a:gd name="T86" fmla="*/ 1 w 861"/>
                <a:gd name="T87" fmla="*/ 1 h 342"/>
                <a:gd name="T88" fmla="*/ 1 w 861"/>
                <a:gd name="T89" fmla="*/ 1 h 342"/>
                <a:gd name="T90" fmla="*/ 1 w 861"/>
                <a:gd name="T91" fmla="*/ 1 h 342"/>
                <a:gd name="T92" fmla="*/ 1 w 861"/>
                <a:gd name="T93" fmla="*/ 1 h 342"/>
                <a:gd name="T94" fmla="*/ 1 w 861"/>
                <a:gd name="T95" fmla="*/ 1 h 342"/>
                <a:gd name="T96" fmla="*/ 1 w 861"/>
                <a:gd name="T97" fmla="*/ 1 h 342"/>
                <a:gd name="T98" fmla="*/ 1 w 861"/>
                <a:gd name="T99" fmla="*/ 1 h 342"/>
                <a:gd name="T100" fmla="*/ 1 w 861"/>
                <a:gd name="T101" fmla="*/ 1 h 342"/>
                <a:gd name="T102" fmla="*/ 1 w 861"/>
                <a:gd name="T103" fmla="*/ 1 h 342"/>
                <a:gd name="T104" fmla="*/ 1 w 861"/>
                <a:gd name="T105" fmla="*/ 1 h 342"/>
                <a:gd name="T106" fmla="*/ 1 w 861"/>
                <a:gd name="T107" fmla="*/ 1 h 342"/>
                <a:gd name="T108" fmla="*/ 1 w 861"/>
                <a:gd name="T109" fmla="*/ 1 h 342"/>
                <a:gd name="T110" fmla="*/ 1 w 861"/>
                <a:gd name="T111" fmla="*/ 1 h 342"/>
                <a:gd name="T112" fmla="*/ 1 w 861"/>
                <a:gd name="T113" fmla="*/ 1 h 342"/>
                <a:gd name="T114" fmla="*/ 1 w 861"/>
                <a:gd name="T115" fmla="*/ 1 h 342"/>
                <a:gd name="T116" fmla="*/ 1 w 861"/>
                <a:gd name="T117" fmla="*/ 1 h 342"/>
                <a:gd name="T118" fmla="*/ 1 w 861"/>
                <a:gd name="T119" fmla="*/ 1 h 342"/>
                <a:gd name="T120" fmla="*/ 1 w 861"/>
                <a:gd name="T121" fmla="*/ 1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1" h="342">
                  <a:moveTo>
                    <a:pt x="0" y="0"/>
                  </a:moveTo>
                  <a:lnTo>
                    <a:pt x="33" y="0"/>
                  </a:lnTo>
                  <a:lnTo>
                    <a:pt x="65" y="0"/>
                  </a:lnTo>
                  <a:lnTo>
                    <a:pt x="94" y="0"/>
                  </a:lnTo>
                  <a:lnTo>
                    <a:pt x="120" y="0"/>
                  </a:lnTo>
                  <a:lnTo>
                    <a:pt x="146" y="0"/>
                  </a:lnTo>
                  <a:lnTo>
                    <a:pt x="169" y="0"/>
                  </a:lnTo>
                  <a:lnTo>
                    <a:pt x="190" y="0"/>
                  </a:lnTo>
                  <a:lnTo>
                    <a:pt x="211" y="0"/>
                  </a:lnTo>
                  <a:lnTo>
                    <a:pt x="229" y="0"/>
                  </a:lnTo>
                  <a:lnTo>
                    <a:pt x="247" y="0"/>
                  </a:lnTo>
                  <a:lnTo>
                    <a:pt x="261" y="0"/>
                  </a:lnTo>
                  <a:lnTo>
                    <a:pt x="275" y="0"/>
                  </a:lnTo>
                  <a:lnTo>
                    <a:pt x="288" y="0"/>
                  </a:lnTo>
                  <a:lnTo>
                    <a:pt x="300" y="0"/>
                  </a:lnTo>
                  <a:lnTo>
                    <a:pt x="311" y="0"/>
                  </a:lnTo>
                  <a:lnTo>
                    <a:pt x="321" y="0"/>
                  </a:lnTo>
                  <a:lnTo>
                    <a:pt x="329" y="0"/>
                  </a:lnTo>
                  <a:lnTo>
                    <a:pt x="337" y="0"/>
                  </a:lnTo>
                  <a:lnTo>
                    <a:pt x="344" y="0"/>
                  </a:lnTo>
                  <a:lnTo>
                    <a:pt x="350" y="1"/>
                  </a:lnTo>
                  <a:lnTo>
                    <a:pt x="356" y="1"/>
                  </a:lnTo>
                  <a:lnTo>
                    <a:pt x="360" y="1"/>
                  </a:lnTo>
                  <a:lnTo>
                    <a:pt x="365" y="1"/>
                  </a:lnTo>
                  <a:lnTo>
                    <a:pt x="367" y="1"/>
                  </a:lnTo>
                  <a:lnTo>
                    <a:pt x="372" y="1"/>
                  </a:lnTo>
                  <a:lnTo>
                    <a:pt x="375" y="1"/>
                  </a:lnTo>
                  <a:lnTo>
                    <a:pt x="378" y="1"/>
                  </a:lnTo>
                  <a:lnTo>
                    <a:pt x="379" y="1"/>
                  </a:lnTo>
                  <a:lnTo>
                    <a:pt x="382" y="1"/>
                  </a:lnTo>
                  <a:lnTo>
                    <a:pt x="383" y="1"/>
                  </a:lnTo>
                  <a:lnTo>
                    <a:pt x="386" y="1"/>
                  </a:lnTo>
                  <a:lnTo>
                    <a:pt x="389" y="1"/>
                  </a:lnTo>
                  <a:lnTo>
                    <a:pt x="391" y="3"/>
                  </a:lnTo>
                  <a:lnTo>
                    <a:pt x="393" y="3"/>
                  </a:lnTo>
                  <a:lnTo>
                    <a:pt x="395" y="3"/>
                  </a:lnTo>
                  <a:lnTo>
                    <a:pt x="398" y="3"/>
                  </a:lnTo>
                  <a:lnTo>
                    <a:pt x="399" y="3"/>
                  </a:lnTo>
                  <a:lnTo>
                    <a:pt x="401" y="3"/>
                  </a:lnTo>
                  <a:lnTo>
                    <a:pt x="402" y="3"/>
                  </a:lnTo>
                  <a:lnTo>
                    <a:pt x="403" y="3"/>
                  </a:lnTo>
                  <a:lnTo>
                    <a:pt x="406" y="3"/>
                  </a:lnTo>
                  <a:lnTo>
                    <a:pt x="408" y="3"/>
                  </a:lnTo>
                  <a:lnTo>
                    <a:pt x="408" y="4"/>
                  </a:lnTo>
                  <a:lnTo>
                    <a:pt x="409" y="4"/>
                  </a:lnTo>
                  <a:lnTo>
                    <a:pt x="411" y="4"/>
                  </a:lnTo>
                  <a:lnTo>
                    <a:pt x="412" y="4"/>
                  </a:lnTo>
                  <a:lnTo>
                    <a:pt x="414" y="4"/>
                  </a:lnTo>
                  <a:lnTo>
                    <a:pt x="415" y="4"/>
                  </a:lnTo>
                  <a:lnTo>
                    <a:pt x="416" y="4"/>
                  </a:lnTo>
                  <a:lnTo>
                    <a:pt x="418" y="4"/>
                  </a:lnTo>
                  <a:lnTo>
                    <a:pt x="419" y="4"/>
                  </a:lnTo>
                  <a:lnTo>
                    <a:pt x="421" y="4"/>
                  </a:lnTo>
                  <a:lnTo>
                    <a:pt x="422" y="6"/>
                  </a:lnTo>
                  <a:lnTo>
                    <a:pt x="424" y="6"/>
                  </a:lnTo>
                  <a:lnTo>
                    <a:pt x="425" y="6"/>
                  </a:lnTo>
                  <a:lnTo>
                    <a:pt x="427" y="6"/>
                  </a:lnTo>
                  <a:lnTo>
                    <a:pt x="428" y="6"/>
                  </a:lnTo>
                  <a:lnTo>
                    <a:pt x="429" y="6"/>
                  </a:lnTo>
                  <a:lnTo>
                    <a:pt x="432" y="6"/>
                  </a:lnTo>
                  <a:lnTo>
                    <a:pt x="434" y="7"/>
                  </a:lnTo>
                  <a:lnTo>
                    <a:pt x="435" y="7"/>
                  </a:lnTo>
                  <a:lnTo>
                    <a:pt x="438" y="7"/>
                  </a:lnTo>
                  <a:lnTo>
                    <a:pt x="439" y="7"/>
                  </a:lnTo>
                  <a:lnTo>
                    <a:pt x="442" y="7"/>
                  </a:lnTo>
                  <a:lnTo>
                    <a:pt x="444" y="9"/>
                  </a:lnTo>
                  <a:lnTo>
                    <a:pt x="447" y="9"/>
                  </a:lnTo>
                  <a:lnTo>
                    <a:pt x="448" y="9"/>
                  </a:lnTo>
                  <a:lnTo>
                    <a:pt x="450" y="9"/>
                  </a:lnTo>
                  <a:lnTo>
                    <a:pt x="452" y="9"/>
                  </a:lnTo>
                  <a:lnTo>
                    <a:pt x="454" y="10"/>
                  </a:lnTo>
                  <a:lnTo>
                    <a:pt x="455" y="10"/>
                  </a:lnTo>
                  <a:lnTo>
                    <a:pt x="457" y="10"/>
                  </a:lnTo>
                  <a:lnTo>
                    <a:pt x="458" y="10"/>
                  </a:lnTo>
                  <a:lnTo>
                    <a:pt x="460" y="10"/>
                  </a:lnTo>
                  <a:lnTo>
                    <a:pt x="461" y="11"/>
                  </a:lnTo>
                  <a:lnTo>
                    <a:pt x="463" y="11"/>
                  </a:lnTo>
                  <a:lnTo>
                    <a:pt x="464" y="11"/>
                  </a:lnTo>
                  <a:lnTo>
                    <a:pt x="465" y="11"/>
                  </a:lnTo>
                  <a:lnTo>
                    <a:pt x="467" y="13"/>
                  </a:lnTo>
                  <a:lnTo>
                    <a:pt x="468" y="13"/>
                  </a:lnTo>
                  <a:lnTo>
                    <a:pt x="470" y="13"/>
                  </a:lnTo>
                  <a:lnTo>
                    <a:pt x="471" y="13"/>
                  </a:lnTo>
                  <a:lnTo>
                    <a:pt x="473" y="13"/>
                  </a:lnTo>
                  <a:lnTo>
                    <a:pt x="474" y="14"/>
                  </a:lnTo>
                  <a:lnTo>
                    <a:pt x="475" y="14"/>
                  </a:lnTo>
                  <a:lnTo>
                    <a:pt x="477" y="14"/>
                  </a:lnTo>
                  <a:lnTo>
                    <a:pt x="478" y="16"/>
                  </a:lnTo>
                  <a:lnTo>
                    <a:pt x="481" y="16"/>
                  </a:lnTo>
                  <a:lnTo>
                    <a:pt x="483" y="17"/>
                  </a:lnTo>
                  <a:lnTo>
                    <a:pt x="484" y="17"/>
                  </a:lnTo>
                  <a:lnTo>
                    <a:pt x="487" y="17"/>
                  </a:lnTo>
                  <a:lnTo>
                    <a:pt x="488" y="19"/>
                  </a:lnTo>
                  <a:lnTo>
                    <a:pt x="491" y="19"/>
                  </a:lnTo>
                  <a:lnTo>
                    <a:pt x="494" y="20"/>
                  </a:lnTo>
                  <a:lnTo>
                    <a:pt x="497" y="22"/>
                  </a:lnTo>
                  <a:lnTo>
                    <a:pt x="499" y="22"/>
                  </a:lnTo>
                  <a:lnTo>
                    <a:pt x="501" y="23"/>
                  </a:lnTo>
                  <a:lnTo>
                    <a:pt x="504" y="23"/>
                  </a:lnTo>
                  <a:lnTo>
                    <a:pt x="506" y="24"/>
                  </a:lnTo>
                  <a:lnTo>
                    <a:pt x="507" y="24"/>
                  </a:lnTo>
                  <a:lnTo>
                    <a:pt x="510" y="24"/>
                  </a:lnTo>
                  <a:lnTo>
                    <a:pt x="511" y="26"/>
                  </a:lnTo>
                  <a:lnTo>
                    <a:pt x="513" y="26"/>
                  </a:lnTo>
                  <a:lnTo>
                    <a:pt x="514" y="26"/>
                  </a:lnTo>
                  <a:lnTo>
                    <a:pt x="516" y="27"/>
                  </a:lnTo>
                  <a:lnTo>
                    <a:pt x="517" y="27"/>
                  </a:lnTo>
                  <a:lnTo>
                    <a:pt x="519" y="29"/>
                  </a:lnTo>
                  <a:lnTo>
                    <a:pt x="520" y="29"/>
                  </a:lnTo>
                  <a:lnTo>
                    <a:pt x="522" y="29"/>
                  </a:lnTo>
                  <a:lnTo>
                    <a:pt x="523" y="30"/>
                  </a:lnTo>
                  <a:lnTo>
                    <a:pt x="524" y="30"/>
                  </a:lnTo>
                  <a:lnTo>
                    <a:pt x="526" y="32"/>
                  </a:lnTo>
                  <a:lnTo>
                    <a:pt x="527" y="32"/>
                  </a:lnTo>
                  <a:lnTo>
                    <a:pt x="529" y="32"/>
                  </a:lnTo>
                  <a:lnTo>
                    <a:pt x="530" y="33"/>
                  </a:lnTo>
                  <a:lnTo>
                    <a:pt x="532" y="33"/>
                  </a:lnTo>
                  <a:lnTo>
                    <a:pt x="533" y="34"/>
                  </a:lnTo>
                  <a:lnTo>
                    <a:pt x="535" y="34"/>
                  </a:lnTo>
                  <a:lnTo>
                    <a:pt x="536" y="36"/>
                  </a:lnTo>
                  <a:lnTo>
                    <a:pt x="537" y="37"/>
                  </a:lnTo>
                  <a:lnTo>
                    <a:pt x="540" y="37"/>
                  </a:lnTo>
                  <a:lnTo>
                    <a:pt x="542" y="39"/>
                  </a:lnTo>
                  <a:lnTo>
                    <a:pt x="543" y="39"/>
                  </a:lnTo>
                  <a:lnTo>
                    <a:pt x="546" y="40"/>
                  </a:lnTo>
                  <a:lnTo>
                    <a:pt x="547" y="42"/>
                  </a:lnTo>
                  <a:lnTo>
                    <a:pt x="550" y="43"/>
                  </a:lnTo>
                  <a:lnTo>
                    <a:pt x="552" y="45"/>
                  </a:lnTo>
                  <a:lnTo>
                    <a:pt x="555" y="45"/>
                  </a:lnTo>
                  <a:lnTo>
                    <a:pt x="556" y="46"/>
                  </a:lnTo>
                  <a:lnTo>
                    <a:pt x="558" y="47"/>
                  </a:lnTo>
                  <a:lnTo>
                    <a:pt x="560" y="47"/>
                  </a:lnTo>
                  <a:lnTo>
                    <a:pt x="562" y="49"/>
                  </a:lnTo>
                  <a:lnTo>
                    <a:pt x="563" y="49"/>
                  </a:lnTo>
                  <a:lnTo>
                    <a:pt x="565" y="50"/>
                  </a:lnTo>
                  <a:lnTo>
                    <a:pt x="566" y="50"/>
                  </a:lnTo>
                  <a:lnTo>
                    <a:pt x="568" y="52"/>
                  </a:lnTo>
                  <a:lnTo>
                    <a:pt x="569" y="53"/>
                  </a:lnTo>
                  <a:lnTo>
                    <a:pt x="571" y="53"/>
                  </a:lnTo>
                  <a:lnTo>
                    <a:pt x="572" y="53"/>
                  </a:lnTo>
                  <a:lnTo>
                    <a:pt x="573" y="55"/>
                  </a:lnTo>
                  <a:lnTo>
                    <a:pt x="575" y="56"/>
                  </a:lnTo>
                  <a:lnTo>
                    <a:pt x="576" y="56"/>
                  </a:lnTo>
                  <a:lnTo>
                    <a:pt x="578" y="56"/>
                  </a:lnTo>
                  <a:lnTo>
                    <a:pt x="579" y="57"/>
                  </a:lnTo>
                  <a:lnTo>
                    <a:pt x="581" y="59"/>
                  </a:lnTo>
                  <a:lnTo>
                    <a:pt x="582" y="59"/>
                  </a:lnTo>
                  <a:lnTo>
                    <a:pt x="583" y="60"/>
                  </a:lnTo>
                  <a:lnTo>
                    <a:pt x="585" y="60"/>
                  </a:lnTo>
                  <a:lnTo>
                    <a:pt x="586" y="62"/>
                  </a:lnTo>
                  <a:lnTo>
                    <a:pt x="588" y="63"/>
                  </a:lnTo>
                  <a:lnTo>
                    <a:pt x="589" y="63"/>
                  </a:lnTo>
                  <a:lnTo>
                    <a:pt x="592" y="65"/>
                  </a:lnTo>
                  <a:lnTo>
                    <a:pt x="594" y="66"/>
                  </a:lnTo>
                  <a:lnTo>
                    <a:pt x="595" y="66"/>
                  </a:lnTo>
                  <a:lnTo>
                    <a:pt x="598" y="68"/>
                  </a:lnTo>
                  <a:lnTo>
                    <a:pt x="599" y="69"/>
                  </a:lnTo>
                  <a:lnTo>
                    <a:pt x="601" y="70"/>
                  </a:lnTo>
                  <a:lnTo>
                    <a:pt x="604" y="70"/>
                  </a:lnTo>
                  <a:lnTo>
                    <a:pt x="605" y="72"/>
                  </a:lnTo>
                  <a:lnTo>
                    <a:pt x="607" y="73"/>
                  </a:lnTo>
                  <a:lnTo>
                    <a:pt x="608" y="73"/>
                  </a:lnTo>
                  <a:lnTo>
                    <a:pt x="609" y="75"/>
                  </a:lnTo>
                  <a:lnTo>
                    <a:pt x="611" y="75"/>
                  </a:lnTo>
                  <a:lnTo>
                    <a:pt x="611" y="76"/>
                  </a:lnTo>
                  <a:lnTo>
                    <a:pt x="612" y="76"/>
                  </a:lnTo>
                  <a:lnTo>
                    <a:pt x="614" y="78"/>
                  </a:lnTo>
                  <a:lnTo>
                    <a:pt x="615" y="78"/>
                  </a:lnTo>
                  <a:lnTo>
                    <a:pt x="617" y="79"/>
                  </a:lnTo>
                  <a:lnTo>
                    <a:pt x="618" y="79"/>
                  </a:lnTo>
                  <a:lnTo>
                    <a:pt x="618" y="80"/>
                  </a:lnTo>
                  <a:lnTo>
                    <a:pt x="619" y="80"/>
                  </a:lnTo>
                  <a:lnTo>
                    <a:pt x="621" y="80"/>
                  </a:lnTo>
                  <a:lnTo>
                    <a:pt x="621" y="82"/>
                  </a:lnTo>
                  <a:lnTo>
                    <a:pt x="622" y="82"/>
                  </a:lnTo>
                  <a:lnTo>
                    <a:pt x="624" y="83"/>
                  </a:lnTo>
                  <a:lnTo>
                    <a:pt x="625" y="85"/>
                  </a:lnTo>
                  <a:lnTo>
                    <a:pt x="627" y="85"/>
                  </a:lnTo>
                  <a:lnTo>
                    <a:pt x="628" y="86"/>
                  </a:lnTo>
                  <a:lnTo>
                    <a:pt x="630" y="86"/>
                  </a:lnTo>
                  <a:lnTo>
                    <a:pt x="630" y="88"/>
                  </a:lnTo>
                  <a:lnTo>
                    <a:pt x="631" y="88"/>
                  </a:lnTo>
                  <a:lnTo>
                    <a:pt x="632" y="89"/>
                  </a:lnTo>
                  <a:lnTo>
                    <a:pt x="635" y="91"/>
                  </a:lnTo>
                  <a:lnTo>
                    <a:pt x="637" y="91"/>
                  </a:lnTo>
                  <a:lnTo>
                    <a:pt x="638" y="92"/>
                  </a:lnTo>
                  <a:lnTo>
                    <a:pt x="640" y="93"/>
                  </a:lnTo>
                  <a:lnTo>
                    <a:pt x="641" y="93"/>
                  </a:lnTo>
                  <a:lnTo>
                    <a:pt x="643" y="95"/>
                  </a:lnTo>
                  <a:lnTo>
                    <a:pt x="644" y="96"/>
                  </a:lnTo>
                  <a:lnTo>
                    <a:pt x="645" y="98"/>
                  </a:lnTo>
                  <a:lnTo>
                    <a:pt x="647" y="98"/>
                  </a:lnTo>
                  <a:lnTo>
                    <a:pt x="648" y="99"/>
                  </a:lnTo>
                  <a:lnTo>
                    <a:pt x="650" y="99"/>
                  </a:lnTo>
                  <a:lnTo>
                    <a:pt x="651" y="101"/>
                  </a:lnTo>
                  <a:lnTo>
                    <a:pt x="653" y="102"/>
                  </a:lnTo>
                  <a:lnTo>
                    <a:pt x="654" y="102"/>
                  </a:lnTo>
                  <a:lnTo>
                    <a:pt x="654" y="103"/>
                  </a:lnTo>
                  <a:lnTo>
                    <a:pt x="655" y="103"/>
                  </a:lnTo>
                  <a:lnTo>
                    <a:pt x="657" y="105"/>
                  </a:lnTo>
                  <a:lnTo>
                    <a:pt x="658" y="105"/>
                  </a:lnTo>
                  <a:lnTo>
                    <a:pt x="658" y="106"/>
                  </a:lnTo>
                  <a:lnTo>
                    <a:pt x="660" y="106"/>
                  </a:lnTo>
                  <a:lnTo>
                    <a:pt x="660" y="108"/>
                  </a:lnTo>
                  <a:lnTo>
                    <a:pt x="661" y="108"/>
                  </a:lnTo>
                  <a:lnTo>
                    <a:pt x="661" y="109"/>
                  </a:lnTo>
                  <a:lnTo>
                    <a:pt x="663" y="109"/>
                  </a:lnTo>
                  <a:lnTo>
                    <a:pt x="664" y="111"/>
                  </a:lnTo>
                  <a:lnTo>
                    <a:pt x="666" y="112"/>
                  </a:lnTo>
                  <a:lnTo>
                    <a:pt x="667" y="112"/>
                  </a:lnTo>
                  <a:lnTo>
                    <a:pt x="668" y="114"/>
                  </a:lnTo>
                  <a:lnTo>
                    <a:pt x="668" y="115"/>
                  </a:lnTo>
                  <a:lnTo>
                    <a:pt x="670" y="115"/>
                  </a:lnTo>
                  <a:lnTo>
                    <a:pt x="671" y="116"/>
                  </a:lnTo>
                  <a:lnTo>
                    <a:pt x="673" y="118"/>
                  </a:lnTo>
                  <a:lnTo>
                    <a:pt x="674" y="118"/>
                  </a:lnTo>
                  <a:lnTo>
                    <a:pt x="676" y="119"/>
                  </a:lnTo>
                  <a:lnTo>
                    <a:pt x="677" y="121"/>
                  </a:lnTo>
                  <a:lnTo>
                    <a:pt x="679" y="121"/>
                  </a:lnTo>
                  <a:lnTo>
                    <a:pt x="679" y="122"/>
                  </a:lnTo>
                  <a:lnTo>
                    <a:pt x="680" y="122"/>
                  </a:lnTo>
                  <a:lnTo>
                    <a:pt x="680" y="124"/>
                  </a:lnTo>
                  <a:lnTo>
                    <a:pt x="681" y="124"/>
                  </a:lnTo>
                  <a:lnTo>
                    <a:pt x="683" y="125"/>
                  </a:lnTo>
                  <a:lnTo>
                    <a:pt x="684" y="125"/>
                  </a:lnTo>
                  <a:lnTo>
                    <a:pt x="684" y="126"/>
                  </a:lnTo>
                  <a:lnTo>
                    <a:pt x="686" y="126"/>
                  </a:lnTo>
                  <a:lnTo>
                    <a:pt x="686" y="128"/>
                  </a:lnTo>
                  <a:lnTo>
                    <a:pt x="687" y="128"/>
                  </a:lnTo>
                  <a:lnTo>
                    <a:pt x="689" y="128"/>
                  </a:lnTo>
                  <a:lnTo>
                    <a:pt x="689" y="129"/>
                  </a:lnTo>
                  <a:lnTo>
                    <a:pt x="690" y="129"/>
                  </a:lnTo>
                  <a:lnTo>
                    <a:pt x="691" y="131"/>
                  </a:lnTo>
                  <a:lnTo>
                    <a:pt x="693" y="132"/>
                  </a:lnTo>
                  <a:lnTo>
                    <a:pt x="694" y="132"/>
                  </a:lnTo>
                  <a:lnTo>
                    <a:pt x="696" y="134"/>
                  </a:lnTo>
                  <a:lnTo>
                    <a:pt x="697" y="135"/>
                  </a:lnTo>
                  <a:lnTo>
                    <a:pt x="699" y="137"/>
                  </a:lnTo>
                  <a:lnTo>
                    <a:pt x="700" y="137"/>
                  </a:lnTo>
                  <a:lnTo>
                    <a:pt x="702" y="138"/>
                  </a:lnTo>
                  <a:lnTo>
                    <a:pt x="703" y="138"/>
                  </a:lnTo>
                  <a:lnTo>
                    <a:pt x="703" y="139"/>
                  </a:lnTo>
                  <a:lnTo>
                    <a:pt x="704" y="139"/>
                  </a:lnTo>
                  <a:lnTo>
                    <a:pt x="704" y="141"/>
                  </a:lnTo>
                  <a:lnTo>
                    <a:pt x="706" y="141"/>
                  </a:lnTo>
                  <a:lnTo>
                    <a:pt x="707" y="142"/>
                  </a:lnTo>
                  <a:lnTo>
                    <a:pt x="709" y="144"/>
                  </a:lnTo>
                  <a:lnTo>
                    <a:pt x="710" y="144"/>
                  </a:lnTo>
                  <a:lnTo>
                    <a:pt x="710" y="145"/>
                  </a:lnTo>
                  <a:lnTo>
                    <a:pt x="712" y="145"/>
                  </a:lnTo>
                  <a:lnTo>
                    <a:pt x="712" y="147"/>
                  </a:lnTo>
                  <a:lnTo>
                    <a:pt x="713" y="147"/>
                  </a:lnTo>
                  <a:lnTo>
                    <a:pt x="713" y="148"/>
                  </a:lnTo>
                  <a:lnTo>
                    <a:pt x="715" y="149"/>
                  </a:lnTo>
                  <a:lnTo>
                    <a:pt x="716" y="149"/>
                  </a:lnTo>
                  <a:lnTo>
                    <a:pt x="716" y="151"/>
                  </a:lnTo>
                  <a:lnTo>
                    <a:pt x="717" y="152"/>
                  </a:lnTo>
                  <a:lnTo>
                    <a:pt x="719" y="154"/>
                  </a:lnTo>
                  <a:lnTo>
                    <a:pt x="720" y="154"/>
                  </a:lnTo>
                  <a:lnTo>
                    <a:pt x="720" y="155"/>
                  </a:lnTo>
                  <a:lnTo>
                    <a:pt x="722" y="157"/>
                  </a:lnTo>
                  <a:lnTo>
                    <a:pt x="723" y="158"/>
                  </a:lnTo>
                  <a:lnTo>
                    <a:pt x="725" y="160"/>
                  </a:lnTo>
                  <a:lnTo>
                    <a:pt x="726" y="161"/>
                  </a:lnTo>
                  <a:lnTo>
                    <a:pt x="727" y="162"/>
                  </a:lnTo>
                  <a:lnTo>
                    <a:pt x="729" y="164"/>
                  </a:lnTo>
                  <a:lnTo>
                    <a:pt x="730" y="165"/>
                  </a:lnTo>
                  <a:lnTo>
                    <a:pt x="730" y="167"/>
                  </a:lnTo>
                  <a:lnTo>
                    <a:pt x="732" y="167"/>
                  </a:lnTo>
                  <a:lnTo>
                    <a:pt x="733" y="168"/>
                  </a:lnTo>
                  <a:lnTo>
                    <a:pt x="733" y="170"/>
                  </a:lnTo>
                  <a:lnTo>
                    <a:pt x="735" y="170"/>
                  </a:lnTo>
                  <a:lnTo>
                    <a:pt x="735" y="171"/>
                  </a:lnTo>
                  <a:lnTo>
                    <a:pt x="736" y="171"/>
                  </a:lnTo>
                  <a:lnTo>
                    <a:pt x="738" y="172"/>
                  </a:lnTo>
                  <a:lnTo>
                    <a:pt x="738" y="174"/>
                  </a:lnTo>
                  <a:lnTo>
                    <a:pt x="739" y="174"/>
                  </a:lnTo>
                  <a:lnTo>
                    <a:pt x="739" y="175"/>
                  </a:lnTo>
                  <a:lnTo>
                    <a:pt x="740" y="177"/>
                  </a:lnTo>
                  <a:lnTo>
                    <a:pt x="742" y="178"/>
                  </a:lnTo>
                  <a:lnTo>
                    <a:pt x="742" y="180"/>
                  </a:lnTo>
                  <a:lnTo>
                    <a:pt x="743" y="180"/>
                  </a:lnTo>
                  <a:lnTo>
                    <a:pt x="745" y="181"/>
                  </a:lnTo>
                  <a:lnTo>
                    <a:pt x="745" y="183"/>
                  </a:lnTo>
                  <a:lnTo>
                    <a:pt x="746" y="184"/>
                  </a:lnTo>
                  <a:lnTo>
                    <a:pt x="748" y="184"/>
                  </a:lnTo>
                  <a:lnTo>
                    <a:pt x="748" y="185"/>
                  </a:lnTo>
                  <a:lnTo>
                    <a:pt x="749" y="187"/>
                  </a:lnTo>
                  <a:lnTo>
                    <a:pt x="751" y="188"/>
                  </a:lnTo>
                  <a:lnTo>
                    <a:pt x="752" y="191"/>
                  </a:lnTo>
                  <a:lnTo>
                    <a:pt x="753" y="193"/>
                  </a:lnTo>
                  <a:lnTo>
                    <a:pt x="755" y="194"/>
                  </a:lnTo>
                  <a:lnTo>
                    <a:pt x="756" y="195"/>
                  </a:lnTo>
                  <a:lnTo>
                    <a:pt x="758" y="198"/>
                  </a:lnTo>
                  <a:lnTo>
                    <a:pt x="761" y="200"/>
                  </a:lnTo>
                  <a:lnTo>
                    <a:pt x="762" y="201"/>
                  </a:lnTo>
                  <a:lnTo>
                    <a:pt x="762" y="203"/>
                  </a:lnTo>
                  <a:lnTo>
                    <a:pt x="763" y="204"/>
                  </a:lnTo>
                  <a:lnTo>
                    <a:pt x="765" y="207"/>
                  </a:lnTo>
                  <a:lnTo>
                    <a:pt x="766" y="207"/>
                  </a:lnTo>
                  <a:lnTo>
                    <a:pt x="768" y="208"/>
                  </a:lnTo>
                  <a:lnTo>
                    <a:pt x="768" y="210"/>
                  </a:lnTo>
                  <a:lnTo>
                    <a:pt x="769" y="211"/>
                  </a:lnTo>
                  <a:lnTo>
                    <a:pt x="771" y="213"/>
                  </a:lnTo>
                  <a:lnTo>
                    <a:pt x="771" y="214"/>
                  </a:lnTo>
                  <a:lnTo>
                    <a:pt x="772" y="214"/>
                  </a:lnTo>
                  <a:lnTo>
                    <a:pt x="774" y="216"/>
                  </a:lnTo>
                  <a:lnTo>
                    <a:pt x="774" y="217"/>
                  </a:lnTo>
                  <a:lnTo>
                    <a:pt x="775" y="218"/>
                  </a:lnTo>
                  <a:lnTo>
                    <a:pt x="775" y="220"/>
                  </a:lnTo>
                  <a:lnTo>
                    <a:pt x="776" y="220"/>
                  </a:lnTo>
                  <a:lnTo>
                    <a:pt x="778" y="221"/>
                  </a:lnTo>
                  <a:lnTo>
                    <a:pt x="778" y="223"/>
                  </a:lnTo>
                  <a:lnTo>
                    <a:pt x="779" y="224"/>
                  </a:lnTo>
                  <a:lnTo>
                    <a:pt x="781" y="226"/>
                  </a:lnTo>
                  <a:lnTo>
                    <a:pt x="781" y="227"/>
                  </a:lnTo>
                  <a:lnTo>
                    <a:pt x="782" y="229"/>
                  </a:lnTo>
                  <a:lnTo>
                    <a:pt x="784" y="230"/>
                  </a:lnTo>
                  <a:lnTo>
                    <a:pt x="784" y="231"/>
                  </a:lnTo>
                  <a:lnTo>
                    <a:pt x="785" y="233"/>
                  </a:lnTo>
                  <a:lnTo>
                    <a:pt x="787" y="234"/>
                  </a:lnTo>
                  <a:lnTo>
                    <a:pt x="788" y="237"/>
                  </a:lnTo>
                  <a:lnTo>
                    <a:pt x="789" y="239"/>
                  </a:lnTo>
                  <a:lnTo>
                    <a:pt x="791" y="240"/>
                  </a:lnTo>
                  <a:lnTo>
                    <a:pt x="792" y="243"/>
                  </a:lnTo>
                  <a:lnTo>
                    <a:pt x="794" y="246"/>
                  </a:lnTo>
                  <a:lnTo>
                    <a:pt x="797" y="247"/>
                  </a:lnTo>
                  <a:lnTo>
                    <a:pt x="798" y="250"/>
                  </a:lnTo>
                  <a:lnTo>
                    <a:pt x="798" y="252"/>
                  </a:lnTo>
                  <a:lnTo>
                    <a:pt x="799" y="253"/>
                  </a:lnTo>
                  <a:lnTo>
                    <a:pt x="801" y="254"/>
                  </a:lnTo>
                  <a:lnTo>
                    <a:pt x="802" y="256"/>
                  </a:lnTo>
                  <a:lnTo>
                    <a:pt x="804" y="257"/>
                  </a:lnTo>
                  <a:lnTo>
                    <a:pt x="804" y="259"/>
                  </a:lnTo>
                  <a:lnTo>
                    <a:pt x="805" y="260"/>
                  </a:lnTo>
                  <a:lnTo>
                    <a:pt x="807" y="262"/>
                  </a:lnTo>
                  <a:lnTo>
                    <a:pt x="807" y="263"/>
                  </a:lnTo>
                  <a:lnTo>
                    <a:pt x="808" y="264"/>
                  </a:lnTo>
                  <a:lnTo>
                    <a:pt x="810" y="266"/>
                  </a:lnTo>
                  <a:lnTo>
                    <a:pt x="810" y="267"/>
                  </a:lnTo>
                  <a:lnTo>
                    <a:pt x="811" y="269"/>
                  </a:lnTo>
                  <a:lnTo>
                    <a:pt x="812" y="269"/>
                  </a:lnTo>
                  <a:lnTo>
                    <a:pt x="812" y="270"/>
                  </a:lnTo>
                  <a:lnTo>
                    <a:pt x="814" y="272"/>
                  </a:lnTo>
                  <a:lnTo>
                    <a:pt x="814" y="273"/>
                  </a:lnTo>
                  <a:lnTo>
                    <a:pt x="815" y="275"/>
                  </a:lnTo>
                  <a:lnTo>
                    <a:pt x="817" y="276"/>
                  </a:lnTo>
                  <a:lnTo>
                    <a:pt x="817" y="277"/>
                  </a:lnTo>
                  <a:lnTo>
                    <a:pt x="818" y="279"/>
                  </a:lnTo>
                  <a:lnTo>
                    <a:pt x="820" y="280"/>
                  </a:lnTo>
                  <a:lnTo>
                    <a:pt x="821" y="282"/>
                  </a:lnTo>
                  <a:lnTo>
                    <a:pt x="823" y="283"/>
                  </a:lnTo>
                  <a:lnTo>
                    <a:pt x="824" y="286"/>
                  </a:lnTo>
                  <a:lnTo>
                    <a:pt x="825" y="287"/>
                  </a:lnTo>
                  <a:lnTo>
                    <a:pt x="827" y="289"/>
                  </a:lnTo>
                  <a:lnTo>
                    <a:pt x="828" y="292"/>
                  </a:lnTo>
                  <a:lnTo>
                    <a:pt x="830" y="295"/>
                  </a:lnTo>
                  <a:lnTo>
                    <a:pt x="831" y="296"/>
                  </a:lnTo>
                  <a:lnTo>
                    <a:pt x="833" y="299"/>
                  </a:lnTo>
                  <a:lnTo>
                    <a:pt x="834" y="300"/>
                  </a:lnTo>
                  <a:lnTo>
                    <a:pt x="836" y="303"/>
                  </a:lnTo>
                  <a:lnTo>
                    <a:pt x="837" y="305"/>
                  </a:lnTo>
                  <a:lnTo>
                    <a:pt x="838" y="306"/>
                  </a:lnTo>
                  <a:lnTo>
                    <a:pt x="840" y="308"/>
                  </a:lnTo>
                  <a:lnTo>
                    <a:pt x="841" y="309"/>
                  </a:lnTo>
                  <a:lnTo>
                    <a:pt x="841" y="310"/>
                  </a:lnTo>
                  <a:lnTo>
                    <a:pt x="843" y="312"/>
                  </a:lnTo>
                  <a:lnTo>
                    <a:pt x="844" y="313"/>
                  </a:lnTo>
                  <a:lnTo>
                    <a:pt x="844" y="315"/>
                  </a:lnTo>
                  <a:lnTo>
                    <a:pt x="846" y="316"/>
                  </a:lnTo>
                  <a:lnTo>
                    <a:pt x="846" y="318"/>
                  </a:lnTo>
                  <a:lnTo>
                    <a:pt x="847" y="319"/>
                  </a:lnTo>
                  <a:lnTo>
                    <a:pt x="848" y="319"/>
                  </a:lnTo>
                  <a:lnTo>
                    <a:pt x="848" y="321"/>
                  </a:lnTo>
                  <a:lnTo>
                    <a:pt x="850" y="322"/>
                  </a:lnTo>
                  <a:lnTo>
                    <a:pt x="850" y="323"/>
                  </a:lnTo>
                  <a:lnTo>
                    <a:pt x="851" y="325"/>
                  </a:lnTo>
                  <a:lnTo>
                    <a:pt x="853" y="326"/>
                  </a:lnTo>
                  <a:lnTo>
                    <a:pt x="853" y="328"/>
                  </a:lnTo>
                  <a:lnTo>
                    <a:pt x="854" y="329"/>
                  </a:lnTo>
                  <a:lnTo>
                    <a:pt x="854" y="331"/>
                  </a:lnTo>
                  <a:lnTo>
                    <a:pt x="856" y="332"/>
                  </a:lnTo>
                  <a:lnTo>
                    <a:pt x="856" y="333"/>
                  </a:lnTo>
                  <a:lnTo>
                    <a:pt x="857" y="335"/>
                  </a:lnTo>
                  <a:lnTo>
                    <a:pt x="859" y="336"/>
                  </a:lnTo>
                  <a:lnTo>
                    <a:pt x="859" y="338"/>
                  </a:lnTo>
                  <a:lnTo>
                    <a:pt x="860" y="339"/>
                  </a:lnTo>
                  <a:lnTo>
                    <a:pt x="861" y="342"/>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19" name="Freeform 11"/>
            <p:cNvSpPr>
              <a:spLocks/>
            </p:cNvSpPr>
            <p:nvPr/>
          </p:nvSpPr>
          <p:spPr bwMode="auto">
            <a:xfrm>
              <a:off x="2907" y="1582"/>
              <a:ext cx="431" cy="171"/>
            </a:xfrm>
            <a:custGeom>
              <a:avLst/>
              <a:gdLst>
                <a:gd name="T0" fmla="*/ 1 w 861"/>
                <a:gd name="T1" fmla="*/ 1 h 340"/>
                <a:gd name="T2" fmla="*/ 1 w 861"/>
                <a:gd name="T3" fmla="*/ 1 h 340"/>
                <a:gd name="T4" fmla="*/ 1 w 861"/>
                <a:gd name="T5" fmla="*/ 1 h 340"/>
                <a:gd name="T6" fmla="*/ 1 w 861"/>
                <a:gd name="T7" fmla="*/ 1 h 340"/>
                <a:gd name="T8" fmla="*/ 1 w 861"/>
                <a:gd name="T9" fmla="*/ 1 h 340"/>
                <a:gd name="T10" fmla="*/ 1 w 861"/>
                <a:gd name="T11" fmla="*/ 1 h 340"/>
                <a:gd name="T12" fmla="*/ 1 w 861"/>
                <a:gd name="T13" fmla="*/ 1 h 340"/>
                <a:gd name="T14" fmla="*/ 1 w 861"/>
                <a:gd name="T15" fmla="*/ 1 h 340"/>
                <a:gd name="T16" fmla="*/ 1 w 861"/>
                <a:gd name="T17" fmla="*/ 1 h 340"/>
                <a:gd name="T18" fmla="*/ 1 w 861"/>
                <a:gd name="T19" fmla="*/ 1 h 340"/>
                <a:gd name="T20" fmla="*/ 1 w 861"/>
                <a:gd name="T21" fmla="*/ 1 h 340"/>
                <a:gd name="T22" fmla="*/ 1 w 861"/>
                <a:gd name="T23" fmla="*/ 1 h 340"/>
                <a:gd name="T24" fmla="*/ 1 w 861"/>
                <a:gd name="T25" fmla="*/ 1 h 340"/>
                <a:gd name="T26" fmla="*/ 1 w 861"/>
                <a:gd name="T27" fmla="*/ 1 h 340"/>
                <a:gd name="T28" fmla="*/ 1 w 861"/>
                <a:gd name="T29" fmla="*/ 1 h 340"/>
                <a:gd name="T30" fmla="*/ 1 w 861"/>
                <a:gd name="T31" fmla="*/ 1 h 340"/>
                <a:gd name="T32" fmla="*/ 1 w 861"/>
                <a:gd name="T33" fmla="*/ 1 h 340"/>
                <a:gd name="T34" fmla="*/ 1 w 861"/>
                <a:gd name="T35" fmla="*/ 1 h 340"/>
                <a:gd name="T36" fmla="*/ 1 w 861"/>
                <a:gd name="T37" fmla="*/ 1 h 340"/>
                <a:gd name="T38" fmla="*/ 1 w 861"/>
                <a:gd name="T39" fmla="*/ 1 h 340"/>
                <a:gd name="T40" fmla="*/ 1 w 861"/>
                <a:gd name="T41" fmla="*/ 1 h 340"/>
                <a:gd name="T42" fmla="*/ 1 w 861"/>
                <a:gd name="T43" fmla="*/ 1 h 340"/>
                <a:gd name="T44" fmla="*/ 1 w 861"/>
                <a:gd name="T45" fmla="*/ 1 h 340"/>
                <a:gd name="T46" fmla="*/ 1 w 861"/>
                <a:gd name="T47" fmla="*/ 1 h 340"/>
                <a:gd name="T48" fmla="*/ 1 w 861"/>
                <a:gd name="T49" fmla="*/ 1 h 340"/>
                <a:gd name="T50" fmla="*/ 1 w 861"/>
                <a:gd name="T51" fmla="*/ 1 h 340"/>
                <a:gd name="T52" fmla="*/ 1 w 861"/>
                <a:gd name="T53" fmla="*/ 1 h 340"/>
                <a:gd name="T54" fmla="*/ 1 w 861"/>
                <a:gd name="T55" fmla="*/ 1 h 340"/>
                <a:gd name="T56" fmla="*/ 1 w 861"/>
                <a:gd name="T57" fmla="*/ 1 h 340"/>
                <a:gd name="T58" fmla="*/ 1 w 861"/>
                <a:gd name="T59" fmla="*/ 1 h 340"/>
                <a:gd name="T60" fmla="*/ 1 w 861"/>
                <a:gd name="T61" fmla="*/ 1 h 340"/>
                <a:gd name="T62" fmla="*/ 1 w 861"/>
                <a:gd name="T63" fmla="*/ 1 h 340"/>
                <a:gd name="T64" fmla="*/ 1 w 861"/>
                <a:gd name="T65" fmla="*/ 1 h 340"/>
                <a:gd name="T66" fmla="*/ 1 w 861"/>
                <a:gd name="T67" fmla="*/ 1 h 340"/>
                <a:gd name="T68" fmla="*/ 1 w 861"/>
                <a:gd name="T69" fmla="*/ 1 h 340"/>
                <a:gd name="T70" fmla="*/ 1 w 861"/>
                <a:gd name="T71" fmla="*/ 1 h 340"/>
                <a:gd name="T72" fmla="*/ 1 w 861"/>
                <a:gd name="T73" fmla="*/ 1 h 340"/>
                <a:gd name="T74" fmla="*/ 1 w 861"/>
                <a:gd name="T75" fmla="*/ 1 h 340"/>
                <a:gd name="T76" fmla="*/ 1 w 861"/>
                <a:gd name="T77" fmla="*/ 1 h 340"/>
                <a:gd name="T78" fmla="*/ 1 w 861"/>
                <a:gd name="T79" fmla="*/ 1 h 340"/>
                <a:gd name="T80" fmla="*/ 1 w 861"/>
                <a:gd name="T81" fmla="*/ 1 h 340"/>
                <a:gd name="T82" fmla="*/ 1 w 861"/>
                <a:gd name="T83" fmla="*/ 1 h 340"/>
                <a:gd name="T84" fmla="*/ 1 w 861"/>
                <a:gd name="T85" fmla="*/ 1 h 340"/>
                <a:gd name="T86" fmla="*/ 1 w 861"/>
                <a:gd name="T87" fmla="*/ 1 h 340"/>
                <a:gd name="T88" fmla="*/ 1 w 861"/>
                <a:gd name="T89" fmla="*/ 1 h 340"/>
                <a:gd name="T90" fmla="*/ 1 w 861"/>
                <a:gd name="T91" fmla="*/ 1 h 340"/>
                <a:gd name="T92" fmla="*/ 1 w 861"/>
                <a:gd name="T93" fmla="*/ 1 h 340"/>
                <a:gd name="T94" fmla="*/ 1 w 861"/>
                <a:gd name="T95" fmla="*/ 1 h 340"/>
                <a:gd name="T96" fmla="*/ 1 w 861"/>
                <a:gd name="T97" fmla="*/ 1 h 340"/>
                <a:gd name="T98" fmla="*/ 1 w 861"/>
                <a:gd name="T99" fmla="*/ 1 h 340"/>
                <a:gd name="T100" fmla="*/ 1 w 861"/>
                <a:gd name="T101" fmla="*/ 1 h 340"/>
                <a:gd name="T102" fmla="*/ 1 w 861"/>
                <a:gd name="T103" fmla="*/ 1 h 340"/>
                <a:gd name="T104" fmla="*/ 1 w 861"/>
                <a:gd name="T105" fmla="*/ 1 h 340"/>
                <a:gd name="T106" fmla="*/ 1 w 861"/>
                <a:gd name="T107" fmla="*/ 1 h 340"/>
                <a:gd name="T108" fmla="*/ 1 w 861"/>
                <a:gd name="T109" fmla="*/ 1 h 340"/>
                <a:gd name="T110" fmla="*/ 1 w 861"/>
                <a:gd name="T111" fmla="*/ 1 h 340"/>
                <a:gd name="T112" fmla="*/ 1 w 861"/>
                <a:gd name="T113" fmla="*/ 1 h 340"/>
                <a:gd name="T114" fmla="*/ 1 w 861"/>
                <a:gd name="T115" fmla="*/ 1 h 340"/>
                <a:gd name="T116" fmla="*/ 1 w 861"/>
                <a:gd name="T117" fmla="*/ 1 h 340"/>
                <a:gd name="T118" fmla="*/ 1 w 861"/>
                <a:gd name="T119" fmla="*/ 1 h 340"/>
                <a:gd name="T120" fmla="*/ 1 w 861"/>
                <a:gd name="T121" fmla="*/ 1 h 3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1" h="340">
                  <a:moveTo>
                    <a:pt x="0" y="340"/>
                  </a:moveTo>
                  <a:lnTo>
                    <a:pt x="33" y="340"/>
                  </a:lnTo>
                  <a:lnTo>
                    <a:pt x="65" y="340"/>
                  </a:lnTo>
                  <a:lnTo>
                    <a:pt x="94" y="340"/>
                  </a:lnTo>
                  <a:lnTo>
                    <a:pt x="120" y="340"/>
                  </a:lnTo>
                  <a:lnTo>
                    <a:pt x="146" y="340"/>
                  </a:lnTo>
                  <a:lnTo>
                    <a:pt x="169" y="340"/>
                  </a:lnTo>
                  <a:lnTo>
                    <a:pt x="190" y="340"/>
                  </a:lnTo>
                  <a:lnTo>
                    <a:pt x="211" y="340"/>
                  </a:lnTo>
                  <a:lnTo>
                    <a:pt x="229" y="340"/>
                  </a:lnTo>
                  <a:lnTo>
                    <a:pt x="247" y="340"/>
                  </a:lnTo>
                  <a:lnTo>
                    <a:pt x="261" y="340"/>
                  </a:lnTo>
                  <a:lnTo>
                    <a:pt x="275" y="340"/>
                  </a:lnTo>
                  <a:lnTo>
                    <a:pt x="288" y="340"/>
                  </a:lnTo>
                  <a:lnTo>
                    <a:pt x="300" y="340"/>
                  </a:lnTo>
                  <a:lnTo>
                    <a:pt x="311" y="340"/>
                  </a:lnTo>
                  <a:lnTo>
                    <a:pt x="321" y="340"/>
                  </a:lnTo>
                  <a:lnTo>
                    <a:pt x="329" y="340"/>
                  </a:lnTo>
                  <a:lnTo>
                    <a:pt x="337" y="340"/>
                  </a:lnTo>
                  <a:lnTo>
                    <a:pt x="344" y="340"/>
                  </a:lnTo>
                  <a:lnTo>
                    <a:pt x="350" y="340"/>
                  </a:lnTo>
                  <a:lnTo>
                    <a:pt x="356" y="340"/>
                  </a:lnTo>
                  <a:lnTo>
                    <a:pt x="360" y="340"/>
                  </a:lnTo>
                  <a:lnTo>
                    <a:pt x="365" y="340"/>
                  </a:lnTo>
                  <a:lnTo>
                    <a:pt x="367" y="340"/>
                  </a:lnTo>
                  <a:lnTo>
                    <a:pt x="372" y="340"/>
                  </a:lnTo>
                  <a:lnTo>
                    <a:pt x="375" y="340"/>
                  </a:lnTo>
                  <a:lnTo>
                    <a:pt x="378" y="340"/>
                  </a:lnTo>
                  <a:lnTo>
                    <a:pt x="379" y="340"/>
                  </a:lnTo>
                  <a:lnTo>
                    <a:pt x="382" y="340"/>
                  </a:lnTo>
                  <a:lnTo>
                    <a:pt x="383" y="339"/>
                  </a:lnTo>
                  <a:lnTo>
                    <a:pt x="386" y="339"/>
                  </a:lnTo>
                  <a:lnTo>
                    <a:pt x="389" y="339"/>
                  </a:lnTo>
                  <a:lnTo>
                    <a:pt x="391" y="339"/>
                  </a:lnTo>
                  <a:lnTo>
                    <a:pt x="393" y="339"/>
                  </a:lnTo>
                  <a:lnTo>
                    <a:pt x="395" y="339"/>
                  </a:lnTo>
                  <a:lnTo>
                    <a:pt x="398" y="339"/>
                  </a:lnTo>
                  <a:lnTo>
                    <a:pt x="399" y="339"/>
                  </a:lnTo>
                  <a:lnTo>
                    <a:pt x="401" y="339"/>
                  </a:lnTo>
                  <a:lnTo>
                    <a:pt x="402" y="339"/>
                  </a:lnTo>
                  <a:lnTo>
                    <a:pt x="403" y="339"/>
                  </a:lnTo>
                  <a:lnTo>
                    <a:pt x="406" y="337"/>
                  </a:lnTo>
                  <a:lnTo>
                    <a:pt x="408" y="337"/>
                  </a:lnTo>
                  <a:lnTo>
                    <a:pt x="409" y="337"/>
                  </a:lnTo>
                  <a:lnTo>
                    <a:pt x="411" y="337"/>
                  </a:lnTo>
                  <a:lnTo>
                    <a:pt x="412" y="337"/>
                  </a:lnTo>
                  <a:lnTo>
                    <a:pt x="414" y="337"/>
                  </a:lnTo>
                  <a:lnTo>
                    <a:pt x="415" y="337"/>
                  </a:lnTo>
                  <a:lnTo>
                    <a:pt x="416" y="337"/>
                  </a:lnTo>
                  <a:lnTo>
                    <a:pt x="418" y="337"/>
                  </a:lnTo>
                  <a:lnTo>
                    <a:pt x="419" y="336"/>
                  </a:lnTo>
                  <a:lnTo>
                    <a:pt x="421" y="336"/>
                  </a:lnTo>
                  <a:lnTo>
                    <a:pt x="422" y="336"/>
                  </a:lnTo>
                  <a:lnTo>
                    <a:pt x="424" y="336"/>
                  </a:lnTo>
                  <a:lnTo>
                    <a:pt x="425" y="336"/>
                  </a:lnTo>
                  <a:lnTo>
                    <a:pt x="427" y="336"/>
                  </a:lnTo>
                  <a:lnTo>
                    <a:pt x="428" y="336"/>
                  </a:lnTo>
                  <a:lnTo>
                    <a:pt x="429" y="334"/>
                  </a:lnTo>
                  <a:lnTo>
                    <a:pt x="432" y="334"/>
                  </a:lnTo>
                  <a:lnTo>
                    <a:pt x="434" y="334"/>
                  </a:lnTo>
                  <a:lnTo>
                    <a:pt x="435" y="334"/>
                  </a:lnTo>
                  <a:lnTo>
                    <a:pt x="438" y="334"/>
                  </a:lnTo>
                  <a:lnTo>
                    <a:pt x="439" y="333"/>
                  </a:lnTo>
                  <a:lnTo>
                    <a:pt x="442" y="333"/>
                  </a:lnTo>
                  <a:lnTo>
                    <a:pt x="444" y="333"/>
                  </a:lnTo>
                  <a:lnTo>
                    <a:pt x="447" y="333"/>
                  </a:lnTo>
                  <a:lnTo>
                    <a:pt x="448" y="333"/>
                  </a:lnTo>
                  <a:lnTo>
                    <a:pt x="450" y="332"/>
                  </a:lnTo>
                  <a:lnTo>
                    <a:pt x="452" y="332"/>
                  </a:lnTo>
                  <a:lnTo>
                    <a:pt x="454" y="332"/>
                  </a:lnTo>
                  <a:lnTo>
                    <a:pt x="455" y="332"/>
                  </a:lnTo>
                  <a:lnTo>
                    <a:pt x="457" y="332"/>
                  </a:lnTo>
                  <a:lnTo>
                    <a:pt x="458" y="332"/>
                  </a:lnTo>
                  <a:lnTo>
                    <a:pt x="460" y="330"/>
                  </a:lnTo>
                  <a:lnTo>
                    <a:pt x="461" y="330"/>
                  </a:lnTo>
                  <a:lnTo>
                    <a:pt x="463" y="330"/>
                  </a:lnTo>
                  <a:lnTo>
                    <a:pt x="464" y="330"/>
                  </a:lnTo>
                  <a:lnTo>
                    <a:pt x="465" y="330"/>
                  </a:lnTo>
                  <a:lnTo>
                    <a:pt x="467" y="329"/>
                  </a:lnTo>
                  <a:lnTo>
                    <a:pt x="468" y="329"/>
                  </a:lnTo>
                  <a:lnTo>
                    <a:pt x="470" y="329"/>
                  </a:lnTo>
                  <a:lnTo>
                    <a:pt x="471" y="329"/>
                  </a:lnTo>
                  <a:lnTo>
                    <a:pt x="473" y="327"/>
                  </a:lnTo>
                  <a:lnTo>
                    <a:pt x="474" y="327"/>
                  </a:lnTo>
                  <a:lnTo>
                    <a:pt x="475" y="327"/>
                  </a:lnTo>
                  <a:lnTo>
                    <a:pt x="477" y="326"/>
                  </a:lnTo>
                  <a:lnTo>
                    <a:pt x="478" y="326"/>
                  </a:lnTo>
                  <a:lnTo>
                    <a:pt x="481" y="326"/>
                  </a:lnTo>
                  <a:lnTo>
                    <a:pt x="483" y="324"/>
                  </a:lnTo>
                  <a:lnTo>
                    <a:pt x="484" y="324"/>
                  </a:lnTo>
                  <a:lnTo>
                    <a:pt x="487" y="323"/>
                  </a:lnTo>
                  <a:lnTo>
                    <a:pt x="488" y="323"/>
                  </a:lnTo>
                  <a:lnTo>
                    <a:pt x="491" y="322"/>
                  </a:lnTo>
                  <a:lnTo>
                    <a:pt x="494" y="322"/>
                  </a:lnTo>
                  <a:lnTo>
                    <a:pt x="497" y="320"/>
                  </a:lnTo>
                  <a:lnTo>
                    <a:pt x="499" y="320"/>
                  </a:lnTo>
                  <a:lnTo>
                    <a:pt x="501" y="319"/>
                  </a:lnTo>
                  <a:lnTo>
                    <a:pt x="504" y="319"/>
                  </a:lnTo>
                  <a:lnTo>
                    <a:pt x="506" y="317"/>
                  </a:lnTo>
                  <a:lnTo>
                    <a:pt x="507" y="317"/>
                  </a:lnTo>
                  <a:lnTo>
                    <a:pt x="510" y="316"/>
                  </a:lnTo>
                  <a:lnTo>
                    <a:pt x="511" y="316"/>
                  </a:lnTo>
                  <a:lnTo>
                    <a:pt x="513" y="316"/>
                  </a:lnTo>
                  <a:lnTo>
                    <a:pt x="514" y="314"/>
                  </a:lnTo>
                  <a:lnTo>
                    <a:pt x="516" y="314"/>
                  </a:lnTo>
                  <a:lnTo>
                    <a:pt x="517" y="314"/>
                  </a:lnTo>
                  <a:lnTo>
                    <a:pt x="519" y="313"/>
                  </a:lnTo>
                  <a:lnTo>
                    <a:pt x="520" y="313"/>
                  </a:lnTo>
                  <a:lnTo>
                    <a:pt x="522" y="313"/>
                  </a:lnTo>
                  <a:lnTo>
                    <a:pt x="523" y="311"/>
                  </a:lnTo>
                  <a:lnTo>
                    <a:pt x="524" y="310"/>
                  </a:lnTo>
                  <a:lnTo>
                    <a:pt x="526" y="310"/>
                  </a:lnTo>
                  <a:lnTo>
                    <a:pt x="527" y="310"/>
                  </a:lnTo>
                  <a:lnTo>
                    <a:pt x="529" y="309"/>
                  </a:lnTo>
                  <a:lnTo>
                    <a:pt x="530" y="309"/>
                  </a:lnTo>
                  <a:lnTo>
                    <a:pt x="532" y="307"/>
                  </a:lnTo>
                  <a:lnTo>
                    <a:pt x="533" y="307"/>
                  </a:lnTo>
                  <a:lnTo>
                    <a:pt x="535" y="306"/>
                  </a:lnTo>
                  <a:lnTo>
                    <a:pt x="536" y="306"/>
                  </a:lnTo>
                  <a:lnTo>
                    <a:pt x="537" y="304"/>
                  </a:lnTo>
                  <a:lnTo>
                    <a:pt x="540" y="304"/>
                  </a:lnTo>
                  <a:lnTo>
                    <a:pt x="542" y="303"/>
                  </a:lnTo>
                  <a:lnTo>
                    <a:pt x="543" y="301"/>
                  </a:lnTo>
                  <a:lnTo>
                    <a:pt x="546" y="301"/>
                  </a:lnTo>
                  <a:lnTo>
                    <a:pt x="547" y="300"/>
                  </a:lnTo>
                  <a:lnTo>
                    <a:pt x="550" y="299"/>
                  </a:lnTo>
                  <a:lnTo>
                    <a:pt x="552" y="297"/>
                  </a:lnTo>
                  <a:lnTo>
                    <a:pt x="555" y="297"/>
                  </a:lnTo>
                  <a:lnTo>
                    <a:pt x="556" y="296"/>
                  </a:lnTo>
                  <a:lnTo>
                    <a:pt x="558" y="294"/>
                  </a:lnTo>
                  <a:lnTo>
                    <a:pt x="560" y="294"/>
                  </a:lnTo>
                  <a:lnTo>
                    <a:pt x="562" y="293"/>
                  </a:lnTo>
                  <a:lnTo>
                    <a:pt x="563" y="293"/>
                  </a:lnTo>
                  <a:lnTo>
                    <a:pt x="565" y="291"/>
                  </a:lnTo>
                  <a:lnTo>
                    <a:pt x="566" y="291"/>
                  </a:lnTo>
                  <a:lnTo>
                    <a:pt x="568" y="290"/>
                  </a:lnTo>
                  <a:lnTo>
                    <a:pt x="569" y="288"/>
                  </a:lnTo>
                  <a:lnTo>
                    <a:pt x="571" y="288"/>
                  </a:lnTo>
                  <a:lnTo>
                    <a:pt x="572" y="287"/>
                  </a:lnTo>
                  <a:lnTo>
                    <a:pt x="573" y="287"/>
                  </a:lnTo>
                  <a:lnTo>
                    <a:pt x="575" y="286"/>
                  </a:lnTo>
                  <a:lnTo>
                    <a:pt x="576" y="286"/>
                  </a:lnTo>
                  <a:lnTo>
                    <a:pt x="578" y="284"/>
                  </a:lnTo>
                  <a:lnTo>
                    <a:pt x="579" y="284"/>
                  </a:lnTo>
                  <a:lnTo>
                    <a:pt x="579" y="283"/>
                  </a:lnTo>
                  <a:lnTo>
                    <a:pt x="581" y="283"/>
                  </a:lnTo>
                  <a:lnTo>
                    <a:pt x="582" y="281"/>
                  </a:lnTo>
                  <a:lnTo>
                    <a:pt x="583" y="281"/>
                  </a:lnTo>
                  <a:lnTo>
                    <a:pt x="585" y="280"/>
                  </a:lnTo>
                  <a:lnTo>
                    <a:pt x="586" y="280"/>
                  </a:lnTo>
                  <a:lnTo>
                    <a:pt x="588" y="278"/>
                  </a:lnTo>
                  <a:lnTo>
                    <a:pt x="589" y="277"/>
                  </a:lnTo>
                  <a:lnTo>
                    <a:pt x="592" y="277"/>
                  </a:lnTo>
                  <a:lnTo>
                    <a:pt x="594" y="276"/>
                  </a:lnTo>
                  <a:lnTo>
                    <a:pt x="595" y="274"/>
                  </a:lnTo>
                  <a:lnTo>
                    <a:pt x="598" y="273"/>
                  </a:lnTo>
                  <a:lnTo>
                    <a:pt x="599" y="273"/>
                  </a:lnTo>
                  <a:lnTo>
                    <a:pt x="601" y="271"/>
                  </a:lnTo>
                  <a:lnTo>
                    <a:pt x="604" y="270"/>
                  </a:lnTo>
                  <a:lnTo>
                    <a:pt x="605" y="270"/>
                  </a:lnTo>
                  <a:lnTo>
                    <a:pt x="607" y="268"/>
                  </a:lnTo>
                  <a:lnTo>
                    <a:pt x="608" y="268"/>
                  </a:lnTo>
                  <a:lnTo>
                    <a:pt x="609" y="267"/>
                  </a:lnTo>
                  <a:lnTo>
                    <a:pt x="611" y="267"/>
                  </a:lnTo>
                  <a:lnTo>
                    <a:pt x="611" y="265"/>
                  </a:lnTo>
                  <a:lnTo>
                    <a:pt x="612" y="265"/>
                  </a:lnTo>
                  <a:lnTo>
                    <a:pt x="614" y="264"/>
                  </a:lnTo>
                  <a:lnTo>
                    <a:pt x="615" y="264"/>
                  </a:lnTo>
                  <a:lnTo>
                    <a:pt x="615" y="263"/>
                  </a:lnTo>
                  <a:lnTo>
                    <a:pt x="617" y="263"/>
                  </a:lnTo>
                  <a:lnTo>
                    <a:pt x="618" y="263"/>
                  </a:lnTo>
                  <a:lnTo>
                    <a:pt x="618" y="261"/>
                  </a:lnTo>
                  <a:lnTo>
                    <a:pt x="619" y="261"/>
                  </a:lnTo>
                  <a:lnTo>
                    <a:pt x="621" y="260"/>
                  </a:lnTo>
                  <a:lnTo>
                    <a:pt x="622" y="260"/>
                  </a:lnTo>
                  <a:lnTo>
                    <a:pt x="624" y="258"/>
                  </a:lnTo>
                  <a:lnTo>
                    <a:pt x="625" y="257"/>
                  </a:lnTo>
                  <a:lnTo>
                    <a:pt x="627" y="257"/>
                  </a:lnTo>
                  <a:lnTo>
                    <a:pt x="628" y="255"/>
                  </a:lnTo>
                  <a:lnTo>
                    <a:pt x="630" y="255"/>
                  </a:lnTo>
                  <a:lnTo>
                    <a:pt x="630" y="254"/>
                  </a:lnTo>
                  <a:lnTo>
                    <a:pt x="631" y="253"/>
                  </a:lnTo>
                  <a:lnTo>
                    <a:pt x="632" y="253"/>
                  </a:lnTo>
                  <a:lnTo>
                    <a:pt x="635" y="251"/>
                  </a:lnTo>
                  <a:lnTo>
                    <a:pt x="637" y="250"/>
                  </a:lnTo>
                  <a:lnTo>
                    <a:pt x="638" y="250"/>
                  </a:lnTo>
                  <a:lnTo>
                    <a:pt x="640" y="248"/>
                  </a:lnTo>
                  <a:lnTo>
                    <a:pt x="641" y="247"/>
                  </a:lnTo>
                  <a:lnTo>
                    <a:pt x="643" y="247"/>
                  </a:lnTo>
                  <a:lnTo>
                    <a:pt x="644" y="245"/>
                  </a:lnTo>
                  <a:lnTo>
                    <a:pt x="645" y="244"/>
                  </a:lnTo>
                  <a:lnTo>
                    <a:pt x="647" y="244"/>
                  </a:lnTo>
                  <a:lnTo>
                    <a:pt x="648" y="242"/>
                  </a:lnTo>
                  <a:lnTo>
                    <a:pt x="650" y="241"/>
                  </a:lnTo>
                  <a:lnTo>
                    <a:pt x="651" y="241"/>
                  </a:lnTo>
                  <a:lnTo>
                    <a:pt x="651" y="240"/>
                  </a:lnTo>
                  <a:lnTo>
                    <a:pt x="653" y="240"/>
                  </a:lnTo>
                  <a:lnTo>
                    <a:pt x="654" y="238"/>
                  </a:lnTo>
                  <a:lnTo>
                    <a:pt x="655" y="238"/>
                  </a:lnTo>
                  <a:lnTo>
                    <a:pt x="655" y="237"/>
                  </a:lnTo>
                  <a:lnTo>
                    <a:pt x="657" y="237"/>
                  </a:lnTo>
                  <a:lnTo>
                    <a:pt x="658" y="235"/>
                  </a:lnTo>
                  <a:lnTo>
                    <a:pt x="660" y="234"/>
                  </a:lnTo>
                  <a:lnTo>
                    <a:pt x="661" y="234"/>
                  </a:lnTo>
                  <a:lnTo>
                    <a:pt x="661" y="232"/>
                  </a:lnTo>
                  <a:lnTo>
                    <a:pt x="663" y="232"/>
                  </a:lnTo>
                  <a:lnTo>
                    <a:pt x="664" y="231"/>
                  </a:lnTo>
                  <a:lnTo>
                    <a:pt x="666" y="230"/>
                  </a:lnTo>
                  <a:lnTo>
                    <a:pt x="667" y="228"/>
                  </a:lnTo>
                  <a:lnTo>
                    <a:pt x="668" y="228"/>
                  </a:lnTo>
                  <a:lnTo>
                    <a:pt x="668" y="227"/>
                  </a:lnTo>
                  <a:lnTo>
                    <a:pt x="670" y="227"/>
                  </a:lnTo>
                  <a:lnTo>
                    <a:pt x="671" y="225"/>
                  </a:lnTo>
                  <a:lnTo>
                    <a:pt x="673" y="224"/>
                  </a:lnTo>
                  <a:lnTo>
                    <a:pt x="674" y="224"/>
                  </a:lnTo>
                  <a:lnTo>
                    <a:pt x="674" y="222"/>
                  </a:lnTo>
                  <a:lnTo>
                    <a:pt x="676" y="222"/>
                  </a:lnTo>
                  <a:lnTo>
                    <a:pt x="677" y="221"/>
                  </a:lnTo>
                  <a:lnTo>
                    <a:pt x="679" y="219"/>
                  </a:lnTo>
                  <a:lnTo>
                    <a:pt x="680" y="218"/>
                  </a:lnTo>
                  <a:lnTo>
                    <a:pt x="681" y="218"/>
                  </a:lnTo>
                  <a:lnTo>
                    <a:pt x="681" y="217"/>
                  </a:lnTo>
                  <a:lnTo>
                    <a:pt x="683" y="217"/>
                  </a:lnTo>
                  <a:lnTo>
                    <a:pt x="684" y="215"/>
                  </a:lnTo>
                  <a:lnTo>
                    <a:pt x="686" y="215"/>
                  </a:lnTo>
                  <a:lnTo>
                    <a:pt x="686" y="214"/>
                  </a:lnTo>
                  <a:lnTo>
                    <a:pt x="687" y="214"/>
                  </a:lnTo>
                  <a:lnTo>
                    <a:pt x="689" y="212"/>
                  </a:lnTo>
                  <a:lnTo>
                    <a:pt x="690" y="211"/>
                  </a:lnTo>
                  <a:lnTo>
                    <a:pt x="691" y="211"/>
                  </a:lnTo>
                  <a:lnTo>
                    <a:pt x="693" y="209"/>
                  </a:lnTo>
                  <a:lnTo>
                    <a:pt x="694" y="209"/>
                  </a:lnTo>
                  <a:lnTo>
                    <a:pt x="696" y="208"/>
                  </a:lnTo>
                  <a:lnTo>
                    <a:pt x="696" y="207"/>
                  </a:lnTo>
                  <a:lnTo>
                    <a:pt x="697" y="207"/>
                  </a:lnTo>
                  <a:lnTo>
                    <a:pt x="699" y="205"/>
                  </a:lnTo>
                  <a:lnTo>
                    <a:pt x="700" y="205"/>
                  </a:lnTo>
                  <a:lnTo>
                    <a:pt x="700" y="204"/>
                  </a:lnTo>
                  <a:lnTo>
                    <a:pt x="702" y="204"/>
                  </a:lnTo>
                  <a:lnTo>
                    <a:pt x="703" y="204"/>
                  </a:lnTo>
                  <a:lnTo>
                    <a:pt x="703" y="202"/>
                  </a:lnTo>
                  <a:lnTo>
                    <a:pt x="704" y="202"/>
                  </a:lnTo>
                  <a:lnTo>
                    <a:pt x="704" y="201"/>
                  </a:lnTo>
                  <a:lnTo>
                    <a:pt x="706" y="201"/>
                  </a:lnTo>
                  <a:lnTo>
                    <a:pt x="706" y="199"/>
                  </a:lnTo>
                  <a:lnTo>
                    <a:pt x="707" y="199"/>
                  </a:lnTo>
                  <a:lnTo>
                    <a:pt x="709" y="198"/>
                  </a:lnTo>
                  <a:lnTo>
                    <a:pt x="710" y="196"/>
                  </a:lnTo>
                  <a:lnTo>
                    <a:pt x="712" y="195"/>
                  </a:lnTo>
                  <a:lnTo>
                    <a:pt x="713" y="194"/>
                  </a:lnTo>
                  <a:lnTo>
                    <a:pt x="715" y="192"/>
                  </a:lnTo>
                  <a:lnTo>
                    <a:pt x="716" y="191"/>
                  </a:lnTo>
                  <a:lnTo>
                    <a:pt x="717" y="189"/>
                  </a:lnTo>
                  <a:lnTo>
                    <a:pt x="719" y="188"/>
                  </a:lnTo>
                  <a:lnTo>
                    <a:pt x="720" y="186"/>
                  </a:lnTo>
                  <a:lnTo>
                    <a:pt x="720" y="185"/>
                  </a:lnTo>
                  <a:lnTo>
                    <a:pt x="722" y="184"/>
                  </a:lnTo>
                  <a:lnTo>
                    <a:pt x="723" y="182"/>
                  </a:lnTo>
                  <a:lnTo>
                    <a:pt x="725" y="181"/>
                  </a:lnTo>
                  <a:lnTo>
                    <a:pt x="726" y="179"/>
                  </a:lnTo>
                  <a:lnTo>
                    <a:pt x="727" y="179"/>
                  </a:lnTo>
                  <a:lnTo>
                    <a:pt x="729" y="178"/>
                  </a:lnTo>
                  <a:lnTo>
                    <a:pt x="730" y="176"/>
                  </a:lnTo>
                  <a:lnTo>
                    <a:pt x="730" y="175"/>
                  </a:lnTo>
                  <a:lnTo>
                    <a:pt x="732" y="173"/>
                  </a:lnTo>
                  <a:lnTo>
                    <a:pt x="733" y="173"/>
                  </a:lnTo>
                  <a:lnTo>
                    <a:pt x="733" y="172"/>
                  </a:lnTo>
                  <a:lnTo>
                    <a:pt x="735" y="171"/>
                  </a:lnTo>
                  <a:lnTo>
                    <a:pt x="736" y="169"/>
                  </a:lnTo>
                  <a:lnTo>
                    <a:pt x="738" y="169"/>
                  </a:lnTo>
                  <a:lnTo>
                    <a:pt x="738" y="168"/>
                  </a:lnTo>
                  <a:lnTo>
                    <a:pt x="739" y="166"/>
                  </a:lnTo>
                  <a:lnTo>
                    <a:pt x="740" y="165"/>
                  </a:lnTo>
                  <a:lnTo>
                    <a:pt x="742" y="163"/>
                  </a:lnTo>
                  <a:lnTo>
                    <a:pt x="742" y="162"/>
                  </a:lnTo>
                  <a:lnTo>
                    <a:pt x="743" y="161"/>
                  </a:lnTo>
                  <a:lnTo>
                    <a:pt x="745" y="161"/>
                  </a:lnTo>
                  <a:lnTo>
                    <a:pt x="745" y="159"/>
                  </a:lnTo>
                  <a:lnTo>
                    <a:pt x="746" y="158"/>
                  </a:lnTo>
                  <a:lnTo>
                    <a:pt x="748" y="156"/>
                  </a:lnTo>
                  <a:lnTo>
                    <a:pt x="748" y="155"/>
                  </a:lnTo>
                  <a:lnTo>
                    <a:pt x="749" y="153"/>
                  </a:lnTo>
                  <a:lnTo>
                    <a:pt x="751" y="152"/>
                  </a:lnTo>
                  <a:lnTo>
                    <a:pt x="752" y="150"/>
                  </a:lnTo>
                  <a:lnTo>
                    <a:pt x="753" y="149"/>
                  </a:lnTo>
                  <a:lnTo>
                    <a:pt x="755" y="148"/>
                  </a:lnTo>
                  <a:lnTo>
                    <a:pt x="756" y="145"/>
                  </a:lnTo>
                  <a:lnTo>
                    <a:pt x="758" y="143"/>
                  </a:lnTo>
                  <a:lnTo>
                    <a:pt x="761" y="142"/>
                  </a:lnTo>
                  <a:lnTo>
                    <a:pt x="762" y="139"/>
                  </a:lnTo>
                  <a:lnTo>
                    <a:pt x="762" y="138"/>
                  </a:lnTo>
                  <a:lnTo>
                    <a:pt x="763" y="136"/>
                  </a:lnTo>
                  <a:lnTo>
                    <a:pt x="765" y="135"/>
                  </a:lnTo>
                  <a:lnTo>
                    <a:pt x="766" y="133"/>
                  </a:lnTo>
                  <a:lnTo>
                    <a:pt x="768" y="132"/>
                  </a:lnTo>
                  <a:lnTo>
                    <a:pt x="768" y="130"/>
                  </a:lnTo>
                  <a:lnTo>
                    <a:pt x="769" y="130"/>
                  </a:lnTo>
                  <a:lnTo>
                    <a:pt x="771" y="129"/>
                  </a:lnTo>
                  <a:lnTo>
                    <a:pt x="771" y="127"/>
                  </a:lnTo>
                  <a:lnTo>
                    <a:pt x="772" y="126"/>
                  </a:lnTo>
                  <a:lnTo>
                    <a:pt x="774" y="125"/>
                  </a:lnTo>
                  <a:lnTo>
                    <a:pt x="775" y="123"/>
                  </a:lnTo>
                  <a:lnTo>
                    <a:pt x="775" y="122"/>
                  </a:lnTo>
                  <a:lnTo>
                    <a:pt x="776" y="120"/>
                  </a:lnTo>
                  <a:lnTo>
                    <a:pt x="778" y="120"/>
                  </a:lnTo>
                  <a:lnTo>
                    <a:pt x="778" y="119"/>
                  </a:lnTo>
                  <a:lnTo>
                    <a:pt x="779" y="117"/>
                  </a:lnTo>
                  <a:lnTo>
                    <a:pt x="781" y="116"/>
                  </a:lnTo>
                  <a:lnTo>
                    <a:pt x="781" y="115"/>
                  </a:lnTo>
                  <a:lnTo>
                    <a:pt x="782" y="113"/>
                  </a:lnTo>
                  <a:lnTo>
                    <a:pt x="784" y="112"/>
                  </a:lnTo>
                  <a:lnTo>
                    <a:pt x="784" y="110"/>
                  </a:lnTo>
                  <a:lnTo>
                    <a:pt x="785" y="109"/>
                  </a:lnTo>
                  <a:lnTo>
                    <a:pt x="787" y="107"/>
                  </a:lnTo>
                  <a:lnTo>
                    <a:pt x="788" y="104"/>
                  </a:lnTo>
                  <a:lnTo>
                    <a:pt x="789" y="103"/>
                  </a:lnTo>
                  <a:lnTo>
                    <a:pt x="791" y="100"/>
                  </a:lnTo>
                  <a:lnTo>
                    <a:pt x="792" y="99"/>
                  </a:lnTo>
                  <a:lnTo>
                    <a:pt x="794" y="96"/>
                  </a:lnTo>
                  <a:lnTo>
                    <a:pt x="797" y="94"/>
                  </a:lnTo>
                  <a:lnTo>
                    <a:pt x="798" y="92"/>
                  </a:lnTo>
                  <a:lnTo>
                    <a:pt x="798" y="90"/>
                  </a:lnTo>
                  <a:lnTo>
                    <a:pt x="799" y="89"/>
                  </a:lnTo>
                  <a:lnTo>
                    <a:pt x="801" y="87"/>
                  </a:lnTo>
                  <a:lnTo>
                    <a:pt x="802" y="84"/>
                  </a:lnTo>
                  <a:lnTo>
                    <a:pt x="804" y="83"/>
                  </a:lnTo>
                  <a:lnTo>
                    <a:pt x="804" y="81"/>
                  </a:lnTo>
                  <a:lnTo>
                    <a:pt x="805" y="80"/>
                  </a:lnTo>
                  <a:lnTo>
                    <a:pt x="807" y="79"/>
                  </a:lnTo>
                  <a:lnTo>
                    <a:pt x="808" y="77"/>
                  </a:lnTo>
                  <a:lnTo>
                    <a:pt x="810" y="76"/>
                  </a:lnTo>
                  <a:lnTo>
                    <a:pt x="810" y="74"/>
                  </a:lnTo>
                  <a:lnTo>
                    <a:pt x="811" y="73"/>
                  </a:lnTo>
                  <a:lnTo>
                    <a:pt x="812" y="71"/>
                  </a:lnTo>
                  <a:lnTo>
                    <a:pt x="814" y="70"/>
                  </a:lnTo>
                  <a:lnTo>
                    <a:pt x="814" y="69"/>
                  </a:lnTo>
                  <a:lnTo>
                    <a:pt x="815" y="67"/>
                  </a:lnTo>
                  <a:lnTo>
                    <a:pt x="817" y="66"/>
                  </a:lnTo>
                  <a:lnTo>
                    <a:pt x="817" y="64"/>
                  </a:lnTo>
                  <a:lnTo>
                    <a:pt x="818" y="63"/>
                  </a:lnTo>
                  <a:lnTo>
                    <a:pt x="820" y="61"/>
                  </a:lnTo>
                  <a:lnTo>
                    <a:pt x="821" y="60"/>
                  </a:lnTo>
                  <a:lnTo>
                    <a:pt x="823" y="57"/>
                  </a:lnTo>
                  <a:lnTo>
                    <a:pt x="824" y="56"/>
                  </a:lnTo>
                  <a:lnTo>
                    <a:pt x="825" y="54"/>
                  </a:lnTo>
                  <a:lnTo>
                    <a:pt x="827" y="51"/>
                  </a:lnTo>
                  <a:lnTo>
                    <a:pt x="828" y="50"/>
                  </a:lnTo>
                  <a:lnTo>
                    <a:pt x="830" y="47"/>
                  </a:lnTo>
                  <a:lnTo>
                    <a:pt x="831" y="46"/>
                  </a:lnTo>
                  <a:lnTo>
                    <a:pt x="833" y="43"/>
                  </a:lnTo>
                  <a:lnTo>
                    <a:pt x="834" y="41"/>
                  </a:lnTo>
                  <a:lnTo>
                    <a:pt x="836" y="38"/>
                  </a:lnTo>
                  <a:lnTo>
                    <a:pt x="837" y="37"/>
                  </a:lnTo>
                  <a:lnTo>
                    <a:pt x="838" y="35"/>
                  </a:lnTo>
                  <a:lnTo>
                    <a:pt x="840" y="34"/>
                  </a:lnTo>
                  <a:lnTo>
                    <a:pt x="841" y="31"/>
                  </a:lnTo>
                  <a:lnTo>
                    <a:pt x="841" y="30"/>
                  </a:lnTo>
                  <a:lnTo>
                    <a:pt x="843" y="28"/>
                  </a:lnTo>
                  <a:lnTo>
                    <a:pt x="844" y="28"/>
                  </a:lnTo>
                  <a:lnTo>
                    <a:pt x="844" y="27"/>
                  </a:lnTo>
                  <a:lnTo>
                    <a:pt x="846" y="25"/>
                  </a:lnTo>
                  <a:lnTo>
                    <a:pt x="846" y="24"/>
                  </a:lnTo>
                  <a:lnTo>
                    <a:pt x="847" y="23"/>
                  </a:lnTo>
                  <a:lnTo>
                    <a:pt x="848" y="21"/>
                  </a:lnTo>
                  <a:lnTo>
                    <a:pt x="850" y="20"/>
                  </a:lnTo>
                  <a:lnTo>
                    <a:pt x="850" y="18"/>
                  </a:lnTo>
                  <a:lnTo>
                    <a:pt x="851" y="17"/>
                  </a:lnTo>
                  <a:lnTo>
                    <a:pt x="853" y="15"/>
                  </a:lnTo>
                  <a:lnTo>
                    <a:pt x="853" y="14"/>
                  </a:lnTo>
                  <a:lnTo>
                    <a:pt x="854" y="12"/>
                  </a:lnTo>
                  <a:lnTo>
                    <a:pt x="854" y="11"/>
                  </a:lnTo>
                  <a:lnTo>
                    <a:pt x="856" y="10"/>
                  </a:lnTo>
                  <a:lnTo>
                    <a:pt x="856" y="8"/>
                  </a:lnTo>
                  <a:lnTo>
                    <a:pt x="857" y="7"/>
                  </a:lnTo>
                  <a:lnTo>
                    <a:pt x="859" y="5"/>
                  </a:lnTo>
                  <a:lnTo>
                    <a:pt x="859" y="4"/>
                  </a:lnTo>
                  <a:lnTo>
                    <a:pt x="860" y="1"/>
                  </a:lnTo>
                  <a:lnTo>
                    <a:pt x="861"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20" name="Freeform 12"/>
            <p:cNvSpPr>
              <a:spLocks/>
            </p:cNvSpPr>
            <p:nvPr/>
          </p:nvSpPr>
          <p:spPr bwMode="auto">
            <a:xfrm>
              <a:off x="2903" y="1410"/>
              <a:ext cx="51" cy="172"/>
            </a:xfrm>
            <a:custGeom>
              <a:avLst/>
              <a:gdLst>
                <a:gd name="T0" fmla="*/ 1 w 102"/>
                <a:gd name="T1" fmla="*/ 1 h 344"/>
                <a:gd name="T2" fmla="*/ 1 w 102"/>
                <a:gd name="T3" fmla="*/ 1 h 344"/>
                <a:gd name="T4" fmla="*/ 1 w 102"/>
                <a:gd name="T5" fmla="*/ 1 h 344"/>
                <a:gd name="T6" fmla="*/ 1 w 102"/>
                <a:gd name="T7" fmla="*/ 1 h 344"/>
                <a:gd name="T8" fmla="*/ 1 w 102"/>
                <a:gd name="T9" fmla="*/ 1 h 344"/>
                <a:gd name="T10" fmla="*/ 1 w 102"/>
                <a:gd name="T11" fmla="*/ 1 h 344"/>
                <a:gd name="T12" fmla="*/ 1 w 102"/>
                <a:gd name="T13" fmla="*/ 1 h 344"/>
                <a:gd name="T14" fmla="*/ 1 w 102"/>
                <a:gd name="T15" fmla="*/ 1 h 344"/>
                <a:gd name="T16" fmla="*/ 1 w 102"/>
                <a:gd name="T17" fmla="*/ 1 h 344"/>
                <a:gd name="T18" fmla="*/ 1 w 102"/>
                <a:gd name="T19" fmla="*/ 1 h 344"/>
                <a:gd name="T20" fmla="*/ 1 w 102"/>
                <a:gd name="T21" fmla="*/ 1 h 344"/>
                <a:gd name="T22" fmla="*/ 1 w 102"/>
                <a:gd name="T23" fmla="*/ 1 h 344"/>
                <a:gd name="T24" fmla="*/ 1 w 102"/>
                <a:gd name="T25" fmla="*/ 1 h 344"/>
                <a:gd name="T26" fmla="*/ 1 w 102"/>
                <a:gd name="T27" fmla="*/ 1 h 344"/>
                <a:gd name="T28" fmla="*/ 1 w 102"/>
                <a:gd name="T29" fmla="*/ 1 h 344"/>
                <a:gd name="T30" fmla="*/ 1 w 102"/>
                <a:gd name="T31" fmla="*/ 1 h 344"/>
                <a:gd name="T32" fmla="*/ 1 w 102"/>
                <a:gd name="T33" fmla="*/ 1 h 344"/>
                <a:gd name="T34" fmla="*/ 1 w 102"/>
                <a:gd name="T35" fmla="*/ 1 h 344"/>
                <a:gd name="T36" fmla="*/ 1 w 102"/>
                <a:gd name="T37" fmla="*/ 1 h 344"/>
                <a:gd name="T38" fmla="*/ 1 w 102"/>
                <a:gd name="T39" fmla="*/ 1 h 344"/>
                <a:gd name="T40" fmla="*/ 1 w 102"/>
                <a:gd name="T41" fmla="*/ 1 h 344"/>
                <a:gd name="T42" fmla="*/ 1 w 102"/>
                <a:gd name="T43" fmla="*/ 1 h 344"/>
                <a:gd name="T44" fmla="*/ 1 w 102"/>
                <a:gd name="T45" fmla="*/ 1 h 344"/>
                <a:gd name="T46" fmla="*/ 1 w 102"/>
                <a:gd name="T47" fmla="*/ 1 h 344"/>
                <a:gd name="T48" fmla="*/ 1 w 102"/>
                <a:gd name="T49" fmla="*/ 1 h 344"/>
                <a:gd name="T50" fmla="*/ 1 w 102"/>
                <a:gd name="T51" fmla="*/ 1 h 344"/>
                <a:gd name="T52" fmla="*/ 1 w 102"/>
                <a:gd name="T53" fmla="*/ 1 h 344"/>
                <a:gd name="T54" fmla="*/ 1 w 102"/>
                <a:gd name="T55" fmla="*/ 1 h 344"/>
                <a:gd name="T56" fmla="*/ 1 w 102"/>
                <a:gd name="T57" fmla="*/ 1 h 344"/>
                <a:gd name="T58" fmla="*/ 1 w 102"/>
                <a:gd name="T59" fmla="*/ 1 h 344"/>
                <a:gd name="T60" fmla="*/ 1 w 102"/>
                <a:gd name="T61" fmla="*/ 1 h 344"/>
                <a:gd name="T62" fmla="*/ 1 w 102"/>
                <a:gd name="T63" fmla="*/ 1 h 344"/>
                <a:gd name="T64" fmla="*/ 1 w 102"/>
                <a:gd name="T65" fmla="*/ 1 h 344"/>
                <a:gd name="T66" fmla="*/ 1 w 102"/>
                <a:gd name="T67" fmla="*/ 1 h 344"/>
                <a:gd name="T68" fmla="*/ 1 w 102"/>
                <a:gd name="T69" fmla="*/ 1 h 344"/>
                <a:gd name="T70" fmla="*/ 1 w 102"/>
                <a:gd name="T71" fmla="*/ 1 h 344"/>
                <a:gd name="T72" fmla="*/ 1 w 102"/>
                <a:gd name="T73" fmla="*/ 1 h 344"/>
                <a:gd name="T74" fmla="*/ 1 w 102"/>
                <a:gd name="T75" fmla="*/ 1 h 344"/>
                <a:gd name="T76" fmla="*/ 1 w 102"/>
                <a:gd name="T77" fmla="*/ 1 h 344"/>
                <a:gd name="T78" fmla="*/ 1 w 102"/>
                <a:gd name="T79" fmla="*/ 1 h 344"/>
                <a:gd name="T80" fmla="*/ 1 w 102"/>
                <a:gd name="T81" fmla="*/ 1 h 344"/>
                <a:gd name="T82" fmla="*/ 1 w 102"/>
                <a:gd name="T83" fmla="*/ 1 h 344"/>
                <a:gd name="T84" fmla="*/ 1 w 102"/>
                <a:gd name="T85" fmla="*/ 1 h 344"/>
                <a:gd name="T86" fmla="*/ 1 w 102"/>
                <a:gd name="T87" fmla="*/ 1 h 344"/>
                <a:gd name="T88" fmla="*/ 1 w 102"/>
                <a:gd name="T89" fmla="*/ 1 h 344"/>
                <a:gd name="T90" fmla="*/ 1 w 102"/>
                <a:gd name="T91" fmla="*/ 1 h 344"/>
                <a:gd name="T92" fmla="*/ 1 w 102"/>
                <a:gd name="T93" fmla="*/ 1 h 344"/>
                <a:gd name="T94" fmla="*/ 1 w 102"/>
                <a:gd name="T95" fmla="*/ 1 h 344"/>
                <a:gd name="T96" fmla="*/ 1 w 102"/>
                <a:gd name="T97" fmla="*/ 1 h 344"/>
                <a:gd name="T98" fmla="*/ 1 w 102"/>
                <a:gd name="T99" fmla="*/ 1 h 344"/>
                <a:gd name="T100" fmla="*/ 1 w 102"/>
                <a:gd name="T101" fmla="*/ 1 h 344"/>
                <a:gd name="T102" fmla="*/ 1 w 102"/>
                <a:gd name="T103" fmla="*/ 1 h 344"/>
                <a:gd name="T104" fmla="*/ 1 w 102"/>
                <a:gd name="T105" fmla="*/ 1 h 344"/>
                <a:gd name="T106" fmla="*/ 1 w 102"/>
                <a:gd name="T107" fmla="*/ 1 h 344"/>
                <a:gd name="T108" fmla="*/ 1 w 102"/>
                <a:gd name="T109" fmla="*/ 1 h 344"/>
                <a:gd name="T110" fmla="*/ 1 w 102"/>
                <a:gd name="T111" fmla="*/ 1 h 344"/>
                <a:gd name="T112" fmla="*/ 1 w 102"/>
                <a:gd name="T113" fmla="*/ 1 h 3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 h="344">
                  <a:moveTo>
                    <a:pt x="0" y="0"/>
                  </a:moveTo>
                  <a:lnTo>
                    <a:pt x="2" y="4"/>
                  </a:lnTo>
                  <a:lnTo>
                    <a:pt x="4" y="7"/>
                  </a:lnTo>
                  <a:lnTo>
                    <a:pt x="5" y="11"/>
                  </a:lnTo>
                  <a:lnTo>
                    <a:pt x="7" y="14"/>
                  </a:lnTo>
                  <a:lnTo>
                    <a:pt x="10" y="17"/>
                  </a:lnTo>
                  <a:lnTo>
                    <a:pt x="11" y="20"/>
                  </a:lnTo>
                  <a:lnTo>
                    <a:pt x="13" y="22"/>
                  </a:lnTo>
                  <a:lnTo>
                    <a:pt x="14" y="24"/>
                  </a:lnTo>
                  <a:lnTo>
                    <a:pt x="14" y="27"/>
                  </a:lnTo>
                  <a:lnTo>
                    <a:pt x="15" y="29"/>
                  </a:lnTo>
                  <a:lnTo>
                    <a:pt x="17" y="32"/>
                  </a:lnTo>
                  <a:lnTo>
                    <a:pt x="18" y="33"/>
                  </a:lnTo>
                  <a:lnTo>
                    <a:pt x="18" y="34"/>
                  </a:lnTo>
                  <a:lnTo>
                    <a:pt x="20" y="36"/>
                  </a:lnTo>
                  <a:lnTo>
                    <a:pt x="21" y="37"/>
                  </a:lnTo>
                  <a:lnTo>
                    <a:pt x="21" y="39"/>
                  </a:lnTo>
                  <a:lnTo>
                    <a:pt x="23" y="40"/>
                  </a:lnTo>
                  <a:lnTo>
                    <a:pt x="23" y="42"/>
                  </a:lnTo>
                  <a:lnTo>
                    <a:pt x="24" y="43"/>
                  </a:lnTo>
                  <a:lnTo>
                    <a:pt x="24" y="45"/>
                  </a:lnTo>
                  <a:lnTo>
                    <a:pt x="24" y="46"/>
                  </a:lnTo>
                  <a:lnTo>
                    <a:pt x="26" y="47"/>
                  </a:lnTo>
                  <a:lnTo>
                    <a:pt x="26" y="49"/>
                  </a:lnTo>
                  <a:lnTo>
                    <a:pt x="27" y="50"/>
                  </a:lnTo>
                  <a:lnTo>
                    <a:pt x="27" y="52"/>
                  </a:lnTo>
                  <a:lnTo>
                    <a:pt x="28" y="53"/>
                  </a:lnTo>
                  <a:lnTo>
                    <a:pt x="28" y="55"/>
                  </a:lnTo>
                  <a:lnTo>
                    <a:pt x="30" y="56"/>
                  </a:lnTo>
                  <a:lnTo>
                    <a:pt x="30" y="57"/>
                  </a:lnTo>
                  <a:lnTo>
                    <a:pt x="31" y="59"/>
                  </a:lnTo>
                  <a:lnTo>
                    <a:pt x="31" y="62"/>
                  </a:lnTo>
                  <a:lnTo>
                    <a:pt x="33" y="63"/>
                  </a:lnTo>
                  <a:lnTo>
                    <a:pt x="33" y="65"/>
                  </a:lnTo>
                  <a:lnTo>
                    <a:pt x="34" y="68"/>
                  </a:lnTo>
                  <a:lnTo>
                    <a:pt x="34" y="69"/>
                  </a:lnTo>
                  <a:lnTo>
                    <a:pt x="36" y="70"/>
                  </a:lnTo>
                  <a:lnTo>
                    <a:pt x="36" y="72"/>
                  </a:lnTo>
                  <a:lnTo>
                    <a:pt x="37" y="73"/>
                  </a:lnTo>
                  <a:lnTo>
                    <a:pt x="37" y="75"/>
                  </a:lnTo>
                  <a:lnTo>
                    <a:pt x="37" y="76"/>
                  </a:lnTo>
                  <a:lnTo>
                    <a:pt x="38" y="78"/>
                  </a:lnTo>
                  <a:lnTo>
                    <a:pt x="38" y="79"/>
                  </a:lnTo>
                  <a:lnTo>
                    <a:pt x="38" y="80"/>
                  </a:lnTo>
                  <a:lnTo>
                    <a:pt x="40" y="80"/>
                  </a:lnTo>
                  <a:lnTo>
                    <a:pt x="40" y="82"/>
                  </a:lnTo>
                  <a:lnTo>
                    <a:pt x="40" y="83"/>
                  </a:lnTo>
                  <a:lnTo>
                    <a:pt x="41" y="85"/>
                  </a:lnTo>
                  <a:lnTo>
                    <a:pt x="41" y="86"/>
                  </a:lnTo>
                  <a:lnTo>
                    <a:pt x="43" y="88"/>
                  </a:lnTo>
                  <a:lnTo>
                    <a:pt x="43" y="89"/>
                  </a:lnTo>
                  <a:lnTo>
                    <a:pt x="43" y="91"/>
                  </a:lnTo>
                  <a:lnTo>
                    <a:pt x="44" y="92"/>
                  </a:lnTo>
                  <a:lnTo>
                    <a:pt x="44" y="93"/>
                  </a:lnTo>
                  <a:lnTo>
                    <a:pt x="46" y="95"/>
                  </a:lnTo>
                  <a:lnTo>
                    <a:pt x="46" y="98"/>
                  </a:lnTo>
                  <a:lnTo>
                    <a:pt x="46" y="99"/>
                  </a:lnTo>
                  <a:lnTo>
                    <a:pt x="47" y="101"/>
                  </a:lnTo>
                  <a:lnTo>
                    <a:pt x="47" y="102"/>
                  </a:lnTo>
                  <a:lnTo>
                    <a:pt x="49" y="105"/>
                  </a:lnTo>
                  <a:lnTo>
                    <a:pt x="49" y="106"/>
                  </a:lnTo>
                  <a:lnTo>
                    <a:pt x="50" y="109"/>
                  </a:lnTo>
                  <a:lnTo>
                    <a:pt x="51" y="111"/>
                  </a:lnTo>
                  <a:lnTo>
                    <a:pt x="51" y="114"/>
                  </a:lnTo>
                  <a:lnTo>
                    <a:pt x="53" y="115"/>
                  </a:lnTo>
                  <a:lnTo>
                    <a:pt x="53" y="118"/>
                  </a:lnTo>
                  <a:lnTo>
                    <a:pt x="54" y="119"/>
                  </a:lnTo>
                  <a:lnTo>
                    <a:pt x="56" y="121"/>
                  </a:lnTo>
                  <a:lnTo>
                    <a:pt x="56" y="124"/>
                  </a:lnTo>
                  <a:lnTo>
                    <a:pt x="56" y="125"/>
                  </a:lnTo>
                  <a:lnTo>
                    <a:pt x="57" y="126"/>
                  </a:lnTo>
                  <a:lnTo>
                    <a:pt x="57" y="128"/>
                  </a:lnTo>
                  <a:lnTo>
                    <a:pt x="59" y="129"/>
                  </a:lnTo>
                  <a:lnTo>
                    <a:pt x="59" y="131"/>
                  </a:lnTo>
                  <a:lnTo>
                    <a:pt x="59" y="132"/>
                  </a:lnTo>
                  <a:lnTo>
                    <a:pt x="60" y="134"/>
                  </a:lnTo>
                  <a:lnTo>
                    <a:pt x="60" y="135"/>
                  </a:lnTo>
                  <a:lnTo>
                    <a:pt x="62" y="137"/>
                  </a:lnTo>
                  <a:lnTo>
                    <a:pt x="62" y="138"/>
                  </a:lnTo>
                  <a:lnTo>
                    <a:pt x="62" y="139"/>
                  </a:lnTo>
                  <a:lnTo>
                    <a:pt x="62" y="141"/>
                  </a:lnTo>
                  <a:lnTo>
                    <a:pt x="63" y="142"/>
                  </a:lnTo>
                  <a:lnTo>
                    <a:pt x="63" y="144"/>
                  </a:lnTo>
                  <a:lnTo>
                    <a:pt x="63" y="145"/>
                  </a:lnTo>
                  <a:lnTo>
                    <a:pt x="64" y="147"/>
                  </a:lnTo>
                  <a:lnTo>
                    <a:pt x="64" y="148"/>
                  </a:lnTo>
                  <a:lnTo>
                    <a:pt x="64" y="149"/>
                  </a:lnTo>
                  <a:lnTo>
                    <a:pt x="66" y="151"/>
                  </a:lnTo>
                  <a:lnTo>
                    <a:pt x="66" y="152"/>
                  </a:lnTo>
                  <a:lnTo>
                    <a:pt x="66" y="154"/>
                  </a:lnTo>
                  <a:lnTo>
                    <a:pt x="67" y="157"/>
                  </a:lnTo>
                  <a:lnTo>
                    <a:pt x="67" y="158"/>
                  </a:lnTo>
                  <a:lnTo>
                    <a:pt x="69" y="161"/>
                  </a:lnTo>
                  <a:lnTo>
                    <a:pt x="69" y="162"/>
                  </a:lnTo>
                  <a:lnTo>
                    <a:pt x="70" y="165"/>
                  </a:lnTo>
                  <a:lnTo>
                    <a:pt x="70" y="168"/>
                  </a:lnTo>
                  <a:lnTo>
                    <a:pt x="72" y="170"/>
                  </a:lnTo>
                  <a:lnTo>
                    <a:pt x="72" y="171"/>
                  </a:lnTo>
                  <a:lnTo>
                    <a:pt x="73" y="174"/>
                  </a:lnTo>
                  <a:lnTo>
                    <a:pt x="73" y="175"/>
                  </a:lnTo>
                  <a:lnTo>
                    <a:pt x="73" y="177"/>
                  </a:lnTo>
                  <a:lnTo>
                    <a:pt x="74" y="178"/>
                  </a:lnTo>
                  <a:lnTo>
                    <a:pt x="74" y="180"/>
                  </a:lnTo>
                  <a:lnTo>
                    <a:pt x="74" y="181"/>
                  </a:lnTo>
                  <a:lnTo>
                    <a:pt x="76" y="183"/>
                  </a:lnTo>
                  <a:lnTo>
                    <a:pt x="76" y="184"/>
                  </a:lnTo>
                  <a:lnTo>
                    <a:pt x="76" y="185"/>
                  </a:lnTo>
                  <a:lnTo>
                    <a:pt x="76" y="187"/>
                  </a:lnTo>
                  <a:lnTo>
                    <a:pt x="77" y="188"/>
                  </a:lnTo>
                  <a:lnTo>
                    <a:pt x="77" y="190"/>
                  </a:lnTo>
                  <a:lnTo>
                    <a:pt x="77" y="191"/>
                  </a:lnTo>
                  <a:lnTo>
                    <a:pt x="79" y="193"/>
                  </a:lnTo>
                  <a:lnTo>
                    <a:pt x="79" y="194"/>
                  </a:lnTo>
                  <a:lnTo>
                    <a:pt x="79" y="195"/>
                  </a:lnTo>
                  <a:lnTo>
                    <a:pt x="80" y="197"/>
                  </a:lnTo>
                  <a:lnTo>
                    <a:pt x="80" y="198"/>
                  </a:lnTo>
                  <a:lnTo>
                    <a:pt x="80" y="200"/>
                  </a:lnTo>
                  <a:lnTo>
                    <a:pt x="82" y="201"/>
                  </a:lnTo>
                  <a:lnTo>
                    <a:pt x="82" y="203"/>
                  </a:lnTo>
                  <a:lnTo>
                    <a:pt x="82" y="204"/>
                  </a:lnTo>
                  <a:lnTo>
                    <a:pt x="83" y="207"/>
                  </a:lnTo>
                  <a:lnTo>
                    <a:pt x="83" y="208"/>
                  </a:lnTo>
                  <a:lnTo>
                    <a:pt x="85" y="210"/>
                  </a:lnTo>
                  <a:lnTo>
                    <a:pt x="85" y="213"/>
                  </a:lnTo>
                  <a:lnTo>
                    <a:pt x="85" y="216"/>
                  </a:lnTo>
                  <a:lnTo>
                    <a:pt x="86" y="217"/>
                  </a:lnTo>
                  <a:lnTo>
                    <a:pt x="86" y="220"/>
                  </a:lnTo>
                  <a:lnTo>
                    <a:pt x="87" y="221"/>
                  </a:lnTo>
                  <a:lnTo>
                    <a:pt x="87" y="224"/>
                  </a:lnTo>
                  <a:lnTo>
                    <a:pt x="89" y="226"/>
                  </a:lnTo>
                  <a:lnTo>
                    <a:pt x="89" y="227"/>
                  </a:lnTo>
                  <a:lnTo>
                    <a:pt x="89" y="229"/>
                  </a:lnTo>
                  <a:lnTo>
                    <a:pt x="90" y="230"/>
                  </a:lnTo>
                  <a:lnTo>
                    <a:pt x="90" y="231"/>
                  </a:lnTo>
                  <a:lnTo>
                    <a:pt x="90" y="233"/>
                  </a:lnTo>
                  <a:lnTo>
                    <a:pt x="92" y="234"/>
                  </a:lnTo>
                  <a:lnTo>
                    <a:pt x="92" y="236"/>
                  </a:lnTo>
                  <a:lnTo>
                    <a:pt x="92" y="237"/>
                  </a:lnTo>
                  <a:lnTo>
                    <a:pt x="92" y="239"/>
                  </a:lnTo>
                  <a:lnTo>
                    <a:pt x="92" y="240"/>
                  </a:lnTo>
                  <a:lnTo>
                    <a:pt x="93" y="241"/>
                  </a:lnTo>
                  <a:lnTo>
                    <a:pt x="93" y="243"/>
                  </a:lnTo>
                  <a:lnTo>
                    <a:pt x="93" y="244"/>
                  </a:lnTo>
                  <a:lnTo>
                    <a:pt x="93" y="246"/>
                  </a:lnTo>
                  <a:lnTo>
                    <a:pt x="93" y="247"/>
                  </a:lnTo>
                  <a:lnTo>
                    <a:pt x="93" y="249"/>
                  </a:lnTo>
                  <a:lnTo>
                    <a:pt x="95" y="250"/>
                  </a:lnTo>
                  <a:lnTo>
                    <a:pt x="95" y="252"/>
                  </a:lnTo>
                  <a:lnTo>
                    <a:pt x="95" y="253"/>
                  </a:lnTo>
                  <a:lnTo>
                    <a:pt x="95" y="254"/>
                  </a:lnTo>
                  <a:lnTo>
                    <a:pt x="95" y="256"/>
                  </a:lnTo>
                  <a:lnTo>
                    <a:pt x="95" y="257"/>
                  </a:lnTo>
                  <a:lnTo>
                    <a:pt x="95" y="260"/>
                  </a:lnTo>
                  <a:lnTo>
                    <a:pt x="95" y="262"/>
                  </a:lnTo>
                  <a:lnTo>
                    <a:pt x="95" y="263"/>
                  </a:lnTo>
                  <a:lnTo>
                    <a:pt x="95" y="266"/>
                  </a:lnTo>
                  <a:lnTo>
                    <a:pt x="96" y="267"/>
                  </a:lnTo>
                  <a:lnTo>
                    <a:pt x="96" y="269"/>
                  </a:lnTo>
                  <a:lnTo>
                    <a:pt x="96" y="272"/>
                  </a:lnTo>
                  <a:lnTo>
                    <a:pt x="96" y="273"/>
                  </a:lnTo>
                  <a:lnTo>
                    <a:pt x="96" y="275"/>
                  </a:lnTo>
                  <a:lnTo>
                    <a:pt x="96" y="276"/>
                  </a:lnTo>
                  <a:lnTo>
                    <a:pt x="96" y="277"/>
                  </a:lnTo>
                  <a:lnTo>
                    <a:pt x="96" y="279"/>
                  </a:lnTo>
                  <a:lnTo>
                    <a:pt x="96" y="280"/>
                  </a:lnTo>
                  <a:lnTo>
                    <a:pt x="96" y="282"/>
                  </a:lnTo>
                  <a:lnTo>
                    <a:pt x="98" y="282"/>
                  </a:lnTo>
                  <a:lnTo>
                    <a:pt x="98" y="283"/>
                  </a:lnTo>
                  <a:lnTo>
                    <a:pt x="98" y="285"/>
                  </a:lnTo>
                  <a:lnTo>
                    <a:pt x="98" y="286"/>
                  </a:lnTo>
                  <a:lnTo>
                    <a:pt x="98" y="287"/>
                  </a:lnTo>
                  <a:lnTo>
                    <a:pt x="98" y="289"/>
                  </a:lnTo>
                  <a:lnTo>
                    <a:pt x="98" y="290"/>
                  </a:lnTo>
                  <a:lnTo>
                    <a:pt x="98" y="292"/>
                  </a:lnTo>
                  <a:lnTo>
                    <a:pt x="99" y="292"/>
                  </a:lnTo>
                  <a:lnTo>
                    <a:pt x="99" y="293"/>
                  </a:lnTo>
                  <a:lnTo>
                    <a:pt x="99" y="295"/>
                  </a:lnTo>
                  <a:lnTo>
                    <a:pt x="99" y="296"/>
                  </a:lnTo>
                  <a:lnTo>
                    <a:pt x="99" y="298"/>
                  </a:lnTo>
                  <a:lnTo>
                    <a:pt x="99" y="299"/>
                  </a:lnTo>
                  <a:lnTo>
                    <a:pt x="100" y="300"/>
                  </a:lnTo>
                  <a:lnTo>
                    <a:pt x="100" y="302"/>
                  </a:lnTo>
                  <a:lnTo>
                    <a:pt x="100" y="303"/>
                  </a:lnTo>
                  <a:lnTo>
                    <a:pt x="100" y="305"/>
                  </a:lnTo>
                  <a:lnTo>
                    <a:pt x="100" y="306"/>
                  </a:lnTo>
                  <a:lnTo>
                    <a:pt x="100" y="308"/>
                  </a:lnTo>
                  <a:lnTo>
                    <a:pt x="102" y="308"/>
                  </a:lnTo>
                  <a:lnTo>
                    <a:pt x="102" y="309"/>
                  </a:lnTo>
                  <a:lnTo>
                    <a:pt x="102" y="310"/>
                  </a:lnTo>
                  <a:lnTo>
                    <a:pt x="102" y="312"/>
                  </a:lnTo>
                  <a:lnTo>
                    <a:pt x="102" y="313"/>
                  </a:lnTo>
                  <a:lnTo>
                    <a:pt x="102" y="315"/>
                  </a:lnTo>
                  <a:lnTo>
                    <a:pt x="102" y="316"/>
                  </a:lnTo>
                  <a:lnTo>
                    <a:pt x="102" y="318"/>
                  </a:lnTo>
                  <a:lnTo>
                    <a:pt x="102" y="319"/>
                  </a:lnTo>
                  <a:lnTo>
                    <a:pt x="102" y="321"/>
                  </a:lnTo>
                  <a:lnTo>
                    <a:pt x="102" y="322"/>
                  </a:lnTo>
                  <a:lnTo>
                    <a:pt x="102" y="325"/>
                  </a:lnTo>
                  <a:lnTo>
                    <a:pt x="102" y="326"/>
                  </a:lnTo>
                  <a:lnTo>
                    <a:pt x="102" y="328"/>
                  </a:lnTo>
                  <a:lnTo>
                    <a:pt x="102" y="329"/>
                  </a:lnTo>
                  <a:lnTo>
                    <a:pt x="102" y="332"/>
                  </a:lnTo>
                  <a:lnTo>
                    <a:pt x="100" y="333"/>
                  </a:lnTo>
                  <a:lnTo>
                    <a:pt x="100" y="336"/>
                  </a:lnTo>
                  <a:lnTo>
                    <a:pt x="100" y="338"/>
                  </a:lnTo>
                  <a:lnTo>
                    <a:pt x="100" y="341"/>
                  </a:lnTo>
                  <a:lnTo>
                    <a:pt x="100" y="344"/>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21" name="Freeform 13"/>
            <p:cNvSpPr>
              <a:spLocks/>
            </p:cNvSpPr>
            <p:nvPr/>
          </p:nvSpPr>
          <p:spPr bwMode="auto">
            <a:xfrm>
              <a:off x="2903" y="1582"/>
              <a:ext cx="51" cy="171"/>
            </a:xfrm>
            <a:custGeom>
              <a:avLst/>
              <a:gdLst>
                <a:gd name="T0" fmla="*/ 1 w 102"/>
                <a:gd name="T1" fmla="*/ 1 h 342"/>
                <a:gd name="T2" fmla="*/ 1 w 102"/>
                <a:gd name="T3" fmla="*/ 1 h 342"/>
                <a:gd name="T4" fmla="*/ 1 w 102"/>
                <a:gd name="T5" fmla="*/ 1 h 342"/>
                <a:gd name="T6" fmla="*/ 1 w 102"/>
                <a:gd name="T7" fmla="*/ 1 h 342"/>
                <a:gd name="T8" fmla="*/ 1 w 102"/>
                <a:gd name="T9" fmla="*/ 1 h 342"/>
                <a:gd name="T10" fmla="*/ 1 w 102"/>
                <a:gd name="T11" fmla="*/ 1 h 342"/>
                <a:gd name="T12" fmla="*/ 1 w 102"/>
                <a:gd name="T13" fmla="*/ 1 h 342"/>
                <a:gd name="T14" fmla="*/ 1 w 102"/>
                <a:gd name="T15" fmla="*/ 1 h 342"/>
                <a:gd name="T16" fmla="*/ 1 w 102"/>
                <a:gd name="T17" fmla="*/ 1 h 342"/>
                <a:gd name="T18" fmla="*/ 1 w 102"/>
                <a:gd name="T19" fmla="*/ 1 h 342"/>
                <a:gd name="T20" fmla="*/ 1 w 102"/>
                <a:gd name="T21" fmla="*/ 1 h 342"/>
                <a:gd name="T22" fmla="*/ 1 w 102"/>
                <a:gd name="T23" fmla="*/ 1 h 342"/>
                <a:gd name="T24" fmla="*/ 1 w 102"/>
                <a:gd name="T25" fmla="*/ 1 h 342"/>
                <a:gd name="T26" fmla="*/ 1 w 102"/>
                <a:gd name="T27" fmla="*/ 1 h 342"/>
                <a:gd name="T28" fmla="*/ 1 w 102"/>
                <a:gd name="T29" fmla="*/ 1 h 342"/>
                <a:gd name="T30" fmla="*/ 1 w 102"/>
                <a:gd name="T31" fmla="*/ 1 h 342"/>
                <a:gd name="T32" fmla="*/ 1 w 102"/>
                <a:gd name="T33" fmla="*/ 1 h 342"/>
                <a:gd name="T34" fmla="*/ 1 w 102"/>
                <a:gd name="T35" fmla="*/ 1 h 342"/>
                <a:gd name="T36" fmla="*/ 1 w 102"/>
                <a:gd name="T37" fmla="*/ 1 h 342"/>
                <a:gd name="T38" fmla="*/ 1 w 102"/>
                <a:gd name="T39" fmla="*/ 1 h 342"/>
                <a:gd name="T40" fmla="*/ 1 w 102"/>
                <a:gd name="T41" fmla="*/ 1 h 342"/>
                <a:gd name="T42" fmla="*/ 1 w 102"/>
                <a:gd name="T43" fmla="*/ 1 h 342"/>
                <a:gd name="T44" fmla="*/ 1 w 102"/>
                <a:gd name="T45" fmla="*/ 1 h 342"/>
                <a:gd name="T46" fmla="*/ 1 w 102"/>
                <a:gd name="T47" fmla="*/ 1 h 342"/>
                <a:gd name="T48" fmla="*/ 1 w 102"/>
                <a:gd name="T49" fmla="*/ 1 h 342"/>
                <a:gd name="T50" fmla="*/ 1 w 102"/>
                <a:gd name="T51" fmla="*/ 1 h 342"/>
                <a:gd name="T52" fmla="*/ 1 w 102"/>
                <a:gd name="T53" fmla="*/ 1 h 342"/>
                <a:gd name="T54" fmla="*/ 1 w 102"/>
                <a:gd name="T55" fmla="*/ 1 h 342"/>
                <a:gd name="T56" fmla="*/ 1 w 102"/>
                <a:gd name="T57" fmla="*/ 1 h 342"/>
                <a:gd name="T58" fmla="*/ 1 w 102"/>
                <a:gd name="T59" fmla="*/ 1 h 342"/>
                <a:gd name="T60" fmla="*/ 1 w 102"/>
                <a:gd name="T61" fmla="*/ 1 h 342"/>
                <a:gd name="T62" fmla="*/ 1 w 102"/>
                <a:gd name="T63" fmla="*/ 1 h 342"/>
                <a:gd name="T64" fmla="*/ 1 w 102"/>
                <a:gd name="T65" fmla="*/ 1 h 342"/>
                <a:gd name="T66" fmla="*/ 1 w 102"/>
                <a:gd name="T67" fmla="*/ 1 h 342"/>
                <a:gd name="T68" fmla="*/ 1 w 102"/>
                <a:gd name="T69" fmla="*/ 1 h 342"/>
                <a:gd name="T70" fmla="*/ 1 w 102"/>
                <a:gd name="T71" fmla="*/ 1 h 342"/>
                <a:gd name="T72" fmla="*/ 1 w 102"/>
                <a:gd name="T73" fmla="*/ 1 h 342"/>
                <a:gd name="T74" fmla="*/ 1 w 102"/>
                <a:gd name="T75" fmla="*/ 1 h 342"/>
                <a:gd name="T76" fmla="*/ 1 w 102"/>
                <a:gd name="T77" fmla="*/ 1 h 342"/>
                <a:gd name="T78" fmla="*/ 1 w 102"/>
                <a:gd name="T79" fmla="*/ 1 h 342"/>
                <a:gd name="T80" fmla="*/ 1 w 102"/>
                <a:gd name="T81" fmla="*/ 1 h 342"/>
                <a:gd name="T82" fmla="*/ 1 w 102"/>
                <a:gd name="T83" fmla="*/ 1 h 342"/>
                <a:gd name="T84" fmla="*/ 1 w 102"/>
                <a:gd name="T85" fmla="*/ 1 h 342"/>
                <a:gd name="T86" fmla="*/ 1 w 102"/>
                <a:gd name="T87" fmla="*/ 1 h 342"/>
                <a:gd name="T88" fmla="*/ 1 w 102"/>
                <a:gd name="T89" fmla="*/ 1 h 342"/>
                <a:gd name="T90" fmla="*/ 1 w 102"/>
                <a:gd name="T91" fmla="*/ 1 h 342"/>
                <a:gd name="T92" fmla="*/ 1 w 102"/>
                <a:gd name="T93" fmla="*/ 1 h 342"/>
                <a:gd name="T94" fmla="*/ 1 w 102"/>
                <a:gd name="T95" fmla="*/ 1 h 342"/>
                <a:gd name="T96" fmla="*/ 1 w 102"/>
                <a:gd name="T97" fmla="*/ 1 h 342"/>
                <a:gd name="T98" fmla="*/ 1 w 102"/>
                <a:gd name="T99" fmla="*/ 1 h 342"/>
                <a:gd name="T100" fmla="*/ 1 w 102"/>
                <a:gd name="T101" fmla="*/ 1 h 342"/>
                <a:gd name="T102" fmla="*/ 1 w 102"/>
                <a:gd name="T103" fmla="*/ 1 h 342"/>
                <a:gd name="T104" fmla="*/ 1 w 102"/>
                <a:gd name="T105" fmla="*/ 1 h 342"/>
                <a:gd name="T106" fmla="*/ 1 w 102"/>
                <a:gd name="T107" fmla="*/ 1 h 342"/>
                <a:gd name="T108" fmla="*/ 1 w 102"/>
                <a:gd name="T109" fmla="*/ 1 h 342"/>
                <a:gd name="T110" fmla="*/ 1 w 102"/>
                <a:gd name="T111" fmla="*/ 1 h 342"/>
                <a:gd name="T112" fmla="*/ 1 w 102"/>
                <a:gd name="T113" fmla="*/ 1 h 3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 h="342">
                  <a:moveTo>
                    <a:pt x="0" y="342"/>
                  </a:moveTo>
                  <a:lnTo>
                    <a:pt x="2" y="339"/>
                  </a:lnTo>
                  <a:lnTo>
                    <a:pt x="4" y="335"/>
                  </a:lnTo>
                  <a:lnTo>
                    <a:pt x="5" y="332"/>
                  </a:lnTo>
                  <a:lnTo>
                    <a:pt x="7" y="329"/>
                  </a:lnTo>
                  <a:lnTo>
                    <a:pt x="10" y="326"/>
                  </a:lnTo>
                  <a:lnTo>
                    <a:pt x="11" y="324"/>
                  </a:lnTo>
                  <a:lnTo>
                    <a:pt x="13" y="321"/>
                  </a:lnTo>
                  <a:lnTo>
                    <a:pt x="14" y="319"/>
                  </a:lnTo>
                  <a:lnTo>
                    <a:pt x="14" y="316"/>
                  </a:lnTo>
                  <a:lnTo>
                    <a:pt x="15" y="315"/>
                  </a:lnTo>
                  <a:lnTo>
                    <a:pt x="17" y="312"/>
                  </a:lnTo>
                  <a:lnTo>
                    <a:pt x="18" y="311"/>
                  </a:lnTo>
                  <a:lnTo>
                    <a:pt x="18" y="309"/>
                  </a:lnTo>
                  <a:lnTo>
                    <a:pt x="20" y="308"/>
                  </a:lnTo>
                  <a:lnTo>
                    <a:pt x="21" y="306"/>
                  </a:lnTo>
                  <a:lnTo>
                    <a:pt x="21" y="305"/>
                  </a:lnTo>
                  <a:lnTo>
                    <a:pt x="23" y="303"/>
                  </a:lnTo>
                  <a:lnTo>
                    <a:pt x="23" y="302"/>
                  </a:lnTo>
                  <a:lnTo>
                    <a:pt x="24" y="301"/>
                  </a:lnTo>
                  <a:lnTo>
                    <a:pt x="24" y="299"/>
                  </a:lnTo>
                  <a:lnTo>
                    <a:pt x="24" y="298"/>
                  </a:lnTo>
                  <a:lnTo>
                    <a:pt x="26" y="296"/>
                  </a:lnTo>
                  <a:lnTo>
                    <a:pt x="26" y="295"/>
                  </a:lnTo>
                  <a:lnTo>
                    <a:pt x="27" y="293"/>
                  </a:lnTo>
                  <a:lnTo>
                    <a:pt x="27" y="292"/>
                  </a:lnTo>
                  <a:lnTo>
                    <a:pt x="28" y="290"/>
                  </a:lnTo>
                  <a:lnTo>
                    <a:pt x="28" y="289"/>
                  </a:lnTo>
                  <a:lnTo>
                    <a:pt x="30" y="288"/>
                  </a:lnTo>
                  <a:lnTo>
                    <a:pt x="30" y="286"/>
                  </a:lnTo>
                  <a:lnTo>
                    <a:pt x="31" y="283"/>
                  </a:lnTo>
                  <a:lnTo>
                    <a:pt x="31" y="282"/>
                  </a:lnTo>
                  <a:lnTo>
                    <a:pt x="33" y="280"/>
                  </a:lnTo>
                  <a:lnTo>
                    <a:pt x="33" y="278"/>
                  </a:lnTo>
                  <a:lnTo>
                    <a:pt x="34" y="276"/>
                  </a:lnTo>
                  <a:lnTo>
                    <a:pt x="34" y="275"/>
                  </a:lnTo>
                  <a:lnTo>
                    <a:pt x="36" y="273"/>
                  </a:lnTo>
                  <a:lnTo>
                    <a:pt x="36" y="272"/>
                  </a:lnTo>
                  <a:lnTo>
                    <a:pt x="37" y="270"/>
                  </a:lnTo>
                  <a:lnTo>
                    <a:pt x="37" y="269"/>
                  </a:lnTo>
                  <a:lnTo>
                    <a:pt x="37" y="267"/>
                  </a:lnTo>
                  <a:lnTo>
                    <a:pt x="38" y="266"/>
                  </a:lnTo>
                  <a:lnTo>
                    <a:pt x="38" y="265"/>
                  </a:lnTo>
                  <a:lnTo>
                    <a:pt x="38" y="263"/>
                  </a:lnTo>
                  <a:lnTo>
                    <a:pt x="40" y="263"/>
                  </a:lnTo>
                  <a:lnTo>
                    <a:pt x="40" y="262"/>
                  </a:lnTo>
                  <a:lnTo>
                    <a:pt x="40" y="260"/>
                  </a:lnTo>
                  <a:lnTo>
                    <a:pt x="41" y="259"/>
                  </a:lnTo>
                  <a:lnTo>
                    <a:pt x="41" y="257"/>
                  </a:lnTo>
                  <a:lnTo>
                    <a:pt x="43" y="256"/>
                  </a:lnTo>
                  <a:lnTo>
                    <a:pt x="43" y="255"/>
                  </a:lnTo>
                  <a:lnTo>
                    <a:pt x="43" y="253"/>
                  </a:lnTo>
                  <a:lnTo>
                    <a:pt x="44" y="252"/>
                  </a:lnTo>
                  <a:lnTo>
                    <a:pt x="44" y="250"/>
                  </a:lnTo>
                  <a:lnTo>
                    <a:pt x="44" y="249"/>
                  </a:lnTo>
                  <a:lnTo>
                    <a:pt x="46" y="247"/>
                  </a:lnTo>
                  <a:lnTo>
                    <a:pt x="46" y="246"/>
                  </a:lnTo>
                  <a:lnTo>
                    <a:pt x="46" y="244"/>
                  </a:lnTo>
                  <a:lnTo>
                    <a:pt x="47" y="243"/>
                  </a:lnTo>
                  <a:lnTo>
                    <a:pt x="47" y="242"/>
                  </a:lnTo>
                  <a:lnTo>
                    <a:pt x="49" y="239"/>
                  </a:lnTo>
                  <a:lnTo>
                    <a:pt x="49" y="237"/>
                  </a:lnTo>
                  <a:lnTo>
                    <a:pt x="50" y="234"/>
                  </a:lnTo>
                  <a:lnTo>
                    <a:pt x="51" y="233"/>
                  </a:lnTo>
                  <a:lnTo>
                    <a:pt x="51" y="230"/>
                  </a:lnTo>
                  <a:lnTo>
                    <a:pt x="53" y="227"/>
                  </a:lnTo>
                  <a:lnTo>
                    <a:pt x="53" y="226"/>
                  </a:lnTo>
                  <a:lnTo>
                    <a:pt x="54" y="224"/>
                  </a:lnTo>
                  <a:lnTo>
                    <a:pt x="56" y="221"/>
                  </a:lnTo>
                  <a:lnTo>
                    <a:pt x="56" y="220"/>
                  </a:lnTo>
                  <a:lnTo>
                    <a:pt x="56" y="219"/>
                  </a:lnTo>
                  <a:lnTo>
                    <a:pt x="57" y="217"/>
                  </a:lnTo>
                  <a:lnTo>
                    <a:pt x="57" y="216"/>
                  </a:lnTo>
                  <a:lnTo>
                    <a:pt x="59" y="214"/>
                  </a:lnTo>
                  <a:lnTo>
                    <a:pt x="59" y="213"/>
                  </a:lnTo>
                  <a:lnTo>
                    <a:pt x="59" y="211"/>
                  </a:lnTo>
                  <a:lnTo>
                    <a:pt x="60" y="210"/>
                  </a:lnTo>
                  <a:lnTo>
                    <a:pt x="60" y="209"/>
                  </a:lnTo>
                  <a:lnTo>
                    <a:pt x="60" y="207"/>
                  </a:lnTo>
                  <a:lnTo>
                    <a:pt x="62" y="206"/>
                  </a:lnTo>
                  <a:lnTo>
                    <a:pt x="62" y="204"/>
                  </a:lnTo>
                  <a:lnTo>
                    <a:pt x="62" y="203"/>
                  </a:lnTo>
                  <a:lnTo>
                    <a:pt x="63" y="201"/>
                  </a:lnTo>
                  <a:lnTo>
                    <a:pt x="63" y="200"/>
                  </a:lnTo>
                  <a:lnTo>
                    <a:pt x="63" y="198"/>
                  </a:lnTo>
                  <a:lnTo>
                    <a:pt x="64" y="197"/>
                  </a:lnTo>
                  <a:lnTo>
                    <a:pt x="64" y="196"/>
                  </a:lnTo>
                  <a:lnTo>
                    <a:pt x="64" y="194"/>
                  </a:lnTo>
                  <a:lnTo>
                    <a:pt x="66" y="193"/>
                  </a:lnTo>
                  <a:lnTo>
                    <a:pt x="66" y="191"/>
                  </a:lnTo>
                  <a:lnTo>
                    <a:pt x="66" y="188"/>
                  </a:lnTo>
                  <a:lnTo>
                    <a:pt x="67" y="187"/>
                  </a:lnTo>
                  <a:lnTo>
                    <a:pt x="67" y="186"/>
                  </a:lnTo>
                  <a:lnTo>
                    <a:pt x="69" y="183"/>
                  </a:lnTo>
                  <a:lnTo>
                    <a:pt x="69" y="180"/>
                  </a:lnTo>
                  <a:lnTo>
                    <a:pt x="70" y="178"/>
                  </a:lnTo>
                  <a:lnTo>
                    <a:pt x="70" y="175"/>
                  </a:lnTo>
                  <a:lnTo>
                    <a:pt x="72" y="174"/>
                  </a:lnTo>
                  <a:lnTo>
                    <a:pt x="72" y="171"/>
                  </a:lnTo>
                  <a:lnTo>
                    <a:pt x="73" y="170"/>
                  </a:lnTo>
                  <a:lnTo>
                    <a:pt x="73" y="168"/>
                  </a:lnTo>
                  <a:lnTo>
                    <a:pt x="73" y="167"/>
                  </a:lnTo>
                  <a:lnTo>
                    <a:pt x="74" y="165"/>
                  </a:lnTo>
                  <a:lnTo>
                    <a:pt x="74" y="164"/>
                  </a:lnTo>
                  <a:lnTo>
                    <a:pt x="74" y="163"/>
                  </a:lnTo>
                  <a:lnTo>
                    <a:pt x="76" y="161"/>
                  </a:lnTo>
                  <a:lnTo>
                    <a:pt x="76" y="160"/>
                  </a:lnTo>
                  <a:lnTo>
                    <a:pt x="76" y="158"/>
                  </a:lnTo>
                  <a:lnTo>
                    <a:pt x="76" y="157"/>
                  </a:lnTo>
                  <a:lnTo>
                    <a:pt x="77" y="155"/>
                  </a:lnTo>
                  <a:lnTo>
                    <a:pt x="77" y="154"/>
                  </a:lnTo>
                  <a:lnTo>
                    <a:pt x="77" y="152"/>
                  </a:lnTo>
                  <a:lnTo>
                    <a:pt x="79" y="151"/>
                  </a:lnTo>
                  <a:lnTo>
                    <a:pt x="79" y="150"/>
                  </a:lnTo>
                  <a:lnTo>
                    <a:pt x="79" y="148"/>
                  </a:lnTo>
                  <a:lnTo>
                    <a:pt x="80" y="147"/>
                  </a:lnTo>
                  <a:lnTo>
                    <a:pt x="80" y="145"/>
                  </a:lnTo>
                  <a:lnTo>
                    <a:pt x="80" y="144"/>
                  </a:lnTo>
                  <a:lnTo>
                    <a:pt x="82" y="142"/>
                  </a:lnTo>
                  <a:lnTo>
                    <a:pt x="82" y="141"/>
                  </a:lnTo>
                  <a:lnTo>
                    <a:pt x="82" y="138"/>
                  </a:lnTo>
                  <a:lnTo>
                    <a:pt x="83" y="137"/>
                  </a:lnTo>
                  <a:lnTo>
                    <a:pt x="83" y="135"/>
                  </a:lnTo>
                  <a:lnTo>
                    <a:pt x="85" y="132"/>
                  </a:lnTo>
                  <a:lnTo>
                    <a:pt x="85" y="131"/>
                  </a:lnTo>
                  <a:lnTo>
                    <a:pt x="85" y="128"/>
                  </a:lnTo>
                  <a:lnTo>
                    <a:pt x="86" y="127"/>
                  </a:lnTo>
                  <a:lnTo>
                    <a:pt x="86" y="124"/>
                  </a:lnTo>
                  <a:lnTo>
                    <a:pt x="87" y="122"/>
                  </a:lnTo>
                  <a:lnTo>
                    <a:pt x="87" y="119"/>
                  </a:lnTo>
                  <a:lnTo>
                    <a:pt x="89" y="118"/>
                  </a:lnTo>
                  <a:lnTo>
                    <a:pt x="89" y="117"/>
                  </a:lnTo>
                  <a:lnTo>
                    <a:pt x="89" y="115"/>
                  </a:lnTo>
                  <a:lnTo>
                    <a:pt x="90" y="112"/>
                  </a:lnTo>
                  <a:lnTo>
                    <a:pt x="90" y="111"/>
                  </a:lnTo>
                  <a:lnTo>
                    <a:pt x="90" y="109"/>
                  </a:lnTo>
                  <a:lnTo>
                    <a:pt x="92" y="109"/>
                  </a:lnTo>
                  <a:lnTo>
                    <a:pt x="92" y="108"/>
                  </a:lnTo>
                  <a:lnTo>
                    <a:pt x="92" y="106"/>
                  </a:lnTo>
                  <a:lnTo>
                    <a:pt x="92" y="105"/>
                  </a:lnTo>
                  <a:lnTo>
                    <a:pt x="92" y="104"/>
                  </a:lnTo>
                  <a:lnTo>
                    <a:pt x="93" y="102"/>
                  </a:lnTo>
                  <a:lnTo>
                    <a:pt x="93" y="101"/>
                  </a:lnTo>
                  <a:lnTo>
                    <a:pt x="93" y="99"/>
                  </a:lnTo>
                  <a:lnTo>
                    <a:pt x="93" y="98"/>
                  </a:lnTo>
                  <a:lnTo>
                    <a:pt x="93" y="96"/>
                  </a:lnTo>
                  <a:lnTo>
                    <a:pt x="93" y="95"/>
                  </a:lnTo>
                  <a:lnTo>
                    <a:pt x="95" y="94"/>
                  </a:lnTo>
                  <a:lnTo>
                    <a:pt x="95" y="92"/>
                  </a:lnTo>
                  <a:lnTo>
                    <a:pt x="95" y="91"/>
                  </a:lnTo>
                  <a:lnTo>
                    <a:pt x="95" y="89"/>
                  </a:lnTo>
                  <a:lnTo>
                    <a:pt x="95" y="88"/>
                  </a:lnTo>
                  <a:lnTo>
                    <a:pt x="95" y="85"/>
                  </a:lnTo>
                  <a:lnTo>
                    <a:pt x="95" y="83"/>
                  </a:lnTo>
                  <a:lnTo>
                    <a:pt x="95" y="82"/>
                  </a:lnTo>
                  <a:lnTo>
                    <a:pt x="95" y="79"/>
                  </a:lnTo>
                  <a:lnTo>
                    <a:pt x="95" y="78"/>
                  </a:lnTo>
                  <a:lnTo>
                    <a:pt x="96" y="76"/>
                  </a:lnTo>
                  <a:lnTo>
                    <a:pt x="96" y="73"/>
                  </a:lnTo>
                  <a:lnTo>
                    <a:pt x="96" y="72"/>
                  </a:lnTo>
                  <a:lnTo>
                    <a:pt x="96" y="71"/>
                  </a:lnTo>
                  <a:lnTo>
                    <a:pt x="96" y="69"/>
                  </a:lnTo>
                  <a:lnTo>
                    <a:pt x="96" y="68"/>
                  </a:lnTo>
                  <a:lnTo>
                    <a:pt x="96" y="66"/>
                  </a:lnTo>
                  <a:lnTo>
                    <a:pt x="96" y="65"/>
                  </a:lnTo>
                  <a:lnTo>
                    <a:pt x="96" y="63"/>
                  </a:lnTo>
                  <a:lnTo>
                    <a:pt x="96" y="62"/>
                  </a:lnTo>
                  <a:lnTo>
                    <a:pt x="98" y="60"/>
                  </a:lnTo>
                  <a:lnTo>
                    <a:pt x="98" y="59"/>
                  </a:lnTo>
                  <a:lnTo>
                    <a:pt x="98" y="58"/>
                  </a:lnTo>
                  <a:lnTo>
                    <a:pt x="98" y="56"/>
                  </a:lnTo>
                  <a:lnTo>
                    <a:pt x="98" y="55"/>
                  </a:lnTo>
                  <a:lnTo>
                    <a:pt x="98" y="53"/>
                  </a:lnTo>
                  <a:lnTo>
                    <a:pt x="98" y="52"/>
                  </a:lnTo>
                  <a:lnTo>
                    <a:pt x="99" y="52"/>
                  </a:lnTo>
                  <a:lnTo>
                    <a:pt x="99" y="50"/>
                  </a:lnTo>
                  <a:lnTo>
                    <a:pt x="99" y="49"/>
                  </a:lnTo>
                  <a:lnTo>
                    <a:pt x="99" y="48"/>
                  </a:lnTo>
                  <a:lnTo>
                    <a:pt x="99" y="46"/>
                  </a:lnTo>
                  <a:lnTo>
                    <a:pt x="99" y="45"/>
                  </a:lnTo>
                  <a:lnTo>
                    <a:pt x="99" y="43"/>
                  </a:lnTo>
                  <a:lnTo>
                    <a:pt x="100" y="43"/>
                  </a:lnTo>
                  <a:lnTo>
                    <a:pt x="100" y="42"/>
                  </a:lnTo>
                  <a:lnTo>
                    <a:pt x="100" y="40"/>
                  </a:lnTo>
                  <a:lnTo>
                    <a:pt x="100" y="39"/>
                  </a:lnTo>
                  <a:lnTo>
                    <a:pt x="100" y="37"/>
                  </a:lnTo>
                  <a:lnTo>
                    <a:pt x="100" y="36"/>
                  </a:lnTo>
                  <a:lnTo>
                    <a:pt x="102" y="36"/>
                  </a:lnTo>
                  <a:lnTo>
                    <a:pt x="102" y="35"/>
                  </a:lnTo>
                  <a:lnTo>
                    <a:pt x="102" y="33"/>
                  </a:lnTo>
                  <a:lnTo>
                    <a:pt x="102" y="32"/>
                  </a:lnTo>
                  <a:lnTo>
                    <a:pt x="102" y="30"/>
                  </a:lnTo>
                  <a:lnTo>
                    <a:pt x="102" y="29"/>
                  </a:lnTo>
                  <a:lnTo>
                    <a:pt x="102" y="27"/>
                  </a:lnTo>
                  <a:lnTo>
                    <a:pt x="102" y="26"/>
                  </a:lnTo>
                  <a:lnTo>
                    <a:pt x="102" y="25"/>
                  </a:lnTo>
                  <a:lnTo>
                    <a:pt x="102" y="23"/>
                  </a:lnTo>
                  <a:lnTo>
                    <a:pt x="102" y="22"/>
                  </a:lnTo>
                  <a:lnTo>
                    <a:pt x="102" y="20"/>
                  </a:lnTo>
                  <a:lnTo>
                    <a:pt x="102" y="19"/>
                  </a:lnTo>
                  <a:lnTo>
                    <a:pt x="102" y="17"/>
                  </a:lnTo>
                  <a:lnTo>
                    <a:pt x="102" y="16"/>
                  </a:lnTo>
                  <a:lnTo>
                    <a:pt x="102" y="14"/>
                  </a:lnTo>
                  <a:lnTo>
                    <a:pt x="102" y="12"/>
                  </a:lnTo>
                  <a:lnTo>
                    <a:pt x="100" y="10"/>
                  </a:lnTo>
                  <a:lnTo>
                    <a:pt x="100" y="7"/>
                  </a:lnTo>
                  <a:lnTo>
                    <a:pt x="100" y="6"/>
                  </a:lnTo>
                  <a:lnTo>
                    <a:pt x="100" y="3"/>
                  </a:lnTo>
                  <a:lnTo>
                    <a:pt x="100"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22" name="Line 14"/>
            <p:cNvSpPr>
              <a:spLocks noChangeShapeType="1"/>
            </p:cNvSpPr>
            <p:nvPr/>
          </p:nvSpPr>
          <p:spPr bwMode="auto">
            <a:xfrm>
              <a:off x="2698" y="1665"/>
              <a:ext cx="24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5823" name="Line 15"/>
            <p:cNvSpPr>
              <a:spLocks noChangeShapeType="1"/>
            </p:cNvSpPr>
            <p:nvPr/>
          </p:nvSpPr>
          <p:spPr bwMode="auto">
            <a:xfrm>
              <a:off x="2410" y="1492"/>
              <a:ext cx="519"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5824" name="Freeform 16"/>
            <p:cNvSpPr>
              <a:spLocks/>
            </p:cNvSpPr>
            <p:nvPr/>
          </p:nvSpPr>
          <p:spPr bwMode="auto">
            <a:xfrm>
              <a:off x="2698" y="1579"/>
              <a:ext cx="850" cy="388"/>
            </a:xfrm>
            <a:custGeom>
              <a:avLst/>
              <a:gdLst>
                <a:gd name="T0" fmla="*/ 0 w 1699"/>
                <a:gd name="T1" fmla="*/ 0 h 777"/>
                <a:gd name="T2" fmla="*/ 0 w 1699"/>
                <a:gd name="T3" fmla="*/ 0 h 777"/>
                <a:gd name="T4" fmla="*/ 2 w 1699"/>
                <a:gd name="T5" fmla="*/ 0 h 777"/>
                <a:gd name="T6" fmla="*/ 2 w 1699"/>
                <a:gd name="T7" fmla="*/ 0 h 7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9" h="777">
                  <a:moveTo>
                    <a:pt x="0" y="173"/>
                  </a:moveTo>
                  <a:lnTo>
                    <a:pt x="0" y="777"/>
                  </a:lnTo>
                  <a:lnTo>
                    <a:pt x="1699" y="777"/>
                  </a:lnTo>
                  <a:lnTo>
                    <a:pt x="1699" y="0"/>
                  </a:lnTo>
                </a:path>
              </a:pathLst>
            </a:custGeom>
            <a:noFill/>
            <a:ln w="19050"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25" name="Line 17"/>
            <p:cNvSpPr>
              <a:spLocks noChangeShapeType="1"/>
            </p:cNvSpPr>
            <p:nvPr/>
          </p:nvSpPr>
          <p:spPr bwMode="auto">
            <a:xfrm>
              <a:off x="1604" y="1393"/>
              <a:ext cx="27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5826" name="Line 18"/>
            <p:cNvSpPr>
              <a:spLocks noChangeShapeType="1"/>
            </p:cNvSpPr>
            <p:nvPr/>
          </p:nvSpPr>
          <p:spPr bwMode="auto">
            <a:xfrm>
              <a:off x="1604" y="1593"/>
              <a:ext cx="36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5827" name="Freeform 19"/>
            <p:cNvSpPr>
              <a:spLocks/>
            </p:cNvSpPr>
            <p:nvPr/>
          </p:nvSpPr>
          <p:spPr bwMode="auto">
            <a:xfrm>
              <a:off x="1987" y="1322"/>
              <a:ext cx="430" cy="171"/>
            </a:xfrm>
            <a:custGeom>
              <a:avLst/>
              <a:gdLst>
                <a:gd name="T0" fmla="*/ 1 w 860"/>
                <a:gd name="T1" fmla="*/ 0 h 342"/>
                <a:gd name="T2" fmla="*/ 1 w 860"/>
                <a:gd name="T3" fmla="*/ 1 h 342"/>
                <a:gd name="T4" fmla="*/ 1 w 860"/>
                <a:gd name="T5" fmla="*/ 1 h 342"/>
                <a:gd name="T6" fmla="*/ 1 w 860"/>
                <a:gd name="T7" fmla="*/ 1 h 342"/>
                <a:gd name="T8" fmla="*/ 1 w 860"/>
                <a:gd name="T9" fmla="*/ 1 h 342"/>
                <a:gd name="T10" fmla="*/ 1 w 860"/>
                <a:gd name="T11" fmla="*/ 1 h 342"/>
                <a:gd name="T12" fmla="*/ 1 w 860"/>
                <a:gd name="T13" fmla="*/ 1 h 342"/>
                <a:gd name="T14" fmla="*/ 1 w 860"/>
                <a:gd name="T15" fmla="*/ 1 h 342"/>
                <a:gd name="T16" fmla="*/ 1 w 860"/>
                <a:gd name="T17" fmla="*/ 1 h 342"/>
                <a:gd name="T18" fmla="*/ 1 w 860"/>
                <a:gd name="T19" fmla="*/ 1 h 342"/>
                <a:gd name="T20" fmla="*/ 1 w 860"/>
                <a:gd name="T21" fmla="*/ 1 h 342"/>
                <a:gd name="T22" fmla="*/ 1 w 860"/>
                <a:gd name="T23" fmla="*/ 1 h 342"/>
                <a:gd name="T24" fmla="*/ 1 w 860"/>
                <a:gd name="T25" fmla="*/ 1 h 342"/>
                <a:gd name="T26" fmla="*/ 1 w 860"/>
                <a:gd name="T27" fmla="*/ 1 h 342"/>
                <a:gd name="T28" fmla="*/ 1 w 860"/>
                <a:gd name="T29" fmla="*/ 1 h 342"/>
                <a:gd name="T30" fmla="*/ 1 w 860"/>
                <a:gd name="T31" fmla="*/ 1 h 342"/>
                <a:gd name="T32" fmla="*/ 1 w 860"/>
                <a:gd name="T33" fmla="*/ 1 h 342"/>
                <a:gd name="T34" fmla="*/ 1 w 860"/>
                <a:gd name="T35" fmla="*/ 1 h 342"/>
                <a:gd name="T36" fmla="*/ 1 w 860"/>
                <a:gd name="T37" fmla="*/ 1 h 342"/>
                <a:gd name="T38" fmla="*/ 1 w 860"/>
                <a:gd name="T39" fmla="*/ 1 h 342"/>
                <a:gd name="T40" fmla="*/ 1 w 860"/>
                <a:gd name="T41" fmla="*/ 1 h 342"/>
                <a:gd name="T42" fmla="*/ 1 w 860"/>
                <a:gd name="T43" fmla="*/ 1 h 342"/>
                <a:gd name="T44" fmla="*/ 1 w 860"/>
                <a:gd name="T45" fmla="*/ 1 h 342"/>
                <a:gd name="T46" fmla="*/ 1 w 860"/>
                <a:gd name="T47" fmla="*/ 1 h 342"/>
                <a:gd name="T48" fmla="*/ 1 w 860"/>
                <a:gd name="T49" fmla="*/ 1 h 342"/>
                <a:gd name="T50" fmla="*/ 1 w 860"/>
                <a:gd name="T51" fmla="*/ 1 h 342"/>
                <a:gd name="T52" fmla="*/ 1 w 860"/>
                <a:gd name="T53" fmla="*/ 1 h 342"/>
                <a:gd name="T54" fmla="*/ 1 w 860"/>
                <a:gd name="T55" fmla="*/ 1 h 342"/>
                <a:gd name="T56" fmla="*/ 1 w 860"/>
                <a:gd name="T57" fmla="*/ 1 h 342"/>
                <a:gd name="T58" fmla="*/ 1 w 860"/>
                <a:gd name="T59" fmla="*/ 1 h 342"/>
                <a:gd name="T60" fmla="*/ 1 w 860"/>
                <a:gd name="T61" fmla="*/ 1 h 342"/>
                <a:gd name="T62" fmla="*/ 1 w 860"/>
                <a:gd name="T63" fmla="*/ 1 h 342"/>
                <a:gd name="T64" fmla="*/ 1 w 860"/>
                <a:gd name="T65" fmla="*/ 1 h 342"/>
                <a:gd name="T66" fmla="*/ 1 w 860"/>
                <a:gd name="T67" fmla="*/ 1 h 342"/>
                <a:gd name="T68" fmla="*/ 1 w 860"/>
                <a:gd name="T69" fmla="*/ 1 h 342"/>
                <a:gd name="T70" fmla="*/ 1 w 860"/>
                <a:gd name="T71" fmla="*/ 1 h 342"/>
                <a:gd name="T72" fmla="*/ 1 w 860"/>
                <a:gd name="T73" fmla="*/ 1 h 342"/>
                <a:gd name="T74" fmla="*/ 1 w 860"/>
                <a:gd name="T75" fmla="*/ 1 h 342"/>
                <a:gd name="T76" fmla="*/ 1 w 860"/>
                <a:gd name="T77" fmla="*/ 1 h 342"/>
                <a:gd name="T78" fmla="*/ 1 w 860"/>
                <a:gd name="T79" fmla="*/ 1 h 342"/>
                <a:gd name="T80" fmla="*/ 1 w 860"/>
                <a:gd name="T81" fmla="*/ 1 h 342"/>
                <a:gd name="T82" fmla="*/ 1 w 860"/>
                <a:gd name="T83" fmla="*/ 1 h 342"/>
                <a:gd name="T84" fmla="*/ 1 w 860"/>
                <a:gd name="T85" fmla="*/ 1 h 342"/>
                <a:gd name="T86" fmla="*/ 1 w 860"/>
                <a:gd name="T87" fmla="*/ 1 h 342"/>
                <a:gd name="T88" fmla="*/ 1 w 860"/>
                <a:gd name="T89" fmla="*/ 1 h 342"/>
                <a:gd name="T90" fmla="*/ 1 w 860"/>
                <a:gd name="T91" fmla="*/ 1 h 342"/>
                <a:gd name="T92" fmla="*/ 1 w 860"/>
                <a:gd name="T93" fmla="*/ 1 h 342"/>
                <a:gd name="T94" fmla="*/ 1 w 860"/>
                <a:gd name="T95" fmla="*/ 1 h 342"/>
                <a:gd name="T96" fmla="*/ 1 w 860"/>
                <a:gd name="T97" fmla="*/ 1 h 342"/>
                <a:gd name="T98" fmla="*/ 1 w 860"/>
                <a:gd name="T99" fmla="*/ 1 h 342"/>
                <a:gd name="T100" fmla="*/ 1 w 860"/>
                <a:gd name="T101" fmla="*/ 1 h 342"/>
                <a:gd name="T102" fmla="*/ 1 w 860"/>
                <a:gd name="T103" fmla="*/ 1 h 342"/>
                <a:gd name="T104" fmla="*/ 1 w 860"/>
                <a:gd name="T105" fmla="*/ 1 h 342"/>
                <a:gd name="T106" fmla="*/ 1 w 860"/>
                <a:gd name="T107" fmla="*/ 1 h 342"/>
                <a:gd name="T108" fmla="*/ 1 w 860"/>
                <a:gd name="T109" fmla="*/ 1 h 342"/>
                <a:gd name="T110" fmla="*/ 1 w 860"/>
                <a:gd name="T111" fmla="*/ 1 h 342"/>
                <a:gd name="T112" fmla="*/ 1 w 860"/>
                <a:gd name="T113" fmla="*/ 1 h 342"/>
                <a:gd name="T114" fmla="*/ 1 w 860"/>
                <a:gd name="T115" fmla="*/ 1 h 342"/>
                <a:gd name="T116" fmla="*/ 1 w 860"/>
                <a:gd name="T117" fmla="*/ 1 h 342"/>
                <a:gd name="T118" fmla="*/ 1 w 860"/>
                <a:gd name="T119" fmla="*/ 1 h 342"/>
                <a:gd name="T120" fmla="*/ 1 w 860"/>
                <a:gd name="T121" fmla="*/ 1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342">
                  <a:moveTo>
                    <a:pt x="0" y="0"/>
                  </a:moveTo>
                  <a:lnTo>
                    <a:pt x="33" y="0"/>
                  </a:lnTo>
                  <a:lnTo>
                    <a:pt x="63" y="0"/>
                  </a:lnTo>
                  <a:lnTo>
                    <a:pt x="92" y="0"/>
                  </a:lnTo>
                  <a:lnTo>
                    <a:pt x="119" y="0"/>
                  </a:lnTo>
                  <a:lnTo>
                    <a:pt x="144" y="0"/>
                  </a:lnTo>
                  <a:lnTo>
                    <a:pt x="167" y="0"/>
                  </a:lnTo>
                  <a:lnTo>
                    <a:pt x="188" y="0"/>
                  </a:lnTo>
                  <a:lnTo>
                    <a:pt x="209" y="0"/>
                  </a:lnTo>
                  <a:lnTo>
                    <a:pt x="227" y="0"/>
                  </a:lnTo>
                  <a:lnTo>
                    <a:pt x="245" y="0"/>
                  </a:lnTo>
                  <a:lnTo>
                    <a:pt x="260" y="0"/>
                  </a:lnTo>
                  <a:lnTo>
                    <a:pt x="275" y="2"/>
                  </a:lnTo>
                  <a:lnTo>
                    <a:pt x="288" y="2"/>
                  </a:lnTo>
                  <a:lnTo>
                    <a:pt x="299" y="2"/>
                  </a:lnTo>
                  <a:lnTo>
                    <a:pt x="309" y="2"/>
                  </a:lnTo>
                  <a:lnTo>
                    <a:pt x="320" y="2"/>
                  </a:lnTo>
                  <a:lnTo>
                    <a:pt x="328" y="2"/>
                  </a:lnTo>
                  <a:lnTo>
                    <a:pt x="335" y="2"/>
                  </a:lnTo>
                  <a:lnTo>
                    <a:pt x="343" y="2"/>
                  </a:lnTo>
                  <a:lnTo>
                    <a:pt x="348" y="2"/>
                  </a:lnTo>
                  <a:lnTo>
                    <a:pt x="354" y="2"/>
                  </a:lnTo>
                  <a:lnTo>
                    <a:pt x="358" y="2"/>
                  </a:lnTo>
                  <a:lnTo>
                    <a:pt x="363" y="2"/>
                  </a:lnTo>
                  <a:lnTo>
                    <a:pt x="367" y="2"/>
                  </a:lnTo>
                  <a:lnTo>
                    <a:pt x="370" y="2"/>
                  </a:lnTo>
                  <a:lnTo>
                    <a:pt x="373" y="2"/>
                  </a:lnTo>
                  <a:lnTo>
                    <a:pt x="376" y="2"/>
                  </a:lnTo>
                  <a:lnTo>
                    <a:pt x="379" y="2"/>
                  </a:lnTo>
                  <a:lnTo>
                    <a:pt x="380" y="2"/>
                  </a:lnTo>
                  <a:lnTo>
                    <a:pt x="383" y="2"/>
                  </a:lnTo>
                  <a:lnTo>
                    <a:pt x="384" y="3"/>
                  </a:lnTo>
                  <a:lnTo>
                    <a:pt x="387" y="3"/>
                  </a:lnTo>
                  <a:lnTo>
                    <a:pt x="390" y="3"/>
                  </a:lnTo>
                  <a:lnTo>
                    <a:pt x="392" y="3"/>
                  </a:lnTo>
                  <a:lnTo>
                    <a:pt x="394" y="3"/>
                  </a:lnTo>
                  <a:lnTo>
                    <a:pt x="396" y="3"/>
                  </a:lnTo>
                  <a:lnTo>
                    <a:pt x="397" y="3"/>
                  </a:lnTo>
                  <a:lnTo>
                    <a:pt x="400" y="3"/>
                  </a:lnTo>
                  <a:lnTo>
                    <a:pt x="402" y="3"/>
                  </a:lnTo>
                  <a:lnTo>
                    <a:pt x="403" y="3"/>
                  </a:lnTo>
                  <a:lnTo>
                    <a:pt x="404" y="4"/>
                  </a:lnTo>
                  <a:lnTo>
                    <a:pt x="406" y="4"/>
                  </a:lnTo>
                  <a:lnTo>
                    <a:pt x="407" y="4"/>
                  </a:lnTo>
                  <a:lnTo>
                    <a:pt x="409" y="4"/>
                  </a:lnTo>
                  <a:lnTo>
                    <a:pt x="410" y="4"/>
                  </a:lnTo>
                  <a:lnTo>
                    <a:pt x="412" y="4"/>
                  </a:lnTo>
                  <a:lnTo>
                    <a:pt x="413" y="4"/>
                  </a:lnTo>
                  <a:lnTo>
                    <a:pt x="415" y="4"/>
                  </a:lnTo>
                  <a:lnTo>
                    <a:pt x="416" y="4"/>
                  </a:lnTo>
                  <a:lnTo>
                    <a:pt x="417" y="4"/>
                  </a:lnTo>
                  <a:lnTo>
                    <a:pt x="419" y="6"/>
                  </a:lnTo>
                  <a:lnTo>
                    <a:pt x="420" y="6"/>
                  </a:lnTo>
                  <a:lnTo>
                    <a:pt x="422" y="6"/>
                  </a:lnTo>
                  <a:lnTo>
                    <a:pt x="423" y="6"/>
                  </a:lnTo>
                  <a:lnTo>
                    <a:pt x="425" y="6"/>
                  </a:lnTo>
                  <a:lnTo>
                    <a:pt x="428" y="6"/>
                  </a:lnTo>
                  <a:lnTo>
                    <a:pt x="429" y="6"/>
                  </a:lnTo>
                  <a:lnTo>
                    <a:pt x="430" y="7"/>
                  </a:lnTo>
                  <a:lnTo>
                    <a:pt x="432" y="7"/>
                  </a:lnTo>
                  <a:lnTo>
                    <a:pt x="435" y="7"/>
                  </a:lnTo>
                  <a:lnTo>
                    <a:pt x="436" y="7"/>
                  </a:lnTo>
                  <a:lnTo>
                    <a:pt x="439" y="7"/>
                  </a:lnTo>
                  <a:lnTo>
                    <a:pt x="440" y="9"/>
                  </a:lnTo>
                  <a:lnTo>
                    <a:pt x="443" y="9"/>
                  </a:lnTo>
                  <a:lnTo>
                    <a:pt x="445" y="9"/>
                  </a:lnTo>
                  <a:lnTo>
                    <a:pt x="448" y="9"/>
                  </a:lnTo>
                  <a:lnTo>
                    <a:pt x="449" y="10"/>
                  </a:lnTo>
                  <a:lnTo>
                    <a:pt x="451" y="10"/>
                  </a:lnTo>
                  <a:lnTo>
                    <a:pt x="452" y="10"/>
                  </a:lnTo>
                  <a:lnTo>
                    <a:pt x="453" y="10"/>
                  </a:lnTo>
                  <a:lnTo>
                    <a:pt x="455" y="10"/>
                  </a:lnTo>
                  <a:lnTo>
                    <a:pt x="456" y="10"/>
                  </a:lnTo>
                  <a:lnTo>
                    <a:pt x="458" y="12"/>
                  </a:lnTo>
                  <a:lnTo>
                    <a:pt x="459" y="12"/>
                  </a:lnTo>
                  <a:lnTo>
                    <a:pt x="461" y="12"/>
                  </a:lnTo>
                  <a:lnTo>
                    <a:pt x="462" y="12"/>
                  </a:lnTo>
                  <a:lnTo>
                    <a:pt x="464" y="12"/>
                  </a:lnTo>
                  <a:lnTo>
                    <a:pt x="465" y="12"/>
                  </a:lnTo>
                  <a:lnTo>
                    <a:pt x="465" y="13"/>
                  </a:lnTo>
                  <a:lnTo>
                    <a:pt x="466" y="13"/>
                  </a:lnTo>
                  <a:lnTo>
                    <a:pt x="468" y="13"/>
                  </a:lnTo>
                  <a:lnTo>
                    <a:pt x="469" y="13"/>
                  </a:lnTo>
                  <a:lnTo>
                    <a:pt x="471" y="15"/>
                  </a:lnTo>
                  <a:lnTo>
                    <a:pt x="472" y="15"/>
                  </a:lnTo>
                  <a:lnTo>
                    <a:pt x="474" y="15"/>
                  </a:lnTo>
                  <a:lnTo>
                    <a:pt x="475" y="16"/>
                  </a:lnTo>
                  <a:lnTo>
                    <a:pt x="478" y="16"/>
                  </a:lnTo>
                  <a:lnTo>
                    <a:pt x="479" y="16"/>
                  </a:lnTo>
                  <a:lnTo>
                    <a:pt x="481" y="17"/>
                  </a:lnTo>
                  <a:lnTo>
                    <a:pt x="484" y="17"/>
                  </a:lnTo>
                  <a:lnTo>
                    <a:pt x="485" y="19"/>
                  </a:lnTo>
                  <a:lnTo>
                    <a:pt x="488" y="19"/>
                  </a:lnTo>
                  <a:lnTo>
                    <a:pt x="489" y="20"/>
                  </a:lnTo>
                  <a:lnTo>
                    <a:pt x="492" y="20"/>
                  </a:lnTo>
                  <a:lnTo>
                    <a:pt x="495" y="22"/>
                  </a:lnTo>
                  <a:lnTo>
                    <a:pt x="498" y="22"/>
                  </a:lnTo>
                  <a:lnTo>
                    <a:pt x="500" y="23"/>
                  </a:lnTo>
                  <a:lnTo>
                    <a:pt x="502" y="23"/>
                  </a:lnTo>
                  <a:lnTo>
                    <a:pt x="504" y="25"/>
                  </a:lnTo>
                  <a:lnTo>
                    <a:pt x="507" y="25"/>
                  </a:lnTo>
                  <a:lnTo>
                    <a:pt x="508" y="26"/>
                  </a:lnTo>
                  <a:lnTo>
                    <a:pt x="510" y="26"/>
                  </a:lnTo>
                  <a:lnTo>
                    <a:pt x="511" y="26"/>
                  </a:lnTo>
                  <a:lnTo>
                    <a:pt x="512" y="27"/>
                  </a:lnTo>
                  <a:lnTo>
                    <a:pt x="514" y="27"/>
                  </a:lnTo>
                  <a:lnTo>
                    <a:pt x="515" y="27"/>
                  </a:lnTo>
                  <a:lnTo>
                    <a:pt x="517" y="29"/>
                  </a:lnTo>
                  <a:lnTo>
                    <a:pt x="518" y="29"/>
                  </a:lnTo>
                  <a:lnTo>
                    <a:pt x="520" y="29"/>
                  </a:lnTo>
                  <a:lnTo>
                    <a:pt x="521" y="30"/>
                  </a:lnTo>
                  <a:lnTo>
                    <a:pt x="523" y="30"/>
                  </a:lnTo>
                  <a:lnTo>
                    <a:pt x="524" y="30"/>
                  </a:lnTo>
                  <a:lnTo>
                    <a:pt x="525" y="32"/>
                  </a:lnTo>
                  <a:lnTo>
                    <a:pt x="527" y="32"/>
                  </a:lnTo>
                  <a:lnTo>
                    <a:pt x="527" y="33"/>
                  </a:lnTo>
                  <a:lnTo>
                    <a:pt x="528" y="33"/>
                  </a:lnTo>
                  <a:lnTo>
                    <a:pt x="530" y="35"/>
                  </a:lnTo>
                  <a:lnTo>
                    <a:pt x="531" y="35"/>
                  </a:lnTo>
                  <a:lnTo>
                    <a:pt x="533" y="36"/>
                  </a:lnTo>
                  <a:lnTo>
                    <a:pt x="536" y="36"/>
                  </a:lnTo>
                  <a:lnTo>
                    <a:pt x="537" y="38"/>
                  </a:lnTo>
                  <a:lnTo>
                    <a:pt x="538" y="38"/>
                  </a:lnTo>
                  <a:lnTo>
                    <a:pt x="540" y="39"/>
                  </a:lnTo>
                  <a:lnTo>
                    <a:pt x="543" y="40"/>
                  </a:lnTo>
                  <a:lnTo>
                    <a:pt x="544" y="40"/>
                  </a:lnTo>
                  <a:lnTo>
                    <a:pt x="547" y="42"/>
                  </a:lnTo>
                  <a:lnTo>
                    <a:pt x="548" y="43"/>
                  </a:lnTo>
                  <a:lnTo>
                    <a:pt x="551" y="45"/>
                  </a:lnTo>
                  <a:lnTo>
                    <a:pt x="553" y="45"/>
                  </a:lnTo>
                  <a:lnTo>
                    <a:pt x="556" y="46"/>
                  </a:lnTo>
                  <a:lnTo>
                    <a:pt x="557" y="48"/>
                  </a:lnTo>
                  <a:lnTo>
                    <a:pt x="559" y="48"/>
                  </a:lnTo>
                  <a:lnTo>
                    <a:pt x="560" y="49"/>
                  </a:lnTo>
                  <a:lnTo>
                    <a:pt x="561" y="49"/>
                  </a:lnTo>
                  <a:lnTo>
                    <a:pt x="563" y="50"/>
                  </a:lnTo>
                  <a:lnTo>
                    <a:pt x="564" y="50"/>
                  </a:lnTo>
                  <a:lnTo>
                    <a:pt x="566" y="52"/>
                  </a:lnTo>
                  <a:lnTo>
                    <a:pt x="567" y="52"/>
                  </a:lnTo>
                  <a:lnTo>
                    <a:pt x="569" y="53"/>
                  </a:lnTo>
                  <a:lnTo>
                    <a:pt x="570" y="55"/>
                  </a:lnTo>
                  <a:lnTo>
                    <a:pt x="572" y="55"/>
                  </a:lnTo>
                  <a:lnTo>
                    <a:pt x="573" y="55"/>
                  </a:lnTo>
                  <a:lnTo>
                    <a:pt x="574" y="56"/>
                  </a:lnTo>
                  <a:lnTo>
                    <a:pt x="576" y="58"/>
                  </a:lnTo>
                  <a:lnTo>
                    <a:pt x="577" y="58"/>
                  </a:lnTo>
                  <a:lnTo>
                    <a:pt x="579" y="59"/>
                  </a:lnTo>
                  <a:lnTo>
                    <a:pt x="580" y="59"/>
                  </a:lnTo>
                  <a:lnTo>
                    <a:pt x="582" y="61"/>
                  </a:lnTo>
                  <a:lnTo>
                    <a:pt x="583" y="61"/>
                  </a:lnTo>
                  <a:lnTo>
                    <a:pt x="584" y="62"/>
                  </a:lnTo>
                  <a:lnTo>
                    <a:pt x="586" y="62"/>
                  </a:lnTo>
                  <a:lnTo>
                    <a:pt x="587" y="63"/>
                  </a:lnTo>
                  <a:lnTo>
                    <a:pt x="589" y="63"/>
                  </a:lnTo>
                  <a:lnTo>
                    <a:pt x="590" y="65"/>
                  </a:lnTo>
                  <a:lnTo>
                    <a:pt x="592" y="66"/>
                  </a:lnTo>
                  <a:lnTo>
                    <a:pt x="595" y="68"/>
                  </a:lnTo>
                  <a:lnTo>
                    <a:pt x="596" y="68"/>
                  </a:lnTo>
                  <a:lnTo>
                    <a:pt x="599" y="69"/>
                  </a:lnTo>
                  <a:lnTo>
                    <a:pt x="600" y="71"/>
                  </a:lnTo>
                  <a:lnTo>
                    <a:pt x="602" y="72"/>
                  </a:lnTo>
                  <a:lnTo>
                    <a:pt x="603" y="72"/>
                  </a:lnTo>
                  <a:lnTo>
                    <a:pt x="605" y="73"/>
                  </a:lnTo>
                  <a:lnTo>
                    <a:pt x="606" y="73"/>
                  </a:lnTo>
                  <a:lnTo>
                    <a:pt x="608" y="75"/>
                  </a:lnTo>
                  <a:lnTo>
                    <a:pt x="609" y="75"/>
                  </a:lnTo>
                  <a:lnTo>
                    <a:pt x="610" y="76"/>
                  </a:lnTo>
                  <a:lnTo>
                    <a:pt x="612" y="76"/>
                  </a:lnTo>
                  <a:lnTo>
                    <a:pt x="612" y="78"/>
                  </a:lnTo>
                  <a:lnTo>
                    <a:pt x="613" y="78"/>
                  </a:lnTo>
                  <a:lnTo>
                    <a:pt x="615" y="79"/>
                  </a:lnTo>
                  <a:lnTo>
                    <a:pt x="616" y="79"/>
                  </a:lnTo>
                  <a:lnTo>
                    <a:pt x="618" y="81"/>
                  </a:lnTo>
                  <a:lnTo>
                    <a:pt x="619" y="82"/>
                  </a:lnTo>
                  <a:lnTo>
                    <a:pt x="621" y="82"/>
                  </a:lnTo>
                  <a:lnTo>
                    <a:pt x="622" y="84"/>
                  </a:lnTo>
                  <a:lnTo>
                    <a:pt x="623" y="84"/>
                  </a:lnTo>
                  <a:lnTo>
                    <a:pt x="625" y="85"/>
                  </a:lnTo>
                  <a:lnTo>
                    <a:pt x="626" y="86"/>
                  </a:lnTo>
                  <a:lnTo>
                    <a:pt x="628" y="86"/>
                  </a:lnTo>
                  <a:lnTo>
                    <a:pt x="629" y="88"/>
                  </a:lnTo>
                  <a:lnTo>
                    <a:pt x="631" y="89"/>
                  </a:lnTo>
                  <a:lnTo>
                    <a:pt x="632" y="89"/>
                  </a:lnTo>
                  <a:lnTo>
                    <a:pt x="633" y="91"/>
                  </a:lnTo>
                  <a:lnTo>
                    <a:pt x="635" y="92"/>
                  </a:lnTo>
                  <a:lnTo>
                    <a:pt x="636" y="92"/>
                  </a:lnTo>
                  <a:lnTo>
                    <a:pt x="638" y="94"/>
                  </a:lnTo>
                  <a:lnTo>
                    <a:pt x="639" y="95"/>
                  </a:lnTo>
                  <a:lnTo>
                    <a:pt x="641" y="95"/>
                  </a:lnTo>
                  <a:lnTo>
                    <a:pt x="642" y="96"/>
                  </a:lnTo>
                  <a:lnTo>
                    <a:pt x="644" y="96"/>
                  </a:lnTo>
                  <a:lnTo>
                    <a:pt x="645" y="98"/>
                  </a:lnTo>
                  <a:lnTo>
                    <a:pt x="646" y="99"/>
                  </a:lnTo>
                  <a:lnTo>
                    <a:pt x="648" y="99"/>
                  </a:lnTo>
                  <a:lnTo>
                    <a:pt x="648" y="101"/>
                  </a:lnTo>
                  <a:lnTo>
                    <a:pt x="649" y="101"/>
                  </a:lnTo>
                  <a:lnTo>
                    <a:pt x="651" y="102"/>
                  </a:lnTo>
                  <a:lnTo>
                    <a:pt x="652" y="102"/>
                  </a:lnTo>
                  <a:lnTo>
                    <a:pt x="652" y="104"/>
                  </a:lnTo>
                  <a:lnTo>
                    <a:pt x="654" y="104"/>
                  </a:lnTo>
                  <a:lnTo>
                    <a:pt x="655" y="105"/>
                  </a:lnTo>
                  <a:lnTo>
                    <a:pt x="657" y="107"/>
                  </a:lnTo>
                  <a:lnTo>
                    <a:pt x="658" y="107"/>
                  </a:lnTo>
                  <a:lnTo>
                    <a:pt x="659" y="108"/>
                  </a:lnTo>
                  <a:lnTo>
                    <a:pt x="661" y="109"/>
                  </a:lnTo>
                  <a:lnTo>
                    <a:pt x="662" y="111"/>
                  </a:lnTo>
                  <a:lnTo>
                    <a:pt x="664" y="111"/>
                  </a:lnTo>
                  <a:lnTo>
                    <a:pt x="664" y="112"/>
                  </a:lnTo>
                  <a:lnTo>
                    <a:pt x="665" y="114"/>
                  </a:lnTo>
                  <a:lnTo>
                    <a:pt x="667" y="114"/>
                  </a:lnTo>
                  <a:lnTo>
                    <a:pt x="668" y="115"/>
                  </a:lnTo>
                  <a:lnTo>
                    <a:pt x="669" y="115"/>
                  </a:lnTo>
                  <a:lnTo>
                    <a:pt x="669" y="117"/>
                  </a:lnTo>
                  <a:lnTo>
                    <a:pt x="671" y="117"/>
                  </a:lnTo>
                  <a:lnTo>
                    <a:pt x="671" y="118"/>
                  </a:lnTo>
                  <a:lnTo>
                    <a:pt x="672" y="118"/>
                  </a:lnTo>
                  <a:lnTo>
                    <a:pt x="674" y="119"/>
                  </a:lnTo>
                  <a:lnTo>
                    <a:pt x="675" y="119"/>
                  </a:lnTo>
                  <a:lnTo>
                    <a:pt x="675" y="121"/>
                  </a:lnTo>
                  <a:lnTo>
                    <a:pt x="677" y="121"/>
                  </a:lnTo>
                  <a:lnTo>
                    <a:pt x="677" y="122"/>
                  </a:lnTo>
                  <a:lnTo>
                    <a:pt x="678" y="122"/>
                  </a:lnTo>
                  <a:lnTo>
                    <a:pt x="680" y="124"/>
                  </a:lnTo>
                  <a:lnTo>
                    <a:pt x="681" y="124"/>
                  </a:lnTo>
                  <a:lnTo>
                    <a:pt x="681" y="125"/>
                  </a:lnTo>
                  <a:lnTo>
                    <a:pt x="682" y="125"/>
                  </a:lnTo>
                  <a:lnTo>
                    <a:pt x="682" y="127"/>
                  </a:lnTo>
                  <a:lnTo>
                    <a:pt x="684" y="127"/>
                  </a:lnTo>
                  <a:lnTo>
                    <a:pt x="685" y="128"/>
                  </a:lnTo>
                  <a:lnTo>
                    <a:pt x="687" y="130"/>
                  </a:lnTo>
                  <a:lnTo>
                    <a:pt x="688" y="130"/>
                  </a:lnTo>
                  <a:lnTo>
                    <a:pt x="690" y="131"/>
                  </a:lnTo>
                  <a:lnTo>
                    <a:pt x="691" y="132"/>
                  </a:lnTo>
                  <a:lnTo>
                    <a:pt x="693" y="132"/>
                  </a:lnTo>
                  <a:lnTo>
                    <a:pt x="694" y="134"/>
                  </a:lnTo>
                  <a:lnTo>
                    <a:pt x="695" y="135"/>
                  </a:lnTo>
                  <a:lnTo>
                    <a:pt x="697" y="135"/>
                  </a:lnTo>
                  <a:lnTo>
                    <a:pt x="697" y="137"/>
                  </a:lnTo>
                  <a:lnTo>
                    <a:pt x="698" y="137"/>
                  </a:lnTo>
                  <a:lnTo>
                    <a:pt x="700" y="138"/>
                  </a:lnTo>
                  <a:lnTo>
                    <a:pt x="701" y="140"/>
                  </a:lnTo>
                  <a:lnTo>
                    <a:pt x="703" y="140"/>
                  </a:lnTo>
                  <a:lnTo>
                    <a:pt x="704" y="141"/>
                  </a:lnTo>
                  <a:lnTo>
                    <a:pt x="705" y="142"/>
                  </a:lnTo>
                  <a:lnTo>
                    <a:pt x="707" y="142"/>
                  </a:lnTo>
                  <a:lnTo>
                    <a:pt x="707" y="144"/>
                  </a:lnTo>
                  <a:lnTo>
                    <a:pt x="708" y="144"/>
                  </a:lnTo>
                  <a:lnTo>
                    <a:pt x="708" y="145"/>
                  </a:lnTo>
                  <a:lnTo>
                    <a:pt x="710" y="145"/>
                  </a:lnTo>
                  <a:lnTo>
                    <a:pt x="710" y="147"/>
                  </a:lnTo>
                  <a:lnTo>
                    <a:pt x="711" y="147"/>
                  </a:lnTo>
                  <a:lnTo>
                    <a:pt x="711" y="148"/>
                  </a:lnTo>
                  <a:lnTo>
                    <a:pt x="713" y="148"/>
                  </a:lnTo>
                  <a:lnTo>
                    <a:pt x="713" y="150"/>
                  </a:lnTo>
                  <a:lnTo>
                    <a:pt x="714" y="151"/>
                  </a:lnTo>
                  <a:lnTo>
                    <a:pt x="716" y="151"/>
                  </a:lnTo>
                  <a:lnTo>
                    <a:pt x="716" y="153"/>
                  </a:lnTo>
                  <a:lnTo>
                    <a:pt x="717" y="154"/>
                  </a:lnTo>
                  <a:lnTo>
                    <a:pt x="718" y="155"/>
                  </a:lnTo>
                  <a:lnTo>
                    <a:pt x="720" y="155"/>
                  </a:lnTo>
                  <a:lnTo>
                    <a:pt x="721" y="157"/>
                  </a:lnTo>
                  <a:lnTo>
                    <a:pt x="723" y="158"/>
                  </a:lnTo>
                  <a:lnTo>
                    <a:pt x="724" y="160"/>
                  </a:lnTo>
                  <a:lnTo>
                    <a:pt x="726" y="161"/>
                  </a:lnTo>
                  <a:lnTo>
                    <a:pt x="726" y="163"/>
                  </a:lnTo>
                  <a:lnTo>
                    <a:pt x="727" y="164"/>
                  </a:lnTo>
                  <a:lnTo>
                    <a:pt x="729" y="165"/>
                  </a:lnTo>
                  <a:lnTo>
                    <a:pt x="730" y="167"/>
                  </a:lnTo>
                  <a:lnTo>
                    <a:pt x="731" y="168"/>
                  </a:lnTo>
                  <a:lnTo>
                    <a:pt x="733" y="170"/>
                  </a:lnTo>
                  <a:lnTo>
                    <a:pt x="734" y="171"/>
                  </a:lnTo>
                  <a:lnTo>
                    <a:pt x="734" y="173"/>
                  </a:lnTo>
                  <a:lnTo>
                    <a:pt x="736" y="173"/>
                  </a:lnTo>
                  <a:lnTo>
                    <a:pt x="736" y="174"/>
                  </a:lnTo>
                  <a:lnTo>
                    <a:pt x="737" y="176"/>
                  </a:lnTo>
                  <a:lnTo>
                    <a:pt x="739" y="176"/>
                  </a:lnTo>
                  <a:lnTo>
                    <a:pt x="739" y="177"/>
                  </a:lnTo>
                  <a:lnTo>
                    <a:pt x="740" y="177"/>
                  </a:lnTo>
                  <a:lnTo>
                    <a:pt x="740" y="178"/>
                  </a:lnTo>
                  <a:lnTo>
                    <a:pt x="741" y="180"/>
                  </a:lnTo>
                  <a:lnTo>
                    <a:pt x="743" y="181"/>
                  </a:lnTo>
                  <a:lnTo>
                    <a:pt x="744" y="183"/>
                  </a:lnTo>
                  <a:lnTo>
                    <a:pt x="744" y="184"/>
                  </a:lnTo>
                  <a:lnTo>
                    <a:pt x="746" y="186"/>
                  </a:lnTo>
                  <a:lnTo>
                    <a:pt x="747" y="187"/>
                  </a:lnTo>
                  <a:lnTo>
                    <a:pt x="749" y="188"/>
                  </a:lnTo>
                  <a:lnTo>
                    <a:pt x="750" y="190"/>
                  </a:lnTo>
                  <a:lnTo>
                    <a:pt x="752" y="191"/>
                  </a:lnTo>
                  <a:lnTo>
                    <a:pt x="753" y="193"/>
                  </a:lnTo>
                  <a:lnTo>
                    <a:pt x="754" y="194"/>
                  </a:lnTo>
                  <a:lnTo>
                    <a:pt x="756" y="197"/>
                  </a:lnTo>
                  <a:lnTo>
                    <a:pt x="757" y="199"/>
                  </a:lnTo>
                  <a:lnTo>
                    <a:pt x="759" y="200"/>
                  </a:lnTo>
                  <a:lnTo>
                    <a:pt x="760" y="201"/>
                  </a:lnTo>
                  <a:lnTo>
                    <a:pt x="762" y="204"/>
                  </a:lnTo>
                  <a:lnTo>
                    <a:pt x="763" y="206"/>
                  </a:lnTo>
                  <a:lnTo>
                    <a:pt x="765" y="207"/>
                  </a:lnTo>
                  <a:lnTo>
                    <a:pt x="766" y="209"/>
                  </a:lnTo>
                  <a:lnTo>
                    <a:pt x="766" y="210"/>
                  </a:lnTo>
                  <a:lnTo>
                    <a:pt x="767" y="210"/>
                  </a:lnTo>
                  <a:lnTo>
                    <a:pt x="769" y="211"/>
                  </a:lnTo>
                  <a:lnTo>
                    <a:pt x="769" y="213"/>
                  </a:lnTo>
                  <a:lnTo>
                    <a:pt x="770" y="214"/>
                  </a:lnTo>
                  <a:lnTo>
                    <a:pt x="772" y="216"/>
                  </a:lnTo>
                  <a:lnTo>
                    <a:pt x="773" y="217"/>
                  </a:lnTo>
                  <a:lnTo>
                    <a:pt x="773" y="219"/>
                  </a:lnTo>
                  <a:lnTo>
                    <a:pt x="775" y="220"/>
                  </a:lnTo>
                  <a:lnTo>
                    <a:pt x="775" y="222"/>
                  </a:lnTo>
                  <a:lnTo>
                    <a:pt x="776" y="222"/>
                  </a:lnTo>
                  <a:lnTo>
                    <a:pt x="777" y="223"/>
                  </a:lnTo>
                  <a:lnTo>
                    <a:pt x="777" y="224"/>
                  </a:lnTo>
                  <a:lnTo>
                    <a:pt x="779" y="226"/>
                  </a:lnTo>
                  <a:lnTo>
                    <a:pt x="780" y="227"/>
                  </a:lnTo>
                  <a:lnTo>
                    <a:pt x="780" y="229"/>
                  </a:lnTo>
                  <a:lnTo>
                    <a:pt x="782" y="230"/>
                  </a:lnTo>
                  <a:lnTo>
                    <a:pt x="783" y="232"/>
                  </a:lnTo>
                  <a:lnTo>
                    <a:pt x="785" y="233"/>
                  </a:lnTo>
                  <a:lnTo>
                    <a:pt x="786" y="234"/>
                  </a:lnTo>
                  <a:lnTo>
                    <a:pt x="788" y="237"/>
                  </a:lnTo>
                  <a:lnTo>
                    <a:pt x="789" y="239"/>
                  </a:lnTo>
                  <a:lnTo>
                    <a:pt x="790" y="242"/>
                  </a:lnTo>
                  <a:lnTo>
                    <a:pt x="792" y="243"/>
                  </a:lnTo>
                  <a:lnTo>
                    <a:pt x="793" y="246"/>
                  </a:lnTo>
                  <a:lnTo>
                    <a:pt x="795" y="247"/>
                  </a:lnTo>
                  <a:lnTo>
                    <a:pt x="796" y="250"/>
                  </a:lnTo>
                  <a:lnTo>
                    <a:pt x="798" y="252"/>
                  </a:lnTo>
                  <a:lnTo>
                    <a:pt x="799" y="253"/>
                  </a:lnTo>
                  <a:lnTo>
                    <a:pt x="801" y="255"/>
                  </a:lnTo>
                  <a:lnTo>
                    <a:pt x="802" y="257"/>
                  </a:lnTo>
                  <a:lnTo>
                    <a:pt x="802" y="259"/>
                  </a:lnTo>
                  <a:lnTo>
                    <a:pt x="803" y="260"/>
                  </a:lnTo>
                  <a:lnTo>
                    <a:pt x="805" y="262"/>
                  </a:lnTo>
                  <a:lnTo>
                    <a:pt x="806" y="263"/>
                  </a:lnTo>
                  <a:lnTo>
                    <a:pt x="808" y="265"/>
                  </a:lnTo>
                  <a:lnTo>
                    <a:pt x="808" y="266"/>
                  </a:lnTo>
                  <a:lnTo>
                    <a:pt x="809" y="268"/>
                  </a:lnTo>
                  <a:lnTo>
                    <a:pt x="809" y="269"/>
                  </a:lnTo>
                  <a:lnTo>
                    <a:pt x="811" y="270"/>
                  </a:lnTo>
                  <a:lnTo>
                    <a:pt x="812" y="270"/>
                  </a:lnTo>
                  <a:lnTo>
                    <a:pt x="812" y="272"/>
                  </a:lnTo>
                  <a:lnTo>
                    <a:pt x="813" y="273"/>
                  </a:lnTo>
                  <a:lnTo>
                    <a:pt x="815" y="275"/>
                  </a:lnTo>
                  <a:lnTo>
                    <a:pt x="815" y="276"/>
                  </a:lnTo>
                  <a:lnTo>
                    <a:pt x="816" y="278"/>
                  </a:lnTo>
                  <a:lnTo>
                    <a:pt x="818" y="279"/>
                  </a:lnTo>
                  <a:lnTo>
                    <a:pt x="818" y="280"/>
                  </a:lnTo>
                  <a:lnTo>
                    <a:pt x="819" y="282"/>
                  </a:lnTo>
                  <a:lnTo>
                    <a:pt x="821" y="285"/>
                  </a:lnTo>
                  <a:lnTo>
                    <a:pt x="822" y="286"/>
                  </a:lnTo>
                  <a:lnTo>
                    <a:pt x="824" y="288"/>
                  </a:lnTo>
                  <a:lnTo>
                    <a:pt x="825" y="291"/>
                  </a:lnTo>
                  <a:lnTo>
                    <a:pt x="826" y="292"/>
                  </a:lnTo>
                  <a:lnTo>
                    <a:pt x="828" y="295"/>
                  </a:lnTo>
                  <a:lnTo>
                    <a:pt x="831" y="296"/>
                  </a:lnTo>
                  <a:lnTo>
                    <a:pt x="832" y="299"/>
                  </a:lnTo>
                  <a:lnTo>
                    <a:pt x="834" y="302"/>
                  </a:lnTo>
                  <a:lnTo>
                    <a:pt x="835" y="303"/>
                  </a:lnTo>
                  <a:lnTo>
                    <a:pt x="837" y="305"/>
                  </a:lnTo>
                  <a:lnTo>
                    <a:pt x="838" y="306"/>
                  </a:lnTo>
                  <a:lnTo>
                    <a:pt x="838" y="309"/>
                  </a:lnTo>
                  <a:lnTo>
                    <a:pt x="839" y="311"/>
                  </a:lnTo>
                  <a:lnTo>
                    <a:pt x="841" y="312"/>
                  </a:lnTo>
                  <a:lnTo>
                    <a:pt x="842" y="314"/>
                  </a:lnTo>
                  <a:lnTo>
                    <a:pt x="842" y="315"/>
                  </a:lnTo>
                  <a:lnTo>
                    <a:pt x="844" y="315"/>
                  </a:lnTo>
                  <a:lnTo>
                    <a:pt x="844" y="316"/>
                  </a:lnTo>
                  <a:lnTo>
                    <a:pt x="845" y="318"/>
                  </a:lnTo>
                  <a:lnTo>
                    <a:pt x="845" y="319"/>
                  </a:lnTo>
                  <a:lnTo>
                    <a:pt x="847" y="321"/>
                  </a:lnTo>
                  <a:lnTo>
                    <a:pt x="848" y="322"/>
                  </a:lnTo>
                  <a:lnTo>
                    <a:pt x="848" y="324"/>
                  </a:lnTo>
                  <a:lnTo>
                    <a:pt x="849" y="325"/>
                  </a:lnTo>
                  <a:lnTo>
                    <a:pt x="849" y="326"/>
                  </a:lnTo>
                  <a:lnTo>
                    <a:pt x="851" y="326"/>
                  </a:lnTo>
                  <a:lnTo>
                    <a:pt x="851" y="328"/>
                  </a:lnTo>
                  <a:lnTo>
                    <a:pt x="852" y="329"/>
                  </a:lnTo>
                  <a:lnTo>
                    <a:pt x="854" y="331"/>
                  </a:lnTo>
                  <a:lnTo>
                    <a:pt x="854" y="332"/>
                  </a:lnTo>
                  <a:lnTo>
                    <a:pt x="855" y="334"/>
                  </a:lnTo>
                  <a:lnTo>
                    <a:pt x="855" y="335"/>
                  </a:lnTo>
                  <a:lnTo>
                    <a:pt x="857" y="337"/>
                  </a:lnTo>
                  <a:lnTo>
                    <a:pt x="858" y="338"/>
                  </a:lnTo>
                  <a:lnTo>
                    <a:pt x="858" y="341"/>
                  </a:lnTo>
                  <a:lnTo>
                    <a:pt x="860" y="342"/>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28" name="Freeform 20"/>
            <p:cNvSpPr>
              <a:spLocks/>
            </p:cNvSpPr>
            <p:nvPr/>
          </p:nvSpPr>
          <p:spPr bwMode="auto">
            <a:xfrm>
              <a:off x="1987" y="1494"/>
              <a:ext cx="430" cy="171"/>
            </a:xfrm>
            <a:custGeom>
              <a:avLst/>
              <a:gdLst>
                <a:gd name="T0" fmla="*/ 1 w 860"/>
                <a:gd name="T1" fmla="*/ 1 h 342"/>
                <a:gd name="T2" fmla="*/ 1 w 860"/>
                <a:gd name="T3" fmla="*/ 1 h 342"/>
                <a:gd name="T4" fmla="*/ 1 w 860"/>
                <a:gd name="T5" fmla="*/ 1 h 342"/>
                <a:gd name="T6" fmla="*/ 1 w 860"/>
                <a:gd name="T7" fmla="*/ 1 h 342"/>
                <a:gd name="T8" fmla="*/ 1 w 860"/>
                <a:gd name="T9" fmla="*/ 1 h 342"/>
                <a:gd name="T10" fmla="*/ 1 w 860"/>
                <a:gd name="T11" fmla="*/ 1 h 342"/>
                <a:gd name="T12" fmla="*/ 1 w 860"/>
                <a:gd name="T13" fmla="*/ 1 h 342"/>
                <a:gd name="T14" fmla="*/ 1 w 860"/>
                <a:gd name="T15" fmla="*/ 1 h 342"/>
                <a:gd name="T16" fmla="*/ 1 w 860"/>
                <a:gd name="T17" fmla="*/ 1 h 342"/>
                <a:gd name="T18" fmla="*/ 1 w 860"/>
                <a:gd name="T19" fmla="*/ 1 h 342"/>
                <a:gd name="T20" fmla="*/ 1 w 860"/>
                <a:gd name="T21" fmla="*/ 1 h 342"/>
                <a:gd name="T22" fmla="*/ 1 w 860"/>
                <a:gd name="T23" fmla="*/ 1 h 342"/>
                <a:gd name="T24" fmla="*/ 1 w 860"/>
                <a:gd name="T25" fmla="*/ 1 h 342"/>
                <a:gd name="T26" fmla="*/ 1 w 860"/>
                <a:gd name="T27" fmla="*/ 1 h 342"/>
                <a:gd name="T28" fmla="*/ 1 w 860"/>
                <a:gd name="T29" fmla="*/ 1 h 342"/>
                <a:gd name="T30" fmla="*/ 1 w 860"/>
                <a:gd name="T31" fmla="*/ 1 h 342"/>
                <a:gd name="T32" fmla="*/ 1 w 860"/>
                <a:gd name="T33" fmla="*/ 1 h 342"/>
                <a:gd name="T34" fmla="*/ 1 w 860"/>
                <a:gd name="T35" fmla="*/ 1 h 342"/>
                <a:gd name="T36" fmla="*/ 1 w 860"/>
                <a:gd name="T37" fmla="*/ 1 h 342"/>
                <a:gd name="T38" fmla="*/ 1 w 860"/>
                <a:gd name="T39" fmla="*/ 1 h 342"/>
                <a:gd name="T40" fmla="*/ 1 w 860"/>
                <a:gd name="T41" fmla="*/ 1 h 342"/>
                <a:gd name="T42" fmla="*/ 1 w 860"/>
                <a:gd name="T43" fmla="*/ 1 h 342"/>
                <a:gd name="T44" fmla="*/ 1 w 860"/>
                <a:gd name="T45" fmla="*/ 1 h 342"/>
                <a:gd name="T46" fmla="*/ 1 w 860"/>
                <a:gd name="T47" fmla="*/ 1 h 342"/>
                <a:gd name="T48" fmla="*/ 1 w 860"/>
                <a:gd name="T49" fmla="*/ 1 h 342"/>
                <a:gd name="T50" fmla="*/ 1 w 860"/>
                <a:gd name="T51" fmla="*/ 1 h 342"/>
                <a:gd name="T52" fmla="*/ 1 w 860"/>
                <a:gd name="T53" fmla="*/ 1 h 342"/>
                <a:gd name="T54" fmla="*/ 1 w 860"/>
                <a:gd name="T55" fmla="*/ 1 h 342"/>
                <a:gd name="T56" fmla="*/ 1 w 860"/>
                <a:gd name="T57" fmla="*/ 1 h 342"/>
                <a:gd name="T58" fmla="*/ 1 w 860"/>
                <a:gd name="T59" fmla="*/ 1 h 342"/>
                <a:gd name="T60" fmla="*/ 1 w 860"/>
                <a:gd name="T61" fmla="*/ 1 h 342"/>
                <a:gd name="T62" fmla="*/ 1 w 860"/>
                <a:gd name="T63" fmla="*/ 1 h 342"/>
                <a:gd name="T64" fmla="*/ 1 w 860"/>
                <a:gd name="T65" fmla="*/ 1 h 342"/>
                <a:gd name="T66" fmla="*/ 1 w 860"/>
                <a:gd name="T67" fmla="*/ 1 h 342"/>
                <a:gd name="T68" fmla="*/ 1 w 860"/>
                <a:gd name="T69" fmla="*/ 1 h 342"/>
                <a:gd name="T70" fmla="*/ 1 w 860"/>
                <a:gd name="T71" fmla="*/ 1 h 342"/>
                <a:gd name="T72" fmla="*/ 1 w 860"/>
                <a:gd name="T73" fmla="*/ 1 h 342"/>
                <a:gd name="T74" fmla="*/ 1 w 860"/>
                <a:gd name="T75" fmla="*/ 1 h 342"/>
                <a:gd name="T76" fmla="*/ 1 w 860"/>
                <a:gd name="T77" fmla="*/ 1 h 342"/>
                <a:gd name="T78" fmla="*/ 1 w 860"/>
                <a:gd name="T79" fmla="*/ 1 h 342"/>
                <a:gd name="T80" fmla="*/ 1 w 860"/>
                <a:gd name="T81" fmla="*/ 1 h 342"/>
                <a:gd name="T82" fmla="*/ 1 w 860"/>
                <a:gd name="T83" fmla="*/ 1 h 342"/>
                <a:gd name="T84" fmla="*/ 1 w 860"/>
                <a:gd name="T85" fmla="*/ 1 h 342"/>
                <a:gd name="T86" fmla="*/ 1 w 860"/>
                <a:gd name="T87" fmla="*/ 1 h 342"/>
                <a:gd name="T88" fmla="*/ 1 w 860"/>
                <a:gd name="T89" fmla="*/ 1 h 342"/>
                <a:gd name="T90" fmla="*/ 1 w 860"/>
                <a:gd name="T91" fmla="*/ 1 h 342"/>
                <a:gd name="T92" fmla="*/ 1 w 860"/>
                <a:gd name="T93" fmla="*/ 1 h 342"/>
                <a:gd name="T94" fmla="*/ 1 w 860"/>
                <a:gd name="T95" fmla="*/ 1 h 342"/>
                <a:gd name="T96" fmla="*/ 1 w 860"/>
                <a:gd name="T97" fmla="*/ 1 h 342"/>
                <a:gd name="T98" fmla="*/ 1 w 860"/>
                <a:gd name="T99" fmla="*/ 1 h 342"/>
                <a:gd name="T100" fmla="*/ 1 w 860"/>
                <a:gd name="T101" fmla="*/ 1 h 342"/>
                <a:gd name="T102" fmla="*/ 1 w 860"/>
                <a:gd name="T103" fmla="*/ 1 h 342"/>
                <a:gd name="T104" fmla="*/ 1 w 860"/>
                <a:gd name="T105" fmla="*/ 1 h 342"/>
                <a:gd name="T106" fmla="*/ 1 w 860"/>
                <a:gd name="T107" fmla="*/ 1 h 342"/>
                <a:gd name="T108" fmla="*/ 1 w 860"/>
                <a:gd name="T109" fmla="*/ 1 h 342"/>
                <a:gd name="T110" fmla="*/ 1 w 860"/>
                <a:gd name="T111" fmla="*/ 1 h 342"/>
                <a:gd name="T112" fmla="*/ 1 w 860"/>
                <a:gd name="T113" fmla="*/ 1 h 342"/>
                <a:gd name="T114" fmla="*/ 1 w 860"/>
                <a:gd name="T115" fmla="*/ 1 h 342"/>
                <a:gd name="T116" fmla="*/ 1 w 860"/>
                <a:gd name="T117" fmla="*/ 1 h 342"/>
                <a:gd name="T118" fmla="*/ 1 w 860"/>
                <a:gd name="T119" fmla="*/ 1 h 342"/>
                <a:gd name="T120" fmla="*/ 1 w 860"/>
                <a:gd name="T121" fmla="*/ 1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342">
                  <a:moveTo>
                    <a:pt x="0" y="342"/>
                  </a:moveTo>
                  <a:lnTo>
                    <a:pt x="33" y="342"/>
                  </a:lnTo>
                  <a:lnTo>
                    <a:pt x="63" y="342"/>
                  </a:lnTo>
                  <a:lnTo>
                    <a:pt x="92" y="342"/>
                  </a:lnTo>
                  <a:lnTo>
                    <a:pt x="119" y="342"/>
                  </a:lnTo>
                  <a:lnTo>
                    <a:pt x="144" y="342"/>
                  </a:lnTo>
                  <a:lnTo>
                    <a:pt x="167" y="342"/>
                  </a:lnTo>
                  <a:lnTo>
                    <a:pt x="188" y="342"/>
                  </a:lnTo>
                  <a:lnTo>
                    <a:pt x="209" y="342"/>
                  </a:lnTo>
                  <a:lnTo>
                    <a:pt x="227" y="342"/>
                  </a:lnTo>
                  <a:lnTo>
                    <a:pt x="245" y="342"/>
                  </a:lnTo>
                  <a:lnTo>
                    <a:pt x="260" y="342"/>
                  </a:lnTo>
                  <a:lnTo>
                    <a:pt x="275" y="342"/>
                  </a:lnTo>
                  <a:lnTo>
                    <a:pt x="288" y="342"/>
                  </a:lnTo>
                  <a:lnTo>
                    <a:pt x="299" y="342"/>
                  </a:lnTo>
                  <a:lnTo>
                    <a:pt x="309" y="342"/>
                  </a:lnTo>
                  <a:lnTo>
                    <a:pt x="320" y="340"/>
                  </a:lnTo>
                  <a:lnTo>
                    <a:pt x="328" y="340"/>
                  </a:lnTo>
                  <a:lnTo>
                    <a:pt x="335" y="340"/>
                  </a:lnTo>
                  <a:lnTo>
                    <a:pt x="343" y="340"/>
                  </a:lnTo>
                  <a:lnTo>
                    <a:pt x="348" y="340"/>
                  </a:lnTo>
                  <a:lnTo>
                    <a:pt x="354" y="340"/>
                  </a:lnTo>
                  <a:lnTo>
                    <a:pt x="358" y="340"/>
                  </a:lnTo>
                  <a:lnTo>
                    <a:pt x="363" y="340"/>
                  </a:lnTo>
                  <a:lnTo>
                    <a:pt x="367" y="340"/>
                  </a:lnTo>
                  <a:lnTo>
                    <a:pt x="370" y="340"/>
                  </a:lnTo>
                  <a:lnTo>
                    <a:pt x="373" y="340"/>
                  </a:lnTo>
                  <a:lnTo>
                    <a:pt x="376" y="340"/>
                  </a:lnTo>
                  <a:lnTo>
                    <a:pt x="379" y="340"/>
                  </a:lnTo>
                  <a:lnTo>
                    <a:pt x="380" y="340"/>
                  </a:lnTo>
                  <a:lnTo>
                    <a:pt x="383" y="340"/>
                  </a:lnTo>
                  <a:lnTo>
                    <a:pt x="384" y="340"/>
                  </a:lnTo>
                  <a:lnTo>
                    <a:pt x="387" y="339"/>
                  </a:lnTo>
                  <a:lnTo>
                    <a:pt x="390" y="339"/>
                  </a:lnTo>
                  <a:lnTo>
                    <a:pt x="392" y="339"/>
                  </a:lnTo>
                  <a:lnTo>
                    <a:pt x="394" y="339"/>
                  </a:lnTo>
                  <a:lnTo>
                    <a:pt x="396" y="339"/>
                  </a:lnTo>
                  <a:lnTo>
                    <a:pt x="397" y="339"/>
                  </a:lnTo>
                  <a:lnTo>
                    <a:pt x="400" y="339"/>
                  </a:lnTo>
                  <a:lnTo>
                    <a:pt x="402" y="339"/>
                  </a:lnTo>
                  <a:lnTo>
                    <a:pt x="403" y="339"/>
                  </a:lnTo>
                  <a:lnTo>
                    <a:pt x="404" y="339"/>
                  </a:lnTo>
                  <a:lnTo>
                    <a:pt x="406" y="339"/>
                  </a:lnTo>
                  <a:lnTo>
                    <a:pt x="407" y="338"/>
                  </a:lnTo>
                  <a:lnTo>
                    <a:pt x="409" y="338"/>
                  </a:lnTo>
                  <a:lnTo>
                    <a:pt x="410" y="338"/>
                  </a:lnTo>
                  <a:lnTo>
                    <a:pt x="412" y="338"/>
                  </a:lnTo>
                  <a:lnTo>
                    <a:pt x="413" y="338"/>
                  </a:lnTo>
                  <a:lnTo>
                    <a:pt x="415" y="338"/>
                  </a:lnTo>
                  <a:lnTo>
                    <a:pt x="416" y="338"/>
                  </a:lnTo>
                  <a:lnTo>
                    <a:pt x="417" y="338"/>
                  </a:lnTo>
                  <a:lnTo>
                    <a:pt x="419" y="338"/>
                  </a:lnTo>
                  <a:lnTo>
                    <a:pt x="420" y="338"/>
                  </a:lnTo>
                  <a:lnTo>
                    <a:pt x="420" y="336"/>
                  </a:lnTo>
                  <a:lnTo>
                    <a:pt x="422" y="336"/>
                  </a:lnTo>
                  <a:lnTo>
                    <a:pt x="423" y="336"/>
                  </a:lnTo>
                  <a:lnTo>
                    <a:pt x="425" y="336"/>
                  </a:lnTo>
                  <a:lnTo>
                    <a:pt x="428" y="336"/>
                  </a:lnTo>
                  <a:lnTo>
                    <a:pt x="429" y="336"/>
                  </a:lnTo>
                  <a:lnTo>
                    <a:pt x="430" y="336"/>
                  </a:lnTo>
                  <a:lnTo>
                    <a:pt x="432" y="335"/>
                  </a:lnTo>
                  <a:lnTo>
                    <a:pt x="435" y="335"/>
                  </a:lnTo>
                  <a:lnTo>
                    <a:pt x="436" y="335"/>
                  </a:lnTo>
                  <a:lnTo>
                    <a:pt x="439" y="335"/>
                  </a:lnTo>
                  <a:lnTo>
                    <a:pt x="440" y="333"/>
                  </a:lnTo>
                  <a:lnTo>
                    <a:pt x="443" y="333"/>
                  </a:lnTo>
                  <a:lnTo>
                    <a:pt x="445" y="333"/>
                  </a:lnTo>
                  <a:lnTo>
                    <a:pt x="448" y="333"/>
                  </a:lnTo>
                  <a:lnTo>
                    <a:pt x="449" y="333"/>
                  </a:lnTo>
                  <a:lnTo>
                    <a:pt x="451" y="332"/>
                  </a:lnTo>
                  <a:lnTo>
                    <a:pt x="452" y="332"/>
                  </a:lnTo>
                  <a:lnTo>
                    <a:pt x="453" y="332"/>
                  </a:lnTo>
                  <a:lnTo>
                    <a:pt x="455" y="332"/>
                  </a:lnTo>
                  <a:lnTo>
                    <a:pt x="456" y="332"/>
                  </a:lnTo>
                  <a:lnTo>
                    <a:pt x="458" y="332"/>
                  </a:lnTo>
                  <a:lnTo>
                    <a:pt x="459" y="330"/>
                  </a:lnTo>
                  <a:lnTo>
                    <a:pt x="461" y="330"/>
                  </a:lnTo>
                  <a:lnTo>
                    <a:pt x="462" y="330"/>
                  </a:lnTo>
                  <a:lnTo>
                    <a:pt x="464" y="330"/>
                  </a:lnTo>
                  <a:lnTo>
                    <a:pt x="465" y="330"/>
                  </a:lnTo>
                  <a:lnTo>
                    <a:pt x="466" y="329"/>
                  </a:lnTo>
                  <a:lnTo>
                    <a:pt x="468" y="329"/>
                  </a:lnTo>
                  <a:lnTo>
                    <a:pt x="469" y="329"/>
                  </a:lnTo>
                  <a:lnTo>
                    <a:pt x="471" y="329"/>
                  </a:lnTo>
                  <a:lnTo>
                    <a:pt x="472" y="327"/>
                  </a:lnTo>
                  <a:lnTo>
                    <a:pt x="474" y="327"/>
                  </a:lnTo>
                  <a:lnTo>
                    <a:pt x="475" y="327"/>
                  </a:lnTo>
                  <a:lnTo>
                    <a:pt x="478" y="326"/>
                  </a:lnTo>
                  <a:lnTo>
                    <a:pt x="479" y="326"/>
                  </a:lnTo>
                  <a:lnTo>
                    <a:pt x="481" y="326"/>
                  </a:lnTo>
                  <a:lnTo>
                    <a:pt x="484" y="325"/>
                  </a:lnTo>
                  <a:lnTo>
                    <a:pt x="485" y="325"/>
                  </a:lnTo>
                  <a:lnTo>
                    <a:pt x="488" y="323"/>
                  </a:lnTo>
                  <a:lnTo>
                    <a:pt x="489" y="323"/>
                  </a:lnTo>
                  <a:lnTo>
                    <a:pt x="492" y="322"/>
                  </a:lnTo>
                  <a:lnTo>
                    <a:pt x="495" y="320"/>
                  </a:lnTo>
                  <a:lnTo>
                    <a:pt x="498" y="320"/>
                  </a:lnTo>
                  <a:lnTo>
                    <a:pt x="500" y="319"/>
                  </a:lnTo>
                  <a:lnTo>
                    <a:pt x="502" y="319"/>
                  </a:lnTo>
                  <a:lnTo>
                    <a:pt x="504" y="317"/>
                  </a:lnTo>
                  <a:lnTo>
                    <a:pt x="507" y="317"/>
                  </a:lnTo>
                  <a:lnTo>
                    <a:pt x="508" y="317"/>
                  </a:lnTo>
                  <a:lnTo>
                    <a:pt x="510" y="316"/>
                  </a:lnTo>
                  <a:lnTo>
                    <a:pt x="511" y="316"/>
                  </a:lnTo>
                  <a:lnTo>
                    <a:pt x="512" y="315"/>
                  </a:lnTo>
                  <a:lnTo>
                    <a:pt x="514" y="315"/>
                  </a:lnTo>
                  <a:lnTo>
                    <a:pt x="515" y="315"/>
                  </a:lnTo>
                  <a:lnTo>
                    <a:pt x="517" y="313"/>
                  </a:lnTo>
                  <a:lnTo>
                    <a:pt x="518" y="313"/>
                  </a:lnTo>
                  <a:lnTo>
                    <a:pt x="520" y="313"/>
                  </a:lnTo>
                  <a:lnTo>
                    <a:pt x="521" y="312"/>
                  </a:lnTo>
                  <a:lnTo>
                    <a:pt x="523" y="312"/>
                  </a:lnTo>
                  <a:lnTo>
                    <a:pt x="524" y="312"/>
                  </a:lnTo>
                  <a:lnTo>
                    <a:pt x="525" y="310"/>
                  </a:lnTo>
                  <a:lnTo>
                    <a:pt x="527" y="310"/>
                  </a:lnTo>
                  <a:lnTo>
                    <a:pt x="527" y="309"/>
                  </a:lnTo>
                  <a:lnTo>
                    <a:pt x="528" y="309"/>
                  </a:lnTo>
                  <a:lnTo>
                    <a:pt x="530" y="309"/>
                  </a:lnTo>
                  <a:lnTo>
                    <a:pt x="531" y="307"/>
                  </a:lnTo>
                  <a:lnTo>
                    <a:pt x="533" y="307"/>
                  </a:lnTo>
                  <a:lnTo>
                    <a:pt x="536" y="306"/>
                  </a:lnTo>
                  <a:lnTo>
                    <a:pt x="537" y="304"/>
                  </a:lnTo>
                  <a:lnTo>
                    <a:pt x="538" y="304"/>
                  </a:lnTo>
                  <a:lnTo>
                    <a:pt x="540" y="303"/>
                  </a:lnTo>
                  <a:lnTo>
                    <a:pt x="543" y="303"/>
                  </a:lnTo>
                  <a:lnTo>
                    <a:pt x="544" y="302"/>
                  </a:lnTo>
                  <a:lnTo>
                    <a:pt x="547" y="300"/>
                  </a:lnTo>
                  <a:lnTo>
                    <a:pt x="548" y="299"/>
                  </a:lnTo>
                  <a:lnTo>
                    <a:pt x="551" y="297"/>
                  </a:lnTo>
                  <a:lnTo>
                    <a:pt x="553" y="297"/>
                  </a:lnTo>
                  <a:lnTo>
                    <a:pt x="556" y="296"/>
                  </a:lnTo>
                  <a:lnTo>
                    <a:pt x="557" y="294"/>
                  </a:lnTo>
                  <a:lnTo>
                    <a:pt x="559" y="294"/>
                  </a:lnTo>
                  <a:lnTo>
                    <a:pt x="560" y="293"/>
                  </a:lnTo>
                  <a:lnTo>
                    <a:pt x="561" y="293"/>
                  </a:lnTo>
                  <a:lnTo>
                    <a:pt x="563" y="292"/>
                  </a:lnTo>
                  <a:lnTo>
                    <a:pt x="564" y="292"/>
                  </a:lnTo>
                  <a:lnTo>
                    <a:pt x="566" y="290"/>
                  </a:lnTo>
                  <a:lnTo>
                    <a:pt x="567" y="290"/>
                  </a:lnTo>
                  <a:lnTo>
                    <a:pt x="569" y="289"/>
                  </a:lnTo>
                  <a:lnTo>
                    <a:pt x="570" y="289"/>
                  </a:lnTo>
                  <a:lnTo>
                    <a:pt x="572" y="287"/>
                  </a:lnTo>
                  <a:lnTo>
                    <a:pt x="573" y="287"/>
                  </a:lnTo>
                  <a:lnTo>
                    <a:pt x="574" y="286"/>
                  </a:lnTo>
                  <a:lnTo>
                    <a:pt x="576" y="286"/>
                  </a:lnTo>
                  <a:lnTo>
                    <a:pt x="577" y="284"/>
                  </a:lnTo>
                  <a:lnTo>
                    <a:pt x="579" y="284"/>
                  </a:lnTo>
                  <a:lnTo>
                    <a:pt x="580" y="283"/>
                  </a:lnTo>
                  <a:lnTo>
                    <a:pt x="582" y="283"/>
                  </a:lnTo>
                  <a:lnTo>
                    <a:pt x="583" y="281"/>
                  </a:lnTo>
                  <a:lnTo>
                    <a:pt x="584" y="281"/>
                  </a:lnTo>
                  <a:lnTo>
                    <a:pt x="586" y="280"/>
                  </a:lnTo>
                  <a:lnTo>
                    <a:pt x="587" y="279"/>
                  </a:lnTo>
                  <a:lnTo>
                    <a:pt x="589" y="279"/>
                  </a:lnTo>
                  <a:lnTo>
                    <a:pt x="590" y="277"/>
                  </a:lnTo>
                  <a:lnTo>
                    <a:pt x="592" y="276"/>
                  </a:lnTo>
                  <a:lnTo>
                    <a:pt x="595" y="274"/>
                  </a:lnTo>
                  <a:lnTo>
                    <a:pt x="596" y="274"/>
                  </a:lnTo>
                  <a:lnTo>
                    <a:pt x="599" y="273"/>
                  </a:lnTo>
                  <a:lnTo>
                    <a:pt x="600" y="271"/>
                  </a:lnTo>
                  <a:lnTo>
                    <a:pt x="602" y="271"/>
                  </a:lnTo>
                  <a:lnTo>
                    <a:pt x="603" y="270"/>
                  </a:lnTo>
                  <a:lnTo>
                    <a:pt x="605" y="269"/>
                  </a:lnTo>
                  <a:lnTo>
                    <a:pt x="606" y="269"/>
                  </a:lnTo>
                  <a:lnTo>
                    <a:pt x="608" y="267"/>
                  </a:lnTo>
                  <a:lnTo>
                    <a:pt x="609" y="267"/>
                  </a:lnTo>
                  <a:lnTo>
                    <a:pt x="610" y="266"/>
                  </a:lnTo>
                  <a:lnTo>
                    <a:pt x="612" y="266"/>
                  </a:lnTo>
                  <a:lnTo>
                    <a:pt x="612" y="264"/>
                  </a:lnTo>
                  <a:lnTo>
                    <a:pt x="613" y="264"/>
                  </a:lnTo>
                  <a:lnTo>
                    <a:pt x="615" y="264"/>
                  </a:lnTo>
                  <a:lnTo>
                    <a:pt x="615" y="263"/>
                  </a:lnTo>
                  <a:lnTo>
                    <a:pt x="616" y="263"/>
                  </a:lnTo>
                  <a:lnTo>
                    <a:pt x="618" y="261"/>
                  </a:lnTo>
                  <a:lnTo>
                    <a:pt x="619" y="261"/>
                  </a:lnTo>
                  <a:lnTo>
                    <a:pt x="621" y="260"/>
                  </a:lnTo>
                  <a:lnTo>
                    <a:pt x="622" y="258"/>
                  </a:lnTo>
                  <a:lnTo>
                    <a:pt x="623" y="258"/>
                  </a:lnTo>
                  <a:lnTo>
                    <a:pt x="625" y="257"/>
                  </a:lnTo>
                  <a:lnTo>
                    <a:pt x="626" y="256"/>
                  </a:lnTo>
                  <a:lnTo>
                    <a:pt x="628" y="256"/>
                  </a:lnTo>
                  <a:lnTo>
                    <a:pt x="629" y="254"/>
                  </a:lnTo>
                  <a:lnTo>
                    <a:pt x="631" y="254"/>
                  </a:lnTo>
                  <a:lnTo>
                    <a:pt x="632" y="253"/>
                  </a:lnTo>
                  <a:lnTo>
                    <a:pt x="633" y="251"/>
                  </a:lnTo>
                  <a:lnTo>
                    <a:pt x="635" y="251"/>
                  </a:lnTo>
                  <a:lnTo>
                    <a:pt x="636" y="250"/>
                  </a:lnTo>
                  <a:lnTo>
                    <a:pt x="638" y="248"/>
                  </a:lnTo>
                  <a:lnTo>
                    <a:pt x="639" y="248"/>
                  </a:lnTo>
                  <a:lnTo>
                    <a:pt x="641" y="247"/>
                  </a:lnTo>
                  <a:lnTo>
                    <a:pt x="642" y="246"/>
                  </a:lnTo>
                  <a:lnTo>
                    <a:pt x="644" y="246"/>
                  </a:lnTo>
                  <a:lnTo>
                    <a:pt x="645" y="244"/>
                  </a:lnTo>
                  <a:lnTo>
                    <a:pt x="646" y="243"/>
                  </a:lnTo>
                  <a:lnTo>
                    <a:pt x="648" y="243"/>
                  </a:lnTo>
                  <a:lnTo>
                    <a:pt x="648" y="241"/>
                  </a:lnTo>
                  <a:lnTo>
                    <a:pt x="649" y="241"/>
                  </a:lnTo>
                  <a:lnTo>
                    <a:pt x="651" y="240"/>
                  </a:lnTo>
                  <a:lnTo>
                    <a:pt x="652" y="240"/>
                  </a:lnTo>
                  <a:lnTo>
                    <a:pt x="654" y="238"/>
                  </a:lnTo>
                  <a:lnTo>
                    <a:pt x="655" y="238"/>
                  </a:lnTo>
                  <a:lnTo>
                    <a:pt x="655" y="237"/>
                  </a:lnTo>
                  <a:lnTo>
                    <a:pt x="657" y="235"/>
                  </a:lnTo>
                  <a:lnTo>
                    <a:pt x="658" y="235"/>
                  </a:lnTo>
                  <a:lnTo>
                    <a:pt x="659" y="234"/>
                  </a:lnTo>
                  <a:lnTo>
                    <a:pt x="661" y="233"/>
                  </a:lnTo>
                  <a:lnTo>
                    <a:pt x="662" y="231"/>
                  </a:lnTo>
                  <a:lnTo>
                    <a:pt x="664" y="231"/>
                  </a:lnTo>
                  <a:lnTo>
                    <a:pt x="664" y="230"/>
                  </a:lnTo>
                  <a:lnTo>
                    <a:pt x="665" y="230"/>
                  </a:lnTo>
                  <a:lnTo>
                    <a:pt x="667" y="228"/>
                  </a:lnTo>
                  <a:lnTo>
                    <a:pt x="668" y="227"/>
                  </a:lnTo>
                  <a:lnTo>
                    <a:pt x="669" y="227"/>
                  </a:lnTo>
                  <a:lnTo>
                    <a:pt x="669" y="225"/>
                  </a:lnTo>
                  <a:lnTo>
                    <a:pt x="671" y="225"/>
                  </a:lnTo>
                  <a:lnTo>
                    <a:pt x="671" y="224"/>
                  </a:lnTo>
                  <a:lnTo>
                    <a:pt x="672" y="224"/>
                  </a:lnTo>
                  <a:lnTo>
                    <a:pt x="674" y="223"/>
                  </a:lnTo>
                  <a:lnTo>
                    <a:pt x="675" y="223"/>
                  </a:lnTo>
                  <a:lnTo>
                    <a:pt x="675" y="221"/>
                  </a:lnTo>
                  <a:lnTo>
                    <a:pt x="677" y="221"/>
                  </a:lnTo>
                  <a:lnTo>
                    <a:pt x="677" y="220"/>
                  </a:lnTo>
                  <a:lnTo>
                    <a:pt x="678" y="220"/>
                  </a:lnTo>
                  <a:lnTo>
                    <a:pt x="680" y="218"/>
                  </a:lnTo>
                  <a:lnTo>
                    <a:pt x="681" y="218"/>
                  </a:lnTo>
                  <a:lnTo>
                    <a:pt x="681" y="217"/>
                  </a:lnTo>
                  <a:lnTo>
                    <a:pt x="682" y="217"/>
                  </a:lnTo>
                  <a:lnTo>
                    <a:pt x="684" y="215"/>
                  </a:lnTo>
                  <a:lnTo>
                    <a:pt x="685" y="214"/>
                  </a:lnTo>
                  <a:lnTo>
                    <a:pt x="687" y="214"/>
                  </a:lnTo>
                  <a:lnTo>
                    <a:pt x="688" y="212"/>
                  </a:lnTo>
                  <a:lnTo>
                    <a:pt x="690" y="212"/>
                  </a:lnTo>
                  <a:lnTo>
                    <a:pt x="690" y="211"/>
                  </a:lnTo>
                  <a:lnTo>
                    <a:pt x="691" y="210"/>
                  </a:lnTo>
                  <a:lnTo>
                    <a:pt x="693" y="210"/>
                  </a:lnTo>
                  <a:lnTo>
                    <a:pt x="694" y="208"/>
                  </a:lnTo>
                  <a:lnTo>
                    <a:pt x="695" y="208"/>
                  </a:lnTo>
                  <a:lnTo>
                    <a:pt x="697" y="207"/>
                  </a:lnTo>
                  <a:lnTo>
                    <a:pt x="698" y="205"/>
                  </a:lnTo>
                  <a:lnTo>
                    <a:pt x="700" y="205"/>
                  </a:lnTo>
                  <a:lnTo>
                    <a:pt x="700" y="204"/>
                  </a:lnTo>
                  <a:lnTo>
                    <a:pt x="701" y="204"/>
                  </a:lnTo>
                  <a:lnTo>
                    <a:pt x="703" y="202"/>
                  </a:lnTo>
                  <a:lnTo>
                    <a:pt x="704" y="201"/>
                  </a:lnTo>
                  <a:lnTo>
                    <a:pt x="705" y="201"/>
                  </a:lnTo>
                  <a:lnTo>
                    <a:pt x="705" y="200"/>
                  </a:lnTo>
                  <a:lnTo>
                    <a:pt x="707" y="200"/>
                  </a:lnTo>
                  <a:lnTo>
                    <a:pt x="707" y="198"/>
                  </a:lnTo>
                  <a:lnTo>
                    <a:pt x="708" y="198"/>
                  </a:lnTo>
                  <a:lnTo>
                    <a:pt x="710" y="197"/>
                  </a:lnTo>
                  <a:lnTo>
                    <a:pt x="711" y="195"/>
                  </a:lnTo>
                  <a:lnTo>
                    <a:pt x="713" y="194"/>
                  </a:lnTo>
                  <a:lnTo>
                    <a:pt x="713" y="192"/>
                  </a:lnTo>
                  <a:lnTo>
                    <a:pt x="714" y="192"/>
                  </a:lnTo>
                  <a:lnTo>
                    <a:pt x="716" y="191"/>
                  </a:lnTo>
                  <a:lnTo>
                    <a:pt x="716" y="189"/>
                  </a:lnTo>
                  <a:lnTo>
                    <a:pt x="717" y="188"/>
                  </a:lnTo>
                  <a:lnTo>
                    <a:pt x="718" y="188"/>
                  </a:lnTo>
                  <a:lnTo>
                    <a:pt x="720" y="187"/>
                  </a:lnTo>
                  <a:lnTo>
                    <a:pt x="721" y="185"/>
                  </a:lnTo>
                  <a:lnTo>
                    <a:pt x="723" y="184"/>
                  </a:lnTo>
                  <a:lnTo>
                    <a:pt x="724" y="182"/>
                  </a:lnTo>
                  <a:lnTo>
                    <a:pt x="726" y="181"/>
                  </a:lnTo>
                  <a:lnTo>
                    <a:pt x="726" y="179"/>
                  </a:lnTo>
                  <a:lnTo>
                    <a:pt x="727" y="178"/>
                  </a:lnTo>
                  <a:lnTo>
                    <a:pt x="729" y="177"/>
                  </a:lnTo>
                  <a:lnTo>
                    <a:pt x="730" y="175"/>
                  </a:lnTo>
                  <a:lnTo>
                    <a:pt x="731" y="174"/>
                  </a:lnTo>
                  <a:lnTo>
                    <a:pt x="733" y="172"/>
                  </a:lnTo>
                  <a:lnTo>
                    <a:pt x="734" y="171"/>
                  </a:lnTo>
                  <a:lnTo>
                    <a:pt x="734" y="169"/>
                  </a:lnTo>
                  <a:lnTo>
                    <a:pt x="736" y="169"/>
                  </a:lnTo>
                  <a:lnTo>
                    <a:pt x="736" y="168"/>
                  </a:lnTo>
                  <a:lnTo>
                    <a:pt x="737" y="168"/>
                  </a:lnTo>
                  <a:lnTo>
                    <a:pt x="739" y="166"/>
                  </a:lnTo>
                  <a:lnTo>
                    <a:pt x="739" y="165"/>
                  </a:lnTo>
                  <a:lnTo>
                    <a:pt x="740" y="165"/>
                  </a:lnTo>
                  <a:lnTo>
                    <a:pt x="740" y="164"/>
                  </a:lnTo>
                  <a:lnTo>
                    <a:pt x="741" y="162"/>
                  </a:lnTo>
                  <a:lnTo>
                    <a:pt x="743" y="161"/>
                  </a:lnTo>
                  <a:lnTo>
                    <a:pt x="744" y="159"/>
                  </a:lnTo>
                  <a:lnTo>
                    <a:pt x="744" y="158"/>
                  </a:lnTo>
                  <a:lnTo>
                    <a:pt x="746" y="156"/>
                  </a:lnTo>
                  <a:lnTo>
                    <a:pt x="747" y="155"/>
                  </a:lnTo>
                  <a:lnTo>
                    <a:pt x="749" y="154"/>
                  </a:lnTo>
                  <a:lnTo>
                    <a:pt x="750" y="152"/>
                  </a:lnTo>
                  <a:lnTo>
                    <a:pt x="752" y="151"/>
                  </a:lnTo>
                  <a:lnTo>
                    <a:pt x="753" y="149"/>
                  </a:lnTo>
                  <a:lnTo>
                    <a:pt x="754" y="148"/>
                  </a:lnTo>
                  <a:lnTo>
                    <a:pt x="756" y="145"/>
                  </a:lnTo>
                  <a:lnTo>
                    <a:pt x="757" y="143"/>
                  </a:lnTo>
                  <a:lnTo>
                    <a:pt x="759" y="142"/>
                  </a:lnTo>
                  <a:lnTo>
                    <a:pt x="760" y="141"/>
                  </a:lnTo>
                  <a:lnTo>
                    <a:pt x="762" y="138"/>
                  </a:lnTo>
                  <a:lnTo>
                    <a:pt x="763" y="136"/>
                  </a:lnTo>
                  <a:lnTo>
                    <a:pt x="765" y="135"/>
                  </a:lnTo>
                  <a:lnTo>
                    <a:pt x="766" y="133"/>
                  </a:lnTo>
                  <a:lnTo>
                    <a:pt x="766" y="132"/>
                  </a:lnTo>
                  <a:lnTo>
                    <a:pt x="767" y="132"/>
                  </a:lnTo>
                  <a:lnTo>
                    <a:pt x="769" y="131"/>
                  </a:lnTo>
                  <a:lnTo>
                    <a:pt x="769" y="129"/>
                  </a:lnTo>
                  <a:lnTo>
                    <a:pt x="770" y="128"/>
                  </a:lnTo>
                  <a:lnTo>
                    <a:pt x="772" y="126"/>
                  </a:lnTo>
                  <a:lnTo>
                    <a:pt x="773" y="125"/>
                  </a:lnTo>
                  <a:lnTo>
                    <a:pt x="773" y="123"/>
                  </a:lnTo>
                  <a:lnTo>
                    <a:pt x="775" y="122"/>
                  </a:lnTo>
                  <a:lnTo>
                    <a:pt x="776" y="120"/>
                  </a:lnTo>
                  <a:lnTo>
                    <a:pt x="777" y="119"/>
                  </a:lnTo>
                  <a:lnTo>
                    <a:pt x="777" y="118"/>
                  </a:lnTo>
                  <a:lnTo>
                    <a:pt x="779" y="116"/>
                  </a:lnTo>
                  <a:lnTo>
                    <a:pt x="780" y="115"/>
                  </a:lnTo>
                  <a:lnTo>
                    <a:pt x="780" y="113"/>
                  </a:lnTo>
                  <a:lnTo>
                    <a:pt x="782" y="112"/>
                  </a:lnTo>
                  <a:lnTo>
                    <a:pt x="783" y="110"/>
                  </a:lnTo>
                  <a:lnTo>
                    <a:pt x="785" y="109"/>
                  </a:lnTo>
                  <a:lnTo>
                    <a:pt x="786" y="108"/>
                  </a:lnTo>
                  <a:lnTo>
                    <a:pt x="788" y="106"/>
                  </a:lnTo>
                  <a:lnTo>
                    <a:pt x="789" y="103"/>
                  </a:lnTo>
                  <a:lnTo>
                    <a:pt x="790" y="102"/>
                  </a:lnTo>
                  <a:lnTo>
                    <a:pt x="792" y="99"/>
                  </a:lnTo>
                  <a:lnTo>
                    <a:pt x="793" y="96"/>
                  </a:lnTo>
                  <a:lnTo>
                    <a:pt x="795" y="95"/>
                  </a:lnTo>
                  <a:lnTo>
                    <a:pt x="796" y="93"/>
                  </a:lnTo>
                  <a:lnTo>
                    <a:pt x="798" y="90"/>
                  </a:lnTo>
                  <a:lnTo>
                    <a:pt x="799" y="89"/>
                  </a:lnTo>
                  <a:lnTo>
                    <a:pt x="801" y="87"/>
                  </a:lnTo>
                  <a:lnTo>
                    <a:pt x="802" y="86"/>
                  </a:lnTo>
                  <a:lnTo>
                    <a:pt x="802" y="85"/>
                  </a:lnTo>
                  <a:lnTo>
                    <a:pt x="803" y="83"/>
                  </a:lnTo>
                  <a:lnTo>
                    <a:pt x="805" y="82"/>
                  </a:lnTo>
                  <a:lnTo>
                    <a:pt x="805" y="80"/>
                  </a:lnTo>
                  <a:lnTo>
                    <a:pt x="806" y="79"/>
                  </a:lnTo>
                  <a:lnTo>
                    <a:pt x="808" y="77"/>
                  </a:lnTo>
                  <a:lnTo>
                    <a:pt x="808" y="76"/>
                  </a:lnTo>
                  <a:lnTo>
                    <a:pt x="809" y="74"/>
                  </a:lnTo>
                  <a:lnTo>
                    <a:pt x="809" y="73"/>
                  </a:lnTo>
                  <a:lnTo>
                    <a:pt x="811" y="73"/>
                  </a:lnTo>
                  <a:lnTo>
                    <a:pt x="812" y="72"/>
                  </a:lnTo>
                  <a:lnTo>
                    <a:pt x="812" y="70"/>
                  </a:lnTo>
                  <a:lnTo>
                    <a:pt x="813" y="69"/>
                  </a:lnTo>
                  <a:lnTo>
                    <a:pt x="815" y="67"/>
                  </a:lnTo>
                  <a:lnTo>
                    <a:pt x="815" y="66"/>
                  </a:lnTo>
                  <a:lnTo>
                    <a:pt x="816" y="64"/>
                  </a:lnTo>
                  <a:lnTo>
                    <a:pt x="818" y="63"/>
                  </a:lnTo>
                  <a:lnTo>
                    <a:pt x="818" y="62"/>
                  </a:lnTo>
                  <a:lnTo>
                    <a:pt x="819" y="60"/>
                  </a:lnTo>
                  <a:lnTo>
                    <a:pt x="821" y="59"/>
                  </a:lnTo>
                  <a:lnTo>
                    <a:pt x="822" y="56"/>
                  </a:lnTo>
                  <a:lnTo>
                    <a:pt x="824" y="54"/>
                  </a:lnTo>
                  <a:lnTo>
                    <a:pt x="825" y="53"/>
                  </a:lnTo>
                  <a:lnTo>
                    <a:pt x="826" y="50"/>
                  </a:lnTo>
                  <a:lnTo>
                    <a:pt x="828" y="47"/>
                  </a:lnTo>
                  <a:lnTo>
                    <a:pt x="831" y="46"/>
                  </a:lnTo>
                  <a:lnTo>
                    <a:pt x="832" y="43"/>
                  </a:lnTo>
                  <a:lnTo>
                    <a:pt x="834" y="41"/>
                  </a:lnTo>
                  <a:lnTo>
                    <a:pt x="835" y="39"/>
                  </a:lnTo>
                  <a:lnTo>
                    <a:pt x="837" y="37"/>
                  </a:lnTo>
                  <a:lnTo>
                    <a:pt x="838" y="36"/>
                  </a:lnTo>
                  <a:lnTo>
                    <a:pt x="838" y="34"/>
                  </a:lnTo>
                  <a:lnTo>
                    <a:pt x="839" y="33"/>
                  </a:lnTo>
                  <a:lnTo>
                    <a:pt x="841" y="31"/>
                  </a:lnTo>
                  <a:lnTo>
                    <a:pt x="842" y="30"/>
                  </a:lnTo>
                  <a:lnTo>
                    <a:pt x="842" y="28"/>
                  </a:lnTo>
                  <a:lnTo>
                    <a:pt x="844" y="27"/>
                  </a:lnTo>
                  <a:lnTo>
                    <a:pt x="844" y="26"/>
                  </a:lnTo>
                  <a:lnTo>
                    <a:pt x="845" y="24"/>
                  </a:lnTo>
                  <a:lnTo>
                    <a:pt x="845" y="23"/>
                  </a:lnTo>
                  <a:lnTo>
                    <a:pt x="847" y="23"/>
                  </a:lnTo>
                  <a:lnTo>
                    <a:pt x="847" y="21"/>
                  </a:lnTo>
                  <a:lnTo>
                    <a:pt x="848" y="20"/>
                  </a:lnTo>
                  <a:lnTo>
                    <a:pt x="848" y="18"/>
                  </a:lnTo>
                  <a:lnTo>
                    <a:pt x="849" y="18"/>
                  </a:lnTo>
                  <a:lnTo>
                    <a:pt x="849" y="17"/>
                  </a:lnTo>
                  <a:lnTo>
                    <a:pt x="851" y="16"/>
                  </a:lnTo>
                  <a:lnTo>
                    <a:pt x="851" y="14"/>
                  </a:lnTo>
                  <a:lnTo>
                    <a:pt x="852" y="13"/>
                  </a:lnTo>
                  <a:lnTo>
                    <a:pt x="854" y="11"/>
                  </a:lnTo>
                  <a:lnTo>
                    <a:pt x="854" y="10"/>
                  </a:lnTo>
                  <a:lnTo>
                    <a:pt x="855" y="8"/>
                  </a:lnTo>
                  <a:lnTo>
                    <a:pt x="855" y="7"/>
                  </a:lnTo>
                  <a:lnTo>
                    <a:pt x="857" y="5"/>
                  </a:lnTo>
                  <a:lnTo>
                    <a:pt x="858" y="4"/>
                  </a:lnTo>
                  <a:lnTo>
                    <a:pt x="858" y="3"/>
                  </a:lnTo>
                  <a:lnTo>
                    <a:pt x="860"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29" name="Freeform 21"/>
            <p:cNvSpPr>
              <a:spLocks/>
            </p:cNvSpPr>
            <p:nvPr/>
          </p:nvSpPr>
          <p:spPr bwMode="auto">
            <a:xfrm>
              <a:off x="1982" y="1322"/>
              <a:ext cx="51" cy="172"/>
            </a:xfrm>
            <a:custGeom>
              <a:avLst/>
              <a:gdLst>
                <a:gd name="T0" fmla="*/ 1 w 102"/>
                <a:gd name="T1" fmla="*/ 1 h 344"/>
                <a:gd name="T2" fmla="*/ 1 w 102"/>
                <a:gd name="T3" fmla="*/ 1 h 344"/>
                <a:gd name="T4" fmla="*/ 1 w 102"/>
                <a:gd name="T5" fmla="*/ 1 h 344"/>
                <a:gd name="T6" fmla="*/ 1 w 102"/>
                <a:gd name="T7" fmla="*/ 1 h 344"/>
                <a:gd name="T8" fmla="*/ 1 w 102"/>
                <a:gd name="T9" fmla="*/ 1 h 344"/>
                <a:gd name="T10" fmla="*/ 1 w 102"/>
                <a:gd name="T11" fmla="*/ 1 h 344"/>
                <a:gd name="T12" fmla="*/ 1 w 102"/>
                <a:gd name="T13" fmla="*/ 1 h 344"/>
                <a:gd name="T14" fmla="*/ 1 w 102"/>
                <a:gd name="T15" fmla="*/ 1 h 344"/>
                <a:gd name="T16" fmla="*/ 1 w 102"/>
                <a:gd name="T17" fmla="*/ 1 h 344"/>
                <a:gd name="T18" fmla="*/ 1 w 102"/>
                <a:gd name="T19" fmla="*/ 1 h 344"/>
                <a:gd name="T20" fmla="*/ 1 w 102"/>
                <a:gd name="T21" fmla="*/ 1 h 344"/>
                <a:gd name="T22" fmla="*/ 1 w 102"/>
                <a:gd name="T23" fmla="*/ 1 h 344"/>
                <a:gd name="T24" fmla="*/ 1 w 102"/>
                <a:gd name="T25" fmla="*/ 1 h 344"/>
                <a:gd name="T26" fmla="*/ 1 w 102"/>
                <a:gd name="T27" fmla="*/ 1 h 344"/>
                <a:gd name="T28" fmla="*/ 1 w 102"/>
                <a:gd name="T29" fmla="*/ 1 h 344"/>
                <a:gd name="T30" fmla="*/ 1 w 102"/>
                <a:gd name="T31" fmla="*/ 1 h 344"/>
                <a:gd name="T32" fmla="*/ 1 w 102"/>
                <a:gd name="T33" fmla="*/ 1 h 344"/>
                <a:gd name="T34" fmla="*/ 1 w 102"/>
                <a:gd name="T35" fmla="*/ 1 h 344"/>
                <a:gd name="T36" fmla="*/ 1 w 102"/>
                <a:gd name="T37" fmla="*/ 1 h 344"/>
                <a:gd name="T38" fmla="*/ 1 w 102"/>
                <a:gd name="T39" fmla="*/ 1 h 344"/>
                <a:gd name="T40" fmla="*/ 1 w 102"/>
                <a:gd name="T41" fmla="*/ 1 h 344"/>
                <a:gd name="T42" fmla="*/ 1 w 102"/>
                <a:gd name="T43" fmla="*/ 1 h 344"/>
                <a:gd name="T44" fmla="*/ 1 w 102"/>
                <a:gd name="T45" fmla="*/ 1 h 344"/>
                <a:gd name="T46" fmla="*/ 1 w 102"/>
                <a:gd name="T47" fmla="*/ 1 h 344"/>
                <a:gd name="T48" fmla="*/ 1 w 102"/>
                <a:gd name="T49" fmla="*/ 1 h 344"/>
                <a:gd name="T50" fmla="*/ 1 w 102"/>
                <a:gd name="T51" fmla="*/ 1 h 344"/>
                <a:gd name="T52" fmla="*/ 1 w 102"/>
                <a:gd name="T53" fmla="*/ 1 h 344"/>
                <a:gd name="T54" fmla="*/ 1 w 102"/>
                <a:gd name="T55" fmla="*/ 1 h 344"/>
                <a:gd name="T56" fmla="*/ 1 w 102"/>
                <a:gd name="T57" fmla="*/ 1 h 344"/>
                <a:gd name="T58" fmla="*/ 1 w 102"/>
                <a:gd name="T59" fmla="*/ 1 h 344"/>
                <a:gd name="T60" fmla="*/ 1 w 102"/>
                <a:gd name="T61" fmla="*/ 1 h 344"/>
                <a:gd name="T62" fmla="*/ 1 w 102"/>
                <a:gd name="T63" fmla="*/ 1 h 344"/>
                <a:gd name="T64" fmla="*/ 1 w 102"/>
                <a:gd name="T65" fmla="*/ 1 h 344"/>
                <a:gd name="T66" fmla="*/ 1 w 102"/>
                <a:gd name="T67" fmla="*/ 1 h 344"/>
                <a:gd name="T68" fmla="*/ 1 w 102"/>
                <a:gd name="T69" fmla="*/ 1 h 344"/>
                <a:gd name="T70" fmla="*/ 1 w 102"/>
                <a:gd name="T71" fmla="*/ 1 h 344"/>
                <a:gd name="T72" fmla="*/ 1 w 102"/>
                <a:gd name="T73" fmla="*/ 1 h 344"/>
                <a:gd name="T74" fmla="*/ 1 w 102"/>
                <a:gd name="T75" fmla="*/ 1 h 344"/>
                <a:gd name="T76" fmla="*/ 1 w 102"/>
                <a:gd name="T77" fmla="*/ 1 h 344"/>
                <a:gd name="T78" fmla="*/ 1 w 102"/>
                <a:gd name="T79" fmla="*/ 1 h 344"/>
                <a:gd name="T80" fmla="*/ 1 w 102"/>
                <a:gd name="T81" fmla="*/ 1 h 344"/>
                <a:gd name="T82" fmla="*/ 1 w 102"/>
                <a:gd name="T83" fmla="*/ 1 h 344"/>
                <a:gd name="T84" fmla="*/ 1 w 102"/>
                <a:gd name="T85" fmla="*/ 1 h 344"/>
                <a:gd name="T86" fmla="*/ 1 w 102"/>
                <a:gd name="T87" fmla="*/ 1 h 344"/>
                <a:gd name="T88" fmla="*/ 1 w 102"/>
                <a:gd name="T89" fmla="*/ 1 h 344"/>
                <a:gd name="T90" fmla="*/ 1 w 102"/>
                <a:gd name="T91" fmla="*/ 1 h 344"/>
                <a:gd name="T92" fmla="*/ 1 w 102"/>
                <a:gd name="T93" fmla="*/ 1 h 344"/>
                <a:gd name="T94" fmla="*/ 1 w 102"/>
                <a:gd name="T95" fmla="*/ 1 h 344"/>
                <a:gd name="T96" fmla="*/ 1 w 102"/>
                <a:gd name="T97" fmla="*/ 1 h 344"/>
                <a:gd name="T98" fmla="*/ 1 w 102"/>
                <a:gd name="T99" fmla="*/ 1 h 344"/>
                <a:gd name="T100" fmla="*/ 1 w 102"/>
                <a:gd name="T101" fmla="*/ 1 h 344"/>
                <a:gd name="T102" fmla="*/ 1 w 102"/>
                <a:gd name="T103" fmla="*/ 1 h 344"/>
                <a:gd name="T104" fmla="*/ 1 w 102"/>
                <a:gd name="T105" fmla="*/ 1 h 344"/>
                <a:gd name="T106" fmla="*/ 1 w 102"/>
                <a:gd name="T107" fmla="*/ 1 h 344"/>
                <a:gd name="T108" fmla="*/ 1 w 102"/>
                <a:gd name="T109" fmla="*/ 1 h 344"/>
                <a:gd name="T110" fmla="*/ 1 w 102"/>
                <a:gd name="T111" fmla="*/ 1 h 344"/>
                <a:gd name="T112" fmla="*/ 1 w 102"/>
                <a:gd name="T113" fmla="*/ 1 h 3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 h="344">
                  <a:moveTo>
                    <a:pt x="0" y="0"/>
                  </a:moveTo>
                  <a:lnTo>
                    <a:pt x="3" y="4"/>
                  </a:lnTo>
                  <a:lnTo>
                    <a:pt x="4" y="9"/>
                  </a:lnTo>
                  <a:lnTo>
                    <a:pt x="7" y="12"/>
                  </a:lnTo>
                  <a:lnTo>
                    <a:pt x="8" y="15"/>
                  </a:lnTo>
                  <a:lnTo>
                    <a:pt x="10" y="17"/>
                  </a:lnTo>
                  <a:lnTo>
                    <a:pt x="11" y="20"/>
                  </a:lnTo>
                  <a:lnTo>
                    <a:pt x="13" y="23"/>
                  </a:lnTo>
                  <a:lnTo>
                    <a:pt x="14" y="25"/>
                  </a:lnTo>
                  <a:lnTo>
                    <a:pt x="16" y="27"/>
                  </a:lnTo>
                  <a:lnTo>
                    <a:pt x="17" y="29"/>
                  </a:lnTo>
                  <a:lnTo>
                    <a:pt x="18" y="32"/>
                  </a:lnTo>
                  <a:lnTo>
                    <a:pt x="18" y="33"/>
                  </a:lnTo>
                  <a:lnTo>
                    <a:pt x="20" y="35"/>
                  </a:lnTo>
                  <a:lnTo>
                    <a:pt x="20" y="36"/>
                  </a:lnTo>
                  <a:lnTo>
                    <a:pt x="21" y="38"/>
                  </a:lnTo>
                  <a:lnTo>
                    <a:pt x="23" y="40"/>
                  </a:lnTo>
                  <a:lnTo>
                    <a:pt x="23" y="42"/>
                  </a:lnTo>
                  <a:lnTo>
                    <a:pt x="24" y="42"/>
                  </a:lnTo>
                  <a:lnTo>
                    <a:pt x="24" y="43"/>
                  </a:lnTo>
                  <a:lnTo>
                    <a:pt x="26" y="45"/>
                  </a:lnTo>
                  <a:lnTo>
                    <a:pt x="26" y="46"/>
                  </a:lnTo>
                  <a:lnTo>
                    <a:pt x="26" y="48"/>
                  </a:lnTo>
                  <a:lnTo>
                    <a:pt x="27" y="49"/>
                  </a:lnTo>
                  <a:lnTo>
                    <a:pt x="27" y="50"/>
                  </a:lnTo>
                  <a:lnTo>
                    <a:pt x="29" y="52"/>
                  </a:lnTo>
                  <a:lnTo>
                    <a:pt x="29" y="53"/>
                  </a:lnTo>
                  <a:lnTo>
                    <a:pt x="30" y="55"/>
                  </a:lnTo>
                  <a:lnTo>
                    <a:pt x="30" y="56"/>
                  </a:lnTo>
                  <a:lnTo>
                    <a:pt x="30" y="58"/>
                  </a:lnTo>
                  <a:lnTo>
                    <a:pt x="31" y="61"/>
                  </a:lnTo>
                  <a:lnTo>
                    <a:pt x="33" y="62"/>
                  </a:lnTo>
                  <a:lnTo>
                    <a:pt x="33" y="63"/>
                  </a:lnTo>
                  <a:lnTo>
                    <a:pt x="34" y="66"/>
                  </a:lnTo>
                  <a:lnTo>
                    <a:pt x="34" y="68"/>
                  </a:lnTo>
                  <a:lnTo>
                    <a:pt x="36" y="69"/>
                  </a:lnTo>
                  <a:lnTo>
                    <a:pt x="36" y="71"/>
                  </a:lnTo>
                  <a:lnTo>
                    <a:pt x="37" y="72"/>
                  </a:lnTo>
                  <a:lnTo>
                    <a:pt x="37" y="73"/>
                  </a:lnTo>
                  <a:lnTo>
                    <a:pt x="37" y="75"/>
                  </a:lnTo>
                  <a:lnTo>
                    <a:pt x="39" y="76"/>
                  </a:lnTo>
                  <a:lnTo>
                    <a:pt x="39" y="78"/>
                  </a:lnTo>
                  <a:lnTo>
                    <a:pt x="39" y="79"/>
                  </a:lnTo>
                  <a:lnTo>
                    <a:pt x="40" y="81"/>
                  </a:lnTo>
                  <a:lnTo>
                    <a:pt x="40" y="82"/>
                  </a:lnTo>
                  <a:lnTo>
                    <a:pt x="42" y="84"/>
                  </a:lnTo>
                  <a:lnTo>
                    <a:pt x="42" y="85"/>
                  </a:lnTo>
                  <a:lnTo>
                    <a:pt x="42" y="86"/>
                  </a:lnTo>
                  <a:lnTo>
                    <a:pt x="43" y="86"/>
                  </a:lnTo>
                  <a:lnTo>
                    <a:pt x="43" y="88"/>
                  </a:lnTo>
                  <a:lnTo>
                    <a:pt x="43" y="89"/>
                  </a:lnTo>
                  <a:lnTo>
                    <a:pt x="44" y="91"/>
                  </a:lnTo>
                  <a:lnTo>
                    <a:pt x="44" y="92"/>
                  </a:lnTo>
                  <a:lnTo>
                    <a:pt x="44" y="94"/>
                  </a:lnTo>
                  <a:lnTo>
                    <a:pt x="46" y="95"/>
                  </a:lnTo>
                  <a:lnTo>
                    <a:pt x="46" y="96"/>
                  </a:lnTo>
                  <a:lnTo>
                    <a:pt x="46" y="98"/>
                  </a:lnTo>
                  <a:lnTo>
                    <a:pt x="47" y="99"/>
                  </a:lnTo>
                  <a:lnTo>
                    <a:pt x="47" y="101"/>
                  </a:lnTo>
                  <a:lnTo>
                    <a:pt x="49" y="102"/>
                  </a:lnTo>
                  <a:lnTo>
                    <a:pt x="49" y="105"/>
                  </a:lnTo>
                  <a:lnTo>
                    <a:pt x="50" y="107"/>
                  </a:lnTo>
                  <a:lnTo>
                    <a:pt x="50" y="109"/>
                  </a:lnTo>
                  <a:lnTo>
                    <a:pt x="52" y="111"/>
                  </a:lnTo>
                  <a:lnTo>
                    <a:pt x="53" y="114"/>
                  </a:lnTo>
                  <a:lnTo>
                    <a:pt x="53" y="117"/>
                  </a:lnTo>
                  <a:lnTo>
                    <a:pt x="54" y="118"/>
                  </a:lnTo>
                  <a:lnTo>
                    <a:pt x="54" y="119"/>
                  </a:lnTo>
                  <a:lnTo>
                    <a:pt x="56" y="122"/>
                  </a:lnTo>
                  <a:lnTo>
                    <a:pt x="56" y="124"/>
                  </a:lnTo>
                  <a:lnTo>
                    <a:pt x="57" y="125"/>
                  </a:lnTo>
                  <a:lnTo>
                    <a:pt x="57" y="127"/>
                  </a:lnTo>
                  <a:lnTo>
                    <a:pt x="59" y="128"/>
                  </a:lnTo>
                  <a:lnTo>
                    <a:pt x="59" y="130"/>
                  </a:lnTo>
                  <a:lnTo>
                    <a:pt x="59" y="131"/>
                  </a:lnTo>
                  <a:lnTo>
                    <a:pt x="60" y="132"/>
                  </a:lnTo>
                  <a:lnTo>
                    <a:pt x="60" y="134"/>
                  </a:lnTo>
                  <a:lnTo>
                    <a:pt x="60" y="135"/>
                  </a:lnTo>
                  <a:lnTo>
                    <a:pt x="62" y="137"/>
                  </a:lnTo>
                  <a:lnTo>
                    <a:pt x="62" y="138"/>
                  </a:lnTo>
                  <a:lnTo>
                    <a:pt x="63" y="140"/>
                  </a:lnTo>
                  <a:lnTo>
                    <a:pt x="63" y="141"/>
                  </a:lnTo>
                  <a:lnTo>
                    <a:pt x="63" y="142"/>
                  </a:lnTo>
                  <a:lnTo>
                    <a:pt x="63" y="144"/>
                  </a:lnTo>
                  <a:lnTo>
                    <a:pt x="65" y="145"/>
                  </a:lnTo>
                  <a:lnTo>
                    <a:pt x="65" y="147"/>
                  </a:lnTo>
                  <a:lnTo>
                    <a:pt x="65" y="148"/>
                  </a:lnTo>
                  <a:lnTo>
                    <a:pt x="66" y="150"/>
                  </a:lnTo>
                  <a:lnTo>
                    <a:pt x="66" y="151"/>
                  </a:lnTo>
                  <a:lnTo>
                    <a:pt x="66" y="153"/>
                  </a:lnTo>
                  <a:lnTo>
                    <a:pt x="67" y="155"/>
                  </a:lnTo>
                  <a:lnTo>
                    <a:pt x="67" y="157"/>
                  </a:lnTo>
                  <a:lnTo>
                    <a:pt x="69" y="158"/>
                  </a:lnTo>
                  <a:lnTo>
                    <a:pt x="69" y="161"/>
                  </a:lnTo>
                  <a:lnTo>
                    <a:pt x="70" y="164"/>
                  </a:lnTo>
                  <a:lnTo>
                    <a:pt x="70" y="165"/>
                  </a:lnTo>
                  <a:lnTo>
                    <a:pt x="72" y="168"/>
                  </a:lnTo>
                  <a:lnTo>
                    <a:pt x="72" y="170"/>
                  </a:lnTo>
                  <a:lnTo>
                    <a:pt x="73" y="173"/>
                  </a:lnTo>
                  <a:lnTo>
                    <a:pt x="73" y="174"/>
                  </a:lnTo>
                  <a:lnTo>
                    <a:pt x="73" y="176"/>
                  </a:lnTo>
                  <a:lnTo>
                    <a:pt x="75" y="177"/>
                  </a:lnTo>
                  <a:lnTo>
                    <a:pt x="75" y="178"/>
                  </a:lnTo>
                  <a:lnTo>
                    <a:pt x="75" y="180"/>
                  </a:lnTo>
                  <a:lnTo>
                    <a:pt x="76" y="181"/>
                  </a:lnTo>
                  <a:lnTo>
                    <a:pt x="76" y="183"/>
                  </a:lnTo>
                  <a:lnTo>
                    <a:pt x="76" y="184"/>
                  </a:lnTo>
                  <a:lnTo>
                    <a:pt x="76" y="186"/>
                  </a:lnTo>
                  <a:lnTo>
                    <a:pt x="78" y="187"/>
                  </a:lnTo>
                  <a:lnTo>
                    <a:pt x="78" y="188"/>
                  </a:lnTo>
                  <a:lnTo>
                    <a:pt x="78" y="190"/>
                  </a:lnTo>
                  <a:lnTo>
                    <a:pt x="79" y="191"/>
                  </a:lnTo>
                  <a:lnTo>
                    <a:pt x="79" y="193"/>
                  </a:lnTo>
                  <a:lnTo>
                    <a:pt x="79" y="194"/>
                  </a:lnTo>
                  <a:lnTo>
                    <a:pt x="80" y="196"/>
                  </a:lnTo>
                  <a:lnTo>
                    <a:pt x="80" y="197"/>
                  </a:lnTo>
                  <a:lnTo>
                    <a:pt x="80" y="199"/>
                  </a:lnTo>
                  <a:lnTo>
                    <a:pt x="82" y="200"/>
                  </a:lnTo>
                  <a:lnTo>
                    <a:pt x="82" y="201"/>
                  </a:lnTo>
                  <a:lnTo>
                    <a:pt x="82" y="203"/>
                  </a:lnTo>
                  <a:lnTo>
                    <a:pt x="83" y="206"/>
                  </a:lnTo>
                  <a:lnTo>
                    <a:pt x="83" y="207"/>
                  </a:lnTo>
                  <a:lnTo>
                    <a:pt x="83" y="209"/>
                  </a:lnTo>
                  <a:lnTo>
                    <a:pt x="85" y="211"/>
                  </a:lnTo>
                  <a:lnTo>
                    <a:pt x="85" y="213"/>
                  </a:lnTo>
                  <a:lnTo>
                    <a:pt x="86" y="216"/>
                  </a:lnTo>
                  <a:lnTo>
                    <a:pt x="86" y="217"/>
                  </a:lnTo>
                  <a:lnTo>
                    <a:pt x="88" y="220"/>
                  </a:lnTo>
                  <a:lnTo>
                    <a:pt x="88" y="223"/>
                  </a:lnTo>
                  <a:lnTo>
                    <a:pt x="89" y="224"/>
                  </a:lnTo>
                  <a:lnTo>
                    <a:pt x="89" y="226"/>
                  </a:lnTo>
                  <a:lnTo>
                    <a:pt x="89" y="227"/>
                  </a:lnTo>
                  <a:lnTo>
                    <a:pt x="90" y="230"/>
                  </a:lnTo>
                  <a:lnTo>
                    <a:pt x="90" y="232"/>
                  </a:lnTo>
                  <a:lnTo>
                    <a:pt x="90" y="233"/>
                  </a:lnTo>
                  <a:lnTo>
                    <a:pt x="92" y="234"/>
                  </a:lnTo>
                  <a:lnTo>
                    <a:pt x="92" y="236"/>
                  </a:lnTo>
                  <a:lnTo>
                    <a:pt x="92" y="237"/>
                  </a:lnTo>
                  <a:lnTo>
                    <a:pt x="93" y="239"/>
                  </a:lnTo>
                  <a:lnTo>
                    <a:pt x="93" y="240"/>
                  </a:lnTo>
                  <a:lnTo>
                    <a:pt x="93" y="242"/>
                  </a:lnTo>
                  <a:lnTo>
                    <a:pt x="93" y="243"/>
                  </a:lnTo>
                  <a:lnTo>
                    <a:pt x="93" y="245"/>
                  </a:lnTo>
                  <a:lnTo>
                    <a:pt x="95" y="246"/>
                  </a:lnTo>
                  <a:lnTo>
                    <a:pt x="95" y="247"/>
                  </a:lnTo>
                  <a:lnTo>
                    <a:pt x="95" y="249"/>
                  </a:lnTo>
                  <a:lnTo>
                    <a:pt x="95" y="250"/>
                  </a:lnTo>
                  <a:lnTo>
                    <a:pt x="95" y="252"/>
                  </a:lnTo>
                  <a:lnTo>
                    <a:pt x="95" y="253"/>
                  </a:lnTo>
                  <a:lnTo>
                    <a:pt x="95" y="255"/>
                  </a:lnTo>
                  <a:lnTo>
                    <a:pt x="95" y="256"/>
                  </a:lnTo>
                  <a:lnTo>
                    <a:pt x="96" y="259"/>
                  </a:lnTo>
                  <a:lnTo>
                    <a:pt x="96" y="260"/>
                  </a:lnTo>
                  <a:lnTo>
                    <a:pt x="96" y="262"/>
                  </a:lnTo>
                  <a:lnTo>
                    <a:pt x="96" y="265"/>
                  </a:lnTo>
                  <a:lnTo>
                    <a:pt x="96" y="266"/>
                  </a:lnTo>
                  <a:lnTo>
                    <a:pt x="96" y="268"/>
                  </a:lnTo>
                  <a:lnTo>
                    <a:pt x="96" y="270"/>
                  </a:lnTo>
                  <a:lnTo>
                    <a:pt x="96" y="272"/>
                  </a:lnTo>
                  <a:lnTo>
                    <a:pt x="96" y="273"/>
                  </a:lnTo>
                  <a:lnTo>
                    <a:pt x="96" y="275"/>
                  </a:lnTo>
                  <a:lnTo>
                    <a:pt x="98" y="276"/>
                  </a:lnTo>
                  <a:lnTo>
                    <a:pt x="98" y="278"/>
                  </a:lnTo>
                  <a:lnTo>
                    <a:pt x="98" y="279"/>
                  </a:lnTo>
                  <a:lnTo>
                    <a:pt x="98" y="280"/>
                  </a:lnTo>
                  <a:lnTo>
                    <a:pt x="98" y="282"/>
                  </a:lnTo>
                  <a:lnTo>
                    <a:pt x="98" y="283"/>
                  </a:lnTo>
                  <a:lnTo>
                    <a:pt x="98" y="285"/>
                  </a:lnTo>
                  <a:lnTo>
                    <a:pt x="98" y="286"/>
                  </a:lnTo>
                  <a:lnTo>
                    <a:pt x="98" y="288"/>
                  </a:lnTo>
                  <a:lnTo>
                    <a:pt x="98" y="289"/>
                  </a:lnTo>
                  <a:lnTo>
                    <a:pt x="99" y="289"/>
                  </a:lnTo>
                  <a:lnTo>
                    <a:pt x="99" y="291"/>
                  </a:lnTo>
                  <a:lnTo>
                    <a:pt x="99" y="292"/>
                  </a:lnTo>
                  <a:lnTo>
                    <a:pt x="99" y="293"/>
                  </a:lnTo>
                  <a:lnTo>
                    <a:pt x="99" y="295"/>
                  </a:lnTo>
                  <a:lnTo>
                    <a:pt x="99" y="296"/>
                  </a:lnTo>
                  <a:lnTo>
                    <a:pt x="101" y="298"/>
                  </a:lnTo>
                  <a:lnTo>
                    <a:pt x="101" y="299"/>
                  </a:lnTo>
                  <a:lnTo>
                    <a:pt x="101" y="301"/>
                  </a:lnTo>
                  <a:lnTo>
                    <a:pt x="101" y="302"/>
                  </a:lnTo>
                  <a:lnTo>
                    <a:pt x="101" y="303"/>
                  </a:lnTo>
                  <a:lnTo>
                    <a:pt x="102" y="305"/>
                  </a:lnTo>
                  <a:lnTo>
                    <a:pt x="102" y="306"/>
                  </a:lnTo>
                  <a:lnTo>
                    <a:pt x="102" y="308"/>
                  </a:lnTo>
                  <a:lnTo>
                    <a:pt x="102" y="309"/>
                  </a:lnTo>
                  <a:lnTo>
                    <a:pt x="102" y="311"/>
                  </a:lnTo>
                  <a:lnTo>
                    <a:pt x="102" y="312"/>
                  </a:lnTo>
                  <a:lnTo>
                    <a:pt x="102" y="314"/>
                  </a:lnTo>
                  <a:lnTo>
                    <a:pt x="102" y="315"/>
                  </a:lnTo>
                  <a:lnTo>
                    <a:pt x="102" y="316"/>
                  </a:lnTo>
                  <a:lnTo>
                    <a:pt x="102" y="318"/>
                  </a:lnTo>
                  <a:lnTo>
                    <a:pt x="102" y="319"/>
                  </a:lnTo>
                  <a:lnTo>
                    <a:pt x="102" y="321"/>
                  </a:lnTo>
                  <a:lnTo>
                    <a:pt x="102" y="322"/>
                  </a:lnTo>
                  <a:lnTo>
                    <a:pt x="102" y="324"/>
                  </a:lnTo>
                  <a:lnTo>
                    <a:pt x="102" y="325"/>
                  </a:lnTo>
                  <a:lnTo>
                    <a:pt x="102" y="326"/>
                  </a:lnTo>
                  <a:lnTo>
                    <a:pt x="102" y="328"/>
                  </a:lnTo>
                  <a:lnTo>
                    <a:pt x="102" y="329"/>
                  </a:lnTo>
                  <a:lnTo>
                    <a:pt x="102" y="332"/>
                  </a:lnTo>
                  <a:lnTo>
                    <a:pt x="102" y="334"/>
                  </a:lnTo>
                  <a:lnTo>
                    <a:pt x="102" y="337"/>
                  </a:lnTo>
                  <a:lnTo>
                    <a:pt x="102" y="339"/>
                  </a:lnTo>
                  <a:lnTo>
                    <a:pt x="102" y="341"/>
                  </a:lnTo>
                  <a:lnTo>
                    <a:pt x="101" y="344"/>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30" name="Freeform 22"/>
            <p:cNvSpPr>
              <a:spLocks/>
            </p:cNvSpPr>
            <p:nvPr/>
          </p:nvSpPr>
          <p:spPr bwMode="auto">
            <a:xfrm>
              <a:off x="1982" y="1493"/>
              <a:ext cx="51" cy="172"/>
            </a:xfrm>
            <a:custGeom>
              <a:avLst/>
              <a:gdLst>
                <a:gd name="T0" fmla="*/ 1 w 102"/>
                <a:gd name="T1" fmla="*/ 1 h 344"/>
                <a:gd name="T2" fmla="*/ 1 w 102"/>
                <a:gd name="T3" fmla="*/ 1 h 344"/>
                <a:gd name="T4" fmla="*/ 1 w 102"/>
                <a:gd name="T5" fmla="*/ 1 h 344"/>
                <a:gd name="T6" fmla="*/ 1 w 102"/>
                <a:gd name="T7" fmla="*/ 1 h 344"/>
                <a:gd name="T8" fmla="*/ 1 w 102"/>
                <a:gd name="T9" fmla="*/ 1 h 344"/>
                <a:gd name="T10" fmla="*/ 1 w 102"/>
                <a:gd name="T11" fmla="*/ 1 h 344"/>
                <a:gd name="T12" fmla="*/ 1 w 102"/>
                <a:gd name="T13" fmla="*/ 1 h 344"/>
                <a:gd name="T14" fmla="*/ 1 w 102"/>
                <a:gd name="T15" fmla="*/ 1 h 344"/>
                <a:gd name="T16" fmla="*/ 1 w 102"/>
                <a:gd name="T17" fmla="*/ 1 h 344"/>
                <a:gd name="T18" fmla="*/ 1 w 102"/>
                <a:gd name="T19" fmla="*/ 1 h 344"/>
                <a:gd name="T20" fmla="*/ 1 w 102"/>
                <a:gd name="T21" fmla="*/ 1 h 344"/>
                <a:gd name="T22" fmla="*/ 1 w 102"/>
                <a:gd name="T23" fmla="*/ 1 h 344"/>
                <a:gd name="T24" fmla="*/ 1 w 102"/>
                <a:gd name="T25" fmla="*/ 1 h 344"/>
                <a:gd name="T26" fmla="*/ 1 w 102"/>
                <a:gd name="T27" fmla="*/ 1 h 344"/>
                <a:gd name="T28" fmla="*/ 1 w 102"/>
                <a:gd name="T29" fmla="*/ 1 h 344"/>
                <a:gd name="T30" fmla="*/ 1 w 102"/>
                <a:gd name="T31" fmla="*/ 1 h 344"/>
                <a:gd name="T32" fmla="*/ 1 w 102"/>
                <a:gd name="T33" fmla="*/ 1 h 344"/>
                <a:gd name="T34" fmla="*/ 1 w 102"/>
                <a:gd name="T35" fmla="*/ 1 h 344"/>
                <a:gd name="T36" fmla="*/ 1 w 102"/>
                <a:gd name="T37" fmla="*/ 1 h 344"/>
                <a:gd name="T38" fmla="*/ 1 w 102"/>
                <a:gd name="T39" fmla="*/ 1 h 344"/>
                <a:gd name="T40" fmla="*/ 1 w 102"/>
                <a:gd name="T41" fmla="*/ 1 h 344"/>
                <a:gd name="T42" fmla="*/ 1 w 102"/>
                <a:gd name="T43" fmla="*/ 1 h 344"/>
                <a:gd name="T44" fmla="*/ 1 w 102"/>
                <a:gd name="T45" fmla="*/ 1 h 344"/>
                <a:gd name="T46" fmla="*/ 1 w 102"/>
                <a:gd name="T47" fmla="*/ 1 h 344"/>
                <a:gd name="T48" fmla="*/ 1 w 102"/>
                <a:gd name="T49" fmla="*/ 1 h 344"/>
                <a:gd name="T50" fmla="*/ 1 w 102"/>
                <a:gd name="T51" fmla="*/ 1 h 344"/>
                <a:gd name="T52" fmla="*/ 1 w 102"/>
                <a:gd name="T53" fmla="*/ 1 h 344"/>
                <a:gd name="T54" fmla="*/ 1 w 102"/>
                <a:gd name="T55" fmla="*/ 1 h 344"/>
                <a:gd name="T56" fmla="*/ 1 w 102"/>
                <a:gd name="T57" fmla="*/ 1 h 344"/>
                <a:gd name="T58" fmla="*/ 1 w 102"/>
                <a:gd name="T59" fmla="*/ 1 h 344"/>
                <a:gd name="T60" fmla="*/ 1 w 102"/>
                <a:gd name="T61" fmla="*/ 1 h 344"/>
                <a:gd name="T62" fmla="*/ 1 w 102"/>
                <a:gd name="T63" fmla="*/ 1 h 344"/>
                <a:gd name="T64" fmla="*/ 1 w 102"/>
                <a:gd name="T65" fmla="*/ 1 h 344"/>
                <a:gd name="T66" fmla="*/ 1 w 102"/>
                <a:gd name="T67" fmla="*/ 1 h 344"/>
                <a:gd name="T68" fmla="*/ 1 w 102"/>
                <a:gd name="T69" fmla="*/ 1 h 344"/>
                <a:gd name="T70" fmla="*/ 1 w 102"/>
                <a:gd name="T71" fmla="*/ 1 h 344"/>
                <a:gd name="T72" fmla="*/ 1 w 102"/>
                <a:gd name="T73" fmla="*/ 1 h 344"/>
                <a:gd name="T74" fmla="*/ 1 w 102"/>
                <a:gd name="T75" fmla="*/ 1 h 344"/>
                <a:gd name="T76" fmla="*/ 1 w 102"/>
                <a:gd name="T77" fmla="*/ 1 h 344"/>
                <a:gd name="T78" fmla="*/ 1 w 102"/>
                <a:gd name="T79" fmla="*/ 1 h 344"/>
                <a:gd name="T80" fmla="*/ 1 w 102"/>
                <a:gd name="T81" fmla="*/ 1 h 344"/>
                <a:gd name="T82" fmla="*/ 1 w 102"/>
                <a:gd name="T83" fmla="*/ 1 h 344"/>
                <a:gd name="T84" fmla="*/ 1 w 102"/>
                <a:gd name="T85" fmla="*/ 1 h 344"/>
                <a:gd name="T86" fmla="*/ 1 w 102"/>
                <a:gd name="T87" fmla="*/ 1 h 344"/>
                <a:gd name="T88" fmla="*/ 1 w 102"/>
                <a:gd name="T89" fmla="*/ 1 h 344"/>
                <a:gd name="T90" fmla="*/ 1 w 102"/>
                <a:gd name="T91" fmla="*/ 1 h 344"/>
                <a:gd name="T92" fmla="*/ 1 w 102"/>
                <a:gd name="T93" fmla="*/ 1 h 344"/>
                <a:gd name="T94" fmla="*/ 1 w 102"/>
                <a:gd name="T95" fmla="*/ 1 h 344"/>
                <a:gd name="T96" fmla="*/ 1 w 102"/>
                <a:gd name="T97" fmla="*/ 1 h 344"/>
                <a:gd name="T98" fmla="*/ 1 w 102"/>
                <a:gd name="T99" fmla="*/ 1 h 344"/>
                <a:gd name="T100" fmla="*/ 1 w 102"/>
                <a:gd name="T101" fmla="*/ 1 h 344"/>
                <a:gd name="T102" fmla="*/ 1 w 102"/>
                <a:gd name="T103" fmla="*/ 1 h 344"/>
                <a:gd name="T104" fmla="*/ 1 w 102"/>
                <a:gd name="T105" fmla="*/ 1 h 344"/>
                <a:gd name="T106" fmla="*/ 1 w 102"/>
                <a:gd name="T107" fmla="*/ 1 h 344"/>
                <a:gd name="T108" fmla="*/ 1 w 102"/>
                <a:gd name="T109" fmla="*/ 1 h 344"/>
                <a:gd name="T110" fmla="*/ 1 w 102"/>
                <a:gd name="T111" fmla="*/ 1 h 344"/>
                <a:gd name="T112" fmla="*/ 1 w 102"/>
                <a:gd name="T113" fmla="*/ 1 h 3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 h="344">
                  <a:moveTo>
                    <a:pt x="0" y="344"/>
                  </a:moveTo>
                  <a:lnTo>
                    <a:pt x="3" y="340"/>
                  </a:lnTo>
                  <a:lnTo>
                    <a:pt x="4" y="337"/>
                  </a:lnTo>
                  <a:lnTo>
                    <a:pt x="7" y="332"/>
                  </a:lnTo>
                  <a:lnTo>
                    <a:pt x="8" y="329"/>
                  </a:lnTo>
                  <a:lnTo>
                    <a:pt x="10" y="327"/>
                  </a:lnTo>
                  <a:lnTo>
                    <a:pt x="11" y="324"/>
                  </a:lnTo>
                  <a:lnTo>
                    <a:pt x="13" y="322"/>
                  </a:lnTo>
                  <a:lnTo>
                    <a:pt x="14" y="319"/>
                  </a:lnTo>
                  <a:lnTo>
                    <a:pt x="16" y="317"/>
                  </a:lnTo>
                  <a:lnTo>
                    <a:pt x="17" y="315"/>
                  </a:lnTo>
                  <a:lnTo>
                    <a:pt x="18" y="314"/>
                  </a:lnTo>
                  <a:lnTo>
                    <a:pt x="18" y="311"/>
                  </a:lnTo>
                  <a:lnTo>
                    <a:pt x="20" y="309"/>
                  </a:lnTo>
                  <a:lnTo>
                    <a:pt x="20" y="308"/>
                  </a:lnTo>
                  <a:lnTo>
                    <a:pt x="21" y="306"/>
                  </a:lnTo>
                  <a:lnTo>
                    <a:pt x="23" y="305"/>
                  </a:lnTo>
                  <a:lnTo>
                    <a:pt x="23" y="304"/>
                  </a:lnTo>
                  <a:lnTo>
                    <a:pt x="24" y="302"/>
                  </a:lnTo>
                  <a:lnTo>
                    <a:pt x="24" y="301"/>
                  </a:lnTo>
                  <a:lnTo>
                    <a:pt x="26" y="299"/>
                  </a:lnTo>
                  <a:lnTo>
                    <a:pt x="26" y="298"/>
                  </a:lnTo>
                  <a:lnTo>
                    <a:pt x="26" y="296"/>
                  </a:lnTo>
                  <a:lnTo>
                    <a:pt x="27" y="295"/>
                  </a:lnTo>
                  <a:lnTo>
                    <a:pt x="27" y="294"/>
                  </a:lnTo>
                  <a:lnTo>
                    <a:pt x="29" y="292"/>
                  </a:lnTo>
                  <a:lnTo>
                    <a:pt x="29" y="291"/>
                  </a:lnTo>
                  <a:lnTo>
                    <a:pt x="30" y="289"/>
                  </a:lnTo>
                  <a:lnTo>
                    <a:pt x="30" y="288"/>
                  </a:lnTo>
                  <a:lnTo>
                    <a:pt x="30" y="286"/>
                  </a:lnTo>
                  <a:lnTo>
                    <a:pt x="31" y="285"/>
                  </a:lnTo>
                  <a:lnTo>
                    <a:pt x="33" y="282"/>
                  </a:lnTo>
                  <a:lnTo>
                    <a:pt x="33" y="281"/>
                  </a:lnTo>
                  <a:lnTo>
                    <a:pt x="34" y="279"/>
                  </a:lnTo>
                  <a:lnTo>
                    <a:pt x="34" y="276"/>
                  </a:lnTo>
                  <a:lnTo>
                    <a:pt x="36" y="275"/>
                  </a:lnTo>
                  <a:lnTo>
                    <a:pt x="36" y="273"/>
                  </a:lnTo>
                  <a:lnTo>
                    <a:pt x="37" y="272"/>
                  </a:lnTo>
                  <a:lnTo>
                    <a:pt x="37" y="271"/>
                  </a:lnTo>
                  <a:lnTo>
                    <a:pt x="37" y="269"/>
                  </a:lnTo>
                  <a:lnTo>
                    <a:pt x="39" y="268"/>
                  </a:lnTo>
                  <a:lnTo>
                    <a:pt x="39" y="266"/>
                  </a:lnTo>
                  <a:lnTo>
                    <a:pt x="39" y="265"/>
                  </a:lnTo>
                  <a:lnTo>
                    <a:pt x="40" y="265"/>
                  </a:lnTo>
                  <a:lnTo>
                    <a:pt x="40" y="263"/>
                  </a:lnTo>
                  <a:lnTo>
                    <a:pt x="40" y="262"/>
                  </a:lnTo>
                  <a:lnTo>
                    <a:pt x="42" y="260"/>
                  </a:lnTo>
                  <a:lnTo>
                    <a:pt x="42" y="259"/>
                  </a:lnTo>
                  <a:lnTo>
                    <a:pt x="43" y="258"/>
                  </a:lnTo>
                  <a:lnTo>
                    <a:pt x="43" y="256"/>
                  </a:lnTo>
                  <a:lnTo>
                    <a:pt x="43" y="255"/>
                  </a:lnTo>
                  <a:lnTo>
                    <a:pt x="44" y="253"/>
                  </a:lnTo>
                  <a:lnTo>
                    <a:pt x="44" y="252"/>
                  </a:lnTo>
                  <a:lnTo>
                    <a:pt x="46" y="250"/>
                  </a:lnTo>
                  <a:lnTo>
                    <a:pt x="46" y="249"/>
                  </a:lnTo>
                  <a:lnTo>
                    <a:pt x="46" y="248"/>
                  </a:lnTo>
                  <a:lnTo>
                    <a:pt x="47" y="245"/>
                  </a:lnTo>
                  <a:lnTo>
                    <a:pt x="47" y="243"/>
                  </a:lnTo>
                  <a:lnTo>
                    <a:pt x="49" y="242"/>
                  </a:lnTo>
                  <a:lnTo>
                    <a:pt x="49" y="240"/>
                  </a:lnTo>
                  <a:lnTo>
                    <a:pt x="50" y="237"/>
                  </a:lnTo>
                  <a:lnTo>
                    <a:pt x="50" y="235"/>
                  </a:lnTo>
                  <a:lnTo>
                    <a:pt x="52" y="233"/>
                  </a:lnTo>
                  <a:lnTo>
                    <a:pt x="53" y="230"/>
                  </a:lnTo>
                  <a:lnTo>
                    <a:pt x="53" y="229"/>
                  </a:lnTo>
                  <a:lnTo>
                    <a:pt x="54" y="226"/>
                  </a:lnTo>
                  <a:lnTo>
                    <a:pt x="54" y="225"/>
                  </a:lnTo>
                  <a:lnTo>
                    <a:pt x="56" y="223"/>
                  </a:lnTo>
                  <a:lnTo>
                    <a:pt x="56" y="220"/>
                  </a:lnTo>
                  <a:lnTo>
                    <a:pt x="57" y="219"/>
                  </a:lnTo>
                  <a:lnTo>
                    <a:pt x="57" y="217"/>
                  </a:lnTo>
                  <a:lnTo>
                    <a:pt x="59" y="216"/>
                  </a:lnTo>
                  <a:lnTo>
                    <a:pt x="59" y="214"/>
                  </a:lnTo>
                  <a:lnTo>
                    <a:pt x="59" y="213"/>
                  </a:lnTo>
                  <a:lnTo>
                    <a:pt x="60" y="212"/>
                  </a:lnTo>
                  <a:lnTo>
                    <a:pt x="60" y="210"/>
                  </a:lnTo>
                  <a:lnTo>
                    <a:pt x="60" y="209"/>
                  </a:lnTo>
                  <a:lnTo>
                    <a:pt x="62" y="209"/>
                  </a:lnTo>
                  <a:lnTo>
                    <a:pt x="62" y="207"/>
                  </a:lnTo>
                  <a:lnTo>
                    <a:pt x="62" y="206"/>
                  </a:lnTo>
                  <a:lnTo>
                    <a:pt x="63" y="204"/>
                  </a:lnTo>
                  <a:lnTo>
                    <a:pt x="63" y="203"/>
                  </a:lnTo>
                  <a:lnTo>
                    <a:pt x="63" y="202"/>
                  </a:lnTo>
                  <a:lnTo>
                    <a:pt x="63" y="200"/>
                  </a:lnTo>
                  <a:lnTo>
                    <a:pt x="65" y="199"/>
                  </a:lnTo>
                  <a:lnTo>
                    <a:pt x="65" y="197"/>
                  </a:lnTo>
                  <a:lnTo>
                    <a:pt x="65" y="196"/>
                  </a:lnTo>
                  <a:lnTo>
                    <a:pt x="66" y="194"/>
                  </a:lnTo>
                  <a:lnTo>
                    <a:pt x="66" y="193"/>
                  </a:lnTo>
                  <a:lnTo>
                    <a:pt x="66" y="191"/>
                  </a:lnTo>
                  <a:lnTo>
                    <a:pt x="67" y="190"/>
                  </a:lnTo>
                  <a:lnTo>
                    <a:pt x="67" y="187"/>
                  </a:lnTo>
                  <a:lnTo>
                    <a:pt x="69" y="186"/>
                  </a:lnTo>
                  <a:lnTo>
                    <a:pt x="69" y="183"/>
                  </a:lnTo>
                  <a:lnTo>
                    <a:pt x="70" y="181"/>
                  </a:lnTo>
                  <a:lnTo>
                    <a:pt x="70" y="179"/>
                  </a:lnTo>
                  <a:lnTo>
                    <a:pt x="72" y="176"/>
                  </a:lnTo>
                  <a:lnTo>
                    <a:pt x="72" y="174"/>
                  </a:lnTo>
                  <a:lnTo>
                    <a:pt x="73" y="173"/>
                  </a:lnTo>
                  <a:lnTo>
                    <a:pt x="73" y="170"/>
                  </a:lnTo>
                  <a:lnTo>
                    <a:pt x="73" y="168"/>
                  </a:lnTo>
                  <a:lnTo>
                    <a:pt x="75" y="167"/>
                  </a:lnTo>
                  <a:lnTo>
                    <a:pt x="75" y="166"/>
                  </a:lnTo>
                  <a:lnTo>
                    <a:pt x="75" y="164"/>
                  </a:lnTo>
                  <a:lnTo>
                    <a:pt x="76" y="163"/>
                  </a:lnTo>
                  <a:lnTo>
                    <a:pt x="76" y="161"/>
                  </a:lnTo>
                  <a:lnTo>
                    <a:pt x="76" y="160"/>
                  </a:lnTo>
                  <a:lnTo>
                    <a:pt x="76" y="158"/>
                  </a:lnTo>
                  <a:lnTo>
                    <a:pt x="78" y="157"/>
                  </a:lnTo>
                  <a:lnTo>
                    <a:pt x="78" y="156"/>
                  </a:lnTo>
                  <a:lnTo>
                    <a:pt x="78" y="154"/>
                  </a:lnTo>
                  <a:lnTo>
                    <a:pt x="79" y="154"/>
                  </a:lnTo>
                  <a:lnTo>
                    <a:pt x="79" y="153"/>
                  </a:lnTo>
                  <a:lnTo>
                    <a:pt x="79" y="151"/>
                  </a:lnTo>
                  <a:lnTo>
                    <a:pt x="79" y="150"/>
                  </a:lnTo>
                  <a:lnTo>
                    <a:pt x="80" y="148"/>
                  </a:lnTo>
                  <a:lnTo>
                    <a:pt x="80" y="147"/>
                  </a:lnTo>
                  <a:lnTo>
                    <a:pt x="80" y="145"/>
                  </a:lnTo>
                  <a:lnTo>
                    <a:pt x="82" y="144"/>
                  </a:lnTo>
                  <a:lnTo>
                    <a:pt x="82" y="143"/>
                  </a:lnTo>
                  <a:lnTo>
                    <a:pt x="82" y="141"/>
                  </a:lnTo>
                  <a:lnTo>
                    <a:pt x="83" y="140"/>
                  </a:lnTo>
                  <a:lnTo>
                    <a:pt x="83" y="137"/>
                  </a:lnTo>
                  <a:lnTo>
                    <a:pt x="83" y="135"/>
                  </a:lnTo>
                  <a:lnTo>
                    <a:pt x="85" y="134"/>
                  </a:lnTo>
                  <a:lnTo>
                    <a:pt x="85" y="131"/>
                  </a:lnTo>
                  <a:lnTo>
                    <a:pt x="86" y="128"/>
                  </a:lnTo>
                  <a:lnTo>
                    <a:pt x="86" y="127"/>
                  </a:lnTo>
                  <a:lnTo>
                    <a:pt x="88" y="124"/>
                  </a:lnTo>
                  <a:lnTo>
                    <a:pt x="88" y="122"/>
                  </a:lnTo>
                  <a:lnTo>
                    <a:pt x="89" y="120"/>
                  </a:lnTo>
                  <a:lnTo>
                    <a:pt x="89" y="118"/>
                  </a:lnTo>
                  <a:lnTo>
                    <a:pt x="89" y="117"/>
                  </a:lnTo>
                  <a:lnTo>
                    <a:pt x="90" y="115"/>
                  </a:lnTo>
                  <a:lnTo>
                    <a:pt x="90" y="114"/>
                  </a:lnTo>
                  <a:lnTo>
                    <a:pt x="90" y="112"/>
                  </a:lnTo>
                  <a:lnTo>
                    <a:pt x="92" y="111"/>
                  </a:lnTo>
                  <a:lnTo>
                    <a:pt x="92" y="110"/>
                  </a:lnTo>
                  <a:lnTo>
                    <a:pt x="92" y="108"/>
                  </a:lnTo>
                  <a:lnTo>
                    <a:pt x="92" y="107"/>
                  </a:lnTo>
                  <a:lnTo>
                    <a:pt x="93" y="105"/>
                  </a:lnTo>
                  <a:lnTo>
                    <a:pt x="93" y="104"/>
                  </a:lnTo>
                  <a:lnTo>
                    <a:pt x="93" y="102"/>
                  </a:lnTo>
                  <a:lnTo>
                    <a:pt x="93" y="101"/>
                  </a:lnTo>
                  <a:lnTo>
                    <a:pt x="93" y="99"/>
                  </a:lnTo>
                  <a:lnTo>
                    <a:pt x="95" y="98"/>
                  </a:lnTo>
                  <a:lnTo>
                    <a:pt x="95" y="97"/>
                  </a:lnTo>
                  <a:lnTo>
                    <a:pt x="95" y="95"/>
                  </a:lnTo>
                  <a:lnTo>
                    <a:pt x="95" y="94"/>
                  </a:lnTo>
                  <a:lnTo>
                    <a:pt x="95" y="92"/>
                  </a:lnTo>
                  <a:lnTo>
                    <a:pt x="95" y="91"/>
                  </a:lnTo>
                  <a:lnTo>
                    <a:pt x="95" y="89"/>
                  </a:lnTo>
                  <a:lnTo>
                    <a:pt x="95" y="88"/>
                  </a:lnTo>
                  <a:lnTo>
                    <a:pt x="96" y="87"/>
                  </a:lnTo>
                  <a:lnTo>
                    <a:pt x="96" y="84"/>
                  </a:lnTo>
                  <a:lnTo>
                    <a:pt x="96" y="82"/>
                  </a:lnTo>
                  <a:lnTo>
                    <a:pt x="96" y="81"/>
                  </a:lnTo>
                  <a:lnTo>
                    <a:pt x="96" y="78"/>
                  </a:lnTo>
                  <a:lnTo>
                    <a:pt x="96" y="76"/>
                  </a:lnTo>
                  <a:lnTo>
                    <a:pt x="96" y="75"/>
                  </a:lnTo>
                  <a:lnTo>
                    <a:pt x="96" y="72"/>
                  </a:lnTo>
                  <a:lnTo>
                    <a:pt x="96" y="71"/>
                  </a:lnTo>
                  <a:lnTo>
                    <a:pt x="96" y="69"/>
                  </a:lnTo>
                  <a:lnTo>
                    <a:pt x="98" y="68"/>
                  </a:lnTo>
                  <a:lnTo>
                    <a:pt x="98" y="66"/>
                  </a:lnTo>
                  <a:lnTo>
                    <a:pt x="98" y="65"/>
                  </a:lnTo>
                  <a:lnTo>
                    <a:pt x="98" y="64"/>
                  </a:lnTo>
                  <a:lnTo>
                    <a:pt x="98" y="62"/>
                  </a:lnTo>
                  <a:lnTo>
                    <a:pt x="98" y="61"/>
                  </a:lnTo>
                  <a:lnTo>
                    <a:pt x="98" y="59"/>
                  </a:lnTo>
                  <a:lnTo>
                    <a:pt x="98" y="58"/>
                  </a:lnTo>
                  <a:lnTo>
                    <a:pt x="98" y="56"/>
                  </a:lnTo>
                  <a:lnTo>
                    <a:pt x="99" y="55"/>
                  </a:lnTo>
                  <a:lnTo>
                    <a:pt x="99" y="53"/>
                  </a:lnTo>
                  <a:lnTo>
                    <a:pt x="99" y="52"/>
                  </a:lnTo>
                  <a:lnTo>
                    <a:pt x="99" y="51"/>
                  </a:lnTo>
                  <a:lnTo>
                    <a:pt x="99" y="49"/>
                  </a:lnTo>
                  <a:lnTo>
                    <a:pt x="99" y="48"/>
                  </a:lnTo>
                  <a:lnTo>
                    <a:pt x="101" y="46"/>
                  </a:lnTo>
                  <a:lnTo>
                    <a:pt x="101" y="45"/>
                  </a:lnTo>
                  <a:lnTo>
                    <a:pt x="101" y="43"/>
                  </a:lnTo>
                  <a:lnTo>
                    <a:pt x="101" y="42"/>
                  </a:lnTo>
                  <a:lnTo>
                    <a:pt x="101" y="41"/>
                  </a:lnTo>
                  <a:lnTo>
                    <a:pt x="102" y="39"/>
                  </a:lnTo>
                  <a:lnTo>
                    <a:pt x="102" y="38"/>
                  </a:lnTo>
                  <a:lnTo>
                    <a:pt x="102" y="36"/>
                  </a:lnTo>
                  <a:lnTo>
                    <a:pt x="102" y="35"/>
                  </a:lnTo>
                  <a:lnTo>
                    <a:pt x="102" y="33"/>
                  </a:lnTo>
                  <a:lnTo>
                    <a:pt x="102" y="32"/>
                  </a:lnTo>
                  <a:lnTo>
                    <a:pt x="102" y="30"/>
                  </a:lnTo>
                  <a:lnTo>
                    <a:pt x="102" y="29"/>
                  </a:lnTo>
                  <a:lnTo>
                    <a:pt x="102" y="28"/>
                  </a:lnTo>
                  <a:lnTo>
                    <a:pt x="102" y="26"/>
                  </a:lnTo>
                  <a:lnTo>
                    <a:pt x="102" y="25"/>
                  </a:lnTo>
                  <a:lnTo>
                    <a:pt x="102" y="23"/>
                  </a:lnTo>
                  <a:lnTo>
                    <a:pt x="102" y="22"/>
                  </a:lnTo>
                  <a:lnTo>
                    <a:pt x="102" y="20"/>
                  </a:lnTo>
                  <a:lnTo>
                    <a:pt x="102" y="18"/>
                  </a:lnTo>
                  <a:lnTo>
                    <a:pt x="102" y="16"/>
                  </a:lnTo>
                  <a:lnTo>
                    <a:pt x="102" y="15"/>
                  </a:lnTo>
                  <a:lnTo>
                    <a:pt x="102" y="13"/>
                  </a:lnTo>
                  <a:lnTo>
                    <a:pt x="102" y="10"/>
                  </a:lnTo>
                  <a:lnTo>
                    <a:pt x="102" y="7"/>
                  </a:lnTo>
                  <a:lnTo>
                    <a:pt x="102" y="6"/>
                  </a:lnTo>
                  <a:lnTo>
                    <a:pt x="102" y="3"/>
                  </a:lnTo>
                  <a:lnTo>
                    <a:pt x="101"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31" name="Freeform 23"/>
            <p:cNvSpPr>
              <a:spLocks/>
            </p:cNvSpPr>
            <p:nvPr/>
          </p:nvSpPr>
          <p:spPr bwMode="auto">
            <a:xfrm>
              <a:off x="1931" y="1322"/>
              <a:ext cx="52" cy="172"/>
            </a:xfrm>
            <a:custGeom>
              <a:avLst/>
              <a:gdLst>
                <a:gd name="T0" fmla="*/ 1 w 102"/>
                <a:gd name="T1" fmla="*/ 1 h 344"/>
                <a:gd name="T2" fmla="*/ 1 w 102"/>
                <a:gd name="T3" fmla="*/ 1 h 344"/>
                <a:gd name="T4" fmla="*/ 1 w 102"/>
                <a:gd name="T5" fmla="*/ 1 h 344"/>
                <a:gd name="T6" fmla="*/ 1 w 102"/>
                <a:gd name="T7" fmla="*/ 1 h 344"/>
                <a:gd name="T8" fmla="*/ 1 w 102"/>
                <a:gd name="T9" fmla="*/ 1 h 344"/>
                <a:gd name="T10" fmla="*/ 1 w 102"/>
                <a:gd name="T11" fmla="*/ 1 h 344"/>
                <a:gd name="T12" fmla="*/ 1 w 102"/>
                <a:gd name="T13" fmla="*/ 1 h 344"/>
                <a:gd name="T14" fmla="*/ 1 w 102"/>
                <a:gd name="T15" fmla="*/ 1 h 344"/>
                <a:gd name="T16" fmla="*/ 1 w 102"/>
                <a:gd name="T17" fmla="*/ 1 h 344"/>
                <a:gd name="T18" fmla="*/ 1 w 102"/>
                <a:gd name="T19" fmla="*/ 1 h 344"/>
                <a:gd name="T20" fmla="*/ 1 w 102"/>
                <a:gd name="T21" fmla="*/ 1 h 344"/>
                <a:gd name="T22" fmla="*/ 1 w 102"/>
                <a:gd name="T23" fmla="*/ 1 h 344"/>
                <a:gd name="T24" fmla="*/ 1 w 102"/>
                <a:gd name="T25" fmla="*/ 1 h 344"/>
                <a:gd name="T26" fmla="*/ 1 w 102"/>
                <a:gd name="T27" fmla="*/ 1 h 344"/>
                <a:gd name="T28" fmla="*/ 1 w 102"/>
                <a:gd name="T29" fmla="*/ 1 h 344"/>
                <a:gd name="T30" fmla="*/ 1 w 102"/>
                <a:gd name="T31" fmla="*/ 1 h 344"/>
                <a:gd name="T32" fmla="*/ 1 w 102"/>
                <a:gd name="T33" fmla="*/ 1 h 344"/>
                <a:gd name="T34" fmla="*/ 1 w 102"/>
                <a:gd name="T35" fmla="*/ 1 h 344"/>
                <a:gd name="T36" fmla="*/ 1 w 102"/>
                <a:gd name="T37" fmla="*/ 1 h 344"/>
                <a:gd name="T38" fmla="*/ 1 w 102"/>
                <a:gd name="T39" fmla="*/ 1 h 344"/>
                <a:gd name="T40" fmla="*/ 1 w 102"/>
                <a:gd name="T41" fmla="*/ 1 h 344"/>
                <a:gd name="T42" fmla="*/ 1 w 102"/>
                <a:gd name="T43" fmla="*/ 1 h 344"/>
                <a:gd name="T44" fmla="*/ 1 w 102"/>
                <a:gd name="T45" fmla="*/ 1 h 344"/>
                <a:gd name="T46" fmla="*/ 1 w 102"/>
                <a:gd name="T47" fmla="*/ 1 h 344"/>
                <a:gd name="T48" fmla="*/ 1 w 102"/>
                <a:gd name="T49" fmla="*/ 1 h 344"/>
                <a:gd name="T50" fmla="*/ 1 w 102"/>
                <a:gd name="T51" fmla="*/ 1 h 344"/>
                <a:gd name="T52" fmla="*/ 1 w 102"/>
                <a:gd name="T53" fmla="*/ 1 h 344"/>
                <a:gd name="T54" fmla="*/ 1 w 102"/>
                <a:gd name="T55" fmla="*/ 1 h 344"/>
                <a:gd name="T56" fmla="*/ 1 w 102"/>
                <a:gd name="T57" fmla="*/ 1 h 344"/>
                <a:gd name="T58" fmla="*/ 1 w 102"/>
                <a:gd name="T59" fmla="*/ 1 h 344"/>
                <a:gd name="T60" fmla="*/ 1 w 102"/>
                <a:gd name="T61" fmla="*/ 1 h 344"/>
                <a:gd name="T62" fmla="*/ 1 w 102"/>
                <a:gd name="T63" fmla="*/ 1 h 344"/>
                <a:gd name="T64" fmla="*/ 1 w 102"/>
                <a:gd name="T65" fmla="*/ 1 h 344"/>
                <a:gd name="T66" fmla="*/ 1 w 102"/>
                <a:gd name="T67" fmla="*/ 1 h 344"/>
                <a:gd name="T68" fmla="*/ 1 w 102"/>
                <a:gd name="T69" fmla="*/ 1 h 344"/>
                <a:gd name="T70" fmla="*/ 1 w 102"/>
                <a:gd name="T71" fmla="*/ 1 h 344"/>
                <a:gd name="T72" fmla="*/ 1 w 102"/>
                <a:gd name="T73" fmla="*/ 1 h 344"/>
                <a:gd name="T74" fmla="*/ 1 w 102"/>
                <a:gd name="T75" fmla="*/ 1 h 344"/>
                <a:gd name="T76" fmla="*/ 1 w 102"/>
                <a:gd name="T77" fmla="*/ 1 h 344"/>
                <a:gd name="T78" fmla="*/ 1 w 102"/>
                <a:gd name="T79" fmla="*/ 1 h 344"/>
                <a:gd name="T80" fmla="*/ 1 w 102"/>
                <a:gd name="T81" fmla="*/ 1 h 344"/>
                <a:gd name="T82" fmla="*/ 1 w 102"/>
                <a:gd name="T83" fmla="*/ 1 h 344"/>
                <a:gd name="T84" fmla="*/ 1 w 102"/>
                <a:gd name="T85" fmla="*/ 1 h 344"/>
                <a:gd name="T86" fmla="*/ 1 w 102"/>
                <a:gd name="T87" fmla="*/ 1 h 344"/>
                <a:gd name="T88" fmla="*/ 1 w 102"/>
                <a:gd name="T89" fmla="*/ 1 h 344"/>
                <a:gd name="T90" fmla="*/ 1 w 102"/>
                <a:gd name="T91" fmla="*/ 1 h 344"/>
                <a:gd name="T92" fmla="*/ 1 w 102"/>
                <a:gd name="T93" fmla="*/ 1 h 344"/>
                <a:gd name="T94" fmla="*/ 1 w 102"/>
                <a:gd name="T95" fmla="*/ 1 h 344"/>
                <a:gd name="T96" fmla="*/ 1 w 102"/>
                <a:gd name="T97" fmla="*/ 1 h 344"/>
                <a:gd name="T98" fmla="*/ 1 w 102"/>
                <a:gd name="T99" fmla="*/ 1 h 344"/>
                <a:gd name="T100" fmla="*/ 1 w 102"/>
                <a:gd name="T101" fmla="*/ 1 h 344"/>
                <a:gd name="T102" fmla="*/ 1 w 102"/>
                <a:gd name="T103" fmla="*/ 1 h 344"/>
                <a:gd name="T104" fmla="*/ 1 w 102"/>
                <a:gd name="T105" fmla="*/ 1 h 344"/>
                <a:gd name="T106" fmla="*/ 1 w 102"/>
                <a:gd name="T107" fmla="*/ 1 h 344"/>
                <a:gd name="T108" fmla="*/ 1 w 102"/>
                <a:gd name="T109" fmla="*/ 1 h 344"/>
                <a:gd name="T110" fmla="*/ 1 w 102"/>
                <a:gd name="T111" fmla="*/ 1 h 344"/>
                <a:gd name="T112" fmla="*/ 1 w 102"/>
                <a:gd name="T113" fmla="*/ 1 h 3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 h="344">
                  <a:moveTo>
                    <a:pt x="0" y="0"/>
                  </a:moveTo>
                  <a:lnTo>
                    <a:pt x="3" y="4"/>
                  </a:lnTo>
                  <a:lnTo>
                    <a:pt x="4" y="9"/>
                  </a:lnTo>
                  <a:lnTo>
                    <a:pt x="7" y="12"/>
                  </a:lnTo>
                  <a:lnTo>
                    <a:pt x="9" y="15"/>
                  </a:lnTo>
                  <a:lnTo>
                    <a:pt x="10" y="17"/>
                  </a:lnTo>
                  <a:lnTo>
                    <a:pt x="11" y="20"/>
                  </a:lnTo>
                  <a:lnTo>
                    <a:pt x="13" y="23"/>
                  </a:lnTo>
                  <a:lnTo>
                    <a:pt x="14" y="25"/>
                  </a:lnTo>
                  <a:lnTo>
                    <a:pt x="16" y="27"/>
                  </a:lnTo>
                  <a:lnTo>
                    <a:pt x="17" y="29"/>
                  </a:lnTo>
                  <a:lnTo>
                    <a:pt x="19" y="32"/>
                  </a:lnTo>
                  <a:lnTo>
                    <a:pt x="19" y="33"/>
                  </a:lnTo>
                  <a:lnTo>
                    <a:pt x="20" y="35"/>
                  </a:lnTo>
                  <a:lnTo>
                    <a:pt x="20" y="36"/>
                  </a:lnTo>
                  <a:lnTo>
                    <a:pt x="22" y="38"/>
                  </a:lnTo>
                  <a:lnTo>
                    <a:pt x="23" y="40"/>
                  </a:lnTo>
                  <a:lnTo>
                    <a:pt x="23" y="42"/>
                  </a:lnTo>
                  <a:lnTo>
                    <a:pt x="24" y="42"/>
                  </a:lnTo>
                  <a:lnTo>
                    <a:pt x="24" y="43"/>
                  </a:lnTo>
                  <a:lnTo>
                    <a:pt x="26" y="45"/>
                  </a:lnTo>
                  <a:lnTo>
                    <a:pt x="26" y="46"/>
                  </a:lnTo>
                  <a:lnTo>
                    <a:pt x="26" y="48"/>
                  </a:lnTo>
                  <a:lnTo>
                    <a:pt x="27" y="49"/>
                  </a:lnTo>
                  <a:lnTo>
                    <a:pt x="27" y="50"/>
                  </a:lnTo>
                  <a:lnTo>
                    <a:pt x="29" y="52"/>
                  </a:lnTo>
                  <a:lnTo>
                    <a:pt x="29" y="53"/>
                  </a:lnTo>
                  <a:lnTo>
                    <a:pt x="30" y="55"/>
                  </a:lnTo>
                  <a:lnTo>
                    <a:pt x="30" y="56"/>
                  </a:lnTo>
                  <a:lnTo>
                    <a:pt x="30" y="58"/>
                  </a:lnTo>
                  <a:lnTo>
                    <a:pt x="32" y="61"/>
                  </a:lnTo>
                  <a:lnTo>
                    <a:pt x="33" y="62"/>
                  </a:lnTo>
                  <a:lnTo>
                    <a:pt x="33" y="63"/>
                  </a:lnTo>
                  <a:lnTo>
                    <a:pt x="35" y="66"/>
                  </a:lnTo>
                  <a:lnTo>
                    <a:pt x="35" y="68"/>
                  </a:lnTo>
                  <a:lnTo>
                    <a:pt x="36" y="69"/>
                  </a:lnTo>
                  <a:lnTo>
                    <a:pt x="36" y="71"/>
                  </a:lnTo>
                  <a:lnTo>
                    <a:pt x="37" y="72"/>
                  </a:lnTo>
                  <a:lnTo>
                    <a:pt x="37" y="73"/>
                  </a:lnTo>
                  <a:lnTo>
                    <a:pt x="37" y="75"/>
                  </a:lnTo>
                  <a:lnTo>
                    <a:pt x="39" y="76"/>
                  </a:lnTo>
                  <a:lnTo>
                    <a:pt x="39" y="78"/>
                  </a:lnTo>
                  <a:lnTo>
                    <a:pt x="39" y="79"/>
                  </a:lnTo>
                  <a:lnTo>
                    <a:pt x="40" y="81"/>
                  </a:lnTo>
                  <a:lnTo>
                    <a:pt x="40" y="82"/>
                  </a:lnTo>
                  <a:lnTo>
                    <a:pt x="42" y="84"/>
                  </a:lnTo>
                  <a:lnTo>
                    <a:pt x="42" y="85"/>
                  </a:lnTo>
                  <a:lnTo>
                    <a:pt x="42" y="86"/>
                  </a:lnTo>
                  <a:lnTo>
                    <a:pt x="43" y="86"/>
                  </a:lnTo>
                  <a:lnTo>
                    <a:pt x="43" y="88"/>
                  </a:lnTo>
                  <a:lnTo>
                    <a:pt x="43" y="89"/>
                  </a:lnTo>
                  <a:lnTo>
                    <a:pt x="45" y="91"/>
                  </a:lnTo>
                  <a:lnTo>
                    <a:pt x="45" y="92"/>
                  </a:lnTo>
                  <a:lnTo>
                    <a:pt x="45" y="94"/>
                  </a:lnTo>
                  <a:lnTo>
                    <a:pt x="46" y="95"/>
                  </a:lnTo>
                  <a:lnTo>
                    <a:pt x="46" y="96"/>
                  </a:lnTo>
                  <a:lnTo>
                    <a:pt x="46" y="98"/>
                  </a:lnTo>
                  <a:lnTo>
                    <a:pt x="47" y="99"/>
                  </a:lnTo>
                  <a:lnTo>
                    <a:pt x="47" y="101"/>
                  </a:lnTo>
                  <a:lnTo>
                    <a:pt x="49" y="102"/>
                  </a:lnTo>
                  <a:lnTo>
                    <a:pt x="49" y="105"/>
                  </a:lnTo>
                  <a:lnTo>
                    <a:pt x="50" y="107"/>
                  </a:lnTo>
                  <a:lnTo>
                    <a:pt x="50" y="109"/>
                  </a:lnTo>
                  <a:lnTo>
                    <a:pt x="52" y="111"/>
                  </a:lnTo>
                  <a:lnTo>
                    <a:pt x="53" y="114"/>
                  </a:lnTo>
                  <a:lnTo>
                    <a:pt x="53" y="117"/>
                  </a:lnTo>
                  <a:lnTo>
                    <a:pt x="55" y="118"/>
                  </a:lnTo>
                  <a:lnTo>
                    <a:pt x="55" y="119"/>
                  </a:lnTo>
                  <a:lnTo>
                    <a:pt x="56" y="122"/>
                  </a:lnTo>
                  <a:lnTo>
                    <a:pt x="56" y="124"/>
                  </a:lnTo>
                  <a:lnTo>
                    <a:pt x="58" y="125"/>
                  </a:lnTo>
                  <a:lnTo>
                    <a:pt x="58" y="127"/>
                  </a:lnTo>
                  <a:lnTo>
                    <a:pt x="59" y="128"/>
                  </a:lnTo>
                  <a:lnTo>
                    <a:pt x="59" y="130"/>
                  </a:lnTo>
                  <a:lnTo>
                    <a:pt x="59" y="131"/>
                  </a:lnTo>
                  <a:lnTo>
                    <a:pt x="60" y="132"/>
                  </a:lnTo>
                  <a:lnTo>
                    <a:pt x="60" y="134"/>
                  </a:lnTo>
                  <a:lnTo>
                    <a:pt x="60" y="135"/>
                  </a:lnTo>
                  <a:lnTo>
                    <a:pt x="62" y="137"/>
                  </a:lnTo>
                  <a:lnTo>
                    <a:pt x="62" y="138"/>
                  </a:lnTo>
                  <a:lnTo>
                    <a:pt x="63" y="140"/>
                  </a:lnTo>
                  <a:lnTo>
                    <a:pt x="63" y="141"/>
                  </a:lnTo>
                  <a:lnTo>
                    <a:pt x="63" y="142"/>
                  </a:lnTo>
                  <a:lnTo>
                    <a:pt x="63" y="144"/>
                  </a:lnTo>
                  <a:lnTo>
                    <a:pt x="65" y="145"/>
                  </a:lnTo>
                  <a:lnTo>
                    <a:pt x="65" y="147"/>
                  </a:lnTo>
                  <a:lnTo>
                    <a:pt x="65" y="148"/>
                  </a:lnTo>
                  <a:lnTo>
                    <a:pt x="66" y="150"/>
                  </a:lnTo>
                  <a:lnTo>
                    <a:pt x="66" y="151"/>
                  </a:lnTo>
                  <a:lnTo>
                    <a:pt x="66" y="153"/>
                  </a:lnTo>
                  <a:lnTo>
                    <a:pt x="68" y="155"/>
                  </a:lnTo>
                  <a:lnTo>
                    <a:pt x="68" y="157"/>
                  </a:lnTo>
                  <a:lnTo>
                    <a:pt x="69" y="158"/>
                  </a:lnTo>
                  <a:lnTo>
                    <a:pt x="69" y="161"/>
                  </a:lnTo>
                  <a:lnTo>
                    <a:pt x="71" y="164"/>
                  </a:lnTo>
                  <a:lnTo>
                    <a:pt x="71" y="165"/>
                  </a:lnTo>
                  <a:lnTo>
                    <a:pt x="72" y="168"/>
                  </a:lnTo>
                  <a:lnTo>
                    <a:pt x="72" y="170"/>
                  </a:lnTo>
                  <a:lnTo>
                    <a:pt x="73" y="173"/>
                  </a:lnTo>
                  <a:lnTo>
                    <a:pt x="73" y="174"/>
                  </a:lnTo>
                  <a:lnTo>
                    <a:pt x="73" y="176"/>
                  </a:lnTo>
                  <a:lnTo>
                    <a:pt x="75" y="177"/>
                  </a:lnTo>
                  <a:lnTo>
                    <a:pt x="75" y="178"/>
                  </a:lnTo>
                  <a:lnTo>
                    <a:pt x="75" y="180"/>
                  </a:lnTo>
                  <a:lnTo>
                    <a:pt x="76" y="181"/>
                  </a:lnTo>
                  <a:lnTo>
                    <a:pt x="76" y="183"/>
                  </a:lnTo>
                  <a:lnTo>
                    <a:pt x="76" y="184"/>
                  </a:lnTo>
                  <a:lnTo>
                    <a:pt x="76" y="186"/>
                  </a:lnTo>
                  <a:lnTo>
                    <a:pt x="78" y="187"/>
                  </a:lnTo>
                  <a:lnTo>
                    <a:pt x="78" y="188"/>
                  </a:lnTo>
                  <a:lnTo>
                    <a:pt x="78" y="190"/>
                  </a:lnTo>
                  <a:lnTo>
                    <a:pt x="79" y="191"/>
                  </a:lnTo>
                  <a:lnTo>
                    <a:pt x="79" y="193"/>
                  </a:lnTo>
                  <a:lnTo>
                    <a:pt x="79" y="194"/>
                  </a:lnTo>
                  <a:lnTo>
                    <a:pt x="81" y="196"/>
                  </a:lnTo>
                  <a:lnTo>
                    <a:pt x="81" y="197"/>
                  </a:lnTo>
                  <a:lnTo>
                    <a:pt x="81" y="199"/>
                  </a:lnTo>
                  <a:lnTo>
                    <a:pt x="82" y="200"/>
                  </a:lnTo>
                  <a:lnTo>
                    <a:pt x="82" y="201"/>
                  </a:lnTo>
                  <a:lnTo>
                    <a:pt x="82" y="203"/>
                  </a:lnTo>
                  <a:lnTo>
                    <a:pt x="83" y="206"/>
                  </a:lnTo>
                  <a:lnTo>
                    <a:pt x="83" y="207"/>
                  </a:lnTo>
                  <a:lnTo>
                    <a:pt x="83" y="209"/>
                  </a:lnTo>
                  <a:lnTo>
                    <a:pt x="85" y="211"/>
                  </a:lnTo>
                  <a:lnTo>
                    <a:pt x="85" y="213"/>
                  </a:lnTo>
                  <a:lnTo>
                    <a:pt x="86" y="216"/>
                  </a:lnTo>
                  <a:lnTo>
                    <a:pt x="86" y="217"/>
                  </a:lnTo>
                  <a:lnTo>
                    <a:pt x="88" y="220"/>
                  </a:lnTo>
                  <a:lnTo>
                    <a:pt x="88" y="223"/>
                  </a:lnTo>
                  <a:lnTo>
                    <a:pt x="89" y="224"/>
                  </a:lnTo>
                  <a:lnTo>
                    <a:pt x="89" y="226"/>
                  </a:lnTo>
                  <a:lnTo>
                    <a:pt x="89" y="227"/>
                  </a:lnTo>
                  <a:lnTo>
                    <a:pt x="91" y="230"/>
                  </a:lnTo>
                  <a:lnTo>
                    <a:pt x="91" y="232"/>
                  </a:lnTo>
                  <a:lnTo>
                    <a:pt x="91" y="233"/>
                  </a:lnTo>
                  <a:lnTo>
                    <a:pt x="92" y="234"/>
                  </a:lnTo>
                  <a:lnTo>
                    <a:pt x="92" y="236"/>
                  </a:lnTo>
                  <a:lnTo>
                    <a:pt x="92" y="237"/>
                  </a:lnTo>
                  <a:lnTo>
                    <a:pt x="94" y="239"/>
                  </a:lnTo>
                  <a:lnTo>
                    <a:pt x="94" y="240"/>
                  </a:lnTo>
                  <a:lnTo>
                    <a:pt x="94" y="242"/>
                  </a:lnTo>
                  <a:lnTo>
                    <a:pt x="94" y="243"/>
                  </a:lnTo>
                  <a:lnTo>
                    <a:pt x="94" y="245"/>
                  </a:lnTo>
                  <a:lnTo>
                    <a:pt x="95" y="246"/>
                  </a:lnTo>
                  <a:lnTo>
                    <a:pt x="95" y="247"/>
                  </a:lnTo>
                  <a:lnTo>
                    <a:pt x="95" y="249"/>
                  </a:lnTo>
                  <a:lnTo>
                    <a:pt x="95" y="250"/>
                  </a:lnTo>
                  <a:lnTo>
                    <a:pt x="95" y="252"/>
                  </a:lnTo>
                  <a:lnTo>
                    <a:pt x="95" y="253"/>
                  </a:lnTo>
                  <a:lnTo>
                    <a:pt x="95" y="255"/>
                  </a:lnTo>
                  <a:lnTo>
                    <a:pt x="95" y="256"/>
                  </a:lnTo>
                  <a:lnTo>
                    <a:pt x="96" y="259"/>
                  </a:lnTo>
                  <a:lnTo>
                    <a:pt x="96" y="260"/>
                  </a:lnTo>
                  <a:lnTo>
                    <a:pt x="96" y="262"/>
                  </a:lnTo>
                  <a:lnTo>
                    <a:pt x="96" y="265"/>
                  </a:lnTo>
                  <a:lnTo>
                    <a:pt x="96" y="266"/>
                  </a:lnTo>
                  <a:lnTo>
                    <a:pt x="96" y="268"/>
                  </a:lnTo>
                  <a:lnTo>
                    <a:pt x="96" y="270"/>
                  </a:lnTo>
                  <a:lnTo>
                    <a:pt x="96" y="272"/>
                  </a:lnTo>
                  <a:lnTo>
                    <a:pt x="96" y="273"/>
                  </a:lnTo>
                  <a:lnTo>
                    <a:pt x="96" y="275"/>
                  </a:lnTo>
                  <a:lnTo>
                    <a:pt x="98" y="276"/>
                  </a:lnTo>
                  <a:lnTo>
                    <a:pt x="98" y="278"/>
                  </a:lnTo>
                  <a:lnTo>
                    <a:pt x="98" y="279"/>
                  </a:lnTo>
                  <a:lnTo>
                    <a:pt x="98" y="280"/>
                  </a:lnTo>
                  <a:lnTo>
                    <a:pt x="98" y="282"/>
                  </a:lnTo>
                  <a:lnTo>
                    <a:pt x="98" y="283"/>
                  </a:lnTo>
                  <a:lnTo>
                    <a:pt x="98" y="285"/>
                  </a:lnTo>
                  <a:lnTo>
                    <a:pt x="98" y="286"/>
                  </a:lnTo>
                  <a:lnTo>
                    <a:pt x="98" y="288"/>
                  </a:lnTo>
                  <a:lnTo>
                    <a:pt x="98" y="289"/>
                  </a:lnTo>
                  <a:lnTo>
                    <a:pt x="99" y="289"/>
                  </a:lnTo>
                  <a:lnTo>
                    <a:pt x="99" y="291"/>
                  </a:lnTo>
                  <a:lnTo>
                    <a:pt x="99" y="292"/>
                  </a:lnTo>
                  <a:lnTo>
                    <a:pt x="99" y="293"/>
                  </a:lnTo>
                  <a:lnTo>
                    <a:pt x="99" y="295"/>
                  </a:lnTo>
                  <a:lnTo>
                    <a:pt x="99" y="296"/>
                  </a:lnTo>
                  <a:lnTo>
                    <a:pt x="101" y="298"/>
                  </a:lnTo>
                  <a:lnTo>
                    <a:pt x="101" y="299"/>
                  </a:lnTo>
                  <a:lnTo>
                    <a:pt x="101" y="301"/>
                  </a:lnTo>
                  <a:lnTo>
                    <a:pt x="101" y="302"/>
                  </a:lnTo>
                  <a:lnTo>
                    <a:pt x="101" y="303"/>
                  </a:lnTo>
                  <a:lnTo>
                    <a:pt x="102" y="305"/>
                  </a:lnTo>
                  <a:lnTo>
                    <a:pt x="102" y="306"/>
                  </a:lnTo>
                  <a:lnTo>
                    <a:pt x="102" y="308"/>
                  </a:lnTo>
                  <a:lnTo>
                    <a:pt x="102" y="309"/>
                  </a:lnTo>
                  <a:lnTo>
                    <a:pt x="102" y="311"/>
                  </a:lnTo>
                  <a:lnTo>
                    <a:pt x="102" y="312"/>
                  </a:lnTo>
                  <a:lnTo>
                    <a:pt x="102" y="314"/>
                  </a:lnTo>
                  <a:lnTo>
                    <a:pt x="102" y="315"/>
                  </a:lnTo>
                  <a:lnTo>
                    <a:pt x="102" y="316"/>
                  </a:lnTo>
                  <a:lnTo>
                    <a:pt x="102" y="318"/>
                  </a:lnTo>
                  <a:lnTo>
                    <a:pt x="102" y="319"/>
                  </a:lnTo>
                  <a:lnTo>
                    <a:pt x="102" y="321"/>
                  </a:lnTo>
                  <a:lnTo>
                    <a:pt x="102" y="322"/>
                  </a:lnTo>
                  <a:lnTo>
                    <a:pt x="102" y="324"/>
                  </a:lnTo>
                  <a:lnTo>
                    <a:pt x="102" y="325"/>
                  </a:lnTo>
                  <a:lnTo>
                    <a:pt x="102" y="326"/>
                  </a:lnTo>
                  <a:lnTo>
                    <a:pt x="102" y="328"/>
                  </a:lnTo>
                  <a:lnTo>
                    <a:pt x="102" y="329"/>
                  </a:lnTo>
                  <a:lnTo>
                    <a:pt x="102" y="332"/>
                  </a:lnTo>
                  <a:lnTo>
                    <a:pt x="102" y="334"/>
                  </a:lnTo>
                  <a:lnTo>
                    <a:pt x="102" y="337"/>
                  </a:lnTo>
                  <a:lnTo>
                    <a:pt x="102" y="339"/>
                  </a:lnTo>
                  <a:lnTo>
                    <a:pt x="102" y="341"/>
                  </a:lnTo>
                  <a:lnTo>
                    <a:pt x="101" y="344"/>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32" name="Freeform 24"/>
            <p:cNvSpPr>
              <a:spLocks/>
            </p:cNvSpPr>
            <p:nvPr/>
          </p:nvSpPr>
          <p:spPr bwMode="auto">
            <a:xfrm>
              <a:off x="1931" y="1493"/>
              <a:ext cx="52" cy="172"/>
            </a:xfrm>
            <a:custGeom>
              <a:avLst/>
              <a:gdLst>
                <a:gd name="T0" fmla="*/ 1 w 102"/>
                <a:gd name="T1" fmla="*/ 1 h 344"/>
                <a:gd name="T2" fmla="*/ 1 w 102"/>
                <a:gd name="T3" fmla="*/ 1 h 344"/>
                <a:gd name="T4" fmla="*/ 1 w 102"/>
                <a:gd name="T5" fmla="*/ 1 h 344"/>
                <a:gd name="T6" fmla="*/ 1 w 102"/>
                <a:gd name="T7" fmla="*/ 1 h 344"/>
                <a:gd name="T8" fmla="*/ 1 w 102"/>
                <a:gd name="T9" fmla="*/ 1 h 344"/>
                <a:gd name="T10" fmla="*/ 1 w 102"/>
                <a:gd name="T11" fmla="*/ 1 h 344"/>
                <a:gd name="T12" fmla="*/ 1 w 102"/>
                <a:gd name="T13" fmla="*/ 1 h 344"/>
                <a:gd name="T14" fmla="*/ 1 w 102"/>
                <a:gd name="T15" fmla="*/ 1 h 344"/>
                <a:gd name="T16" fmla="*/ 1 w 102"/>
                <a:gd name="T17" fmla="*/ 1 h 344"/>
                <a:gd name="T18" fmla="*/ 1 w 102"/>
                <a:gd name="T19" fmla="*/ 1 h 344"/>
                <a:gd name="T20" fmla="*/ 1 w 102"/>
                <a:gd name="T21" fmla="*/ 1 h 344"/>
                <a:gd name="T22" fmla="*/ 1 w 102"/>
                <a:gd name="T23" fmla="*/ 1 h 344"/>
                <a:gd name="T24" fmla="*/ 1 w 102"/>
                <a:gd name="T25" fmla="*/ 1 h 344"/>
                <a:gd name="T26" fmla="*/ 1 w 102"/>
                <a:gd name="T27" fmla="*/ 1 h 344"/>
                <a:gd name="T28" fmla="*/ 1 w 102"/>
                <a:gd name="T29" fmla="*/ 1 h 344"/>
                <a:gd name="T30" fmla="*/ 1 w 102"/>
                <a:gd name="T31" fmla="*/ 1 h 344"/>
                <a:gd name="T32" fmla="*/ 1 w 102"/>
                <a:gd name="T33" fmla="*/ 1 h 344"/>
                <a:gd name="T34" fmla="*/ 1 w 102"/>
                <a:gd name="T35" fmla="*/ 1 h 344"/>
                <a:gd name="T36" fmla="*/ 1 w 102"/>
                <a:gd name="T37" fmla="*/ 1 h 344"/>
                <a:gd name="T38" fmla="*/ 1 w 102"/>
                <a:gd name="T39" fmla="*/ 1 h 344"/>
                <a:gd name="T40" fmla="*/ 1 w 102"/>
                <a:gd name="T41" fmla="*/ 1 h 344"/>
                <a:gd name="T42" fmla="*/ 1 w 102"/>
                <a:gd name="T43" fmla="*/ 1 h 344"/>
                <a:gd name="T44" fmla="*/ 1 w 102"/>
                <a:gd name="T45" fmla="*/ 1 h 344"/>
                <a:gd name="T46" fmla="*/ 1 w 102"/>
                <a:gd name="T47" fmla="*/ 1 h 344"/>
                <a:gd name="T48" fmla="*/ 1 w 102"/>
                <a:gd name="T49" fmla="*/ 1 h 344"/>
                <a:gd name="T50" fmla="*/ 1 w 102"/>
                <a:gd name="T51" fmla="*/ 1 h 344"/>
                <a:gd name="T52" fmla="*/ 1 w 102"/>
                <a:gd name="T53" fmla="*/ 1 h 344"/>
                <a:gd name="T54" fmla="*/ 1 w 102"/>
                <a:gd name="T55" fmla="*/ 1 h 344"/>
                <a:gd name="T56" fmla="*/ 1 w 102"/>
                <a:gd name="T57" fmla="*/ 1 h 344"/>
                <a:gd name="T58" fmla="*/ 1 w 102"/>
                <a:gd name="T59" fmla="*/ 1 h 344"/>
                <a:gd name="T60" fmla="*/ 1 w 102"/>
                <a:gd name="T61" fmla="*/ 1 h 344"/>
                <a:gd name="T62" fmla="*/ 1 w 102"/>
                <a:gd name="T63" fmla="*/ 1 h 344"/>
                <a:gd name="T64" fmla="*/ 1 w 102"/>
                <a:gd name="T65" fmla="*/ 1 h 344"/>
                <a:gd name="T66" fmla="*/ 1 w 102"/>
                <a:gd name="T67" fmla="*/ 1 h 344"/>
                <a:gd name="T68" fmla="*/ 1 w 102"/>
                <a:gd name="T69" fmla="*/ 1 h 344"/>
                <a:gd name="T70" fmla="*/ 1 w 102"/>
                <a:gd name="T71" fmla="*/ 1 h 344"/>
                <a:gd name="T72" fmla="*/ 1 w 102"/>
                <a:gd name="T73" fmla="*/ 1 h 344"/>
                <a:gd name="T74" fmla="*/ 1 w 102"/>
                <a:gd name="T75" fmla="*/ 1 h 344"/>
                <a:gd name="T76" fmla="*/ 1 w 102"/>
                <a:gd name="T77" fmla="*/ 1 h 344"/>
                <a:gd name="T78" fmla="*/ 1 w 102"/>
                <a:gd name="T79" fmla="*/ 1 h 344"/>
                <a:gd name="T80" fmla="*/ 1 w 102"/>
                <a:gd name="T81" fmla="*/ 1 h 344"/>
                <a:gd name="T82" fmla="*/ 1 w 102"/>
                <a:gd name="T83" fmla="*/ 1 h 344"/>
                <a:gd name="T84" fmla="*/ 1 w 102"/>
                <a:gd name="T85" fmla="*/ 1 h 344"/>
                <a:gd name="T86" fmla="*/ 1 w 102"/>
                <a:gd name="T87" fmla="*/ 1 h 344"/>
                <a:gd name="T88" fmla="*/ 1 w 102"/>
                <a:gd name="T89" fmla="*/ 1 h 344"/>
                <a:gd name="T90" fmla="*/ 1 w 102"/>
                <a:gd name="T91" fmla="*/ 1 h 344"/>
                <a:gd name="T92" fmla="*/ 1 w 102"/>
                <a:gd name="T93" fmla="*/ 1 h 344"/>
                <a:gd name="T94" fmla="*/ 1 w 102"/>
                <a:gd name="T95" fmla="*/ 1 h 344"/>
                <a:gd name="T96" fmla="*/ 1 w 102"/>
                <a:gd name="T97" fmla="*/ 1 h 344"/>
                <a:gd name="T98" fmla="*/ 1 w 102"/>
                <a:gd name="T99" fmla="*/ 1 h 344"/>
                <a:gd name="T100" fmla="*/ 1 w 102"/>
                <a:gd name="T101" fmla="*/ 1 h 344"/>
                <a:gd name="T102" fmla="*/ 1 w 102"/>
                <a:gd name="T103" fmla="*/ 1 h 344"/>
                <a:gd name="T104" fmla="*/ 1 w 102"/>
                <a:gd name="T105" fmla="*/ 1 h 344"/>
                <a:gd name="T106" fmla="*/ 1 w 102"/>
                <a:gd name="T107" fmla="*/ 1 h 344"/>
                <a:gd name="T108" fmla="*/ 1 w 102"/>
                <a:gd name="T109" fmla="*/ 1 h 344"/>
                <a:gd name="T110" fmla="*/ 1 w 102"/>
                <a:gd name="T111" fmla="*/ 1 h 344"/>
                <a:gd name="T112" fmla="*/ 1 w 102"/>
                <a:gd name="T113" fmla="*/ 1 h 3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 h="344">
                  <a:moveTo>
                    <a:pt x="0" y="344"/>
                  </a:moveTo>
                  <a:lnTo>
                    <a:pt x="3" y="340"/>
                  </a:lnTo>
                  <a:lnTo>
                    <a:pt x="4" y="337"/>
                  </a:lnTo>
                  <a:lnTo>
                    <a:pt x="7" y="332"/>
                  </a:lnTo>
                  <a:lnTo>
                    <a:pt x="9" y="329"/>
                  </a:lnTo>
                  <a:lnTo>
                    <a:pt x="10" y="327"/>
                  </a:lnTo>
                  <a:lnTo>
                    <a:pt x="11" y="324"/>
                  </a:lnTo>
                  <a:lnTo>
                    <a:pt x="13" y="322"/>
                  </a:lnTo>
                  <a:lnTo>
                    <a:pt x="14" y="319"/>
                  </a:lnTo>
                  <a:lnTo>
                    <a:pt x="16" y="317"/>
                  </a:lnTo>
                  <a:lnTo>
                    <a:pt x="17" y="315"/>
                  </a:lnTo>
                  <a:lnTo>
                    <a:pt x="19" y="314"/>
                  </a:lnTo>
                  <a:lnTo>
                    <a:pt x="19" y="311"/>
                  </a:lnTo>
                  <a:lnTo>
                    <a:pt x="20" y="309"/>
                  </a:lnTo>
                  <a:lnTo>
                    <a:pt x="20" y="308"/>
                  </a:lnTo>
                  <a:lnTo>
                    <a:pt x="22" y="306"/>
                  </a:lnTo>
                  <a:lnTo>
                    <a:pt x="23" y="305"/>
                  </a:lnTo>
                  <a:lnTo>
                    <a:pt x="23" y="304"/>
                  </a:lnTo>
                  <a:lnTo>
                    <a:pt x="24" y="302"/>
                  </a:lnTo>
                  <a:lnTo>
                    <a:pt x="24" y="301"/>
                  </a:lnTo>
                  <a:lnTo>
                    <a:pt x="26" y="299"/>
                  </a:lnTo>
                  <a:lnTo>
                    <a:pt x="26" y="298"/>
                  </a:lnTo>
                  <a:lnTo>
                    <a:pt x="26" y="296"/>
                  </a:lnTo>
                  <a:lnTo>
                    <a:pt x="27" y="295"/>
                  </a:lnTo>
                  <a:lnTo>
                    <a:pt x="27" y="294"/>
                  </a:lnTo>
                  <a:lnTo>
                    <a:pt x="29" y="292"/>
                  </a:lnTo>
                  <a:lnTo>
                    <a:pt x="29" y="291"/>
                  </a:lnTo>
                  <a:lnTo>
                    <a:pt x="30" y="289"/>
                  </a:lnTo>
                  <a:lnTo>
                    <a:pt x="30" y="288"/>
                  </a:lnTo>
                  <a:lnTo>
                    <a:pt x="30" y="286"/>
                  </a:lnTo>
                  <a:lnTo>
                    <a:pt x="32" y="285"/>
                  </a:lnTo>
                  <a:lnTo>
                    <a:pt x="33" y="282"/>
                  </a:lnTo>
                  <a:lnTo>
                    <a:pt x="33" y="281"/>
                  </a:lnTo>
                  <a:lnTo>
                    <a:pt x="35" y="279"/>
                  </a:lnTo>
                  <a:lnTo>
                    <a:pt x="35" y="276"/>
                  </a:lnTo>
                  <a:lnTo>
                    <a:pt x="36" y="275"/>
                  </a:lnTo>
                  <a:lnTo>
                    <a:pt x="36" y="273"/>
                  </a:lnTo>
                  <a:lnTo>
                    <a:pt x="37" y="272"/>
                  </a:lnTo>
                  <a:lnTo>
                    <a:pt x="37" y="271"/>
                  </a:lnTo>
                  <a:lnTo>
                    <a:pt x="37" y="269"/>
                  </a:lnTo>
                  <a:lnTo>
                    <a:pt x="39" y="268"/>
                  </a:lnTo>
                  <a:lnTo>
                    <a:pt x="39" y="266"/>
                  </a:lnTo>
                  <a:lnTo>
                    <a:pt x="39" y="265"/>
                  </a:lnTo>
                  <a:lnTo>
                    <a:pt x="40" y="265"/>
                  </a:lnTo>
                  <a:lnTo>
                    <a:pt x="40" y="263"/>
                  </a:lnTo>
                  <a:lnTo>
                    <a:pt x="40" y="262"/>
                  </a:lnTo>
                  <a:lnTo>
                    <a:pt x="42" y="260"/>
                  </a:lnTo>
                  <a:lnTo>
                    <a:pt x="42" y="259"/>
                  </a:lnTo>
                  <a:lnTo>
                    <a:pt x="43" y="258"/>
                  </a:lnTo>
                  <a:lnTo>
                    <a:pt x="43" y="256"/>
                  </a:lnTo>
                  <a:lnTo>
                    <a:pt x="43" y="255"/>
                  </a:lnTo>
                  <a:lnTo>
                    <a:pt x="45" y="253"/>
                  </a:lnTo>
                  <a:lnTo>
                    <a:pt x="45" y="252"/>
                  </a:lnTo>
                  <a:lnTo>
                    <a:pt x="46" y="250"/>
                  </a:lnTo>
                  <a:lnTo>
                    <a:pt x="46" y="249"/>
                  </a:lnTo>
                  <a:lnTo>
                    <a:pt x="46" y="248"/>
                  </a:lnTo>
                  <a:lnTo>
                    <a:pt x="47" y="245"/>
                  </a:lnTo>
                  <a:lnTo>
                    <a:pt x="47" y="243"/>
                  </a:lnTo>
                  <a:lnTo>
                    <a:pt x="49" y="242"/>
                  </a:lnTo>
                  <a:lnTo>
                    <a:pt x="49" y="240"/>
                  </a:lnTo>
                  <a:lnTo>
                    <a:pt x="50" y="237"/>
                  </a:lnTo>
                  <a:lnTo>
                    <a:pt x="50" y="235"/>
                  </a:lnTo>
                  <a:lnTo>
                    <a:pt x="52" y="233"/>
                  </a:lnTo>
                  <a:lnTo>
                    <a:pt x="53" y="230"/>
                  </a:lnTo>
                  <a:lnTo>
                    <a:pt x="53" y="229"/>
                  </a:lnTo>
                  <a:lnTo>
                    <a:pt x="55" y="226"/>
                  </a:lnTo>
                  <a:lnTo>
                    <a:pt x="55" y="225"/>
                  </a:lnTo>
                  <a:lnTo>
                    <a:pt x="56" y="223"/>
                  </a:lnTo>
                  <a:lnTo>
                    <a:pt x="56" y="220"/>
                  </a:lnTo>
                  <a:lnTo>
                    <a:pt x="58" y="219"/>
                  </a:lnTo>
                  <a:lnTo>
                    <a:pt x="58" y="217"/>
                  </a:lnTo>
                  <a:lnTo>
                    <a:pt x="59" y="216"/>
                  </a:lnTo>
                  <a:lnTo>
                    <a:pt x="59" y="214"/>
                  </a:lnTo>
                  <a:lnTo>
                    <a:pt x="59" y="213"/>
                  </a:lnTo>
                  <a:lnTo>
                    <a:pt x="60" y="212"/>
                  </a:lnTo>
                  <a:lnTo>
                    <a:pt x="60" y="210"/>
                  </a:lnTo>
                  <a:lnTo>
                    <a:pt x="60" y="209"/>
                  </a:lnTo>
                  <a:lnTo>
                    <a:pt x="62" y="209"/>
                  </a:lnTo>
                  <a:lnTo>
                    <a:pt x="62" y="207"/>
                  </a:lnTo>
                  <a:lnTo>
                    <a:pt x="62" y="206"/>
                  </a:lnTo>
                  <a:lnTo>
                    <a:pt x="63" y="204"/>
                  </a:lnTo>
                  <a:lnTo>
                    <a:pt x="63" y="203"/>
                  </a:lnTo>
                  <a:lnTo>
                    <a:pt x="63" y="202"/>
                  </a:lnTo>
                  <a:lnTo>
                    <a:pt x="63" y="200"/>
                  </a:lnTo>
                  <a:lnTo>
                    <a:pt x="65" y="199"/>
                  </a:lnTo>
                  <a:lnTo>
                    <a:pt x="65" y="197"/>
                  </a:lnTo>
                  <a:lnTo>
                    <a:pt x="65" y="196"/>
                  </a:lnTo>
                  <a:lnTo>
                    <a:pt x="66" y="194"/>
                  </a:lnTo>
                  <a:lnTo>
                    <a:pt x="66" y="193"/>
                  </a:lnTo>
                  <a:lnTo>
                    <a:pt x="66" y="191"/>
                  </a:lnTo>
                  <a:lnTo>
                    <a:pt x="68" y="190"/>
                  </a:lnTo>
                  <a:lnTo>
                    <a:pt x="68" y="187"/>
                  </a:lnTo>
                  <a:lnTo>
                    <a:pt x="69" y="186"/>
                  </a:lnTo>
                  <a:lnTo>
                    <a:pt x="69" y="183"/>
                  </a:lnTo>
                  <a:lnTo>
                    <a:pt x="71" y="181"/>
                  </a:lnTo>
                  <a:lnTo>
                    <a:pt x="71" y="179"/>
                  </a:lnTo>
                  <a:lnTo>
                    <a:pt x="72" y="176"/>
                  </a:lnTo>
                  <a:lnTo>
                    <a:pt x="72" y="174"/>
                  </a:lnTo>
                  <a:lnTo>
                    <a:pt x="73" y="173"/>
                  </a:lnTo>
                  <a:lnTo>
                    <a:pt x="73" y="170"/>
                  </a:lnTo>
                  <a:lnTo>
                    <a:pt x="73" y="168"/>
                  </a:lnTo>
                  <a:lnTo>
                    <a:pt x="75" y="167"/>
                  </a:lnTo>
                  <a:lnTo>
                    <a:pt x="75" y="166"/>
                  </a:lnTo>
                  <a:lnTo>
                    <a:pt x="75" y="164"/>
                  </a:lnTo>
                  <a:lnTo>
                    <a:pt x="76" y="163"/>
                  </a:lnTo>
                  <a:lnTo>
                    <a:pt x="76" y="161"/>
                  </a:lnTo>
                  <a:lnTo>
                    <a:pt x="76" y="160"/>
                  </a:lnTo>
                  <a:lnTo>
                    <a:pt x="76" y="158"/>
                  </a:lnTo>
                  <a:lnTo>
                    <a:pt x="78" y="157"/>
                  </a:lnTo>
                  <a:lnTo>
                    <a:pt x="78" y="156"/>
                  </a:lnTo>
                  <a:lnTo>
                    <a:pt x="78" y="154"/>
                  </a:lnTo>
                  <a:lnTo>
                    <a:pt x="79" y="154"/>
                  </a:lnTo>
                  <a:lnTo>
                    <a:pt x="79" y="153"/>
                  </a:lnTo>
                  <a:lnTo>
                    <a:pt x="79" y="151"/>
                  </a:lnTo>
                  <a:lnTo>
                    <a:pt x="79" y="150"/>
                  </a:lnTo>
                  <a:lnTo>
                    <a:pt x="81" y="148"/>
                  </a:lnTo>
                  <a:lnTo>
                    <a:pt x="81" y="147"/>
                  </a:lnTo>
                  <a:lnTo>
                    <a:pt x="81" y="145"/>
                  </a:lnTo>
                  <a:lnTo>
                    <a:pt x="82" y="144"/>
                  </a:lnTo>
                  <a:lnTo>
                    <a:pt x="82" y="143"/>
                  </a:lnTo>
                  <a:lnTo>
                    <a:pt x="82" y="141"/>
                  </a:lnTo>
                  <a:lnTo>
                    <a:pt x="83" y="140"/>
                  </a:lnTo>
                  <a:lnTo>
                    <a:pt x="83" y="137"/>
                  </a:lnTo>
                  <a:lnTo>
                    <a:pt x="83" y="135"/>
                  </a:lnTo>
                  <a:lnTo>
                    <a:pt x="85" y="134"/>
                  </a:lnTo>
                  <a:lnTo>
                    <a:pt x="85" y="131"/>
                  </a:lnTo>
                  <a:lnTo>
                    <a:pt x="86" y="128"/>
                  </a:lnTo>
                  <a:lnTo>
                    <a:pt x="86" y="127"/>
                  </a:lnTo>
                  <a:lnTo>
                    <a:pt x="88" y="124"/>
                  </a:lnTo>
                  <a:lnTo>
                    <a:pt x="88" y="122"/>
                  </a:lnTo>
                  <a:lnTo>
                    <a:pt x="89" y="120"/>
                  </a:lnTo>
                  <a:lnTo>
                    <a:pt x="89" y="118"/>
                  </a:lnTo>
                  <a:lnTo>
                    <a:pt x="89" y="117"/>
                  </a:lnTo>
                  <a:lnTo>
                    <a:pt x="91" y="115"/>
                  </a:lnTo>
                  <a:lnTo>
                    <a:pt x="91" y="114"/>
                  </a:lnTo>
                  <a:lnTo>
                    <a:pt x="91" y="112"/>
                  </a:lnTo>
                  <a:lnTo>
                    <a:pt x="92" y="111"/>
                  </a:lnTo>
                  <a:lnTo>
                    <a:pt x="92" y="110"/>
                  </a:lnTo>
                  <a:lnTo>
                    <a:pt x="92" y="108"/>
                  </a:lnTo>
                  <a:lnTo>
                    <a:pt x="92" y="107"/>
                  </a:lnTo>
                  <a:lnTo>
                    <a:pt x="94" y="105"/>
                  </a:lnTo>
                  <a:lnTo>
                    <a:pt x="94" y="104"/>
                  </a:lnTo>
                  <a:lnTo>
                    <a:pt x="94" y="102"/>
                  </a:lnTo>
                  <a:lnTo>
                    <a:pt x="94" y="101"/>
                  </a:lnTo>
                  <a:lnTo>
                    <a:pt x="94" y="99"/>
                  </a:lnTo>
                  <a:lnTo>
                    <a:pt x="95" y="98"/>
                  </a:lnTo>
                  <a:lnTo>
                    <a:pt x="95" y="97"/>
                  </a:lnTo>
                  <a:lnTo>
                    <a:pt x="95" y="95"/>
                  </a:lnTo>
                  <a:lnTo>
                    <a:pt x="95" y="94"/>
                  </a:lnTo>
                  <a:lnTo>
                    <a:pt x="95" y="92"/>
                  </a:lnTo>
                  <a:lnTo>
                    <a:pt x="95" y="91"/>
                  </a:lnTo>
                  <a:lnTo>
                    <a:pt x="95" y="89"/>
                  </a:lnTo>
                  <a:lnTo>
                    <a:pt x="95" y="88"/>
                  </a:lnTo>
                  <a:lnTo>
                    <a:pt x="96" y="87"/>
                  </a:lnTo>
                  <a:lnTo>
                    <a:pt x="96" y="84"/>
                  </a:lnTo>
                  <a:lnTo>
                    <a:pt x="96" y="82"/>
                  </a:lnTo>
                  <a:lnTo>
                    <a:pt x="96" y="81"/>
                  </a:lnTo>
                  <a:lnTo>
                    <a:pt x="96" y="78"/>
                  </a:lnTo>
                  <a:lnTo>
                    <a:pt x="96" y="76"/>
                  </a:lnTo>
                  <a:lnTo>
                    <a:pt x="96" y="75"/>
                  </a:lnTo>
                  <a:lnTo>
                    <a:pt x="96" y="72"/>
                  </a:lnTo>
                  <a:lnTo>
                    <a:pt x="96" y="71"/>
                  </a:lnTo>
                  <a:lnTo>
                    <a:pt x="96" y="69"/>
                  </a:lnTo>
                  <a:lnTo>
                    <a:pt x="98" y="68"/>
                  </a:lnTo>
                  <a:lnTo>
                    <a:pt x="98" y="66"/>
                  </a:lnTo>
                  <a:lnTo>
                    <a:pt x="98" y="65"/>
                  </a:lnTo>
                  <a:lnTo>
                    <a:pt x="98" y="64"/>
                  </a:lnTo>
                  <a:lnTo>
                    <a:pt x="98" y="62"/>
                  </a:lnTo>
                  <a:lnTo>
                    <a:pt x="98" y="61"/>
                  </a:lnTo>
                  <a:lnTo>
                    <a:pt x="98" y="59"/>
                  </a:lnTo>
                  <a:lnTo>
                    <a:pt x="98" y="58"/>
                  </a:lnTo>
                  <a:lnTo>
                    <a:pt x="98" y="56"/>
                  </a:lnTo>
                  <a:lnTo>
                    <a:pt x="99" y="55"/>
                  </a:lnTo>
                  <a:lnTo>
                    <a:pt x="99" y="53"/>
                  </a:lnTo>
                  <a:lnTo>
                    <a:pt x="99" y="52"/>
                  </a:lnTo>
                  <a:lnTo>
                    <a:pt x="99" y="51"/>
                  </a:lnTo>
                  <a:lnTo>
                    <a:pt x="99" y="49"/>
                  </a:lnTo>
                  <a:lnTo>
                    <a:pt x="99" y="48"/>
                  </a:lnTo>
                  <a:lnTo>
                    <a:pt x="101" y="46"/>
                  </a:lnTo>
                  <a:lnTo>
                    <a:pt x="101" y="45"/>
                  </a:lnTo>
                  <a:lnTo>
                    <a:pt x="101" y="43"/>
                  </a:lnTo>
                  <a:lnTo>
                    <a:pt x="101" y="42"/>
                  </a:lnTo>
                  <a:lnTo>
                    <a:pt x="101" y="41"/>
                  </a:lnTo>
                  <a:lnTo>
                    <a:pt x="102" y="39"/>
                  </a:lnTo>
                  <a:lnTo>
                    <a:pt x="102" y="38"/>
                  </a:lnTo>
                  <a:lnTo>
                    <a:pt x="102" y="36"/>
                  </a:lnTo>
                  <a:lnTo>
                    <a:pt x="102" y="35"/>
                  </a:lnTo>
                  <a:lnTo>
                    <a:pt x="102" y="33"/>
                  </a:lnTo>
                  <a:lnTo>
                    <a:pt x="102" y="32"/>
                  </a:lnTo>
                  <a:lnTo>
                    <a:pt x="102" y="30"/>
                  </a:lnTo>
                  <a:lnTo>
                    <a:pt x="102" y="29"/>
                  </a:lnTo>
                  <a:lnTo>
                    <a:pt x="102" y="28"/>
                  </a:lnTo>
                  <a:lnTo>
                    <a:pt x="102" y="26"/>
                  </a:lnTo>
                  <a:lnTo>
                    <a:pt x="102" y="25"/>
                  </a:lnTo>
                  <a:lnTo>
                    <a:pt x="102" y="23"/>
                  </a:lnTo>
                  <a:lnTo>
                    <a:pt x="102" y="22"/>
                  </a:lnTo>
                  <a:lnTo>
                    <a:pt x="102" y="20"/>
                  </a:lnTo>
                  <a:lnTo>
                    <a:pt x="102" y="18"/>
                  </a:lnTo>
                  <a:lnTo>
                    <a:pt x="102" y="16"/>
                  </a:lnTo>
                  <a:lnTo>
                    <a:pt x="102" y="15"/>
                  </a:lnTo>
                  <a:lnTo>
                    <a:pt x="102" y="13"/>
                  </a:lnTo>
                  <a:lnTo>
                    <a:pt x="102" y="10"/>
                  </a:lnTo>
                  <a:lnTo>
                    <a:pt x="102" y="7"/>
                  </a:lnTo>
                  <a:lnTo>
                    <a:pt x="102" y="6"/>
                  </a:lnTo>
                  <a:lnTo>
                    <a:pt x="102" y="3"/>
                  </a:lnTo>
                  <a:lnTo>
                    <a:pt x="101"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33" name="Freeform 25"/>
            <p:cNvSpPr>
              <a:spLocks/>
            </p:cNvSpPr>
            <p:nvPr/>
          </p:nvSpPr>
          <p:spPr bwMode="auto">
            <a:xfrm>
              <a:off x="1872" y="1358"/>
              <a:ext cx="78" cy="78"/>
            </a:xfrm>
            <a:custGeom>
              <a:avLst/>
              <a:gdLst>
                <a:gd name="T0" fmla="*/ 1 w 155"/>
                <a:gd name="T1" fmla="*/ 1 h 155"/>
                <a:gd name="T2" fmla="*/ 1 w 155"/>
                <a:gd name="T3" fmla="*/ 1 h 155"/>
                <a:gd name="T4" fmla="*/ 1 w 155"/>
                <a:gd name="T5" fmla="*/ 1 h 155"/>
                <a:gd name="T6" fmla="*/ 1 w 155"/>
                <a:gd name="T7" fmla="*/ 1 h 155"/>
                <a:gd name="T8" fmla="*/ 1 w 155"/>
                <a:gd name="T9" fmla="*/ 1 h 155"/>
                <a:gd name="T10" fmla="*/ 1 w 155"/>
                <a:gd name="T11" fmla="*/ 1 h 155"/>
                <a:gd name="T12" fmla="*/ 1 w 155"/>
                <a:gd name="T13" fmla="*/ 1 h 155"/>
                <a:gd name="T14" fmla="*/ 1 w 155"/>
                <a:gd name="T15" fmla="*/ 1 h 155"/>
                <a:gd name="T16" fmla="*/ 1 w 155"/>
                <a:gd name="T17" fmla="*/ 1 h 155"/>
                <a:gd name="T18" fmla="*/ 0 w 155"/>
                <a:gd name="T19" fmla="*/ 1 h 155"/>
                <a:gd name="T20" fmla="*/ 0 w 155"/>
                <a:gd name="T21" fmla="*/ 1 h 155"/>
                <a:gd name="T22" fmla="*/ 0 w 155"/>
                <a:gd name="T23" fmla="*/ 1 h 155"/>
                <a:gd name="T24" fmla="*/ 1 w 155"/>
                <a:gd name="T25" fmla="*/ 1 h 155"/>
                <a:gd name="T26" fmla="*/ 1 w 155"/>
                <a:gd name="T27" fmla="*/ 1 h 155"/>
                <a:gd name="T28" fmla="*/ 1 w 155"/>
                <a:gd name="T29" fmla="*/ 1 h 155"/>
                <a:gd name="T30" fmla="*/ 1 w 155"/>
                <a:gd name="T31" fmla="*/ 1 h 155"/>
                <a:gd name="T32" fmla="*/ 1 w 155"/>
                <a:gd name="T33" fmla="*/ 1 h 155"/>
                <a:gd name="T34" fmla="*/ 1 w 155"/>
                <a:gd name="T35" fmla="*/ 1 h 155"/>
                <a:gd name="T36" fmla="*/ 1 w 155"/>
                <a:gd name="T37" fmla="*/ 1 h 155"/>
                <a:gd name="T38" fmla="*/ 1 w 155"/>
                <a:gd name="T39" fmla="*/ 1 h 155"/>
                <a:gd name="T40" fmla="*/ 1 w 155"/>
                <a:gd name="T41" fmla="*/ 1 h 155"/>
                <a:gd name="T42" fmla="*/ 1 w 155"/>
                <a:gd name="T43" fmla="*/ 1 h 155"/>
                <a:gd name="T44" fmla="*/ 1 w 155"/>
                <a:gd name="T45" fmla="*/ 1 h 155"/>
                <a:gd name="T46" fmla="*/ 1 w 155"/>
                <a:gd name="T47" fmla="*/ 1 h 155"/>
                <a:gd name="T48" fmla="*/ 1 w 155"/>
                <a:gd name="T49" fmla="*/ 1 h 155"/>
                <a:gd name="T50" fmla="*/ 1 w 155"/>
                <a:gd name="T51" fmla="*/ 1 h 155"/>
                <a:gd name="T52" fmla="*/ 1 w 155"/>
                <a:gd name="T53" fmla="*/ 1 h 155"/>
                <a:gd name="T54" fmla="*/ 1 w 155"/>
                <a:gd name="T55" fmla="*/ 1 h 155"/>
                <a:gd name="T56" fmla="*/ 1 w 155"/>
                <a:gd name="T57" fmla="*/ 1 h 155"/>
                <a:gd name="T58" fmla="*/ 1 w 155"/>
                <a:gd name="T59" fmla="*/ 1 h 155"/>
                <a:gd name="T60" fmla="*/ 1 w 155"/>
                <a:gd name="T61" fmla="*/ 1 h 155"/>
                <a:gd name="T62" fmla="*/ 1 w 155"/>
                <a:gd name="T63" fmla="*/ 1 h 155"/>
                <a:gd name="T64" fmla="*/ 1 w 155"/>
                <a:gd name="T65" fmla="*/ 1 h 155"/>
                <a:gd name="T66" fmla="*/ 1 w 155"/>
                <a:gd name="T67" fmla="*/ 1 h 155"/>
                <a:gd name="T68" fmla="*/ 1 w 155"/>
                <a:gd name="T69" fmla="*/ 1 h 155"/>
                <a:gd name="T70" fmla="*/ 1 w 155"/>
                <a:gd name="T71" fmla="*/ 1 h 155"/>
                <a:gd name="T72" fmla="*/ 1 w 155"/>
                <a:gd name="T73" fmla="*/ 1 h 155"/>
                <a:gd name="T74" fmla="*/ 1 w 155"/>
                <a:gd name="T75" fmla="*/ 1 h 155"/>
                <a:gd name="T76" fmla="*/ 1 w 155"/>
                <a:gd name="T77" fmla="*/ 1 h 155"/>
                <a:gd name="T78" fmla="*/ 1 w 155"/>
                <a:gd name="T79" fmla="*/ 1 h 155"/>
                <a:gd name="T80" fmla="*/ 1 w 155"/>
                <a:gd name="T81" fmla="*/ 1 h 155"/>
                <a:gd name="T82" fmla="*/ 1 w 155"/>
                <a:gd name="T83" fmla="*/ 1 h 155"/>
                <a:gd name="T84" fmla="*/ 1 w 155"/>
                <a:gd name="T85" fmla="*/ 1 h 155"/>
                <a:gd name="T86" fmla="*/ 1 w 155"/>
                <a:gd name="T87" fmla="*/ 0 h 1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5" h="155">
                  <a:moveTo>
                    <a:pt x="78" y="0"/>
                  </a:moveTo>
                  <a:lnTo>
                    <a:pt x="73" y="1"/>
                  </a:lnTo>
                  <a:lnTo>
                    <a:pt x="69" y="1"/>
                  </a:lnTo>
                  <a:lnTo>
                    <a:pt x="65" y="1"/>
                  </a:lnTo>
                  <a:lnTo>
                    <a:pt x="62" y="3"/>
                  </a:lnTo>
                  <a:lnTo>
                    <a:pt x="57" y="3"/>
                  </a:lnTo>
                  <a:lnTo>
                    <a:pt x="55" y="4"/>
                  </a:lnTo>
                  <a:lnTo>
                    <a:pt x="50" y="6"/>
                  </a:lnTo>
                  <a:lnTo>
                    <a:pt x="47" y="7"/>
                  </a:lnTo>
                  <a:lnTo>
                    <a:pt x="43" y="9"/>
                  </a:lnTo>
                  <a:lnTo>
                    <a:pt x="40" y="10"/>
                  </a:lnTo>
                  <a:lnTo>
                    <a:pt x="37" y="12"/>
                  </a:lnTo>
                  <a:lnTo>
                    <a:pt x="33" y="14"/>
                  </a:lnTo>
                  <a:lnTo>
                    <a:pt x="30" y="16"/>
                  </a:lnTo>
                  <a:lnTo>
                    <a:pt x="27" y="19"/>
                  </a:lnTo>
                  <a:lnTo>
                    <a:pt x="24" y="20"/>
                  </a:lnTo>
                  <a:lnTo>
                    <a:pt x="23" y="23"/>
                  </a:lnTo>
                  <a:lnTo>
                    <a:pt x="20" y="26"/>
                  </a:lnTo>
                  <a:lnTo>
                    <a:pt x="17" y="29"/>
                  </a:lnTo>
                  <a:lnTo>
                    <a:pt x="14" y="32"/>
                  </a:lnTo>
                  <a:lnTo>
                    <a:pt x="13" y="35"/>
                  </a:lnTo>
                  <a:lnTo>
                    <a:pt x="11" y="37"/>
                  </a:lnTo>
                  <a:lnTo>
                    <a:pt x="8" y="42"/>
                  </a:lnTo>
                  <a:lnTo>
                    <a:pt x="7" y="45"/>
                  </a:lnTo>
                  <a:lnTo>
                    <a:pt x="6" y="47"/>
                  </a:lnTo>
                  <a:lnTo>
                    <a:pt x="4" y="52"/>
                  </a:lnTo>
                  <a:lnTo>
                    <a:pt x="3" y="55"/>
                  </a:lnTo>
                  <a:lnTo>
                    <a:pt x="1" y="59"/>
                  </a:lnTo>
                  <a:lnTo>
                    <a:pt x="1" y="63"/>
                  </a:lnTo>
                  <a:lnTo>
                    <a:pt x="0" y="66"/>
                  </a:lnTo>
                  <a:lnTo>
                    <a:pt x="0" y="70"/>
                  </a:lnTo>
                  <a:lnTo>
                    <a:pt x="0" y="75"/>
                  </a:lnTo>
                  <a:lnTo>
                    <a:pt x="0" y="78"/>
                  </a:lnTo>
                  <a:lnTo>
                    <a:pt x="0" y="82"/>
                  </a:lnTo>
                  <a:lnTo>
                    <a:pt x="0" y="86"/>
                  </a:lnTo>
                  <a:lnTo>
                    <a:pt x="0" y="91"/>
                  </a:lnTo>
                  <a:lnTo>
                    <a:pt x="1" y="93"/>
                  </a:lnTo>
                  <a:lnTo>
                    <a:pt x="1" y="98"/>
                  </a:lnTo>
                  <a:lnTo>
                    <a:pt x="3" y="101"/>
                  </a:lnTo>
                  <a:lnTo>
                    <a:pt x="4" y="105"/>
                  </a:lnTo>
                  <a:lnTo>
                    <a:pt x="6" y="108"/>
                  </a:lnTo>
                  <a:lnTo>
                    <a:pt x="7" y="112"/>
                  </a:lnTo>
                  <a:lnTo>
                    <a:pt x="8" y="115"/>
                  </a:lnTo>
                  <a:lnTo>
                    <a:pt x="11" y="118"/>
                  </a:lnTo>
                  <a:lnTo>
                    <a:pt x="13" y="122"/>
                  </a:lnTo>
                  <a:lnTo>
                    <a:pt x="14" y="125"/>
                  </a:lnTo>
                  <a:lnTo>
                    <a:pt x="17" y="128"/>
                  </a:lnTo>
                  <a:lnTo>
                    <a:pt x="20" y="131"/>
                  </a:lnTo>
                  <a:lnTo>
                    <a:pt x="23" y="134"/>
                  </a:lnTo>
                  <a:lnTo>
                    <a:pt x="24" y="135"/>
                  </a:lnTo>
                  <a:lnTo>
                    <a:pt x="27" y="138"/>
                  </a:lnTo>
                  <a:lnTo>
                    <a:pt x="30" y="141"/>
                  </a:lnTo>
                  <a:lnTo>
                    <a:pt x="33" y="142"/>
                  </a:lnTo>
                  <a:lnTo>
                    <a:pt x="37" y="145"/>
                  </a:lnTo>
                  <a:lnTo>
                    <a:pt x="40" y="147"/>
                  </a:lnTo>
                  <a:lnTo>
                    <a:pt x="43" y="148"/>
                  </a:lnTo>
                  <a:lnTo>
                    <a:pt x="47" y="150"/>
                  </a:lnTo>
                  <a:lnTo>
                    <a:pt x="50" y="151"/>
                  </a:lnTo>
                  <a:lnTo>
                    <a:pt x="55" y="152"/>
                  </a:lnTo>
                  <a:lnTo>
                    <a:pt x="57" y="154"/>
                  </a:lnTo>
                  <a:lnTo>
                    <a:pt x="62" y="154"/>
                  </a:lnTo>
                  <a:lnTo>
                    <a:pt x="65" y="155"/>
                  </a:lnTo>
                  <a:lnTo>
                    <a:pt x="69" y="155"/>
                  </a:lnTo>
                  <a:lnTo>
                    <a:pt x="73" y="155"/>
                  </a:lnTo>
                  <a:lnTo>
                    <a:pt x="78" y="155"/>
                  </a:lnTo>
                  <a:lnTo>
                    <a:pt x="80" y="155"/>
                  </a:lnTo>
                  <a:lnTo>
                    <a:pt x="85" y="155"/>
                  </a:lnTo>
                  <a:lnTo>
                    <a:pt x="89" y="155"/>
                  </a:lnTo>
                  <a:lnTo>
                    <a:pt x="93" y="154"/>
                  </a:lnTo>
                  <a:lnTo>
                    <a:pt x="96" y="154"/>
                  </a:lnTo>
                  <a:lnTo>
                    <a:pt x="101" y="152"/>
                  </a:lnTo>
                  <a:lnTo>
                    <a:pt x="104" y="151"/>
                  </a:lnTo>
                  <a:lnTo>
                    <a:pt x="108" y="150"/>
                  </a:lnTo>
                  <a:lnTo>
                    <a:pt x="111" y="148"/>
                  </a:lnTo>
                  <a:lnTo>
                    <a:pt x="114" y="147"/>
                  </a:lnTo>
                  <a:lnTo>
                    <a:pt x="118" y="145"/>
                  </a:lnTo>
                  <a:lnTo>
                    <a:pt x="121" y="142"/>
                  </a:lnTo>
                  <a:lnTo>
                    <a:pt x="124" y="141"/>
                  </a:lnTo>
                  <a:lnTo>
                    <a:pt x="127" y="138"/>
                  </a:lnTo>
                  <a:lnTo>
                    <a:pt x="129" y="135"/>
                  </a:lnTo>
                  <a:lnTo>
                    <a:pt x="132" y="134"/>
                  </a:lnTo>
                  <a:lnTo>
                    <a:pt x="135" y="131"/>
                  </a:lnTo>
                  <a:lnTo>
                    <a:pt x="137" y="128"/>
                  </a:lnTo>
                  <a:lnTo>
                    <a:pt x="140" y="125"/>
                  </a:lnTo>
                  <a:lnTo>
                    <a:pt x="141" y="122"/>
                  </a:lnTo>
                  <a:lnTo>
                    <a:pt x="144" y="118"/>
                  </a:lnTo>
                  <a:lnTo>
                    <a:pt x="145" y="115"/>
                  </a:lnTo>
                  <a:lnTo>
                    <a:pt x="147" y="112"/>
                  </a:lnTo>
                  <a:lnTo>
                    <a:pt x="148" y="108"/>
                  </a:lnTo>
                  <a:lnTo>
                    <a:pt x="150" y="105"/>
                  </a:lnTo>
                  <a:lnTo>
                    <a:pt x="151" y="101"/>
                  </a:lnTo>
                  <a:lnTo>
                    <a:pt x="153" y="98"/>
                  </a:lnTo>
                  <a:lnTo>
                    <a:pt x="154" y="93"/>
                  </a:lnTo>
                  <a:lnTo>
                    <a:pt x="154" y="91"/>
                  </a:lnTo>
                  <a:lnTo>
                    <a:pt x="154" y="86"/>
                  </a:lnTo>
                  <a:lnTo>
                    <a:pt x="155" y="82"/>
                  </a:lnTo>
                  <a:lnTo>
                    <a:pt x="155" y="78"/>
                  </a:lnTo>
                  <a:lnTo>
                    <a:pt x="155" y="75"/>
                  </a:lnTo>
                  <a:lnTo>
                    <a:pt x="154" y="70"/>
                  </a:lnTo>
                  <a:lnTo>
                    <a:pt x="154" y="66"/>
                  </a:lnTo>
                  <a:lnTo>
                    <a:pt x="154" y="63"/>
                  </a:lnTo>
                  <a:lnTo>
                    <a:pt x="153" y="59"/>
                  </a:lnTo>
                  <a:lnTo>
                    <a:pt x="151" y="55"/>
                  </a:lnTo>
                  <a:lnTo>
                    <a:pt x="150" y="52"/>
                  </a:lnTo>
                  <a:lnTo>
                    <a:pt x="148" y="47"/>
                  </a:lnTo>
                  <a:lnTo>
                    <a:pt x="147" y="45"/>
                  </a:lnTo>
                  <a:lnTo>
                    <a:pt x="145" y="42"/>
                  </a:lnTo>
                  <a:lnTo>
                    <a:pt x="144" y="37"/>
                  </a:lnTo>
                  <a:lnTo>
                    <a:pt x="141" y="35"/>
                  </a:lnTo>
                  <a:lnTo>
                    <a:pt x="140" y="32"/>
                  </a:lnTo>
                  <a:lnTo>
                    <a:pt x="137" y="29"/>
                  </a:lnTo>
                  <a:lnTo>
                    <a:pt x="135" y="26"/>
                  </a:lnTo>
                  <a:lnTo>
                    <a:pt x="132" y="23"/>
                  </a:lnTo>
                  <a:lnTo>
                    <a:pt x="129" y="20"/>
                  </a:lnTo>
                  <a:lnTo>
                    <a:pt x="127" y="19"/>
                  </a:lnTo>
                  <a:lnTo>
                    <a:pt x="124" y="16"/>
                  </a:lnTo>
                  <a:lnTo>
                    <a:pt x="121" y="14"/>
                  </a:lnTo>
                  <a:lnTo>
                    <a:pt x="118" y="12"/>
                  </a:lnTo>
                  <a:lnTo>
                    <a:pt x="114" y="10"/>
                  </a:lnTo>
                  <a:lnTo>
                    <a:pt x="111" y="9"/>
                  </a:lnTo>
                  <a:lnTo>
                    <a:pt x="108" y="7"/>
                  </a:lnTo>
                  <a:lnTo>
                    <a:pt x="104" y="6"/>
                  </a:lnTo>
                  <a:lnTo>
                    <a:pt x="101" y="4"/>
                  </a:lnTo>
                  <a:lnTo>
                    <a:pt x="96" y="3"/>
                  </a:lnTo>
                  <a:lnTo>
                    <a:pt x="93" y="3"/>
                  </a:lnTo>
                  <a:lnTo>
                    <a:pt x="89" y="1"/>
                  </a:lnTo>
                  <a:lnTo>
                    <a:pt x="85" y="1"/>
                  </a:lnTo>
                  <a:lnTo>
                    <a:pt x="80" y="1"/>
                  </a:lnTo>
                  <a:lnTo>
                    <a:pt x="78" y="0"/>
                  </a:lnTo>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5834" name="Rectangle 26"/>
            <p:cNvSpPr>
              <a:spLocks noChangeArrowheads="1"/>
            </p:cNvSpPr>
            <p:nvPr/>
          </p:nvSpPr>
          <p:spPr bwMode="auto">
            <a:xfrm>
              <a:off x="3848" y="1509"/>
              <a:ext cx="3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600">
                  <a:solidFill>
                    <a:srgbClr val="000000"/>
                  </a:solidFill>
                  <a:latin typeface="Times-Roman" charset="0"/>
                </a:rPr>
                <a:t>AeqB</a:t>
              </a:r>
              <a:endParaRPr lang="en-US" altLang="en-US" sz="2400">
                <a:solidFill>
                  <a:schemeClr val="tx1"/>
                </a:solidFill>
                <a:latin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40963" name="Rectangle 2"/>
          <p:cNvSpPr>
            <a:spLocks noGrp="1" noChangeArrowheads="1"/>
          </p:cNvSpPr>
          <p:nvPr>
            <p:ph type="title"/>
          </p:nvPr>
        </p:nvSpPr>
        <p:spPr>
          <a:xfrm>
            <a:off x="152400" y="-152400"/>
            <a:ext cx="8763000" cy="1143000"/>
          </a:xfrm>
        </p:spPr>
        <p:txBody>
          <a:bodyPr/>
          <a:lstStyle/>
          <a:p>
            <a:pPr>
              <a:defRPr/>
            </a:pPr>
            <a:r>
              <a:rPr lang="pl-PL" altLang="en-US" sz="3200" smtClean="0"/>
              <a:t>Describing combinational logic using processes</a:t>
            </a:r>
          </a:p>
        </p:txBody>
      </p:sp>
      <p:sp>
        <p:nvSpPr>
          <p:cNvPr id="376836" name="Text Box 4"/>
          <p:cNvSpPr txBox="1">
            <a:spLocks noChangeArrowheads="1"/>
          </p:cNvSpPr>
          <p:nvPr/>
        </p:nvSpPr>
        <p:spPr bwMode="auto">
          <a:xfrm>
            <a:off x="-685800" y="1219200"/>
            <a:ext cx="7239000" cy="110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pl-PL" altLang="en-US" b="1">
                <a:solidFill>
                  <a:schemeClr val="tx1"/>
                </a:solidFill>
              </a:rPr>
              <a:t>Rules that need to be followed:</a:t>
            </a:r>
          </a:p>
          <a:p>
            <a:pPr>
              <a:buClr>
                <a:srgbClr val="000000"/>
              </a:buClr>
              <a:buSzTx/>
              <a:buFontTx/>
              <a:buNone/>
            </a:pPr>
            <a:endParaRPr kumimoji="1" lang="pl-PL" altLang="en-US" sz="1600">
              <a:solidFill>
                <a:schemeClr val="tx1"/>
              </a:solidFill>
            </a:endParaRPr>
          </a:p>
          <a:p>
            <a:pPr>
              <a:buClr>
                <a:srgbClr val="000000"/>
              </a:buClr>
              <a:buSzTx/>
              <a:buFontTx/>
              <a:buNone/>
            </a:pPr>
            <a:endParaRPr kumimoji="1" lang="pl-PL" altLang="en-US" sz="1600">
              <a:solidFill>
                <a:schemeClr val="tx1"/>
              </a:solidFill>
            </a:endParaRPr>
          </a:p>
        </p:txBody>
      </p:sp>
      <p:sp>
        <p:nvSpPr>
          <p:cNvPr id="376837" name="Text Box 5"/>
          <p:cNvSpPr txBox="1">
            <a:spLocks noChangeArrowheads="1"/>
          </p:cNvSpPr>
          <p:nvPr/>
        </p:nvSpPr>
        <p:spPr bwMode="auto">
          <a:xfrm>
            <a:off x="-381000" y="1981200"/>
            <a:ext cx="92043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371600" indent="-4572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914400" indent="-45720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371600" indent="-457200">
              <a:spcBef>
                <a:spcPct val="20000"/>
              </a:spcBef>
              <a:buClr>
                <a:schemeClr val="tx1"/>
              </a:buClr>
              <a:buSzPct val="100000"/>
              <a:buChar char="–"/>
              <a:defRPr sz="2000">
                <a:solidFill>
                  <a:schemeClr val="tx1"/>
                </a:solidFill>
                <a:latin typeface="Arial" panose="020B0604020202020204" pitchFamily="34" charset="0"/>
              </a:defRPr>
            </a:lvl3pPr>
            <a:lvl4pPr marL="1828800" indent="-4572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286000" indent="-4572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7432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32004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6576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4114800" indent="-4572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AutoNum type="arabicPeriod"/>
            </a:pPr>
            <a:r>
              <a:rPr kumimoji="1" lang="pl-PL" altLang="en-US" sz="2400">
                <a:solidFill>
                  <a:schemeClr val="tx1"/>
                </a:solidFill>
              </a:rPr>
              <a:t>All inputs to the combinational circuit should be included </a:t>
            </a:r>
          </a:p>
          <a:p>
            <a:pPr>
              <a:buClr>
                <a:srgbClr val="000000"/>
              </a:buClr>
              <a:buSzTx/>
              <a:buFontTx/>
              <a:buNone/>
            </a:pPr>
            <a:r>
              <a:rPr kumimoji="1" lang="pl-PL" altLang="en-US" sz="2400">
                <a:solidFill>
                  <a:schemeClr val="tx1"/>
                </a:solidFill>
              </a:rPr>
              <a:t> 	in the sensitivity list</a:t>
            </a:r>
          </a:p>
          <a:p>
            <a:pPr>
              <a:buClr>
                <a:srgbClr val="000000"/>
              </a:buClr>
              <a:buSzTx/>
              <a:buFontTx/>
              <a:buAutoNum type="arabicPeriod" startAt="2"/>
            </a:pPr>
            <a:r>
              <a:rPr kumimoji="1" lang="pl-PL" altLang="en-US" sz="2400">
                <a:solidFill>
                  <a:schemeClr val="tx1"/>
                </a:solidFill>
              </a:rPr>
              <a:t>No other signals should be included </a:t>
            </a:r>
          </a:p>
          <a:p>
            <a:pPr>
              <a:buClr>
                <a:srgbClr val="000000"/>
              </a:buClr>
              <a:buSzTx/>
              <a:buFontTx/>
              <a:buNone/>
            </a:pPr>
            <a:r>
              <a:rPr kumimoji="1" lang="pl-PL" altLang="en-US" sz="2400">
                <a:solidFill>
                  <a:schemeClr val="tx1"/>
                </a:solidFill>
              </a:rPr>
              <a:t>	in the sensitivity list</a:t>
            </a:r>
          </a:p>
          <a:p>
            <a:pPr>
              <a:buClr>
                <a:srgbClr val="000000"/>
              </a:buClr>
              <a:buSzTx/>
              <a:buFontTx/>
              <a:buAutoNum type="arabicPeriod" startAt="3"/>
            </a:pPr>
            <a:r>
              <a:rPr kumimoji="1" lang="pl-PL" altLang="en-US" sz="2400">
                <a:solidFill>
                  <a:schemeClr val="tx1"/>
                </a:solidFill>
              </a:rPr>
              <a:t>None of the statements within the process </a:t>
            </a:r>
          </a:p>
          <a:p>
            <a:pPr>
              <a:buClr>
                <a:srgbClr val="000000"/>
              </a:buClr>
              <a:buSzTx/>
              <a:buFontTx/>
              <a:buNone/>
            </a:pPr>
            <a:r>
              <a:rPr kumimoji="1" lang="pl-PL" altLang="en-US" sz="2400">
                <a:solidFill>
                  <a:schemeClr val="tx1"/>
                </a:solidFill>
              </a:rPr>
              <a:t>	should be sensitive to rising or falling edges</a:t>
            </a:r>
          </a:p>
          <a:p>
            <a:pPr>
              <a:buClr>
                <a:srgbClr val="000000"/>
              </a:buClr>
              <a:buSzTx/>
              <a:buFontTx/>
              <a:buAutoNum type="arabicPeriod" startAt="4"/>
            </a:pPr>
            <a:r>
              <a:rPr kumimoji="1" lang="pl-PL" altLang="en-US" sz="2400">
                <a:solidFill>
                  <a:schemeClr val="tx1"/>
                </a:solidFill>
              </a:rPr>
              <a:t>All possible cases need to be covered in the internal</a:t>
            </a:r>
          </a:p>
          <a:p>
            <a:pPr>
              <a:buClr>
                <a:srgbClr val="000000"/>
              </a:buClr>
              <a:buSzTx/>
              <a:buFontTx/>
              <a:buNone/>
            </a:pPr>
            <a:r>
              <a:rPr kumimoji="1" lang="pl-PL" altLang="en-US" sz="2400">
                <a:solidFill>
                  <a:schemeClr val="tx1"/>
                </a:solidFill>
              </a:rPr>
              <a:t>		</a:t>
            </a:r>
            <a:r>
              <a:rPr kumimoji="1" lang="pl-PL" altLang="en-US" sz="2400" b="1">
                <a:solidFill>
                  <a:schemeClr val="tx1"/>
                </a:solidFill>
              </a:rPr>
              <a:t>IF</a:t>
            </a:r>
            <a:r>
              <a:rPr kumimoji="1" lang="pl-PL" altLang="en-US" sz="2400">
                <a:solidFill>
                  <a:schemeClr val="tx1"/>
                </a:solidFill>
              </a:rPr>
              <a:t>   and  </a:t>
            </a:r>
            <a:r>
              <a:rPr kumimoji="1" lang="pl-PL" altLang="en-US" sz="2400" b="1">
                <a:solidFill>
                  <a:schemeClr val="tx1"/>
                </a:solidFill>
              </a:rPr>
              <a:t>CASE</a:t>
            </a:r>
            <a:r>
              <a:rPr kumimoji="1" lang="pl-PL" altLang="en-US" sz="2400">
                <a:solidFill>
                  <a:schemeClr val="tx1"/>
                </a:solidFill>
              </a:rPr>
              <a:t>  statements in order to avoid</a:t>
            </a:r>
          </a:p>
          <a:p>
            <a:pPr>
              <a:buClr>
                <a:srgbClr val="000000"/>
              </a:buClr>
              <a:buSzTx/>
              <a:buFontTx/>
              <a:buNone/>
            </a:pPr>
            <a:r>
              <a:rPr kumimoji="1" lang="pl-PL" altLang="en-US" sz="2400">
                <a:solidFill>
                  <a:schemeClr val="tx1"/>
                </a:solidFill>
              </a:rPr>
              <a:t>           implied latches</a:t>
            </a:r>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41987" name="Rectangle 2"/>
          <p:cNvSpPr>
            <a:spLocks noGrp="1" noChangeArrowheads="1"/>
          </p:cNvSpPr>
          <p:nvPr>
            <p:ph type="title"/>
          </p:nvPr>
        </p:nvSpPr>
        <p:spPr>
          <a:xfrm>
            <a:off x="152400" y="-152400"/>
            <a:ext cx="8763000" cy="1143000"/>
          </a:xfrm>
        </p:spPr>
        <p:txBody>
          <a:bodyPr/>
          <a:lstStyle/>
          <a:p>
            <a:pPr>
              <a:defRPr/>
            </a:pPr>
            <a:r>
              <a:rPr lang="pl-PL" altLang="en-US" sz="3200" smtClean="0"/>
              <a:t>Covering all cases in the IF statement</a:t>
            </a:r>
          </a:p>
        </p:txBody>
      </p:sp>
      <p:sp>
        <p:nvSpPr>
          <p:cNvPr id="377860" name="Text Box 5"/>
          <p:cNvSpPr txBox="1">
            <a:spLocks noChangeArrowheads="1"/>
          </p:cNvSpPr>
          <p:nvPr/>
        </p:nvSpPr>
        <p:spPr bwMode="auto">
          <a:xfrm>
            <a:off x="-381000" y="1295400"/>
            <a:ext cx="2824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pl-PL" altLang="en-US" sz="2400" b="1">
                <a:solidFill>
                  <a:schemeClr val="tx1"/>
                </a:solidFill>
              </a:rPr>
              <a:t>Using ELSE</a:t>
            </a:r>
          </a:p>
        </p:txBody>
      </p:sp>
      <p:sp>
        <p:nvSpPr>
          <p:cNvPr id="377861" name="Text Box 6"/>
          <p:cNvSpPr txBox="1">
            <a:spLocks noChangeArrowheads="1"/>
          </p:cNvSpPr>
          <p:nvPr/>
        </p:nvSpPr>
        <p:spPr bwMode="auto">
          <a:xfrm>
            <a:off x="-457200" y="3810000"/>
            <a:ext cx="406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pl-PL" altLang="en-US" sz="2400" b="1">
                <a:solidFill>
                  <a:schemeClr val="tx1"/>
                </a:solidFill>
              </a:rPr>
              <a:t>Using default values</a:t>
            </a:r>
          </a:p>
        </p:txBody>
      </p:sp>
      <p:sp>
        <p:nvSpPr>
          <p:cNvPr id="377862" name="Rectangle 8"/>
          <p:cNvSpPr>
            <a:spLocks noChangeArrowheads="1"/>
          </p:cNvSpPr>
          <p:nvPr/>
        </p:nvSpPr>
        <p:spPr bwMode="auto">
          <a:xfrm>
            <a:off x="990600" y="4495800"/>
            <a:ext cx="60960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lang="en-US" altLang="en-US" sz="2400">
                <a:solidFill>
                  <a:schemeClr val="tx1"/>
                </a:solidFill>
              </a:rPr>
              <a:t>		</a:t>
            </a:r>
            <a:r>
              <a:rPr lang="en-US" altLang="en-US" sz="2400" b="1">
                <a:solidFill>
                  <a:srgbClr val="990033"/>
                </a:solidFill>
              </a:rPr>
              <a:t>AeqB &lt;= '0' ;</a:t>
            </a:r>
          </a:p>
          <a:p>
            <a:pPr>
              <a:buClr>
                <a:srgbClr val="000000"/>
              </a:buClr>
              <a:buSzTx/>
              <a:buFontTx/>
              <a:buNone/>
            </a:pPr>
            <a:r>
              <a:rPr lang="en-US" altLang="en-US" sz="2400">
                <a:solidFill>
                  <a:schemeClr val="tx1"/>
                </a:solidFill>
              </a:rPr>
              <a:t>		IF A = B THEN</a:t>
            </a:r>
          </a:p>
          <a:p>
            <a:pPr>
              <a:buClr>
                <a:srgbClr val="000000"/>
              </a:buClr>
              <a:buSzTx/>
              <a:buFontTx/>
              <a:buNone/>
            </a:pPr>
            <a:r>
              <a:rPr lang="en-US" altLang="en-US" sz="2400">
                <a:solidFill>
                  <a:schemeClr val="tx1"/>
                </a:solidFill>
              </a:rPr>
              <a:t>			</a:t>
            </a:r>
            <a:r>
              <a:rPr lang="en-US" altLang="en-US" sz="2400" b="1">
                <a:solidFill>
                  <a:srgbClr val="990033"/>
                </a:solidFill>
              </a:rPr>
              <a:t>AeqB &lt;= '1' ;</a:t>
            </a:r>
          </a:p>
        </p:txBody>
      </p:sp>
      <p:sp>
        <p:nvSpPr>
          <p:cNvPr id="377863" name="Rectangle 9"/>
          <p:cNvSpPr>
            <a:spLocks noChangeArrowheads="1"/>
          </p:cNvSpPr>
          <p:nvPr/>
        </p:nvSpPr>
        <p:spPr bwMode="auto">
          <a:xfrm>
            <a:off x="990600" y="1828800"/>
            <a:ext cx="60960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lang="en-US" altLang="en-US" sz="2400">
                <a:solidFill>
                  <a:schemeClr val="tx1"/>
                </a:solidFill>
              </a:rPr>
              <a:t>		IF A = B THEN</a:t>
            </a:r>
          </a:p>
          <a:p>
            <a:pPr>
              <a:buClr>
                <a:srgbClr val="000000"/>
              </a:buClr>
              <a:buSzTx/>
              <a:buFontTx/>
              <a:buNone/>
            </a:pPr>
            <a:r>
              <a:rPr lang="en-US" altLang="en-US" sz="2400">
                <a:solidFill>
                  <a:schemeClr val="tx1"/>
                </a:solidFill>
              </a:rPr>
              <a:t>			</a:t>
            </a:r>
            <a:r>
              <a:rPr lang="en-US" altLang="en-US" sz="2400" b="1">
                <a:solidFill>
                  <a:srgbClr val="990033"/>
                </a:solidFill>
              </a:rPr>
              <a:t>AeqB &lt;= '1' ;</a:t>
            </a:r>
            <a:endParaRPr lang="pl-PL" altLang="en-US" sz="2400" b="1">
              <a:solidFill>
                <a:srgbClr val="990033"/>
              </a:solidFill>
            </a:endParaRPr>
          </a:p>
          <a:p>
            <a:pPr>
              <a:buClr>
                <a:srgbClr val="000000"/>
              </a:buClr>
              <a:buSzTx/>
              <a:buFontTx/>
              <a:buNone/>
            </a:pPr>
            <a:r>
              <a:rPr lang="pl-PL" altLang="en-US" sz="2400" b="1">
                <a:solidFill>
                  <a:srgbClr val="990033"/>
                </a:solidFill>
              </a:rPr>
              <a:t>           ELSE</a:t>
            </a:r>
          </a:p>
          <a:p>
            <a:pPr>
              <a:buClr>
                <a:srgbClr val="000000"/>
              </a:buClr>
              <a:buSzTx/>
              <a:buFontTx/>
              <a:buNone/>
            </a:pPr>
            <a:r>
              <a:rPr lang="pl-PL" altLang="en-US" sz="2400" b="1">
                <a:solidFill>
                  <a:srgbClr val="990033"/>
                </a:solidFill>
              </a:rPr>
              <a:t>			</a:t>
            </a:r>
            <a:r>
              <a:rPr lang="en-US" altLang="en-US" sz="2400" b="1">
                <a:solidFill>
                  <a:srgbClr val="990033"/>
                </a:solidFill>
              </a:rPr>
              <a:t>AeqB &lt;= '0' </a:t>
            </a:r>
            <a:r>
              <a:rPr lang="pl-PL" altLang="en-US" sz="2400" b="1">
                <a:solidFill>
                  <a:srgbClr val="990033"/>
                </a:solidFill>
              </a:rPr>
              <a:t>;</a:t>
            </a:r>
            <a:endParaRPr lang="en-US" altLang="en-US" sz="2400" b="1">
              <a:solidFill>
                <a:srgbClr val="990033"/>
              </a:solidFill>
            </a:endParaRPr>
          </a:p>
        </p:txBody>
      </p:sp>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43011" name="Rectangle 2"/>
          <p:cNvSpPr>
            <a:spLocks noGrp="1" noChangeArrowheads="1"/>
          </p:cNvSpPr>
          <p:nvPr>
            <p:ph type="title"/>
          </p:nvPr>
        </p:nvSpPr>
        <p:spPr>
          <a:xfrm>
            <a:off x="152400" y="-152400"/>
            <a:ext cx="8763000" cy="1143000"/>
          </a:xfrm>
        </p:spPr>
        <p:txBody>
          <a:bodyPr/>
          <a:lstStyle/>
          <a:p>
            <a:pPr>
              <a:defRPr/>
            </a:pPr>
            <a:r>
              <a:rPr lang="pl-PL" altLang="en-US" sz="3200" smtClean="0"/>
              <a:t>Covering all cases in the CASE statement</a:t>
            </a:r>
          </a:p>
        </p:txBody>
      </p:sp>
      <p:sp>
        <p:nvSpPr>
          <p:cNvPr id="378884" name="Text Box 3"/>
          <p:cNvSpPr txBox="1">
            <a:spLocks noChangeArrowheads="1"/>
          </p:cNvSpPr>
          <p:nvPr/>
        </p:nvSpPr>
        <p:spPr bwMode="auto">
          <a:xfrm>
            <a:off x="-381000" y="1190625"/>
            <a:ext cx="4314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pl-PL" altLang="en-US" sz="2400" b="1">
                <a:solidFill>
                  <a:schemeClr val="tx1"/>
                </a:solidFill>
              </a:rPr>
              <a:t>Using WHEN OTHERS</a:t>
            </a:r>
          </a:p>
        </p:txBody>
      </p:sp>
      <p:sp>
        <p:nvSpPr>
          <p:cNvPr id="378885" name="Text Box 4"/>
          <p:cNvSpPr txBox="1">
            <a:spLocks noChangeArrowheads="1"/>
          </p:cNvSpPr>
          <p:nvPr/>
        </p:nvSpPr>
        <p:spPr bwMode="auto">
          <a:xfrm>
            <a:off x="-457200" y="3733800"/>
            <a:ext cx="406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pl-PL" altLang="en-US" sz="2400" b="1">
                <a:solidFill>
                  <a:schemeClr val="tx1"/>
                </a:solidFill>
              </a:rPr>
              <a:t>Using default values</a:t>
            </a:r>
          </a:p>
        </p:txBody>
      </p:sp>
      <p:sp>
        <p:nvSpPr>
          <p:cNvPr id="378886" name="Rectangle 8"/>
          <p:cNvSpPr>
            <a:spLocks noChangeArrowheads="1"/>
          </p:cNvSpPr>
          <p:nvPr/>
        </p:nvSpPr>
        <p:spPr bwMode="auto">
          <a:xfrm>
            <a:off x="-1295400" y="1676400"/>
            <a:ext cx="60960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lang="en-US" altLang="en-US" sz="2000">
                <a:solidFill>
                  <a:schemeClr val="tx1"/>
                </a:solidFill>
              </a:rPr>
              <a:t>	</a:t>
            </a:r>
            <a:r>
              <a:rPr lang="pl-PL" altLang="en-US" sz="2000">
                <a:solidFill>
                  <a:schemeClr val="tx1"/>
                </a:solidFill>
              </a:rPr>
              <a:t>	CASE y IS</a:t>
            </a:r>
            <a:endParaRPr lang="en-US" altLang="en-US" sz="2000">
              <a:solidFill>
                <a:schemeClr val="tx1"/>
              </a:solidFill>
            </a:endParaRPr>
          </a:p>
          <a:p>
            <a:pPr>
              <a:buClr>
                <a:srgbClr val="000000"/>
              </a:buClr>
              <a:buSzTx/>
              <a:buFontTx/>
              <a:buNone/>
            </a:pPr>
            <a:r>
              <a:rPr lang="en-US" altLang="en-US" sz="2000">
                <a:solidFill>
                  <a:schemeClr val="tx1"/>
                </a:solidFill>
              </a:rPr>
              <a:t>		</a:t>
            </a:r>
            <a:r>
              <a:rPr lang="pl-PL" altLang="en-US" sz="2000">
                <a:solidFill>
                  <a:schemeClr val="tx1"/>
                </a:solidFill>
              </a:rPr>
              <a:t>      WHEN S1 =&gt; Z &lt;= </a:t>
            </a:r>
            <a:r>
              <a:rPr lang="en-US" altLang="en-US" sz="2000">
                <a:solidFill>
                  <a:schemeClr val="tx1"/>
                </a:solidFill>
                <a:cs typeface="Arial" panose="020B0604020202020204" pitchFamily="34" charset="0"/>
              </a:rPr>
              <a:t>"</a:t>
            </a:r>
            <a:r>
              <a:rPr lang="pl-PL" altLang="en-US" sz="2000">
                <a:solidFill>
                  <a:schemeClr val="tx1"/>
                </a:solidFill>
              </a:rPr>
              <a:t>10</a:t>
            </a:r>
            <a:r>
              <a:rPr lang="en-US" altLang="en-US" sz="2000">
                <a:solidFill>
                  <a:schemeClr val="tx1"/>
                </a:solidFill>
                <a:cs typeface="Arial" panose="020B0604020202020204" pitchFamily="34" charset="0"/>
              </a:rPr>
              <a:t>"</a:t>
            </a:r>
            <a:r>
              <a:rPr lang="pl-PL" altLang="en-US" sz="2000">
                <a:solidFill>
                  <a:schemeClr val="tx1"/>
                </a:solidFill>
              </a:rPr>
              <a:t>;</a:t>
            </a:r>
          </a:p>
          <a:p>
            <a:pPr>
              <a:buClr>
                <a:srgbClr val="000000"/>
              </a:buClr>
              <a:buSzTx/>
              <a:buFontTx/>
              <a:buNone/>
            </a:pPr>
            <a:r>
              <a:rPr lang="pl-PL" altLang="en-US" sz="2000">
                <a:solidFill>
                  <a:schemeClr val="tx1"/>
                </a:solidFill>
              </a:rPr>
              <a:t>		      WHEN S2 =&gt; Z &lt;= </a:t>
            </a:r>
            <a:r>
              <a:rPr lang="en-US" altLang="en-US" sz="2000">
                <a:solidFill>
                  <a:schemeClr val="tx1"/>
                </a:solidFill>
                <a:cs typeface="Arial" panose="020B0604020202020204" pitchFamily="34" charset="0"/>
              </a:rPr>
              <a:t>"</a:t>
            </a:r>
            <a:r>
              <a:rPr lang="pl-PL" altLang="en-US" sz="2000">
                <a:solidFill>
                  <a:schemeClr val="tx1"/>
                </a:solidFill>
              </a:rPr>
              <a:t>01</a:t>
            </a:r>
            <a:r>
              <a:rPr lang="en-US" altLang="en-US" sz="2000">
                <a:solidFill>
                  <a:schemeClr val="tx1"/>
                </a:solidFill>
              </a:rPr>
              <a:t>"</a:t>
            </a:r>
            <a:r>
              <a:rPr lang="pl-PL" altLang="en-US" sz="2000">
                <a:solidFill>
                  <a:schemeClr val="tx1"/>
                </a:solidFill>
              </a:rPr>
              <a:t>;</a:t>
            </a:r>
          </a:p>
          <a:p>
            <a:pPr>
              <a:buClr>
                <a:srgbClr val="000000"/>
              </a:buClr>
              <a:buSzTx/>
              <a:buFontTx/>
              <a:buNone/>
            </a:pPr>
            <a:r>
              <a:rPr lang="pl-PL" altLang="en-US" sz="2000" b="1">
                <a:solidFill>
                  <a:srgbClr val="990033"/>
                </a:solidFill>
              </a:rPr>
              <a:t>		      WHEN OTHERS =&gt; Z &lt;= </a:t>
            </a:r>
            <a:r>
              <a:rPr lang="en-US" altLang="en-US" sz="2000" b="1">
                <a:solidFill>
                  <a:srgbClr val="990033"/>
                </a:solidFill>
                <a:cs typeface="Arial" panose="020B0604020202020204" pitchFamily="34" charset="0"/>
              </a:rPr>
              <a:t>"</a:t>
            </a:r>
            <a:r>
              <a:rPr lang="pl-PL" altLang="en-US" sz="2000" b="1">
                <a:solidFill>
                  <a:srgbClr val="990033"/>
                </a:solidFill>
              </a:rPr>
              <a:t>00</a:t>
            </a:r>
            <a:r>
              <a:rPr lang="en-US" altLang="en-US" sz="2000" b="1">
                <a:solidFill>
                  <a:srgbClr val="990033"/>
                </a:solidFill>
              </a:rPr>
              <a:t>"</a:t>
            </a:r>
            <a:r>
              <a:rPr lang="pl-PL" altLang="en-US" sz="2000" b="1">
                <a:solidFill>
                  <a:srgbClr val="990033"/>
                </a:solidFill>
              </a:rPr>
              <a:t>;</a:t>
            </a:r>
          </a:p>
          <a:p>
            <a:pPr>
              <a:buClr>
                <a:srgbClr val="000000"/>
              </a:buClr>
              <a:buSzTx/>
              <a:buFontTx/>
              <a:buNone/>
            </a:pPr>
            <a:r>
              <a:rPr lang="pl-PL" altLang="en-US" sz="2000">
                <a:solidFill>
                  <a:schemeClr val="tx1"/>
                </a:solidFill>
              </a:rPr>
              <a:t>		END CASE;</a:t>
            </a:r>
          </a:p>
        </p:txBody>
      </p:sp>
      <p:sp>
        <p:nvSpPr>
          <p:cNvPr id="378887" name="Rectangle 9"/>
          <p:cNvSpPr>
            <a:spLocks noChangeArrowheads="1"/>
          </p:cNvSpPr>
          <p:nvPr/>
        </p:nvSpPr>
        <p:spPr bwMode="auto">
          <a:xfrm>
            <a:off x="-304800" y="4343400"/>
            <a:ext cx="60960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lang="en-US" altLang="en-US" sz="2000" b="1">
                <a:solidFill>
                  <a:srgbClr val="990033"/>
                </a:solidFill>
              </a:rPr>
              <a:t>	</a:t>
            </a:r>
            <a:r>
              <a:rPr lang="pl-PL" altLang="en-US" sz="2000" b="1">
                <a:solidFill>
                  <a:srgbClr val="990033"/>
                </a:solidFill>
              </a:rPr>
              <a:t>	Z &lt;= </a:t>
            </a:r>
            <a:r>
              <a:rPr lang="en-US" altLang="en-US" sz="2000" b="1">
                <a:solidFill>
                  <a:srgbClr val="990033"/>
                </a:solidFill>
              </a:rPr>
              <a:t>"</a:t>
            </a:r>
            <a:r>
              <a:rPr lang="pl-PL" altLang="en-US" sz="2000" b="1">
                <a:solidFill>
                  <a:srgbClr val="990033"/>
                </a:solidFill>
              </a:rPr>
              <a:t>00</a:t>
            </a:r>
            <a:r>
              <a:rPr lang="en-US" altLang="en-US" sz="2000" b="1">
                <a:solidFill>
                  <a:srgbClr val="990033"/>
                </a:solidFill>
              </a:rPr>
              <a:t>"</a:t>
            </a:r>
            <a:r>
              <a:rPr lang="pl-PL" altLang="en-US" sz="2000" b="1">
                <a:solidFill>
                  <a:srgbClr val="990033"/>
                </a:solidFill>
              </a:rPr>
              <a:t>;</a:t>
            </a:r>
          </a:p>
          <a:p>
            <a:pPr>
              <a:buClr>
                <a:srgbClr val="000000"/>
              </a:buClr>
              <a:buSzTx/>
              <a:buFontTx/>
              <a:buNone/>
            </a:pPr>
            <a:r>
              <a:rPr lang="pl-PL" altLang="en-US" sz="2000">
                <a:solidFill>
                  <a:schemeClr val="tx1"/>
                </a:solidFill>
              </a:rPr>
              <a:t>		CASE y IS</a:t>
            </a:r>
            <a:endParaRPr lang="en-US" altLang="en-US" sz="2000">
              <a:solidFill>
                <a:schemeClr val="tx1"/>
              </a:solidFill>
            </a:endParaRPr>
          </a:p>
          <a:p>
            <a:pPr>
              <a:buClr>
                <a:srgbClr val="000000"/>
              </a:buClr>
              <a:buSzTx/>
              <a:buFontTx/>
              <a:buNone/>
            </a:pPr>
            <a:r>
              <a:rPr lang="en-US" altLang="en-US" sz="2000">
                <a:solidFill>
                  <a:schemeClr val="tx1"/>
                </a:solidFill>
              </a:rPr>
              <a:t>		</a:t>
            </a:r>
            <a:r>
              <a:rPr lang="pl-PL" altLang="en-US" sz="2000">
                <a:solidFill>
                  <a:schemeClr val="tx1"/>
                </a:solidFill>
              </a:rPr>
              <a:t>      WHEN S1 =&gt; Z &lt;= </a:t>
            </a:r>
            <a:r>
              <a:rPr lang="en-US" altLang="en-US" sz="2000">
                <a:solidFill>
                  <a:schemeClr val="tx1"/>
                </a:solidFill>
                <a:cs typeface="Arial" panose="020B0604020202020204" pitchFamily="34" charset="0"/>
              </a:rPr>
              <a:t>"</a:t>
            </a:r>
            <a:r>
              <a:rPr lang="pl-PL" altLang="en-US" sz="2000">
                <a:solidFill>
                  <a:schemeClr val="tx1"/>
                </a:solidFill>
              </a:rPr>
              <a:t>10</a:t>
            </a:r>
            <a:r>
              <a:rPr lang="en-US" altLang="en-US" sz="2000">
                <a:solidFill>
                  <a:schemeClr val="tx1"/>
                </a:solidFill>
                <a:cs typeface="Arial" panose="020B0604020202020204" pitchFamily="34" charset="0"/>
              </a:rPr>
              <a:t>"</a:t>
            </a:r>
            <a:r>
              <a:rPr lang="pl-PL" altLang="en-US" sz="2000">
                <a:solidFill>
                  <a:schemeClr val="tx1"/>
                </a:solidFill>
              </a:rPr>
              <a:t>;</a:t>
            </a:r>
          </a:p>
          <a:p>
            <a:pPr>
              <a:buClr>
                <a:srgbClr val="000000"/>
              </a:buClr>
              <a:buSzTx/>
              <a:buFontTx/>
              <a:buNone/>
            </a:pPr>
            <a:r>
              <a:rPr lang="pl-PL" altLang="en-US" sz="2000">
                <a:solidFill>
                  <a:schemeClr val="tx1"/>
                </a:solidFill>
              </a:rPr>
              <a:t>		      WHEN S2 =&gt; Z &lt;= </a:t>
            </a:r>
            <a:r>
              <a:rPr lang="en-US" altLang="en-US" sz="2000">
                <a:solidFill>
                  <a:schemeClr val="tx1"/>
                </a:solidFill>
              </a:rPr>
              <a:t>"</a:t>
            </a:r>
            <a:r>
              <a:rPr lang="pl-PL" altLang="en-US" sz="2000">
                <a:solidFill>
                  <a:schemeClr val="tx1"/>
                </a:solidFill>
              </a:rPr>
              <a:t>10</a:t>
            </a:r>
            <a:r>
              <a:rPr lang="en-US" altLang="en-US" sz="2000">
                <a:solidFill>
                  <a:schemeClr val="tx1"/>
                </a:solidFill>
              </a:rPr>
              <a:t>"</a:t>
            </a:r>
            <a:r>
              <a:rPr lang="pl-PL" altLang="en-US" sz="2000">
                <a:solidFill>
                  <a:schemeClr val="tx1"/>
                </a:solidFill>
              </a:rPr>
              <a:t>;</a:t>
            </a:r>
            <a:endParaRPr lang="pl-PL" altLang="en-US" sz="2000" b="1">
              <a:solidFill>
                <a:srgbClr val="990033"/>
              </a:solidFill>
            </a:endParaRPr>
          </a:p>
          <a:p>
            <a:pPr>
              <a:buClr>
                <a:srgbClr val="000000"/>
              </a:buClr>
              <a:buSzTx/>
              <a:buFontTx/>
              <a:buNone/>
            </a:pPr>
            <a:r>
              <a:rPr lang="pl-PL" altLang="en-US" sz="2000">
                <a:solidFill>
                  <a:schemeClr val="tx1"/>
                </a:solidFill>
              </a:rPr>
              <a:t>		END CASE;</a:t>
            </a:r>
          </a:p>
        </p:txBody>
      </p:sp>
      <p:sp>
        <p:nvSpPr>
          <p:cNvPr id="378888" name="Rectangle 10"/>
          <p:cNvSpPr>
            <a:spLocks noChangeArrowheads="1"/>
          </p:cNvSpPr>
          <p:nvPr/>
        </p:nvSpPr>
        <p:spPr bwMode="auto">
          <a:xfrm>
            <a:off x="3048000" y="1600200"/>
            <a:ext cx="60960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lang="en-US" altLang="en-US" sz="2000">
                <a:solidFill>
                  <a:schemeClr val="tx1"/>
                </a:solidFill>
              </a:rPr>
              <a:t>	</a:t>
            </a:r>
            <a:r>
              <a:rPr lang="pl-PL" altLang="en-US" sz="2000">
                <a:solidFill>
                  <a:schemeClr val="tx1"/>
                </a:solidFill>
              </a:rPr>
              <a:t>	CASE y IS</a:t>
            </a:r>
            <a:endParaRPr lang="en-US" altLang="en-US" sz="2000">
              <a:solidFill>
                <a:schemeClr val="tx1"/>
              </a:solidFill>
            </a:endParaRPr>
          </a:p>
          <a:p>
            <a:pPr>
              <a:buClr>
                <a:srgbClr val="000000"/>
              </a:buClr>
              <a:buSzTx/>
              <a:buFontTx/>
              <a:buNone/>
            </a:pPr>
            <a:r>
              <a:rPr lang="en-US" altLang="en-US" sz="2000">
                <a:solidFill>
                  <a:schemeClr val="tx1"/>
                </a:solidFill>
              </a:rPr>
              <a:t>		</a:t>
            </a:r>
            <a:r>
              <a:rPr lang="pl-PL" altLang="en-US" sz="2000">
                <a:solidFill>
                  <a:schemeClr val="tx1"/>
                </a:solidFill>
              </a:rPr>
              <a:t>      WHEN S1 =&gt; Z &lt;= </a:t>
            </a:r>
            <a:r>
              <a:rPr lang="en-US" altLang="en-US" sz="2000">
                <a:solidFill>
                  <a:schemeClr val="tx1"/>
                </a:solidFill>
                <a:cs typeface="Arial" panose="020B0604020202020204" pitchFamily="34" charset="0"/>
              </a:rPr>
              <a:t>"</a:t>
            </a:r>
            <a:r>
              <a:rPr lang="pl-PL" altLang="en-US" sz="2000">
                <a:solidFill>
                  <a:schemeClr val="tx1"/>
                </a:solidFill>
              </a:rPr>
              <a:t>10</a:t>
            </a:r>
            <a:r>
              <a:rPr lang="en-US" altLang="en-US" sz="2000">
                <a:solidFill>
                  <a:schemeClr val="tx1"/>
                </a:solidFill>
                <a:cs typeface="Arial" panose="020B0604020202020204" pitchFamily="34" charset="0"/>
              </a:rPr>
              <a:t>"</a:t>
            </a:r>
            <a:r>
              <a:rPr lang="pl-PL" altLang="en-US" sz="2000">
                <a:solidFill>
                  <a:schemeClr val="tx1"/>
                </a:solidFill>
              </a:rPr>
              <a:t>;</a:t>
            </a:r>
          </a:p>
          <a:p>
            <a:pPr>
              <a:buClr>
                <a:srgbClr val="000000"/>
              </a:buClr>
              <a:buSzTx/>
              <a:buFontTx/>
              <a:buNone/>
            </a:pPr>
            <a:r>
              <a:rPr lang="pl-PL" altLang="en-US" sz="2000">
                <a:solidFill>
                  <a:schemeClr val="tx1"/>
                </a:solidFill>
              </a:rPr>
              <a:t>		      WHEN S2 =&gt; Z &lt;= </a:t>
            </a:r>
            <a:r>
              <a:rPr lang="en-US" altLang="en-US" sz="2000">
                <a:solidFill>
                  <a:schemeClr val="tx1"/>
                </a:solidFill>
                <a:cs typeface="Arial" panose="020B0604020202020204" pitchFamily="34" charset="0"/>
              </a:rPr>
              <a:t>"</a:t>
            </a:r>
            <a:r>
              <a:rPr lang="pl-PL" altLang="en-US" sz="2000">
                <a:solidFill>
                  <a:schemeClr val="tx1"/>
                </a:solidFill>
              </a:rPr>
              <a:t>01</a:t>
            </a:r>
            <a:r>
              <a:rPr lang="en-US" altLang="en-US" sz="2000">
                <a:solidFill>
                  <a:schemeClr val="tx1"/>
                </a:solidFill>
              </a:rPr>
              <a:t>"</a:t>
            </a:r>
            <a:r>
              <a:rPr lang="pl-PL" altLang="en-US" sz="2000">
                <a:solidFill>
                  <a:schemeClr val="tx1"/>
                </a:solidFill>
              </a:rPr>
              <a:t>;</a:t>
            </a:r>
          </a:p>
          <a:p>
            <a:pPr>
              <a:buClr>
                <a:srgbClr val="000000"/>
              </a:buClr>
              <a:buSzTx/>
              <a:buFontTx/>
              <a:buNone/>
            </a:pPr>
            <a:r>
              <a:rPr lang="pl-PL" altLang="en-US" sz="2000">
                <a:solidFill>
                  <a:schemeClr val="tx1"/>
                </a:solidFill>
              </a:rPr>
              <a:t>		      WHEN S3 =&gt; Z &lt;= </a:t>
            </a:r>
            <a:r>
              <a:rPr lang="en-US" altLang="en-US" sz="2000">
                <a:solidFill>
                  <a:schemeClr val="tx1"/>
                </a:solidFill>
                <a:cs typeface="Arial" panose="020B0604020202020204" pitchFamily="34" charset="0"/>
              </a:rPr>
              <a:t>"</a:t>
            </a:r>
            <a:r>
              <a:rPr lang="pl-PL" altLang="en-US" sz="2000">
                <a:solidFill>
                  <a:schemeClr val="tx1"/>
                </a:solidFill>
              </a:rPr>
              <a:t>00</a:t>
            </a:r>
            <a:r>
              <a:rPr lang="en-US" altLang="en-US" sz="2000">
                <a:solidFill>
                  <a:schemeClr val="tx1"/>
                </a:solidFill>
              </a:rPr>
              <a:t>"</a:t>
            </a:r>
            <a:r>
              <a:rPr lang="pl-PL" altLang="en-US" sz="2000">
                <a:solidFill>
                  <a:schemeClr val="tx1"/>
                </a:solidFill>
              </a:rPr>
              <a:t>;</a:t>
            </a:r>
          </a:p>
          <a:p>
            <a:pPr>
              <a:buClr>
                <a:srgbClr val="000000"/>
              </a:buClr>
              <a:buSzTx/>
              <a:buFontTx/>
              <a:buNone/>
            </a:pPr>
            <a:r>
              <a:rPr lang="pl-PL" altLang="en-US" sz="2000" b="1">
                <a:solidFill>
                  <a:srgbClr val="990033"/>
                </a:solidFill>
              </a:rPr>
              <a:t>		      WHEN OTHERS =&gt; Z &lt;= </a:t>
            </a:r>
            <a:r>
              <a:rPr lang="en-US" altLang="en-US" sz="2000" b="1">
                <a:solidFill>
                  <a:srgbClr val="990033"/>
                </a:solidFill>
                <a:cs typeface="Arial" panose="020B0604020202020204" pitchFamily="34" charset="0"/>
              </a:rPr>
              <a:t>„</a:t>
            </a:r>
            <a:r>
              <a:rPr lang="pl-PL" altLang="en-US" sz="2000" b="1">
                <a:solidFill>
                  <a:srgbClr val="990033"/>
                </a:solidFill>
              </a:rPr>
              <a:t>--</a:t>
            </a:r>
            <a:r>
              <a:rPr lang="en-US" altLang="en-US" sz="2000" b="1">
                <a:solidFill>
                  <a:srgbClr val="990033"/>
                </a:solidFill>
              </a:rPr>
              <a:t>"</a:t>
            </a:r>
            <a:r>
              <a:rPr lang="pl-PL" altLang="en-US" sz="2000" b="1">
                <a:solidFill>
                  <a:srgbClr val="990033"/>
                </a:solidFill>
              </a:rPr>
              <a:t>;</a:t>
            </a:r>
          </a:p>
          <a:p>
            <a:pPr>
              <a:buClr>
                <a:srgbClr val="000000"/>
              </a:buClr>
              <a:buSzTx/>
              <a:buFontTx/>
              <a:buNone/>
            </a:pPr>
            <a:r>
              <a:rPr lang="pl-PL" altLang="en-US" sz="2000">
                <a:solidFill>
                  <a:schemeClr val="tx1"/>
                </a:solidFill>
              </a:rPr>
              <a:t>		END CASE;</a:t>
            </a:r>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Footer Placeholder 1"/>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pic>
        <p:nvPicPr>
          <p:cNvPr id="379907" name="Picture 2" descr="crii_application_large_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8" name="Text Box 3"/>
          <p:cNvSpPr txBox="1">
            <a:spLocks noChangeArrowheads="1"/>
          </p:cNvSpPr>
          <p:nvPr/>
        </p:nvSpPr>
        <p:spPr bwMode="auto">
          <a:xfrm>
            <a:off x="1246188" y="2514600"/>
            <a:ext cx="6784975"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r>
              <a:rPr kumimoji="1" lang="pl-PL" altLang="en-US" sz="4000" b="1">
                <a:solidFill>
                  <a:srgbClr val="333399"/>
                </a:solidFill>
              </a:rPr>
              <a:t>Sequential</a:t>
            </a:r>
            <a:r>
              <a:rPr kumimoji="1" lang="en-US" altLang="en-US" sz="4000" b="1">
                <a:solidFill>
                  <a:srgbClr val="333399"/>
                </a:solidFill>
              </a:rPr>
              <a:t> Logic Synthesis</a:t>
            </a:r>
          </a:p>
          <a:p>
            <a:pPr algn="ctr">
              <a:buClr>
                <a:srgbClr val="000000"/>
              </a:buClr>
              <a:buSzTx/>
              <a:buFontTx/>
              <a:buNone/>
            </a:pPr>
            <a:r>
              <a:rPr kumimoji="1" lang="en-US" altLang="en-US" sz="4000" b="1">
                <a:solidFill>
                  <a:srgbClr val="333399"/>
                </a:solidFill>
              </a:rPr>
              <a:t>for </a:t>
            </a:r>
          </a:p>
          <a:p>
            <a:pPr algn="ctr">
              <a:buClr>
                <a:srgbClr val="000000"/>
              </a:buClr>
              <a:buSzTx/>
              <a:buFontTx/>
              <a:buNone/>
            </a:pPr>
            <a:r>
              <a:rPr kumimoji="1" lang="pl-PL" altLang="en-US" sz="4000" b="1">
                <a:solidFill>
                  <a:srgbClr val="333399"/>
                </a:solidFill>
              </a:rPr>
              <a:t>Beginners</a:t>
            </a:r>
            <a:endParaRPr kumimoji="1" lang="en-US" altLang="en-US" sz="4000" b="1">
              <a:solidFill>
                <a:srgbClr val="333399"/>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1"/>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ea typeface="MS PGothic" panose="020B0600070205080204" pitchFamily="34" charset="-128"/>
                <a:cs typeface="Arial" panose="020B0604020202020204" pitchFamily="34" charset="0"/>
              </a:rPr>
              <a:t>ECE 44</a:t>
            </a:r>
            <a:r>
              <a:rPr lang="pl-PL" altLang="en-US" sz="1400" i="0">
                <a:solidFill>
                  <a:srgbClr val="009900"/>
                </a:solidFill>
                <a:ea typeface="MS PGothic" panose="020B0600070205080204" pitchFamily="34" charset="-128"/>
                <a:cs typeface="Arial" panose="020B0604020202020204" pitchFamily="34" charset="0"/>
              </a:rPr>
              <a:t>8</a:t>
            </a:r>
            <a:r>
              <a:rPr lang="en-US" altLang="en-US" sz="1400" i="0">
                <a:solidFill>
                  <a:srgbClr val="009900"/>
                </a:solidFill>
                <a:ea typeface="MS PGothic" panose="020B0600070205080204" pitchFamily="34" charset="-128"/>
                <a:cs typeface="Arial" panose="020B0604020202020204" pitchFamily="34" charset="0"/>
              </a:rPr>
              <a:t> – </a:t>
            </a:r>
            <a:r>
              <a:rPr lang="pl-PL" altLang="en-US" sz="1400" i="0">
                <a:solidFill>
                  <a:srgbClr val="009900"/>
                </a:solidFill>
                <a:ea typeface="MS PGothic" panose="020B0600070205080204" pitchFamily="34" charset="-128"/>
                <a:cs typeface="Arial" panose="020B0604020202020204" pitchFamily="34" charset="0"/>
              </a:rPr>
              <a:t>FPGA and ASIC Design with VHDL</a:t>
            </a:r>
          </a:p>
        </p:txBody>
      </p:sp>
      <p:sp>
        <p:nvSpPr>
          <p:cNvPr id="53251" name="Rectangle 2"/>
          <p:cNvSpPr>
            <a:spLocks noGrp="1" noChangeArrowheads="1"/>
          </p:cNvSpPr>
          <p:nvPr>
            <p:ph type="title" idx="4294967295"/>
          </p:nvPr>
        </p:nvSpPr>
        <p:spPr/>
        <p:txBody>
          <a:bodyPr/>
          <a:lstStyle/>
          <a:p>
            <a:pPr>
              <a:defRPr/>
            </a:pPr>
            <a:r>
              <a:rPr lang="en-US" altLang="en-US" smtClean="0"/>
              <a:t>Library Declarations</a:t>
            </a:r>
          </a:p>
        </p:txBody>
      </p:sp>
      <p:sp>
        <p:nvSpPr>
          <p:cNvPr id="46084" name="Line 3"/>
          <p:cNvSpPr>
            <a:spLocks noChangeShapeType="1"/>
          </p:cNvSpPr>
          <p:nvPr/>
        </p:nvSpPr>
        <p:spPr bwMode="auto">
          <a:xfrm flipH="1">
            <a:off x="530225" y="1295400"/>
            <a:ext cx="609600" cy="457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GB"/>
          </a:p>
        </p:txBody>
      </p:sp>
      <p:sp>
        <p:nvSpPr>
          <p:cNvPr id="46085" name="Line 4"/>
          <p:cNvSpPr>
            <a:spLocks noChangeShapeType="1"/>
          </p:cNvSpPr>
          <p:nvPr/>
        </p:nvSpPr>
        <p:spPr bwMode="auto">
          <a:xfrm flipH="1">
            <a:off x="1368425" y="1066800"/>
            <a:ext cx="30480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GB"/>
          </a:p>
        </p:txBody>
      </p:sp>
      <p:sp>
        <p:nvSpPr>
          <p:cNvPr id="46086" name="Line 5"/>
          <p:cNvSpPr>
            <a:spLocks noChangeShapeType="1"/>
          </p:cNvSpPr>
          <p:nvPr/>
        </p:nvSpPr>
        <p:spPr bwMode="auto">
          <a:xfrm flipH="1" flipV="1">
            <a:off x="2209800" y="2274888"/>
            <a:ext cx="2895600" cy="1371600"/>
          </a:xfrm>
          <a:prstGeom prst="line">
            <a:avLst/>
          </a:prstGeom>
          <a:noFill/>
          <a:ln w="25400">
            <a:solidFill>
              <a:schemeClr val="accent2"/>
            </a:solidFill>
            <a:round/>
            <a:headEnd/>
            <a:tailEnd type="triangle" w="med" len="lg"/>
          </a:ln>
          <a:extLst>
            <a:ext uri="{909E8E84-426E-40DD-AFC4-6F175D3DCCD1}">
              <a14:hiddenFill xmlns:a14="http://schemas.microsoft.com/office/drawing/2010/main">
                <a:noFill/>
              </a14:hiddenFill>
            </a:ext>
          </a:extLst>
        </p:spPr>
        <p:txBody>
          <a:bodyPr/>
          <a:lstStyle/>
          <a:p>
            <a:endParaRPr lang="en-GB"/>
          </a:p>
        </p:txBody>
      </p:sp>
      <p:sp>
        <p:nvSpPr>
          <p:cNvPr id="46087" name="Text Box 6"/>
          <p:cNvSpPr txBox="1">
            <a:spLocks noChangeArrowheads="1"/>
          </p:cNvSpPr>
          <p:nvPr/>
        </p:nvSpPr>
        <p:spPr bwMode="auto">
          <a:xfrm>
            <a:off x="5105400" y="3341688"/>
            <a:ext cx="36655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1600" b="1">
                <a:solidFill>
                  <a:schemeClr val="accent2"/>
                </a:solidFill>
                <a:ea typeface="MS PGothic" panose="020B0600070205080204" pitchFamily="34" charset="-128"/>
              </a:rPr>
              <a:t>Use all definitions from the package</a:t>
            </a:r>
          </a:p>
          <a:p>
            <a:pPr>
              <a:buClr>
                <a:srgbClr val="000000"/>
              </a:buClr>
              <a:buSzTx/>
              <a:buFontTx/>
              <a:buNone/>
            </a:pPr>
            <a:r>
              <a:rPr kumimoji="1" lang="en-US" altLang="en-US" sz="1600" b="1">
                <a:solidFill>
                  <a:schemeClr val="accent2"/>
                </a:solidFill>
                <a:ea typeface="MS PGothic" panose="020B0600070205080204" pitchFamily="34" charset="-128"/>
              </a:rPr>
              <a:t>std_logic_1164</a:t>
            </a:r>
          </a:p>
        </p:txBody>
      </p:sp>
      <p:sp>
        <p:nvSpPr>
          <p:cNvPr id="46088" name="Rectangle 7"/>
          <p:cNvSpPr>
            <a:spLocks noChangeArrowheads="1"/>
          </p:cNvSpPr>
          <p:nvPr/>
        </p:nvSpPr>
        <p:spPr bwMode="auto">
          <a:xfrm>
            <a:off x="381000" y="1752600"/>
            <a:ext cx="4645025" cy="34940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nSpc>
                <a:spcPct val="95000"/>
              </a:lnSpc>
              <a:buClrTx/>
              <a:buSzTx/>
              <a:buFontTx/>
              <a:buNone/>
            </a:pPr>
            <a:r>
              <a:rPr lang="en-US" altLang="en-US" sz="1400" b="1">
                <a:solidFill>
                  <a:schemeClr val="tx1"/>
                </a:solidFill>
                <a:latin typeface="Courier New" panose="02070309020205020404" pitchFamily="49" charset="0"/>
                <a:ea typeface="MS PGothic" panose="020B0600070205080204" pitchFamily="34" charset="-128"/>
              </a:rPr>
              <a:t>LIBRARY </a:t>
            </a:r>
            <a:r>
              <a:rPr lang="pl-PL" altLang="en-US" sz="1400" b="1">
                <a:solidFill>
                  <a:schemeClr val="tx1"/>
                </a:solidFill>
                <a:latin typeface="Courier New" panose="02070309020205020404" pitchFamily="49" charset="0"/>
                <a:ea typeface="MS PGothic" panose="020B0600070205080204" pitchFamily="34" charset="-128"/>
              </a:rPr>
              <a:t>ieee</a:t>
            </a:r>
            <a:r>
              <a:rPr lang="en-US" altLang="en-US" sz="1400" b="1">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USE</a:t>
            </a:r>
            <a:r>
              <a:rPr lang="en-US" altLang="en-US" sz="1400" b="1">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ieee</a:t>
            </a:r>
            <a:r>
              <a:rPr lang="en-US" altLang="en-US" sz="1400" b="1">
                <a:solidFill>
                  <a:schemeClr val="tx1"/>
                </a:solidFill>
                <a:latin typeface="Courier New" panose="02070309020205020404" pitchFamily="49" charset="0"/>
                <a:ea typeface="MS PGothic" panose="020B0600070205080204" pitchFamily="34" charset="-128"/>
              </a:rPr>
              <a:t>.std_logic_1164.all;</a:t>
            </a:r>
          </a:p>
          <a:p>
            <a:pPr>
              <a:lnSpc>
                <a:spcPct val="95000"/>
              </a:lnSpc>
              <a:buClrTx/>
              <a:buSzTx/>
              <a:buFontTx/>
              <a:buNone/>
            </a:pPr>
            <a:endParaRPr lang="en-US" altLang="en-US" sz="1400" b="1">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ENTITY</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nand_gate</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IS</a:t>
            </a:r>
            <a:endParaRPr lang="en-US" altLang="en-US" sz="1400" b="1">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PORT</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	a   </a:t>
            </a:r>
            <a:r>
              <a:rPr lang="pl-PL" altLang="en-US" sz="1400" b="1">
                <a:solidFill>
                  <a:schemeClr val="tx1"/>
                </a:solidFill>
                <a:latin typeface="Courier New" panose="02070309020205020404" pitchFamily="49" charset="0"/>
                <a:ea typeface="MS PGothic" panose="020B0600070205080204" pitchFamily="34" charset="-128"/>
              </a:rPr>
              <a:t>: IN STD_LOGIC</a:t>
            </a:r>
            <a:r>
              <a:rPr lang="pl-PL"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pl-PL" altLang="en-US" sz="1400">
                <a:solidFill>
                  <a:schemeClr val="tx1"/>
                </a:solidFill>
                <a:latin typeface="Courier New" panose="02070309020205020404" pitchFamily="49" charset="0"/>
                <a:ea typeface="MS PGothic" panose="020B0600070205080204" pitchFamily="34" charset="-128"/>
              </a:rPr>
              <a:t>			b   </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IN STD_LOGIC</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	z</a:t>
            </a:r>
            <a:r>
              <a:rPr lang="en-US" altLang="en-US" sz="1400">
                <a:solidFill>
                  <a:schemeClr val="tx1"/>
                </a:solidFill>
                <a:latin typeface="Courier New" panose="02070309020205020404" pitchFamily="49" charset="0"/>
                <a:ea typeface="MS PGothic" panose="020B0600070205080204" pitchFamily="34" charset="-128"/>
              </a:rPr>
              <a:t>   : </a:t>
            </a:r>
            <a:r>
              <a:rPr lang="pl-PL" altLang="en-US" sz="1400" b="1">
                <a:solidFill>
                  <a:schemeClr val="tx1"/>
                </a:solidFill>
                <a:latin typeface="Courier New" panose="02070309020205020404" pitchFamily="49" charset="0"/>
                <a:ea typeface="MS PGothic" panose="020B0600070205080204" pitchFamily="34" charset="-128"/>
              </a:rPr>
              <a:t>OUT STD_LOGIC</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END</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nand_gate</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endParaRPr lang="en-US" altLang="en-US" sz="1400">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ARCHITECTURE</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dataflow</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OF</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nand_gate</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IS</a:t>
            </a:r>
            <a:endParaRPr lang="en-US" altLang="en-US" sz="1400" b="1">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BEGIN</a:t>
            </a:r>
            <a:endParaRPr lang="en-US" altLang="en-US" sz="1400" b="1">
              <a:solidFill>
                <a:schemeClr val="tx1"/>
              </a:solidFill>
              <a:latin typeface="Courier New" panose="02070309020205020404" pitchFamily="49" charset="0"/>
              <a:ea typeface="MS PGothic" panose="020B0600070205080204" pitchFamily="34" charset="-128"/>
            </a:endParaRPr>
          </a:p>
          <a:p>
            <a:pPr>
              <a:lnSpc>
                <a:spcPct val="95000"/>
              </a:lnSpc>
              <a:buClrTx/>
              <a:buSzTx/>
              <a:buFontTx/>
              <a:buNone/>
            </a:pP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z</a:t>
            </a:r>
            <a:r>
              <a:rPr lang="en-US" altLang="en-US" sz="1400">
                <a:solidFill>
                  <a:schemeClr val="tx1"/>
                </a:solidFill>
                <a:latin typeface="Courier New" panose="02070309020205020404" pitchFamily="49" charset="0"/>
                <a:ea typeface="MS PGothic" panose="020B0600070205080204" pitchFamily="34" charset="-128"/>
              </a:rPr>
              <a:t> &lt;= </a:t>
            </a:r>
            <a:r>
              <a:rPr lang="pl-PL" altLang="en-US" sz="1400">
                <a:solidFill>
                  <a:schemeClr val="tx1"/>
                </a:solidFill>
                <a:latin typeface="Courier New" panose="02070309020205020404" pitchFamily="49" charset="0"/>
                <a:ea typeface="MS PGothic" panose="020B0600070205080204" pitchFamily="34" charset="-128"/>
              </a:rPr>
              <a:t>a</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b="1">
                <a:solidFill>
                  <a:schemeClr val="tx1"/>
                </a:solidFill>
                <a:latin typeface="Courier New" panose="02070309020205020404" pitchFamily="49" charset="0"/>
                <a:ea typeface="MS PGothic" panose="020B0600070205080204" pitchFamily="34" charset="-128"/>
              </a:rPr>
              <a:t>NAND</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b</a:t>
            </a:r>
            <a:r>
              <a:rPr lang="en-US" altLang="en-US" sz="1400">
                <a:solidFill>
                  <a:schemeClr val="tx1"/>
                </a:solidFill>
                <a:latin typeface="Courier New" panose="02070309020205020404" pitchFamily="49" charset="0"/>
                <a:ea typeface="MS PGothic" panose="020B0600070205080204" pitchFamily="34" charset="-128"/>
              </a:rPr>
              <a:t>;</a:t>
            </a:r>
          </a:p>
          <a:p>
            <a:pPr>
              <a:lnSpc>
                <a:spcPct val="95000"/>
              </a:lnSpc>
              <a:buClrTx/>
              <a:buSzTx/>
              <a:buFontTx/>
              <a:buNone/>
            </a:pPr>
            <a:r>
              <a:rPr lang="pl-PL" altLang="en-US" sz="1400" b="1">
                <a:solidFill>
                  <a:schemeClr val="tx1"/>
                </a:solidFill>
                <a:latin typeface="Courier New" panose="02070309020205020404" pitchFamily="49" charset="0"/>
                <a:ea typeface="MS PGothic" panose="020B0600070205080204" pitchFamily="34" charset="-128"/>
              </a:rPr>
              <a:t>END</a:t>
            </a:r>
            <a:r>
              <a:rPr lang="en-US" altLang="en-US" sz="1400">
                <a:solidFill>
                  <a:schemeClr val="tx1"/>
                </a:solidFill>
                <a:latin typeface="Courier New" panose="02070309020205020404" pitchFamily="49" charset="0"/>
                <a:ea typeface="MS PGothic" panose="020B0600070205080204" pitchFamily="34" charset="-128"/>
              </a:rPr>
              <a:t> </a:t>
            </a:r>
            <a:r>
              <a:rPr lang="pl-PL" altLang="en-US" sz="1400">
                <a:solidFill>
                  <a:schemeClr val="tx1"/>
                </a:solidFill>
                <a:latin typeface="Courier New" panose="02070309020205020404" pitchFamily="49" charset="0"/>
                <a:ea typeface="MS PGothic" panose="020B0600070205080204" pitchFamily="34" charset="-128"/>
              </a:rPr>
              <a:t>dataflow</a:t>
            </a:r>
            <a:r>
              <a:rPr lang="en-US" altLang="en-US" sz="1400">
                <a:solidFill>
                  <a:schemeClr val="tx1"/>
                </a:solidFill>
                <a:latin typeface="Courier New" panose="02070309020205020404" pitchFamily="49" charset="0"/>
                <a:ea typeface="MS PGothic" panose="020B0600070205080204" pitchFamily="34" charset="-128"/>
              </a:rPr>
              <a:t>;</a:t>
            </a:r>
          </a:p>
        </p:txBody>
      </p:sp>
      <p:sp>
        <p:nvSpPr>
          <p:cNvPr id="46089" name="Line 8"/>
          <p:cNvSpPr>
            <a:spLocks noChangeShapeType="1"/>
          </p:cNvSpPr>
          <p:nvPr/>
        </p:nvSpPr>
        <p:spPr bwMode="auto">
          <a:xfrm flipH="1" flipV="1">
            <a:off x="1905000" y="1893888"/>
            <a:ext cx="4191000" cy="457200"/>
          </a:xfrm>
          <a:prstGeom prst="line">
            <a:avLst/>
          </a:prstGeom>
          <a:noFill/>
          <a:ln w="25400">
            <a:solidFill>
              <a:schemeClr val="accent2"/>
            </a:solidFill>
            <a:round/>
            <a:headEnd/>
            <a:tailEnd type="triangle" w="med" len="lg"/>
          </a:ln>
          <a:extLst>
            <a:ext uri="{909E8E84-426E-40DD-AFC4-6F175D3DCCD1}">
              <a14:hiddenFill xmlns:a14="http://schemas.microsoft.com/office/drawing/2010/main">
                <a:noFill/>
              </a14:hiddenFill>
            </a:ext>
          </a:extLst>
        </p:spPr>
        <p:txBody>
          <a:bodyPr/>
          <a:lstStyle/>
          <a:p>
            <a:endParaRPr lang="en-GB"/>
          </a:p>
        </p:txBody>
      </p:sp>
      <p:sp>
        <p:nvSpPr>
          <p:cNvPr id="46090" name="Text Box 9"/>
          <p:cNvSpPr txBox="1">
            <a:spLocks noChangeArrowheads="1"/>
          </p:cNvSpPr>
          <p:nvPr/>
        </p:nvSpPr>
        <p:spPr bwMode="auto">
          <a:xfrm>
            <a:off x="5257800" y="2274888"/>
            <a:ext cx="2928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1600" b="1">
                <a:solidFill>
                  <a:schemeClr val="accent2"/>
                </a:solidFill>
                <a:ea typeface="MS PGothic" panose="020B0600070205080204" pitchFamily="34" charset="-128"/>
              </a:rPr>
              <a:t>Library declaration</a:t>
            </a:r>
            <a:endParaRPr kumimoji="1" lang="pl-PL" altLang="en-US" sz="1600" b="1">
              <a:solidFill>
                <a:schemeClr val="accent2"/>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45059" name="Rectangle 2"/>
          <p:cNvSpPr>
            <a:spLocks noGrp="1" noChangeArrowheads="1"/>
          </p:cNvSpPr>
          <p:nvPr>
            <p:ph type="title"/>
          </p:nvPr>
        </p:nvSpPr>
        <p:spPr/>
        <p:txBody>
          <a:bodyPr/>
          <a:lstStyle/>
          <a:p>
            <a:pPr>
              <a:defRPr/>
            </a:pPr>
            <a:r>
              <a:rPr lang="pl-PL" altLang="en-US" smtClean="0"/>
              <a:t>For Beginners</a:t>
            </a:r>
          </a:p>
        </p:txBody>
      </p:sp>
      <p:sp>
        <p:nvSpPr>
          <p:cNvPr id="380932" name="Rectangle 3"/>
          <p:cNvSpPr>
            <a:spLocks noGrp="1" noChangeArrowheads="1"/>
          </p:cNvSpPr>
          <p:nvPr>
            <p:ph type="body" idx="1"/>
          </p:nvPr>
        </p:nvSpPr>
        <p:spPr>
          <a:xfrm>
            <a:off x="381000" y="1295400"/>
            <a:ext cx="8382000" cy="4038600"/>
          </a:xfrm>
        </p:spPr>
        <p:txBody>
          <a:bodyPr/>
          <a:lstStyle/>
          <a:p>
            <a:pPr>
              <a:lnSpc>
                <a:spcPct val="90000"/>
              </a:lnSpc>
              <a:buFontTx/>
              <a:buNone/>
            </a:pPr>
            <a:r>
              <a:rPr lang="pl-PL" altLang="en-US" sz="2400" smtClean="0"/>
              <a:t>Use processes with very simple structure only</a:t>
            </a:r>
          </a:p>
          <a:p>
            <a:pPr>
              <a:lnSpc>
                <a:spcPct val="90000"/>
              </a:lnSpc>
              <a:buFontTx/>
              <a:buNone/>
            </a:pPr>
            <a:r>
              <a:rPr lang="pl-PL" altLang="en-US" sz="2400" smtClean="0"/>
              <a:t>to describe</a:t>
            </a:r>
          </a:p>
          <a:p>
            <a:pPr>
              <a:lnSpc>
                <a:spcPct val="90000"/>
              </a:lnSpc>
              <a:buFontTx/>
              <a:buNone/>
            </a:pPr>
            <a:r>
              <a:rPr lang="pl-PL" altLang="en-US" sz="2400" smtClean="0"/>
              <a:t>   - registers</a:t>
            </a:r>
          </a:p>
          <a:p>
            <a:pPr>
              <a:lnSpc>
                <a:spcPct val="90000"/>
              </a:lnSpc>
              <a:buFontTx/>
              <a:buNone/>
            </a:pPr>
            <a:r>
              <a:rPr lang="pl-PL" altLang="en-US" sz="2400" smtClean="0"/>
              <a:t>   - shift registers</a:t>
            </a:r>
          </a:p>
          <a:p>
            <a:pPr>
              <a:lnSpc>
                <a:spcPct val="90000"/>
              </a:lnSpc>
              <a:buFontTx/>
              <a:buNone/>
            </a:pPr>
            <a:r>
              <a:rPr lang="pl-PL" altLang="en-US" sz="2400" smtClean="0"/>
              <a:t>   - counters</a:t>
            </a:r>
          </a:p>
          <a:p>
            <a:pPr>
              <a:lnSpc>
                <a:spcPct val="90000"/>
              </a:lnSpc>
              <a:buFontTx/>
              <a:buNone/>
            </a:pPr>
            <a:r>
              <a:rPr lang="pl-PL" altLang="en-US" sz="2400" smtClean="0"/>
              <a:t>   - state machines.</a:t>
            </a:r>
          </a:p>
          <a:p>
            <a:pPr>
              <a:lnSpc>
                <a:spcPct val="90000"/>
              </a:lnSpc>
              <a:buFontTx/>
              <a:buNone/>
            </a:pPr>
            <a:r>
              <a:rPr lang="pl-PL" altLang="en-US" sz="2400" smtClean="0"/>
              <a:t>Use examples discussed in class as a template.</a:t>
            </a:r>
          </a:p>
          <a:p>
            <a:pPr>
              <a:lnSpc>
                <a:spcPct val="90000"/>
              </a:lnSpc>
              <a:buFontTx/>
              <a:buNone/>
            </a:pPr>
            <a:r>
              <a:rPr lang="pl-PL" altLang="en-US" sz="2400" smtClean="0"/>
              <a:t>Create </a:t>
            </a:r>
            <a:r>
              <a:rPr lang="pl-PL" altLang="en-US" sz="2400" b="1" smtClean="0">
                <a:solidFill>
                  <a:srgbClr val="990033"/>
                </a:solidFill>
              </a:rPr>
              <a:t>generic</a:t>
            </a:r>
            <a:r>
              <a:rPr lang="pl-PL" altLang="en-US" sz="2400" smtClean="0"/>
              <a:t> entities for registers, shift registers, and</a:t>
            </a:r>
          </a:p>
          <a:p>
            <a:pPr>
              <a:lnSpc>
                <a:spcPct val="90000"/>
              </a:lnSpc>
              <a:buFontTx/>
              <a:buNone/>
            </a:pPr>
            <a:r>
              <a:rPr lang="pl-PL" altLang="en-US" sz="2400" smtClean="0"/>
              <a:t>counters, and instantiate the corresponding components in</a:t>
            </a:r>
          </a:p>
          <a:p>
            <a:pPr>
              <a:lnSpc>
                <a:spcPct val="90000"/>
              </a:lnSpc>
              <a:buFontTx/>
              <a:buNone/>
            </a:pPr>
            <a:r>
              <a:rPr lang="pl-PL" altLang="en-US" sz="2400" smtClean="0"/>
              <a:t>a higher level circuit using GENERIC MAP PORT MAP.</a:t>
            </a:r>
          </a:p>
          <a:p>
            <a:pPr>
              <a:lnSpc>
                <a:spcPct val="90000"/>
              </a:lnSpc>
              <a:buFontTx/>
              <a:buNone/>
            </a:pPr>
            <a:r>
              <a:rPr lang="pl-PL" altLang="en-US" sz="2400" smtClean="0"/>
              <a:t>Supplement sequential components with </a:t>
            </a:r>
          </a:p>
          <a:p>
            <a:pPr>
              <a:lnSpc>
                <a:spcPct val="90000"/>
              </a:lnSpc>
              <a:buFontTx/>
              <a:buNone/>
            </a:pPr>
            <a:r>
              <a:rPr lang="pl-PL" altLang="en-US" sz="2400" smtClean="0"/>
              <a:t>combinational logic described using concurrent statements.</a:t>
            </a:r>
          </a:p>
          <a:p>
            <a:pPr>
              <a:lnSpc>
                <a:spcPct val="90000"/>
              </a:lnSpc>
              <a:buFontTx/>
              <a:buNone/>
            </a:pPr>
            <a:endParaRPr lang="pl-PL" altLang="en-US" sz="2400" smtClean="0"/>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Footer Placeholder 1"/>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pic>
        <p:nvPicPr>
          <p:cNvPr id="381955" name="Picture 2" descr="crii_application_large_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6" name="Text Box 3"/>
          <p:cNvSpPr txBox="1">
            <a:spLocks noChangeArrowheads="1"/>
          </p:cNvSpPr>
          <p:nvPr/>
        </p:nvSpPr>
        <p:spPr bwMode="auto">
          <a:xfrm>
            <a:off x="1246188" y="2514600"/>
            <a:ext cx="6784975"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r>
              <a:rPr kumimoji="1" lang="pl-PL" altLang="en-US" sz="4000" b="1">
                <a:solidFill>
                  <a:srgbClr val="333399"/>
                </a:solidFill>
              </a:rPr>
              <a:t>Sequential</a:t>
            </a:r>
            <a:r>
              <a:rPr kumimoji="1" lang="en-US" altLang="en-US" sz="4000" b="1">
                <a:solidFill>
                  <a:srgbClr val="333399"/>
                </a:solidFill>
              </a:rPr>
              <a:t> Logic Synthesis</a:t>
            </a:r>
          </a:p>
          <a:p>
            <a:pPr algn="ctr">
              <a:buClr>
                <a:srgbClr val="000000"/>
              </a:buClr>
              <a:buSzTx/>
              <a:buFontTx/>
              <a:buNone/>
            </a:pPr>
            <a:r>
              <a:rPr kumimoji="1" lang="en-US" altLang="en-US" sz="4000" b="1">
                <a:solidFill>
                  <a:srgbClr val="333399"/>
                </a:solidFill>
              </a:rPr>
              <a:t>for </a:t>
            </a:r>
          </a:p>
          <a:p>
            <a:pPr algn="ctr">
              <a:buClr>
                <a:srgbClr val="000000"/>
              </a:buClr>
              <a:buSzTx/>
              <a:buFontTx/>
              <a:buNone/>
            </a:pPr>
            <a:r>
              <a:rPr kumimoji="1" lang="pl-PL" altLang="en-US" sz="4000" b="1">
                <a:solidFill>
                  <a:srgbClr val="333399"/>
                </a:solidFill>
              </a:rPr>
              <a:t>Intermediates</a:t>
            </a:r>
            <a:endParaRPr kumimoji="1" lang="en-US" altLang="en-US" sz="4000" b="1">
              <a:solidFill>
                <a:srgbClr val="333399"/>
              </a:solidFill>
            </a:endParaRPr>
          </a:p>
        </p:txBody>
      </p:sp>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47107" name="Rectangle 2"/>
          <p:cNvSpPr>
            <a:spLocks noGrp="1" noChangeArrowheads="1"/>
          </p:cNvSpPr>
          <p:nvPr>
            <p:ph type="title"/>
          </p:nvPr>
        </p:nvSpPr>
        <p:spPr/>
        <p:txBody>
          <a:bodyPr/>
          <a:lstStyle/>
          <a:p>
            <a:pPr>
              <a:defRPr/>
            </a:pPr>
            <a:r>
              <a:rPr lang="pl-PL" altLang="en-US" smtClean="0"/>
              <a:t>For Intermmediates</a:t>
            </a:r>
          </a:p>
        </p:txBody>
      </p:sp>
      <p:sp>
        <p:nvSpPr>
          <p:cNvPr id="382980" name="Rectangle 3"/>
          <p:cNvSpPr>
            <a:spLocks noGrp="1" noChangeArrowheads="1"/>
          </p:cNvSpPr>
          <p:nvPr>
            <p:ph type="body" idx="1"/>
          </p:nvPr>
        </p:nvSpPr>
        <p:spPr>
          <a:xfrm>
            <a:off x="304800" y="1600200"/>
            <a:ext cx="8382000" cy="3810000"/>
          </a:xfrm>
        </p:spPr>
        <p:txBody>
          <a:bodyPr/>
          <a:lstStyle/>
          <a:p>
            <a:pPr marL="609600" indent="-609600">
              <a:buFontTx/>
              <a:buAutoNum type="arabicPeriod"/>
            </a:pPr>
            <a:r>
              <a:rPr lang="pl-PL" altLang="en-US" sz="2400" smtClean="0"/>
              <a:t>Use Processes with IF and CASE statements only. Do not use LOOPS or VARIABLES.</a:t>
            </a:r>
          </a:p>
          <a:p>
            <a:pPr marL="609600" indent="-609600">
              <a:buFontTx/>
              <a:buAutoNum type="arabicPeriod"/>
            </a:pPr>
            <a:r>
              <a:rPr lang="pl-PL" altLang="en-US" sz="2400" smtClean="0"/>
              <a:t>Sensitivity list of the PROCESS should include </a:t>
            </a:r>
            <a:r>
              <a:rPr lang="pl-PL" altLang="en-US" sz="2400" b="1" smtClean="0">
                <a:solidFill>
                  <a:srgbClr val="990033"/>
                </a:solidFill>
              </a:rPr>
              <a:t>only</a:t>
            </a:r>
            <a:r>
              <a:rPr lang="pl-PL" altLang="en-US" sz="2400" smtClean="0"/>
              <a:t> signals that can by themsleves change the outputs of the sequential circuit (typically, clock and asynchronous set or reset)</a:t>
            </a:r>
          </a:p>
          <a:p>
            <a:pPr marL="609600" indent="-609600">
              <a:buFontTx/>
              <a:buAutoNum type="arabicPeriod"/>
            </a:pPr>
            <a:r>
              <a:rPr lang="pl-PL" altLang="en-US" sz="2400" smtClean="0"/>
              <a:t>Do not use PROCESSes without sensitivity list</a:t>
            </a:r>
          </a:p>
          <a:p>
            <a:pPr marL="609600" indent="-609600">
              <a:buFontTx/>
              <a:buNone/>
            </a:pPr>
            <a:r>
              <a:rPr lang="pl-PL" altLang="en-US" sz="2400" smtClean="0"/>
              <a:t>	(they can be synthesizable, but make simulation inefficient)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cs typeface="Arial" panose="020B0604020202020204" pitchFamily="34" charset="0"/>
              </a:rPr>
              <a:t>ECE 44</a:t>
            </a:r>
            <a:r>
              <a:rPr lang="pl-PL" altLang="en-US" sz="1400" i="0">
                <a:solidFill>
                  <a:srgbClr val="009900"/>
                </a:solidFill>
                <a:cs typeface="Arial" panose="020B0604020202020204" pitchFamily="34" charset="0"/>
              </a:rPr>
              <a:t>8</a:t>
            </a:r>
            <a:r>
              <a:rPr lang="en-US" altLang="en-US" sz="1400" i="0">
                <a:solidFill>
                  <a:srgbClr val="009900"/>
                </a:solidFill>
                <a:cs typeface="Arial" panose="020B0604020202020204" pitchFamily="34" charset="0"/>
              </a:rPr>
              <a:t> – </a:t>
            </a:r>
            <a:r>
              <a:rPr lang="pl-PL" altLang="en-US" sz="1400" i="0">
                <a:solidFill>
                  <a:srgbClr val="009900"/>
                </a:solidFill>
                <a:cs typeface="Arial" panose="020B0604020202020204" pitchFamily="34" charset="0"/>
              </a:rPr>
              <a:t>FPGA and ASIC Design with VHDL</a:t>
            </a:r>
          </a:p>
        </p:txBody>
      </p:sp>
      <p:sp>
        <p:nvSpPr>
          <p:cNvPr id="48131" name="Rectangle 2"/>
          <p:cNvSpPr>
            <a:spLocks noGrp="1" noChangeArrowheads="1"/>
          </p:cNvSpPr>
          <p:nvPr>
            <p:ph type="title"/>
          </p:nvPr>
        </p:nvSpPr>
        <p:spPr/>
        <p:txBody>
          <a:bodyPr/>
          <a:lstStyle/>
          <a:p>
            <a:pPr>
              <a:defRPr/>
            </a:pPr>
            <a:r>
              <a:rPr lang="pl-PL" altLang="en-US" smtClean="0"/>
              <a:t>For Intermmediates (2)</a:t>
            </a:r>
          </a:p>
        </p:txBody>
      </p:sp>
      <p:sp>
        <p:nvSpPr>
          <p:cNvPr id="384004" name="Rectangle 3"/>
          <p:cNvSpPr>
            <a:spLocks noGrp="1" noChangeArrowheads="1"/>
          </p:cNvSpPr>
          <p:nvPr>
            <p:ph type="body" idx="1"/>
          </p:nvPr>
        </p:nvSpPr>
        <p:spPr>
          <a:xfrm>
            <a:off x="304800" y="1371600"/>
            <a:ext cx="8382000" cy="3810000"/>
          </a:xfrm>
        </p:spPr>
        <p:txBody>
          <a:bodyPr/>
          <a:lstStyle/>
          <a:p>
            <a:pPr marL="609600" indent="-609600">
              <a:lnSpc>
                <a:spcPct val="80000"/>
              </a:lnSpc>
              <a:buFontTx/>
              <a:buNone/>
            </a:pPr>
            <a:r>
              <a:rPr lang="pl-PL" altLang="en-US" sz="2400" smtClean="0"/>
              <a:t>Given a single signal, the assignments to this signal should </a:t>
            </a:r>
          </a:p>
          <a:p>
            <a:pPr marL="609600" indent="-609600">
              <a:lnSpc>
                <a:spcPct val="80000"/>
              </a:lnSpc>
              <a:buFontTx/>
              <a:buNone/>
            </a:pPr>
            <a:r>
              <a:rPr lang="pl-PL" altLang="en-US" sz="2400" smtClean="0"/>
              <a:t>only be made within a single process block in order to avoid</a:t>
            </a:r>
          </a:p>
          <a:p>
            <a:pPr marL="609600" indent="-609600">
              <a:lnSpc>
                <a:spcPct val="80000"/>
              </a:lnSpc>
              <a:buFontTx/>
              <a:buNone/>
            </a:pPr>
            <a:r>
              <a:rPr lang="pl-PL" altLang="en-US" sz="2400" smtClean="0"/>
              <a:t>possible conflicts in assigning values to this signal.</a:t>
            </a:r>
          </a:p>
          <a:p>
            <a:pPr marL="609600" indent="-609600">
              <a:lnSpc>
                <a:spcPct val="80000"/>
              </a:lnSpc>
              <a:buFontTx/>
              <a:buNone/>
            </a:pPr>
            <a:endParaRPr lang="pl-PL" altLang="en-US" sz="2400" smtClean="0"/>
          </a:p>
          <a:p>
            <a:pPr marL="609600" indent="-609600">
              <a:lnSpc>
                <a:spcPct val="80000"/>
              </a:lnSpc>
              <a:buFontTx/>
              <a:buNone/>
            </a:pPr>
            <a:r>
              <a:rPr lang="pl-PL" altLang="en-US" sz="2000" smtClean="0"/>
              <a:t>Process 1: PROCESS (a, b)</a:t>
            </a:r>
          </a:p>
          <a:p>
            <a:pPr marL="609600" indent="-609600">
              <a:lnSpc>
                <a:spcPct val="80000"/>
              </a:lnSpc>
              <a:buFontTx/>
              <a:buNone/>
            </a:pPr>
            <a:r>
              <a:rPr lang="pl-PL" altLang="en-US" sz="2000" smtClean="0"/>
              <a:t>BEGIN</a:t>
            </a:r>
          </a:p>
          <a:p>
            <a:pPr marL="609600" indent="-609600">
              <a:lnSpc>
                <a:spcPct val="80000"/>
              </a:lnSpc>
              <a:buFontTx/>
              <a:buNone/>
            </a:pPr>
            <a:r>
              <a:rPr lang="pl-PL" altLang="en-US" sz="2000" smtClean="0"/>
              <a:t>   y &lt;= a AND b;</a:t>
            </a:r>
          </a:p>
          <a:p>
            <a:pPr marL="609600" indent="-609600">
              <a:lnSpc>
                <a:spcPct val="80000"/>
              </a:lnSpc>
              <a:buFontTx/>
              <a:buNone/>
            </a:pPr>
            <a:r>
              <a:rPr lang="pl-PL" altLang="en-US" sz="2000" smtClean="0"/>
              <a:t>END PROCESS;</a:t>
            </a:r>
          </a:p>
          <a:p>
            <a:pPr marL="609600" indent="-609600">
              <a:lnSpc>
                <a:spcPct val="80000"/>
              </a:lnSpc>
              <a:buFontTx/>
              <a:buNone/>
            </a:pPr>
            <a:endParaRPr lang="pl-PL" altLang="en-US" sz="2000" smtClean="0"/>
          </a:p>
          <a:p>
            <a:pPr marL="609600" indent="-609600">
              <a:lnSpc>
                <a:spcPct val="80000"/>
              </a:lnSpc>
              <a:buFontTx/>
              <a:buNone/>
            </a:pPr>
            <a:r>
              <a:rPr lang="pl-PL" altLang="en-US" sz="2000" smtClean="0"/>
              <a:t>Process 2: PROCESS (a, b)</a:t>
            </a:r>
          </a:p>
          <a:p>
            <a:pPr marL="609600" indent="-609600">
              <a:lnSpc>
                <a:spcPct val="80000"/>
              </a:lnSpc>
              <a:buFontTx/>
              <a:buNone/>
            </a:pPr>
            <a:r>
              <a:rPr lang="pl-PL" altLang="en-US" sz="2000" smtClean="0"/>
              <a:t>BEGIN</a:t>
            </a:r>
          </a:p>
          <a:p>
            <a:pPr marL="609600" indent="-609600">
              <a:lnSpc>
                <a:spcPct val="80000"/>
              </a:lnSpc>
              <a:buFontTx/>
              <a:buNone/>
            </a:pPr>
            <a:r>
              <a:rPr lang="pl-PL" altLang="en-US" sz="2000" smtClean="0"/>
              <a:t>   y &lt;= a OR b;</a:t>
            </a:r>
          </a:p>
          <a:p>
            <a:pPr marL="609600" indent="-609600">
              <a:lnSpc>
                <a:spcPct val="80000"/>
              </a:lnSpc>
              <a:buFontTx/>
              <a:buNone/>
            </a:pPr>
            <a:r>
              <a:rPr lang="pl-PL" altLang="en-US" sz="2000" smtClean="0"/>
              <a:t>END PROCESS;</a:t>
            </a:r>
          </a:p>
          <a:p>
            <a:pPr marL="609600" indent="-609600">
              <a:lnSpc>
                <a:spcPct val="80000"/>
              </a:lnSpc>
              <a:buFontTx/>
              <a:buNone/>
            </a:pPr>
            <a:endParaRPr lang="pl-PL" altLang="en-US" sz="2000" smtClean="0"/>
          </a:p>
          <a:p>
            <a:pPr marL="609600" indent="-609600">
              <a:lnSpc>
                <a:spcPct val="80000"/>
              </a:lnSpc>
              <a:buFontTx/>
              <a:buNone/>
            </a:pPr>
            <a:endParaRPr lang="pl-PL" altLang="en-US" sz="1800" smtClean="0"/>
          </a:p>
        </p:txBody>
      </p:sp>
      <p:sp>
        <p:nvSpPr>
          <p:cNvPr id="384005" name="Line 4"/>
          <p:cNvSpPr>
            <a:spLocks noChangeShapeType="1"/>
          </p:cNvSpPr>
          <p:nvPr/>
        </p:nvSpPr>
        <p:spPr bwMode="auto">
          <a:xfrm>
            <a:off x="304800" y="2819400"/>
            <a:ext cx="4114800" cy="2819400"/>
          </a:xfrm>
          <a:prstGeom prst="line">
            <a:avLst/>
          </a:prstGeom>
          <a:noFill/>
          <a:ln w="28575">
            <a:solidFill>
              <a:srgbClr val="99003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385027" name="Content Placeholder 2"/>
          <p:cNvSpPr>
            <a:spLocks noGrp="1"/>
          </p:cNvSpPr>
          <p:nvPr>
            <p:ph idx="1"/>
          </p:nvPr>
        </p:nvSpPr>
        <p:spPr/>
        <p:txBody>
          <a:bodyPr/>
          <a:lstStyle/>
          <a:p>
            <a:endParaRPr lang="en-GB" altLang="en-US" smtClean="0"/>
          </a:p>
        </p:txBody>
      </p:sp>
      <p:sp>
        <p:nvSpPr>
          <p:cNvPr id="38502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7B25659-14F6-431D-BC6D-6D1342F73CCE}" type="slidenum">
              <a:rPr lang="ar-SA" altLang="en-US" sz="1400" smtClean="0">
                <a:solidFill>
                  <a:srgbClr val="0000B6"/>
                </a:solidFill>
                <a:latin typeface="Book Antiqua" panose="02040602050305030304" pitchFamily="18" charset="0"/>
              </a:rPr>
              <a:pPr>
                <a:spcBef>
                  <a:spcPct val="0"/>
                </a:spcBef>
                <a:buClrTx/>
                <a:buSzTx/>
                <a:buFontTx/>
                <a:buNone/>
              </a:pPr>
              <a:t>354</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DF36518-EA9F-4558-814A-A7DB1BBC3805}" type="slidenum">
              <a:rPr lang="en-US" altLang="en-US" sz="1400" smtClean="0">
                <a:solidFill>
                  <a:srgbClr val="0000B6"/>
                </a:solidFill>
                <a:latin typeface="Book Antiqua" panose="02040602050305030304" pitchFamily="18" charset="0"/>
              </a:rPr>
              <a:pPr>
                <a:spcBef>
                  <a:spcPct val="0"/>
                </a:spcBef>
                <a:buClrTx/>
                <a:buSzTx/>
                <a:buFontTx/>
                <a:buNone/>
              </a:pPr>
              <a:t>355</a:t>
            </a:fld>
            <a:endParaRPr lang="en-US" altLang="en-US" sz="1400" smtClean="0">
              <a:solidFill>
                <a:srgbClr val="0000B6"/>
              </a:solidFill>
              <a:latin typeface="Book Antiqua" panose="02040602050305030304" pitchFamily="18" charset="0"/>
            </a:endParaRPr>
          </a:p>
        </p:txBody>
      </p:sp>
      <p:sp>
        <p:nvSpPr>
          <p:cNvPr id="418818" name="Rectangle 2"/>
          <p:cNvSpPr>
            <a:spLocks noGrp="1" noChangeArrowheads="1"/>
          </p:cNvSpPr>
          <p:nvPr>
            <p:ph type="title"/>
          </p:nvPr>
        </p:nvSpPr>
        <p:spPr/>
        <p:txBody>
          <a:bodyPr/>
          <a:lstStyle/>
          <a:p>
            <a:pPr>
              <a:defRPr/>
            </a:pPr>
            <a:r>
              <a:rPr lang="en-US" altLang="en-US"/>
              <a:t>Describing Structure in VHDL</a:t>
            </a:r>
          </a:p>
        </p:txBody>
      </p:sp>
      <p:sp>
        <p:nvSpPr>
          <p:cNvPr id="386052" name="Rectangle 3"/>
          <p:cNvSpPr>
            <a:spLocks noGrp="1" noChangeArrowheads="1"/>
          </p:cNvSpPr>
          <p:nvPr>
            <p:ph type="body" idx="1"/>
          </p:nvPr>
        </p:nvSpPr>
        <p:spPr>
          <a:xfrm>
            <a:off x="114300" y="1333500"/>
            <a:ext cx="2857500" cy="4483100"/>
          </a:xfrm>
        </p:spPr>
        <p:txBody>
          <a:bodyPr/>
          <a:lstStyle/>
          <a:p>
            <a:r>
              <a:rPr lang="en-US" altLang="en-US" sz="1800" smtClean="0"/>
              <a:t>Entity – </a:t>
            </a:r>
            <a:r>
              <a:rPr lang="en-US" altLang="en-US" sz="1600" smtClean="0"/>
              <a:t>Defines new item's name &amp; ports (inputs/outputs)</a:t>
            </a:r>
          </a:p>
          <a:p>
            <a:pPr lvl="1"/>
            <a:r>
              <a:rPr lang="en-US" altLang="en-US" sz="1600" smtClean="0"/>
              <a:t>std_logic means bit type, defined in ieee library</a:t>
            </a:r>
          </a:p>
          <a:p>
            <a:r>
              <a:rPr lang="en-US" altLang="en-US" sz="1800" smtClean="0"/>
              <a:t>Architecture – </a:t>
            </a:r>
            <a:r>
              <a:rPr lang="en-US" altLang="en-US" sz="1600" smtClean="0"/>
              <a:t>Describes internals, which we named "Circuit"</a:t>
            </a:r>
          </a:p>
          <a:p>
            <a:pPr lvl="1"/>
            <a:r>
              <a:rPr lang="en-US" altLang="en-US" sz="1400" smtClean="0"/>
              <a:t>Declares 3 previously-defined components</a:t>
            </a:r>
          </a:p>
          <a:p>
            <a:pPr lvl="1"/>
            <a:r>
              <a:rPr lang="en-US" altLang="en-US" sz="1400" smtClean="0"/>
              <a:t>Declares internal signals</a:t>
            </a:r>
          </a:p>
          <a:p>
            <a:pPr lvl="2"/>
            <a:r>
              <a:rPr lang="en-US" altLang="en-US" sz="1200" smtClean="0"/>
              <a:t>Note "--" comment</a:t>
            </a:r>
          </a:p>
          <a:p>
            <a:pPr lvl="1"/>
            <a:r>
              <a:rPr lang="en-US" altLang="en-US" sz="1400" smtClean="0"/>
              <a:t>Instantiates and connects those components</a:t>
            </a:r>
          </a:p>
          <a:p>
            <a:pPr>
              <a:buFontTx/>
              <a:buNone/>
            </a:pPr>
            <a:endParaRPr lang="en-US" altLang="en-US" sz="1800" smtClean="0"/>
          </a:p>
        </p:txBody>
      </p:sp>
      <p:pic>
        <p:nvPicPr>
          <p:cNvPr id="38605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050" y="1212850"/>
            <a:ext cx="6096000" cy="517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24991F1-5B39-4808-AE63-538ECE55572A}" type="slidenum">
              <a:rPr lang="en-US" altLang="en-US" sz="1400" smtClean="0">
                <a:solidFill>
                  <a:srgbClr val="0000B6"/>
                </a:solidFill>
                <a:latin typeface="Book Antiqua" panose="02040602050305030304" pitchFamily="18" charset="0"/>
              </a:rPr>
              <a:pPr>
                <a:spcBef>
                  <a:spcPct val="0"/>
                </a:spcBef>
                <a:buClrTx/>
                <a:buSzTx/>
                <a:buFontTx/>
                <a:buNone/>
              </a:pPr>
              <a:t>356</a:t>
            </a:fld>
            <a:endParaRPr lang="en-US" altLang="en-US" sz="1400" smtClean="0">
              <a:solidFill>
                <a:srgbClr val="0000B6"/>
              </a:solidFill>
              <a:latin typeface="Book Antiqua" panose="02040602050305030304" pitchFamily="18" charset="0"/>
            </a:endParaRPr>
          </a:p>
        </p:txBody>
      </p:sp>
      <p:sp>
        <p:nvSpPr>
          <p:cNvPr id="422914" name="Rectangle 2"/>
          <p:cNvSpPr>
            <a:spLocks noGrp="1" noChangeArrowheads="1"/>
          </p:cNvSpPr>
          <p:nvPr>
            <p:ph type="title"/>
          </p:nvPr>
        </p:nvSpPr>
        <p:spPr/>
        <p:txBody>
          <a:bodyPr/>
          <a:lstStyle/>
          <a:p>
            <a:pPr>
              <a:defRPr/>
            </a:pPr>
            <a:r>
              <a:rPr lang="en-US" altLang="en-US"/>
              <a:t>Describing Combinational Behavior in VHDL</a:t>
            </a:r>
          </a:p>
        </p:txBody>
      </p:sp>
      <p:sp>
        <p:nvSpPr>
          <p:cNvPr id="387076" name="Rectangle 3"/>
          <p:cNvSpPr>
            <a:spLocks noGrp="1" noChangeArrowheads="1"/>
          </p:cNvSpPr>
          <p:nvPr>
            <p:ph type="body" idx="1"/>
          </p:nvPr>
        </p:nvSpPr>
        <p:spPr>
          <a:xfrm>
            <a:off x="228600" y="1219200"/>
            <a:ext cx="4559300" cy="4876800"/>
          </a:xfrm>
        </p:spPr>
        <p:txBody>
          <a:bodyPr/>
          <a:lstStyle/>
          <a:p>
            <a:r>
              <a:rPr lang="en-US" altLang="en-US" smtClean="0"/>
              <a:t>Describing an OR gate's behavior</a:t>
            </a:r>
          </a:p>
          <a:p>
            <a:pPr lvl="1"/>
            <a:r>
              <a:rPr lang="en-US" altLang="en-US" smtClean="0"/>
              <a:t>Entity defines input/output ports</a:t>
            </a:r>
          </a:p>
          <a:p>
            <a:pPr lvl="1"/>
            <a:r>
              <a:rPr lang="en-US" altLang="en-US" smtClean="0"/>
              <a:t>Architecture</a:t>
            </a:r>
          </a:p>
          <a:p>
            <a:pPr lvl="2"/>
            <a:r>
              <a:rPr lang="en-US" altLang="en-US" smtClean="0"/>
              <a:t>Process – Describes behavior</a:t>
            </a:r>
          </a:p>
          <a:p>
            <a:pPr lvl="3"/>
            <a:r>
              <a:rPr lang="en-US" altLang="en-US" smtClean="0"/>
              <a:t>Process "sensitive" to x and y</a:t>
            </a:r>
          </a:p>
          <a:p>
            <a:pPr lvl="4"/>
            <a:r>
              <a:rPr lang="en-US" altLang="en-US" smtClean="0"/>
              <a:t>Means behavior only executes when x changes or y changes</a:t>
            </a:r>
          </a:p>
          <a:p>
            <a:pPr lvl="3"/>
            <a:r>
              <a:rPr lang="en-US" altLang="en-US" smtClean="0"/>
              <a:t>Behavior assigns a new value to output port F, computed using built-in operator "or"</a:t>
            </a:r>
          </a:p>
          <a:p>
            <a:pPr lvl="2"/>
            <a:endParaRPr lang="en-US" altLang="en-US" smtClean="0"/>
          </a:p>
        </p:txBody>
      </p:sp>
      <p:sp>
        <p:nvSpPr>
          <p:cNvPr id="387077" name="Freeform 4"/>
          <p:cNvSpPr>
            <a:spLocks/>
          </p:cNvSpPr>
          <p:nvPr/>
        </p:nvSpPr>
        <p:spPr bwMode="auto">
          <a:xfrm>
            <a:off x="5165725" y="1871663"/>
            <a:ext cx="3205163" cy="3067050"/>
          </a:xfrm>
          <a:custGeom>
            <a:avLst/>
            <a:gdLst>
              <a:gd name="T0" fmla="*/ 2147483646 w 2019"/>
              <a:gd name="T1" fmla="*/ 2147483646 h 1932"/>
              <a:gd name="T2" fmla="*/ 2147483646 w 2019"/>
              <a:gd name="T3" fmla="*/ 2147483646 h 1932"/>
              <a:gd name="T4" fmla="*/ 0 w 2019"/>
              <a:gd name="T5" fmla="*/ 0 h 1932"/>
              <a:gd name="T6" fmla="*/ 2147483646 w 2019"/>
              <a:gd name="T7" fmla="*/ 0 h 1932"/>
              <a:gd name="T8" fmla="*/ 2147483646 w 2019"/>
              <a:gd name="T9" fmla="*/ 2147483646 h 19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9" h="1932">
                <a:moveTo>
                  <a:pt x="2019" y="1932"/>
                </a:moveTo>
                <a:lnTo>
                  <a:pt x="6" y="1932"/>
                </a:lnTo>
                <a:lnTo>
                  <a:pt x="0" y="0"/>
                </a:lnTo>
                <a:lnTo>
                  <a:pt x="2013" y="0"/>
                </a:lnTo>
                <a:lnTo>
                  <a:pt x="2019" y="1932"/>
                </a:lnTo>
                <a:close/>
              </a:path>
            </a:pathLst>
          </a:custGeom>
          <a:solidFill>
            <a:srgbClr val="D4E0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87078" name="Rectangle 5"/>
          <p:cNvSpPr>
            <a:spLocks noChangeArrowheads="1"/>
          </p:cNvSpPr>
          <p:nvPr/>
        </p:nvSpPr>
        <p:spPr bwMode="auto">
          <a:xfrm>
            <a:off x="5294313" y="1960563"/>
            <a:ext cx="70008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library</a:t>
            </a:r>
            <a:endParaRPr lang="en-US" altLang="en-US" sz="2400">
              <a:solidFill>
                <a:schemeClr val="tx1"/>
              </a:solidFill>
            </a:endParaRPr>
          </a:p>
        </p:txBody>
      </p:sp>
      <p:sp>
        <p:nvSpPr>
          <p:cNvPr id="387079" name="Rectangle 6"/>
          <p:cNvSpPr>
            <a:spLocks noChangeArrowheads="1"/>
          </p:cNvSpPr>
          <p:nvPr/>
        </p:nvSpPr>
        <p:spPr bwMode="auto">
          <a:xfrm>
            <a:off x="5961063" y="1965325"/>
            <a:ext cx="600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ieee;</a:t>
            </a:r>
            <a:endParaRPr lang="en-US" altLang="en-US" sz="2400">
              <a:solidFill>
                <a:schemeClr val="tx1"/>
              </a:solidFill>
            </a:endParaRPr>
          </a:p>
        </p:txBody>
      </p:sp>
      <p:sp>
        <p:nvSpPr>
          <p:cNvPr id="387080" name="Rectangle 7"/>
          <p:cNvSpPr>
            <a:spLocks noChangeArrowheads="1"/>
          </p:cNvSpPr>
          <p:nvPr/>
        </p:nvSpPr>
        <p:spPr bwMode="auto">
          <a:xfrm>
            <a:off x="5294313" y="2139950"/>
            <a:ext cx="3000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use</a:t>
            </a:r>
            <a:endParaRPr lang="en-US" altLang="en-US" sz="2400">
              <a:solidFill>
                <a:schemeClr val="tx1"/>
              </a:solidFill>
            </a:endParaRPr>
          </a:p>
        </p:txBody>
      </p:sp>
      <p:sp>
        <p:nvSpPr>
          <p:cNvPr id="387081" name="Rectangle 8"/>
          <p:cNvSpPr>
            <a:spLocks noChangeArrowheads="1"/>
          </p:cNvSpPr>
          <p:nvPr/>
        </p:nvSpPr>
        <p:spPr bwMode="auto">
          <a:xfrm>
            <a:off x="5580063" y="2146300"/>
            <a:ext cx="250031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ieee.std_logic_1164.all;</a:t>
            </a:r>
            <a:endParaRPr lang="en-US" altLang="en-US" sz="2400">
              <a:solidFill>
                <a:schemeClr val="tx1"/>
              </a:solidFill>
            </a:endParaRPr>
          </a:p>
        </p:txBody>
      </p:sp>
      <p:sp>
        <p:nvSpPr>
          <p:cNvPr id="387082" name="Rectangle 9"/>
          <p:cNvSpPr>
            <a:spLocks noChangeArrowheads="1"/>
          </p:cNvSpPr>
          <p:nvPr/>
        </p:nvSpPr>
        <p:spPr bwMode="auto">
          <a:xfrm>
            <a:off x="5294313" y="2497138"/>
            <a:ext cx="600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entity</a:t>
            </a:r>
            <a:endParaRPr lang="en-US" altLang="en-US" sz="2400">
              <a:solidFill>
                <a:schemeClr val="tx1"/>
              </a:solidFill>
            </a:endParaRPr>
          </a:p>
        </p:txBody>
      </p:sp>
      <p:sp>
        <p:nvSpPr>
          <p:cNvPr id="387083" name="Rectangle 10"/>
          <p:cNvSpPr>
            <a:spLocks noChangeArrowheads="1"/>
          </p:cNvSpPr>
          <p:nvPr/>
        </p:nvSpPr>
        <p:spPr bwMode="auto">
          <a:xfrm>
            <a:off x="5865813" y="2501900"/>
            <a:ext cx="400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OR2</a:t>
            </a:r>
            <a:endParaRPr lang="en-US" altLang="en-US" sz="2400">
              <a:solidFill>
                <a:schemeClr val="tx1"/>
              </a:solidFill>
            </a:endParaRPr>
          </a:p>
        </p:txBody>
      </p:sp>
      <p:sp>
        <p:nvSpPr>
          <p:cNvPr id="387084" name="Rectangle 11"/>
          <p:cNvSpPr>
            <a:spLocks noChangeArrowheads="1"/>
          </p:cNvSpPr>
          <p:nvPr/>
        </p:nvSpPr>
        <p:spPr bwMode="auto">
          <a:xfrm>
            <a:off x="6342063" y="2497138"/>
            <a:ext cx="2000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is</a:t>
            </a:r>
            <a:endParaRPr lang="en-US" altLang="en-US" sz="2400">
              <a:solidFill>
                <a:schemeClr val="tx1"/>
              </a:solidFill>
            </a:endParaRPr>
          </a:p>
        </p:txBody>
      </p:sp>
      <p:sp>
        <p:nvSpPr>
          <p:cNvPr id="387085" name="Rectangle 12"/>
          <p:cNvSpPr>
            <a:spLocks noChangeArrowheads="1"/>
          </p:cNvSpPr>
          <p:nvPr/>
        </p:nvSpPr>
        <p:spPr bwMode="auto">
          <a:xfrm>
            <a:off x="5484813" y="2674938"/>
            <a:ext cx="400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port</a:t>
            </a:r>
            <a:endParaRPr lang="en-US" altLang="en-US" sz="2400">
              <a:solidFill>
                <a:schemeClr val="tx1"/>
              </a:solidFill>
            </a:endParaRPr>
          </a:p>
        </p:txBody>
      </p:sp>
      <p:sp>
        <p:nvSpPr>
          <p:cNvPr id="387086" name="Rectangle 13"/>
          <p:cNvSpPr>
            <a:spLocks noChangeArrowheads="1"/>
          </p:cNvSpPr>
          <p:nvPr/>
        </p:nvSpPr>
        <p:spPr bwMode="auto">
          <a:xfrm>
            <a:off x="5865813" y="2679700"/>
            <a:ext cx="70008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(x, y:</a:t>
            </a:r>
            <a:endParaRPr lang="en-US" altLang="en-US" sz="2400">
              <a:solidFill>
                <a:schemeClr val="tx1"/>
              </a:solidFill>
            </a:endParaRPr>
          </a:p>
        </p:txBody>
      </p:sp>
      <p:sp>
        <p:nvSpPr>
          <p:cNvPr id="387087" name="Rectangle 14"/>
          <p:cNvSpPr>
            <a:spLocks noChangeArrowheads="1"/>
          </p:cNvSpPr>
          <p:nvPr/>
        </p:nvSpPr>
        <p:spPr bwMode="auto">
          <a:xfrm>
            <a:off x="6627813" y="2674938"/>
            <a:ext cx="2000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in</a:t>
            </a:r>
            <a:endParaRPr lang="en-US" altLang="en-US" sz="2400">
              <a:solidFill>
                <a:schemeClr val="tx1"/>
              </a:solidFill>
            </a:endParaRPr>
          </a:p>
        </p:txBody>
      </p:sp>
      <p:sp>
        <p:nvSpPr>
          <p:cNvPr id="387088" name="Rectangle 15"/>
          <p:cNvSpPr>
            <a:spLocks noChangeArrowheads="1"/>
          </p:cNvSpPr>
          <p:nvPr/>
        </p:nvSpPr>
        <p:spPr bwMode="auto">
          <a:xfrm>
            <a:off x="6818313" y="2679700"/>
            <a:ext cx="11001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std_logic;</a:t>
            </a:r>
            <a:endParaRPr lang="en-US" altLang="en-US" sz="2400">
              <a:solidFill>
                <a:schemeClr val="tx1"/>
              </a:solidFill>
            </a:endParaRPr>
          </a:p>
        </p:txBody>
      </p:sp>
      <p:sp>
        <p:nvSpPr>
          <p:cNvPr id="387089" name="Rectangle 16"/>
          <p:cNvSpPr>
            <a:spLocks noChangeArrowheads="1"/>
          </p:cNvSpPr>
          <p:nvPr/>
        </p:nvSpPr>
        <p:spPr bwMode="auto">
          <a:xfrm>
            <a:off x="5294313" y="2859088"/>
            <a:ext cx="10001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F:</a:t>
            </a:r>
            <a:endParaRPr lang="en-US" altLang="en-US" sz="2400">
              <a:solidFill>
                <a:schemeClr val="tx1"/>
              </a:solidFill>
            </a:endParaRPr>
          </a:p>
        </p:txBody>
      </p:sp>
      <p:sp>
        <p:nvSpPr>
          <p:cNvPr id="387090" name="Rectangle 17"/>
          <p:cNvSpPr>
            <a:spLocks noChangeArrowheads="1"/>
          </p:cNvSpPr>
          <p:nvPr/>
        </p:nvSpPr>
        <p:spPr bwMode="auto">
          <a:xfrm>
            <a:off x="6342063" y="2854325"/>
            <a:ext cx="3000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out</a:t>
            </a:r>
            <a:endParaRPr lang="en-US" altLang="en-US" sz="2400">
              <a:solidFill>
                <a:schemeClr val="tx1"/>
              </a:solidFill>
            </a:endParaRPr>
          </a:p>
        </p:txBody>
      </p:sp>
      <p:sp>
        <p:nvSpPr>
          <p:cNvPr id="387091" name="Rectangle 18"/>
          <p:cNvSpPr>
            <a:spLocks noChangeArrowheads="1"/>
          </p:cNvSpPr>
          <p:nvPr/>
        </p:nvSpPr>
        <p:spPr bwMode="auto">
          <a:xfrm>
            <a:off x="6627813" y="2859088"/>
            <a:ext cx="10001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std_logic</a:t>
            </a:r>
            <a:endParaRPr lang="en-US" altLang="en-US" sz="2400">
              <a:solidFill>
                <a:schemeClr val="tx1"/>
              </a:solidFill>
            </a:endParaRPr>
          </a:p>
        </p:txBody>
      </p:sp>
      <p:sp>
        <p:nvSpPr>
          <p:cNvPr id="387092" name="Rectangle 19"/>
          <p:cNvSpPr>
            <a:spLocks noChangeArrowheads="1"/>
          </p:cNvSpPr>
          <p:nvPr/>
        </p:nvSpPr>
        <p:spPr bwMode="auto">
          <a:xfrm>
            <a:off x="5294313" y="3036888"/>
            <a:ext cx="400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a:t>
            </a:r>
            <a:endParaRPr lang="en-US" altLang="en-US" sz="2400">
              <a:solidFill>
                <a:schemeClr val="tx1"/>
              </a:solidFill>
            </a:endParaRPr>
          </a:p>
        </p:txBody>
      </p:sp>
      <p:sp>
        <p:nvSpPr>
          <p:cNvPr id="387093" name="Rectangle 20"/>
          <p:cNvSpPr>
            <a:spLocks noChangeArrowheads="1"/>
          </p:cNvSpPr>
          <p:nvPr/>
        </p:nvSpPr>
        <p:spPr bwMode="auto">
          <a:xfrm>
            <a:off x="5294313" y="3211513"/>
            <a:ext cx="3000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end</a:t>
            </a:r>
            <a:endParaRPr lang="en-US" altLang="en-US" sz="2400">
              <a:solidFill>
                <a:schemeClr val="tx1"/>
              </a:solidFill>
            </a:endParaRPr>
          </a:p>
        </p:txBody>
      </p:sp>
      <p:sp>
        <p:nvSpPr>
          <p:cNvPr id="387094" name="Rectangle 21"/>
          <p:cNvSpPr>
            <a:spLocks noChangeArrowheads="1"/>
          </p:cNvSpPr>
          <p:nvPr/>
        </p:nvSpPr>
        <p:spPr bwMode="auto">
          <a:xfrm>
            <a:off x="5580063" y="3216275"/>
            <a:ext cx="5000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OR2;</a:t>
            </a:r>
            <a:endParaRPr lang="en-US" altLang="en-US" sz="2400">
              <a:solidFill>
                <a:schemeClr val="tx1"/>
              </a:solidFill>
            </a:endParaRPr>
          </a:p>
        </p:txBody>
      </p:sp>
      <p:sp>
        <p:nvSpPr>
          <p:cNvPr id="387095" name="Rectangle 22"/>
          <p:cNvSpPr>
            <a:spLocks noChangeArrowheads="1"/>
          </p:cNvSpPr>
          <p:nvPr/>
        </p:nvSpPr>
        <p:spPr bwMode="auto">
          <a:xfrm>
            <a:off x="5294313" y="3568700"/>
            <a:ext cx="12001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architecture</a:t>
            </a:r>
            <a:endParaRPr lang="en-US" altLang="en-US" sz="2400">
              <a:solidFill>
                <a:schemeClr val="tx1"/>
              </a:solidFill>
            </a:endParaRPr>
          </a:p>
        </p:txBody>
      </p:sp>
      <p:sp>
        <p:nvSpPr>
          <p:cNvPr id="387096" name="Rectangle 23"/>
          <p:cNvSpPr>
            <a:spLocks noChangeArrowheads="1"/>
          </p:cNvSpPr>
          <p:nvPr/>
        </p:nvSpPr>
        <p:spPr bwMode="auto">
          <a:xfrm>
            <a:off x="6437313" y="3573463"/>
            <a:ext cx="90011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behavior</a:t>
            </a:r>
            <a:endParaRPr lang="en-US" altLang="en-US" sz="2400">
              <a:solidFill>
                <a:schemeClr val="tx1"/>
              </a:solidFill>
            </a:endParaRPr>
          </a:p>
        </p:txBody>
      </p:sp>
      <p:sp>
        <p:nvSpPr>
          <p:cNvPr id="387097" name="Rectangle 24"/>
          <p:cNvSpPr>
            <a:spLocks noChangeArrowheads="1"/>
          </p:cNvSpPr>
          <p:nvPr/>
        </p:nvSpPr>
        <p:spPr bwMode="auto">
          <a:xfrm>
            <a:off x="7389813" y="3568700"/>
            <a:ext cx="2000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of</a:t>
            </a:r>
            <a:endParaRPr lang="en-US" altLang="en-US" sz="2400">
              <a:solidFill>
                <a:schemeClr val="tx1"/>
              </a:solidFill>
            </a:endParaRPr>
          </a:p>
        </p:txBody>
      </p:sp>
      <p:sp>
        <p:nvSpPr>
          <p:cNvPr id="387098" name="Rectangle 25"/>
          <p:cNvSpPr>
            <a:spLocks noChangeArrowheads="1"/>
          </p:cNvSpPr>
          <p:nvPr/>
        </p:nvSpPr>
        <p:spPr bwMode="auto">
          <a:xfrm>
            <a:off x="7580313" y="3573463"/>
            <a:ext cx="400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OR2</a:t>
            </a:r>
            <a:endParaRPr lang="en-US" altLang="en-US" sz="2400">
              <a:solidFill>
                <a:schemeClr val="tx1"/>
              </a:solidFill>
            </a:endParaRPr>
          </a:p>
        </p:txBody>
      </p:sp>
      <p:sp>
        <p:nvSpPr>
          <p:cNvPr id="387099" name="Rectangle 26"/>
          <p:cNvSpPr>
            <a:spLocks noChangeArrowheads="1"/>
          </p:cNvSpPr>
          <p:nvPr/>
        </p:nvSpPr>
        <p:spPr bwMode="auto">
          <a:xfrm>
            <a:off x="8056563" y="3568700"/>
            <a:ext cx="2000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is</a:t>
            </a:r>
            <a:endParaRPr lang="en-US" altLang="en-US" sz="2400">
              <a:solidFill>
                <a:schemeClr val="tx1"/>
              </a:solidFill>
            </a:endParaRPr>
          </a:p>
        </p:txBody>
      </p:sp>
      <p:sp>
        <p:nvSpPr>
          <p:cNvPr id="387100" name="Rectangle 27"/>
          <p:cNvSpPr>
            <a:spLocks noChangeArrowheads="1"/>
          </p:cNvSpPr>
          <p:nvPr/>
        </p:nvSpPr>
        <p:spPr bwMode="auto">
          <a:xfrm>
            <a:off x="5294313" y="3749675"/>
            <a:ext cx="5000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begin</a:t>
            </a:r>
            <a:endParaRPr lang="en-US" altLang="en-US" sz="2400">
              <a:solidFill>
                <a:schemeClr val="tx1"/>
              </a:solidFill>
            </a:endParaRPr>
          </a:p>
        </p:txBody>
      </p:sp>
      <p:sp>
        <p:nvSpPr>
          <p:cNvPr id="387101" name="Rectangle 28"/>
          <p:cNvSpPr>
            <a:spLocks noChangeArrowheads="1"/>
          </p:cNvSpPr>
          <p:nvPr/>
        </p:nvSpPr>
        <p:spPr bwMode="auto">
          <a:xfrm>
            <a:off x="5484813" y="3925888"/>
            <a:ext cx="70008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process</a:t>
            </a:r>
            <a:endParaRPr lang="en-US" altLang="en-US" sz="2400">
              <a:solidFill>
                <a:schemeClr val="tx1"/>
              </a:solidFill>
            </a:endParaRPr>
          </a:p>
        </p:txBody>
      </p:sp>
      <p:sp>
        <p:nvSpPr>
          <p:cNvPr id="387102" name="Rectangle 29"/>
          <p:cNvSpPr>
            <a:spLocks noChangeArrowheads="1"/>
          </p:cNvSpPr>
          <p:nvPr/>
        </p:nvSpPr>
        <p:spPr bwMode="auto">
          <a:xfrm>
            <a:off x="6151563" y="3930650"/>
            <a:ext cx="70008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(x, y)</a:t>
            </a:r>
            <a:endParaRPr lang="en-US" altLang="en-US" sz="2400">
              <a:solidFill>
                <a:schemeClr val="tx1"/>
              </a:solidFill>
            </a:endParaRPr>
          </a:p>
        </p:txBody>
      </p:sp>
      <p:sp>
        <p:nvSpPr>
          <p:cNvPr id="387103" name="Rectangle 30"/>
          <p:cNvSpPr>
            <a:spLocks noChangeArrowheads="1"/>
          </p:cNvSpPr>
          <p:nvPr/>
        </p:nvSpPr>
        <p:spPr bwMode="auto">
          <a:xfrm>
            <a:off x="5484813" y="4106863"/>
            <a:ext cx="5000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begin</a:t>
            </a:r>
            <a:endParaRPr lang="en-US" altLang="en-US" sz="2400">
              <a:solidFill>
                <a:schemeClr val="tx1"/>
              </a:solidFill>
            </a:endParaRPr>
          </a:p>
        </p:txBody>
      </p:sp>
      <p:sp>
        <p:nvSpPr>
          <p:cNvPr id="387104" name="Rectangle 31"/>
          <p:cNvSpPr>
            <a:spLocks noChangeArrowheads="1"/>
          </p:cNvSpPr>
          <p:nvPr/>
        </p:nvSpPr>
        <p:spPr bwMode="auto">
          <a:xfrm>
            <a:off x="5294313" y="4287838"/>
            <a:ext cx="10001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F &lt;= x</a:t>
            </a:r>
            <a:endParaRPr lang="en-US" altLang="en-US" sz="2400">
              <a:solidFill>
                <a:schemeClr val="tx1"/>
              </a:solidFill>
            </a:endParaRPr>
          </a:p>
        </p:txBody>
      </p:sp>
      <p:sp>
        <p:nvSpPr>
          <p:cNvPr id="387105" name="Rectangle 32"/>
          <p:cNvSpPr>
            <a:spLocks noChangeArrowheads="1"/>
          </p:cNvSpPr>
          <p:nvPr/>
        </p:nvSpPr>
        <p:spPr bwMode="auto">
          <a:xfrm>
            <a:off x="6342063" y="4283075"/>
            <a:ext cx="2000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or</a:t>
            </a:r>
            <a:endParaRPr lang="en-US" altLang="en-US" sz="2400">
              <a:solidFill>
                <a:schemeClr val="tx1"/>
              </a:solidFill>
            </a:endParaRPr>
          </a:p>
        </p:txBody>
      </p:sp>
      <p:sp>
        <p:nvSpPr>
          <p:cNvPr id="387106" name="Rectangle 33"/>
          <p:cNvSpPr>
            <a:spLocks noChangeArrowheads="1"/>
          </p:cNvSpPr>
          <p:nvPr/>
        </p:nvSpPr>
        <p:spPr bwMode="auto">
          <a:xfrm>
            <a:off x="6532563" y="4287838"/>
            <a:ext cx="3000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y;</a:t>
            </a:r>
            <a:endParaRPr lang="en-US" altLang="en-US" sz="2400">
              <a:solidFill>
                <a:schemeClr val="tx1"/>
              </a:solidFill>
            </a:endParaRPr>
          </a:p>
        </p:txBody>
      </p:sp>
      <p:sp>
        <p:nvSpPr>
          <p:cNvPr id="387107" name="Rectangle 34"/>
          <p:cNvSpPr>
            <a:spLocks noChangeArrowheads="1"/>
          </p:cNvSpPr>
          <p:nvPr/>
        </p:nvSpPr>
        <p:spPr bwMode="auto">
          <a:xfrm>
            <a:off x="5484813" y="4462463"/>
            <a:ext cx="11001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end process</a:t>
            </a:r>
            <a:endParaRPr lang="en-US" altLang="en-US" sz="2400">
              <a:solidFill>
                <a:schemeClr val="tx1"/>
              </a:solidFill>
            </a:endParaRPr>
          </a:p>
        </p:txBody>
      </p:sp>
      <p:sp>
        <p:nvSpPr>
          <p:cNvPr id="387108" name="Rectangle 35"/>
          <p:cNvSpPr>
            <a:spLocks noChangeArrowheads="1"/>
          </p:cNvSpPr>
          <p:nvPr/>
        </p:nvSpPr>
        <p:spPr bwMode="auto">
          <a:xfrm>
            <a:off x="6532563" y="4468813"/>
            <a:ext cx="10001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a:t>
            </a:r>
            <a:endParaRPr lang="en-US" altLang="en-US" sz="2400">
              <a:solidFill>
                <a:schemeClr val="tx1"/>
              </a:solidFill>
            </a:endParaRPr>
          </a:p>
        </p:txBody>
      </p:sp>
      <p:sp>
        <p:nvSpPr>
          <p:cNvPr id="387109" name="Rectangle 36"/>
          <p:cNvSpPr>
            <a:spLocks noChangeArrowheads="1"/>
          </p:cNvSpPr>
          <p:nvPr/>
        </p:nvSpPr>
        <p:spPr bwMode="auto">
          <a:xfrm>
            <a:off x="5294313" y="4640263"/>
            <a:ext cx="3000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end</a:t>
            </a:r>
            <a:endParaRPr lang="en-US" altLang="en-US" sz="2400">
              <a:solidFill>
                <a:schemeClr val="tx1"/>
              </a:solidFill>
            </a:endParaRPr>
          </a:p>
        </p:txBody>
      </p:sp>
      <p:sp>
        <p:nvSpPr>
          <p:cNvPr id="387110" name="Rectangle 37"/>
          <p:cNvSpPr>
            <a:spLocks noChangeArrowheads="1"/>
          </p:cNvSpPr>
          <p:nvPr/>
        </p:nvSpPr>
        <p:spPr bwMode="auto">
          <a:xfrm>
            <a:off x="5580063" y="4645025"/>
            <a:ext cx="10001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behavior;</a:t>
            </a:r>
            <a:endParaRPr lang="en-US" altLang="en-US" sz="2400">
              <a:solidFill>
                <a:schemeClr val="tx1"/>
              </a:solidFill>
            </a:endParaRPr>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47A9659-88C7-4584-A9D0-80F44878D47C}" type="slidenum">
              <a:rPr lang="en-US" altLang="en-US" sz="1400" smtClean="0">
                <a:solidFill>
                  <a:srgbClr val="0000B6"/>
                </a:solidFill>
                <a:latin typeface="Book Antiqua" panose="02040602050305030304" pitchFamily="18" charset="0"/>
              </a:rPr>
              <a:pPr>
                <a:spcBef>
                  <a:spcPct val="0"/>
                </a:spcBef>
                <a:buClrTx/>
                <a:buSzTx/>
                <a:buFontTx/>
                <a:buNone/>
              </a:pPr>
              <a:t>357</a:t>
            </a:fld>
            <a:endParaRPr lang="en-US" altLang="en-US" sz="1400" smtClean="0">
              <a:solidFill>
                <a:srgbClr val="0000B6"/>
              </a:solidFill>
              <a:latin typeface="Book Antiqua" panose="02040602050305030304" pitchFamily="18" charset="0"/>
            </a:endParaRPr>
          </a:p>
        </p:txBody>
      </p:sp>
      <p:sp>
        <p:nvSpPr>
          <p:cNvPr id="423938" name="Rectangle 2"/>
          <p:cNvSpPr>
            <a:spLocks noGrp="1" noChangeArrowheads="1"/>
          </p:cNvSpPr>
          <p:nvPr>
            <p:ph type="title"/>
          </p:nvPr>
        </p:nvSpPr>
        <p:spPr/>
        <p:txBody>
          <a:bodyPr/>
          <a:lstStyle/>
          <a:p>
            <a:pPr>
              <a:defRPr/>
            </a:pPr>
            <a:r>
              <a:rPr lang="en-US" altLang="en-US"/>
              <a:t>Describing Combinational Behavior in VHDL</a:t>
            </a:r>
          </a:p>
        </p:txBody>
      </p:sp>
      <p:sp>
        <p:nvSpPr>
          <p:cNvPr id="388100" name="Rectangle 3"/>
          <p:cNvSpPr>
            <a:spLocks noGrp="1" noChangeArrowheads="1"/>
          </p:cNvSpPr>
          <p:nvPr>
            <p:ph type="body" idx="1"/>
          </p:nvPr>
        </p:nvSpPr>
        <p:spPr>
          <a:xfrm>
            <a:off x="228600" y="1219200"/>
            <a:ext cx="4559300" cy="4876800"/>
          </a:xfrm>
        </p:spPr>
        <p:txBody>
          <a:bodyPr/>
          <a:lstStyle/>
          <a:p>
            <a:r>
              <a:rPr lang="en-US" altLang="en-US" smtClean="0"/>
              <a:t>Describing a custom function's behavior</a:t>
            </a:r>
          </a:p>
          <a:p>
            <a:pPr lvl="1"/>
            <a:r>
              <a:rPr lang="en-US" altLang="en-US" smtClean="0"/>
              <a:t>Desired function: f = c'*(h+p)</a:t>
            </a:r>
          </a:p>
          <a:p>
            <a:pPr lvl="1"/>
            <a:r>
              <a:rPr lang="en-US" altLang="en-US" smtClean="0"/>
              <a:t>Entity defines input/output ports (not shown)</a:t>
            </a:r>
          </a:p>
          <a:p>
            <a:pPr lvl="1"/>
            <a:r>
              <a:rPr lang="en-US" altLang="en-US" smtClean="0"/>
              <a:t>Architecture</a:t>
            </a:r>
          </a:p>
          <a:p>
            <a:pPr lvl="2"/>
            <a:r>
              <a:rPr lang="en-US" altLang="en-US" smtClean="0"/>
              <a:t>Process</a:t>
            </a:r>
          </a:p>
          <a:p>
            <a:pPr lvl="3"/>
            <a:r>
              <a:rPr lang="en-US" altLang="en-US" smtClean="0"/>
              <a:t>Sensitive to c, h, and p</a:t>
            </a:r>
          </a:p>
          <a:p>
            <a:pPr lvl="3"/>
            <a:r>
              <a:rPr lang="en-US" altLang="en-US" smtClean="0"/>
              <a:t>Assigns a new value to output port f, computed using built-in operators "not", "and", and "or"</a:t>
            </a:r>
          </a:p>
          <a:p>
            <a:pPr lvl="2"/>
            <a:endParaRPr lang="en-US" altLang="en-US" smtClean="0"/>
          </a:p>
        </p:txBody>
      </p:sp>
      <p:sp>
        <p:nvSpPr>
          <p:cNvPr id="388101" name="Rectangle 38"/>
          <p:cNvSpPr>
            <a:spLocks noChangeArrowheads="1"/>
          </p:cNvSpPr>
          <p:nvPr/>
        </p:nvSpPr>
        <p:spPr bwMode="auto">
          <a:xfrm>
            <a:off x="5276850" y="2390775"/>
            <a:ext cx="3384550" cy="1587500"/>
          </a:xfrm>
          <a:prstGeom prst="rect">
            <a:avLst/>
          </a:prstGeom>
          <a:solidFill>
            <a:srgbClr val="D4E0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88102" name="Rectangle 39"/>
          <p:cNvSpPr>
            <a:spLocks noChangeArrowheads="1"/>
          </p:cNvSpPr>
          <p:nvPr/>
        </p:nvSpPr>
        <p:spPr bwMode="auto">
          <a:xfrm>
            <a:off x="5405438" y="2489200"/>
            <a:ext cx="12001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architecture</a:t>
            </a:r>
            <a:endParaRPr lang="en-US" altLang="en-US" sz="2400">
              <a:solidFill>
                <a:schemeClr val="tx1"/>
              </a:solidFill>
            </a:endParaRPr>
          </a:p>
        </p:txBody>
      </p:sp>
      <p:sp>
        <p:nvSpPr>
          <p:cNvPr id="388103" name="Rectangle 40"/>
          <p:cNvSpPr>
            <a:spLocks noChangeArrowheads="1"/>
          </p:cNvSpPr>
          <p:nvPr/>
        </p:nvSpPr>
        <p:spPr bwMode="auto">
          <a:xfrm>
            <a:off x="6550025" y="2493963"/>
            <a:ext cx="400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beh</a:t>
            </a:r>
            <a:endParaRPr lang="en-US" altLang="en-US" sz="2400">
              <a:solidFill>
                <a:schemeClr val="tx1"/>
              </a:solidFill>
            </a:endParaRPr>
          </a:p>
        </p:txBody>
      </p:sp>
      <p:sp>
        <p:nvSpPr>
          <p:cNvPr id="388104" name="Rectangle 41"/>
          <p:cNvSpPr>
            <a:spLocks noChangeArrowheads="1"/>
          </p:cNvSpPr>
          <p:nvPr/>
        </p:nvSpPr>
        <p:spPr bwMode="auto">
          <a:xfrm>
            <a:off x="7026275" y="2489200"/>
            <a:ext cx="2000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of</a:t>
            </a:r>
            <a:endParaRPr lang="en-US" altLang="en-US" sz="2400">
              <a:solidFill>
                <a:schemeClr val="tx1"/>
              </a:solidFill>
            </a:endParaRPr>
          </a:p>
        </p:txBody>
      </p:sp>
      <p:sp>
        <p:nvSpPr>
          <p:cNvPr id="388105" name="Rectangle 42"/>
          <p:cNvSpPr>
            <a:spLocks noChangeArrowheads="1"/>
          </p:cNvSpPr>
          <p:nvPr/>
        </p:nvSpPr>
        <p:spPr bwMode="auto">
          <a:xfrm>
            <a:off x="7216775" y="2493963"/>
            <a:ext cx="110013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DoorOpener</a:t>
            </a:r>
            <a:endParaRPr lang="en-US" altLang="en-US" sz="2400">
              <a:solidFill>
                <a:schemeClr val="tx1"/>
              </a:solidFill>
            </a:endParaRPr>
          </a:p>
        </p:txBody>
      </p:sp>
      <p:sp>
        <p:nvSpPr>
          <p:cNvPr id="388106" name="Rectangle 43"/>
          <p:cNvSpPr>
            <a:spLocks noChangeArrowheads="1"/>
          </p:cNvSpPr>
          <p:nvPr/>
        </p:nvSpPr>
        <p:spPr bwMode="auto">
          <a:xfrm>
            <a:off x="8359775" y="2489200"/>
            <a:ext cx="2000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is</a:t>
            </a:r>
            <a:endParaRPr lang="en-US" altLang="en-US" sz="2400">
              <a:solidFill>
                <a:schemeClr val="tx1"/>
              </a:solidFill>
            </a:endParaRPr>
          </a:p>
        </p:txBody>
      </p:sp>
      <p:sp>
        <p:nvSpPr>
          <p:cNvPr id="388107" name="Rectangle 44"/>
          <p:cNvSpPr>
            <a:spLocks noChangeArrowheads="1"/>
          </p:cNvSpPr>
          <p:nvPr/>
        </p:nvSpPr>
        <p:spPr bwMode="auto">
          <a:xfrm>
            <a:off x="5405438" y="2687638"/>
            <a:ext cx="5000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begin</a:t>
            </a:r>
            <a:endParaRPr lang="en-US" altLang="en-US" sz="2400">
              <a:solidFill>
                <a:schemeClr val="tx1"/>
              </a:solidFill>
            </a:endParaRPr>
          </a:p>
        </p:txBody>
      </p:sp>
      <p:sp>
        <p:nvSpPr>
          <p:cNvPr id="388108" name="Rectangle 45"/>
          <p:cNvSpPr>
            <a:spLocks noChangeArrowheads="1"/>
          </p:cNvSpPr>
          <p:nvPr/>
        </p:nvSpPr>
        <p:spPr bwMode="auto">
          <a:xfrm>
            <a:off x="5595938" y="2886075"/>
            <a:ext cx="70008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process</a:t>
            </a:r>
            <a:endParaRPr lang="en-US" altLang="en-US" sz="2400">
              <a:solidFill>
                <a:schemeClr val="tx1"/>
              </a:solidFill>
            </a:endParaRPr>
          </a:p>
        </p:txBody>
      </p:sp>
      <p:sp>
        <p:nvSpPr>
          <p:cNvPr id="388109" name="Rectangle 46"/>
          <p:cNvSpPr>
            <a:spLocks noChangeArrowheads="1"/>
          </p:cNvSpPr>
          <p:nvPr/>
        </p:nvSpPr>
        <p:spPr bwMode="auto">
          <a:xfrm>
            <a:off x="6262688" y="2890838"/>
            <a:ext cx="90011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(c, h, p)</a:t>
            </a:r>
            <a:endParaRPr lang="en-US" altLang="en-US" sz="2400">
              <a:solidFill>
                <a:schemeClr val="tx1"/>
              </a:solidFill>
            </a:endParaRPr>
          </a:p>
        </p:txBody>
      </p:sp>
      <p:sp>
        <p:nvSpPr>
          <p:cNvPr id="388110" name="Rectangle 47"/>
          <p:cNvSpPr>
            <a:spLocks noChangeArrowheads="1"/>
          </p:cNvSpPr>
          <p:nvPr/>
        </p:nvSpPr>
        <p:spPr bwMode="auto">
          <a:xfrm>
            <a:off x="5500688" y="3084513"/>
            <a:ext cx="600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 begin</a:t>
            </a:r>
            <a:endParaRPr lang="en-US" altLang="en-US" sz="2400">
              <a:solidFill>
                <a:schemeClr val="tx1"/>
              </a:solidFill>
            </a:endParaRPr>
          </a:p>
        </p:txBody>
      </p:sp>
      <p:sp>
        <p:nvSpPr>
          <p:cNvPr id="388111" name="Rectangle 48"/>
          <p:cNvSpPr>
            <a:spLocks noChangeArrowheads="1"/>
          </p:cNvSpPr>
          <p:nvPr/>
        </p:nvSpPr>
        <p:spPr bwMode="auto">
          <a:xfrm>
            <a:off x="5405438" y="3287713"/>
            <a:ext cx="8001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f &lt;=</a:t>
            </a:r>
            <a:endParaRPr lang="en-US" altLang="en-US" sz="2400">
              <a:solidFill>
                <a:schemeClr val="tx1"/>
              </a:solidFill>
            </a:endParaRPr>
          </a:p>
        </p:txBody>
      </p:sp>
      <p:sp>
        <p:nvSpPr>
          <p:cNvPr id="388112" name="Rectangle 49"/>
          <p:cNvSpPr>
            <a:spLocks noChangeArrowheads="1"/>
          </p:cNvSpPr>
          <p:nvPr/>
        </p:nvSpPr>
        <p:spPr bwMode="auto">
          <a:xfrm>
            <a:off x="6262688" y="3282950"/>
            <a:ext cx="3000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not</a:t>
            </a:r>
            <a:endParaRPr lang="en-US" altLang="en-US" sz="2400">
              <a:solidFill>
                <a:schemeClr val="tx1"/>
              </a:solidFill>
            </a:endParaRPr>
          </a:p>
        </p:txBody>
      </p:sp>
      <p:sp>
        <p:nvSpPr>
          <p:cNvPr id="388113" name="Rectangle 50"/>
          <p:cNvSpPr>
            <a:spLocks noChangeArrowheads="1"/>
          </p:cNvSpPr>
          <p:nvPr/>
        </p:nvSpPr>
        <p:spPr bwMode="auto">
          <a:xfrm>
            <a:off x="6550025" y="3287713"/>
            <a:ext cx="30003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(c)</a:t>
            </a:r>
            <a:endParaRPr lang="en-US" altLang="en-US" sz="2400">
              <a:solidFill>
                <a:schemeClr val="tx1"/>
              </a:solidFill>
            </a:endParaRPr>
          </a:p>
        </p:txBody>
      </p:sp>
      <p:sp>
        <p:nvSpPr>
          <p:cNvPr id="388114" name="Rectangle 51"/>
          <p:cNvSpPr>
            <a:spLocks noChangeArrowheads="1"/>
          </p:cNvSpPr>
          <p:nvPr/>
        </p:nvSpPr>
        <p:spPr bwMode="auto">
          <a:xfrm>
            <a:off x="6931025" y="3282950"/>
            <a:ext cx="3000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and</a:t>
            </a:r>
            <a:endParaRPr lang="en-US" altLang="en-US" sz="2400">
              <a:solidFill>
                <a:schemeClr val="tx1"/>
              </a:solidFill>
            </a:endParaRPr>
          </a:p>
        </p:txBody>
      </p:sp>
      <p:sp>
        <p:nvSpPr>
          <p:cNvPr id="388115" name="Rectangle 52"/>
          <p:cNvSpPr>
            <a:spLocks noChangeArrowheads="1"/>
          </p:cNvSpPr>
          <p:nvPr/>
        </p:nvSpPr>
        <p:spPr bwMode="auto">
          <a:xfrm>
            <a:off x="7216775" y="3287713"/>
            <a:ext cx="30003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(h</a:t>
            </a:r>
            <a:endParaRPr lang="en-US" altLang="en-US" sz="2400">
              <a:solidFill>
                <a:schemeClr val="tx1"/>
              </a:solidFill>
            </a:endParaRPr>
          </a:p>
        </p:txBody>
      </p:sp>
      <p:sp>
        <p:nvSpPr>
          <p:cNvPr id="388116" name="Rectangle 53"/>
          <p:cNvSpPr>
            <a:spLocks noChangeArrowheads="1"/>
          </p:cNvSpPr>
          <p:nvPr/>
        </p:nvSpPr>
        <p:spPr bwMode="auto">
          <a:xfrm>
            <a:off x="7597775" y="3282950"/>
            <a:ext cx="2000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or</a:t>
            </a:r>
            <a:endParaRPr lang="en-US" altLang="en-US" sz="2400">
              <a:solidFill>
                <a:schemeClr val="tx1"/>
              </a:solidFill>
            </a:endParaRPr>
          </a:p>
        </p:txBody>
      </p:sp>
      <p:sp>
        <p:nvSpPr>
          <p:cNvPr id="388117" name="Rectangle 54"/>
          <p:cNvSpPr>
            <a:spLocks noChangeArrowheads="1"/>
          </p:cNvSpPr>
          <p:nvPr/>
        </p:nvSpPr>
        <p:spPr bwMode="auto">
          <a:xfrm>
            <a:off x="7788275" y="3287713"/>
            <a:ext cx="400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p);</a:t>
            </a:r>
            <a:endParaRPr lang="en-US" altLang="en-US" sz="2400">
              <a:solidFill>
                <a:schemeClr val="tx1"/>
              </a:solidFill>
            </a:endParaRPr>
          </a:p>
        </p:txBody>
      </p:sp>
      <p:sp>
        <p:nvSpPr>
          <p:cNvPr id="388118" name="Rectangle 55"/>
          <p:cNvSpPr>
            <a:spLocks noChangeArrowheads="1"/>
          </p:cNvSpPr>
          <p:nvPr/>
        </p:nvSpPr>
        <p:spPr bwMode="auto">
          <a:xfrm>
            <a:off x="5595938" y="3481388"/>
            <a:ext cx="11001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end process</a:t>
            </a:r>
            <a:endParaRPr lang="en-US" altLang="en-US" sz="2400">
              <a:solidFill>
                <a:schemeClr val="tx1"/>
              </a:solidFill>
            </a:endParaRPr>
          </a:p>
        </p:txBody>
      </p:sp>
      <p:sp>
        <p:nvSpPr>
          <p:cNvPr id="388119" name="Rectangle 56"/>
          <p:cNvSpPr>
            <a:spLocks noChangeArrowheads="1"/>
          </p:cNvSpPr>
          <p:nvPr/>
        </p:nvSpPr>
        <p:spPr bwMode="auto">
          <a:xfrm>
            <a:off x="6645275" y="3486150"/>
            <a:ext cx="1000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a:t>
            </a:r>
            <a:endParaRPr lang="en-US" altLang="en-US" sz="2400">
              <a:solidFill>
                <a:schemeClr val="tx1"/>
              </a:solidFill>
            </a:endParaRPr>
          </a:p>
        </p:txBody>
      </p:sp>
      <p:sp>
        <p:nvSpPr>
          <p:cNvPr id="388120" name="Rectangle 57"/>
          <p:cNvSpPr>
            <a:spLocks noChangeArrowheads="1"/>
          </p:cNvSpPr>
          <p:nvPr/>
        </p:nvSpPr>
        <p:spPr bwMode="auto">
          <a:xfrm>
            <a:off x="5405438" y="3679825"/>
            <a:ext cx="3000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b="1">
                <a:solidFill>
                  <a:srgbClr val="000000"/>
                </a:solidFill>
                <a:latin typeface="Courier" pitchFamily="49" charset="0"/>
              </a:rPr>
              <a:t>end</a:t>
            </a:r>
            <a:endParaRPr lang="en-US" altLang="en-US" sz="2400">
              <a:solidFill>
                <a:schemeClr val="tx1"/>
              </a:solidFill>
            </a:endParaRPr>
          </a:p>
        </p:txBody>
      </p:sp>
      <p:sp>
        <p:nvSpPr>
          <p:cNvPr id="388121" name="Rectangle 58"/>
          <p:cNvSpPr>
            <a:spLocks noChangeArrowheads="1"/>
          </p:cNvSpPr>
          <p:nvPr/>
        </p:nvSpPr>
        <p:spPr bwMode="auto">
          <a:xfrm>
            <a:off x="5691188" y="3684588"/>
            <a:ext cx="5000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Courier" pitchFamily="49" charset="0"/>
              </a:rPr>
              <a:t> beh;</a:t>
            </a:r>
            <a:endParaRPr lang="en-US" altLang="en-US" sz="2400">
              <a:solidFill>
                <a:schemeClr val="tx1"/>
              </a:solidFill>
            </a:endParaRPr>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802626B-C47D-4AA5-A54E-9C09873F94ED}" type="slidenum">
              <a:rPr lang="en-US" altLang="en-US" sz="1400" smtClean="0">
                <a:solidFill>
                  <a:srgbClr val="0000B6"/>
                </a:solidFill>
                <a:latin typeface="Book Antiqua" panose="02040602050305030304" pitchFamily="18" charset="0"/>
              </a:rPr>
              <a:pPr>
                <a:spcBef>
                  <a:spcPct val="0"/>
                </a:spcBef>
                <a:buClrTx/>
                <a:buSzTx/>
                <a:buFontTx/>
                <a:buNone/>
              </a:pPr>
              <a:t>358</a:t>
            </a:fld>
            <a:endParaRPr lang="en-US" altLang="en-US" sz="1400" smtClean="0">
              <a:solidFill>
                <a:srgbClr val="0000B6"/>
              </a:solidFill>
              <a:latin typeface="Book Antiqua" panose="02040602050305030304" pitchFamily="18" charset="0"/>
            </a:endParaRPr>
          </a:p>
        </p:txBody>
      </p:sp>
      <p:sp>
        <p:nvSpPr>
          <p:cNvPr id="431106" name="Rectangle 2"/>
          <p:cNvSpPr>
            <a:spLocks noGrp="1" noChangeArrowheads="1"/>
          </p:cNvSpPr>
          <p:nvPr>
            <p:ph type="title"/>
          </p:nvPr>
        </p:nvSpPr>
        <p:spPr/>
        <p:txBody>
          <a:bodyPr/>
          <a:lstStyle/>
          <a:p>
            <a:pPr>
              <a:defRPr/>
            </a:pPr>
            <a:r>
              <a:rPr lang="en-US" altLang="en-US"/>
              <a:t>Testbench in VHDL</a:t>
            </a:r>
          </a:p>
        </p:txBody>
      </p:sp>
      <p:sp>
        <p:nvSpPr>
          <p:cNvPr id="389124" name="Rectangle 3"/>
          <p:cNvSpPr>
            <a:spLocks noGrp="1" noChangeArrowheads="1"/>
          </p:cNvSpPr>
          <p:nvPr>
            <p:ph type="body" idx="1"/>
          </p:nvPr>
        </p:nvSpPr>
        <p:spPr>
          <a:xfrm>
            <a:off x="228600" y="1219200"/>
            <a:ext cx="4330700" cy="3822700"/>
          </a:xfrm>
        </p:spPr>
        <p:txBody>
          <a:bodyPr/>
          <a:lstStyle/>
          <a:p>
            <a:pPr>
              <a:lnSpc>
                <a:spcPct val="90000"/>
              </a:lnSpc>
            </a:pPr>
            <a:r>
              <a:rPr lang="en-US" altLang="en-US" sz="2000" smtClean="0"/>
              <a:t>Entity</a:t>
            </a:r>
          </a:p>
          <a:p>
            <a:pPr lvl="1">
              <a:lnSpc>
                <a:spcPct val="90000"/>
              </a:lnSpc>
            </a:pPr>
            <a:r>
              <a:rPr lang="en-US" altLang="en-US" sz="1800" smtClean="0"/>
              <a:t>No inputs or outputs</a:t>
            </a:r>
          </a:p>
          <a:p>
            <a:pPr>
              <a:lnSpc>
                <a:spcPct val="90000"/>
              </a:lnSpc>
            </a:pPr>
            <a:r>
              <a:rPr lang="en-US" altLang="en-US" sz="2000" smtClean="0"/>
              <a:t>Architecture</a:t>
            </a:r>
          </a:p>
          <a:p>
            <a:pPr lvl="1">
              <a:lnSpc>
                <a:spcPct val="90000"/>
              </a:lnSpc>
            </a:pPr>
            <a:r>
              <a:rPr lang="en-US" altLang="en-US" sz="1800" smtClean="0"/>
              <a:t>Declares component to test, declares signals</a:t>
            </a:r>
          </a:p>
          <a:p>
            <a:pPr lvl="1">
              <a:lnSpc>
                <a:spcPct val="90000"/>
              </a:lnSpc>
            </a:pPr>
            <a:r>
              <a:rPr lang="en-US" altLang="en-US" sz="1800" smtClean="0"/>
              <a:t>Instantiates component, connects to signals</a:t>
            </a:r>
          </a:p>
          <a:p>
            <a:pPr lvl="1">
              <a:lnSpc>
                <a:spcPct val="90000"/>
              </a:lnSpc>
            </a:pPr>
            <a:r>
              <a:rPr lang="en-US" altLang="en-US" sz="1800" smtClean="0"/>
              <a:t>Process writes input signals, checks output signal</a:t>
            </a:r>
          </a:p>
          <a:p>
            <a:pPr lvl="2">
              <a:lnSpc>
                <a:spcPct val="90000"/>
              </a:lnSpc>
            </a:pPr>
            <a:r>
              <a:rPr lang="en-US" altLang="en-US" sz="1600" smtClean="0"/>
              <a:t>Waits a small amount of time after writing input signals</a:t>
            </a:r>
          </a:p>
          <a:p>
            <a:pPr lvl="2">
              <a:lnSpc>
                <a:spcPct val="90000"/>
              </a:lnSpc>
            </a:pPr>
            <a:r>
              <a:rPr lang="en-US" altLang="en-US" sz="1600" smtClean="0"/>
              <a:t>Checks for correct output value using "assert" statement</a:t>
            </a:r>
          </a:p>
        </p:txBody>
      </p:sp>
      <p:pic>
        <p:nvPicPr>
          <p:cNvPr id="3891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1231900"/>
            <a:ext cx="3432175" cy="510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126" name="Group 86"/>
          <p:cNvGrpSpPr>
            <a:grpSpLocks/>
          </p:cNvGrpSpPr>
          <p:nvPr/>
        </p:nvGrpSpPr>
        <p:grpSpPr bwMode="auto">
          <a:xfrm>
            <a:off x="2425700" y="5080000"/>
            <a:ext cx="2374900" cy="1587500"/>
            <a:chOff x="1536" y="2880"/>
            <a:chExt cx="1496" cy="1000"/>
          </a:xfrm>
        </p:grpSpPr>
        <p:sp>
          <p:nvSpPr>
            <p:cNvPr id="389131" name="Rectangle 78"/>
            <p:cNvSpPr>
              <a:spLocks noChangeArrowheads="1"/>
            </p:cNvSpPr>
            <p:nvPr/>
          </p:nvSpPr>
          <p:spPr bwMode="auto">
            <a:xfrm>
              <a:off x="2251" y="3161"/>
              <a:ext cx="707" cy="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Tx/>
                <a:buSzTx/>
                <a:buFontTx/>
                <a:buNone/>
              </a:pPr>
              <a:r>
                <a:rPr lang="en-US" altLang="en-US" sz="1200">
                  <a:solidFill>
                    <a:schemeClr val="tx1"/>
                  </a:solidFill>
                </a:rPr>
                <a:t>SystemToTest</a:t>
              </a:r>
            </a:p>
          </p:txBody>
        </p:sp>
        <p:sp>
          <p:nvSpPr>
            <p:cNvPr id="389132" name="Rectangle 79"/>
            <p:cNvSpPr>
              <a:spLocks noChangeArrowheads="1"/>
            </p:cNvSpPr>
            <p:nvPr/>
          </p:nvSpPr>
          <p:spPr bwMode="auto">
            <a:xfrm>
              <a:off x="1536" y="2880"/>
              <a:ext cx="1496" cy="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Tx/>
                <a:buSzTx/>
                <a:buFontTx/>
                <a:buNone/>
              </a:pPr>
              <a:r>
                <a:rPr lang="en-US" altLang="en-US" sz="1200">
                  <a:solidFill>
                    <a:schemeClr val="tx1"/>
                  </a:solidFill>
                </a:rPr>
                <a:t>Testbench</a:t>
              </a:r>
            </a:p>
          </p:txBody>
        </p:sp>
        <p:sp>
          <p:nvSpPr>
            <p:cNvPr id="389133" name="Rectangle 80"/>
            <p:cNvSpPr>
              <a:spLocks noChangeArrowheads="1"/>
            </p:cNvSpPr>
            <p:nvPr/>
          </p:nvSpPr>
          <p:spPr bwMode="auto">
            <a:xfrm>
              <a:off x="1620" y="3161"/>
              <a:ext cx="497" cy="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Tx/>
                <a:buSzTx/>
                <a:buFontTx/>
                <a:buNone/>
              </a:pPr>
              <a:r>
                <a:rPr lang="en-US" altLang="en-US" sz="1200">
                  <a:solidFill>
                    <a:schemeClr val="tx1"/>
                  </a:solidFill>
                </a:rPr>
                <a:t>Set input values, check output values</a:t>
              </a:r>
            </a:p>
          </p:txBody>
        </p:sp>
        <p:sp>
          <p:nvSpPr>
            <p:cNvPr id="389134" name="Line 81"/>
            <p:cNvSpPr>
              <a:spLocks noChangeShapeType="1"/>
            </p:cNvSpPr>
            <p:nvPr/>
          </p:nvSpPr>
          <p:spPr bwMode="auto">
            <a:xfrm flipV="1">
              <a:off x="2117" y="3268"/>
              <a:ext cx="13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9135" name="Line 82"/>
            <p:cNvSpPr>
              <a:spLocks noChangeShapeType="1"/>
            </p:cNvSpPr>
            <p:nvPr/>
          </p:nvSpPr>
          <p:spPr bwMode="auto">
            <a:xfrm flipV="1">
              <a:off x="2117" y="3318"/>
              <a:ext cx="13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9136" name="Line 83"/>
            <p:cNvSpPr>
              <a:spLocks noChangeShapeType="1"/>
            </p:cNvSpPr>
            <p:nvPr/>
          </p:nvSpPr>
          <p:spPr bwMode="auto">
            <a:xfrm flipV="1">
              <a:off x="2117" y="3367"/>
              <a:ext cx="13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9137" name="Line 84"/>
            <p:cNvSpPr>
              <a:spLocks noChangeShapeType="1"/>
            </p:cNvSpPr>
            <p:nvPr/>
          </p:nvSpPr>
          <p:spPr bwMode="auto">
            <a:xfrm flipH="1">
              <a:off x="2107" y="3554"/>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389127" name="Text Box 87"/>
          <p:cNvSpPr txBox="1">
            <a:spLocks noChangeArrowheads="1"/>
          </p:cNvSpPr>
          <p:nvPr/>
        </p:nvSpPr>
        <p:spPr bwMode="auto">
          <a:xfrm>
            <a:off x="1089025" y="50927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Tx/>
              <a:buSzTx/>
              <a:buFontTx/>
              <a:buNone/>
            </a:pPr>
            <a:r>
              <a:rPr lang="en-US" altLang="en-US" sz="1800">
                <a:solidFill>
                  <a:schemeClr val="tx1"/>
                </a:solidFill>
              </a:rPr>
              <a:t>process</a:t>
            </a:r>
          </a:p>
        </p:txBody>
      </p:sp>
      <p:sp>
        <p:nvSpPr>
          <p:cNvPr id="389128" name="Line 88"/>
          <p:cNvSpPr>
            <a:spLocks noChangeShapeType="1"/>
          </p:cNvSpPr>
          <p:nvPr/>
        </p:nvSpPr>
        <p:spPr bwMode="auto">
          <a:xfrm>
            <a:off x="1701800" y="5448300"/>
            <a:ext cx="965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9129" name="Text Box 89"/>
          <p:cNvSpPr txBox="1">
            <a:spLocks noChangeArrowheads="1"/>
          </p:cNvSpPr>
          <p:nvPr/>
        </p:nvSpPr>
        <p:spPr bwMode="auto">
          <a:xfrm>
            <a:off x="3921125" y="46863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Tx/>
              <a:buSzTx/>
              <a:buFontTx/>
              <a:buNone/>
            </a:pPr>
            <a:r>
              <a:rPr lang="en-US" altLang="en-US" sz="1800">
                <a:solidFill>
                  <a:schemeClr val="tx1"/>
                </a:solidFill>
              </a:rPr>
              <a:t>DoorOpener1</a:t>
            </a:r>
          </a:p>
        </p:txBody>
      </p:sp>
      <p:sp>
        <p:nvSpPr>
          <p:cNvPr id="389130" name="Line 90"/>
          <p:cNvSpPr>
            <a:spLocks noChangeShapeType="1"/>
          </p:cNvSpPr>
          <p:nvPr/>
        </p:nvSpPr>
        <p:spPr bwMode="auto">
          <a:xfrm flipH="1">
            <a:off x="4419600" y="4978400"/>
            <a:ext cx="177800" cy="876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80DF760-242C-41D3-8A3D-183B0D6A5969}" type="slidenum">
              <a:rPr lang="en-US" altLang="en-US" sz="1400" smtClean="0">
                <a:solidFill>
                  <a:srgbClr val="0000B6"/>
                </a:solidFill>
                <a:latin typeface="Book Antiqua" panose="02040602050305030304" pitchFamily="18" charset="0"/>
              </a:rPr>
              <a:pPr>
                <a:spcBef>
                  <a:spcPct val="0"/>
                </a:spcBef>
                <a:buClrTx/>
                <a:buSzTx/>
                <a:buFontTx/>
                <a:buNone/>
              </a:pPr>
              <a:t>359</a:t>
            </a:fld>
            <a:endParaRPr lang="en-US" altLang="en-US" sz="1400" smtClean="0">
              <a:solidFill>
                <a:srgbClr val="0000B6"/>
              </a:solidFill>
              <a:latin typeface="Book Antiqua" panose="02040602050305030304" pitchFamily="18" charset="0"/>
            </a:endParaRPr>
          </a:p>
        </p:txBody>
      </p:sp>
      <p:sp>
        <p:nvSpPr>
          <p:cNvPr id="436226" name="Rectangle 2"/>
          <p:cNvSpPr>
            <a:spLocks noGrp="1" noChangeArrowheads="1"/>
          </p:cNvSpPr>
          <p:nvPr>
            <p:ph type="title"/>
          </p:nvPr>
        </p:nvSpPr>
        <p:spPr/>
        <p:txBody>
          <a:bodyPr/>
          <a:lstStyle/>
          <a:p>
            <a:pPr>
              <a:defRPr/>
            </a:pPr>
            <a:r>
              <a:rPr lang="en-US" altLang="en-US"/>
              <a:t>Describing a 4-bit Register in VHDL</a:t>
            </a:r>
          </a:p>
        </p:txBody>
      </p:sp>
      <p:sp>
        <p:nvSpPr>
          <p:cNvPr id="390148" name="Rectangle 3"/>
          <p:cNvSpPr>
            <a:spLocks noGrp="1" noChangeArrowheads="1"/>
          </p:cNvSpPr>
          <p:nvPr>
            <p:ph type="body" idx="1"/>
          </p:nvPr>
        </p:nvSpPr>
        <p:spPr>
          <a:xfrm>
            <a:off x="228600" y="1219200"/>
            <a:ext cx="4572000" cy="5067300"/>
          </a:xfrm>
        </p:spPr>
        <p:txBody>
          <a:bodyPr/>
          <a:lstStyle/>
          <a:p>
            <a:r>
              <a:rPr lang="en-US" altLang="en-US" sz="2000" smtClean="0"/>
              <a:t>Entity</a:t>
            </a:r>
          </a:p>
          <a:p>
            <a:pPr lvl="1"/>
            <a:r>
              <a:rPr lang="en-US" altLang="en-US" sz="1800" smtClean="0"/>
              <a:t>4 data inputs, 4 data outputs, and a clock input</a:t>
            </a:r>
          </a:p>
          <a:p>
            <a:pPr lvl="1"/>
            <a:r>
              <a:rPr lang="en-US" altLang="en-US" sz="1800" smtClean="0"/>
              <a:t>Use std_logic_vector for 4-bit data</a:t>
            </a:r>
          </a:p>
          <a:p>
            <a:pPr lvl="2"/>
            <a:r>
              <a:rPr lang="en-US" altLang="en-US" sz="1600" smtClean="0"/>
              <a:t>I: in std_logic_vector(3 downto 0)</a:t>
            </a:r>
          </a:p>
          <a:p>
            <a:pPr lvl="2"/>
            <a:r>
              <a:rPr lang="en-US" altLang="en-US" sz="1600" smtClean="0"/>
              <a:t>I &lt;= "1000" would assign I(3)=1, I(2)=0, I(1)=0, I(0)=0</a:t>
            </a:r>
          </a:p>
          <a:p>
            <a:r>
              <a:rPr lang="en-US" altLang="en-US" sz="2000" smtClean="0"/>
              <a:t>Architecture</a:t>
            </a:r>
          </a:p>
          <a:p>
            <a:pPr lvl="1"/>
            <a:r>
              <a:rPr lang="en-US" altLang="en-US" sz="1800" smtClean="0"/>
              <a:t>Process sensitive to clock input</a:t>
            </a:r>
          </a:p>
          <a:p>
            <a:pPr lvl="2"/>
            <a:r>
              <a:rPr lang="en-US" altLang="en-US" sz="1600" smtClean="0"/>
              <a:t>First statement detects if change on clock was a rising edge</a:t>
            </a:r>
          </a:p>
          <a:p>
            <a:pPr lvl="2"/>
            <a:r>
              <a:rPr lang="en-US" altLang="en-US" sz="1600" smtClean="0"/>
              <a:t>If clock change was rising edge, sets output Q to input I</a:t>
            </a:r>
          </a:p>
          <a:p>
            <a:pPr lvl="2"/>
            <a:r>
              <a:rPr lang="en-US" altLang="en-US" sz="1600" smtClean="0"/>
              <a:t>Ports are signals, and signals store values – thus, output retains new value until set to another value</a:t>
            </a:r>
          </a:p>
        </p:txBody>
      </p:sp>
      <p:pic>
        <p:nvPicPr>
          <p:cNvPr id="3901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688" y="2071688"/>
            <a:ext cx="4105275"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ea typeface="MS PGothic" panose="020B0600070205080204" pitchFamily="34" charset="-128"/>
                <a:cs typeface="Arial" panose="020B0604020202020204" pitchFamily="34" charset="0"/>
              </a:rPr>
              <a:t>ECE 44</a:t>
            </a:r>
            <a:r>
              <a:rPr lang="pl-PL" altLang="en-US" sz="1400" i="0">
                <a:solidFill>
                  <a:srgbClr val="009900"/>
                </a:solidFill>
                <a:ea typeface="MS PGothic" panose="020B0600070205080204" pitchFamily="34" charset="-128"/>
                <a:cs typeface="Arial" panose="020B0604020202020204" pitchFamily="34" charset="0"/>
              </a:rPr>
              <a:t>8</a:t>
            </a:r>
            <a:r>
              <a:rPr lang="en-US" altLang="en-US" sz="1400" i="0">
                <a:solidFill>
                  <a:srgbClr val="009900"/>
                </a:solidFill>
                <a:ea typeface="MS PGothic" panose="020B0600070205080204" pitchFamily="34" charset="-128"/>
                <a:cs typeface="Arial" panose="020B0604020202020204" pitchFamily="34" charset="0"/>
              </a:rPr>
              <a:t> – </a:t>
            </a:r>
            <a:r>
              <a:rPr lang="pl-PL" altLang="en-US" sz="1400" i="0">
                <a:solidFill>
                  <a:srgbClr val="009900"/>
                </a:solidFill>
                <a:ea typeface="MS PGothic" panose="020B0600070205080204" pitchFamily="34" charset="-128"/>
                <a:cs typeface="Arial" panose="020B0604020202020204" pitchFamily="34" charset="0"/>
              </a:rPr>
              <a:t>FPGA and ASIC Design with VHDL</a:t>
            </a:r>
          </a:p>
        </p:txBody>
      </p:sp>
      <p:sp>
        <p:nvSpPr>
          <p:cNvPr id="54275" name="Rectangle 2"/>
          <p:cNvSpPr>
            <a:spLocks noGrp="1" noChangeArrowheads="1"/>
          </p:cNvSpPr>
          <p:nvPr>
            <p:ph type="title"/>
          </p:nvPr>
        </p:nvSpPr>
        <p:spPr>
          <a:xfrm>
            <a:off x="228600" y="0"/>
            <a:ext cx="8382000" cy="1143000"/>
          </a:xfrm>
        </p:spPr>
        <p:txBody>
          <a:bodyPr/>
          <a:lstStyle/>
          <a:p>
            <a:pPr>
              <a:defRPr/>
            </a:pPr>
            <a:r>
              <a:rPr lang="en-US" altLang="en-US" smtClean="0"/>
              <a:t>Library declarations - syntax</a:t>
            </a:r>
          </a:p>
        </p:txBody>
      </p:sp>
      <p:sp>
        <p:nvSpPr>
          <p:cNvPr id="47108" name="Text Box 3"/>
          <p:cNvSpPr txBox="1">
            <a:spLocks noChangeArrowheads="1"/>
          </p:cNvSpPr>
          <p:nvPr/>
        </p:nvSpPr>
        <p:spPr bwMode="auto">
          <a:xfrm>
            <a:off x="0" y="2895600"/>
            <a:ext cx="83026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2400" b="1">
                <a:solidFill>
                  <a:schemeClr val="tx1"/>
                </a:solidFill>
                <a:ea typeface="MS PGothic" panose="020B0600070205080204" pitchFamily="34" charset="-128"/>
              </a:rPr>
              <a:t>LIBRARY  library_name;</a:t>
            </a:r>
          </a:p>
          <a:p>
            <a:pPr>
              <a:buClr>
                <a:srgbClr val="000000"/>
              </a:buClr>
              <a:buSzTx/>
              <a:buFontTx/>
              <a:buNone/>
            </a:pPr>
            <a:r>
              <a:rPr kumimoji="1" lang="en-US" altLang="en-US" sz="2400" b="1">
                <a:solidFill>
                  <a:schemeClr val="tx1"/>
                </a:solidFill>
                <a:ea typeface="MS PGothic" panose="020B0600070205080204" pitchFamily="34" charset="-128"/>
              </a:rPr>
              <a:t>USE library_name.package_name.package_parts;</a:t>
            </a:r>
            <a:endParaRPr kumimoji="1" lang="pl-PL" altLang="en-US" sz="2400" b="1">
              <a:solidFill>
                <a:schemeClr val="tx1"/>
              </a:solidFill>
              <a:ea typeface="MS PGothic" panose="020B0600070205080204" pitchFamily="34" charset="-128"/>
            </a:endParaRPr>
          </a:p>
        </p:txBody>
      </p:sp>
      <p:sp>
        <p:nvSpPr>
          <p:cNvPr id="47109" name="Rectangle 4"/>
          <p:cNvSpPr>
            <a:spLocks noChangeArrowheads="1"/>
          </p:cNvSpPr>
          <p:nvPr/>
        </p:nvSpPr>
        <p:spPr bwMode="auto">
          <a:xfrm>
            <a:off x="457200" y="2438400"/>
            <a:ext cx="8077200" cy="1905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6786C572-C9B8-44B1-BB50-D91412FA7FBF}" type="slidenum">
              <a:rPr lang="en-US" altLang="en-US" sz="1400" smtClean="0">
                <a:solidFill>
                  <a:srgbClr val="0000B6"/>
                </a:solidFill>
                <a:latin typeface="Book Antiqua" panose="02040602050305030304" pitchFamily="18" charset="0"/>
              </a:rPr>
              <a:pPr>
                <a:spcBef>
                  <a:spcPct val="0"/>
                </a:spcBef>
                <a:buClrTx/>
                <a:buSzTx/>
                <a:buFontTx/>
                <a:buNone/>
              </a:pPr>
              <a:t>360</a:t>
            </a:fld>
            <a:endParaRPr lang="en-US" altLang="en-US" sz="1400" smtClean="0">
              <a:solidFill>
                <a:srgbClr val="0000B6"/>
              </a:solidFill>
              <a:latin typeface="Book Antiqua" panose="02040602050305030304" pitchFamily="18" charset="0"/>
            </a:endParaRPr>
          </a:p>
        </p:txBody>
      </p:sp>
      <p:sp>
        <p:nvSpPr>
          <p:cNvPr id="439298" name="Rectangle 2"/>
          <p:cNvSpPr>
            <a:spLocks noGrp="1" noChangeArrowheads="1"/>
          </p:cNvSpPr>
          <p:nvPr>
            <p:ph type="title"/>
          </p:nvPr>
        </p:nvSpPr>
        <p:spPr/>
        <p:txBody>
          <a:bodyPr/>
          <a:lstStyle/>
          <a:p>
            <a:pPr>
              <a:defRPr/>
            </a:pPr>
            <a:r>
              <a:rPr lang="en-US" altLang="en-US"/>
              <a:t>Describing an Oscillator in VHDL</a:t>
            </a:r>
          </a:p>
        </p:txBody>
      </p:sp>
      <p:sp>
        <p:nvSpPr>
          <p:cNvPr id="391172" name="Rectangle 3"/>
          <p:cNvSpPr>
            <a:spLocks noGrp="1" noChangeArrowheads="1"/>
          </p:cNvSpPr>
          <p:nvPr>
            <p:ph type="body" idx="1"/>
          </p:nvPr>
        </p:nvSpPr>
        <p:spPr>
          <a:xfrm>
            <a:off x="228600" y="1219200"/>
            <a:ext cx="4762500" cy="5067300"/>
          </a:xfrm>
        </p:spPr>
        <p:txBody>
          <a:bodyPr/>
          <a:lstStyle/>
          <a:p>
            <a:r>
              <a:rPr lang="en-US" altLang="en-US" smtClean="0"/>
              <a:t>Entity</a:t>
            </a:r>
          </a:p>
          <a:p>
            <a:pPr lvl="1"/>
            <a:r>
              <a:rPr lang="en-US" altLang="en-US" smtClean="0"/>
              <a:t>Defines clock output</a:t>
            </a:r>
          </a:p>
          <a:p>
            <a:r>
              <a:rPr lang="en-US" altLang="en-US" smtClean="0"/>
              <a:t>Architecture</a:t>
            </a:r>
          </a:p>
          <a:p>
            <a:pPr lvl="1"/>
            <a:r>
              <a:rPr lang="en-US" altLang="en-US" smtClean="0"/>
              <a:t>Process </a:t>
            </a:r>
          </a:p>
          <a:p>
            <a:pPr lvl="2"/>
            <a:r>
              <a:rPr lang="en-US" altLang="en-US" smtClean="0"/>
              <a:t>Has no sensitivity list, so executes non-stop as infinite loop</a:t>
            </a:r>
          </a:p>
          <a:p>
            <a:pPr lvl="2"/>
            <a:r>
              <a:rPr lang="en-US" altLang="en-US" smtClean="0"/>
              <a:t>Sets clock to 0, waits 10 ns, sets clock to 1, waits 10 ns, repeats</a:t>
            </a:r>
          </a:p>
        </p:txBody>
      </p:sp>
      <p:pic>
        <p:nvPicPr>
          <p:cNvPr id="391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0" y="1828800"/>
            <a:ext cx="32004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6BA8CEB-1E97-4041-AEA9-D20484645B08}" type="slidenum">
              <a:rPr lang="en-US" altLang="en-US" sz="1400" smtClean="0">
                <a:solidFill>
                  <a:srgbClr val="0000B6"/>
                </a:solidFill>
                <a:latin typeface="Book Antiqua" panose="02040602050305030304" pitchFamily="18" charset="0"/>
              </a:rPr>
              <a:pPr>
                <a:spcBef>
                  <a:spcPct val="0"/>
                </a:spcBef>
                <a:buClrTx/>
                <a:buSzTx/>
                <a:buFontTx/>
                <a:buNone/>
              </a:pPr>
              <a:t>361</a:t>
            </a:fld>
            <a:endParaRPr lang="en-US" altLang="en-US" sz="1400" smtClean="0">
              <a:solidFill>
                <a:srgbClr val="0000B6"/>
              </a:solidFill>
              <a:latin typeface="Book Antiqua" panose="02040602050305030304" pitchFamily="18" charset="0"/>
            </a:endParaRPr>
          </a:p>
        </p:txBody>
      </p:sp>
      <p:sp>
        <p:nvSpPr>
          <p:cNvPr id="442370" name="Rectangle 2"/>
          <p:cNvSpPr>
            <a:spLocks noGrp="1" noChangeArrowheads="1"/>
          </p:cNvSpPr>
          <p:nvPr>
            <p:ph type="title"/>
          </p:nvPr>
        </p:nvSpPr>
        <p:spPr>
          <a:xfrm>
            <a:off x="228600" y="304800"/>
            <a:ext cx="4914900" cy="838200"/>
          </a:xfrm>
        </p:spPr>
        <p:txBody>
          <a:bodyPr/>
          <a:lstStyle/>
          <a:p>
            <a:pPr>
              <a:defRPr/>
            </a:pPr>
            <a:r>
              <a:rPr lang="en-US" altLang="en-US"/>
              <a:t>Describing a Controller in VHDL</a:t>
            </a:r>
          </a:p>
        </p:txBody>
      </p:sp>
      <p:grpSp>
        <p:nvGrpSpPr>
          <p:cNvPr id="392196" name="Group 4"/>
          <p:cNvGrpSpPr>
            <a:grpSpLocks/>
          </p:cNvGrpSpPr>
          <p:nvPr/>
        </p:nvGrpSpPr>
        <p:grpSpPr bwMode="auto">
          <a:xfrm>
            <a:off x="279400" y="1231900"/>
            <a:ext cx="2273300" cy="1536700"/>
            <a:chOff x="3456" y="864"/>
            <a:chExt cx="1920" cy="1344"/>
          </a:xfrm>
        </p:grpSpPr>
        <p:sp>
          <p:nvSpPr>
            <p:cNvPr id="392230" name="Rectangle 5"/>
            <p:cNvSpPr>
              <a:spLocks noChangeArrowheads="1"/>
            </p:cNvSpPr>
            <p:nvPr/>
          </p:nvSpPr>
          <p:spPr bwMode="auto">
            <a:xfrm>
              <a:off x="3456" y="864"/>
              <a:ext cx="106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Inputs: b; Outputs: x</a:t>
              </a:r>
              <a:endParaRPr lang="en-US" altLang="en-US" sz="1800">
                <a:solidFill>
                  <a:schemeClr val="tx1"/>
                </a:solidFill>
              </a:endParaRPr>
            </a:p>
          </p:txBody>
        </p:sp>
        <p:sp>
          <p:nvSpPr>
            <p:cNvPr id="392231" name="Rectangle 6"/>
            <p:cNvSpPr>
              <a:spLocks noChangeArrowheads="1"/>
            </p:cNvSpPr>
            <p:nvPr/>
          </p:nvSpPr>
          <p:spPr bwMode="auto">
            <a:xfrm>
              <a:off x="4393" y="1979"/>
              <a:ext cx="22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On2</a:t>
              </a:r>
              <a:endParaRPr lang="en-US" altLang="en-US" sz="1800">
                <a:solidFill>
                  <a:schemeClr val="tx1"/>
                </a:solidFill>
              </a:endParaRPr>
            </a:p>
          </p:txBody>
        </p:sp>
        <p:sp>
          <p:nvSpPr>
            <p:cNvPr id="392232" name="Rectangle 7"/>
            <p:cNvSpPr>
              <a:spLocks noChangeArrowheads="1"/>
            </p:cNvSpPr>
            <p:nvPr/>
          </p:nvSpPr>
          <p:spPr bwMode="auto">
            <a:xfrm>
              <a:off x="3748" y="1979"/>
              <a:ext cx="22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On1</a:t>
              </a:r>
              <a:endParaRPr lang="en-US" altLang="en-US" sz="1800">
                <a:solidFill>
                  <a:schemeClr val="tx1"/>
                </a:solidFill>
              </a:endParaRPr>
            </a:p>
          </p:txBody>
        </p:sp>
        <p:sp>
          <p:nvSpPr>
            <p:cNvPr id="392233" name="Line 8"/>
            <p:cNvSpPr>
              <a:spLocks noChangeShapeType="1"/>
            </p:cNvSpPr>
            <p:nvPr/>
          </p:nvSpPr>
          <p:spPr bwMode="auto">
            <a:xfrm>
              <a:off x="3460" y="1250"/>
              <a:ext cx="94" cy="1"/>
            </a:xfrm>
            <a:prstGeom prst="line">
              <a:avLst/>
            </a:prstGeom>
            <a:noFill/>
            <a:ln w="269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2234" name="Freeform 9"/>
            <p:cNvSpPr>
              <a:spLocks/>
            </p:cNvSpPr>
            <p:nvPr/>
          </p:nvSpPr>
          <p:spPr bwMode="auto">
            <a:xfrm>
              <a:off x="3532" y="1222"/>
              <a:ext cx="116" cy="57"/>
            </a:xfrm>
            <a:custGeom>
              <a:avLst/>
              <a:gdLst>
                <a:gd name="T0" fmla="*/ 39 w 131"/>
                <a:gd name="T1" fmla="*/ 9 h 65"/>
                <a:gd name="T2" fmla="*/ 0 w 131"/>
                <a:gd name="T3" fmla="*/ 0 h 65"/>
                <a:gd name="T4" fmla="*/ 0 w 131"/>
                <a:gd name="T5" fmla="*/ 18 h 65"/>
                <a:gd name="T6" fmla="*/ 39 w 131"/>
                <a:gd name="T7" fmla="*/ 9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1" h="65">
                  <a:moveTo>
                    <a:pt x="131" y="32"/>
                  </a:moveTo>
                  <a:lnTo>
                    <a:pt x="0" y="0"/>
                  </a:lnTo>
                  <a:lnTo>
                    <a:pt x="0" y="65"/>
                  </a:lnTo>
                  <a:lnTo>
                    <a:pt x="13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35" name="Freeform 10"/>
            <p:cNvSpPr>
              <a:spLocks/>
            </p:cNvSpPr>
            <p:nvPr/>
          </p:nvSpPr>
          <p:spPr bwMode="auto">
            <a:xfrm>
              <a:off x="4015" y="1831"/>
              <a:ext cx="235" cy="100"/>
            </a:xfrm>
            <a:custGeom>
              <a:avLst/>
              <a:gdLst>
                <a:gd name="T0" fmla="*/ 0 w 65"/>
                <a:gd name="T1" fmla="*/ 9450164 h 28"/>
                <a:gd name="T2" fmla="*/ 24810859 w 65"/>
                <a:gd name="T3" fmla="*/ 9078904 h 28"/>
                <a:gd name="T4" fmla="*/ 0 60000 65536"/>
                <a:gd name="T5" fmla="*/ 0 60000 65536"/>
              </a:gdLst>
              <a:ahLst/>
              <a:cxnLst>
                <a:cxn ang="T4">
                  <a:pos x="T0" y="T1"/>
                </a:cxn>
                <a:cxn ang="T5">
                  <a:pos x="T2" y="T3"/>
                </a:cxn>
              </a:cxnLst>
              <a:rect l="0" t="0" r="r" b="b"/>
              <a:pathLst>
                <a:path w="65" h="28">
                  <a:moveTo>
                    <a:pt x="0" y="28"/>
                  </a:moveTo>
                  <a:cubicBezTo>
                    <a:pt x="0" y="28"/>
                    <a:pt x="33" y="0"/>
                    <a:pt x="65" y="27"/>
                  </a:cubicBezTo>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2236" name="Rectangle 11"/>
            <p:cNvSpPr>
              <a:spLocks noChangeArrowheads="1"/>
            </p:cNvSpPr>
            <p:nvPr/>
          </p:nvSpPr>
          <p:spPr bwMode="auto">
            <a:xfrm>
              <a:off x="5041" y="1979"/>
              <a:ext cx="22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On3</a:t>
              </a:r>
              <a:endParaRPr lang="en-US" altLang="en-US" sz="1800">
                <a:solidFill>
                  <a:schemeClr val="tx1"/>
                </a:solidFill>
              </a:endParaRPr>
            </a:p>
          </p:txBody>
        </p:sp>
        <p:sp>
          <p:nvSpPr>
            <p:cNvPr id="392237" name="Freeform 12"/>
            <p:cNvSpPr>
              <a:spLocks/>
            </p:cNvSpPr>
            <p:nvPr/>
          </p:nvSpPr>
          <p:spPr bwMode="auto">
            <a:xfrm>
              <a:off x="4665" y="1831"/>
              <a:ext cx="231" cy="100"/>
            </a:xfrm>
            <a:custGeom>
              <a:avLst/>
              <a:gdLst>
                <a:gd name="T0" fmla="*/ 0 w 64"/>
                <a:gd name="T1" fmla="*/ 9450164 h 28"/>
                <a:gd name="T2" fmla="*/ 24020344 w 64"/>
                <a:gd name="T3" fmla="*/ 9078904 h 28"/>
                <a:gd name="T4" fmla="*/ 0 60000 65536"/>
                <a:gd name="T5" fmla="*/ 0 60000 65536"/>
              </a:gdLst>
              <a:ahLst/>
              <a:cxnLst>
                <a:cxn ang="T4">
                  <a:pos x="T0" y="T1"/>
                </a:cxn>
                <a:cxn ang="T5">
                  <a:pos x="T2" y="T3"/>
                </a:cxn>
              </a:cxnLst>
              <a:rect l="0" t="0" r="r" b="b"/>
              <a:pathLst>
                <a:path w="64" h="28">
                  <a:moveTo>
                    <a:pt x="0" y="28"/>
                  </a:moveTo>
                  <a:cubicBezTo>
                    <a:pt x="0" y="28"/>
                    <a:pt x="32" y="0"/>
                    <a:pt x="64" y="27"/>
                  </a:cubicBezTo>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2238" name="Rectangle 13"/>
            <p:cNvSpPr>
              <a:spLocks noChangeArrowheads="1"/>
            </p:cNvSpPr>
            <p:nvPr/>
          </p:nvSpPr>
          <p:spPr bwMode="auto">
            <a:xfrm>
              <a:off x="3772" y="1285"/>
              <a:ext cx="17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Off</a:t>
              </a:r>
              <a:endParaRPr lang="en-US" altLang="en-US" sz="1800">
                <a:solidFill>
                  <a:schemeClr val="tx1"/>
                </a:solidFill>
              </a:endParaRPr>
            </a:p>
          </p:txBody>
        </p:sp>
        <p:sp>
          <p:nvSpPr>
            <p:cNvPr id="392239" name="Rectangle 14"/>
            <p:cNvSpPr>
              <a:spLocks noChangeArrowheads="1"/>
            </p:cNvSpPr>
            <p:nvPr/>
          </p:nvSpPr>
          <p:spPr bwMode="auto">
            <a:xfrm>
              <a:off x="5053" y="1751"/>
              <a:ext cx="2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x=1</a:t>
              </a:r>
              <a:endParaRPr lang="en-US" altLang="en-US" sz="1800">
                <a:solidFill>
                  <a:schemeClr val="tx1"/>
                </a:solidFill>
              </a:endParaRPr>
            </a:p>
          </p:txBody>
        </p:sp>
        <p:sp>
          <p:nvSpPr>
            <p:cNvPr id="392240" name="Rectangle 15"/>
            <p:cNvSpPr>
              <a:spLocks noChangeArrowheads="1"/>
            </p:cNvSpPr>
            <p:nvPr/>
          </p:nvSpPr>
          <p:spPr bwMode="auto">
            <a:xfrm>
              <a:off x="4409" y="1751"/>
              <a:ext cx="2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x=1</a:t>
              </a:r>
              <a:endParaRPr lang="en-US" altLang="en-US" sz="1800">
                <a:solidFill>
                  <a:schemeClr val="tx1"/>
                </a:solidFill>
              </a:endParaRPr>
            </a:p>
          </p:txBody>
        </p:sp>
        <p:sp>
          <p:nvSpPr>
            <p:cNvPr id="392241" name="Rectangle 16"/>
            <p:cNvSpPr>
              <a:spLocks noChangeArrowheads="1"/>
            </p:cNvSpPr>
            <p:nvPr/>
          </p:nvSpPr>
          <p:spPr bwMode="auto">
            <a:xfrm>
              <a:off x="3770" y="1751"/>
              <a:ext cx="2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x=1</a:t>
              </a:r>
              <a:endParaRPr lang="en-US" altLang="en-US" sz="1800">
                <a:solidFill>
                  <a:schemeClr val="tx1"/>
                </a:solidFill>
              </a:endParaRPr>
            </a:p>
          </p:txBody>
        </p:sp>
        <p:sp>
          <p:nvSpPr>
            <p:cNvPr id="392242" name="Rectangle 17"/>
            <p:cNvSpPr>
              <a:spLocks noChangeArrowheads="1"/>
            </p:cNvSpPr>
            <p:nvPr/>
          </p:nvSpPr>
          <p:spPr bwMode="auto">
            <a:xfrm>
              <a:off x="3770" y="1046"/>
              <a:ext cx="2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x=0</a:t>
              </a:r>
              <a:endParaRPr lang="en-US" altLang="en-US" sz="1800">
                <a:solidFill>
                  <a:schemeClr val="tx1"/>
                </a:solidFill>
              </a:endParaRPr>
            </a:p>
          </p:txBody>
        </p:sp>
        <p:sp>
          <p:nvSpPr>
            <p:cNvPr id="392243" name="Freeform 18"/>
            <p:cNvSpPr>
              <a:spLocks/>
            </p:cNvSpPr>
            <p:nvPr/>
          </p:nvSpPr>
          <p:spPr bwMode="auto">
            <a:xfrm>
              <a:off x="4200" y="1881"/>
              <a:ext cx="90" cy="72"/>
            </a:xfrm>
            <a:custGeom>
              <a:avLst/>
              <a:gdLst>
                <a:gd name="T0" fmla="*/ 30 w 102"/>
                <a:gd name="T1" fmla="*/ 22 h 82"/>
                <a:gd name="T2" fmla="*/ 8 w 102"/>
                <a:gd name="T3" fmla="*/ 0 h 82"/>
                <a:gd name="T4" fmla="*/ 0 w 102"/>
                <a:gd name="T5" fmla="*/ 12 h 82"/>
                <a:gd name="T6" fmla="*/ 30 w 102"/>
                <a:gd name="T7" fmla="*/ 22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 h="82">
                  <a:moveTo>
                    <a:pt x="102" y="82"/>
                  </a:moveTo>
                  <a:lnTo>
                    <a:pt x="28" y="0"/>
                  </a:lnTo>
                  <a:lnTo>
                    <a:pt x="0" y="45"/>
                  </a:lnTo>
                  <a:lnTo>
                    <a:pt x="102"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44" name="Freeform 19"/>
            <p:cNvSpPr>
              <a:spLocks/>
            </p:cNvSpPr>
            <p:nvPr/>
          </p:nvSpPr>
          <p:spPr bwMode="auto">
            <a:xfrm>
              <a:off x="3669" y="1806"/>
              <a:ext cx="72" cy="89"/>
            </a:xfrm>
            <a:custGeom>
              <a:avLst/>
              <a:gdLst>
                <a:gd name="T0" fmla="*/ 22 w 82"/>
                <a:gd name="T1" fmla="*/ 26 h 102"/>
                <a:gd name="T2" fmla="*/ 11 w 82"/>
                <a:gd name="T3" fmla="*/ 0 h 102"/>
                <a:gd name="T4" fmla="*/ 0 w 82"/>
                <a:gd name="T5" fmla="*/ 9 h 102"/>
                <a:gd name="T6" fmla="*/ 22 w 82"/>
                <a:gd name="T7" fmla="*/ 26 h 1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102">
                  <a:moveTo>
                    <a:pt x="82" y="102"/>
                  </a:moveTo>
                  <a:lnTo>
                    <a:pt x="41" y="0"/>
                  </a:lnTo>
                  <a:lnTo>
                    <a:pt x="0" y="33"/>
                  </a:lnTo>
                  <a:lnTo>
                    <a:pt x="82"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45" name="Freeform 20"/>
            <p:cNvSpPr>
              <a:spLocks/>
            </p:cNvSpPr>
            <p:nvPr/>
          </p:nvSpPr>
          <p:spPr bwMode="auto">
            <a:xfrm>
              <a:off x="4070" y="1401"/>
              <a:ext cx="97" cy="57"/>
            </a:xfrm>
            <a:custGeom>
              <a:avLst/>
              <a:gdLst>
                <a:gd name="T0" fmla="*/ 0 w 110"/>
                <a:gd name="T1" fmla="*/ 0 h 65"/>
                <a:gd name="T2" fmla="*/ 24 w 110"/>
                <a:gd name="T3" fmla="*/ 18 h 65"/>
                <a:gd name="T4" fmla="*/ 32 w 110"/>
                <a:gd name="T5" fmla="*/ 6 h 65"/>
                <a:gd name="T6" fmla="*/ 0 w 110"/>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65">
                  <a:moveTo>
                    <a:pt x="0" y="0"/>
                  </a:moveTo>
                  <a:lnTo>
                    <a:pt x="85" y="65"/>
                  </a:lnTo>
                  <a:lnTo>
                    <a:pt x="11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46" name="Freeform 21"/>
            <p:cNvSpPr>
              <a:spLocks/>
            </p:cNvSpPr>
            <p:nvPr/>
          </p:nvSpPr>
          <p:spPr bwMode="auto">
            <a:xfrm>
              <a:off x="3976" y="1135"/>
              <a:ext cx="90" cy="75"/>
            </a:xfrm>
            <a:custGeom>
              <a:avLst/>
              <a:gdLst>
                <a:gd name="T0" fmla="*/ 0 w 102"/>
                <a:gd name="T1" fmla="*/ 24 h 85"/>
                <a:gd name="T2" fmla="*/ 30 w 102"/>
                <a:gd name="T3" fmla="*/ 12 h 85"/>
                <a:gd name="T4" fmla="*/ 20 w 102"/>
                <a:gd name="T5" fmla="*/ 0 h 85"/>
                <a:gd name="T6" fmla="*/ 0 w 102"/>
                <a:gd name="T7" fmla="*/ 24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 h="85">
                  <a:moveTo>
                    <a:pt x="0" y="85"/>
                  </a:moveTo>
                  <a:lnTo>
                    <a:pt x="102" y="44"/>
                  </a:lnTo>
                  <a:lnTo>
                    <a:pt x="70" y="0"/>
                  </a:lnTo>
                  <a:lnTo>
                    <a:pt x="0"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47" name="Freeform 22"/>
            <p:cNvSpPr>
              <a:spLocks/>
            </p:cNvSpPr>
            <p:nvPr/>
          </p:nvSpPr>
          <p:spPr bwMode="auto">
            <a:xfrm>
              <a:off x="4845" y="1881"/>
              <a:ext cx="91" cy="72"/>
            </a:xfrm>
            <a:custGeom>
              <a:avLst/>
              <a:gdLst>
                <a:gd name="T0" fmla="*/ 30 w 103"/>
                <a:gd name="T1" fmla="*/ 22 h 82"/>
                <a:gd name="T2" fmla="*/ 10 w 103"/>
                <a:gd name="T3" fmla="*/ 0 h 82"/>
                <a:gd name="T4" fmla="*/ 0 w 103"/>
                <a:gd name="T5" fmla="*/ 12 h 82"/>
                <a:gd name="T6" fmla="*/ 30 w 103"/>
                <a:gd name="T7" fmla="*/ 22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82">
                  <a:moveTo>
                    <a:pt x="103" y="82"/>
                  </a:moveTo>
                  <a:lnTo>
                    <a:pt x="33" y="0"/>
                  </a:lnTo>
                  <a:lnTo>
                    <a:pt x="0" y="45"/>
                  </a:lnTo>
                  <a:lnTo>
                    <a:pt x="103"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48" name="Freeform 23"/>
            <p:cNvSpPr>
              <a:spLocks/>
            </p:cNvSpPr>
            <p:nvPr/>
          </p:nvSpPr>
          <p:spPr bwMode="auto">
            <a:xfrm>
              <a:off x="4066" y="1121"/>
              <a:ext cx="242" cy="366"/>
            </a:xfrm>
            <a:custGeom>
              <a:avLst/>
              <a:gdLst>
                <a:gd name="T0" fmla="*/ 6375060 w 67"/>
                <a:gd name="T1" fmla="*/ 30475751 h 102"/>
                <a:gd name="T2" fmla="*/ 24156274 w 67"/>
                <a:gd name="T3" fmla="*/ 21903417 h 102"/>
                <a:gd name="T4" fmla="*/ 0 w 67"/>
                <a:gd name="T5" fmla="*/ 16956120 h 102"/>
                <a:gd name="T6" fmla="*/ 0 60000 65536"/>
                <a:gd name="T7" fmla="*/ 0 60000 65536"/>
                <a:gd name="T8" fmla="*/ 0 60000 65536"/>
              </a:gdLst>
              <a:ahLst/>
              <a:cxnLst>
                <a:cxn ang="T6">
                  <a:pos x="T0" y="T1"/>
                </a:cxn>
                <a:cxn ang="T7">
                  <a:pos x="T2" y="T3"/>
                </a:cxn>
                <a:cxn ang="T8">
                  <a:pos x="T4" y="T5"/>
                </a:cxn>
              </a:cxnLst>
              <a:rect l="0" t="0" r="r" b="b"/>
              <a:pathLst>
                <a:path w="67" h="102">
                  <a:moveTo>
                    <a:pt x="17" y="86"/>
                  </a:moveTo>
                  <a:cubicBezTo>
                    <a:pt x="35" y="95"/>
                    <a:pt x="63" y="102"/>
                    <a:pt x="64" y="62"/>
                  </a:cubicBezTo>
                  <a:cubicBezTo>
                    <a:pt x="67" y="0"/>
                    <a:pt x="0" y="48"/>
                    <a:pt x="0" y="48"/>
                  </a:cubicBezTo>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2249" name="Freeform 24"/>
            <p:cNvSpPr>
              <a:spLocks/>
            </p:cNvSpPr>
            <p:nvPr/>
          </p:nvSpPr>
          <p:spPr bwMode="auto">
            <a:xfrm>
              <a:off x="4044" y="1106"/>
              <a:ext cx="1249" cy="797"/>
            </a:xfrm>
            <a:custGeom>
              <a:avLst/>
              <a:gdLst>
                <a:gd name="T0" fmla="*/ 0 w 346"/>
                <a:gd name="T1" fmla="*/ 4965005 h 222"/>
                <a:gd name="T2" fmla="*/ 19146473 w 346"/>
                <a:gd name="T3" fmla="*/ 1077113 h 222"/>
                <a:gd name="T4" fmla="*/ 99187869 w 346"/>
                <a:gd name="T5" fmla="*/ 1077113 h 222"/>
                <a:gd name="T6" fmla="*/ 130010529 w 346"/>
                <a:gd name="T7" fmla="*/ 21308194 h 222"/>
                <a:gd name="T8" fmla="*/ 130010529 w 346"/>
                <a:gd name="T9" fmla="*/ 69732926 h 222"/>
                <a:gd name="T10" fmla="*/ 126983087 w 346"/>
                <a:gd name="T11" fmla="*/ 78950084 h 2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6" h="222">
                  <a:moveTo>
                    <a:pt x="0" y="14"/>
                  </a:moveTo>
                  <a:cubicBezTo>
                    <a:pt x="9" y="8"/>
                    <a:pt x="25" y="3"/>
                    <a:pt x="51" y="3"/>
                  </a:cubicBezTo>
                  <a:cubicBezTo>
                    <a:pt x="264" y="3"/>
                    <a:pt x="264" y="3"/>
                    <a:pt x="264" y="3"/>
                  </a:cubicBezTo>
                  <a:cubicBezTo>
                    <a:pt x="264" y="3"/>
                    <a:pt x="345" y="0"/>
                    <a:pt x="346" y="60"/>
                  </a:cubicBezTo>
                  <a:cubicBezTo>
                    <a:pt x="346" y="196"/>
                    <a:pt x="346" y="196"/>
                    <a:pt x="346" y="196"/>
                  </a:cubicBezTo>
                  <a:cubicBezTo>
                    <a:pt x="346" y="196"/>
                    <a:pt x="346" y="214"/>
                    <a:pt x="338" y="222"/>
                  </a:cubicBezTo>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2250" name="Rectangle 25"/>
            <p:cNvSpPr>
              <a:spLocks noChangeArrowheads="1"/>
            </p:cNvSpPr>
            <p:nvPr/>
          </p:nvSpPr>
          <p:spPr bwMode="auto">
            <a:xfrm>
              <a:off x="4336" y="1290"/>
              <a:ext cx="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b</a:t>
              </a:r>
              <a:endParaRPr lang="en-US" altLang="en-US" sz="1800">
                <a:solidFill>
                  <a:schemeClr val="tx1"/>
                </a:solidFill>
              </a:endParaRPr>
            </a:p>
          </p:txBody>
        </p:sp>
        <p:sp>
          <p:nvSpPr>
            <p:cNvPr id="392251" name="Rectangle 26"/>
            <p:cNvSpPr>
              <a:spLocks noChangeArrowheads="1"/>
            </p:cNvSpPr>
            <p:nvPr/>
          </p:nvSpPr>
          <p:spPr bwMode="auto">
            <a:xfrm>
              <a:off x="4399" y="1290"/>
              <a:ext cx="4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a:t>
              </a:r>
              <a:endParaRPr lang="en-US" altLang="en-US" sz="1800">
                <a:solidFill>
                  <a:schemeClr val="tx1"/>
                </a:solidFill>
              </a:endParaRPr>
            </a:p>
          </p:txBody>
        </p:sp>
        <p:sp>
          <p:nvSpPr>
            <p:cNvPr id="392252" name="Rectangle 27"/>
            <p:cNvSpPr>
              <a:spLocks noChangeArrowheads="1"/>
            </p:cNvSpPr>
            <p:nvPr/>
          </p:nvSpPr>
          <p:spPr bwMode="auto">
            <a:xfrm>
              <a:off x="3563" y="1605"/>
              <a:ext cx="6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Pro"/>
                </a:rPr>
                <a:t>b</a:t>
              </a:r>
              <a:endParaRPr lang="en-US" altLang="en-US" sz="1800">
                <a:solidFill>
                  <a:schemeClr val="tx1"/>
                </a:solidFill>
              </a:endParaRPr>
            </a:p>
          </p:txBody>
        </p:sp>
        <p:sp>
          <p:nvSpPr>
            <p:cNvPr id="392253" name="Freeform 28"/>
            <p:cNvSpPr>
              <a:spLocks/>
            </p:cNvSpPr>
            <p:nvPr/>
          </p:nvSpPr>
          <p:spPr bwMode="auto">
            <a:xfrm>
              <a:off x="3558" y="1508"/>
              <a:ext cx="227" cy="344"/>
            </a:xfrm>
            <a:custGeom>
              <a:avLst/>
              <a:gdLst>
                <a:gd name="T0" fmla="*/ 23237828 w 63"/>
                <a:gd name="T1" fmla="*/ 0 h 96"/>
                <a:gd name="T2" fmla="*/ 15856808 w 63"/>
                <a:gd name="T3" fmla="*/ 33514497 h 96"/>
                <a:gd name="T4" fmla="*/ 0 60000 65536"/>
                <a:gd name="T5" fmla="*/ 0 60000 65536"/>
              </a:gdLst>
              <a:ahLst/>
              <a:cxnLst>
                <a:cxn ang="T4">
                  <a:pos x="T0" y="T1"/>
                </a:cxn>
                <a:cxn ang="T5">
                  <a:pos x="T2" y="T3"/>
                </a:cxn>
              </a:cxnLst>
              <a:rect l="0" t="0" r="r" b="b"/>
              <a:pathLst>
                <a:path w="63" h="96">
                  <a:moveTo>
                    <a:pt x="63" y="0"/>
                  </a:moveTo>
                  <a:cubicBezTo>
                    <a:pt x="63" y="0"/>
                    <a:pt x="0" y="48"/>
                    <a:pt x="43" y="96"/>
                  </a:cubicBezTo>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2254" name="Oval 29"/>
            <p:cNvSpPr>
              <a:spLocks noChangeArrowheads="1"/>
            </p:cNvSpPr>
            <p:nvPr/>
          </p:nvSpPr>
          <p:spPr bwMode="auto">
            <a:xfrm>
              <a:off x="3615" y="1881"/>
              <a:ext cx="466" cy="327"/>
            </a:xfrm>
            <a:prstGeom prst="ellipse">
              <a:avLst/>
            </a:prstGeom>
            <a:noFill/>
            <a:ln w="2063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2255" name="Oval 30"/>
            <p:cNvSpPr>
              <a:spLocks noChangeArrowheads="1"/>
            </p:cNvSpPr>
            <p:nvPr/>
          </p:nvSpPr>
          <p:spPr bwMode="auto">
            <a:xfrm>
              <a:off x="4261" y="1881"/>
              <a:ext cx="466" cy="327"/>
            </a:xfrm>
            <a:prstGeom prst="ellipse">
              <a:avLst/>
            </a:prstGeom>
            <a:noFill/>
            <a:ln w="2063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2256" name="Oval 31"/>
            <p:cNvSpPr>
              <a:spLocks noChangeArrowheads="1"/>
            </p:cNvSpPr>
            <p:nvPr/>
          </p:nvSpPr>
          <p:spPr bwMode="auto">
            <a:xfrm>
              <a:off x="4910" y="1881"/>
              <a:ext cx="466" cy="327"/>
            </a:xfrm>
            <a:prstGeom prst="ellipse">
              <a:avLst/>
            </a:prstGeom>
            <a:noFill/>
            <a:ln w="2063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2257" name="Oval 32"/>
            <p:cNvSpPr>
              <a:spLocks noChangeArrowheads="1"/>
            </p:cNvSpPr>
            <p:nvPr/>
          </p:nvSpPr>
          <p:spPr bwMode="auto">
            <a:xfrm>
              <a:off x="3615" y="1189"/>
              <a:ext cx="466" cy="322"/>
            </a:xfrm>
            <a:prstGeom prst="ellipse">
              <a:avLst/>
            </a:prstGeom>
            <a:noFill/>
            <a:ln w="2063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grpSp>
      <p:pic>
        <p:nvPicPr>
          <p:cNvPr id="392197"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588" y="0"/>
            <a:ext cx="3184525" cy="669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2198" name="Rectangle 3"/>
          <p:cNvSpPr>
            <a:spLocks noGrp="1" noChangeArrowheads="1"/>
          </p:cNvSpPr>
          <p:nvPr>
            <p:ph type="body" idx="1"/>
          </p:nvPr>
        </p:nvSpPr>
        <p:spPr>
          <a:xfrm>
            <a:off x="254000" y="2971800"/>
            <a:ext cx="5029200" cy="3187700"/>
          </a:xfrm>
        </p:spPr>
        <p:txBody>
          <a:bodyPr/>
          <a:lstStyle/>
          <a:p>
            <a:pPr>
              <a:lnSpc>
                <a:spcPct val="90000"/>
              </a:lnSpc>
            </a:pPr>
            <a:r>
              <a:rPr lang="en-US" altLang="en-US" sz="1800" smtClean="0"/>
              <a:t>FSM behavior captured using architecture with 2 processes</a:t>
            </a:r>
          </a:p>
          <a:p>
            <a:pPr lvl="1">
              <a:lnSpc>
                <a:spcPct val="90000"/>
              </a:lnSpc>
            </a:pPr>
            <a:r>
              <a:rPr lang="en-US" altLang="en-US" sz="1600" smtClean="0"/>
              <a:t>First process models state register</a:t>
            </a:r>
          </a:p>
          <a:p>
            <a:pPr lvl="2">
              <a:lnSpc>
                <a:spcPct val="90000"/>
              </a:lnSpc>
            </a:pPr>
            <a:r>
              <a:rPr lang="en-US" altLang="en-US" sz="1400" smtClean="0"/>
              <a:t>Asynchronous reset sets state to "S_Off"</a:t>
            </a:r>
          </a:p>
          <a:p>
            <a:pPr lvl="2">
              <a:lnSpc>
                <a:spcPct val="90000"/>
              </a:lnSpc>
            </a:pPr>
            <a:r>
              <a:rPr lang="en-US" altLang="en-US" sz="1400" smtClean="0"/>
              <a:t>Rising clock edge sets currentstate to nextstate</a:t>
            </a:r>
          </a:p>
          <a:p>
            <a:pPr lvl="1">
              <a:lnSpc>
                <a:spcPct val="90000"/>
              </a:lnSpc>
            </a:pPr>
            <a:r>
              <a:rPr lang="en-US" altLang="en-US" sz="1600" smtClean="0"/>
              <a:t>Second process models combinational logic</a:t>
            </a:r>
          </a:p>
          <a:p>
            <a:pPr lvl="2">
              <a:lnSpc>
                <a:spcPct val="90000"/>
              </a:lnSpc>
            </a:pPr>
            <a:r>
              <a:rPr lang="en-US" altLang="en-US" sz="1400" smtClean="0"/>
              <a:t>Sensitive to currentstate and FSM inputs</a:t>
            </a:r>
          </a:p>
          <a:p>
            <a:pPr lvl="2">
              <a:lnSpc>
                <a:spcPct val="90000"/>
              </a:lnSpc>
            </a:pPr>
            <a:r>
              <a:rPr lang="en-US" altLang="en-US" sz="1400" smtClean="0"/>
              <a:t>Sets FSM outputs based on currentstate</a:t>
            </a:r>
          </a:p>
          <a:p>
            <a:pPr lvl="2">
              <a:lnSpc>
                <a:spcPct val="90000"/>
              </a:lnSpc>
            </a:pPr>
            <a:r>
              <a:rPr lang="en-US" altLang="en-US" sz="1400" smtClean="0"/>
              <a:t>Sets nextstate based on currentstate and present FSM input values</a:t>
            </a:r>
          </a:p>
          <a:p>
            <a:pPr lvl="1">
              <a:lnSpc>
                <a:spcPct val="90000"/>
              </a:lnSpc>
            </a:pPr>
            <a:r>
              <a:rPr lang="en-US" altLang="en-US" sz="1600" smtClean="0"/>
              <a:t>Note declaration of new type, statetype</a:t>
            </a:r>
          </a:p>
        </p:txBody>
      </p:sp>
      <p:sp>
        <p:nvSpPr>
          <p:cNvPr id="392199" name="Line 37"/>
          <p:cNvSpPr>
            <a:spLocks noChangeShapeType="1"/>
          </p:cNvSpPr>
          <p:nvPr/>
        </p:nvSpPr>
        <p:spPr bwMode="auto">
          <a:xfrm>
            <a:off x="3070225" y="1651000"/>
            <a:ext cx="177800" cy="1588"/>
          </a:xfrm>
          <a:prstGeom prst="line">
            <a:avLst/>
          </a:prstGeom>
          <a:noFill/>
          <a:ln w="238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2200" name="Freeform 38"/>
          <p:cNvSpPr>
            <a:spLocks/>
          </p:cNvSpPr>
          <p:nvPr/>
        </p:nvSpPr>
        <p:spPr bwMode="auto">
          <a:xfrm>
            <a:off x="3225800" y="1622425"/>
            <a:ext cx="122238" cy="57150"/>
          </a:xfrm>
          <a:custGeom>
            <a:avLst/>
            <a:gdLst>
              <a:gd name="T0" fmla="*/ 2147483646 w 122"/>
              <a:gd name="T1" fmla="*/ 2147483646 h 60"/>
              <a:gd name="T2" fmla="*/ 0 w 122"/>
              <a:gd name="T3" fmla="*/ 0 h 60"/>
              <a:gd name="T4" fmla="*/ 0 w 122"/>
              <a:gd name="T5" fmla="*/ 2147483646 h 60"/>
              <a:gd name="T6" fmla="*/ 2147483646 w 122"/>
              <a:gd name="T7" fmla="*/ 2147483646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 h="60">
                <a:moveTo>
                  <a:pt x="122" y="30"/>
                </a:moveTo>
                <a:lnTo>
                  <a:pt x="0" y="0"/>
                </a:lnTo>
                <a:lnTo>
                  <a:pt x="0" y="60"/>
                </a:lnTo>
                <a:lnTo>
                  <a:pt x="122"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01" name="Line 39"/>
          <p:cNvSpPr>
            <a:spLocks noChangeShapeType="1"/>
          </p:cNvSpPr>
          <p:nvPr/>
        </p:nvSpPr>
        <p:spPr bwMode="auto">
          <a:xfrm>
            <a:off x="4238625" y="1651000"/>
            <a:ext cx="330200" cy="1588"/>
          </a:xfrm>
          <a:prstGeom prst="line">
            <a:avLst/>
          </a:prstGeom>
          <a:noFill/>
          <a:ln w="238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2202" name="Freeform 40"/>
          <p:cNvSpPr>
            <a:spLocks/>
          </p:cNvSpPr>
          <p:nvPr/>
        </p:nvSpPr>
        <p:spPr bwMode="auto">
          <a:xfrm>
            <a:off x="4549775" y="1622425"/>
            <a:ext cx="120650" cy="57150"/>
          </a:xfrm>
          <a:custGeom>
            <a:avLst/>
            <a:gdLst>
              <a:gd name="T0" fmla="*/ 2147483646 w 121"/>
              <a:gd name="T1" fmla="*/ 2147483646 h 60"/>
              <a:gd name="T2" fmla="*/ 0 w 121"/>
              <a:gd name="T3" fmla="*/ 0 h 60"/>
              <a:gd name="T4" fmla="*/ 0 w 121"/>
              <a:gd name="T5" fmla="*/ 2147483646 h 60"/>
              <a:gd name="T6" fmla="*/ 2147483646 w 121"/>
              <a:gd name="T7" fmla="*/ 2147483646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 h="60">
                <a:moveTo>
                  <a:pt x="121" y="30"/>
                </a:moveTo>
                <a:lnTo>
                  <a:pt x="0" y="0"/>
                </a:lnTo>
                <a:lnTo>
                  <a:pt x="0" y="60"/>
                </a:lnTo>
                <a:lnTo>
                  <a:pt x="1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03" name="Rectangle 41"/>
          <p:cNvSpPr>
            <a:spLocks noChangeArrowheads="1"/>
          </p:cNvSpPr>
          <p:nvPr/>
        </p:nvSpPr>
        <p:spPr bwMode="auto">
          <a:xfrm>
            <a:off x="3429000" y="1636713"/>
            <a:ext cx="754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Tx/>
              <a:buSzTx/>
              <a:buFontTx/>
              <a:buNone/>
            </a:pPr>
            <a:r>
              <a:rPr lang="en-US" altLang="en-US" sz="1000">
                <a:solidFill>
                  <a:srgbClr val="000000"/>
                </a:solidFill>
                <a:latin typeface="Myriad Roman"/>
              </a:rPr>
              <a:t>Combinational</a:t>
            </a:r>
          </a:p>
          <a:p>
            <a:pPr algn="ctr">
              <a:spcBef>
                <a:spcPct val="0"/>
              </a:spcBef>
              <a:buClrTx/>
              <a:buSzTx/>
              <a:buFontTx/>
              <a:buNone/>
            </a:pPr>
            <a:r>
              <a:rPr lang="en-US" altLang="en-US" sz="1000">
                <a:solidFill>
                  <a:srgbClr val="000000"/>
                </a:solidFill>
                <a:latin typeface="Myriad Roman"/>
              </a:rPr>
              <a:t>logic</a:t>
            </a:r>
            <a:endParaRPr lang="en-US" altLang="en-US" sz="1600">
              <a:solidFill>
                <a:schemeClr val="tx1"/>
              </a:solidFill>
            </a:endParaRPr>
          </a:p>
        </p:txBody>
      </p:sp>
      <p:sp>
        <p:nvSpPr>
          <p:cNvPr id="392204" name="Line 42"/>
          <p:cNvSpPr>
            <a:spLocks noChangeShapeType="1"/>
          </p:cNvSpPr>
          <p:nvPr/>
        </p:nvSpPr>
        <p:spPr bwMode="auto">
          <a:xfrm>
            <a:off x="3070225" y="2433638"/>
            <a:ext cx="177800" cy="0"/>
          </a:xfrm>
          <a:prstGeom prst="line">
            <a:avLst/>
          </a:prstGeom>
          <a:noFill/>
          <a:ln w="238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2205" name="Freeform 43"/>
          <p:cNvSpPr>
            <a:spLocks/>
          </p:cNvSpPr>
          <p:nvPr/>
        </p:nvSpPr>
        <p:spPr bwMode="auto">
          <a:xfrm>
            <a:off x="3225800" y="2405063"/>
            <a:ext cx="122238" cy="57150"/>
          </a:xfrm>
          <a:custGeom>
            <a:avLst/>
            <a:gdLst>
              <a:gd name="T0" fmla="*/ 2147483646 w 122"/>
              <a:gd name="T1" fmla="*/ 2147483646 h 60"/>
              <a:gd name="T2" fmla="*/ 0 w 122"/>
              <a:gd name="T3" fmla="*/ 0 h 60"/>
              <a:gd name="T4" fmla="*/ 0 w 122"/>
              <a:gd name="T5" fmla="*/ 2147483646 h 60"/>
              <a:gd name="T6" fmla="*/ 2147483646 w 122"/>
              <a:gd name="T7" fmla="*/ 2147483646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 h="60">
                <a:moveTo>
                  <a:pt x="122" y="30"/>
                </a:moveTo>
                <a:lnTo>
                  <a:pt x="0" y="0"/>
                </a:lnTo>
                <a:lnTo>
                  <a:pt x="0" y="60"/>
                </a:lnTo>
                <a:lnTo>
                  <a:pt x="122"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06" name="Line 44"/>
          <p:cNvSpPr>
            <a:spLocks noChangeShapeType="1"/>
          </p:cNvSpPr>
          <p:nvPr/>
        </p:nvSpPr>
        <p:spPr bwMode="auto">
          <a:xfrm flipV="1">
            <a:off x="3749675" y="2043113"/>
            <a:ext cx="1588" cy="147637"/>
          </a:xfrm>
          <a:prstGeom prst="line">
            <a:avLst/>
          </a:prstGeom>
          <a:noFill/>
          <a:ln w="238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2207" name="Freeform 45"/>
          <p:cNvSpPr>
            <a:spLocks/>
          </p:cNvSpPr>
          <p:nvPr/>
        </p:nvSpPr>
        <p:spPr bwMode="auto">
          <a:xfrm>
            <a:off x="3717925" y="1951038"/>
            <a:ext cx="61913" cy="114300"/>
          </a:xfrm>
          <a:custGeom>
            <a:avLst/>
            <a:gdLst>
              <a:gd name="T0" fmla="*/ 2147483646 w 61"/>
              <a:gd name="T1" fmla="*/ 0 h 121"/>
              <a:gd name="T2" fmla="*/ 0 w 61"/>
              <a:gd name="T3" fmla="*/ 2147483646 h 121"/>
              <a:gd name="T4" fmla="*/ 2147483646 w 61"/>
              <a:gd name="T5" fmla="*/ 2147483646 h 121"/>
              <a:gd name="T6" fmla="*/ 2147483646 w 61"/>
              <a:gd name="T7" fmla="*/ 0 h 1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121">
                <a:moveTo>
                  <a:pt x="31" y="0"/>
                </a:moveTo>
                <a:lnTo>
                  <a:pt x="0" y="121"/>
                </a:lnTo>
                <a:lnTo>
                  <a:pt x="61" y="121"/>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08" name="Line 46"/>
          <p:cNvSpPr>
            <a:spLocks noChangeShapeType="1"/>
          </p:cNvSpPr>
          <p:nvPr/>
        </p:nvSpPr>
        <p:spPr bwMode="auto">
          <a:xfrm flipV="1">
            <a:off x="3836988" y="2043113"/>
            <a:ext cx="0" cy="147637"/>
          </a:xfrm>
          <a:prstGeom prst="line">
            <a:avLst/>
          </a:prstGeom>
          <a:noFill/>
          <a:ln w="238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2209" name="Freeform 47"/>
          <p:cNvSpPr>
            <a:spLocks/>
          </p:cNvSpPr>
          <p:nvPr/>
        </p:nvSpPr>
        <p:spPr bwMode="auto">
          <a:xfrm>
            <a:off x="3805238" y="1951038"/>
            <a:ext cx="61912" cy="114300"/>
          </a:xfrm>
          <a:custGeom>
            <a:avLst/>
            <a:gdLst>
              <a:gd name="T0" fmla="*/ 2147483646 w 61"/>
              <a:gd name="T1" fmla="*/ 0 h 121"/>
              <a:gd name="T2" fmla="*/ 0 w 61"/>
              <a:gd name="T3" fmla="*/ 2147483646 h 121"/>
              <a:gd name="T4" fmla="*/ 2147483646 w 61"/>
              <a:gd name="T5" fmla="*/ 2147483646 h 121"/>
              <a:gd name="T6" fmla="*/ 2147483646 w 61"/>
              <a:gd name="T7" fmla="*/ 0 h 1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121">
                <a:moveTo>
                  <a:pt x="31" y="0"/>
                </a:moveTo>
                <a:lnTo>
                  <a:pt x="0" y="121"/>
                </a:lnTo>
                <a:lnTo>
                  <a:pt x="61" y="121"/>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10" name="Freeform 48"/>
          <p:cNvSpPr>
            <a:spLocks/>
          </p:cNvSpPr>
          <p:nvPr/>
        </p:nvSpPr>
        <p:spPr bwMode="auto">
          <a:xfrm>
            <a:off x="3749675" y="1804988"/>
            <a:ext cx="757238" cy="966787"/>
          </a:xfrm>
          <a:custGeom>
            <a:avLst/>
            <a:gdLst>
              <a:gd name="T0" fmla="*/ 0 w 756"/>
              <a:gd name="T1" fmla="*/ 2147483646 h 1025"/>
              <a:gd name="T2" fmla="*/ 0 w 756"/>
              <a:gd name="T3" fmla="*/ 2147483646 h 1025"/>
              <a:gd name="T4" fmla="*/ 2147483646 w 756"/>
              <a:gd name="T5" fmla="*/ 2147483646 h 1025"/>
              <a:gd name="T6" fmla="*/ 2147483646 w 756"/>
              <a:gd name="T7" fmla="*/ 0 h 1025"/>
              <a:gd name="T8" fmla="*/ 2147483646 w 756"/>
              <a:gd name="T9" fmla="*/ 0 h 10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6" h="1025">
                <a:moveTo>
                  <a:pt x="0" y="870"/>
                </a:moveTo>
                <a:lnTo>
                  <a:pt x="0" y="1025"/>
                </a:lnTo>
                <a:lnTo>
                  <a:pt x="756" y="1025"/>
                </a:lnTo>
                <a:lnTo>
                  <a:pt x="756" y="0"/>
                </a:lnTo>
                <a:lnTo>
                  <a:pt x="484" y="0"/>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2211" name="Freeform 49"/>
          <p:cNvSpPr>
            <a:spLocks/>
          </p:cNvSpPr>
          <p:nvPr/>
        </p:nvSpPr>
        <p:spPr bwMode="auto">
          <a:xfrm>
            <a:off x="3717925" y="2533650"/>
            <a:ext cx="61913" cy="114300"/>
          </a:xfrm>
          <a:custGeom>
            <a:avLst/>
            <a:gdLst>
              <a:gd name="T0" fmla="*/ 2147483646 w 61"/>
              <a:gd name="T1" fmla="*/ 0 h 121"/>
              <a:gd name="T2" fmla="*/ 0 w 61"/>
              <a:gd name="T3" fmla="*/ 2147483646 h 121"/>
              <a:gd name="T4" fmla="*/ 2147483646 w 61"/>
              <a:gd name="T5" fmla="*/ 2147483646 h 121"/>
              <a:gd name="T6" fmla="*/ 2147483646 w 61"/>
              <a:gd name="T7" fmla="*/ 0 h 1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121">
                <a:moveTo>
                  <a:pt x="31" y="0"/>
                </a:moveTo>
                <a:lnTo>
                  <a:pt x="0" y="121"/>
                </a:lnTo>
                <a:lnTo>
                  <a:pt x="61" y="121"/>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12" name="Freeform 50"/>
          <p:cNvSpPr>
            <a:spLocks/>
          </p:cNvSpPr>
          <p:nvPr/>
        </p:nvSpPr>
        <p:spPr bwMode="auto">
          <a:xfrm>
            <a:off x="3836988" y="1901825"/>
            <a:ext cx="587375" cy="817563"/>
          </a:xfrm>
          <a:custGeom>
            <a:avLst/>
            <a:gdLst>
              <a:gd name="T0" fmla="*/ 0 w 586"/>
              <a:gd name="T1" fmla="*/ 2147483646 h 867"/>
              <a:gd name="T2" fmla="*/ 0 w 586"/>
              <a:gd name="T3" fmla="*/ 2147483646 h 867"/>
              <a:gd name="T4" fmla="*/ 2147483646 w 586"/>
              <a:gd name="T5" fmla="*/ 2147483646 h 867"/>
              <a:gd name="T6" fmla="*/ 2147483646 w 586"/>
              <a:gd name="T7" fmla="*/ 0 h 867"/>
              <a:gd name="T8" fmla="*/ 2147483646 w 586"/>
              <a:gd name="T9" fmla="*/ 0 h 8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6" h="867">
                <a:moveTo>
                  <a:pt x="0" y="768"/>
                </a:moveTo>
                <a:lnTo>
                  <a:pt x="0" y="867"/>
                </a:lnTo>
                <a:lnTo>
                  <a:pt x="586" y="867"/>
                </a:lnTo>
                <a:lnTo>
                  <a:pt x="586" y="0"/>
                </a:lnTo>
                <a:lnTo>
                  <a:pt x="401" y="0"/>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2213" name="Freeform 51"/>
          <p:cNvSpPr>
            <a:spLocks/>
          </p:cNvSpPr>
          <p:nvPr/>
        </p:nvSpPr>
        <p:spPr bwMode="auto">
          <a:xfrm>
            <a:off x="3805238" y="2533650"/>
            <a:ext cx="61912" cy="114300"/>
          </a:xfrm>
          <a:custGeom>
            <a:avLst/>
            <a:gdLst>
              <a:gd name="T0" fmla="*/ 2147483646 w 61"/>
              <a:gd name="T1" fmla="*/ 0 h 121"/>
              <a:gd name="T2" fmla="*/ 0 w 61"/>
              <a:gd name="T3" fmla="*/ 2147483646 h 121"/>
              <a:gd name="T4" fmla="*/ 2147483646 w 61"/>
              <a:gd name="T5" fmla="*/ 2147483646 h 121"/>
              <a:gd name="T6" fmla="*/ 2147483646 w 61"/>
              <a:gd name="T7" fmla="*/ 0 h 1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121">
                <a:moveTo>
                  <a:pt x="31" y="0"/>
                </a:moveTo>
                <a:lnTo>
                  <a:pt x="0" y="121"/>
                </a:lnTo>
                <a:lnTo>
                  <a:pt x="61" y="121"/>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2214" name="Rectangle 52"/>
          <p:cNvSpPr>
            <a:spLocks noChangeArrowheads="1"/>
          </p:cNvSpPr>
          <p:nvPr/>
        </p:nvSpPr>
        <p:spPr bwMode="auto">
          <a:xfrm>
            <a:off x="3462338" y="2276475"/>
            <a:ext cx="6683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State register</a:t>
            </a:r>
            <a:endParaRPr lang="en-US" altLang="en-US" sz="1600">
              <a:solidFill>
                <a:schemeClr val="tx1"/>
              </a:solidFill>
            </a:endParaRPr>
          </a:p>
        </p:txBody>
      </p:sp>
      <p:sp>
        <p:nvSpPr>
          <p:cNvPr id="392215" name="Rectangle 53"/>
          <p:cNvSpPr>
            <a:spLocks noChangeArrowheads="1"/>
          </p:cNvSpPr>
          <p:nvPr/>
        </p:nvSpPr>
        <p:spPr bwMode="auto">
          <a:xfrm>
            <a:off x="3351213" y="2193925"/>
            <a:ext cx="884237" cy="334963"/>
          </a:xfrm>
          <a:prstGeom prst="rect">
            <a:avLst/>
          </a:prstGeom>
          <a:noFill/>
          <a:ln w="17463">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2216" name="Freeform 54"/>
          <p:cNvSpPr>
            <a:spLocks/>
          </p:cNvSpPr>
          <p:nvPr/>
        </p:nvSpPr>
        <p:spPr bwMode="auto">
          <a:xfrm>
            <a:off x="3351213" y="2376488"/>
            <a:ext cx="123825" cy="117475"/>
          </a:xfrm>
          <a:custGeom>
            <a:avLst/>
            <a:gdLst>
              <a:gd name="T0" fmla="*/ 0 w 125"/>
              <a:gd name="T1" fmla="*/ 2147483646 h 125"/>
              <a:gd name="T2" fmla="*/ 2147483646 w 125"/>
              <a:gd name="T3" fmla="*/ 2147483646 h 125"/>
              <a:gd name="T4" fmla="*/ 0 w 125"/>
              <a:gd name="T5" fmla="*/ 0 h 125"/>
              <a:gd name="T6" fmla="*/ 0 60000 65536"/>
              <a:gd name="T7" fmla="*/ 0 60000 65536"/>
              <a:gd name="T8" fmla="*/ 0 60000 65536"/>
            </a:gdLst>
            <a:ahLst/>
            <a:cxnLst>
              <a:cxn ang="T6">
                <a:pos x="T0" y="T1"/>
              </a:cxn>
              <a:cxn ang="T7">
                <a:pos x="T2" y="T3"/>
              </a:cxn>
              <a:cxn ang="T8">
                <a:pos x="T4" y="T5"/>
              </a:cxn>
            </a:cxnLst>
            <a:rect l="0" t="0" r="r" b="b"/>
            <a:pathLst>
              <a:path w="125" h="125">
                <a:moveTo>
                  <a:pt x="0" y="125"/>
                </a:moveTo>
                <a:lnTo>
                  <a:pt x="125" y="61"/>
                </a:lnTo>
                <a:lnTo>
                  <a:pt x="0" y="0"/>
                </a:lnTo>
              </a:path>
            </a:pathLst>
          </a:custGeom>
          <a:noFill/>
          <a:ln w="12700"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2217" name="Rectangle 55"/>
          <p:cNvSpPr>
            <a:spLocks noChangeArrowheads="1"/>
          </p:cNvSpPr>
          <p:nvPr/>
        </p:nvSpPr>
        <p:spPr bwMode="auto">
          <a:xfrm>
            <a:off x="2717800" y="1401763"/>
            <a:ext cx="2293938" cy="1449387"/>
          </a:xfrm>
          <a:prstGeom prst="rect">
            <a:avLst/>
          </a:prstGeom>
          <a:noFill/>
          <a:ln w="17463">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2218" name="Rectangle 56"/>
          <p:cNvSpPr>
            <a:spLocks noChangeArrowheads="1"/>
          </p:cNvSpPr>
          <p:nvPr/>
        </p:nvSpPr>
        <p:spPr bwMode="auto">
          <a:xfrm>
            <a:off x="3587750" y="2057400"/>
            <a:ext cx="1127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s1</a:t>
            </a:r>
            <a:endParaRPr lang="en-US" altLang="en-US" sz="1600">
              <a:solidFill>
                <a:schemeClr val="tx1"/>
              </a:solidFill>
            </a:endParaRPr>
          </a:p>
        </p:txBody>
      </p:sp>
      <p:sp>
        <p:nvSpPr>
          <p:cNvPr id="392219" name="Rectangle 57"/>
          <p:cNvSpPr>
            <a:spLocks noChangeArrowheads="1"/>
          </p:cNvSpPr>
          <p:nvPr/>
        </p:nvSpPr>
        <p:spPr bwMode="auto">
          <a:xfrm>
            <a:off x="3906838" y="2057400"/>
            <a:ext cx="1127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s0</a:t>
            </a:r>
            <a:endParaRPr lang="en-US" altLang="en-US" sz="1600">
              <a:solidFill>
                <a:schemeClr val="tx1"/>
              </a:solidFill>
            </a:endParaRPr>
          </a:p>
        </p:txBody>
      </p:sp>
      <p:sp>
        <p:nvSpPr>
          <p:cNvPr id="392220" name="Rectangle 58"/>
          <p:cNvSpPr>
            <a:spLocks noChangeArrowheads="1"/>
          </p:cNvSpPr>
          <p:nvPr/>
        </p:nvSpPr>
        <p:spPr bwMode="auto">
          <a:xfrm>
            <a:off x="4254500" y="1679575"/>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n1</a:t>
            </a:r>
            <a:endParaRPr lang="en-US" altLang="en-US" sz="1600">
              <a:solidFill>
                <a:schemeClr val="tx1"/>
              </a:solidFill>
            </a:endParaRPr>
          </a:p>
        </p:txBody>
      </p:sp>
      <p:sp>
        <p:nvSpPr>
          <p:cNvPr id="392221" name="Rectangle 59"/>
          <p:cNvSpPr>
            <a:spLocks noChangeArrowheads="1"/>
          </p:cNvSpPr>
          <p:nvPr/>
        </p:nvSpPr>
        <p:spPr bwMode="auto">
          <a:xfrm>
            <a:off x="4254500" y="1906588"/>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n0</a:t>
            </a:r>
            <a:endParaRPr lang="en-US" altLang="en-US" sz="1600">
              <a:solidFill>
                <a:schemeClr val="tx1"/>
              </a:solidFill>
            </a:endParaRPr>
          </a:p>
        </p:txBody>
      </p:sp>
      <p:sp>
        <p:nvSpPr>
          <p:cNvPr id="392222" name="Rectangle 60"/>
          <p:cNvSpPr>
            <a:spLocks noChangeArrowheads="1"/>
          </p:cNvSpPr>
          <p:nvPr/>
        </p:nvSpPr>
        <p:spPr bwMode="auto">
          <a:xfrm>
            <a:off x="4589463" y="1501775"/>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x</a:t>
            </a:r>
            <a:endParaRPr lang="en-US" altLang="en-US" sz="1600">
              <a:solidFill>
                <a:schemeClr val="tx1"/>
              </a:solidFill>
            </a:endParaRPr>
          </a:p>
        </p:txBody>
      </p:sp>
      <p:sp>
        <p:nvSpPr>
          <p:cNvPr id="392223" name="Rectangle 61"/>
          <p:cNvSpPr>
            <a:spLocks noChangeArrowheads="1"/>
          </p:cNvSpPr>
          <p:nvPr/>
        </p:nvSpPr>
        <p:spPr bwMode="auto">
          <a:xfrm>
            <a:off x="3100388" y="15049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a:t>
            </a:r>
            <a:endParaRPr lang="en-US" altLang="en-US" sz="1600">
              <a:solidFill>
                <a:schemeClr val="tx1"/>
              </a:solidFill>
            </a:endParaRPr>
          </a:p>
        </p:txBody>
      </p:sp>
      <p:sp>
        <p:nvSpPr>
          <p:cNvPr id="392224" name="Rectangle 62"/>
          <p:cNvSpPr>
            <a:spLocks noChangeArrowheads="1"/>
          </p:cNvSpPr>
          <p:nvPr/>
        </p:nvSpPr>
        <p:spPr bwMode="auto">
          <a:xfrm>
            <a:off x="3100388" y="2284413"/>
            <a:ext cx="1555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clk</a:t>
            </a:r>
            <a:endParaRPr lang="en-US" altLang="en-US" sz="1600">
              <a:solidFill>
                <a:schemeClr val="tx1"/>
              </a:solidFill>
            </a:endParaRPr>
          </a:p>
        </p:txBody>
      </p:sp>
      <p:sp>
        <p:nvSpPr>
          <p:cNvPr id="392225" name="Rectangle 63"/>
          <p:cNvSpPr>
            <a:spLocks noChangeArrowheads="1"/>
          </p:cNvSpPr>
          <p:nvPr/>
        </p:nvSpPr>
        <p:spPr bwMode="auto">
          <a:xfrm>
            <a:off x="4889500" y="1504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FSM</a:t>
            </a:r>
            <a:endParaRPr lang="en-US" altLang="en-US" sz="2400">
              <a:solidFill>
                <a:schemeClr val="tx1"/>
              </a:solidFill>
            </a:endParaRPr>
          </a:p>
        </p:txBody>
      </p:sp>
      <p:sp>
        <p:nvSpPr>
          <p:cNvPr id="392226" name="Rectangle 64"/>
          <p:cNvSpPr>
            <a:spLocks noChangeArrowheads="1"/>
          </p:cNvSpPr>
          <p:nvPr/>
        </p:nvSpPr>
        <p:spPr bwMode="auto">
          <a:xfrm>
            <a:off x="4743450" y="14192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outputs</a:t>
            </a:r>
            <a:endParaRPr lang="en-US" altLang="en-US" sz="2400">
              <a:solidFill>
                <a:schemeClr val="tx1"/>
              </a:solidFill>
            </a:endParaRPr>
          </a:p>
        </p:txBody>
      </p:sp>
      <p:sp>
        <p:nvSpPr>
          <p:cNvPr id="392227" name="Rectangle 65"/>
          <p:cNvSpPr>
            <a:spLocks noChangeArrowheads="1"/>
          </p:cNvSpPr>
          <p:nvPr/>
        </p:nvSpPr>
        <p:spPr bwMode="auto">
          <a:xfrm>
            <a:off x="3351213" y="1601788"/>
            <a:ext cx="884237" cy="334962"/>
          </a:xfrm>
          <a:prstGeom prst="rect">
            <a:avLst/>
          </a:prstGeom>
          <a:noFill/>
          <a:ln w="17463">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2228" name="Rectangle 66"/>
          <p:cNvSpPr>
            <a:spLocks noChangeArrowheads="1"/>
          </p:cNvSpPr>
          <p:nvPr/>
        </p:nvSpPr>
        <p:spPr bwMode="auto">
          <a:xfrm rot="-5400000">
            <a:off x="2751931" y="1475582"/>
            <a:ext cx="309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Tx/>
              <a:buSzTx/>
              <a:buFontTx/>
              <a:buNone/>
            </a:pPr>
            <a:r>
              <a:rPr lang="en-US" altLang="en-US" sz="1000">
                <a:solidFill>
                  <a:srgbClr val="000000"/>
                </a:solidFill>
                <a:latin typeface="Myriad Roman"/>
              </a:rPr>
              <a:t>FSM</a:t>
            </a:r>
          </a:p>
          <a:p>
            <a:pPr algn="ctr">
              <a:spcBef>
                <a:spcPct val="0"/>
              </a:spcBef>
              <a:buClrTx/>
              <a:buSzTx/>
              <a:buFontTx/>
              <a:buNone/>
            </a:pPr>
            <a:r>
              <a:rPr lang="en-US" altLang="en-US" sz="1000">
                <a:solidFill>
                  <a:srgbClr val="000000"/>
                </a:solidFill>
                <a:latin typeface="Myriad Roman"/>
              </a:rPr>
              <a:t>inputs</a:t>
            </a:r>
            <a:endParaRPr lang="en-US" altLang="en-US" sz="1600">
              <a:solidFill>
                <a:schemeClr val="tx1"/>
              </a:solidFill>
            </a:endParaRPr>
          </a:p>
        </p:txBody>
      </p:sp>
      <p:sp>
        <p:nvSpPr>
          <p:cNvPr id="392229" name="Rectangle 67"/>
          <p:cNvSpPr>
            <a:spLocks noChangeArrowheads="1"/>
          </p:cNvSpPr>
          <p:nvPr/>
        </p:nvSpPr>
        <p:spPr bwMode="auto">
          <a:xfrm rot="-5400000">
            <a:off x="4644231" y="1510507"/>
            <a:ext cx="373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spcBef>
                <a:spcPct val="0"/>
              </a:spcBef>
              <a:buClrTx/>
              <a:buSzTx/>
              <a:buFontTx/>
              <a:buNone/>
            </a:pPr>
            <a:r>
              <a:rPr lang="en-US" altLang="en-US" sz="1000">
                <a:solidFill>
                  <a:srgbClr val="000000"/>
                </a:solidFill>
                <a:latin typeface="Myriad Roman"/>
              </a:rPr>
              <a:t>FSM</a:t>
            </a:r>
          </a:p>
          <a:p>
            <a:pPr algn="ctr">
              <a:spcBef>
                <a:spcPct val="0"/>
              </a:spcBef>
              <a:buClrTx/>
              <a:buSzTx/>
              <a:buFontTx/>
              <a:buNone/>
            </a:pPr>
            <a:r>
              <a:rPr lang="en-US" altLang="en-US" sz="1000">
                <a:solidFill>
                  <a:srgbClr val="000000"/>
                </a:solidFill>
                <a:latin typeface="Myriad Roman"/>
              </a:rPr>
              <a:t>outputs</a:t>
            </a:r>
            <a:endParaRPr lang="en-US" altLang="en-US" sz="1600">
              <a:solidFill>
                <a:schemeClr val="tx1"/>
              </a:solidFill>
            </a:endParaRPr>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6F71439-9145-40A4-B9F6-3E5C366A3C50}" type="slidenum">
              <a:rPr lang="en-US" altLang="en-US" sz="1400" smtClean="0">
                <a:solidFill>
                  <a:srgbClr val="0000B6"/>
                </a:solidFill>
                <a:latin typeface="Book Antiqua" panose="02040602050305030304" pitchFamily="18" charset="0"/>
              </a:rPr>
              <a:pPr>
                <a:spcBef>
                  <a:spcPct val="0"/>
                </a:spcBef>
                <a:buClrTx/>
                <a:buSzTx/>
                <a:buFontTx/>
                <a:buNone/>
              </a:pPr>
              <a:t>362</a:t>
            </a:fld>
            <a:endParaRPr lang="en-US" altLang="en-US" sz="1400" smtClean="0">
              <a:solidFill>
                <a:srgbClr val="0000B6"/>
              </a:solidFill>
              <a:latin typeface="Book Antiqua" panose="02040602050305030304" pitchFamily="18" charset="0"/>
            </a:endParaRPr>
          </a:p>
        </p:txBody>
      </p:sp>
      <p:sp>
        <p:nvSpPr>
          <p:cNvPr id="446466" name="Rectangle 2"/>
          <p:cNvSpPr>
            <a:spLocks noGrp="1" noChangeArrowheads="1"/>
          </p:cNvSpPr>
          <p:nvPr>
            <p:ph type="title"/>
          </p:nvPr>
        </p:nvSpPr>
        <p:spPr>
          <a:xfrm>
            <a:off x="228600" y="304800"/>
            <a:ext cx="8191500" cy="838200"/>
          </a:xfrm>
        </p:spPr>
        <p:txBody>
          <a:bodyPr/>
          <a:lstStyle/>
          <a:p>
            <a:pPr>
              <a:defRPr/>
            </a:pPr>
            <a:r>
              <a:rPr lang="en-US" altLang="en-US" u="sng"/>
              <a:t>Datapath Component Description using Hardware Description Languages</a:t>
            </a:r>
          </a:p>
        </p:txBody>
      </p:sp>
      <p:sp>
        <p:nvSpPr>
          <p:cNvPr id="393220" name="Rectangle 3"/>
          <p:cNvSpPr>
            <a:spLocks noGrp="1" noChangeArrowheads="1"/>
          </p:cNvSpPr>
          <p:nvPr>
            <p:ph type="body" idx="1"/>
          </p:nvPr>
        </p:nvSpPr>
        <p:spPr>
          <a:xfrm>
            <a:off x="228600" y="1435100"/>
            <a:ext cx="8394700" cy="4481513"/>
          </a:xfrm>
        </p:spPr>
        <p:txBody>
          <a:bodyPr/>
          <a:lstStyle/>
          <a:p>
            <a:r>
              <a:rPr lang="en-US" altLang="en-US" smtClean="0"/>
              <a:t>Will consider description of three datapath components</a:t>
            </a:r>
          </a:p>
          <a:p>
            <a:pPr lvl="1"/>
            <a:r>
              <a:rPr lang="en-US" altLang="en-US" smtClean="0"/>
              <a:t>Full-adders</a:t>
            </a:r>
          </a:p>
          <a:p>
            <a:pPr lvl="1"/>
            <a:r>
              <a:rPr lang="en-US" altLang="en-US" smtClean="0"/>
              <a:t>Carry-ripple adders</a:t>
            </a:r>
          </a:p>
          <a:p>
            <a:pPr lvl="1"/>
            <a:r>
              <a:rPr lang="en-US" altLang="en-US" smtClean="0"/>
              <a:t>Up-counter</a:t>
            </a:r>
          </a:p>
        </p:txBody>
      </p:sp>
      <p:sp>
        <p:nvSpPr>
          <p:cNvPr id="393221" name="Text Box 4"/>
          <p:cNvSpPr txBox="1">
            <a:spLocks noChangeArrowheads="1"/>
          </p:cNvSpPr>
          <p:nvPr/>
        </p:nvSpPr>
        <p:spPr bwMode="auto">
          <a:xfrm>
            <a:off x="8458200" y="1524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800">
                <a:solidFill>
                  <a:schemeClr val="tx1"/>
                </a:solidFill>
              </a:rPr>
              <a:t>9.4</a:t>
            </a:r>
          </a:p>
        </p:txBody>
      </p:sp>
      <p:sp>
        <p:nvSpPr>
          <p:cNvPr id="393222" name="Rectangle 5"/>
          <p:cNvSpPr>
            <a:spLocks noChangeArrowheads="1"/>
          </p:cNvSpPr>
          <p:nvPr/>
        </p:nvSpPr>
        <p:spPr bwMode="auto">
          <a:xfrm>
            <a:off x="5634038" y="37020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si</a:t>
            </a:r>
            <a:endParaRPr lang="en-US" altLang="en-US" sz="2400">
              <a:solidFill>
                <a:schemeClr val="tx1"/>
              </a:solidFill>
            </a:endParaRPr>
          </a:p>
        </p:txBody>
      </p:sp>
      <p:sp>
        <p:nvSpPr>
          <p:cNvPr id="393223" name="Rectangle 6"/>
          <p:cNvSpPr>
            <a:spLocks noChangeArrowheads="1"/>
          </p:cNvSpPr>
          <p:nvPr/>
        </p:nvSpPr>
        <p:spPr bwMode="auto">
          <a:xfrm>
            <a:off x="7432675" y="48910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g</a:t>
            </a:r>
            <a:endParaRPr lang="en-US" altLang="en-US" sz="3600">
              <a:solidFill>
                <a:schemeClr val="tx1"/>
              </a:solidFill>
            </a:endParaRPr>
          </a:p>
        </p:txBody>
      </p:sp>
      <p:sp>
        <p:nvSpPr>
          <p:cNvPr id="393224" name="Rectangle 7"/>
          <p:cNvSpPr>
            <a:spLocks noChangeArrowheads="1"/>
          </p:cNvSpPr>
          <p:nvPr/>
        </p:nvSpPr>
        <p:spPr bwMode="auto">
          <a:xfrm>
            <a:off x="7432675" y="45561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t</a:t>
            </a:r>
            <a:endParaRPr lang="en-US" altLang="en-US" sz="3600">
              <a:solidFill>
                <a:schemeClr val="tx1"/>
              </a:solidFill>
            </a:endParaRPr>
          </a:p>
        </p:txBody>
      </p:sp>
      <p:sp>
        <p:nvSpPr>
          <p:cNvPr id="393225" name="Rectangle 8"/>
          <p:cNvSpPr>
            <a:spLocks noChangeArrowheads="1"/>
          </p:cNvSpPr>
          <p:nvPr/>
        </p:nvSpPr>
        <p:spPr bwMode="auto">
          <a:xfrm>
            <a:off x="7432675" y="45116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o</a:t>
            </a:r>
            <a:endParaRPr lang="en-US" altLang="en-US" sz="3600">
              <a:solidFill>
                <a:schemeClr val="tx1"/>
              </a:solidFill>
            </a:endParaRPr>
          </a:p>
        </p:txBody>
      </p:sp>
      <p:sp>
        <p:nvSpPr>
          <p:cNvPr id="393226" name="Rectangle 9"/>
          <p:cNvSpPr>
            <a:spLocks noChangeArrowheads="1"/>
          </p:cNvSpPr>
          <p:nvPr/>
        </p:nvSpPr>
        <p:spPr bwMode="auto">
          <a:xfrm>
            <a:off x="7432675" y="44069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c</a:t>
            </a:r>
            <a:endParaRPr lang="en-US" altLang="en-US" sz="3600">
              <a:solidFill>
                <a:schemeClr val="tx1"/>
              </a:solidFill>
            </a:endParaRPr>
          </a:p>
        </p:txBody>
      </p:sp>
      <p:sp>
        <p:nvSpPr>
          <p:cNvPr id="393227" name="Rectangle 10"/>
          <p:cNvSpPr>
            <a:spLocks noChangeArrowheads="1"/>
          </p:cNvSpPr>
          <p:nvPr/>
        </p:nvSpPr>
        <p:spPr bwMode="auto">
          <a:xfrm>
            <a:off x="7432675" y="43465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o</a:t>
            </a:r>
            <a:endParaRPr lang="en-US" altLang="en-US" sz="3600">
              <a:solidFill>
                <a:schemeClr val="tx1"/>
              </a:solidFill>
            </a:endParaRPr>
          </a:p>
        </p:txBody>
      </p:sp>
      <p:sp>
        <p:nvSpPr>
          <p:cNvPr id="393228" name="Rectangle 11"/>
          <p:cNvSpPr>
            <a:spLocks noChangeArrowheads="1"/>
          </p:cNvSpPr>
          <p:nvPr/>
        </p:nvSpPr>
        <p:spPr bwMode="auto">
          <a:xfrm>
            <a:off x="7432675" y="42703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n</a:t>
            </a:r>
            <a:endParaRPr lang="en-US" altLang="en-US" sz="3600">
              <a:solidFill>
                <a:schemeClr val="tx1"/>
              </a:solidFill>
            </a:endParaRPr>
          </a:p>
        </p:txBody>
      </p:sp>
      <p:sp>
        <p:nvSpPr>
          <p:cNvPr id="393229" name="Rectangle 12"/>
          <p:cNvSpPr>
            <a:spLocks noChangeArrowheads="1"/>
          </p:cNvSpPr>
          <p:nvPr/>
        </p:nvSpPr>
        <p:spPr bwMode="auto">
          <a:xfrm>
            <a:off x="7432675" y="41941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t</a:t>
            </a:r>
            <a:endParaRPr lang="en-US" altLang="en-US" sz="3600">
              <a:solidFill>
                <a:schemeClr val="tx1"/>
              </a:solidFill>
            </a:endParaRPr>
          </a:p>
        </p:txBody>
      </p:sp>
      <p:sp>
        <p:nvSpPr>
          <p:cNvPr id="393230" name="Rectangle 13"/>
          <p:cNvSpPr>
            <a:spLocks noChangeArrowheads="1"/>
          </p:cNvSpPr>
          <p:nvPr/>
        </p:nvSpPr>
        <p:spPr bwMode="auto">
          <a:xfrm>
            <a:off x="7432675" y="41481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r</a:t>
            </a:r>
            <a:endParaRPr lang="en-US" altLang="en-US" sz="3600">
              <a:solidFill>
                <a:schemeClr val="tx1"/>
              </a:solidFill>
            </a:endParaRPr>
          </a:p>
        </p:txBody>
      </p:sp>
      <p:sp>
        <p:nvSpPr>
          <p:cNvPr id="393231" name="Rectangle 14"/>
          <p:cNvSpPr>
            <a:spLocks noChangeArrowheads="1"/>
          </p:cNvSpPr>
          <p:nvPr/>
        </p:nvSpPr>
        <p:spPr bwMode="auto">
          <a:xfrm>
            <a:off x="7432675" y="36687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a</a:t>
            </a:r>
            <a:endParaRPr lang="en-US" altLang="en-US" sz="3600">
              <a:solidFill>
                <a:schemeClr val="tx1"/>
              </a:solidFill>
            </a:endParaRPr>
          </a:p>
        </p:txBody>
      </p:sp>
      <p:sp>
        <p:nvSpPr>
          <p:cNvPr id="393232" name="Rectangle 15"/>
          <p:cNvSpPr>
            <a:spLocks noChangeArrowheads="1"/>
          </p:cNvSpPr>
          <p:nvPr/>
        </p:nvSpPr>
        <p:spPr bwMode="auto">
          <a:xfrm>
            <a:off x="7432675" y="36036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tap</a:t>
            </a:r>
            <a:endParaRPr lang="en-US" altLang="en-US" sz="3600">
              <a:solidFill>
                <a:schemeClr val="tx1"/>
              </a:solidFill>
            </a:endParaRPr>
          </a:p>
        </p:txBody>
      </p:sp>
      <p:sp>
        <p:nvSpPr>
          <p:cNvPr id="393233" name="Rectangle 16"/>
          <p:cNvSpPr>
            <a:spLocks noChangeArrowheads="1"/>
          </p:cNvSpPr>
          <p:nvPr/>
        </p:nvSpPr>
        <p:spPr bwMode="auto">
          <a:xfrm>
            <a:off x="7432675" y="34147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a</a:t>
            </a:r>
            <a:endParaRPr lang="en-US" altLang="en-US" sz="3600">
              <a:solidFill>
                <a:schemeClr val="tx1"/>
              </a:solidFill>
            </a:endParaRPr>
          </a:p>
        </p:txBody>
      </p:sp>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14CC86D-6F55-453F-A77D-B0FBB6E78C61}" type="slidenum">
              <a:rPr lang="en-US" altLang="en-US" sz="1400" smtClean="0">
                <a:solidFill>
                  <a:srgbClr val="0000B6"/>
                </a:solidFill>
                <a:latin typeface="Book Antiqua" panose="02040602050305030304" pitchFamily="18" charset="0"/>
              </a:rPr>
              <a:pPr>
                <a:spcBef>
                  <a:spcPct val="0"/>
                </a:spcBef>
                <a:buClrTx/>
                <a:buSzTx/>
                <a:buFontTx/>
                <a:buNone/>
              </a:pPr>
              <a:t>363</a:t>
            </a:fld>
            <a:endParaRPr lang="en-US" altLang="en-US" sz="1400" smtClean="0">
              <a:solidFill>
                <a:srgbClr val="0000B6"/>
              </a:solidFill>
              <a:latin typeface="Book Antiqua" panose="02040602050305030304" pitchFamily="18" charset="0"/>
            </a:endParaRPr>
          </a:p>
        </p:txBody>
      </p:sp>
      <p:sp>
        <p:nvSpPr>
          <p:cNvPr id="448514" name="Rectangle 2"/>
          <p:cNvSpPr>
            <a:spLocks noGrp="1" noChangeArrowheads="1"/>
          </p:cNvSpPr>
          <p:nvPr>
            <p:ph type="title"/>
          </p:nvPr>
        </p:nvSpPr>
        <p:spPr/>
        <p:txBody>
          <a:bodyPr/>
          <a:lstStyle/>
          <a:p>
            <a:pPr>
              <a:defRPr/>
            </a:pPr>
            <a:r>
              <a:rPr lang="en-US" altLang="en-US"/>
              <a:t>Describing a Full-Adder in VHDL</a:t>
            </a:r>
          </a:p>
        </p:txBody>
      </p:sp>
      <p:sp>
        <p:nvSpPr>
          <p:cNvPr id="395268" name="Rectangle 3"/>
          <p:cNvSpPr>
            <a:spLocks noGrp="1" noChangeArrowheads="1"/>
          </p:cNvSpPr>
          <p:nvPr>
            <p:ph type="body" idx="1"/>
          </p:nvPr>
        </p:nvSpPr>
        <p:spPr>
          <a:xfrm>
            <a:off x="228600" y="1219200"/>
            <a:ext cx="3848100" cy="4876800"/>
          </a:xfrm>
        </p:spPr>
        <p:txBody>
          <a:bodyPr/>
          <a:lstStyle/>
          <a:p>
            <a:r>
              <a:rPr lang="en-US" altLang="en-US" smtClean="0"/>
              <a:t>Entity</a:t>
            </a:r>
          </a:p>
          <a:p>
            <a:pPr lvl="1"/>
            <a:r>
              <a:rPr lang="en-US" altLang="en-US" smtClean="0"/>
              <a:t>Declares inputs/outputs</a:t>
            </a:r>
          </a:p>
          <a:p>
            <a:r>
              <a:rPr lang="en-US" altLang="en-US" smtClean="0"/>
              <a:t>Architecture</a:t>
            </a:r>
          </a:p>
          <a:p>
            <a:pPr lvl="1"/>
            <a:r>
              <a:rPr lang="en-US" altLang="en-US" smtClean="0"/>
              <a:t>Described behaviorally </a:t>
            </a:r>
            <a:r>
              <a:rPr lang="en-US" altLang="en-US" sz="1600" smtClean="0"/>
              <a:t>(could have been described structurally)</a:t>
            </a:r>
          </a:p>
          <a:p>
            <a:pPr lvl="1"/>
            <a:r>
              <a:rPr lang="en-US" altLang="en-US" smtClean="0"/>
              <a:t>Process sensitive to inputs</a:t>
            </a:r>
          </a:p>
          <a:p>
            <a:pPr lvl="1"/>
            <a:r>
              <a:rPr lang="en-US" altLang="en-US" smtClean="0"/>
              <a:t>Computes expressions, sets outputs</a:t>
            </a:r>
          </a:p>
          <a:p>
            <a:pPr lvl="1"/>
            <a:endParaRPr lang="en-US" altLang="en-US" sz="1400" smtClean="0"/>
          </a:p>
        </p:txBody>
      </p:sp>
      <p:pic>
        <p:nvPicPr>
          <p:cNvPr id="3952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663" y="2854325"/>
            <a:ext cx="4986337"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5270" name="Rectangle 7"/>
          <p:cNvSpPr>
            <a:spLocks noChangeArrowheads="1"/>
          </p:cNvSpPr>
          <p:nvPr/>
        </p:nvSpPr>
        <p:spPr bwMode="auto">
          <a:xfrm>
            <a:off x="4578350" y="1550988"/>
            <a:ext cx="16922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600">
                <a:solidFill>
                  <a:schemeClr val="accent1"/>
                </a:solidFill>
              </a:rPr>
              <a:t>s = a xor b xor ci</a:t>
            </a:r>
          </a:p>
          <a:p>
            <a:pPr>
              <a:spcBef>
                <a:spcPct val="0"/>
              </a:spcBef>
              <a:buClrTx/>
              <a:buSzTx/>
              <a:buFontTx/>
              <a:buNone/>
            </a:pPr>
            <a:r>
              <a:rPr lang="en-US" altLang="en-US" sz="1600">
                <a:solidFill>
                  <a:schemeClr val="accent1"/>
                </a:solidFill>
              </a:rPr>
              <a:t>co = bc + ac + ab</a:t>
            </a:r>
          </a:p>
        </p:txBody>
      </p:sp>
      <p:grpSp>
        <p:nvGrpSpPr>
          <p:cNvPr id="395271" name="Group 45"/>
          <p:cNvGrpSpPr>
            <a:grpSpLocks/>
          </p:cNvGrpSpPr>
          <p:nvPr/>
        </p:nvGrpSpPr>
        <p:grpSpPr bwMode="auto">
          <a:xfrm>
            <a:off x="6629400" y="957263"/>
            <a:ext cx="2049463" cy="1865312"/>
            <a:chOff x="248" y="1547"/>
            <a:chExt cx="1811" cy="1824"/>
          </a:xfrm>
        </p:grpSpPr>
        <p:grpSp>
          <p:nvGrpSpPr>
            <p:cNvPr id="395273" name="Group 10"/>
            <p:cNvGrpSpPr>
              <a:grpSpLocks/>
            </p:cNvGrpSpPr>
            <p:nvPr/>
          </p:nvGrpSpPr>
          <p:grpSpPr bwMode="auto">
            <a:xfrm>
              <a:off x="287" y="1547"/>
              <a:ext cx="1772" cy="1824"/>
              <a:chOff x="2694" y="2274"/>
              <a:chExt cx="1772" cy="1824"/>
            </a:xfrm>
          </p:grpSpPr>
          <p:sp>
            <p:nvSpPr>
              <p:cNvPr id="395275" name="Oval 11"/>
              <p:cNvSpPr>
                <a:spLocks noChangeArrowheads="1"/>
              </p:cNvSpPr>
              <p:nvPr/>
            </p:nvSpPr>
            <p:spPr bwMode="auto">
              <a:xfrm>
                <a:off x="3385" y="2494"/>
                <a:ext cx="47" cy="50"/>
              </a:xfrm>
              <a:prstGeom prst="ellipse">
                <a:avLst/>
              </a:prstGeom>
              <a:solidFill>
                <a:srgbClr val="000000"/>
              </a:solidFill>
              <a:ln w="9525">
                <a:solidFill>
                  <a:srgbClr val="000000"/>
                </a:solidFill>
                <a:miter lim="800000"/>
                <a:headEnd/>
                <a:tailEnd/>
              </a:ln>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5276" name="Oval 12"/>
              <p:cNvSpPr>
                <a:spLocks noChangeArrowheads="1"/>
              </p:cNvSpPr>
              <p:nvPr/>
            </p:nvSpPr>
            <p:spPr bwMode="auto">
              <a:xfrm>
                <a:off x="3779" y="2494"/>
                <a:ext cx="47" cy="50"/>
              </a:xfrm>
              <a:prstGeom prst="ellipse">
                <a:avLst/>
              </a:prstGeom>
              <a:solidFill>
                <a:srgbClr val="000000"/>
              </a:solidFill>
              <a:ln w="9525">
                <a:solidFill>
                  <a:srgbClr val="000000"/>
                </a:solidFill>
                <a:miter lim="800000"/>
                <a:headEnd/>
                <a:tailEnd/>
              </a:ln>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5277" name="Oval 13"/>
              <p:cNvSpPr>
                <a:spLocks noChangeArrowheads="1"/>
              </p:cNvSpPr>
              <p:nvPr/>
            </p:nvSpPr>
            <p:spPr bwMode="auto">
              <a:xfrm>
                <a:off x="3610" y="2582"/>
                <a:ext cx="47" cy="50"/>
              </a:xfrm>
              <a:prstGeom prst="ellipse">
                <a:avLst/>
              </a:prstGeom>
              <a:solidFill>
                <a:srgbClr val="000000"/>
              </a:solidFill>
              <a:ln w="9525">
                <a:solidFill>
                  <a:srgbClr val="000000"/>
                </a:solidFill>
                <a:miter lim="800000"/>
                <a:headEnd/>
                <a:tailEnd/>
              </a:ln>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5278" name="Oval 14"/>
              <p:cNvSpPr>
                <a:spLocks noChangeArrowheads="1"/>
              </p:cNvSpPr>
              <p:nvPr/>
            </p:nvSpPr>
            <p:spPr bwMode="auto">
              <a:xfrm>
                <a:off x="2991" y="2582"/>
                <a:ext cx="47" cy="50"/>
              </a:xfrm>
              <a:prstGeom prst="ellipse">
                <a:avLst/>
              </a:prstGeom>
              <a:solidFill>
                <a:srgbClr val="000000"/>
              </a:solidFill>
              <a:ln w="9525">
                <a:solidFill>
                  <a:srgbClr val="000000"/>
                </a:solidFill>
                <a:miter lim="800000"/>
                <a:headEnd/>
                <a:tailEnd/>
              </a:ln>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5279" name="Oval 15"/>
              <p:cNvSpPr>
                <a:spLocks noChangeArrowheads="1"/>
              </p:cNvSpPr>
              <p:nvPr/>
            </p:nvSpPr>
            <p:spPr bwMode="auto">
              <a:xfrm>
                <a:off x="2826" y="2672"/>
                <a:ext cx="46" cy="50"/>
              </a:xfrm>
              <a:prstGeom prst="ellipse">
                <a:avLst/>
              </a:prstGeom>
              <a:solidFill>
                <a:srgbClr val="000000"/>
              </a:solidFill>
              <a:ln w="9525">
                <a:solidFill>
                  <a:srgbClr val="000000"/>
                </a:solidFill>
                <a:miter lim="800000"/>
                <a:headEnd/>
                <a:tailEnd/>
              </a:ln>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5280" name="Oval 16"/>
              <p:cNvSpPr>
                <a:spLocks noChangeArrowheads="1"/>
              </p:cNvSpPr>
              <p:nvPr/>
            </p:nvSpPr>
            <p:spPr bwMode="auto">
              <a:xfrm>
                <a:off x="3219" y="2672"/>
                <a:ext cx="47" cy="50"/>
              </a:xfrm>
              <a:prstGeom prst="ellipse">
                <a:avLst/>
              </a:prstGeom>
              <a:solidFill>
                <a:srgbClr val="000000"/>
              </a:solidFill>
              <a:ln w="9525">
                <a:solidFill>
                  <a:srgbClr val="000000"/>
                </a:solidFill>
                <a:miter lim="800000"/>
                <a:headEnd/>
                <a:tailEnd/>
              </a:ln>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5281" name="Rectangle 17"/>
              <p:cNvSpPr>
                <a:spLocks noChangeArrowheads="1"/>
              </p:cNvSpPr>
              <p:nvPr/>
            </p:nvSpPr>
            <p:spPr bwMode="auto">
              <a:xfrm>
                <a:off x="2694" y="2450"/>
                <a:ext cx="1772" cy="1394"/>
              </a:xfrm>
              <a:prstGeom prst="rect">
                <a:avLst/>
              </a:prstGeom>
              <a:noFill/>
              <a:ln w="1428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5282" name="Line 18"/>
              <p:cNvSpPr>
                <a:spLocks noChangeShapeType="1"/>
              </p:cNvSpPr>
              <p:nvPr/>
            </p:nvSpPr>
            <p:spPr bwMode="auto">
              <a:xfrm>
                <a:off x="3804" y="2522"/>
                <a:ext cx="1" cy="282"/>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5283" name="Line 19"/>
              <p:cNvSpPr>
                <a:spLocks noChangeShapeType="1"/>
              </p:cNvSpPr>
              <p:nvPr/>
            </p:nvSpPr>
            <p:spPr bwMode="auto">
              <a:xfrm>
                <a:off x="3635" y="2607"/>
                <a:ext cx="1" cy="197"/>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5284" name="Line 20"/>
              <p:cNvSpPr>
                <a:spLocks noChangeShapeType="1"/>
              </p:cNvSpPr>
              <p:nvPr/>
            </p:nvSpPr>
            <p:spPr bwMode="auto">
              <a:xfrm>
                <a:off x="4235" y="3188"/>
                <a:ext cx="1" cy="725"/>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5285" name="Freeform 21"/>
              <p:cNvSpPr>
                <a:spLocks/>
              </p:cNvSpPr>
              <p:nvPr/>
            </p:nvSpPr>
            <p:spPr bwMode="auto">
              <a:xfrm>
                <a:off x="3410" y="2519"/>
                <a:ext cx="897" cy="350"/>
              </a:xfrm>
              <a:custGeom>
                <a:avLst/>
                <a:gdLst>
                  <a:gd name="T0" fmla="*/ 897 w 897"/>
                  <a:gd name="T1" fmla="*/ 350 h 350"/>
                  <a:gd name="T2" fmla="*/ 897 w 897"/>
                  <a:gd name="T3" fmla="*/ 0 h 350"/>
                  <a:gd name="T4" fmla="*/ 0 w 897"/>
                  <a:gd name="T5" fmla="*/ 0 h 350"/>
                  <a:gd name="T6" fmla="*/ 0 60000 65536"/>
                  <a:gd name="T7" fmla="*/ 0 60000 65536"/>
                  <a:gd name="T8" fmla="*/ 0 60000 65536"/>
                </a:gdLst>
                <a:ahLst/>
                <a:cxnLst>
                  <a:cxn ang="T6">
                    <a:pos x="T0" y="T1"/>
                  </a:cxn>
                  <a:cxn ang="T7">
                    <a:pos x="T2" y="T3"/>
                  </a:cxn>
                  <a:cxn ang="T8">
                    <a:pos x="T4" y="T5"/>
                  </a:cxn>
                </a:cxnLst>
                <a:rect l="0" t="0" r="r" b="b"/>
                <a:pathLst>
                  <a:path w="897" h="350">
                    <a:moveTo>
                      <a:pt x="897" y="350"/>
                    </a:moveTo>
                    <a:lnTo>
                      <a:pt x="897" y="0"/>
                    </a:lnTo>
                    <a:lnTo>
                      <a:pt x="0" y="0"/>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5286" name="Freeform 22"/>
              <p:cNvSpPr>
                <a:spLocks/>
              </p:cNvSpPr>
              <p:nvPr/>
            </p:nvSpPr>
            <p:spPr bwMode="auto">
              <a:xfrm>
                <a:off x="2851" y="2697"/>
                <a:ext cx="1315" cy="169"/>
              </a:xfrm>
              <a:custGeom>
                <a:avLst/>
                <a:gdLst>
                  <a:gd name="T0" fmla="*/ 1315 w 1315"/>
                  <a:gd name="T1" fmla="*/ 169 h 169"/>
                  <a:gd name="T2" fmla="*/ 1315 w 1315"/>
                  <a:gd name="T3" fmla="*/ 0 h 169"/>
                  <a:gd name="T4" fmla="*/ 0 w 1315"/>
                  <a:gd name="T5" fmla="*/ 0 h 169"/>
                  <a:gd name="T6" fmla="*/ 0 60000 65536"/>
                  <a:gd name="T7" fmla="*/ 0 60000 65536"/>
                  <a:gd name="T8" fmla="*/ 0 60000 65536"/>
                </a:gdLst>
                <a:ahLst/>
                <a:cxnLst>
                  <a:cxn ang="T6">
                    <a:pos x="T0" y="T1"/>
                  </a:cxn>
                  <a:cxn ang="T7">
                    <a:pos x="T2" y="T3"/>
                  </a:cxn>
                  <a:cxn ang="T8">
                    <a:pos x="T4" y="T5"/>
                  </a:cxn>
                </a:cxnLst>
                <a:rect l="0" t="0" r="r" b="b"/>
                <a:pathLst>
                  <a:path w="1315" h="169">
                    <a:moveTo>
                      <a:pt x="1315" y="169"/>
                    </a:moveTo>
                    <a:lnTo>
                      <a:pt x="1315" y="0"/>
                    </a:lnTo>
                    <a:lnTo>
                      <a:pt x="0" y="0"/>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5287" name="Freeform 23"/>
              <p:cNvSpPr>
                <a:spLocks/>
              </p:cNvSpPr>
              <p:nvPr/>
            </p:nvSpPr>
            <p:spPr bwMode="auto">
              <a:xfrm>
                <a:off x="3016" y="2607"/>
                <a:ext cx="1222" cy="259"/>
              </a:xfrm>
              <a:custGeom>
                <a:avLst/>
                <a:gdLst>
                  <a:gd name="T0" fmla="*/ 1222 w 1222"/>
                  <a:gd name="T1" fmla="*/ 259 h 259"/>
                  <a:gd name="T2" fmla="*/ 1222 w 1222"/>
                  <a:gd name="T3" fmla="*/ 0 h 259"/>
                  <a:gd name="T4" fmla="*/ 0 w 1222"/>
                  <a:gd name="T5" fmla="*/ 0 h 259"/>
                  <a:gd name="T6" fmla="*/ 0 60000 65536"/>
                  <a:gd name="T7" fmla="*/ 0 60000 65536"/>
                  <a:gd name="T8" fmla="*/ 0 60000 65536"/>
                </a:gdLst>
                <a:ahLst/>
                <a:cxnLst>
                  <a:cxn ang="T6">
                    <a:pos x="T0" y="T1"/>
                  </a:cxn>
                  <a:cxn ang="T7">
                    <a:pos x="T2" y="T3"/>
                  </a:cxn>
                  <a:cxn ang="T8">
                    <a:pos x="T4" y="T5"/>
                  </a:cxn>
                </a:cxnLst>
                <a:rect l="0" t="0" r="r" b="b"/>
                <a:pathLst>
                  <a:path w="1222" h="259">
                    <a:moveTo>
                      <a:pt x="1222" y="259"/>
                    </a:moveTo>
                    <a:lnTo>
                      <a:pt x="1222" y="0"/>
                    </a:lnTo>
                    <a:lnTo>
                      <a:pt x="0" y="0"/>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5288" name="Line 24"/>
              <p:cNvSpPr>
                <a:spLocks noChangeShapeType="1"/>
              </p:cNvSpPr>
              <p:nvPr/>
            </p:nvSpPr>
            <p:spPr bwMode="auto">
              <a:xfrm>
                <a:off x="3410" y="2388"/>
                <a:ext cx="1" cy="416"/>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5289" name="Line 25"/>
              <p:cNvSpPr>
                <a:spLocks noChangeShapeType="1"/>
              </p:cNvSpPr>
              <p:nvPr/>
            </p:nvSpPr>
            <p:spPr bwMode="auto">
              <a:xfrm>
                <a:off x="3326" y="3188"/>
                <a:ext cx="1" cy="303"/>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5290" name="Line 26"/>
              <p:cNvSpPr>
                <a:spLocks noChangeShapeType="1"/>
              </p:cNvSpPr>
              <p:nvPr/>
            </p:nvSpPr>
            <p:spPr bwMode="auto">
              <a:xfrm>
                <a:off x="3241" y="2697"/>
                <a:ext cx="1" cy="107"/>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5291" name="Freeform 27"/>
              <p:cNvSpPr>
                <a:spLocks/>
              </p:cNvSpPr>
              <p:nvPr/>
            </p:nvSpPr>
            <p:spPr bwMode="auto">
              <a:xfrm>
                <a:off x="3157" y="2804"/>
                <a:ext cx="337" cy="384"/>
              </a:xfrm>
              <a:custGeom>
                <a:avLst/>
                <a:gdLst>
                  <a:gd name="T0" fmla="*/ 0 w 108"/>
                  <a:gd name="T1" fmla="*/ 0 h 123"/>
                  <a:gd name="T2" fmla="*/ 0 w 108"/>
                  <a:gd name="T3" fmla="*/ 6055424 h 123"/>
                  <a:gd name="T4" fmla="*/ 4735546 w 108"/>
                  <a:gd name="T5" fmla="*/ 10818975 h 123"/>
                  <a:gd name="T6" fmla="*/ 9455983 w 108"/>
                  <a:gd name="T7" fmla="*/ 6055424 h 123"/>
                  <a:gd name="T8" fmla="*/ 9455983 w 108"/>
                  <a:gd name="T9" fmla="*/ 0 h 123"/>
                  <a:gd name="T10" fmla="*/ 0 w 108"/>
                  <a:gd name="T11" fmla="*/ 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23">
                    <a:moveTo>
                      <a:pt x="0" y="0"/>
                    </a:moveTo>
                    <a:cubicBezTo>
                      <a:pt x="0" y="69"/>
                      <a:pt x="0" y="69"/>
                      <a:pt x="0" y="69"/>
                    </a:cubicBezTo>
                    <a:cubicBezTo>
                      <a:pt x="0" y="99"/>
                      <a:pt x="24" y="123"/>
                      <a:pt x="54" y="123"/>
                    </a:cubicBezTo>
                    <a:cubicBezTo>
                      <a:pt x="84" y="123"/>
                      <a:pt x="108" y="99"/>
                      <a:pt x="108" y="69"/>
                    </a:cubicBezTo>
                    <a:cubicBezTo>
                      <a:pt x="108" y="0"/>
                      <a:pt x="108" y="0"/>
                      <a:pt x="108" y="0"/>
                    </a:cubicBezTo>
                    <a:lnTo>
                      <a:pt x="0" y="0"/>
                    </a:lnTo>
                    <a:close/>
                  </a:path>
                </a:pathLst>
              </a:custGeom>
              <a:solidFill>
                <a:srgbClr val="FFFFFF"/>
              </a:solidFill>
              <a:ln w="14288" cap="flat">
                <a:solidFill>
                  <a:srgbClr val="0078C1"/>
                </a:solidFill>
                <a:prstDash val="solid"/>
                <a:miter lim="800000"/>
                <a:headEnd/>
                <a:tailEnd/>
              </a:ln>
            </p:spPr>
            <p:txBody>
              <a:bodyPr/>
              <a:lstStyle/>
              <a:p>
                <a:endParaRPr lang="en-GB"/>
              </a:p>
            </p:txBody>
          </p:sp>
          <p:sp>
            <p:nvSpPr>
              <p:cNvPr id="395292" name="Line 28"/>
              <p:cNvSpPr>
                <a:spLocks noChangeShapeType="1"/>
              </p:cNvSpPr>
              <p:nvPr/>
            </p:nvSpPr>
            <p:spPr bwMode="auto">
              <a:xfrm>
                <a:off x="3016" y="2388"/>
                <a:ext cx="1" cy="416"/>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5293" name="Freeform 29"/>
              <p:cNvSpPr>
                <a:spLocks/>
              </p:cNvSpPr>
              <p:nvPr/>
            </p:nvSpPr>
            <p:spPr bwMode="auto">
              <a:xfrm>
                <a:off x="2932" y="3188"/>
                <a:ext cx="294" cy="291"/>
              </a:xfrm>
              <a:custGeom>
                <a:avLst/>
                <a:gdLst>
                  <a:gd name="T0" fmla="*/ 0 w 294"/>
                  <a:gd name="T1" fmla="*/ 0 h 291"/>
                  <a:gd name="T2" fmla="*/ 0 w 294"/>
                  <a:gd name="T3" fmla="*/ 169 h 291"/>
                  <a:gd name="T4" fmla="*/ 294 w 294"/>
                  <a:gd name="T5" fmla="*/ 169 h 291"/>
                  <a:gd name="T6" fmla="*/ 294 w 294"/>
                  <a:gd name="T7" fmla="*/ 291 h 2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4" h="291">
                    <a:moveTo>
                      <a:pt x="0" y="0"/>
                    </a:moveTo>
                    <a:lnTo>
                      <a:pt x="0" y="169"/>
                    </a:lnTo>
                    <a:lnTo>
                      <a:pt x="294" y="169"/>
                    </a:lnTo>
                    <a:lnTo>
                      <a:pt x="294" y="291"/>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5294" name="Freeform 30"/>
              <p:cNvSpPr>
                <a:spLocks/>
              </p:cNvSpPr>
              <p:nvPr/>
            </p:nvSpPr>
            <p:spPr bwMode="auto">
              <a:xfrm>
                <a:off x="3432" y="3188"/>
                <a:ext cx="294" cy="288"/>
              </a:xfrm>
              <a:custGeom>
                <a:avLst/>
                <a:gdLst>
                  <a:gd name="T0" fmla="*/ 294 w 294"/>
                  <a:gd name="T1" fmla="*/ 0 h 288"/>
                  <a:gd name="T2" fmla="*/ 294 w 294"/>
                  <a:gd name="T3" fmla="*/ 169 h 288"/>
                  <a:gd name="T4" fmla="*/ 0 w 294"/>
                  <a:gd name="T5" fmla="*/ 169 h 288"/>
                  <a:gd name="T6" fmla="*/ 0 w 294"/>
                  <a:gd name="T7" fmla="*/ 288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4" h="288">
                    <a:moveTo>
                      <a:pt x="294" y="0"/>
                    </a:moveTo>
                    <a:lnTo>
                      <a:pt x="294" y="169"/>
                    </a:lnTo>
                    <a:lnTo>
                      <a:pt x="0" y="169"/>
                    </a:lnTo>
                    <a:lnTo>
                      <a:pt x="0" y="288"/>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5295" name="Line 31"/>
              <p:cNvSpPr>
                <a:spLocks noChangeShapeType="1"/>
              </p:cNvSpPr>
              <p:nvPr/>
            </p:nvSpPr>
            <p:spPr bwMode="auto">
              <a:xfrm>
                <a:off x="2847" y="2388"/>
                <a:ext cx="1" cy="416"/>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5296" name="Freeform 32"/>
              <p:cNvSpPr>
                <a:spLocks/>
              </p:cNvSpPr>
              <p:nvPr/>
            </p:nvSpPr>
            <p:spPr bwMode="auto">
              <a:xfrm>
                <a:off x="2763" y="2804"/>
                <a:ext cx="338" cy="384"/>
              </a:xfrm>
              <a:custGeom>
                <a:avLst/>
                <a:gdLst>
                  <a:gd name="T0" fmla="*/ 0 w 108"/>
                  <a:gd name="T1" fmla="*/ 0 h 123"/>
                  <a:gd name="T2" fmla="*/ 0 w 108"/>
                  <a:gd name="T3" fmla="*/ 6055424 h 123"/>
                  <a:gd name="T4" fmla="*/ 4870179 w 108"/>
                  <a:gd name="T5" fmla="*/ 10818975 h 123"/>
                  <a:gd name="T6" fmla="*/ 9736412 w 108"/>
                  <a:gd name="T7" fmla="*/ 6055424 h 123"/>
                  <a:gd name="T8" fmla="*/ 9736412 w 108"/>
                  <a:gd name="T9" fmla="*/ 0 h 123"/>
                  <a:gd name="T10" fmla="*/ 0 w 108"/>
                  <a:gd name="T11" fmla="*/ 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23">
                    <a:moveTo>
                      <a:pt x="0" y="0"/>
                    </a:moveTo>
                    <a:cubicBezTo>
                      <a:pt x="0" y="69"/>
                      <a:pt x="0" y="69"/>
                      <a:pt x="0" y="69"/>
                    </a:cubicBezTo>
                    <a:cubicBezTo>
                      <a:pt x="0" y="99"/>
                      <a:pt x="24" y="123"/>
                      <a:pt x="54" y="123"/>
                    </a:cubicBezTo>
                    <a:cubicBezTo>
                      <a:pt x="84" y="123"/>
                      <a:pt x="108" y="99"/>
                      <a:pt x="108" y="69"/>
                    </a:cubicBezTo>
                    <a:cubicBezTo>
                      <a:pt x="108" y="0"/>
                      <a:pt x="108" y="0"/>
                      <a:pt x="108" y="0"/>
                    </a:cubicBezTo>
                    <a:lnTo>
                      <a:pt x="0" y="0"/>
                    </a:lnTo>
                    <a:close/>
                  </a:path>
                </a:pathLst>
              </a:custGeom>
              <a:solidFill>
                <a:srgbClr val="FFFFFF"/>
              </a:solidFill>
              <a:ln w="14288" cap="flat">
                <a:solidFill>
                  <a:srgbClr val="0078C1"/>
                </a:solidFill>
                <a:prstDash val="solid"/>
                <a:miter lim="800000"/>
                <a:headEnd/>
                <a:tailEnd/>
              </a:ln>
            </p:spPr>
            <p:txBody>
              <a:bodyPr/>
              <a:lstStyle/>
              <a:p>
                <a:endParaRPr lang="en-GB"/>
              </a:p>
            </p:txBody>
          </p:sp>
          <p:sp>
            <p:nvSpPr>
              <p:cNvPr id="395297" name="Freeform 33"/>
              <p:cNvSpPr>
                <a:spLocks/>
              </p:cNvSpPr>
              <p:nvPr/>
            </p:nvSpPr>
            <p:spPr bwMode="auto">
              <a:xfrm>
                <a:off x="4069" y="2850"/>
                <a:ext cx="332" cy="338"/>
              </a:xfrm>
              <a:custGeom>
                <a:avLst/>
                <a:gdLst>
                  <a:gd name="T0" fmla="*/ 4816631 w 106"/>
                  <a:gd name="T1" fmla="*/ 9736412 h 108"/>
                  <a:gd name="T2" fmla="*/ 0 w 106"/>
                  <a:gd name="T3" fmla="*/ 0 h 108"/>
                  <a:gd name="T4" fmla="*/ 4730687 w 106"/>
                  <a:gd name="T5" fmla="*/ 1434885 h 108"/>
                  <a:gd name="T6" fmla="*/ 4899465 w 106"/>
                  <a:gd name="T7" fmla="*/ 1434885 h 108"/>
                  <a:gd name="T8" fmla="*/ 9630149 w 106"/>
                  <a:gd name="T9" fmla="*/ 0 h 108"/>
                  <a:gd name="T10" fmla="*/ 4816631 w 106"/>
                  <a:gd name="T11" fmla="*/ 9736412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108">
                    <a:moveTo>
                      <a:pt x="53" y="108"/>
                    </a:moveTo>
                    <a:cubicBezTo>
                      <a:pt x="53" y="108"/>
                      <a:pt x="0" y="83"/>
                      <a:pt x="0" y="0"/>
                    </a:cubicBezTo>
                    <a:cubicBezTo>
                      <a:pt x="0" y="0"/>
                      <a:pt x="5" y="16"/>
                      <a:pt x="52" y="16"/>
                    </a:cubicBezTo>
                    <a:cubicBezTo>
                      <a:pt x="54" y="16"/>
                      <a:pt x="54" y="16"/>
                      <a:pt x="54" y="16"/>
                    </a:cubicBezTo>
                    <a:cubicBezTo>
                      <a:pt x="101" y="16"/>
                      <a:pt x="106" y="0"/>
                      <a:pt x="106" y="0"/>
                    </a:cubicBezTo>
                    <a:cubicBezTo>
                      <a:pt x="106" y="83"/>
                      <a:pt x="53" y="108"/>
                      <a:pt x="53" y="108"/>
                    </a:cubicBezTo>
                    <a:close/>
                  </a:path>
                </a:pathLst>
              </a:custGeom>
              <a:solidFill>
                <a:srgbClr val="FFFFFF"/>
              </a:solidFill>
              <a:ln w="14288" cap="flat">
                <a:solidFill>
                  <a:srgbClr val="0078C1"/>
                </a:solidFill>
                <a:prstDash val="solid"/>
                <a:miter lim="800000"/>
                <a:headEnd/>
                <a:tailEnd/>
              </a:ln>
            </p:spPr>
            <p:txBody>
              <a:bodyPr/>
              <a:lstStyle/>
              <a:p>
                <a:endParaRPr lang="en-GB"/>
              </a:p>
            </p:txBody>
          </p:sp>
          <p:sp>
            <p:nvSpPr>
              <p:cNvPr id="395298" name="Freeform 34"/>
              <p:cNvSpPr>
                <a:spLocks/>
              </p:cNvSpPr>
              <p:nvPr/>
            </p:nvSpPr>
            <p:spPr bwMode="auto">
              <a:xfrm>
                <a:off x="4069" y="2822"/>
                <a:ext cx="332" cy="50"/>
              </a:xfrm>
              <a:custGeom>
                <a:avLst/>
                <a:gdLst>
                  <a:gd name="T0" fmla="*/ 0 w 106"/>
                  <a:gd name="T1" fmla="*/ 0 h 16"/>
                  <a:gd name="T2" fmla="*/ 4730687 w 106"/>
                  <a:gd name="T3" fmla="*/ 1420409 h 16"/>
                  <a:gd name="T4" fmla="*/ 4899465 w 106"/>
                  <a:gd name="T5" fmla="*/ 1420409 h 16"/>
                  <a:gd name="T6" fmla="*/ 9630149 w 106"/>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16">
                    <a:moveTo>
                      <a:pt x="0" y="0"/>
                    </a:moveTo>
                    <a:cubicBezTo>
                      <a:pt x="0" y="0"/>
                      <a:pt x="5" y="16"/>
                      <a:pt x="52" y="16"/>
                    </a:cubicBezTo>
                    <a:cubicBezTo>
                      <a:pt x="54" y="16"/>
                      <a:pt x="54" y="16"/>
                      <a:pt x="54" y="16"/>
                    </a:cubicBezTo>
                    <a:cubicBezTo>
                      <a:pt x="101" y="16"/>
                      <a:pt x="106" y="0"/>
                      <a:pt x="106" y="0"/>
                    </a:cubicBezTo>
                  </a:path>
                </a:pathLst>
              </a:custGeom>
              <a:noFill/>
              <a:ln w="14288"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5299" name="Line 35"/>
              <p:cNvSpPr>
                <a:spLocks noChangeShapeType="1"/>
              </p:cNvSpPr>
              <p:nvPr/>
            </p:nvSpPr>
            <p:spPr bwMode="auto">
              <a:xfrm>
                <a:off x="3326" y="3779"/>
                <a:ext cx="1" cy="140"/>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5300" name="Freeform 36"/>
              <p:cNvSpPr>
                <a:spLocks/>
              </p:cNvSpPr>
              <p:nvPr/>
            </p:nvSpPr>
            <p:spPr bwMode="auto">
              <a:xfrm>
                <a:off x="3160" y="3441"/>
                <a:ext cx="331" cy="338"/>
              </a:xfrm>
              <a:custGeom>
                <a:avLst/>
                <a:gdLst>
                  <a:gd name="T0" fmla="*/ 4683928 w 106"/>
                  <a:gd name="T1" fmla="*/ 9736412 h 108"/>
                  <a:gd name="T2" fmla="*/ 0 w 106"/>
                  <a:gd name="T3" fmla="*/ 0 h 108"/>
                  <a:gd name="T4" fmla="*/ 4574376 w 106"/>
                  <a:gd name="T5" fmla="*/ 1434885 h 108"/>
                  <a:gd name="T6" fmla="*/ 4773566 w 106"/>
                  <a:gd name="T7" fmla="*/ 1434885 h 108"/>
                  <a:gd name="T8" fmla="*/ 9348158 w 106"/>
                  <a:gd name="T9" fmla="*/ 0 h 108"/>
                  <a:gd name="T10" fmla="*/ 4683928 w 106"/>
                  <a:gd name="T11" fmla="*/ 9736412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108">
                    <a:moveTo>
                      <a:pt x="53" y="108"/>
                    </a:moveTo>
                    <a:cubicBezTo>
                      <a:pt x="53" y="108"/>
                      <a:pt x="0" y="83"/>
                      <a:pt x="0" y="0"/>
                    </a:cubicBezTo>
                    <a:cubicBezTo>
                      <a:pt x="0" y="0"/>
                      <a:pt x="5" y="16"/>
                      <a:pt x="52" y="16"/>
                    </a:cubicBezTo>
                    <a:cubicBezTo>
                      <a:pt x="54" y="16"/>
                      <a:pt x="54" y="16"/>
                      <a:pt x="54" y="16"/>
                    </a:cubicBezTo>
                    <a:cubicBezTo>
                      <a:pt x="101" y="16"/>
                      <a:pt x="106" y="0"/>
                      <a:pt x="106" y="0"/>
                    </a:cubicBezTo>
                    <a:cubicBezTo>
                      <a:pt x="106" y="83"/>
                      <a:pt x="53" y="108"/>
                      <a:pt x="53" y="108"/>
                    </a:cubicBezTo>
                    <a:close/>
                  </a:path>
                </a:pathLst>
              </a:custGeom>
              <a:solidFill>
                <a:srgbClr val="FFFFFF"/>
              </a:solidFill>
              <a:ln w="14288" cap="flat">
                <a:solidFill>
                  <a:srgbClr val="0078C1"/>
                </a:solidFill>
                <a:prstDash val="solid"/>
                <a:miter lim="800000"/>
                <a:headEnd/>
                <a:tailEnd/>
              </a:ln>
            </p:spPr>
            <p:txBody>
              <a:bodyPr/>
              <a:lstStyle/>
              <a:p>
                <a:endParaRPr lang="en-GB"/>
              </a:p>
            </p:txBody>
          </p:sp>
          <p:sp>
            <p:nvSpPr>
              <p:cNvPr id="395301" name="Rectangle 37"/>
              <p:cNvSpPr>
                <a:spLocks noChangeArrowheads="1"/>
              </p:cNvSpPr>
              <p:nvPr/>
            </p:nvSpPr>
            <p:spPr bwMode="auto">
              <a:xfrm>
                <a:off x="3276" y="3904"/>
                <a:ext cx="6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Myriad Roman"/>
                  </a:rPr>
                  <a:t>c</a:t>
                </a:r>
                <a:endParaRPr lang="en-US" altLang="en-US" sz="2400">
                  <a:solidFill>
                    <a:schemeClr val="tx1"/>
                  </a:solidFill>
                </a:endParaRPr>
              </a:p>
            </p:txBody>
          </p:sp>
          <p:sp>
            <p:nvSpPr>
              <p:cNvPr id="395302" name="Rectangle 38"/>
              <p:cNvSpPr>
                <a:spLocks noChangeArrowheads="1"/>
              </p:cNvSpPr>
              <p:nvPr/>
            </p:nvSpPr>
            <p:spPr bwMode="auto">
              <a:xfrm>
                <a:off x="3320" y="3904"/>
                <a:ext cx="7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Myriad Roman"/>
                  </a:rPr>
                  <a:t>o</a:t>
                </a:r>
                <a:endParaRPr lang="en-US" altLang="en-US" sz="2400">
                  <a:solidFill>
                    <a:schemeClr val="tx1"/>
                  </a:solidFill>
                </a:endParaRPr>
              </a:p>
            </p:txBody>
          </p:sp>
          <p:sp>
            <p:nvSpPr>
              <p:cNvPr id="395303" name="Rectangle 39"/>
              <p:cNvSpPr>
                <a:spLocks noChangeArrowheads="1"/>
              </p:cNvSpPr>
              <p:nvPr/>
            </p:nvSpPr>
            <p:spPr bwMode="auto">
              <a:xfrm>
                <a:off x="3376" y="2274"/>
                <a:ext cx="10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Myriad Roman"/>
                  </a:rPr>
                  <a:t>ci</a:t>
                </a:r>
                <a:endParaRPr lang="en-US" altLang="en-US" sz="2400">
                  <a:solidFill>
                    <a:schemeClr val="tx1"/>
                  </a:solidFill>
                </a:endParaRPr>
              </a:p>
            </p:txBody>
          </p:sp>
          <p:sp>
            <p:nvSpPr>
              <p:cNvPr id="395304" name="Rectangle 40"/>
              <p:cNvSpPr>
                <a:spLocks noChangeArrowheads="1"/>
              </p:cNvSpPr>
              <p:nvPr/>
            </p:nvSpPr>
            <p:spPr bwMode="auto">
              <a:xfrm>
                <a:off x="2989" y="2274"/>
                <a:ext cx="7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Myriad Roman"/>
                  </a:rPr>
                  <a:t>b</a:t>
                </a:r>
                <a:endParaRPr lang="en-US" altLang="en-US" sz="2400">
                  <a:solidFill>
                    <a:schemeClr val="tx1"/>
                  </a:solidFill>
                </a:endParaRPr>
              </a:p>
            </p:txBody>
          </p:sp>
          <p:sp>
            <p:nvSpPr>
              <p:cNvPr id="395305" name="Rectangle 41"/>
              <p:cNvSpPr>
                <a:spLocks noChangeArrowheads="1"/>
              </p:cNvSpPr>
              <p:nvPr/>
            </p:nvSpPr>
            <p:spPr bwMode="auto">
              <a:xfrm>
                <a:off x="2826" y="2274"/>
                <a:ext cx="6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Myriad Roman"/>
                  </a:rPr>
                  <a:t>a</a:t>
                </a:r>
                <a:endParaRPr lang="en-US" altLang="en-US" sz="2400">
                  <a:solidFill>
                    <a:schemeClr val="tx1"/>
                  </a:solidFill>
                </a:endParaRPr>
              </a:p>
            </p:txBody>
          </p:sp>
          <p:sp>
            <p:nvSpPr>
              <p:cNvPr id="395306" name="Rectangle 42"/>
              <p:cNvSpPr>
                <a:spLocks noChangeArrowheads="1"/>
              </p:cNvSpPr>
              <p:nvPr/>
            </p:nvSpPr>
            <p:spPr bwMode="auto">
              <a:xfrm>
                <a:off x="4221" y="3893"/>
                <a:ext cx="5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300">
                    <a:solidFill>
                      <a:srgbClr val="000000"/>
                    </a:solidFill>
                    <a:latin typeface="Myriad Roman"/>
                  </a:rPr>
                  <a:t>s</a:t>
                </a:r>
                <a:endParaRPr lang="en-US" altLang="en-US" sz="2400">
                  <a:solidFill>
                    <a:schemeClr val="tx1"/>
                  </a:solidFill>
                </a:endParaRPr>
              </a:p>
            </p:txBody>
          </p:sp>
          <p:sp>
            <p:nvSpPr>
              <p:cNvPr id="395307" name="Freeform 43"/>
              <p:cNvSpPr>
                <a:spLocks/>
              </p:cNvSpPr>
              <p:nvPr/>
            </p:nvSpPr>
            <p:spPr bwMode="auto">
              <a:xfrm>
                <a:off x="3551" y="2804"/>
                <a:ext cx="337" cy="384"/>
              </a:xfrm>
              <a:custGeom>
                <a:avLst/>
                <a:gdLst>
                  <a:gd name="T0" fmla="*/ 0 w 108"/>
                  <a:gd name="T1" fmla="*/ 0 h 123"/>
                  <a:gd name="T2" fmla="*/ 0 w 108"/>
                  <a:gd name="T3" fmla="*/ 6055424 h 123"/>
                  <a:gd name="T4" fmla="*/ 4735546 w 108"/>
                  <a:gd name="T5" fmla="*/ 10818975 h 123"/>
                  <a:gd name="T6" fmla="*/ 9455983 w 108"/>
                  <a:gd name="T7" fmla="*/ 6055424 h 123"/>
                  <a:gd name="T8" fmla="*/ 9455983 w 108"/>
                  <a:gd name="T9" fmla="*/ 0 h 123"/>
                  <a:gd name="T10" fmla="*/ 0 w 108"/>
                  <a:gd name="T11" fmla="*/ 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23">
                    <a:moveTo>
                      <a:pt x="0" y="0"/>
                    </a:moveTo>
                    <a:cubicBezTo>
                      <a:pt x="0" y="69"/>
                      <a:pt x="0" y="69"/>
                      <a:pt x="0" y="69"/>
                    </a:cubicBezTo>
                    <a:cubicBezTo>
                      <a:pt x="0" y="99"/>
                      <a:pt x="24" y="123"/>
                      <a:pt x="54" y="123"/>
                    </a:cubicBezTo>
                    <a:cubicBezTo>
                      <a:pt x="84" y="123"/>
                      <a:pt x="108" y="99"/>
                      <a:pt x="108" y="69"/>
                    </a:cubicBezTo>
                    <a:cubicBezTo>
                      <a:pt x="108" y="0"/>
                      <a:pt x="108" y="0"/>
                      <a:pt x="108" y="0"/>
                    </a:cubicBezTo>
                    <a:lnTo>
                      <a:pt x="0" y="0"/>
                    </a:lnTo>
                    <a:close/>
                  </a:path>
                </a:pathLst>
              </a:custGeom>
              <a:solidFill>
                <a:srgbClr val="FFFFFF"/>
              </a:solidFill>
              <a:ln w="14288" cap="flat">
                <a:solidFill>
                  <a:srgbClr val="0078C1"/>
                </a:solidFill>
                <a:prstDash val="solid"/>
                <a:miter lim="800000"/>
                <a:headEnd/>
                <a:tailEnd/>
              </a:ln>
            </p:spPr>
            <p:txBody>
              <a:bodyPr/>
              <a:lstStyle/>
              <a:p>
                <a:endParaRPr lang="en-GB"/>
              </a:p>
            </p:txBody>
          </p:sp>
        </p:grpSp>
        <p:sp>
          <p:nvSpPr>
            <p:cNvPr id="395274" name="Text Box 44"/>
            <p:cNvSpPr txBox="1">
              <a:spLocks noChangeArrowheads="1"/>
            </p:cNvSpPr>
            <p:nvPr/>
          </p:nvSpPr>
          <p:spPr bwMode="auto">
            <a:xfrm>
              <a:off x="248" y="2741"/>
              <a:ext cx="593"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chemeClr val="tx1"/>
                  </a:solidFill>
                </a:rPr>
                <a:t>Full adder</a:t>
              </a:r>
            </a:p>
          </p:txBody>
        </p:sp>
      </p:grpSp>
      <p:sp>
        <p:nvSpPr>
          <p:cNvPr id="395272" name="Line 46"/>
          <p:cNvSpPr>
            <a:spLocks noChangeShapeType="1"/>
          </p:cNvSpPr>
          <p:nvPr/>
        </p:nvSpPr>
        <p:spPr bwMode="auto">
          <a:xfrm>
            <a:off x="5334000" y="2222500"/>
            <a:ext cx="101600" cy="698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C4357CF-8A54-43A2-B8D9-CEEDEE611014}" type="slidenum">
              <a:rPr lang="en-US" altLang="en-US" sz="1400" smtClean="0">
                <a:solidFill>
                  <a:srgbClr val="0000B6"/>
                </a:solidFill>
                <a:latin typeface="Book Antiqua" panose="02040602050305030304" pitchFamily="18" charset="0"/>
              </a:rPr>
              <a:pPr>
                <a:spcBef>
                  <a:spcPct val="0"/>
                </a:spcBef>
                <a:buClrTx/>
                <a:buSzTx/>
                <a:buFontTx/>
                <a:buNone/>
              </a:pPr>
              <a:t>364</a:t>
            </a:fld>
            <a:endParaRPr lang="en-US" altLang="en-US" sz="1400" smtClean="0">
              <a:solidFill>
                <a:srgbClr val="0000B6"/>
              </a:solidFill>
              <a:latin typeface="Book Antiqua" panose="02040602050305030304" pitchFamily="18" charset="0"/>
            </a:endParaRPr>
          </a:p>
        </p:txBody>
      </p:sp>
      <p:sp>
        <p:nvSpPr>
          <p:cNvPr id="452610" name="Rectangle 2"/>
          <p:cNvSpPr>
            <a:spLocks noGrp="1" noChangeArrowheads="1"/>
          </p:cNvSpPr>
          <p:nvPr>
            <p:ph type="title"/>
          </p:nvPr>
        </p:nvSpPr>
        <p:spPr/>
        <p:txBody>
          <a:bodyPr/>
          <a:lstStyle/>
          <a:p>
            <a:pPr>
              <a:defRPr/>
            </a:pPr>
            <a:r>
              <a:rPr lang="en-US" altLang="en-US"/>
              <a:t>Describing a Carry-Ripple Adder in VHDL</a:t>
            </a:r>
          </a:p>
        </p:txBody>
      </p:sp>
      <p:sp>
        <p:nvSpPr>
          <p:cNvPr id="396292" name="Rectangle 3"/>
          <p:cNvSpPr>
            <a:spLocks noGrp="1" noChangeArrowheads="1"/>
          </p:cNvSpPr>
          <p:nvPr>
            <p:ph type="body" idx="1"/>
          </p:nvPr>
        </p:nvSpPr>
        <p:spPr>
          <a:xfrm>
            <a:off x="228600" y="1219200"/>
            <a:ext cx="3898900" cy="4876800"/>
          </a:xfrm>
        </p:spPr>
        <p:txBody>
          <a:bodyPr/>
          <a:lstStyle/>
          <a:p>
            <a:pPr>
              <a:lnSpc>
                <a:spcPct val="90000"/>
              </a:lnSpc>
            </a:pPr>
            <a:r>
              <a:rPr lang="en-US" altLang="en-US" smtClean="0"/>
              <a:t>Entity</a:t>
            </a:r>
          </a:p>
          <a:p>
            <a:pPr lvl="1">
              <a:lnSpc>
                <a:spcPct val="90000"/>
              </a:lnSpc>
            </a:pPr>
            <a:r>
              <a:rPr lang="en-US" altLang="en-US" smtClean="0"/>
              <a:t>Declares inputs/outputs</a:t>
            </a:r>
          </a:p>
          <a:p>
            <a:pPr lvl="1">
              <a:lnSpc>
                <a:spcPct val="90000"/>
              </a:lnSpc>
            </a:pPr>
            <a:r>
              <a:rPr lang="en-US" altLang="en-US" smtClean="0"/>
              <a:t>Uses std_logic_vector for 4-bit inputs/outputs</a:t>
            </a:r>
          </a:p>
          <a:p>
            <a:pPr>
              <a:lnSpc>
                <a:spcPct val="90000"/>
              </a:lnSpc>
            </a:pPr>
            <a:r>
              <a:rPr lang="en-US" altLang="en-US" smtClean="0"/>
              <a:t>Architecture</a:t>
            </a:r>
          </a:p>
          <a:p>
            <a:pPr lvl="1">
              <a:lnSpc>
                <a:spcPct val="90000"/>
              </a:lnSpc>
            </a:pPr>
            <a:r>
              <a:rPr lang="en-US" altLang="en-US" smtClean="0"/>
              <a:t>Described structurally by composing four full-adders </a:t>
            </a:r>
            <a:r>
              <a:rPr lang="en-US" altLang="en-US" sz="1600" smtClean="0"/>
              <a:t>(could have been described behaviorally instead)</a:t>
            </a:r>
          </a:p>
          <a:p>
            <a:pPr lvl="1">
              <a:lnSpc>
                <a:spcPct val="90000"/>
              </a:lnSpc>
            </a:pPr>
            <a:r>
              <a:rPr lang="en-US" altLang="en-US" smtClean="0"/>
              <a:t>Declares full-adder component, instantiates four full-adders, connects </a:t>
            </a:r>
          </a:p>
          <a:p>
            <a:pPr lvl="2">
              <a:lnSpc>
                <a:spcPct val="90000"/>
              </a:lnSpc>
            </a:pPr>
            <a:r>
              <a:rPr lang="en-US" altLang="en-US" smtClean="0"/>
              <a:t>Note use of three internal signals for connecting carry-out of one stage to carry-in of next stage</a:t>
            </a:r>
          </a:p>
        </p:txBody>
      </p:sp>
      <p:pic>
        <p:nvPicPr>
          <p:cNvPr id="3962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450" y="2197100"/>
            <a:ext cx="39243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6294" name="Group 76"/>
          <p:cNvGrpSpPr>
            <a:grpSpLocks/>
          </p:cNvGrpSpPr>
          <p:nvPr/>
        </p:nvGrpSpPr>
        <p:grpSpPr bwMode="auto">
          <a:xfrm>
            <a:off x="5503863" y="915988"/>
            <a:ext cx="3451225" cy="1427162"/>
            <a:chOff x="2563" y="625"/>
            <a:chExt cx="2838" cy="1262"/>
          </a:xfrm>
        </p:grpSpPr>
        <p:sp>
          <p:nvSpPr>
            <p:cNvPr id="396298" name="Line 5"/>
            <p:cNvSpPr>
              <a:spLocks noChangeShapeType="1"/>
            </p:cNvSpPr>
            <p:nvPr/>
          </p:nvSpPr>
          <p:spPr bwMode="auto">
            <a:xfrm>
              <a:off x="2697" y="746"/>
              <a:ext cx="1" cy="219"/>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299" name="Line 6"/>
            <p:cNvSpPr>
              <a:spLocks noChangeShapeType="1"/>
            </p:cNvSpPr>
            <p:nvPr/>
          </p:nvSpPr>
          <p:spPr bwMode="auto">
            <a:xfrm>
              <a:off x="2829" y="746"/>
              <a:ext cx="1" cy="219"/>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00" name="Freeform 7"/>
            <p:cNvSpPr>
              <a:spLocks/>
            </p:cNvSpPr>
            <p:nvPr/>
          </p:nvSpPr>
          <p:spPr bwMode="auto">
            <a:xfrm>
              <a:off x="2963" y="812"/>
              <a:ext cx="491" cy="863"/>
            </a:xfrm>
            <a:custGeom>
              <a:avLst/>
              <a:gdLst>
                <a:gd name="T0" fmla="*/ 491 w 491"/>
                <a:gd name="T1" fmla="*/ 709 h 863"/>
                <a:gd name="T2" fmla="*/ 491 w 491"/>
                <a:gd name="T3" fmla="*/ 863 h 863"/>
                <a:gd name="T4" fmla="*/ 250 w 491"/>
                <a:gd name="T5" fmla="*/ 863 h 863"/>
                <a:gd name="T6" fmla="*/ 250 w 491"/>
                <a:gd name="T7" fmla="*/ 0 h 863"/>
                <a:gd name="T8" fmla="*/ 0 w 491"/>
                <a:gd name="T9" fmla="*/ 0 h 863"/>
                <a:gd name="T10" fmla="*/ 0 w 491"/>
                <a:gd name="T11" fmla="*/ 153 h 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1" h="863">
                  <a:moveTo>
                    <a:pt x="491" y="709"/>
                  </a:moveTo>
                  <a:lnTo>
                    <a:pt x="491" y="863"/>
                  </a:lnTo>
                  <a:lnTo>
                    <a:pt x="250" y="863"/>
                  </a:lnTo>
                  <a:lnTo>
                    <a:pt x="250" y="0"/>
                  </a:lnTo>
                  <a:lnTo>
                    <a:pt x="0" y="0"/>
                  </a:lnTo>
                  <a:lnTo>
                    <a:pt x="0" y="153"/>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6301" name="Freeform 8"/>
            <p:cNvSpPr>
              <a:spLocks/>
            </p:cNvSpPr>
            <p:nvPr/>
          </p:nvSpPr>
          <p:spPr bwMode="auto">
            <a:xfrm>
              <a:off x="4497" y="812"/>
              <a:ext cx="491" cy="863"/>
            </a:xfrm>
            <a:custGeom>
              <a:avLst/>
              <a:gdLst>
                <a:gd name="T0" fmla="*/ 491 w 491"/>
                <a:gd name="T1" fmla="*/ 709 h 863"/>
                <a:gd name="T2" fmla="*/ 491 w 491"/>
                <a:gd name="T3" fmla="*/ 863 h 863"/>
                <a:gd name="T4" fmla="*/ 250 w 491"/>
                <a:gd name="T5" fmla="*/ 863 h 863"/>
                <a:gd name="T6" fmla="*/ 250 w 491"/>
                <a:gd name="T7" fmla="*/ 0 h 863"/>
                <a:gd name="T8" fmla="*/ 0 w 491"/>
                <a:gd name="T9" fmla="*/ 0 h 863"/>
                <a:gd name="T10" fmla="*/ 0 w 491"/>
                <a:gd name="T11" fmla="*/ 153 h 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1" h="863">
                  <a:moveTo>
                    <a:pt x="491" y="709"/>
                  </a:moveTo>
                  <a:lnTo>
                    <a:pt x="491" y="863"/>
                  </a:lnTo>
                  <a:lnTo>
                    <a:pt x="250" y="863"/>
                  </a:lnTo>
                  <a:lnTo>
                    <a:pt x="250" y="0"/>
                  </a:lnTo>
                  <a:lnTo>
                    <a:pt x="0" y="0"/>
                  </a:lnTo>
                  <a:lnTo>
                    <a:pt x="0" y="153"/>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6302" name="Freeform 9"/>
            <p:cNvSpPr>
              <a:spLocks/>
            </p:cNvSpPr>
            <p:nvPr/>
          </p:nvSpPr>
          <p:spPr bwMode="auto">
            <a:xfrm>
              <a:off x="3729" y="812"/>
              <a:ext cx="493" cy="863"/>
            </a:xfrm>
            <a:custGeom>
              <a:avLst/>
              <a:gdLst>
                <a:gd name="T0" fmla="*/ 493 w 493"/>
                <a:gd name="T1" fmla="*/ 709 h 863"/>
                <a:gd name="T2" fmla="*/ 493 w 493"/>
                <a:gd name="T3" fmla="*/ 863 h 863"/>
                <a:gd name="T4" fmla="*/ 250 w 493"/>
                <a:gd name="T5" fmla="*/ 863 h 863"/>
                <a:gd name="T6" fmla="*/ 250 w 493"/>
                <a:gd name="T7" fmla="*/ 0 h 863"/>
                <a:gd name="T8" fmla="*/ 0 w 493"/>
                <a:gd name="T9" fmla="*/ 0 h 863"/>
                <a:gd name="T10" fmla="*/ 0 w 493"/>
                <a:gd name="T11" fmla="*/ 153 h 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3" h="863">
                  <a:moveTo>
                    <a:pt x="493" y="709"/>
                  </a:moveTo>
                  <a:lnTo>
                    <a:pt x="493" y="863"/>
                  </a:lnTo>
                  <a:lnTo>
                    <a:pt x="250" y="863"/>
                  </a:lnTo>
                  <a:lnTo>
                    <a:pt x="250" y="0"/>
                  </a:lnTo>
                  <a:lnTo>
                    <a:pt x="0" y="0"/>
                  </a:lnTo>
                  <a:lnTo>
                    <a:pt x="0" y="153"/>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6303" name="Line 10"/>
            <p:cNvSpPr>
              <a:spLocks noChangeShapeType="1"/>
            </p:cNvSpPr>
            <p:nvPr/>
          </p:nvSpPr>
          <p:spPr bwMode="auto">
            <a:xfrm>
              <a:off x="2697" y="1515"/>
              <a:ext cx="1" cy="222"/>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04" name="Line 11"/>
            <p:cNvSpPr>
              <a:spLocks noChangeShapeType="1"/>
            </p:cNvSpPr>
            <p:nvPr/>
          </p:nvSpPr>
          <p:spPr bwMode="auto">
            <a:xfrm>
              <a:off x="2966" y="1515"/>
              <a:ext cx="1" cy="222"/>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05" name="Line 12"/>
            <p:cNvSpPr>
              <a:spLocks noChangeShapeType="1"/>
            </p:cNvSpPr>
            <p:nvPr/>
          </p:nvSpPr>
          <p:spPr bwMode="auto">
            <a:xfrm>
              <a:off x="5001" y="746"/>
              <a:ext cx="1" cy="219"/>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06" name="Line 13"/>
            <p:cNvSpPr>
              <a:spLocks noChangeShapeType="1"/>
            </p:cNvSpPr>
            <p:nvPr/>
          </p:nvSpPr>
          <p:spPr bwMode="auto">
            <a:xfrm>
              <a:off x="5135" y="746"/>
              <a:ext cx="1" cy="219"/>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07" name="Line 14"/>
            <p:cNvSpPr>
              <a:spLocks noChangeShapeType="1"/>
            </p:cNvSpPr>
            <p:nvPr/>
          </p:nvSpPr>
          <p:spPr bwMode="auto">
            <a:xfrm>
              <a:off x="5272" y="1515"/>
              <a:ext cx="1" cy="222"/>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08" name="Line 15"/>
            <p:cNvSpPr>
              <a:spLocks noChangeShapeType="1"/>
            </p:cNvSpPr>
            <p:nvPr/>
          </p:nvSpPr>
          <p:spPr bwMode="auto">
            <a:xfrm>
              <a:off x="4226" y="746"/>
              <a:ext cx="1" cy="219"/>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09" name="Line 16"/>
            <p:cNvSpPr>
              <a:spLocks noChangeShapeType="1"/>
            </p:cNvSpPr>
            <p:nvPr/>
          </p:nvSpPr>
          <p:spPr bwMode="auto">
            <a:xfrm>
              <a:off x="4360" y="746"/>
              <a:ext cx="1" cy="219"/>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10" name="Line 17"/>
            <p:cNvSpPr>
              <a:spLocks noChangeShapeType="1"/>
            </p:cNvSpPr>
            <p:nvPr/>
          </p:nvSpPr>
          <p:spPr bwMode="auto">
            <a:xfrm>
              <a:off x="4497" y="1515"/>
              <a:ext cx="1" cy="222"/>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11" name="Line 18"/>
            <p:cNvSpPr>
              <a:spLocks noChangeShapeType="1"/>
            </p:cNvSpPr>
            <p:nvPr/>
          </p:nvSpPr>
          <p:spPr bwMode="auto">
            <a:xfrm>
              <a:off x="3460" y="746"/>
              <a:ext cx="1" cy="219"/>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12" name="Line 19"/>
            <p:cNvSpPr>
              <a:spLocks noChangeShapeType="1"/>
            </p:cNvSpPr>
            <p:nvPr/>
          </p:nvSpPr>
          <p:spPr bwMode="auto">
            <a:xfrm>
              <a:off x="3591" y="746"/>
              <a:ext cx="1" cy="219"/>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13" name="Line 20"/>
            <p:cNvSpPr>
              <a:spLocks noChangeShapeType="1"/>
            </p:cNvSpPr>
            <p:nvPr/>
          </p:nvSpPr>
          <p:spPr bwMode="auto">
            <a:xfrm>
              <a:off x="3729" y="1515"/>
              <a:ext cx="1" cy="222"/>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6314" name="Rectangle 21"/>
            <p:cNvSpPr>
              <a:spLocks noChangeArrowheads="1"/>
            </p:cNvSpPr>
            <p:nvPr/>
          </p:nvSpPr>
          <p:spPr bwMode="auto">
            <a:xfrm>
              <a:off x="2647" y="625"/>
              <a:ext cx="9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a3</a:t>
              </a:r>
              <a:endParaRPr lang="en-US" altLang="en-US" sz="1800">
                <a:solidFill>
                  <a:schemeClr val="tx1"/>
                </a:solidFill>
              </a:endParaRPr>
            </a:p>
          </p:txBody>
        </p:sp>
        <p:sp>
          <p:nvSpPr>
            <p:cNvPr id="396315" name="Rectangle 22"/>
            <p:cNvSpPr>
              <a:spLocks noChangeArrowheads="1"/>
            </p:cNvSpPr>
            <p:nvPr/>
          </p:nvSpPr>
          <p:spPr bwMode="auto">
            <a:xfrm>
              <a:off x="2647" y="1387"/>
              <a:ext cx="4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c</a:t>
              </a:r>
              <a:endParaRPr lang="en-US" altLang="en-US" sz="1800">
                <a:solidFill>
                  <a:schemeClr val="tx1"/>
                </a:solidFill>
              </a:endParaRPr>
            </a:p>
          </p:txBody>
        </p:sp>
        <p:sp>
          <p:nvSpPr>
            <p:cNvPr id="396316" name="Rectangle 23"/>
            <p:cNvSpPr>
              <a:spLocks noChangeArrowheads="1"/>
            </p:cNvSpPr>
            <p:nvPr/>
          </p:nvSpPr>
          <p:spPr bwMode="auto">
            <a:xfrm>
              <a:off x="2691" y="1387"/>
              <a:ext cx="5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o</a:t>
              </a:r>
              <a:endParaRPr lang="en-US" altLang="en-US" sz="1800">
                <a:solidFill>
                  <a:schemeClr val="tx1"/>
                </a:solidFill>
              </a:endParaRPr>
            </a:p>
          </p:txBody>
        </p:sp>
        <p:sp>
          <p:nvSpPr>
            <p:cNvPr id="396317" name="Rectangle 24"/>
            <p:cNvSpPr>
              <a:spLocks noChangeArrowheads="1"/>
            </p:cNvSpPr>
            <p:nvPr/>
          </p:nvSpPr>
          <p:spPr bwMode="auto">
            <a:xfrm>
              <a:off x="2947" y="1387"/>
              <a:ext cx="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a:t>
              </a:r>
              <a:endParaRPr lang="en-US" altLang="en-US" sz="1800">
                <a:solidFill>
                  <a:schemeClr val="tx1"/>
                </a:solidFill>
              </a:endParaRPr>
            </a:p>
          </p:txBody>
        </p:sp>
        <p:sp>
          <p:nvSpPr>
            <p:cNvPr id="396318" name="Rectangle 25"/>
            <p:cNvSpPr>
              <a:spLocks noChangeArrowheads="1"/>
            </p:cNvSpPr>
            <p:nvPr/>
          </p:nvSpPr>
          <p:spPr bwMode="auto">
            <a:xfrm>
              <a:off x="2778" y="1186"/>
              <a:ext cx="5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F</a:t>
              </a:r>
              <a:endParaRPr lang="en-US" altLang="en-US" sz="1800">
                <a:solidFill>
                  <a:schemeClr val="tx1"/>
                </a:solidFill>
              </a:endParaRPr>
            </a:p>
          </p:txBody>
        </p:sp>
        <p:sp>
          <p:nvSpPr>
            <p:cNvPr id="396319" name="Rectangle 26"/>
            <p:cNvSpPr>
              <a:spLocks noChangeArrowheads="1"/>
            </p:cNvSpPr>
            <p:nvPr/>
          </p:nvSpPr>
          <p:spPr bwMode="auto">
            <a:xfrm>
              <a:off x="2820" y="1186"/>
              <a:ext cx="7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a:t>
              </a:r>
              <a:endParaRPr lang="en-US" altLang="en-US" sz="1800">
                <a:solidFill>
                  <a:schemeClr val="tx1"/>
                </a:solidFill>
              </a:endParaRPr>
            </a:p>
          </p:txBody>
        </p:sp>
        <p:sp>
          <p:nvSpPr>
            <p:cNvPr id="396320" name="Rectangle 27"/>
            <p:cNvSpPr>
              <a:spLocks noChangeArrowheads="1"/>
            </p:cNvSpPr>
            <p:nvPr/>
          </p:nvSpPr>
          <p:spPr bwMode="auto">
            <a:xfrm>
              <a:off x="2647" y="1748"/>
              <a:ext cx="4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c</a:t>
              </a:r>
              <a:endParaRPr lang="en-US" altLang="en-US" sz="1800">
                <a:solidFill>
                  <a:schemeClr val="tx1"/>
                </a:solidFill>
              </a:endParaRPr>
            </a:p>
          </p:txBody>
        </p:sp>
        <p:sp>
          <p:nvSpPr>
            <p:cNvPr id="396321" name="Rectangle 28"/>
            <p:cNvSpPr>
              <a:spLocks noChangeArrowheads="1"/>
            </p:cNvSpPr>
            <p:nvPr/>
          </p:nvSpPr>
          <p:spPr bwMode="auto">
            <a:xfrm>
              <a:off x="2691" y="1748"/>
              <a:ext cx="5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o</a:t>
              </a:r>
              <a:endParaRPr lang="en-US" altLang="en-US" sz="1800">
                <a:solidFill>
                  <a:schemeClr val="tx1"/>
                </a:solidFill>
              </a:endParaRPr>
            </a:p>
          </p:txBody>
        </p:sp>
        <p:sp>
          <p:nvSpPr>
            <p:cNvPr id="396322" name="Rectangle 29"/>
            <p:cNvSpPr>
              <a:spLocks noChangeArrowheads="1"/>
            </p:cNvSpPr>
            <p:nvPr/>
          </p:nvSpPr>
          <p:spPr bwMode="auto">
            <a:xfrm>
              <a:off x="2776" y="625"/>
              <a:ext cx="10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b3</a:t>
              </a:r>
              <a:endParaRPr lang="en-US" altLang="en-US" sz="1800">
                <a:solidFill>
                  <a:schemeClr val="tx1"/>
                </a:solidFill>
              </a:endParaRPr>
            </a:p>
          </p:txBody>
        </p:sp>
        <p:sp>
          <p:nvSpPr>
            <p:cNvPr id="396323" name="Rectangle 30"/>
            <p:cNvSpPr>
              <a:spLocks noChangeArrowheads="1"/>
            </p:cNvSpPr>
            <p:nvPr/>
          </p:nvSpPr>
          <p:spPr bwMode="auto">
            <a:xfrm>
              <a:off x="3409" y="625"/>
              <a:ext cx="9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a2</a:t>
              </a:r>
              <a:endParaRPr lang="en-US" altLang="en-US" sz="1800">
                <a:solidFill>
                  <a:schemeClr val="tx1"/>
                </a:solidFill>
              </a:endParaRPr>
            </a:p>
          </p:txBody>
        </p:sp>
        <p:sp>
          <p:nvSpPr>
            <p:cNvPr id="396324" name="Rectangle 31"/>
            <p:cNvSpPr>
              <a:spLocks noChangeArrowheads="1"/>
            </p:cNvSpPr>
            <p:nvPr/>
          </p:nvSpPr>
          <p:spPr bwMode="auto">
            <a:xfrm>
              <a:off x="3538" y="625"/>
              <a:ext cx="10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b2</a:t>
              </a:r>
              <a:endParaRPr lang="en-US" altLang="en-US" sz="1800">
                <a:solidFill>
                  <a:schemeClr val="tx1"/>
                </a:solidFill>
              </a:endParaRPr>
            </a:p>
          </p:txBody>
        </p:sp>
        <p:sp>
          <p:nvSpPr>
            <p:cNvPr id="396325" name="Rectangle 32"/>
            <p:cNvSpPr>
              <a:spLocks noChangeArrowheads="1"/>
            </p:cNvSpPr>
            <p:nvPr/>
          </p:nvSpPr>
          <p:spPr bwMode="auto">
            <a:xfrm>
              <a:off x="2922" y="1752"/>
              <a:ext cx="9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s3</a:t>
              </a:r>
              <a:endParaRPr lang="en-US" altLang="en-US" sz="1800">
                <a:solidFill>
                  <a:schemeClr val="tx1"/>
                </a:solidFill>
              </a:endParaRPr>
            </a:p>
          </p:txBody>
        </p:sp>
        <p:sp>
          <p:nvSpPr>
            <p:cNvPr id="396326" name="Rectangle 33"/>
            <p:cNvSpPr>
              <a:spLocks noChangeArrowheads="1"/>
            </p:cNvSpPr>
            <p:nvPr/>
          </p:nvSpPr>
          <p:spPr bwMode="auto">
            <a:xfrm>
              <a:off x="3684" y="1752"/>
              <a:ext cx="9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s2</a:t>
              </a:r>
              <a:endParaRPr lang="en-US" altLang="en-US" sz="1800">
                <a:solidFill>
                  <a:schemeClr val="tx1"/>
                </a:solidFill>
              </a:endParaRPr>
            </a:p>
          </p:txBody>
        </p:sp>
        <p:sp>
          <p:nvSpPr>
            <p:cNvPr id="396327" name="Rectangle 34"/>
            <p:cNvSpPr>
              <a:spLocks noChangeArrowheads="1"/>
            </p:cNvSpPr>
            <p:nvPr/>
          </p:nvSpPr>
          <p:spPr bwMode="auto">
            <a:xfrm>
              <a:off x="4451" y="1752"/>
              <a:ext cx="9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s1</a:t>
              </a:r>
              <a:endParaRPr lang="en-US" altLang="en-US" sz="1800">
                <a:solidFill>
                  <a:schemeClr val="tx1"/>
                </a:solidFill>
              </a:endParaRPr>
            </a:p>
          </p:txBody>
        </p:sp>
        <p:sp>
          <p:nvSpPr>
            <p:cNvPr id="396328" name="Rectangle 35"/>
            <p:cNvSpPr>
              <a:spLocks noChangeArrowheads="1"/>
            </p:cNvSpPr>
            <p:nvPr/>
          </p:nvSpPr>
          <p:spPr bwMode="auto">
            <a:xfrm>
              <a:off x="2929" y="982"/>
              <a:ext cx="7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ci</a:t>
              </a:r>
              <a:endParaRPr lang="en-US" altLang="en-US" sz="1800">
                <a:solidFill>
                  <a:schemeClr val="tx1"/>
                </a:solidFill>
              </a:endParaRPr>
            </a:p>
          </p:txBody>
        </p:sp>
        <p:sp>
          <p:nvSpPr>
            <p:cNvPr id="396329" name="Rectangle 36"/>
            <p:cNvSpPr>
              <a:spLocks noChangeArrowheads="1"/>
            </p:cNvSpPr>
            <p:nvPr/>
          </p:nvSpPr>
          <p:spPr bwMode="auto">
            <a:xfrm>
              <a:off x="2801" y="982"/>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a:t>
              </a:r>
              <a:endParaRPr lang="en-US" altLang="en-US" sz="1800">
                <a:solidFill>
                  <a:schemeClr val="tx1"/>
                </a:solidFill>
              </a:endParaRPr>
            </a:p>
          </p:txBody>
        </p:sp>
        <p:sp>
          <p:nvSpPr>
            <p:cNvPr id="396330" name="Rectangle 37"/>
            <p:cNvSpPr>
              <a:spLocks noChangeArrowheads="1"/>
            </p:cNvSpPr>
            <p:nvPr/>
          </p:nvSpPr>
          <p:spPr bwMode="auto">
            <a:xfrm>
              <a:off x="2667" y="982"/>
              <a:ext cx="4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a:t>
              </a:r>
              <a:endParaRPr lang="en-US" altLang="en-US" sz="1800">
                <a:solidFill>
                  <a:schemeClr val="tx1"/>
                </a:solidFill>
              </a:endParaRPr>
            </a:p>
          </p:txBody>
        </p:sp>
        <p:sp>
          <p:nvSpPr>
            <p:cNvPr id="396331" name="Rectangle 38"/>
            <p:cNvSpPr>
              <a:spLocks noChangeArrowheads="1"/>
            </p:cNvSpPr>
            <p:nvPr/>
          </p:nvSpPr>
          <p:spPr bwMode="auto">
            <a:xfrm>
              <a:off x="3401" y="1387"/>
              <a:ext cx="4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c</a:t>
              </a:r>
              <a:endParaRPr lang="en-US" altLang="en-US" sz="1800">
                <a:solidFill>
                  <a:schemeClr val="tx1"/>
                </a:solidFill>
              </a:endParaRPr>
            </a:p>
          </p:txBody>
        </p:sp>
        <p:sp>
          <p:nvSpPr>
            <p:cNvPr id="396332" name="Rectangle 39"/>
            <p:cNvSpPr>
              <a:spLocks noChangeArrowheads="1"/>
            </p:cNvSpPr>
            <p:nvPr/>
          </p:nvSpPr>
          <p:spPr bwMode="auto">
            <a:xfrm>
              <a:off x="3445" y="1387"/>
              <a:ext cx="5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o</a:t>
              </a:r>
              <a:endParaRPr lang="en-US" altLang="en-US" sz="1800">
                <a:solidFill>
                  <a:schemeClr val="tx1"/>
                </a:solidFill>
              </a:endParaRPr>
            </a:p>
          </p:txBody>
        </p:sp>
        <p:sp>
          <p:nvSpPr>
            <p:cNvPr id="396333" name="Rectangle 40"/>
            <p:cNvSpPr>
              <a:spLocks noChangeArrowheads="1"/>
            </p:cNvSpPr>
            <p:nvPr/>
          </p:nvSpPr>
          <p:spPr bwMode="auto">
            <a:xfrm>
              <a:off x="3703" y="1387"/>
              <a:ext cx="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a:t>
              </a:r>
              <a:endParaRPr lang="en-US" altLang="en-US" sz="1800">
                <a:solidFill>
                  <a:schemeClr val="tx1"/>
                </a:solidFill>
              </a:endParaRPr>
            </a:p>
          </p:txBody>
        </p:sp>
        <p:sp>
          <p:nvSpPr>
            <p:cNvPr id="396334" name="Rectangle 41"/>
            <p:cNvSpPr>
              <a:spLocks noChangeArrowheads="1"/>
            </p:cNvSpPr>
            <p:nvPr/>
          </p:nvSpPr>
          <p:spPr bwMode="auto">
            <a:xfrm>
              <a:off x="3533" y="1186"/>
              <a:ext cx="5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F</a:t>
              </a:r>
              <a:endParaRPr lang="en-US" altLang="en-US" sz="1800">
                <a:solidFill>
                  <a:schemeClr val="tx1"/>
                </a:solidFill>
              </a:endParaRPr>
            </a:p>
          </p:txBody>
        </p:sp>
        <p:sp>
          <p:nvSpPr>
            <p:cNvPr id="396335" name="Rectangle 42"/>
            <p:cNvSpPr>
              <a:spLocks noChangeArrowheads="1"/>
            </p:cNvSpPr>
            <p:nvPr/>
          </p:nvSpPr>
          <p:spPr bwMode="auto">
            <a:xfrm>
              <a:off x="3573" y="1186"/>
              <a:ext cx="7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a:t>
              </a:r>
              <a:endParaRPr lang="en-US" altLang="en-US" sz="1800">
                <a:solidFill>
                  <a:schemeClr val="tx1"/>
                </a:solidFill>
              </a:endParaRPr>
            </a:p>
          </p:txBody>
        </p:sp>
        <p:sp>
          <p:nvSpPr>
            <p:cNvPr id="396336" name="Rectangle 43"/>
            <p:cNvSpPr>
              <a:spLocks noChangeArrowheads="1"/>
            </p:cNvSpPr>
            <p:nvPr/>
          </p:nvSpPr>
          <p:spPr bwMode="auto">
            <a:xfrm>
              <a:off x="3683" y="982"/>
              <a:ext cx="7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ci</a:t>
              </a:r>
              <a:endParaRPr lang="en-US" altLang="en-US" sz="1800">
                <a:solidFill>
                  <a:schemeClr val="tx1"/>
                </a:solidFill>
              </a:endParaRPr>
            </a:p>
          </p:txBody>
        </p:sp>
        <p:sp>
          <p:nvSpPr>
            <p:cNvPr id="396337" name="Rectangle 44"/>
            <p:cNvSpPr>
              <a:spLocks noChangeArrowheads="1"/>
            </p:cNvSpPr>
            <p:nvPr/>
          </p:nvSpPr>
          <p:spPr bwMode="auto">
            <a:xfrm>
              <a:off x="3555" y="982"/>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a:t>
              </a:r>
              <a:endParaRPr lang="en-US" altLang="en-US" sz="1800">
                <a:solidFill>
                  <a:schemeClr val="tx1"/>
                </a:solidFill>
              </a:endParaRPr>
            </a:p>
          </p:txBody>
        </p:sp>
        <p:sp>
          <p:nvSpPr>
            <p:cNvPr id="396338" name="Rectangle 45"/>
            <p:cNvSpPr>
              <a:spLocks noChangeArrowheads="1"/>
            </p:cNvSpPr>
            <p:nvPr/>
          </p:nvSpPr>
          <p:spPr bwMode="auto">
            <a:xfrm>
              <a:off x="3422" y="982"/>
              <a:ext cx="4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a:t>
              </a:r>
              <a:endParaRPr lang="en-US" altLang="en-US" sz="1800">
                <a:solidFill>
                  <a:schemeClr val="tx1"/>
                </a:solidFill>
              </a:endParaRPr>
            </a:p>
          </p:txBody>
        </p:sp>
        <p:sp>
          <p:nvSpPr>
            <p:cNvPr id="396339" name="Rectangle 46"/>
            <p:cNvSpPr>
              <a:spLocks noChangeArrowheads="1"/>
            </p:cNvSpPr>
            <p:nvPr/>
          </p:nvSpPr>
          <p:spPr bwMode="auto">
            <a:xfrm>
              <a:off x="4180" y="625"/>
              <a:ext cx="10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a1</a:t>
              </a:r>
              <a:endParaRPr lang="en-US" altLang="en-US" sz="1800">
                <a:solidFill>
                  <a:schemeClr val="tx1"/>
                </a:solidFill>
              </a:endParaRPr>
            </a:p>
          </p:txBody>
        </p:sp>
        <p:sp>
          <p:nvSpPr>
            <p:cNvPr id="396340" name="Rectangle 47"/>
            <p:cNvSpPr>
              <a:spLocks noChangeArrowheads="1"/>
            </p:cNvSpPr>
            <p:nvPr/>
          </p:nvSpPr>
          <p:spPr bwMode="auto">
            <a:xfrm>
              <a:off x="4308" y="625"/>
              <a:ext cx="10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b1</a:t>
              </a:r>
              <a:endParaRPr lang="en-US" altLang="en-US" sz="1800">
                <a:solidFill>
                  <a:schemeClr val="tx1"/>
                </a:solidFill>
              </a:endParaRPr>
            </a:p>
          </p:txBody>
        </p:sp>
        <p:sp>
          <p:nvSpPr>
            <p:cNvPr id="396341" name="Rectangle 48"/>
            <p:cNvSpPr>
              <a:spLocks noChangeArrowheads="1"/>
            </p:cNvSpPr>
            <p:nvPr/>
          </p:nvSpPr>
          <p:spPr bwMode="auto">
            <a:xfrm>
              <a:off x="4173" y="1387"/>
              <a:ext cx="4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c</a:t>
              </a:r>
              <a:endParaRPr lang="en-US" altLang="en-US" sz="1800">
                <a:solidFill>
                  <a:schemeClr val="tx1"/>
                </a:solidFill>
              </a:endParaRPr>
            </a:p>
          </p:txBody>
        </p:sp>
        <p:sp>
          <p:nvSpPr>
            <p:cNvPr id="396342" name="Rectangle 49"/>
            <p:cNvSpPr>
              <a:spLocks noChangeArrowheads="1"/>
            </p:cNvSpPr>
            <p:nvPr/>
          </p:nvSpPr>
          <p:spPr bwMode="auto">
            <a:xfrm>
              <a:off x="4216" y="1387"/>
              <a:ext cx="5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o</a:t>
              </a:r>
              <a:endParaRPr lang="en-US" altLang="en-US" sz="1800">
                <a:solidFill>
                  <a:schemeClr val="tx1"/>
                </a:solidFill>
              </a:endParaRPr>
            </a:p>
          </p:txBody>
        </p:sp>
        <p:sp>
          <p:nvSpPr>
            <p:cNvPr id="396343" name="Rectangle 50"/>
            <p:cNvSpPr>
              <a:spLocks noChangeArrowheads="1"/>
            </p:cNvSpPr>
            <p:nvPr/>
          </p:nvSpPr>
          <p:spPr bwMode="auto">
            <a:xfrm>
              <a:off x="4472" y="1387"/>
              <a:ext cx="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a:t>
              </a:r>
              <a:endParaRPr lang="en-US" altLang="en-US" sz="1800">
                <a:solidFill>
                  <a:schemeClr val="tx1"/>
                </a:solidFill>
              </a:endParaRPr>
            </a:p>
          </p:txBody>
        </p:sp>
        <p:sp>
          <p:nvSpPr>
            <p:cNvPr id="396344" name="Rectangle 51"/>
            <p:cNvSpPr>
              <a:spLocks noChangeArrowheads="1"/>
            </p:cNvSpPr>
            <p:nvPr/>
          </p:nvSpPr>
          <p:spPr bwMode="auto">
            <a:xfrm>
              <a:off x="4304" y="1186"/>
              <a:ext cx="5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F</a:t>
              </a:r>
              <a:endParaRPr lang="en-US" altLang="en-US" sz="1800">
                <a:solidFill>
                  <a:schemeClr val="tx1"/>
                </a:solidFill>
              </a:endParaRPr>
            </a:p>
          </p:txBody>
        </p:sp>
        <p:sp>
          <p:nvSpPr>
            <p:cNvPr id="396345" name="Rectangle 52"/>
            <p:cNvSpPr>
              <a:spLocks noChangeArrowheads="1"/>
            </p:cNvSpPr>
            <p:nvPr/>
          </p:nvSpPr>
          <p:spPr bwMode="auto">
            <a:xfrm>
              <a:off x="4345" y="1186"/>
              <a:ext cx="7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a:t>
              </a:r>
              <a:endParaRPr lang="en-US" altLang="en-US" sz="1800">
                <a:solidFill>
                  <a:schemeClr val="tx1"/>
                </a:solidFill>
              </a:endParaRPr>
            </a:p>
          </p:txBody>
        </p:sp>
        <p:sp>
          <p:nvSpPr>
            <p:cNvPr id="396346" name="Rectangle 53"/>
            <p:cNvSpPr>
              <a:spLocks noChangeArrowheads="1"/>
            </p:cNvSpPr>
            <p:nvPr/>
          </p:nvSpPr>
          <p:spPr bwMode="auto">
            <a:xfrm>
              <a:off x="4455" y="982"/>
              <a:ext cx="7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ci</a:t>
              </a:r>
              <a:endParaRPr lang="en-US" altLang="en-US" sz="1800">
                <a:solidFill>
                  <a:schemeClr val="tx1"/>
                </a:solidFill>
              </a:endParaRPr>
            </a:p>
          </p:txBody>
        </p:sp>
        <p:sp>
          <p:nvSpPr>
            <p:cNvPr id="396347" name="Rectangle 54"/>
            <p:cNvSpPr>
              <a:spLocks noChangeArrowheads="1"/>
            </p:cNvSpPr>
            <p:nvPr/>
          </p:nvSpPr>
          <p:spPr bwMode="auto">
            <a:xfrm>
              <a:off x="4327" y="982"/>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a:t>
              </a:r>
              <a:endParaRPr lang="en-US" altLang="en-US" sz="1800">
                <a:solidFill>
                  <a:schemeClr val="tx1"/>
                </a:solidFill>
              </a:endParaRPr>
            </a:p>
          </p:txBody>
        </p:sp>
        <p:sp>
          <p:nvSpPr>
            <p:cNvPr id="396348" name="Rectangle 55"/>
            <p:cNvSpPr>
              <a:spLocks noChangeArrowheads="1"/>
            </p:cNvSpPr>
            <p:nvPr/>
          </p:nvSpPr>
          <p:spPr bwMode="auto">
            <a:xfrm>
              <a:off x="4193" y="982"/>
              <a:ext cx="4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a:t>
              </a:r>
              <a:endParaRPr lang="en-US" altLang="en-US" sz="1800">
                <a:solidFill>
                  <a:schemeClr val="tx1"/>
                </a:solidFill>
              </a:endParaRPr>
            </a:p>
          </p:txBody>
        </p:sp>
        <p:sp>
          <p:nvSpPr>
            <p:cNvPr id="396349" name="Rectangle 56"/>
            <p:cNvSpPr>
              <a:spLocks noChangeArrowheads="1"/>
            </p:cNvSpPr>
            <p:nvPr/>
          </p:nvSpPr>
          <p:spPr bwMode="auto">
            <a:xfrm>
              <a:off x="5230" y="1752"/>
              <a:ext cx="9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s0</a:t>
              </a:r>
              <a:endParaRPr lang="en-US" altLang="en-US" sz="1800">
                <a:solidFill>
                  <a:schemeClr val="tx1"/>
                </a:solidFill>
              </a:endParaRPr>
            </a:p>
          </p:txBody>
        </p:sp>
        <p:sp>
          <p:nvSpPr>
            <p:cNvPr id="396350" name="Rectangle 57"/>
            <p:cNvSpPr>
              <a:spLocks noChangeArrowheads="1"/>
            </p:cNvSpPr>
            <p:nvPr/>
          </p:nvSpPr>
          <p:spPr bwMode="auto">
            <a:xfrm>
              <a:off x="4947" y="625"/>
              <a:ext cx="9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a0</a:t>
              </a:r>
              <a:endParaRPr lang="en-US" altLang="en-US" sz="1800">
                <a:solidFill>
                  <a:schemeClr val="tx1"/>
                </a:solidFill>
              </a:endParaRPr>
            </a:p>
          </p:txBody>
        </p:sp>
        <p:sp>
          <p:nvSpPr>
            <p:cNvPr id="396351" name="Rectangle 58"/>
            <p:cNvSpPr>
              <a:spLocks noChangeArrowheads="1"/>
            </p:cNvSpPr>
            <p:nvPr/>
          </p:nvSpPr>
          <p:spPr bwMode="auto">
            <a:xfrm>
              <a:off x="5088" y="625"/>
              <a:ext cx="10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chemeClr val="tx1"/>
                  </a:solidFill>
                  <a:latin typeface="Myriad Roman"/>
                </a:rPr>
                <a:t>b0</a:t>
              </a:r>
              <a:endParaRPr lang="en-US" altLang="en-US" sz="1800">
                <a:solidFill>
                  <a:schemeClr val="tx1"/>
                </a:solidFill>
              </a:endParaRPr>
            </a:p>
          </p:txBody>
        </p:sp>
        <p:sp>
          <p:nvSpPr>
            <p:cNvPr id="396352" name="Rectangle 59"/>
            <p:cNvSpPr>
              <a:spLocks noChangeArrowheads="1"/>
            </p:cNvSpPr>
            <p:nvPr/>
          </p:nvSpPr>
          <p:spPr bwMode="auto">
            <a:xfrm>
              <a:off x="5235" y="625"/>
              <a:ext cx="7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chemeClr val="tx1"/>
                  </a:solidFill>
                  <a:latin typeface="Myriad Roman"/>
                </a:rPr>
                <a:t>ci</a:t>
              </a:r>
              <a:endParaRPr lang="en-US" altLang="en-US" sz="1800">
                <a:solidFill>
                  <a:schemeClr val="tx1"/>
                </a:solidFill>
              </a:endParaRPr>
            </a:p>
          </p:txBody>
        </p:sp>
        <p:sp>
          <p:nvSpPr>
            <p:cNvPr id="396353" name="Rectangle 60"/>
            <p:cNvSpPr>
              <a:spLocks noChangeArrowheads="1"/>
            </p:cNvSpPr>
            <p:nvPr/>
          </p:nvSpPr>
          <p:spPr bwMode="auto">
            <a:xfrm>
              <a:off x="4930" y="1387"/>
              <a:ext cx="4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c</a:t>
              </a:r>
              <a:endParaRPr lang="en-US" altLang="en-US" sz="1800">
                <a:solidFill>
                  <a:schemeClr val="tx1"/>
                </a:solidFill>
              </a:endParaRPr>
            </a:p>
          </p:txBody>
        </p:sp>
        <p:sp>
          <p:nvSpPr>
            <p:cNvPr id="396354" name="Rectangle 61"/>
            <p:cNvSpPr>
              <a:spLocks noChangeArrowheads="1"/>
            </p:cNvSpPr>
            <p:nvPr/>
          </p:nvSpPr>
          <p:spPr bwMode="auto">
            <a:xfrm>
              <a:off x="4974" y="1387"/>
              <a:ext cx="5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o</a:t>
              </a:r>
              <a:endParaRPr lang="en-US" altLang="en-US" sz="1800">
                <a:solidFill>
                  <a:schemeClr val="tx1"/>
                </a:solidFill>
              </a:endParaRPr>
            </a:p>
          </p:txBody>
        </p:sp>
        <p:sp>
          <p:nvSpPr>
            <p:cNvPr id="396355" name="Rectangle 62"/>
            <p:cNvSpPr>
              <a:spLocks noChangeArrowheads="1"/>
            </p:cNvSpPr>
            <p:nvPr/>
          </p:nvSpPr>
          <p:spPr bwMode="auto">
            <a:xfrm>
              <a:off x="5252" y="1387"/>
              <a:ext cx="4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chemeClr val="tx1"/>
                  </a:solidFill>
                  <a:latin typeface="Myriad Roman"/>
                </a:rPr>
                <a:t>s</a:t>
              </a:r>
              <a:endParaRPr lang="en-US" altLang="en-US" sz="1800">
                <a:solidFill>
                  <a:schemeClr val="tx1"/>
                </a:solidFill>
              </a:endParaRPr>
            </a:p>
          </p:txBody>
        </p:sp>
        <p:sp>
          <p:nvSpPr>
            <p:cNvPr id="396356" name="Rectangle 63"/>
            <p:cNvSpPr>
              <a:spLocks noChangeArrowheads="1"/>
            </p:cNvSpPr>
            <p:nvPr/>
          </p:nvSpPr>
          <p:spPr bwMode="auto">
            <a:xfrm>
              <a:off x="5082" y="1187"/>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chemeClr val="tx1"/>
                  </a:solidFill>
                  <a:latin typeface="Myriad Roman"/>
                </a:rPr>
                <a:t>F</a:t>
              </a:r>
              <a:endParaRPr lang="en-US" altLang="en-US" sz="1800">
                <a:solidFill>
                  <a:schemeClr val="tx1"/>
                </a:solidFill>
              </a:endParaRPr>
            </a:p>
          </p:txBody>
        </p:sp>
        <p:sp>
          <p:nvSpPr>
            <p:cNvPr id="396357" name="Rectangle 64"/>
            <p:cNvSpPr>
              <a:spLocks noChangeArrowheads="1"/>
            </p:cNvSpPr>
            <p:nvPr/>
          </p:nvSpPr>
          <p:spPr bwMode="auto">
            <a:xfrm>
              <a:off x="5124" y="1187"/>
              <a:ext cx="7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chemeClr val="tx1"/>
                  </a:solidFill>
                  <a:latin typeface="Myriad Roman"/>
                </a:rPr>
                <a:t>A</a:t>
              </a:r>
              <a:endParaRPr lang="en-US" altLang="en-US" sz="1800">
                <a:solidFill>
                  <a:schemeClr val="tx1"/>
                </a:solidFill>
              </a:endParaRPr>
            </a:p>
          </p:txBody>
        </p:sp>
        <p:sp>
          <p:nvSpPr>
            <p:cNvPr id="396358" name="Rectangle 65"/>
            <p:cNvSpPr>
              <a:spLocks noChangeArrowheads="1"/>
            </p:cNvSpPr>
            <p:nvPr/>
          </p:nvSpPr>
          <p:spPr bwMode="auto">
            <a:xfrm>
              <a:off x="5233" y="982"/>
              <a:ext cx="7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chemeClr val="tx1"/>
                  </a:solidFill>
                  <a:latin typeface="Myriad Roman"/>
                </a:rPr>
                <a:t>ci</a:t>
              </a:r>
              <a:endParaRPr lang="en-US" altLang="en-US" sz="1800">
                <a:solidFill>
                  <a:schemeClr val="tx1"/>
                </a:solidFill>
              </a:endParaRPr>
            </a:p>
          </p:txBody>
        </p:sp>
        <p:sp>
          <p:nvSpPr>
            <p:cNvPr id="396359" name="Rectangle 66"/>
            <p:cNvSpPr>
              <a:spLocks noChangeArrowheads="1"/>
            </p:cNvSpPr>
            <p:nvPr/>
          </p:nvSpPr>
          <p:spPr bwMode="auto">
            <a:xfrm>
              <a:off x="5105" y="982"/>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chemeClr val="tx1"/>
                  </a:solidFill>
                  <a:latin typeface="Myriad Roman"/>
                </a:rPr>
                <a:t>b</a:t>
              </a:r>
              <a:endParaRPr lang="en-US" altLang="en-US" sz="1800">
                <a:solidFill>
                  <a:schemeClr val="tx1"/>
                </a:solidFill>
              </a:endParaRPr>
            </a:p>
          </p:txBody>
        </p:sp>
        <p:sp>
          <p:nvSpPr>
            <p:cNvPr id="396360" name="Rectangle 67"/>
            <p:cNvSpPr>
              <a:spLocks noChangeArrowheads="1"/>
            </p:cNvSpPr>
            <p:nvPr/>
          </p:nvSpPr>
          <p:spPr bwMode="auto">
            <a:xfrm>
              <a:off x="4972" y="982"/>
              <a:ext cx="4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a</a:t>
              </a:r>
              <a:endParaRPr lang="en-US" altLang="en-US" sz="1800">
                <a:solidFill>
                  <a:schemeClr val="tx1"/>
                </a:solidFill>
              </a:endParaRPr>
            </a:p>
          </p:txBody>
        </p:sp>
        <p:sp>
          <p:nvSpPr>
            <p:cNvPr id="396361" name="Rectangle 71"/>
            <p:cNvSpPr>
              <a:spLocks noChangeArrowheads="1"/>
            </p:cNvSpPr>
            <p:nvPr/>
          </p:nvSpPr>
          <p:spPr bwMode="auto">
            <a:xfrm>
              <a:off x="2563" y="965"/>
              <a:ext cx="534" cy="550"/>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6362" name="Rectangle 72"/>
            <p:cNvSpPr>
              <a:spLocks noChangeArrowheads="1"/>
            </p:cNvSpPr>
            <p:nvPr/>
          </p:nvSpPr>
          <p:spPr bwMode="auto">
            <a:xfrm>
              <a:off x="4866" y="965"/>
              <a:ext cx="535" cy="550"/>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6363" name="Rectangle 73"/>
            <p:cNvSpPr>
              <a:spLocks noChangeArrowheads="1"/>
            </p:cNvSpPr>
            <p:nvPr/>
          </p:nvSpPr>
          <p:spPr bwMode="auto">
            <a:xfrm>
              <a:off x="4091" y="965"/>
              <a:ext cx="535" cy="550"/>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6364" name="Rectangle 74"/>
            <p:cNvSpPr>
              <a:spLocks noChangeArrowheads="1"/>
            </p:cNvSpPr>
            <p:nvPr/>
          </p:nvSpPr>
          <p:spPr bwMode="auto">
            <a:xfrm>
              <a:off x="3325" y="965"/>
              <a:ext cx="535" cy="550"/>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6365" name="Line 75"/>
            <p:cNvSpPr>
              <a:spLocks noChangeShapeType="1"/>
            </p:cNvSpPr>
            <p:nvPr/>
          </p:nvSpPr>
          <p:spPr bwMode="auto">
            <a:xfrm>
              <a:off x="5269" y="753"/>
              <a:ext cx="1" cy="219"/>
            </a:xfrm>
            <a:prstGeom prst="line">
              <a:avLst/>
            </a:prstGeom>
            <a:noFill/>
            <a:ln w="20638">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sp>
        <p:nvSpPr>
          <p:cNvPr id="396295" name="Text Box 77"/>
          <p:cNvSpPr txBox="1">
            <a:spLocks noChangeArrowheads="1"/>
          </p:cNvSpPr>
          <p:nvPr/>
        </p:nvSpPr>
        <p:spPr bwMode="auto">
          <a:xfrm>
            <a:off x="8112125" y="2043113"/>
            <a:ext cx="477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600">
                <a:solidFill>
                  <a:srgbClr val="FF0000"/>
                </a:solidFill>
              </a:rPr>
              <a:t>co1</a:t>
            </a:r>
          </a:p>
        </p:txBody>
      </p:sp>
      <p:sp>
        <p:nvSpPr>
          <p:cNvPr id="396296" name="Text Box 78"/>
          <p:cNvSpPr txBox="1">
            <a:spLocks noChangeArrowheads="1"/>
          </p:cNvSpPr>
          <p:nvPr/>
        </p:nvSpPr>
        <p:spPr bwMode="auto">
          <a:xfrm>
            <a:off x="7210425" y="2068513"/>
            <a:ext cx="477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600">
                <a:solidFill>
                  <a:srgbClr val="FF0000"/>
                </a:solidFill>
              </a:rPr>
              <a:t>co2</a:t>
            </a:r>
          </a:p>
        </p:txBody>
      </p:sp>
      <p:sp>
        <p:nvSpPr>
          <p:cNvPr id="396297" name="Text Box 79"/>
          <p:cNvSpPr txBox="1">
            <a:spLocks noChangeArrowheads="1"/>
          </p:cNvSpPr>
          <p:nvPr/>
        </p:nvSpPr>
        <p:spPr bwMode="auto">
          <a:xfrm>
            <a:off x="6219825" y="2093913"/>
            <a:ext cx="477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600">
                <a:solidFill>
                  <a:srgbClr val="FF0000"/>
                </a:solidFill>
              </a:rPr>
              <a:t>co3</a:t>
            </a:r>
          </a:p>
        </p:txBody>
      </p:sp>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6B1753D-C131-4A81-8FC9-24BB6E75CE2D}" type="slidenum">
              <a:rPr lang="en-US" altLang="en-US" sz="1400" smtClean="0">
                <a:solidFill>
                  <a:srgbClr val="0000B6"/>
                </a:solidFill>
                <a:latin typeface="Book Antiqua" panose="02040602050305030304" pitchFamily="18" charset="0"/>
              </a:rPr>
              <a:pPr>
                <a:spcBef>
                  <a:spcPct val="0"/>
                </a:spcBef>
                <a:buClrTx/>
                <a:buSzTx/>
                <a:buFontTx/>
                <a:buNone/>
              </a:pPr>
              <a:t>365</a:t>
            </a:fld>
            <a:endParaRPr lang="en-US" altLang="en-US" sz="1400" smtClean="0">
              <a:solidFill>
                <a:srgbClr val="0000B6"/>
              </a:solidFill>
              <a:latin typeface="Book Antiqua" panose="02040602050305030304" pitchFamily="18" charset="0"/>
            </a:endParaRPr>
          </a:p>
        </p:txBody>
      </p:sp>
      <p:sp>
        <p:nvSpPr>
          <p:cNvPr id="455682" name="Rectangle 2"/>
          <p:cNvSpPr>
            <a:spLocks noGrp="1" noChangeArrowheads="1"/>
          </p:cNvSpPr>
          <p:nvPr>
            <p:ph type="title"/>
          </p:nvPr>
        </p:nvSpPr>
        <p:spPr/>
        <p:txBody>
          <a:bodyPr/>
          <a:lstStyle/>
          <a:p>
            <a:pPr>
              <a:defRPr/>
            </a:pPr>
            <a:r>
              <a:rPr lang="en-US" altLang="en-US"/>
              <a:t>Describing an Up-Counter in VHDL</a:t>
            </a:r>
          </a:p>
        </p:txBody>
      </p:sp>
      <p:sp>
        <p:nvSpPr>
          <p:cNvPr id="397316" name="Rectangle 3"/>
          <p:cNvSpPr>
            <a:spLocks noGrp="1" noChangeArrowheads="1"/>
          </p:cNvSpPr>
          <p:nvPr>
            <p:ph type="body" idx="1"/>
          </p:nvPr>
        </p:nvSpPr>
        <p:spPr>
          <a:xfrm>
            <a:off x="177800" y="3429000"/>
            <a:ext cx="3975100" cy="2400300"/>
          </a:xfrm>
        </p:spPr>
        <p:txBody>
          <a:bodyPr/>
          <a:lstStyle/>
          <a:p>
            <a:pPr>
              <a:lnSpc>
                <a:spcPct val="90000"/>
              </a:lnSpc>
            </a:pPr>
            <a:r>
              <a:rPr lang="en-US" altLang="en-US" sz="2000" smtClean="0"/>
              <a:t>Described structurally </a:t>
            </a:r>
            <a:r>
              <a:rPr lang="en-US" altLang="en-US" sz="1400" smtClean="0"/>
              <a:t>(could have been described behaviorally)</a:t>
            </a:r>
          </a:p>
          <a:p>
            <a:pPr>
              <a:lnSpc>
                <a:spcPct val="90000"/>
              </a:lnSpc>
            </a:pPr>
            <a:r>
              <a:rPr lang="en-US" altLang="en-US" sz="2000" smtClean="0"/>
              <a:t>Includes process that updates output port C whenever internal signal tempC changes</a:t>
            </a:r>
          </a:p>
          <a:p>
            <a:pPr lvl="1">
              <a:lnSpc>
                <a:spcPct val="90000"/>
              </a:lnSpc>
            </a:pPr>
            <a:r>
              <a:rPr lang="en-US" altLang="en-US" sz="1800" smtClean="0"/>
              <a:t>Need tempC signal because can't read C due to C being an output port</a:t>
            </a:r>
          </a:p>
          <a:p>
            <a:pPr>
              <a:lnSpc>
                <a:spcPct val="90000"/>
              </a:lnSpc>
            </a:pPr>
            <a:endParaRPr lang="en-US" altLang="en-US" sz="2000" smtClean="0"/>
          </a:p>
        </p:txBody>
      </p:sp>
      <p:grpSp>
        <p:nvGrpSpPr>
          <p:cNvPr id="397317" name="Group 4"/>
          <p:cNvGrpSpPr>
            <a:grpSpLocks/>
          </p:cNvGrpSpPr>
          <p:nvPr/>
        </p:nvGrpSpPr>
        <p:grpSpPr bwMode="auto">
          <a:xfrm>
            <a:off x="1460500" y="1117600"/>
            <a:ext cx="2446338" cy="2044700"/>
            <a:chOff x="3456" y="2304"/>
            <a:chExt cx="2029" cy="1520"/>
          </a:xfrm>
        </p:grpSpPr>
        <p:sp>
          <p:nvSpPr>
            <p:cNvPr id="397321" name="Rectangle 5"/>
            <p:cNvSpPr>
              <a:spLocks noChangeArrowheads="1"/>
            </p:cNvSpPr>
            <p:nvPr/>
          </p:nvSpPr>
          <p:spPr bwMode="auto">
            <a:xfrm>
              <a:off x="3644" y="2304"/>
              <a:ext cx="1841" cy="1357"/>
            </a:xfrm>
            <a:prstGeom prst="rect">
              <a:avLst/>
            </a:prstGeom>
            <a:noFill/>
            <a:ln w="1428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7322" name="Freeform 6"/>
            <p:cNvSpPr>
              <a:spLocks/>
            </p:cNvSpPr>
            <p:nvPr/>
          </p:nvSpPr>
          <p:spPr bwMode="auto">
            <a:xfrm>
              <a:off x="4610" y="3724"/>
              <a:ext cx="50" cy="100"/>
            </a:xfrm>
            <a:custGeom>
              <a:avLst/>
              <a:gdLst>
                <a:gd name="T0" fmla="*/ 25 w 50"/>
                <a:gd name="T1" fmla="*/ 100 h 100"/>
                <a:gd name="T2" fmla="*/ 50 w 50"/>
                <a:gd name="T3" fmla="*/ 0 h 100"/>
                <a:gd name="T4" fmla="*/ 0 w 50"/>
                <a:gd name="T5" fmla="*/ 0 h 100"/>
                <a:gd name="T6" fmla="*/ 25 w 50"/>
                <a:gd name="T7" fmla="*/ 100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100">
                  <a:moveTo>
                    <a:pt x="25" y="100"/>
                  </a:moveTo>
                  <a:lnTo>
                    <a:pt x="50" y="0"/>
                  </a:lnTo>
                  <a:lnTo>
                    <a:pt x="0" y="0"/>
                  </a:lnTo>
                  <a:lnTo>
                    <a:pt x="25"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7323" name="Line 7"/>
            <p:cNvSpPr>
              <a:spLocks noChangeShapeType="1"/>
            </p:cNvSpPr>
            <p:nvPr/>
          </p:nvSpPr>
          <p:spPr bwMode="auto">
            <a:xfrm>
              <a:off x="4635" y="3023"/>
              <a:ext cx="1" cy="738"/>
            </a:xfrm>
            <a:prstGeom prst="line">
              <a:avLst/>
            </a:prstGeom>
            <a:noFill/>
            <a:ln w="3016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7324" name="Freeform 8"/>
            <p:cNvSpPr>
              <a:spLocks/>
            </p:cNvSpPr>
            <p:nvPr/>
          </p:nvSpPr>
          <p:spPr bwMode="auto">
            <a:xfrm>
              <a:off x="4610" y="2523"/>
              <a:ext cx="50" cy="100"/>
            </a:xfrm>
            <a:custGeom>
              <a:avLst/>
              <a:gdLst>
                <a:gd name="T0" fmla="*/ 25 w 50"/>
                <a:gd name="T1" fmla="*/ 100 h 100"/>
                <a:gd name="T2" fmla="*/ 50 w 50"/>
                <a:gd name="T3" fmla="*/ 0 h 100"/>
                <a:gd name="T4" fmla="*/ 0 w 50"/>
                <a:gd name="T5" fmla="*/ 0 h 100"/>
                <a:gd name="T6" fmla="*/ 25 w 50"/>
                <a:gd name="T7" fmla="*/ 100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100">
                  <a:moveTo>
                    <a:pt x="25" y="100"/>
                  </a:moveTo>
                  <a:lnTo>
                    <a:pt x="50" y="0"/>
                  </a:lnTo>
                  <a:lnTo>
                    <a:pt x="0" y="0"/>
                  </a:lnTo>
                  <a:lnTo>
                    <a:pt x="25"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7325" name="Freeform 9"/>
            <p:cNvSpPr>
              <a:spLocks/>
            </p:cNvSpPr>
            <p:nvPr/>
          </p:nvSpPr>
          <p:spPr bwMode="auto">
            <a:xfrm>
              <a:off x="4969" y="3192"/>
              <a:ext cx="50" cy="100"/>
            </a:xfrm>
            <a:custGeom>
              <a:avLst/>
              <a:gdLst>
                <a:gd name="T0" fmla="*/ 25 w 50"/>
                <a:gd name="T1" fmla="*/ 100 h 100"/>
                <a:gd name="T2" fmla="*/ 50 w 50"/>
                <a:gd name="T3" fmla="*/ 0 h 100"/>
                <a:gd name="T4" fmla="*/ 0 w 50"/>
                <a:gd name="T5" fmla="*/ 0 h 100"/>
                <a:gd name="T6" fmla="*/ 25 w 50"/>
                <a:gd name="T7" fmla="*/ 100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100">
                  <a:moveTo>
                    <a:pt x="25" y="100"/>
                  </a:moveTo>
                  <a:lnTo>
                    <a:pt x="50" y="0"/>
                  </a:lnTo>
                  <a:lnTo>
                    <a:pt x="0" y="0"/>
                  </a:lnTo>
                  <a:lnTo>
                    <a:pt x="25"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7326" name="Freeform 10"/>
            <p:cNvSpPr>
              <a:spLocks/>
            </p:cNvSpPr>
            <p:nvPr/>
          </p:nvSpPr>
          <p:spPr bwMode="auto">
            <a:xfrm>
              <a:off x="4244" y="3192"/>
              <a:ext cx="50" cy="100"/>
            </a:xfrm>
            <a:custGeom>
              <a:avLst/>
              <a:gdLst>
                <a:gd name="T0" fmla="*/ 25 w 50"/>
                <a:gd name="T1" fmla="*/ 100 h 100"/>
                <a:gd name="T2" fmla="*/ 50 w 50"/>
                <a:gd name="T3" fmla="*/ 0 h 100"/>
                <a:gd name="T4" fmla="*/ 0 w 50"/>
                <a:gd name="T5" fmla="*/ 0 h 100"/>
                <a:gd name="T6" fmla="*/ 25 w 50"/>
                <a:gd name="T7" fmla="*/ 100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100">
                  <a:moveTo>
                    <a:pt x="25" y="100"/>
                  </a:moveTo>
                  <a:lnTo>
                    <a:pt x="50" y="0"/>
                  </a:lnTo>
                  <a:lnTo>
                    <a:pt x="0" y="0"/>
                  </a:lnTo>
                  <a:lnTo>
                    <a:pt x="25"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7327" name="Freeform 11"/>
            <p:cNvSpPr>
              <a:spLocks/>
            </p:cNvSpPr>
            <p:nvPr/>
          </p:nvSpPr>
          <p:spPr bwMode="auto">
            <a:xfrm>
              <a:off x="4244" y="3724"/>
              <a:ext cx="50" cy="100"/>
            </a:xfrm>
            <a:custGeom>
              <a:avLst/>
              <a:gdLst>
                <a:gd name="T0" fmla="*/ 25 w 50"/>
                <a:gd name="T1" fmla="*/ 100 h 100"/>
                <a:gd name="T2" fmla="*/ 50 w 50"/>
                <a:gd name="T3" fmla="*/ 0 h 100"/>
                <a:gd name="T4" fmla="*/ 0 w 50"/>
                <a:gd name="T5" fmla="*/ 0 h 100"/>
                <a:gd name="T6" fmla="*/ 25 w 50"/>
                <a:gd name="T7" fmla="*/ 100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100">
                  <a:moveTo>
                    <a:pt x="25" y="100"/>
                  </a:moveTo>
                  <a:lnTo>
                    <a:pt x="50" y="0"/>
                  </a:lnTo>
                  <a:lnTo>
                    <a:pt x="0" y="0"/>
                  </a:lnTo>
                  <a:lnTo>
                    <a:pt x="25"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7328" name="Freeform 12"/>
            <p:cNvSpPr>
              <a:spLocks/>
            </p:cNvSpPr>
            <p:nvPr/>
          </p:nvSpPr>
          <p:spPr bwMode="auto">
            <a:xfrm>
              <a:off x="3806" y="2692"/>
              <a:ext cx="100" cy="50"/>
            </a:xfrm>
            <a:custGeom>
              <a:avLst/>
              <a:gdLst>
                <a:gd name="T0" fmla="*/ 100 w 100"/>
                <a:gd name="T1" fmla="*/ 25 h 50"/>
                <a:gd name="T2" fmla="*/ 0 w 100"/>
                <a:gd name="T3" fmla="*/ 0 h 50"/>
                <a:gd name="T4" fmla="*/ 0 w 100"/>
                <a:gd name="T5" fmla="*/ 50 h 50"/>
                <a:gd name="T6" fmla="*/ 100 w 100"/>
                <a:gd name="T7" fmla="*/ 2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7329" name="Freeform 13"/>
            <p:cNvSpPr>
              <a:spLocks/>
            </p:cNvSpPr>
            <p:nvPr/>
          </p:nvSpPr>
          <p:spPr bwMode="auto">
            <a:xfrm>
              <a:off x="3803" y="2908"/>
              <a:ext cx="100" cy="50"/>
            </a:xfrm>
            <a:custGeom>
              <a:avLst/>
              <a:gdLst>
                <a:gd name="T0" fmla="*/ 100 w 100"/>
                <a:gd name="T1" fmla="*/ 25 h 50"/>
                <a:gd name="T2" fmla="*/ 0 w 100"/>
                <a:gd name="T3" fmla="*/ 0 h 50"/>
                <a:gd name="T4" fmla="*/ 0 w 100"/>
                <a:gd name="T5" fmla="*/ 50 h 50"/>
                <a:gd name="T6" fmla="*/ 100 w 100"/>
                <a:gd name="T7" fmla="*/ 2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7330" name="Line 14"/>
            <p:cNvSpPr>
              <a:spLocks noChangeShapeType="1"/>
            </p:cNvSpPr>
            <p:nvPr/>
          </p:nvSpPr>
          <p:spPr bwMode="auto">
            <a:xfrm>
              <a:off x="3750" y="2933"/>
              <a:ext cx="91"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7331" name="Freeform 15"/>
            <p:cNvSpPr>
              <a:spLocks/>
            </p:cNvSpPr>
            <p:nvPr/>
          </p:nvSpPr>
          <p:spPr bwMode="auto">
            <a:xfrm>
              <a:off x="3537" y="2911"/>
              <a:ext cx="100" cy="50"/>
            </a:xfrm>
            <a:custGeom>
              <a:avLst/>
              <a:gdLst>
                <a:gd name="T0" fmla="*/ 100 w 100"/>
                <a:gd name="T1" fmla="*/ 25 h 50"/>
                <a:gd name="T2" fmla="*/ 0 w 100"/>
                <a:gd name="T3" fmla="*/ 0 h 50"/>
                <a:gd name="T4" fmla="*/ 0 w 100"/>
                <a:gd name="T5" fmla="*/ 50 h 50"/>
                <a:gd name="T6" fmla="*/ 100 w 100"/>
                <a:gd name="T7" fmla="*/ 2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7332" name="Line 16"/>
            <p:cNvSpPr>
              <a:spLocks noChangeShapeType="1"/>
            </p:cNvSpPr>
            <p:nvPr/>
          </p:nvSpPr>
          <p:spPr bwMode="auto">
            <a:xfrm>
              <a:off x="3456" y="2936"/>
              <a:ext cx="116"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7333" name="Freeform 17"/>
            <p:cNvSpPr>
              <a:spLocks/>
            </p:cNvSpPr>
            <p:nvPr/>
          </p:nvSpPr>
          <p:spPr bwMode="auto">
            <a:xfrm>
              <a:off x="3912" y="2880"/>
              <a:ext cx="104" cy="106"/>
            </a:xfrm>
            <a:custGeom>
              <a:avLst/>
              <a:gdLst>
                <a:gd name="T0" fmla="*/ 0 w 104"/>
                <a:gd name="T1" fmla="*/ 106 h 106"/>
                <a:gd name="T2" fmla="*/ 104 w 104"/>
                <a:gd name="T3" fmla="*/ 53 h 106"/>
                <a:gd name="T4" fmla="*/ 0 w 104"/>
                <a:gd name="T5" fmla="*/ 0 h 106"/>
                <a:gd name="T6" fmla="*/ 0 60000 65536"/>
                <a:gd name="T7" fmla="*/ 0 60000 65536"/>
                <a:gd name="T8" fmla="*/ 0 60000 65536"/>
              </a:gdLst>
              <a:ahLst/>
              <a:cxnLst>
                <a:cxn ang="T6">
                  <a:pos x="T0" y="T1"/>
                </a:cxn>
                <a:cxn ang="T7">
                  <a:pos x="T2" y="T3"/>
                </a:cxn>
                <a:cxn ang="T8">
                  <a:pos x="T4" y="T5"/>
                </a:cxn>
              </a:cxnLst>
              <a:rect l="0" t="0" r="r" b="b"/>
              <a:pathLst>
                <a:path w="104" h="106">
                  <a:moveTo>
                    <a:pt x="0" y="106"/>
                  </a:moveTo>
                  <a:lnTo>
                    <a:pt x="104" y="53"/>
                  </a:lnTo>
                  <a:lnTo>
                    <a:pt x="0" y="0"/>
                  </a:lnTo>
                </a:path>
              </a:pathLst>
            </a:custGeom>
            <a:noFill/>
            <a:ln w="9525"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7334" name="Freeform 18"/>
            <p:cNvSpPr>
              <a:spLocks/>
            </p:cNvSpPr>
            <p:nvPr/>
          </p:nvSpPr>
          <p:spPr bwMode="auto">
            <a:xfrm>
              <a:off x="3644" y="2880"/>
              <a:ext cx="103" cy="106"/>
            </a:xfrm>
            <a:custGeom>
              <a:avLst/>
              <a:gdLst>
                <a:gd name="T0" fmla="*/ 0 w 103"/>
                <a:gd name="T1" fmla="*/ 106 h 106"/>
                <a:gd name="T2" fmla="*/ 103 w 103"/>
                <a:gd name="T3" fmla="*/ 53 h 106"/>
                <a:gd name="T4" fmla="*/ 0 w 103"/>
                <a:gd name="T5" fmla="*/ 0 h 106"/>
                <a:gd name="T6" fmla="*/ 0 60000 65536"/>
                <a:gd name="T7" fmla="*/ 0 60000 65536"/>
                <a:gd name="T8" fmla="*/ 0 60000 65536"/>
              </a:gdLst>
              <a:ahLst/>
              <a:cxnLst>
                <a:cxn ang="T6">
                  <a:pos x="T0" y="T1"/>
                </a:cxn>
                <a:cxn ang="T7">
                  <a:pos x="T2" y="T3"/>
                </a:cxn>
                <a:cxn ang="T8">
                  <a:pos x="T4" y="T5"/>
                </a:cxn>
              </a:cxnLst>
              <a:rect l="0" t="0" r="r" b="b"/>
              <a:pathLst>
                <a:path w="103" h="106">
                  <a:moveTo>
                    <a:pt x="0" y="106"/>
                  </a:moveTo>
                  <a:lnTo>
                    <a:pt x="103" y="53"/>
                  </a:lnTo>
                  <a:lnTo>
                    <a:pt x="0" y="0"/>
                  </a:lnTo>
                </a:path>
              </a:pathLst>
            </a:custGeom>
            <a:noFill/>
            <a:ln w="9525"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7335" name="Rectangle 19"/>
            <p:cNvSpPr>
              <a:spLocks noChangeArrowheads="1"/>
            </p:cNvSpPr>
            <p:nvPr/>
          </p:nvSpPr>
          <p:spPr bwMode="auto">
            <a:xfrm>
              <a:off x="3933" y="2652"/>
              <a:ext cx="8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ld</a:t>
              </a:r>
              <a:endParaRPr lang="en-US" altLang="en-US" sz="2000">
                <a:solidFill>
                  <a:schemeClr val="tx1"/>
                </a:solidFill>
              </a:endParaRPr>
            </a:p>
          </p:txBody>
        </p:sp>
        <p:sp>
          <p:nvSpPr>
            <p:cNvPr id="397336" name="Rectangle 20"/>
            <p:cNvSpPr>
              <a:spLocks noChangeArrowheads="1"/>
            </p:cNvSpPr>
            <p:nvPr/>
          </p:nvSpPr>
          <p:spPr bwMode="auto">
            <a:xfrm>
              <a:off x="4368" y="2752"/>
              <a:ext cx="592"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4-bit register</a:t>
              </a:r>
              <a:endParaRPr lang="en-US" altLang="en-US" sz="2000">
                <a:solidFill>
                  <a:schemeClr val="tx1"/>
                </a:solidFill>
              </a:endParaRPr>
            </a:p>
          </p:txBody>
        </p:sp>
        <p:sp>
          <p:nvSpPr>
            <p:cNvPr id="397337" name="Rectangle 21"/>
            <p:cNvSpPr>
              <a:spLocks noChangeArrowheads="1"/>
            </p:cNvSpPr>
            <p:nvPr/>
          </p:nvSpPr>
          <p:spPr bwMode="auto">
            <a:xfrm>
              <a:off x="4548" y="3545"/>
              <a:ext cx="7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C</a:t>
              </a:r>
              <a:endParaRPr lang="en-US" altLang="en-US" sz="2000">
                <a:solidFill>
                  <a:schemeClr val="tx1"/>
                </a:solidFill>
              </a:endParaRPr>
            </a:p>
          </p:txBody>
        </p:sp>
        <p:sp>
          <p:nvSpPr>
            <p:cNvPr id="397338" name="Rectangle 22"/>
            <p:cNvSpPr>
              <a:spLocks noChangeArrowheads="1"/>
            </p:cNvSpPr>
            <p:nvPr/>
          </p:nvSpPr>
          <p:spPr bwMode="auto">
            <a:xfrm>
              <a:off x="4116" y="3545"/>
              <a:ext cx="3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t</a:t>
              </a:r>
              <a:endParaRPr lang="en-US" altLang="en-US" sz="2000">
                <a:solidFill>
                  <a:schemeClr val="tx1"/>
                </a:solidFill>
              </a:endParaRPr>
            </a:p>
          </p:txBody>
        </p:sp>
        <p:sp>
          <p:nvSpPr>
            <p:cNvPr id="397339" name="Rectangle 23"/>
            <p:cNvSpPr>
              <a:spLocks noChangeArrowheads="1"/>
            </p:cNvSpPr>
            <p:nvPr/>
          </p:nvSpPr>
          <p:spPr bwMode="auto">
            <a:xfrm>
              <a:off x="4149" y="3545"/>
              <a:ext cx="5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c</a:t>
              </a:r>
              <a:endParaRPr lang="en-US" altLang="en-US" sz="2000">
                <a:solidFill>
                  <a:schemeClr val="tx1"/>
                </a:solidFill>
              </a:endParaRPr>
            </a:p>
          </p:txBody>
        </p:sp>
        <p:sp>
          <p:nvSpPr>
            <p:cNvPr id="397340" name="Rectangle 24"/>
            <p:cNvSpPr>
              <a:spLocks noChangeArrowheads="1"/>
            </p:cNvSpPr>
            <p:nvPr/>
          </p:nvSpPr>
          <p:spPr bwMode="auto">
            <a:xfrm>
              <a:off x="4521" y="3331"/>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4</a:t>
              </a:r>
              <a:endParaRPr lang="en-US" altLang="en-US" sz="2000">
                <a:solidFill>
                  <a:schemeClr val="tx1"/>
                </a:solidFill>
              </a:endParaRPr>
            </a:p>
          </p:txBody>
        </p:sp>
        <p:sp>
          <p:nvSpPr>
            <p:cNvPr id="397341" name="Rectangle 25"/>
            <p:cNvSpPr>
              <a:spLocks noChangeArrowheads="1"/>
            </p:cNvSpPr>
            <p:nvPr/>
          </p:nvSpPr>
          <p:spPr bwMode="auto">
            <a:xfrm>
              <a:off x="4411" y="3135"/>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4</a:t>
              </a:r>
              <a:endParaRPr lang="en-US" altLang="en-US" sz="2000">
                <a:solidFill>
                  <a:schemeClr val="tx1"/>
                </a:solidFill>
              </a:endParaRPr>
            </a:p>
          </p:txBody>
        </p:sp>
        <p:sp>
          <p:nvSpPr>
            <p:cNvPr id="397342" name="Rectangle 26"/>
            <p:cNvSpPr>
              <a:spLocks noChangeArrowheads="1"/>
            </p:cNvSpPr>
            <p:nvPr/>
          </p:nvSpPr>
          <p:spPr bwMode="auto">
            <a:xfrm>
              <a:off x="4813" y="3135"/>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4</a:t>
              </a:r>
              <a:endParaRPr lang="en-US" altLang="en-US" sz="2000">
                <a:solidFill>
                  <a:schemeClr val="tx1"/>
                </a:solidFill>
              </a:endParaRPr>
            </a:p>
          </p:txBody>
        </p:sp>
        <p:sp>
          <p:nvSpPr>
            <p:cNvPr id="397343" name="Rectangle 27"/>
            <p:cNvSpPr>
              <a:spLocks noChangeArrowheads="1"/>
            </p:cNvSpPr>
            <p:nvPr/>
          </p:nvSpPr>
          <p:spPr bwMode="auto">
            <a:xfrm>
              <a:off x="5201" y="3396"/>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4</a:t>
              </a:r>
              <a:endParaRPr lang="en-US" altLang="en-US" sz="2000">
                <a:solidFill>
                  <a:schemeClr val="tx1"/>
                </a:solidFill>
              </a:endParaRPr>
            </a:p>
          </p:txBody>
        </p:sp>
        <p:sp>
          <p:nvSpPr>
            <p:cNvPr id="397344" name="Rectangle 28"/>
            <p:cNvSpPr>
              <a:spLocks noChangeArrowheads="1"/>
            </p:cNvSpPr>
            <p:nvPr/>
          </p:nvSpPr>
          <p:spPr bwMode="auto">
            <a:xfrm>
              <a:off x="3912" y="2623"/>
              <a:ext cx="1442" cy="400"/>
            </a:xfrm>
            <a:prstGeom prst="rect">
              <a:avLst/>
            </a:prstGeom>
            <a:noFill/>
            <a:ln w="1428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7345" name="Freeform 29"/>
            <p:cNvSpPr>
              <a:spLocks/>
            </p:cNvSpPr>
            <p:nvPr/>
          </p:nvSpPr>
          <p:spPr bwMode="auto">
            <a:xfrm>
              <a:off x="4635" y="2445"/>
              <a:ext cx="784" cy="1097"/>
            </a:xfrm>
            <a:custGeom>
              <a:avLst/>
              <a:gdLst>
                <a:gd name="T0" fmla="*/ 359 w 784"/>
                <a:gd name="T1" fmla="*/ 1007 h 1097"/>
                <a:gd name="T2" fmla="*/ 359 w 784"/>
                <a:gd name="T3" fmla="*/ 1097 h 1097"/>
                <a:gd name="T4" fmla="*/ 784 w 784"/>
                <a:gd name="T5" fmla="*/ 1097 h 1097"/>
                <a:gd name="T6" fmla="*/ 784 w 784"/>
                <a:gd name="T7" fmla="*/ 0 h 1097"/>
                <a:gd name="T8" fmla="*/ 0 w 784"/>
                <a:gd name="T9" fmla="*/ 0 h 1097"/>
                <a:gd name="T10" fmla="*/ 0 w 784"/>
                <a:gd name="T11" fmla="*/ 113 h 10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84" h="1097">
                  <a:moveTo>
                    <a:pt x="359" y="1007"/>
                  </a:moveTo>
                  <a:lnTo>
                    <a:pt x="359" y="1097"/>
                  </a:lnTo>
                  <a:lnTo>
                    <a:pt x="784" y="1097"/>
                  </a:lnTo>
                  <a:lnTo>
                    <a:pt x="784" y="0"/>
                  </a:lnTo>
                  <a:lnTo>
                    <a:pt x="0" y="0"/>
                  </a:lnTo>
                  <a:lnTo>
                    <a:pt x="0" y="113"/>
                  </a:lnTo>
                </a:path>
              </a:pathLst>
            </a:custGeom>
            <a:noFill/>
            <a:ln w="301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7346" name="Oval 30"/>
            <p:cNvSpPr>
              <a:spLocks noChangeArrowheads="1"/>
            </p:cNvSpPr>
            <p:nvPr/>
          </p:nvSpPr>
          <p:spPr bwMode="auto">
            <a:xfrm>
              <a:off x="4610" y="3077"/>
              <a:ext cx="46" cy="50"/>
            </a:xfrm>
            <a:prstGeom prst="ellipse">
              <a:avLst/>
            </a:prstGeom>
            <a:solidFill>
              <a:srgbClr val="000000"/>
            </a:solidFill>
            <a:ln w="9525">
              <a:solidFill>
                <a:srgbClr val="000000"/>
              </a:solidFill>
              <a:miter lim="800000"/>
              <a:headEnd/>
              <a:tailEnd/>
            </a:ln>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7347" name="Line 31"/>
            <p:cNvSpPr>
              <a:spLocks noChangeShapeType="1"/>
            </p:cNvSpPr>
            <p:nvPr/>
          </p:nvSpPr>
          <p:spPr bwMode="auto">
            <a:xfrm>
              <a:off x="4269" y="3580"/>
              <a:ext cx="1" cy="150"/>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7348" name="Rectangle 32"/>
            <p:cNvSpPr>
              <a:spLocks noChangeArrowheads="1"/>
            </p:cNvSpPr>
            <p:nvPr/>
          </p:nvSpPr>
          <p:spPr bwMode="auto">
            <a:xfrm>
              <a:off x="3660" y="2577"/>
              <a:ext cx="5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c</a:t>
              </a:r>
              <a:endParaRPr lang="en-US" altLang="en-US" sz="2000">
                <a:solidFill>
                  <a:schemeClr val="tx1"/>
                </a:solidFill>
              </a:endParaRPr>
            </a:p>
          </p:txBody>
        </p:sp>
        <p:sp>
          <p:nvSpPr>
            <p:cNvPr id="397349" name="Rectangle 33"/>
            <p:cNvSpPr>
              <a:spLocks noChangeArrowheads="1"/>
            </p:cNvSpPr>
            <p:nvPr/>
          </p:nvSpPr>
          <p:spPr bwMode="auto">
            <a:xfrm>
              <a:off x="3705" y="2577"/>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n</a:t>
              </a:r>
              <a:endParaRPr lang="en-US" altLang="en-US" sz="2000">
                <a:solidFill>
                  <a:schemeClr val="tx1"/>
                </a:solidFill>
              </a:endParaRPr>
            </a:p>
          </p:txBody>
        </p:sp>
        <p:sp>
          <p:nvSpPr>
            <p:cNvPr id="397350" name="Rectangle 34"/>
            <p:cNvSpPr>
              <a:spLocks noChangeArrowheads="1"/>
            </p:cNvSpPr>
            <p:nvPr/>
          </p:nvSpPr>
          <p:spPr bwMode="auto">
            <a:xfrm>
              <a:off x="3760" y="2577"/>
              <a:ext cx="3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t</a:t>
              </a:r>
              <a:endParaRPr lang="en-US" altLang="en-US" sz="2000">
                <a:solidFill>
                  <a:schemeClr val="tx1"/>
                </a:solidFill>
              </a:endParaRPr>
            </a:p>
          </p:txBody>
        </p:sp>
        <p:sp>
          <p:nvSpPr>
            <p:cNvPr id="397351" name="Line 35"/>
            <p:cNvSpPr>
              <a:spLocks noChangeShapeType="1"/>
            </p:cNvSpPr>
            <p:nvPr/>
          </p:nvSpPr>
          <p:spPr bwMode="auto">
            <a:xfrm>
              <a:off x="3459" y="2717"/>
              <a:ext cx="385"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7352" name="Rectangle 36"/>
            <p:cNvSpPr>
              <a:spLocks noChangeArrowheads="1"/>
            </p:cNvSpPr>
            <p:nvPr/>
          </p:nvSpPr>
          <p:spPr bwMode="auto">
            <a:xfrm>
              <a:off x="3686" y="2318"/>
              <a:ext cx="74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4-bit up-counter</a:t>
              </a:r>
              <a:endParaRPr lang="en-US" altLang="en-US" sz="2000">
                <a:solidFill>
                  <a:schemeClr val="tx1"/>
                </a:solidFill>
              </a:endParaRPr>
            </a:p>
          </p:txBody>
        </p:sp>
        <p:sp>
          <p:nvSpPr>
            <p:cNvPr id="397353" name="Line 37"/>
            <p:cNvSpPr>
              <a:spLocks noChangeShapeType="1"/>
            </p:cNvSpPr>
            <p:nvPr/>
          </p:nvSpPr>
          <p:spPr bwMode="auto">
            <a:xfrm flipH="1">
              <a:off x="4594" y="3336"/>
              <a:ext cx="84" cy="85"/>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7354" name="Line 38"/>
            <p:cNvSpPr>
              <a:spLocks noChangeShapeType="1"/>
            </p:cNvSpPr>
            <p:nvPr/>
          </p:nvSpPr>
          <p:spPr bwMode="auto">
            <a:xfrm flipH="1">
              <a:off x="4397" y="3061"/>
              <a:ext cx="84" cy="84"/>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7355" name="Line 39"/>
            <p:cNvSpPr>
              <a:spLocks noChangeShapeType="1"/>
            </p:cNvSpPr>
            <p:nvPr/>
          </p:nvSpPr>
          <p:spPr bwMode="auto">
            <a:xfrm flipH="1">
              <a:off x="4791" y="3061"/>
              <a:ext cx="84" cy="84"/>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7356" name="Line 40"/>
            <p:cNvSpPr>
              <a:spLocks noChangeShapeType="1"/>
            </p:cNvSpPr>
            <p:nvPr/>
          </p:nvSpPr>
          <p:spPr bwMode="auto">
            <a:xfrm flipH="1">
              <a:off x="5166" y="3499"/>
              <a:ext cx="84" cy="84"/>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397357" name="Rectangle 41"/>
            <p:cNvSpPr>
              <a:spLocks noChangeArrowheads="1"/>
            </p:cNvSpPr>
            <p:nvPr/>
          </p:nvSpPr>
          <p:spPr bwMode="auto">
            <a:xfrm>
              <a:off x="4939" y="3309"/>
              <a:ext cx="12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+1</a:t>
              </a:r>
              <a:endParaRPr lang="en-US" altLang="en-US" sz="2000">
                <a:solidFill>
                  <a:schemeClr val="tx1"/>
                </a:solidFill>
              </a:endParaRPr>
            </a:p>
          </p:txBody>
        </p:sp>
        <p:sp>
          <p:nvSpPr>
            <p:cNvPr id="397358" name="Rectangle 42"/>
            <p:cNvSpPr>
              <a:spLocks noChangeArrowheads="1"/>
            </p:cNvSpPr>
            <p:nvPr/>
          </p:nvSpPr>
          <p:spPr bwMode="auto">
            <a:xfrm>
              <a:off x="4810" y="3289"/>
              <a:ext cx="368" cy="163"/>
            </a:xfrm>
            <a:prstGeom prst="rect">
              <a:avLst/>
            </a:prstGeom>
            <a:noFill/>
            <a:ln w="1428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397359" name="Freeform 43"/>
            <p:cNvSpPr>
              <a:spLocks/>
            </p:cNvSpPr>
            <p:nvPr/>
          </p:nvSpPr>
          <p:spPr bwMode="auto">
            <a:xfrm>
              <a:off x="4144" y="3292"/>
              <a:ext cx="250" cy="288"/>
            </a:xfrm>
            <a:custGeom>
              <a:avLst/>
              <a:gdLst>
                <a:gd name="T0" fmla="*/ 0 w 80"/>
                <a:gd name="T1" fmla="*/ 0 h 92"/>
                <a:gd name="T2" fmla="*/ 0 w 80"/>
                <a:gd name="T3" fmla="*/ 4704455 h 92"/>
                <a:gd name="T4" fmla="*/ 3556641 w 80"/>
                <a:gd name="T5" fmla="*/ 8319193 h 92"/>
                <a:gd name="T6" fmla="*/ 7104306 w 80"/>
                <a:gd name="T7" fmla="*/ 4704455 h 92"/>
                <a:gd name="T8" fmla="*/ 7104306 w 80"/>
                <a:gd name="T9" fmla="*/ 0 h 92"/>
                <a:gd name="T10" fmla="*/ 0 w 80"/>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92">
                  <a:moveTo>
                    <a:pt x="0" y="0"/>
                  </a:moveTo>
                  <a:cubicBezTo>
                    <a:pt x="0" y="52"/>
                    <a:pt x="0" y="52"/>
                    <a:pt x="0" y="52"/>
                  </a:cubicBezTo>
                  <a:cubicBezTo>
                    <a:pt x="0" y="74"/>
                    <a:pt x="18" y="92"/>
                    <a:pt x="40" y="92"/>
                  </a:cubicBezTo>
                  <a:cubicBezTo>
                    <a:pt x="62" y="92"/>
                    <a:pt x="80" y="74"/>
                    <a:pt x="80" y="52"/>
                  </a:cubicBezTo>
                  <a:cubicBezTo>
                    <a:pt x="80" y="0"/>
                    <a:pt x="80" y="0"/>
                    <a:pt x="80" y="0"/>
                  </a:cubicBezTo>
                  <a:lnTo>
                    <a:pt x="0" y="0"/>
                  </a:lnTo>
                  <a:close/>
                </a:path>
              </a:pathLst>
            </a:custGeom>
            <a:noFill/>
            <a:ln w="14288"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7360" name="Line 44"/>
            <p:cNvSpPr>
              <a:spLocks noChangeShapeType="1"/>
            </p:cNvSpPr>
            <p:nvPr/>
          </p:nvSpPr>
          <p:spPr bwMode="auto">
            <a:xfrm>
              <a:off x="4272" y="3120"/>
              <a:ext cx="72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7361" name="Line 45"/>
            <p:cNvSpPr>
              <a:spLocks noChangeShapeType="1"/>
            </p:cNvSpPr>
            <p:nvPr/>
          </p:nvSpPr>
          <p:spPr bwMode="auto">
            <a:xfrm>
              <a:off x="4272" y="3120"/>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7362" name="Line 46"/>
            <p:cNvSpPr>
              <a:spLocks noChangeShapeType="1"/>
            </p:cNvSpPr>
            <p:nvPr/>
          </p:nvSpPr>
          <p:spPr bwMode="auto">
            <a:xfrm>
              <a:off x="4992" y="3120"/>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397318" name="Picture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638" y="989013"/>
            <a:ext cx="3789362" cy="579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7319" name="Text Box 48"/>
          <p:cNvSpPr txBox="1">
            <a:spLocks noChangeArrowheads="1"/>
          </p:cNvSpPr>
          <p:nvPr/>
        </p:nvSpPr>
        <p:spPr bwMode="auto">
          <a:xfrm>
            <a:off x="568325" y="2124075"/>
            <a:ext cx="99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FF0000"/>
                </a:solidFill>
              </a:rPr>
              <a:t>tempC</a:t>
            </a:r>
          </a:p>
        </p:txBody>
      </p:sp>
      <p:sp>
        <p:nvSpPr>
          <p:cNvPr id="397320" name="Line 49"/>
          <p:cNvSpPr>
            <a:spLocks noChangeShapeType="1"/>
          </p:cNvSpPr>
          <p:nvPr/>
        </p:nvSpPr>
        <p:spPr bwMode="auto">
          <a:xfrm flipV="1">
            <a:off x="1485900" y="2146300"/>
            <a:ext cx="1384300" cy="203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E178EF4-9498-4C40-A34B-B37352E2E6BE}" type="slidenum">
              <a:rPr lang="en-US" altLang="en-US" sz="1400" smtClean="0">
                <a:solidFill>
                  <a:srgbClr val="0000B6"/>
                </a:solidFill>
                <a:latin typeface="Book Antiqua" panose="02040602050305030304" pitchFamily="18" charset="0"/>
              </a:rPr>
              <a:pPr>
                <a:spcBef>
                  <a:spcPct val="0"/>
                </a:spcBef>
                <a:buClrTx/>
                <a:buSzTx/>
                <a:buFontTx/>
                <a:buNone/>
              </a:pPr>
              <a:t>366</a:t>
            </a:fld>
            <a:endParaRPr lang="en-US" altLang="en-US" sz="1400" smtClean="0">
              <a:solidFill>
                <a:srgbClr val="0000B6"/>
              </a:solidFill>
              <a:latin typeface="Book Antiqua" panose="02040602050305030304" pitchFamily="18" charset="0"/>
            </a:endParaRPr>
          </a:p>
        </p:txBody>
      </p:sp>
      <p:sp>
        <p:nvSpPr>
          <p:cNvPr id="458754" name="Rectangle 2"/>
          <p:cNvSpPr>
            <a:spLocks noGrp="1" noChangeArrowheads="1"/>
          </p:cNvSpPr>
          <p:nvPr>
            <p:ph type="title"/>
          </p:nvPr>
        </p:nvSpPr>
        <p:spPr>
          <a:xfrm>
            <a:off x="228600" y="304800"/>
            <a:ext cx="8191500" cy="838200"/>
          </a:xfrm>
        </p:spPr>
        <p:txBody>
          <a:bodyPr/>
          <a:lstStyle/>
          <a:p>
            <a:pPr>
              <a:defRPr/>
            </a:pPr>
            <a:r>
              <a:rPr lang="en-US" altLang="en-US" u="sng"/>
              <a:t>RTL Design using Hardware Description Languages</a:t>
            </a:r>
          </a:p>
        </p:txBody>
      </p:sp>
      <p:sp>
        <p:nvSpPr>
          <p:cNvPr id="398340" name="Rectangle 3"/>
          <p:cNvSpPr>
            <a:spLocks noGrp="1" noChangeArrowheads="1"/>
          </p:cNvSpPr>
          <p:nvPr>
            <p:ph type="body" idx="1"/>
          </p:nvPr>
        </p:nvSpPr>
        <p:spPr>
          <a:xfrm>
            <a:off x="228600" y="1612900"/>
            <a:ext cx="8394700" cy="4303713"/>
          </a:xfrm>
        </p:spPr>
        <p:txBody>
          <a:bodyPr/>
          <a:lstStyle/>
          <a:p>
            <a:r>
              <a:rPr lang="en-US" altLang="en-US" smtClean="0"/>
              <a:t>Will consider two forms of RTL descriptions</a:t>
            </a:r>
          </a:p>
          <a:p>
            <a:pPr lvl="1"/>
            <a:r>
              <a:rPr lang="en-US" altLang="en-US" smtClean="0"/>
              <a:t>High-level state machine</a:t>
            </a:r>
          </a:p>
          <a:p>
            <a:pPr lvl="1"/>
            <a:r>
              <a:rPr lang="en-US" altLang="en-US" smtClean="0"/>
              <a:t>Controller and datapath</a:t>
            </a:r>
          </a:p>
        </p:txBody>
      </p:sp>
      <p:sp>
        <p:nvSpPr>
          <p:cNvPr id="398341" name="Text Box 4"/>
          <p:cNvSpPr txBox="1">
            <a:spLocks noChangeArrowheads="1"/>
          </p:cNvSpPr>
          <p:nvPr/>
        </p:nvSpPr>
        <p:spPr bwMode="auto">
          <a:xfrm>
            <a:off x="8458200" y="1524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800">
                <a:solidFill>
                  <a:schemeClr val="tx1"/>
                </a:solidFill>
              </a:rPr>
              <a:t>9.5</a:t>
            </a:r>
          </a:p>
        </p:txBody>
      </p:sp>
      <p:sp>
        <p:nvSpPr>
          <p:cNvPr id="398342" name="Rectangle 5"/>
          <p:cNvSpPr>
            <a:spLocks noChangeArrowheads="1"/>
          </p:cNvSpPr>
          <p:nvPr/>
        </p:nvSpPr>
        <p:spPr bwMode="auto">
          <a:xfrm>
            <a:off x="5634038" y="37020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si</a:t>
            </a:r>
            <a:endParaRPr lang="en-US" altLang="en-US" sz="2400">
              <a:solidFill>
                <a:schemeClr val="tx1"/>
              </a:solidFill>
            </a:endParaRPr>
          </a:p>
        </p:txBody>
      </p:sp>
      <p:sp>
        <p:nvSpPr>
          <p:cNvPr id="398343" name="Rectangle 6"/>
          <p:cNvSpPr>
            <a:spLocks noChangeArrowheads="1"/>
          </p:cNvSpPr>
          <p:nvPr/>
        </p:nvSpPr>
        <p:spPr bwMode="auto">
          <a:xfrm>
            <a:off x="7432675" y="48910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g</a:t>
            </a:r>
            <a:endParaRPr lang="en-US" altLang="en-US" sz="3600">
              <a:solidFill>
                <a:schemeClr val="tx1"/>
              </a:solidFill>
            </a:endParaRPr>
          </a:p>
        </p:txBody>
      </p:sp>
      <p:sp>
        <p:nvSpPr>
          <p:cNvPr id="398344" name="Rectangle 7"/>
          <p:cNvSpPr>
            <a:spLocks noChangeArrowheads="1"/>
          </p:cNvSpPr>
          <p:nvPr/>
        </p:nvSpPr>
        <p:spPr bwMode="auto">
          <a:xfrm>
            <a:off x="7432675" y="45561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t</a:t>
            </a:r>
            <a:endParaRPr lang="en-US" altLang="en-US" sz="3600">
              <a:solidFill>
                <a:schemeClr val="tx1"/>
              </a:solidFill>
            </a:endParaRPr>
          </a:p>
        </p:txBody>
      </p:sp>
      <p:sp>
        <p:nvSpPr>
          <p:cNvPr id="398345" name="Rectangle 8"/>
          <p:cNvSpPr>
            <a:spLocks noChangeArrowheads="1"/>
          </p:cNvSpPr>
          <p:nvPr/>
        </p:nvSpPr>
        <p:spPr bwMode="auto">
          <a:xfrm>
            <a:off x="7432675" y="45116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o</a:t>
            </a:r>
            <a:endParaRPr lang="en-US" altLang="en-US" sz="3600">
              <a:solidFill>
                <a:schemeClr val="tx1"/>
              </a:solidFill>
            </a:endParaRPr>
          </a:p>
        </p:txBody>
      </p:sp>
      <p:sp>
        <p:nvSpPr>
          <p:cNvPr id="398346" name="Rectangle 9"/>
          <p:cNvSpPr>
            <a:spLocks noChangeArrowheads="1"/>
          </p:cNvSpPr>
          <p:nvPr/>
        </p:nvSpPr>
        <p:spPr bwMode="auto">
          <a:xfrm>
            <a:off x="7432675" y="44069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c</a:t>
            </a:r>
            <a:endParaRPr lang="en-US" altLang="en-US" sz="3600">
              <a:solidFill>
                <a:schemeClr val="tx1"/>
              </a:solidFill>
            </a:endParaRPr>
          </a:p>
        </p:txBody>
      </p:sp>
      <p:sp>
        <p:nvSpPr>
          <p:cNvPr id="398347" name="Rectangle 10"/>
          <p:cNvSpPr>
            <a:spLocks noChangeArrowheads="1"/>
          </p:cNvSpPr>
          <p:nvPr/>
        </p:nvSpPr>
        <p:spPr bwMode="auto">
          <a:xfrm>
            <a:off x="7432675" y="43465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o</a:t>
            </a:r>
            <a:endParaRPr lang="en-US" altLang="en-US" sz="3600">
              <a:solidFill>
                <a:schemeClr val="tx1"/>
              </a:solidFill>
            </a:endParaRPr>
          </a:p>
        </p:txBody>
      </p:sp>
      <p:sp>
        <p:nvSpPr>
          <p:cNvPr id="398348" name="Rectangle 11"/>
          <p:cNvSpPr>
            <a:spLocks noChangeArrowheads="1"/>
          </p:cNvSpPr>
          <p:nvPr/>
        </p:nvSpPr>
        <p:spPr bwMode="auto">
          <a:xfrm>
            <a:off x="7432675" y="42703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n</a:t>
            </a:r>
            <a:endParaRPr lang="en-US" altLang="en-US" sz="3600">
              <a:solidFill>
                <a:schemeClr val="tx1"/>
              </a:solidFill>
            </a:endParaRPr>
          </a:p>
        </p:txBody>
      </p:sp>
      <p:sp>
        <p:nvSpPr>
          <p:cNvPr id="398349" name="Rectangle 12"/>
          <p:cNvSpPr>
            <a:spLocks noChangeArrowheads="1"/>
          </p:cNvSpPr>
          <p:nvPr/>
        </p:nvSpPr>
        <p:spPr bwMode="auto">
          <a:xfrm>
            <a:off x="7432675" y="41941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t</a:t>
            </a:r>
            <a:endParaRPr lang="en-US" altLang="en-US" sz="3600">
              <a:solidFill>
                <a:schemeClr val="tx1"/>
              </a:solidFill>
            </a:endParaRPr>
          </a:p>
        </p:txBody>
      </p:sp>
      <p:sp>
        <p:nvSpPr>
          <p:cNvPr id="398350" name="Rectangle 13"/>
          <p:cNvSpPr>
            <a:spLocks noChangeArrowheads="1"/>
          </p:cNvSpPr>
          <p:nvPr/>
        </p:nvSpPr>
        <p:spPr bwMode="auto">
          <a:xfrm>
            <a:off x="7432675" y="41481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r</a:t>
            </a:r>
            <a:endParaRPr lang="en-US" altLang="en-US" sz="3600">
              <a:solidFill>
                <a:schemeClr val="tx1"/>
              </a:solidFill>
            </a:endParaRPr>
          </a:p>
        </p:txBody>
      </p:sp>
      <p:sp>
        <p:nvSpPr>
          <p:cNvPr id="398351" name="Rectangle 14"/>
          <p:cNvSpPr>
            <a:spLocks noChangeArrowheads="1"/>
          </p:cNvSpPr>
          <p:nvPr/>
        </p:nvSpPr>
        <p:spPr bwMode="auto">
          <a:xfrm>
            <a:off x="7432675" y="36687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a</a:t>
            </a:r>
            <a:endParaRPr lang="en-US" altLang="en-US" sz="3600">
              <a:solidFill>
                <a:schemeClr val="tx1"/>
              </a:solidFill>
            </a:endParaRPr>
          </a:p>
        </p:txBody>
      </p:sp>
      <p:sp>
        <p:nvSpPr>
          <p:cNvPr id="398352" name="Rectangle 15"/>
          <p:cNvSpPr>
            <a:spLocks noChangeArrowheads="1"/>
          </p:cNvSpPr>
          <p:nvPr/>
        </p:nvSpPr>
        <p:spPr bwMode="auto">
          <a:xfrm>
            <a:off x="7432675" y="36036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tap</a:t>
            </a:r>
            <a:endParaRPr lang="en-US" altLang="en-US" sz="3600">
              <a:solidFill>
                <a:schemeClr val="tx1"/>
              </a:solidFill>
            </a:endParaRPr>
          </a:p>
        </p:txBody>
      </p:sp>
      <p:sp>
        <p:nvSpPr>
          <p:cNvPr id="398353" name="Rectangle 16"/>
          <p:cNvSpPr>
            <a:spLocks noChangeArrowheads="1"/>
          </p:cNvSpPr>
          <p:nvPr/>
        </p:nvSpPr>
        <p:spPr bwMode="auto">
          <a:xfrm>
            <a:off x="7432675" y="34147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a:solidFill>
                  <a:srgbClr val="000000"/>
                </a:solidFill>
                <a:latin typeface="Myriad Roman"/>
              </a:rPr>
              <a:t>a</a:t>
            </a:r>
            <a:endParaRPr lang="en-US" altLang="en-US" sz="3600">
              <a:solidFill>
                <a:schemeClr val="tx1"/>
              </a:solidFill>
            </a:endParaRPr>
          </a:p>
        </p:txBody>
      </p:sp>
    </p:spTree>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887AF07-B218-4FB7-8B44-1CBF5D9AEA12}" type="slidenum">
              <a:rPr lang="en-US" altLang="en-US" sz="1400" smtClean="0">
                <a:solidFill>
                  <a:srgbClr val="0000B6"/>
                </a:solidFill>
                <a:latin typeface="Book Antiqua" panose="02040602050305030304" pitchFamily="18" charset="0"/>
              </a:rPr>
              <a:pPr>
                <a:spcBef>
                  <a:spcPct val="0"/>
                </a:spcBef>
                <a:buClrTx/>
                <a:buSzTx/>
                <a:buFontTx/>
                <a:buNone/>
              </a:pPr>
              <a:t>367</a:t>
            </a:fld>
            <a:endParaRPr lang="en-US" altLang="en-US" sz="1400" smtClean="0">
              <a:solidFill>
                <a:srgbClr val="0000B6"/>
              </a:solidFill>
              <a:latin typeface="Book Antiqua" panose="02040602050305030304" pitchFamily="18" charset="0"/>
            </a:endParaRPr>
          </a:p>
        </p:txBody>
      </p:sp>
      <p:pic>
        <p:nvPicPr>
          <p:cNvPr id="4003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0075" y="1422400"/>
            <a:ext cx="3502025" cy="407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02" name="Rectangle 2"/>
          <p:cNvSpPr>
            <a:spLocks noGrp="1" noChangeArrowheads="1"/>
          </p:cNvSpPr>
          <p:nvPr>
            <p:ph type="title"/>
          </p:nvPr>
        </p:nvSpPr>
        <p:spPr>
          <a:xfrm>
            <a:off x="660400" y="234950"/>
            <a:ext cx="7772400" cy="715963"/>
          </a:xfrm>
        </p:spPr>
        <p:txBody>
          <a:bodyPr/>
          <a:lstStyle/>
          <a:p>
            <a:pPr>
              <a:defRPr/>
            </a:pPr>
            <a:r>
              <a:rPr lang="en-US" altLang="en-US" sz="3600" dirty="0"/>
              <a:t>High-Level State Machine of the Laser-Based Distance Measurer in VHDL</a:t>
            </a:r>
          </a:p>
        </p:txBody>
      </p:sp>
      <p:sp>
        <p:nvSpPr>
          <p:cNvPr id="400389" name="Rectangle 3"/>
          <p:cNvSpPr>
            <a:spLocks noGrp="1" noChangeArrowheads="1"/>
          </p:cNvSpPr>
          <p:nvPr>
            <p:ph type="body" idx="1"/>
          </p:nvPr>
        </p:nvSpPr>
        <p:spPr>
          <a:xfrm>
            <a:off x="0" y="1282700"/>
            <a:ext cx="2095500" cy="4648200"/>
          </a:xfrm>
        </p:spPr>
        <p:txBody>
          <a:bodyPr/>
          <a:lstStyle/>
          <a:p>
            <a:pPr>
              <a:lnSpc>
                <a:spcPct val="90000"/>
              </a:lnSpc>
            </a:pPr>
            <a:r>
              <a:rPr lang="en-US" altLang="en-US" sz="1800" smtClean="0"/>
              <a:t>Architecture similar to FSM, but single process</a:t>
            </a:r>
          </a:p>
          <a:p>
            <a:pPr>
              <a:lnSpc>
                <a:spcPct val="90000"/>
              </a:lnSpc>
            </a:pPr>
            <a:r>
              <a:rPr lang="en-US" altLang="en-US" sz="1800" smtClean="0"/>
              <a:t>Asynch reset forces to state S0</a:t>
            </a:r>
          </a:p>
          <a:p>
            <a:pPr>
              <a:lnSpc>
                <a:spcPct val="90000"/>
              </a:lnSpc>
            </a:pPr>
            <a:r>
              <a:rPr lang="en-US" altLang="en-US" sz="1800" smtClean="0"/>
              <a:t>For each rising clock</a:t>
            </a:r>
          </a:p>
          <a:p>
            <a:pPr lvl="1">
              <a:lnSpc>
                <a:spcPct val="90000"/>
              </a:lnSpc>
            </a:pPr>
            <a:r>
              <a:rPr lang="en-US" altLang="en-US" sz="1600" smtClean="0"/>
              <a:t>Perform state's computation</a:t>
            </a:r>
          </a:p>
          <a:p>
            <a:pPr lvl="1">
              <a:lnSpc>
                <a:spcPct val="90000"/>
              </a:lnSpc>
            </a:pPr>
            <a:r>
              <a:rPr lang="en-US" altLang="en-US" sz="1600" smtClean="0"/>
              <a:t>Prepare to go to next state based on state and inputs</a:t>
            </a:r>
          </a:p>
        </p:txBody>
      </p:sp>
      <p:pic>
        <p:nvPicPr>
          <p:cNvPr id="4003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1168400"/>
            <a:ext cx="37465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0391" name="Group 131"/>
          <p:cNvGrpSpPr>
            <a:grpSpLocks/>
          </p:cNvGrpSpPr>
          <p:nvPr/>
        </p:nvGrpSpPr>
        <p:grpSpPr bwMode="auto">
          <a:xfrm>
            <a:off x="2590800" y="5335588"/>
            <a:ext cx="4857750" cy="1412875"/>
            <a:chOff x="200" y="768"/>
            <a:chExt cx="4783" cy="1674"/>
          </a:xfrm>
        </p:grpSpPr>
        <p:sp>
          <p:nvSpPr>
            <p:cNvPr id="400392" name="Rectangle 92"/>
            <p:cNvSpPr>
              <a:spLocks noChangeArrowheads="1"/>
            </p:cNvSpPr>
            <p:nvPr/>
          </p:nvSpPr>
          <p:spPr bwMode="auto">
            <a:xfrm>
              <a:off x="635" y="1917"/>
              <a:ext cx="13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S0</a:t>
              </a:r>
              <a:endParaRPr lang="en-US" altLang="en-US" sz="1800">
                <a:solidFill>
                  <a:schemeClr val="tx1"/>
                </a:solidFill>
              </a:endParaRPr>
            </a:p>
          </p:txBody>
        </p:sp>
        <p:sp>
          <p:nvSpPr>
            <p:cNvPr id="400393" name="Oval 93"/>
            <p:cNvSpPr>
              <a:spLocks noChangeArrowheads="1"/>
            </p:cNvSpPr>
            <p:nvPr/>
          </p:nvSpPr>
          <p:spPr bwMode="auto">
            <a:xfrm>
              <a:off x="409" y="1823"/>
              <a:ext cx="574" cy="284"/>
            </a:xfrm>
            <a:prstGeom prst="ellipse">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0394" name="Line 94"/>
            <p:cNvSpPr>
              <a:spLocks noChangeShapeType="1"/>
            </p:cNvSpPr>
            <p:nvPr/>
          </p:nvSpPr>
          <p:spPr bwMode="auto">
            <a:xfrm>
              <a:off x="989" y="1968"/>
              <a:ext cx="291"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0395" name="Freeform 95"/>
            <p:cNvSpPr>
              <a:spLocks/>
            </p:cNvSpPr>
            <p:nvPr/>
          </p:nvSpPr>
          <p:spPr bwMode="auto">
            <a:xfrm>
              <a:off x="1254" y="1944"/>
              <a:ext cx="139" cy="48"/>
            </a:xfrm>
            <a:custGeom>
              <a:avLst/>
              <a:gdLst>
                <a:gd name="T0" fmla="*/ 2687 w 100"/>
                <a:gd name="T1" fmla="*/ 15 h 50"/>
                <a:gd name="T2" fmla="*/ 0 w 100"/>
                <a:gd name="T3" fmla="*/ 0 h 50"/>
                <a:gd name="T4" fmla="*/ 0 w 100"/>
                <a:gd name="T5" fmla="*/ 33 h 50"/>
                <a:gd name="T6" fmla="*/ 2687 w 100"/>
                <a:gd name="T7" fmla="*/ 1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0396" name="Line 96"/>
            <p:cNvSpPr>
              <a:spLocks noChangeShapeType="1"/>
            </p:cNvSpPr>
            <p:nvPr/>
          </p:nvSpPr>
          <p:spPr bwMode="auto">
            <a:xfrm>
              <a:off x="1969" y="1968"/>
              <a:ext cx="300"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0397" name="Freeform 97"/>
            <p:cNvSpPr>
              <a:spLocks/>
            </p:cNvSpPr>
            <p:nvPr/>
          </p:nvSpPr>
          <p:spPr bwMode="auto">
            <a:xfrm>
              <a:off x="2244" y="1944"/>
              <a:ext cx="139" cy="48"/>
            </a:xfrm>
            <a:custGeom>
              <a:avLst/>
              <a:gdLst>
                <a:gd name="T0" fmla="*/ 2687 w 100"/>
                <a:gd name="T1" fmla="*/ 15 h 50"/>
                <a:gd name="T2" fmla="*/ 0 w 100"/>
                <a:gd name="T3" fmla="*/ 0 h 50"/>
                <a:gd name="T4" fmla="*/ 0 w 100"/>
                <a:gd name="T5" fmla="*/ 33 h 50"/>
                <a:gd name="T6" fmla="*/ 2687 w 100"/>
                <a:gd name="T7" fmla="*/ 1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0398" name="Rectangle 98"/>
            <p:cNvSpPr>
              <a:spLocks noChangeArrowheads="1"/>
            </p:cNvSpPr>
            <p:nvPr/>
          </p:nvSpPr>
          <p:spPr bwMode="auto">
            <a:xfrm>
              <a:off x="1618" y="1917"/>
              <a:ext cx="13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S1</a:t>
              </a:r>
              <a:endParaRPr lang="en-US" altLang="en-US" sz="1800">
                <a:solidFill>
                  <a:schemeClr val="tx1"/>
                </a:solidFill>
              </a:endParaRPr>
            </a:p>
          </p:txBody>
        </p:sp>
        <p:sp>
          <p:nvSpPr>
            <p:cNvPr id="400399" name="Rectangle 99"/>
            <p:cNvSpPr>
              <a:spLocks noChangeArrowheads="1"/>
            </p:cNvSpPr>
            <p:nvPr/>
          </p:nvSpPr>
          <p:spPr bwMode="auto">
            <a:xfrm>
              <a:off x="2612" y="1917"/>
              <a:ext cx="13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S2</a:t>
              </a:r>
              <a:endParaRPr lang="en-US" altLang="en-US" sz="1800">
                <a:solidFill>
                  <a:schemeClr val="tx1"/>
                </a:solidFill>
              </a:endParaRPr>
            </a:p>
          </p:txBody>
        </p:sp>
        <p:sp>
          <p:nvSpPr>
            <p:cNvPr id="400400" name="Oval 100"/>
            <p:cNvSpPr>
              <a:spLocks noChangeArrowheads="1"/>
            </p:cNvSpPr>
            <p:nvPr/>
          </p:nvSpPr>
          <p:spPr bwMode="auto">
            <a:xfrm>
              <a:off x="2387" y="1823"/>
              <a:ext cx="575" cy="284"/>
            </a:xfrm>
            <a:prstGeom prst="ellipse">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0401" name="Line 101"/>
            <p:cNvSpPr>
              <a:spLocks noChangeShapeType="1"/>
            </p:cNvSpPr>
            <p:nvPr/>
          </p:nvSpPr>
          <p:spPr bwMode="auto">
            <a:xfrm>
              <a:off x="2966" y="1968"/>
              <a:ext cx="293"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0402" name="Freeform 102"/>
            <p:cNvSpPr>
              <a:spLocks/>
            </p:cNvSpPr>
            <p:nvPr/>
          </p:nvSpPr>
          <p:spPr bwMode="auto">
            <a:xfrm>
              <a:off x="3232" y="1944"/>
              <a:ext cx="140" cy="48"/>
            </a:xfrm>
            <a:custGeom>
              <a:avLst/>
              <a:gdLst>
                <a:gd name="T0" fmla="*/ 2892 w 100"/>
                <a:gd name="T1" fmla="*/ 15 h 50"/>
                <a:gd name="T2" fmla="*/ 0 w 100"/>
                <a:gd name="T3" fmla="*/ 0 h 50"/>
                <a:gd name="T4" fmla="*/ 0 w 100"/>
                <a:gd name="T5" fmla="*/ 33 h 50"/>
                <a:gd name="T6" fmla="*/ 2892 w 100"/>
                <a:gd name="T7" fmla="*/ 1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0403" name="Line 103"/>
            <p:cNvSpPr>
              <a:spLocks noChangeShapeType="1"/>
            </p:cNvSpPr>
            <p:nvPr/>
          </p:nvSpPr>
          <p:spPr bwMode="auto">
            <a:xfrm>
              <a:off x="3951" y="1968"/>
              <a:ext cx="288"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0404" name="Freeform 104"/>
            <p:cNvSpPr>
              <a:spLocks/>
            </p:cNvSpPr>
            <p:nvPr/>
          </p:nvSpPr>
          <p:spPr bwMode="auto">
            <a:xfrm>
              <a:off x="4212" y="1944"/>
              <a:ext cx="140" cy="48"/>
            </a:xfrm>
            <a:custGeom>
              <a:avLst/>
              <a:gdLst>
                <a:gd name="T0" fmla="*/ 2892 w 100"/>
                <a:gd name="T1" fmla="*/ 15 h 50"/>
                <a:gd name="T2" fmla="*/ 0 w 100"/>
                <a:gd name="T3" fmla="*/ 0 h 50"/>
                <a:gd name="T4" fmla="*/ 0 w 100"/>
                <a:gd name="T5" fmla="*/ 33 h 50"/>
                <a:gd name="T6" fmla="*/ 2892 w 100"/>
                <a:gd name="T7" fmla="*/ 1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0405" name="Rectangle 105"/>
            <p:cNvSpPr>
              <a:spLocks noChangeArrowheads="1"/>
            </p:cNvSpPr>
            <p:nvPr/>
          </p:nvSpPr>
          <p:spPr bwMode="auto">
            <a:xfrm>
              <a:off x="3596" y="1917"/>
              <a:ext cx="132"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S3</a:t>
              </a:r>
              <a:endParaRPr lang="en-US" altLang="en-US" sz="1800">
                <a:solidFill>
                  <a:schemeClr val="tx1"/>
                </a:solidFill>
              </a:endParaRPr>
            </a:p>
          </p:txBody>
        </p:sp>
        <p:sp>
          <p:nvSpPr>
            <p:cNvPr id="400406" name="Freeform 106"/>
            <p:cNvSpPr>
              <a:spLocks/>
            </p:cNvSpPr>
            <p:nvPr/>
          </p:nvSpPr>
          <p:spPr bwMode="auto">
            <a:xfrm>
              <a:off x="1393" y="1599"/>
              <a:ext cx="576" cy="254"/>
            </a:xfrm>
            <a:custGeom>
              <a:avLst/>
              <a:gdLst>
                <a:gd name="T0" fmla="*/ 14849812 w 132"/>
                <a:gd name="T1" fmla="*/ 4228011 h 84"/>
                <a:gd name="T2" fmla="*/ 0 w 132"/>
                <a:gd name="T3" fmla="*/ 2997902 h 84"/>
                <a:gd name="T4" fmla="*/ 165244307 w 132"/>
                <a:gd name="T5" fmla="*/ 0 h 84"/>
                <a:gd name="T6" fmla="*/ 330363574 w 132"/>
                <a:gd name="T7" fmla="*/ 2997902 h 84"/>
                <a:gd name="T8" fmla="*/ 267910241 w 132"/>
                <a:gd name="T9" fmla="*/ 5366833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84">
                  <a:moveTo>
                    <a:pt x="6" y="66"/>
                  </a:moveTo>
                  <a:cubicBezTo>
                    <a:pt x="2" y="60"/>
                    <a:pt x="0" y="54"/>
                    <a:pt x="0" y="47"/>
                  </a:cubicBezTo>
                  <a:cubicBezTo>
                    <a:pt x="0" y="21"/>
                    <a:pt x="30" y="0"/>
                    <a:pt x="66" y="0"/>
                  </a:cubicBezTo>
                  <a:cubicBezTo>
                    <a:pt x="103" y="0"/>
                    <a:pt x="132" y="21"/>
                    <a:pt x="132" y="47"/>
                  </a:cubicBezTo>
                  <a:cubicBezTo>
                    <a:pt x="132" y="62"/>
                    <a:pt x="123" y="75"/>
                    <a:pt x="107" y="84"/>
                  </a:cubicBez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0407" name="Freeform 107"/>
            <p:cNvSpPr>
              <a:spLocks/>
            </p:cNvSpPr>
            <p:nvPr/>
          </p:nvSpPr>
          <p:spPr bwMode="auto">
            <a:xfrm>
              <a:off x="1372" y="1766"/>
              <a:ext cx="113" cy="91"/>
            </a:xfrm>
            <a:custGeom>
              <a:avLst/>
              <a:gdLst>
                <a:gd name="T0" fmla="*/ 2261 w 81"/>
                <a:gd name="T1" fmla="*/ 68 h 94"/>
                <a:gd name="T2" fmla="*/ 1045 w 81"/>
                <a:gd name="T3" fmla="*/ 0 h 94"/>
                <a:gd name="T4" fmla="*/ 0 w 81"/>
                <a:gd name="T5" fmla="*/ 21 h 94"/>
                <a:gd name="T6" fmla="*/ 2261 w 81"/>
                <a:gd name="T7" fmla="*/ 68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94">
                  <a:moveTo>
                    <a:pt x="81" y="94"/>
                  </a:moveTo>
                  <a:lnTo>
                    <a:pt x="37" y="0"/>
                  </a:lnTo>
                  <a:lnTo>
                    <a:pt x="0" y="31"/>
                  </a:lnTo>
                  <a:lnTo>
                    <a:pt x="81"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0408" name="Freeform 108"/>
            <p:cNvSpPr>
              <a:spLocks/>
            </p:cNvSpPr>
            <p:nvPr/>
          </p:nvSpPr>
          <p:spPr bwMode="auto">
            <a:xfrm>
              <a:off x="366" y="1774"/>
              <a:ext cx="130" cy="85"/>
            </a:xfrm>
            <a:custGeom>
              <a:avLst/>
              <a:gdLst>
                <a:gd name="T0" fmla="*/ 2648 w 93"/>
                <a:gd name="T1" fmla="*/ 63 h 88"/>
                <a:gd name="T2" fmla="*/ 977 w 93"/>
                <a:gd name="T3" fmla="*/ 0 h 88"/>
                <a:gd name="T4" fmla="*/ 0 w 93"/>
                <a:gd name="T5" fmla="*/ 28 h 88"/>
                <a:gd name="T6" fmla="*/ 2648 w 93"/>
                <a:gd name="T7" fmla="*/ 63 h 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88">
                  <a:moveTo>
                    <a:pt x="93" y="88"/>
                  </a:moveTo>
                  <a:lnTo>
                    <a:pt x="34" y="0"/>
                  </a:lnTo>
                  <a:lnTo>
                    <a:pt x="0" y="38"/>
                  </a:lnTo>
                  <a:lnTo>
                    <a:pt x="93"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0409" name="Rectangle 109"/>
            <p:cNvSpPr>
              <a:spLocks noChangeArrowheads="1"/>
            </p:cNvSpPr>
            <p:nvPr/>
          </p:nvSpPr>
          <p:spPr bwMode="auto">
            <a:xfrm>
              <a:off x="577" y="2153"/>
              <a:ext cx="27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L = 0</a:t>
              </a:r>
              <a:endParaRPr lang="en-US" altLang="en-US" sz="1800">
                <a:solidFill>
                  <a:schemeClr val="tx1"/>
                </a:solidFill>
              </a:endParaRPr>
            </a:p>
          </p:txBody>
        </p:sp>
        <p:sp>
          <p:nvSpPr>
            <p:cNvPr id="400410" name="Rectangle 110"/>
            <p:cNvSpPr>
              <a:spLocks noChangeArrowheads="1"/>
            </p:cNvSpPr>
            <p:nvPr/>
          </p:nvSpPr>
          <p:spPr bwMode="auto">
            <a:xfrm>
              <a:off x="563" y="2262"/>
              <a:ext cx="2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D = 0</a:t>
              </a:r>
              <a:endParaRPr lang="en-US" altLang="en-US" sz="1800">
                <a:solidFill>
                  <a:schemeClr val="tx1"/>
                </a:solidFill>
              </a:endParaRPr>
            </a:p>
          </p:txBody>
        </p:sp>
        <p:sp>
          <p:nvSpPr>
            <p:cNvPr id="400411" name="Rectangle 111"/>
            <p:cNvSpPr>
              <a:spLocks noChangeArrowheads="1"/>
            </p:cNvSpPr>
            <p:nvPr/>
          </p:nvSpPr>
          <p:spPr bwMode="auto">
            <a:xfrm>
              <a:off x="2562" y="2152"/>
              <a:ext cx="272"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L = 1</a:t>
              </a:r>
              <a:endParaRPr lang="en-US" altLang="en-US" sz="1800">
                <a:solidFill>
                  <a:schemeClr val="tx1"/>
                </a:solidFill>
              </a:endParaRPr>
            </a:p>
          </p:txBody>
        </p:sp>
        <p:sp>
          <p:nvSpPr>
            <p:cNvPr id="400412" name="Rectangle 112"/>
            <p:cNvSpPr>
              <a:spLocks noChangeArrowheads="1"/>
            </p:cNvSpPr>
            <p:nvPr/>
          </p:nvSpPr>
          <p:spPr bwMode="auto">
            <a:xfrm>
              <a:off x="3593" y="2152"/>
              <a:ext cx="2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L=0</a:t>
              </a:r>
              <a:endParaRPr lang="en-US" altLang="en-US" sz="1800">
                <a:solidFill>
                  <a:schemeClr val="tx1"/>
                </a:solidFill>
              </a:endParaRPr>
            </a:p>
          </p:txBody>
        </p:sp>
        <p:sp>
          <p:nvSpPr>
            <p:cNvPr id="400413" name="Rectangle 113"/>
            <p:cNvSpPr>
              <a:spLocks noChangeArrowheads="1"/>
            </p:cNvSpPr>
            <p:nvPr/>
          </p:nvSpPr>
          <p:spPr bwMode="auto">
            <a:xfrm>
              <a:off x="3306" y="2260"/>
              <a:ext cx="775"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Dctr = Dctr + 1</a:t>
              </a:r>
              <a:endParaRPr lang="en-US" altLang="en-US" sz="1800">
                <a:solidFill>
                  <a:schemeClr val="tx1"/>
                </a:solidFill>
              </a:endParaRPr>
            </a:p>
          </p:txBody>
        </p:sp>
        <p:sp>
          <p:nvSpPr>
            <p:cNvPr id="400414" name="Rectangle 114"/>
            <p:cNvSpPr>
              <a:spLocks noChangeArrowheads="1"/>
            </p:cNvSpPr>
            <p:nvPr/>
          </p:nvSpPr>
          <p:spPr bwMode="auto">
            <a:xfrm>
              <a:off x="1450" y="2152"/>
              <a:ext cx="41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Dctr = 0</a:t>
              </a:r>
              <a:endParaRPr lang="en-US" altLang="en-US" sz="1800">
                <a:solidFill>
                  <a:schemeClr val="tx1"/>
                </a:solidFill>
              </a:endParaRPr>
            </a:p>
          </p:txBody>
        </p:sp>
        <p:sp>
          <p:nvSpPr>
            <p:cNvPr id="400415" name="Rectangle 115"/>
            <p:cNvSpPr>
              <a:spLocks noChangeArrowheads="1"/>
            </p:cNvSpPr>
            <p:nvPr/>
          </p:nvSpPr>
          <p:spPr bwMode="auto">
            <a:xfrm>
              <a:off x="1641" y="1449"/>
              <a:ext cx="125"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a:t>
              </a:r>
              <a:endParaRPr lang="en-US" altLang="en-US" sz="1800">
                <a:solidFill>
                  <a:schemeClr val="tx1"/>
                </a:solidFill>
              </a:endParaRPr>
            </a:p>
          </p:txBody>
        </p:sp>
        <p:sp>
          <p:nvSpPr>
            <p:cNvPr id="400416" name="Freeform 116"/>
            <p:cNvSpPr>
              <a:spLocks/>
            </p:cNvSpPr>
            <p:nvPr/>
          </p:nvSpPr>
          <p:spPr bwMode="auto">
            <a:xfrm>
              <a:off x="3367" y="1599"/>
              <a:ext cx="575" cy="254"/>
            </a:xfrm>
            <a:custGeom>
              <a:avLst/>
              <a:gdLst>
                <a:gd name="T0" fmla="*/ 12440848 w 132"/>
                <a:gd name="T1" fmla="*/ 4228011 h 84"/>
                <a:gd name="T2" fmla="*/ 0 w 132"/>
                <a:gd name="T3" fmla="*/ 2997902 h 84"/>
                <a:gd name="T4" fmla="*/ 162710686 w 132"/>
                <a:gd name="T5" fmla="*/ 0 h 84"/>
                <a:gd name="T6" fmla="*/ 324757791 w 132"/>
                <a:gd name="T7" fmla="*/ 2997902 h 84"/>
                <a:gd name="T8" fmla="*/ 263185206 w 132"/>
                <a:gd name="T9" fmla="*/ 5366833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84">
                  <a:moveTo>
                    <a:pt x="5" y="66"/>
                  </a:moveTo>
                  <a:cubicBezTo>
                    <a:pt x="2" y="60"/>
                    <a:pt x="0" y="54"/>
                    <a:pt x="0" y="47"/>
                  </a:cubicBezTo>
                  <a:cubicBezTo>
                    <a:pt x="0" y="21"/>
                    <a:pt x="30" y="0"/>
                    <a:pt x="66" y="0"/>
                  </a:cubicBezTo>
                  <a:cubicBezTo>
                    <a:pt x="102" y="0"/>
                    <a:pt x="132" y="21"/>
                    <a:pt x="132" y="47"/>
                  </a:cubicBezTo>
                  <a:cubicBezTo>
                    <a:pt x="132" y="62"/>
                    <a:pt x="122" y="75"/>
                    <a:pt x="107" y="84"/>
                  </a:cubicBez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0417" name="Freeform 117"/>
            <p:cNvSpPr>
              <a:spLocks/>
            </p:cNvSpPr>
            <p:nvPr/>
          </p:nvSpPr>
          <p:spPr bwMode="auto">
            <a:xfrm>
              <a:off x="3345" y="1766"/>
              <a:ext cx="113" cy="91"/>
            </a:xfrm>
            <a:custGeom>
              <a:avLst/>
              <a:gdLst>
                <a:gd name="T0" fmla="*/ 2261 w 81"/>
                <a:gd name="T1" fmla="*/ 68 h 94"/>
                <a:gd name="T2" fmla="*/ 1060 w 81"/>
                <a:gd name="T3" fmla="*/ 0 h 94"/>
                <a:gd name="T4" fmla="*/ 0 w 81"/>
                <a:gd name="T5" fmla="*/ 21 h 94"/>
                <a:gd name="T6" fmla="*/ 2261 w 81"/>
                <a:gd name="T7" fmla="*/ 68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94">
                  <a:moveTo>
                    <a:pt x="81" y="94"/>
                  </a:moveTo>
                  <a:lnTo>
                    <a:pt x="38" y="0"/>
                  </a:lnTo>
                  <a:lnTo>
                    <a:pt x="0" y="31"/>
                  </a:lnTo>
                  <a:lnTo>
                    <a:pt x="81"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0418" name="Rectangle 118"/>
            <p:cNvSpPr>
              <a:spLocks noChangeArrowheads="1"/>
            </p:cNvSpPr>
            <p:nvPr/>
          </p:nvSpPr>
          <p:spPr bwMode="auto">
            <a:xfrm>
              <a:off x="3606" y="1438"/>
              <a:ext cx="11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a:t>
              </a:r>
              <a:endParaRPr lang="en-US" altLang="en-US" sz="1800">
                <a:solidFill>
                  <a:schemeClr val="tx1"/>
                </a:solidFill>
              </a:endParaRPr>
            </a:p>
          </p:txBody>
        </p:sp>
        <p:sp>
          <p:nvSpPr>
            <p:cNvPr id="400419" name="Rectangle 119"/>
            <p:cNvSpPr>
              <a:spLocks noChangeArrowheads="1"/>
            </p:cNvSpPr>
            <p:nvPr/>
          </p:nvSpPr>
          <p:spPr bwMode="auto">
            <a:xfrm>
              <a:off x="2091" y="1993"/>
              <a:ext cx="8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a:t>
              </a:r>
              <a:endParaRPr lang="en-US" altLang="en-US" sz="1800">
                <a:solidFill>
                  <a:schemeClr val="tx1"/>
                </a:solidFill>
              </a:endParaRPr>
            </a:p>
          </p:txBody>
        </p:sp>
        <p:sp>
          <p:nvSpPr>
            <p:cNvPr id="400420" name="Rectangle 120"/>
            <p:cNvSpPr>
              <a:spLocks noChangeArrowheads="1"/>
            </p:cNvSpPr>
            <p:nvPr/>
          </p:nvSpPr>
          <p:spPr bwMode="auto">
            <a:xfrm>
              <a:off x="4064" y="1993"/>
              <a:ext cx="6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a:t>
              </a:r>
              <a:endParaRPr lang="en-US" altLang="en-US" sz="1800">
                <a:solidFill>
                  <a:schemeClr val="tx1"/>
                </a:solidFill>
              </a:endParaRPr>
            </a:p>
          </p:txBody>
        </p:sp>
        <p:sp>
          <p:nvSpPr>
            <p:cNvPr id="400421" name="Oval 121"/>
            <p:cNvSpPr>
              <a:spLocks noChangeArrowheads="1"/>
            </p:cNvSpPr>
            <p:nvPr/>
          </p:nvSpPr>
          <p:spPr bwMode="auto">
            <a:xfrm>
              <a:off x="3372" y="1823"/>
              <a:ext cx="574" cy="284"/>
            </a:xfrm>
            <a:prstGeom prst="ellipse">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grpSp>
          <p:nvGrpSpPr>
            <p:cNvPr id="400422" name="Group 122"/>
            <p:cNvGrpSpPr>
              <a:grpSpLocks/>
            </p:cNvGrpSpPr>
            <p:nvPr/>
          </p:nvGrpSpPr>
          <p:grpSpPr bwMode="auto">
            <a:xfrm>
              <a:off x="4320" y="1823"/>
              <a:ext cx="663" cy="617"/>
              <a:chOff x="4320" y="1823"/>
              <a:chExt cx="663" cy="617"/>
            </a:xfrm>
          </p:grpSpPr>
          <p:sp>
            <p:nvSpPr>
              <p:cNvPr id="400427" name="Rectangle 123"/>
              <p:cNvSpPr>
                <a:spLocks noChangeArrowheads="1"/>
              </p:cNvSpPr>
              <p:nvPr/>
            </p:nvSpPr>
            <p:spPr bwMode="auto">
              <a:xfrm>
                <a:off x="4376" y="2154"/>
                <a:ext cx="607"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D = Dctr / 2</a:t>
                </a:r>
                <a:endParaRPr lang="en-US" altLang="en-US" sz="1800">
                  <a:solidFill>
                    <a:schemeClr val="tx1"/>
                  </a:solidFill>
                </a:endParaRPr>
              </a:p>
            </p:txBody>
          </p:sp>
          <p:sp>
            <p:nvSpPr>
              <p:cNvPr id="400428" name="Rectangle 124"/>
              <p:cNvSpPr>
                <a:spLocks noChangeArrowheads="1"/>
              </p:cNvSpPr>
              <p:nvPr/>
            </p:nvSpPr>
            <p:spPr bwMode="auto">
              <a:xfrm>
                <a:off x="4320" y="2260"/>
                <a:ext cx="65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(calculate D)</a:t>
                </a:r>
                <a:endParaRPr lang="en-US" altLang="en-US" sz="1800">
                  <a:solidFill>
                    <a:schemeClr val="tx1"/>
                  </a:solidFill>
                </a:endParaRPr>
              </a:p>
            </p:txBody>
          </p:sp>
          <p:sp>
            <p:nvSpPr>
              <p:cNvPr id="400429" name="Rectangle 125"/>
              <p:cNvSpPr>
                <a:spLocks noChangeArrowheads="1"/>
              </p:cNvSpPr>
              <p:nvPr/>
            </p:nvSpPr>
            <p:spPr bwMode="auto">
              <a:xfrm>
                <a:off x="4580" y="1915"/>
                <a:ext cx="13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S4</a:t>
                </a:r>
                <a:endParaRPr lang="en-US" altLang="en-US" sz="1800">
                  <a:solidFill>
                    <a:schemeClr val="tx1"/>
                  </a:solidFill>
                </a:endParaRPr>
              </a:p>
            </p:txBody>
          </p:sp>
          <p:sp>
            <p:nvSpPr>
              <p:cNvPr id="400430" name="Oval 126"/>
              <p:cNvSpPr>
                <a:spLocks noChangeArrowheads="1"/>
              </p:cNvSpPr>
              <p:nvPr/>
            </p:nvSpPr>
            <p:spPr bwMode="auto">
              <a:xfrm>
                <a:off x="4356" y="1823"/>
                <a:ext cx="575" cy="284"/>
              </a:xfrm>
              <a:prstGeom prst="ellipse">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grpSp>
        <p:sp>
          <p:nvSpPr>
            <p:cNvPr id="400423" name="Oval 127"/>
            <p:cNvSpPr>
              <a:spLocks noChangeArrowheads="1"/>
            </p:cNvSpPr>
            <p:nvPr/>
          </p:nvSpPr>
          <p:spPr bwMode="auto">
            <a:xfrm>
              <a:off x="1393" y="1823"/>
              <a:ext cx="576" cy="284"/>
            </a:xfrm>
            <a:prstGeom prst="ellipse">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0424" name="Freeform 128"/>
            <p:cNvSpPr>
              <a:spLocks/>
            </p:cNvSpPr>
            <p:nvPr/>
          </p:nvSpPr>
          <p:spPr bwMode="auto">
            <a:xfrm>
              <a:off x="1943" y="1808"/>
              <a:ext cx="121" cy="87"/>
            </a:xfrm>
            <a:custGeom>
              <a:avLst/>
              <a:gdLst>
                <a:gd name="T0" fmla="*/ 0 w 87"/>
                <a:gd name="T1" fmla="*/ 65 h 90"/>
                <a:gd name="T2" fmla="*/ 2355 w 87"/>
                <a:gd name="T3" fmla="*/ 24 h 90"/>
                <a:gd name="T4" fmla="*/ 1357 w 87"/>
                <a:gd name="T5" fmla="*/ 0 h 90"/>
                <a:gd name="T6" fmla="*/ 0 w 87"/>
                <a:gd name="T7" fmla="*/ 65 h 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90">
                  <a:moveTo>
                    <a:pt x="0" y="90"/>
                  </a:moveTo>
                  <a:lnTo>
                    <a:pt x="87" y="34"/>
                  </a:lnTo>
                  <a:lnTo>
                    <a:pt x="50"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0425" name="Freeform 129"/>
            <p:cNvSpPr>
              <a:spLocks/>
            </p:cNvSpPr>
            <p:nvPr/>
          </p:nvSpPr>
          <p:spPr bwMode="auto">
            <a:xfrm>
              <a:off x="1990" y="768"/>
              <a:ext cx="2544" cy="1089"/>
            </a:xfrm>
            <a:custGeom>
              <a:avLst/>
              <a:gdLst>
                <a:gd name="T0" fmla="*/ 1436985209 w 584"/>
                <a:gd name="T1" fmla="*/ 22457189 h 360"/>
                <a:gd name="T2" fmla="*/ 0 w 584"/>
                <a:gd name="T3" fmla="*/ 23094650 h 360"/>
                <a:gd name="T4" fmla="*/ 0 60000 65536"/>
                <a:gd name="T5" fmla="*/ 0 60000 65536"/>
              </a:gdLst>
              <a:ahLst/>
              <a:cxnLst>
                <a:cxn ang="T4">
                  <a:pos x="T0" y="T1"/>
                </a:cxn>
                <a:cxn ang="T5">
                  <a:pos x="T2" y="T3"/>
                </a:cxn>
              </a:cxnLst>
              <a:rect l="0" t="0" r="r" b="b"/>
              <a:pathLst>
                <a:path w="584" h="360">
                  <a:moveTo>
                    <a:pt x="584" y="350"/>
                  </a:moveTo>
                  <a:cubicBezTo>
                    <a:pt x="584" y="350"/>
                    <a:pt x="346" y="0"/>
                    <a:pt x="0" y="360"/>
                  </a:cubicBez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0426" name="Line 130"/>
            <p:cNvSpPr>
              <a:spLocks noChangeShapeType="1"/>
            </p:cNvSpPr>
            <p:nvPr/>
          </p:nvSpPr>
          <p:spPr bwMode="auto">
            <a:xfrm>
              <a:off x="200" y="1683"/>
              <a:ext cx="201" cy="12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2C42E54-7B95-4899-87DD-DD57CF9699DE}" type="slidenum">
              <a:rPr lang="en-US" altLang="en-US" sz="1400" smtClean="0">
                <a:solidFill>
                  <a:srgbClr val="0000B6"/>
                </a:solidFill>
                <a:latin typeface="Book Antiqua" panose="02040602050305030304" pitchFamily="18" charset="0"/>
              </a:rPr>
              <a:pPr>
                <a:spcBef>
                  <a:spcPct val="0"/>
                </a:spcBef>
                <a:buClrTx/>
                <a:buSzTx/>
                <a:buFontTx/>
                <a:buNone/>
              </a:pPr>
              <a:t>368</a:t>
            </a:fld>
            <a:endParaRPr lang="en-US" altLang="en-US" sz="1400" smtClean="0">
              <a:solidFill>
                <a:srgbClr val="0000B6"/>
              </a:solidFill>
              <a:latin typeface="Book Antiqua" panose="02040602050305030304" pitchFamily="18" charset="0"/>
            </a:endParaRPr>
          </a:p>
        </p:txBody>
      </p:sp>
      <p:sp>
        <p:nvSpPr>
          <p:cNvPr id="464898" name="Rectangle 2"/>
          <p:cNvSpPr>
            <a:spLocks noGrp="1" noChangeArrowheads="1"/>
          </p:cNvSpPr>
          <p:nvPr>
            <p:ph type="title"/>
          </p:nvPr>
        </p:nvSpPr>
        <p:spPr/>
        <p:txBody>
          <a:bodyPr/>
          <a:lstStyle/>
          <a:p>
            <a:pPr>
              <a:defRPr/>
            </a:pPr>
            <a:r>
              <a:rPr lang="en-US" altLang="en-US" sz="3200" dirty="0"/>
              <a:t>Controller and </a:t>
            </a:r>
            <a:r>
              <a:rPr lang="en-US" altLang="en-US" sz="3200" dirty="0" err="1"/>
              <a:t>Datpath</a:t>
            </a:r>
            <a:r>
              <a:rPr lang="en-US" altLang="en-US" sz="3200" dirty="0"/>
              <a:t> of the Laser-Based Distance Measurer in VHDL</a:t>
            </a:r>
          </a:p>
        </p:txBody>
      </p:sp>
      <p:sp>
        <p:nvSpPr>
          <p:cNvPr id="401412" name="Rectangle 3"/>
          <p:cNvSpPr>
            <a:spLocks noGrp="1" noChangeArrowheads="1"/>
          </p:cNvSpPr>
          <p:nvPr>
            <p:ph type="body" idx="1"/>
          </p:nvPr>
        </p:nvSpPr>
        <p:spPr>
          <a:xfrm>
            <a:off x="228600" y="1397000"/>
            <a:ext cx="3860800" cy="1955800"/>
          </a:xfrm>
        </p:spPr>
        <p:txBody>
          <a:bodyPr/>
          <a:lstStyle/>
          <a:p>
            <a:r>
              <a:rPr lang="en-US" altLang="en-US" smtClean="0"/>
              <a:t>At highest level, just connection of controller and datapath components</a:t>
            </a:r>
          </a:p>
        </p:txBody>
      </p:sp>
      <p:pic>
        <p:nvPicPr>
          <p:cNvPr id="4014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4025" y="1223963"/>
            <a:ext cx="3817938"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1414" name="Group 95"/>
          <p:cNvGrpSpPr>
            <a:grpSpLocks/>
          </p:cNvGrpSpPr>
          <p:nvPr/>
        </p:nvGrpSpPr>
        <p:grpSpPr bwMode="auto">
          <a:xfrm>
            <a:off x="239713" y="4000500"/>
            <a:ext cx="3803650" cy="1890713"/>
            <a:chOff x="279" y="776"/>
            <a:chExt cx="2098" cy="1007"/>
          </a:xfrm>
        </p:grpSpPr>
        <p:grpSp>
          <p:nvGrpSpPr>
            <p:cNvPr id="401415" name="Group 50"/>
            <p:cNvGrpSpPr>
              <a:grpSpLocks/>
            </p:cNvGrpSpPr>
            <p:nvPr/>
          </p:nvGrpSpPr>
          <p:grpSpPr bwMode="auto">
            <a:xfrm>
              <a:off x="279" y="776"/>
              <a:ext cx="2098" cy="1007"/>
              <a:chOff x="279" y="776"/>
              <a:chExt cx="2098" cy="1007"/>
            </a:xfrm>
          </p:grpSpPr>
          <p:sp>
            <p:nvSpPr>
              <p:cNvPr id="401419" name="Rectangle 51"/>
              <p:cNvSpPr>
                <a:spLocks noChangeArrowheads="1"/>
              </p:cNvSpPr>
              <p:nvPr/>
            </p:nvSpPr>
            <p:spPr bwMode="auto">
              <a:xfrm>
                <a:off x="820" y="790"/>
                <a:ext cx="1042" cy="993"/>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1420" name="Line 52"/>
              <p:cNvSpPr>
                <a:spLocks noChangeShapeType="1"/>
              </p:cNvSpPr>
              <p:nvPr/>
            </p:nvSpPr>
            <p:spPr bwMode="auto">
              <a:xfrm flipH="1">
                <a:off x="710" y="1605"/>
                <a:ext cx="825" cy="1"/>
              </a:xfrm>
              <a:prstGeom prst="line">
                <a:avLst/>
              </a:prstGeom>
              <a:noFill/>
              <a:ln w="3016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1421" name="Freeform 53"/>
              <p:cNvSpPr>
                <a:spLocks/>
              </p:cNvSpPr>
              <p:nvPr/>
            </p:nvSpPr>
            <p:spPr bwMode="auto">
              <a:xfrm>
                <a:off x="667" y="1588"/>
                <a:ext cx="50" cy="34"/>
              </a:xfrm>
              <a:custGeom>
                <a:avLst/>
                <a:gdLst>
                  <a:gd name="T0" fmla="*/ 0 w 100"/>
                  <a:gd name="T1" fmla="*/ 1 h 50"/>
                  <a:gd name="T2" fmla="*/ 1 w 100"/>
                  <a:gd name="T3" fmla="*/ 1 h 50"/>
                  <a:gd name="T4" fmla="*/ 1 w 100"/>
                  <a:gd name="T5" fmla="*/ 0 h 50"/>
                  <a:gd name="T6" fmla="*/ 0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0" y="25"/>
                    </a:moveTo>
                    <a:lnTo>
                      <a:pt x="100" y="50"/>
                    </a:lnTo>
                    <a:lnTo>
                      <a:pt x="100" y="0"/>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22" name="Line 54"/>
              <p:cNvSpPr>
                <a:spLocks noChangeShapeType="1"/>
              </p:cNvSpPr>
              <p:nvPr/>
            </p:nvSpPr>
            <p:spPr bwMode="auto">
              <a:xfrm flipH="1">
                <a:off x="1285" y="970"/>
                <a:ext cx="676"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1423" name="Freeform 55"/>
              <p:cNvSpPr>
                <a:spLocks/>
              </p:cNvSpPr>
              <p:nvPr/>
            </p:nvSpPr>
            <p:spPr bwMode="auto">
              <a:xfrm>
                <a:off x="1241" y="953"/>
                <a:ext cx="50" cy="34"/>
              </a:xfrm>
              <a:custGeom>
                <a:avLst/>
                <a:gdLst>
                  <a:gd name="T0" fmla="*/ 0 w 100"/>
                  <a:gd name="T1" fmla="*/ 1 h 50"/>
                  <a:gd name="T2" fmla="*/ 1 w 100"/>
                  <a:gd name="T3" fmla="*/ 1 h 50"/>
                  <a:gd name="T4" fmla="*/ 1 w 100"/>
                  <a:gd name="T5" fmla="*/ 0 h 50"/>
                  <a:gd name="T6" fmla="*/ 0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0" y="25"/>
                    </a:moveTo>
                    <a:lnTo>
                      <a:pt x="100" y="50"/>
                    </a:lnTo>
                    <a:lnTo>
                      <a:pt x="100" y="0"/>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24" name="Line 56"/>
              <p:cNvSpPr>
                <a:spLocks noChangeShapeType="1"/>
              </p:cNvSpPr>
              <p:nvPr/>
            </p:nvSpPr>
            <p:spPr bwMode="auto">
              <a:xfrm>
                <a:off x="1240" y="874"/>
                <a:ext cx="684" cy="0"/>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1425" name="Freeform 57"/>
              <p:cNvSpPr>
                <a:spLocks/>
              </p:cNvSpPr>
              <p:nvPr/>
            </p:nvSpPr>
            <p:spPr bwMode="auto">
              <a:xfrm>
                <a:off x="1919" y="857"/>
                <a:ext cx="49" cy="33"/>
              </a:xfrm>
              <a:custGeom>
                <a:avLst/>
                <a:gdLst>
                  <a:gd name="T0" fmla="*/ 0 w 100"/>
                  <a:gd name="T1" fmla="*/ 1 h 50"/>
                  <a:gd name="T2" fmla="*/ 0 w 100"/>
                  <a:gd name="T3" fmla="*/ 1 h 50"/>
                  <a:gd name="T4" fmla="*/ 0 w 100"/>
                  <a:gd name="T5" fmla="*/ 0 h 50"/>
                  <a:gd name="T6" fmla="*/ 0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50"/>
                    </a:lnTo>
                    <a:lnTo>
                      <a:pt x="0" y="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26" name="Line 58"/>
              <p:cNvSpPr>
                <a:spLocks noChangeShapeType="1"/>
              </p:cNvSpPr>
              <p:nvPr/>
            </p:nvSpPr>
            <p:spPr bwMode="auto">
              <a:xfrm>
                <a:off x="709" y="903"/>
                <a:ext cx="182"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1427" name="Freeform 59"/>
              <p:cNvSpPr>
                <a:spLocks/>
              </p:cNvSpPr>
              <p:nvPr/>
            </p:nvSpPr>
            <p:spPr bwMode="auto">
              <a:xfrm>
                <a:off x="882" y="886"/>
                <a:ext cx="49" cy="34"/>
              </a:xfrm>
              <a:custGeom>
                <a:avLst/>
                <a:gdLst>
                  <a:gd name="T0" fmla="*/ 0 w 100"/>
                  <a:gd name="T1" fmla="*/ 1 h 50"/>
                  <a:gd name="T2" fmla="*/ 0 w 100"/>
                  <a:gd name="T3" fmla="*/ 0 h 50"/>
                  <a:gd name="T4" fmla="*/ 0 w 100"/>
                  <a:gd name="T5" fmla="*/ 1 h 50"/>
                  <a:gd name="T6" fmla="*/ 0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28" name="Line 60"/>
              <p:cNvSpPr>
                <a:spLocks noChangeShapeType="1"/>
              </p:cNvSpPr>
              <p:nvPr/>
            </p:nvSpPr>
            <p:spPr bwMode="auto">
              <a:xfrm>
                <a:off x="1379" y="1689"/>
                <a:ext cx="119" cy="0"/>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1429" name="Freeform 61"/>
              <p:cNvSpPr>
                <a:spLocks/>
              </p:cNvSpPr>
              <p:nvPr/>
            </p:nvSpPr>
            <p:spPr bwMode="auto">
              <a:xfrm>
                <a:off x="1490" y="1672"/>
                <a:ext cx="50" cy="33"/>
              </a:xfrm>
              <a:custGeom>
                <a:avLst/>
                <a:gdLst>
                  <a:gd name="T0" fmla="*/ 1 w 100"/>
                  <a:gd name="T1" fmla="*/ 1 h 50"/>
                  <a:gd name="T2" fmla="*/ 0 w 100"/>
                  <a:gd name="T3" fmla="*/ 0 h 50"/>
                  <a:gd name="T4" fmla="*/ 0 w 100"/>
                  <a:gd name="T5" fmla="*/ 1 h 50"/>
                  <a:gd name="T6" fmla="*/ 1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30" name="Line 62"/>
              <p:cNvSpPr>
                <a:spLocks noChangeShapeType="1"/>
              </p:cNvSpPr>
              <p:nvPr/>
            </p:nvSpPr>
            <p:spPr bwMode="auto">
              <a:xfrm>
                <a:off x="1237" y="1532"/>
                <a:ext cx="256"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1431" name="Freeform 63"/>
              <p:cNvSpPr>
                <a:spLocks/>
              </p:cNvSpPr>
              <p:nvPr/>
            </p:nvSpPr>
            <p:spPr bwMode="auto">
              <a:xfrm>
                <a:off x="1485" y="1516"/>
                <a:ext cx="50" cy="33"/>
              </a:xfrm>
              <a:custGeom>
                <a:avLst/>
                <a:gdLst>
                  <a:gd name="T0" fmla="*/ 1 w 100"/>
                  <a:gd name="T1" fmla="*/ 1 h 50"/>
                  <a:gd name="T2" fmla="*/ 0 w 100"/>
                  <a:gd name="T3" fmla="*/ 0 h 50"/>
                  <a:gd name="T4" fmla="*/ 0 w 100"/>
                  <a:gd name="T5" fmla="*/ 1 h 50"/>
                  <a:gd name="T6" fmla="*/ 1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32" name="Line 64"/>
              <p:cNvSpPr>
                <a:spLocks noChangeShapeType="1"/>
              </p:cNvSpPr>
              <p:nvPr/>
            </p:nvSpPr>
            <p:spPr bwMode="auto">
              <a:xfrm>
                <a:off x="1237" y="1382"/>
                <a:ext cx="256" cy="0"/>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1433" name="Freeform 65"/>
              <p:cNvSpPr>
                <a:spLocks/>
              </p:cNvSpPr>
              <p:nvPr/>
            </p:nvSpPr>
            <p:spPr bwMode="auto">
              <a:xfrm>
                <a:off x="1485" y="1365"/>
                <a:ext cx="50" cy="34"/>
              </a:xfrm>
              <a:custGeom>
                <a:avLst/>
                <a:gdLst>
                  <a:gd name="T0" fmla="*/ 1 w 100"/>
                  <a:gd name="T1" fmla="*/ 1 h 50"/>
                  <a:gd name="T2" fmla="*/ 0 w 100"/>
                  <a:gd name="T3" fmla="*/ 0 h 50"/>
                  <a:gd name="T4" fmla="*/ 0 w 100"/>
                  <a:gd name="T5" fmla="*/ 1 h 50"/>
                  <a:gd name="T6" fmla="*/ 1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34" name="Line 66"/>
              <p:cNvSpPr>
                <a:spLocks noChangeShapeType="1"/>
              </p:cNvSpPr>
              <p:nvPr/>
            </p:nvSpPr>
            <p:spPr bwMode="auto">
              <a:xfrm>
                <a:off x="1237" y="1233"/>
                <a:ext cx="256"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1435" name="Freeform 67"/>
              <p:cNvSpPr>
                <a:spLocks/>
              </p:cNvSpPr>
              <p:nvPr/>
            </p:nvSpPr>
            <p:spPr bwMode="auto">
              <a:xfrm>
                <a:off x="1485" y="1217"/>
                <a:ext cx="50" cy="33"/>
              </a:xfrm>
              <a:custGeom>
                <a:avLst/>
                <a:gdLst>
                  <a:gd name="T0" fmla="*/ 1 w 100"/>
                  <a:gd name="T1" fmla="*/ 1 h 50"/>
                  <a:gd name="T2" fmla="*/ 0 w 100"/>
                  <a:gd name="T3" fmla="*/ 0 h 50"/>
                  <a:gd name="T4" fmla="*/ 0 w 100"/>
                  <a:gd name="T5" fmla="*/ 1 h 50"/>
                  <a:gd name="T6" fmla="*/ 1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36" name="Line 68"/>
              <p:cNvSpPr>
                <a:spLocks noChangeShapeType="1"/>
              </p:cNvSpPr>
              <p:nvPr/>
            </p:nvSpPr>
            <p:spPr bwMode="auto">
              <a:xfrm>
                <a:off x="1237" y="1083"/>
                <a:ext cx="256"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1437" name="Freeform 69"/>
              <p:cNvSpPr>
                <a:spLocks/>
              </p:cNvSpPr>
              <p:nvPr/>
            </p:nvSpPr>
            <p:spPr bwMode="auto">
              <a:xfrm>
                <a:off x="1485" y="1066"/>
                <a:ext cx="50" cy="34"/>
              </a:xfrm>
              <a:custGeom>
                <a:avLst/>
                <a:gdLst>
                  <a:gd name="T0" fmla="*/ 1 w 100"/>
                  <a:gd name="T1" fmla="*/ 1 h 50"/>
                  <a:gd name="T2" fmla="*/ 0 w 100"/>
                  <a:gd name="T3" fmla="*/ 0 h 50"/>
                  <a:gd name="T4" fmla="*/ 0 w 100"/>
                  <a:gd name="T5" fmla="*/ 1 h 50"/>
                  <a:gd name="T6" fmla="*/ 1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38" name="Freeform 70"/>
              <p:cNvSpPr>
                <a:spLocks/>
              </p:cNvSpPr>
              <p:nvPr/>
            </p:nvSpPr>
            <p:spPr bwMode="auto">
              <a:xfrm>
                <a:off x="849" y="1346"/>
                <a:ext cx="83" cy="349"/>
              </a:xfrm>
              <a:custGeom>
                <a:avLst/>
                <a:gdLst>
                  <a:gd name="T0" fmla="*/ 0 w 169"/>
                  <a:gd name="T1" fmla="*/ 0 h 522"/>
                  <a:gd name="T2" fmla="*/ 0 w 169"/>
                  <a:gd name="T3" fmla="*/ 0 h 522"/>
                  <a:gd name="T4" fmla="*/ 0 w 169"/>
                  <a:gd name="T5" fmla="*/ 9 h 522"/>
                  <a:gd name="T6" fmla="*/ 0 w 169"/>
                  <a:gd name="T7" fmla="*/ 9 h 5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 h="522">
                    <a:moveTo>
                      <a:pt x="85" y="0"/>
                    </a:moveTo>
                    <a:lnTo>
                      <a:pt x="0" y="0"/>
                    </a:lnTo>
                    <a:lnTo>
                      <a:pt x="0" y="522"/>
                    </a:lnTo>
                    <a:lnTo>
                      <a:pt x="169" y="522"/>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1439" name="Freeform 71"/>
              <p:cNvSpPr>
                <a:spLocks/>
              </p:cNvSpPr>
              <p:nvPr/>
            </p:nvSpPr>
            <p:spPr bwMode="auto">
              <a:xfrm>
                <a:off x="882" y="1330"/>
                <a:ext cx="49" cy="33"/>
              </a:xfrm>
              <a:custGeom>
                <a:avLst/>
                <a:gdLst>
                  <a:gd name="T0" fmla="*/ 0 w 100"/>
                  <a:gd name="T1" fmla="*/ 1 h 50"/>
                  <a:gd name="T2" fmla="*/ 0 w 100"/>
                  <a:gd name="T3" fmla="*/ 0 h 50"/>
                  <a:gd name="T4" fmla="*/ 0 w 100"/>
                  <a:gd name="T5" fmla="*/ 1 h 50"/>
                  <a:gd name="T6" fmla="*/ 0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40" name="Freeform 72"/>
              <p:cNvSpPr>
                <a:spLocks/>
              </p:cNvSpPr>
              <p:nvPr/>
            </p:nvSpPr>
            <p:spPr bwMode="auto">
              <a:xfrm>
                <a:off x="937" y="1310"/>
                <a:ext cx="51" cy="70"/>
              </a:xfrm>
              <a:custGeom>
                <a:avLst/>
                <a:gdLst>
                  <a:gd name="T0" fmla="*/ 0 w 103"/>
                  <a:gd name="T1" fmla="*/ 2 h 104"/>
                  <a:gd name="T2" fmla="*/ 0 w 103"/>
                  <a:gd name="T3" fmla="*/ 1 h 104"/>
                  <a:gd name="T4" fmla="*/ 0 w 103"/>
                  <a:gd name="T5" fmla="*/ 0 h 104"/>
                  <a:gd name="T6" fmla="*/ 0 60000 65536"/>
                  <a:gd name="T7" fmla="*/ 0 60000 65536"/>
                  <a:gd name="T8" fmla="*/ 0 60000 65536"/>
                </a:gdLst>
                <a:ahLst/>
                <a:cxnLst>
                  <a:cxn ang="T6">
                    <a:pos x="T0" y="T1"/>
                  </a:cxn>
                  <a:cxn ang="T7">
                    <a:pos x="T2" y="T3"/>
                  </a:cxn>
                  <a:cxn ang="T8">
                    <a:pos x="T4" y="T5"/>
                  </a:cxn>
                </a:cxnLst>
                <a:rect l="0" t="0" r="r" b="b"/>
                <a:pathLst>
                  <a:path w="103" h="104">
                    <a:moveTo>
                      <a:pt x="0" y="104"/>
                    </a:moveTo>
                    <a:lnTo>
                      <a:pt x="103" y="50"/>
                    </a:lnTo>
                    <a:lnTo>
                      <a:pt x="0" y="0"/>
                    </a:lnTo>
                  </a:path>
                </a:pathLst>
              </a:custGeom>
              <a:noFill/>
              <a:ln w="9525"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1441" name="Freeform 73"/>
              <p:cNvSpPr>
                <a:spLocks/>
              </p:cNvSpPr>
              <p:nvPr/>
            </p:nvSpPr>
            <p:spPr bwMode="auto">
              <a:xfrm>
                <a:off x="1540" y="1651"/>
                <a:ext cx="51" cy="71"/>
              </a:xfrm>
              <a:custGeom>
                <a:avLst/>
                <a:gdLst>
                  <a:gd name="T0" fmla="*/ 0 w 103"/>
                  <a:gd name="T1" fmla="*/ 2 h 106"/>
                  <a:gd name="T2" fmla="*/ 0 w 103"/>
                  <a:gd name="T3" fmla="*/ 1 h 106"/>
                  <a:gd name="T4" fmla="*/ 0 w 103"/>
                  <a:gd name="T5" fmla="*/ 0 h 106"/>
                  <a:gd name="T6" fmla="*/ 0 60000 65536"/>
                  <a:gd name="T7" fmla="*/ 0 60000 65536"/>
                  <a:gd name="T8" fmla="*/ 0 60000 65536"/>
                </a:gdLst>
                <a:ahLst/>
                <a:cxnLst>
                  <a:cxn ang="T6">
                    <a:pos x="T0" y="T1"/>
                  </a:cxn>
                  <a:cxn ang="T7">
                    <a:pos x="T2" y="T3"/>
                  </a:cxn>
                  <a:cxn ang="T8">
                    <a:pos x="T4" y="T5"/>
                  </a:cxn>
                </a:cxnLst>
                <a:rect l="0" t="0" r="r" b="b"/>
                <a:pathLst>
                  <a:path w="103" h="106">
                    <a:moveTo>
                      <a:pt x="0" y="106"/>
                    </a:moveTo>
                    <a:lnTo>
                      <a:pt x="103" y="53"/>
                    </a:lnTo>
                    <a:lnTo>
                      <a:pt x="0" y="0"/>
                    </a:lnTo>
                  </a:path>
                </a:pathLst>
              </a:custGeom>
              <a:noFill/>
              <a:ln w="9525"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1442" name="Freeform 74"/>
              <p:cNvSpPr>
                <a:spLocks/>
              </p:cNvSpPr>
              <p:nvPr/>
            </p:nvSpPr>
            <p:spPr bwMode="auto">
              <a:xfrm>
                <a:off x="741" y="1572"/>
                <a:ext cx="54" cy="73"/>
              </a:xfrm>
              <a:custGeom>
                <a:avLst/>
                <a:gdLst>
                  <a:gd name="T0" fmla="*/ 0 w 109"/>
                  <a:gd name="T1" fmla="*/ 0 h 110"/>
                  <a:gd name="T2" fmla="*/ 0 w 109"/>
                  <a:gd name="T3" fmla="*/ 2 h 110"/>
                  <a:gd name="T4" fmla="*/ 0 w 109"/>
                  <a:gd name="T5" fmla="*/ 0 h 110"/>
                  <a:gd name="T6" fmla="*/ 0 60000 65536"/>
                  <a:gd name="T7" fmla="*/ 0 60000 65536"/>
                  <a:gd name="T8" fmla="*/ 0 60000 65536"/>
                </a:gdLst>
                <a:ahLst/>
                <a:cxnLst>
                  <a:cxn ang="T6">
                    <a:pos x="T0" y="T1"/>
                  </a:cxn>
                  <a:cxn ang="T7">
                    <a:pos x="T2" y="T3"/>
                  </a:cxn>
                  <a:cxn ang="T8">
                    <a:pos x="T4" y="T5"/>
                  </a:cxn>
                </a:cxnLst>
                <a:rect l="0" t="0" r="r" b="b"/>
                <a:pathLst>
                  <a:path w="109" h="110">
                    <a:moveTo>
                      <a:pt x="109" y="0"/>
                    </a:moveTo>
                    <a:lnTo>
                      <a:pt x="0" y="110"/>
                    </a:ln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1443" name="Line 75"/>
              <p:cNvSpPr>
                <a:spLocks noChangeShapeType="1"/>
              </p:cNvSpPr>
              <p:nvPr/>
            </p:nvSpPr>
            <p:spPr bwMode="auto">
              <a:xfrm flipH="1">
                <a:off x="741" y="1572"/>
                <a:ext cx="54" cy="73"/>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1444" name="Rectangle 76"/>
              <p:cNvSpPr>
                <a:spLocks noChangeArrowheads="1"/>
              </p:cNvSpPr>
              <p:nvPr/>
            </p:nvSpPr>
            <p:spPr bwMode="auto">
              <a:xfrm>
                <a:off x="953" y="1647"/>
                <a:ext cx="38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Arial Narrow" panose="020B0606020202030204" pitchFamily="34" charset="0"/>
                  </a:rPr>
                  <a:t>300 MHz Clock</a:t>
                </a:r>
                <a:endParaRPr lang="en-US" altLang="en-US" sz="1800">
                  <a:solidFill>
                    <a:schemeClr val="tx1"/>
                  </a:solidFill>
                  <a:latin typeface="Arial Narrow" panose="020B0606020202030204" pitchFamily="34" charset="0"/>
                </a:endParaRPr>
              </a:p>
            </p:txBody>
          </p:sp>
          <p:sp>
            <p:nvSpPr>
              <p:cNvPr id="401445" name="Rectangle 77"/>
              <p:cNvSpPr>
                <a:spLocks noChangeArrowheads="1"/>
              </p:cNvSpPr>
              <p:nvPr/>
            </p:nvSpPr>
            <p:spPr bwMode="auto">
              <a:xfrm>
                <a:off x="749" y="1503"/>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D</a:t>
                </a:r>
                <a:endParaRPr lang="en-US" altLang="en-US" sz="2000">
                  <a:solidFill>
                    <a:schemeClr val="tx1"/>
                  </a:solidFill>
                </a:endParaRPr>
              </a:p>
            </p:txBody>
          </p:sp>
          <p:sp>
            <p:nvSpPr>
              <p:cNvPr id="401446" name="Rectangle 78"/>
              <p:cNvSpPr>
                <a:spLocks noChangeArrowheads="1"/>
              </p:cNvSpPr>
              <p:nvPr/>
            </p:nvSpPr>
            <p:spPr bwMode="auto">
              <a:xfrm>
                <a:off x="719" y="815"/>
                <a:ext cx="5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B</a:t>
                </a:r>
                <a:endParaRPr lang="en-US" altLang="en-US" sz="2000">
                  <a:solidFill>
                    <a:schemeClr val="tx1"/>
                  </a:solidFill>
                </a:endParaRPr>
              </a:p>
            </p:txBody>
          </p:sp>
          <p:sp>
            <p:nvSpPr>
              <p:cNvPr id="401447" name="Rectangle 79"/>
              <p:cNvSpPr>
                <a:spLocks noChangeArrowheads="1"/>
              </p:cNvSpPr>
              <p:nvPr/>
            </p:nvSpPr>
            <p:spPr bwMode="auto">
              <a:xfrm>
                <a:off x="1921" y="776"/>
                <a:ext cx="5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L</a:t>
                </a:r>
                <a:endParaRPr lang="en-US" altLang="en-US" sz="2000">
                  <a:solidFill>
                    <a:schemeClr val="tx1"/>
                  </a:solidFill>
                </a:endParaRPr>
              </a:p>
            </p:txBody>
          </p:sp>
          <p:sp>
            <p:nvSpPr>
              <p:cNvPr id="401448" name="Rectangle 80"/>
              <p:cNvSpPr>
                <a:spLocks noChangeArrowheads="1"/>
              </p:cNvSpPr>
              <p:nvPr/>
            </p:nvSpPr>
            <p:spPr bwMode="auto">
              <a:xfrm>
                <a:off x="1921" y="987"/>
                <a:ext cx="47"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S</a:t>
                </a:r>
                <a:endParaRPr lang="en-US" altLang="en-US" sz="2000">
                  <a:solidFill>
                    <a:schemeClr val="tx1"/>
                  </a:solidFill>
                </a:endParaRPr>
              </a:p>
            </p:txBody>
          </p:sp>
          <p:sp>
            <p:nvSpPr>
              <p:cNvPr id="401449" name="Rectangle 81"/>
              <p:cNvSpPr>
                <a:spLocks noChangeArrowheads="1"/>
              </p:cNvSpPr>
              <p:nvPr/>
            </p:nvSpPr>
            <p:spPr bwMode="auto">
              <a:xfrm>
                <a:off x="741" y="1648"/>
                <a:ext cx="8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16</a:t>
                </a:r>
                <a:endParaRPr lang="en-US" altLang="en-US" sz="2000">
                  <a:solidFill>
                    <a:schemeClr val="tx1"/>
                  </a:solidFill>
                </a:endParaRPr>
              </a:p>
            </p:txBody>
          </p:sp>
          <p:sp>
            <p:nvSpPr>
              <p:cNvPr id="401450" name="Rectangle 82"/>
              <p:cNvSpPr>
                <a:spLocks noChangeArrowheads="1"/>
              </p:cNvSpPr>
              <p:nvPr/>
            </p:nvSpPr>
            <p:spPr bwMode="auto">
              <a:xfrm>
                <a:off x="293" y="1556"/>
                <a:ext cx="330"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to display</a:t>
                </a:r>
                <a:endParaRPr lang="en-US" altLang="en-US" sz="2000">
                  <a:solidFill>
                    <a:schemeClr val="tx1"/>
                  </a:solidFill>
                </a:endParaRPr>
              </a:p>
            </p:txBody>
          </p:sp>
          <p:sp>
            <p:nvSpPr>
              <p:cNvPr id="401451" name="Rectangle 83"/>
              <p:cNvSpPr>
                <a:spLocks noChangeArrowheads="1"/>
              </p:cNvSpPr>
              <p:nvPr/>
            </p:nvSpPr>
            <p:spPr bwMode="auto">
              <a:xfrm>
                <a:off x="279" y="860"/>
                <a:ext cx="40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from button</a:t>
                </a:r>
                <a:endParaRPr lang="en-US" altLang="en-US" sz="2000">
                  <a:solidFill>
                    <a:schemeClr val="tx1"/>
                  </a:solidFill>
                </a:endParaRPr>
              </a:p>
            </p:txBody>
          </p:sp>
          <p:sp>
            <p:nvSpPr>
              <p:cNvPr id="401452" name="Rectangle 84"/>
              <p:cNvSpPr>
                <a:spLocks noChangeArrowheads="1"/>
              </p:cNvSpPr>
              <p:nvPr/>
            </p:nvSpPr>
            <p:spPr bwMode="auto">
              <a:xfrm rot="-5400000">
                <a:off x="970" y="992"/>
                <a:ext cx="33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Controller</a:t>
                </a:r>
                <a:endParaRPr lang="en-US" altLang="en-US" sz="2000">
                  <a:solidFill>
                    <a:schemeClr val="tx1"/>
                  </a:solidFill>
                </a:endParaRPr>
              </a:p>
            </p:txBody>
          </p:sp>
          <p:sp>
            <p:nvSpPr>
              <p:cNvPr id="401453" name="Rectangle 85"/>
              <p:cNvSpPr>
                <a:spLocks noChangeArrowheads="1"/>
              </p:cNvSpPr>
              <p:nvPr/>
            </p:nvSpPr>
            <p:spPr bwMode="auto">
              <a:xfrm>
                <a:off x="1977" y="831"/>
                <a:ext cx="24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to laser</a:t>
                </a:r>
                <a:endParaRPr lang="en-US" altLang="en-US" sz="2000">
                  <a:solidFill>
                    <a:schemeClr val="tx1"/>
                  </a:solidFill>
                </a:endParaRPr>
              </a:p>
            </p:txBody>
          </p:sp>
          <p:sp>
            <p:nvSpPr>
              <p:cNvPr id="401454" name="Rectangle 86"/>
              <p:cNvSpPr>
                <a:spLocks noChangeArrowheads="1"/>
              </p:cNvSpPr>
              <p:nvPr/>
            </p:nvSpPr>
            <p:spPr bwMode="auto">
              <a:xfrm>
                <a:off x="1977" y="930"/>
                <a:ext cx="40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from sensor</a:t>
                </a:r>
                <a:endParaRPr lang="en-US" altLang="en-US" sz="2000">
                  <a:solidFill>
                    <a:schemeClr val="tx1"/>
                  </a:solidFill>
                </a:endParaRPr>
              </a:p>
            </p:txBody>
          </p:sp>
          <p:sp>
            <p:nvSpPr>
              <p:cNvPr id="401455" name="Rectangle 87"/>
              <p:cNvSpPr>
                <a:spLocks noChangeArrowheads="1"/>
              </p:cNvSpPr>
              <p:nvPr/>
            </p:nvSpPr>
            <p:spPr bwMode="auto">
              <a:xfrm rot="-5400000">
                <a:off x="1606" y="1204"/>
                <a:ext cx="29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Datapath</a:t>
                </a:r>
                <a:endParaRPr lang="en-US" altLang="en-US" sz="2000">
                  <a:solidFill>
                    <a:schemeClr val="tx1"/>
                  </a:solidFill>
                </a:endParaRPr>
              </a:p>
            </p:txBody>
          </p:sp>
          <p:sp>
            <p:nvSpPr>
              <p:cNvPr id="401456" name="Rectangle 88"/>
              <p:cNvSpPr>
                <a:spLocks noChangeArrowheads="1"/>
              </p:cNvSpPr>
              <p:nvPr/>
            </p:nvSpPr>
            <p:spPr bwMode="auto">
              <a:xfrm>
                <a:off x="1258" y="988"/>
                <a:ext cx="2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Dreg_clr</a:t>
                </a:r>
                <a:endParaRPr lang="en-US" altLang="en-US" sz="2000">
                  <a:solidFill>
                    <a:schemeClr val="tx1"/>
                  </a:solidFill>
                  <a:latin typeface="Arial Narrow" panose="020B0606020202030204" pitchFamily="34" charset="0"/>
                </a:endParaRPr>
              </a:p>
            </p:txBody>
          </p:sp>
          <p:sp>
            <p:nvSpPr>
              <p:cNvPr id="401457" name="Rectangle 89"/>
              <p:cNvSpPr>
                <a:spLocks noChangeArrowheads="1"/>
              </p:cNvSpPr>
              <p:nvPr/>
            </p:nvSpPr>
            <p:spPr bwMode="auto">
              <a:xfrm>
                <a:off x="935" y="825"/>
                <a:ext cx="300" cy="743"/>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1458" name="Rectangle 90"/>
              <p:cNvSpPr>
                <a:spLocks noChangeArrowheads="1"/>
              </p:cNvSpPr>
              <p:nvPr/>
            </p:nvSpPr>
            <p:spPr bwMode="auto">
              <a:xfrm>
                <a:off x="1536" y="1007"/>
                <a:ext cx="302" cy="741"/>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1459" name="Rectangle 91"/>
              <p:cNvSpPr>
                <a:spLocks noChangeArrowheads="1"/>
              </p:cNvSpPr>
              <p:nvPr/>
            </p:nvSpPr>
            <p:spPr bwMode="auto">
              <a:xfrm>
                <a:off x="935" y="1641"/>
                <a:ext cx="442" cy="101"/>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grpSp>
        <p:sp>
          <p:nvSpPr>
            <p:cNvPr id="401416" name="Rectangle 92"/>
            <p:cNvSpPr>
              <a:spLocks noChangeArrowheads="1"/>
            </p:cNvSpPr>
            <p:nvPr/>
          </p:nvSpPr>
          <p:spPr bwMode="auto">
            <a:xfrm>
              <a:off x="1258" y="1124"/>
              <a:ext cx="242"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Dreg_ld</a:t>
              </a:r>
              <a:endParaRPr lang="en-US" altLang="en-US" sz="2000">
                <a:solidFill>
                  <a:schemeClr val="tx1"/>
                </a:solidFill>
                <a:latin typeface="Arial Narrow" panose="020B0606020202030204" pitchFamily="34" charset="0"/>
              </a:endParaRPr>
            </a:p>
          </p:txBody>
        </p:sp>
        <p:sp>
          <p:nvSpPr>
            <p:cNvPr id="401417" name="Rectangle 93"/>
            <p:cNvSpPr>
              <a:spLocks noChangeArrowheads="1"/>
            </p:cNvSpPr>
            <p:nvPr/>
          </p:nvSpPr>
          <p:spPr bwMode="auto">
            <a:xfrm>
              <a:off x="1258" y="1266"/>
              <a:ext cx="236"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Dctr_clr</a:t>
              </a:r>
              <a:endParaRPr lang="en-US" altLang="en-US" sz="2000">
                <a:solidFill>
                  <a:schemeClr val="tx1"/>
                </a:solidFill>
                <a:latin typeface="Arial Narrow" panose="020B0606020202030204" pitchFamily="34" charset="0"/>
              </a:endParaRPr>
            </a:p>
          </p:txBody>
        </p:sp>
        <p:sp>
          <p:nvSpPr>
            <p:cNvPr id="401418" name="Rectangle 94"/>
            <p:cNvSpPr>
              <a:spLocks noChangeArrowheads="1"/>
            </p:cNvSpPr>
            <p:nvPr/>
          </p:nvSpPr>
          <p:spPr bwMode="auto">
            <a:xfrm>
              <a:off x="1258" y="1416"/>
              <a:ext cx="25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Dctr_cnt</a:t>
              </a:r>
              <a:endParaRPr lang="en-US" altLang="en-US" sz="2000">
                <a:solidFill>
                  <a:schemeClr val="tx1"/>
                </a:solidFill>
                <a:latin typeface="Arial Narrow" panose="020B0606020202030204" pitchFamily="34" charset="0"/>
              </a:endParaRPr>
            </a:p>
          </p:txBody>
        </p:sp>
      </p:grpSp>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4D14946-A7CC-492D-A9CC-0BB2DB25B4B0}" type="slidenum">
              <a:rPr lang="en-US" altLang="en-US" sz="1400" smtClean="0">
                <a:solidFill>
                  <a:srgbClr val="0000B6"/>
                </a:solidFill>
                <a:latin typeface="Book Antiqua" panose="02040602050305030304" pitchFamily="18" charset="0"/>
              </a:rPr>
              <a:pPr>
                <a:spcBef>
                  <a:spcPct val="0"/>
                </a:spcBef>
                <a:buClrTx/>
                <a:buSzTx/>
                <a:buFontTx/>
                <a:buNone/>
              </a:pPr>
              <a:t>369</a:t>
            </a:fld>
            <a:endParaRPr lang="en-US" altLang="en-US" sz="1400" smtClean="0">
              <a:solidFill>
                <a:srgbClr val="0000B6"/>
              </a:solidFill>
              <a:latin typeface="Book Antiqua" panose="02040602050305030304" pitchFamily="18" charset="0"/>
            </a:endParaRPr>
          </a:p>
        </p:txBody>
      </p:sp>
      <p:sp>
        <p:nvSpPr>
          <p:cNvPr id="465922" name="Rectangle 2"/>
          <p:cNvSpPr>
            <a:spLocks noGrp="1" noChangeArrowheads="1"/>
          </p:cNvSpPr>
          <p:nvPr>
            <p:ph type="title"/>
          </p:nvPr>
        </p:nvSpPr>
        <p:spPr>
          <a:xfrm>
            <a:off x="660400" y="474663"/>
            <a:ext cx="7772400" cy="715962"/>
          </a:xfrm>
        </p:spPr>
        <p:txBody>
          <a:bodyPr/>
          <a:lstStyle/>
          <a:p>
            <a:pPr>
              <a:defRPr/>
            </a:pPr>
            <a:r>
              <a:rPr lang="en-US" altLang="en-US" sz="3600" dirty="0" err="1"/>
              <a:t>Datapath</a:t>
            </a:r>
            <a:r>
              <a:rPr lang="en-US" altLang="en-US" sz="3600" dirty="0"/>
              <a:t> of the Laser-Based Distance Measurer in VHDL</a:t>
            </a:r>
          </a:p>
        </p:txBody>
      </p:sp>
      <p:sp>
        <p:nvSpPr>
          <p:cNvPr id="402436" name="Rectangle 3"/>
          <p:cNvSpPr>
            <a:spLocks noGrp="1" noChangeArrowheads="1"/>
          </p:cNvSpPr>
          <p:nvPr>
            <p:ph type="body" idx="1"/>
          </p:nvPr>
        </p:nvSpPr>
        <p:spPr>
          <a:xfrm>
            <a:off x="2578100" y="3467100"/>
            <a:ext cx="2692400" cy="2984500"/>
          </a:xfrm>
        </p:spPr>
        <p:txBody>
          <a:bodyPr/>
          <a:lstStyle/>
          <a:p>
            <a:r>
              <a:rPr lang="en-US" altLang="en-US" sz="2000" smtClean="0"/>
              <a:t>Datapath just another connection of components</a:t>
            </a:r>
          </a:p>
          <a:p>
            <a:pPr lvl="1"/>
            <a:r>
              <a:rPr lang="en-US" altLang="en-US" sz="1800" smtClean="0"/>
              <a:t>Assume up-counter, register, and shift-right components are already designed (similar to earlier-designed items)</a:t>
            </a:r>
          </a:p>
        </p:txBody>
      </p:sp>
      <p:sp>
        <p:nvSpPr>
          <p:cNvPr id="402437" name="Line 91"/>
          <p:cNvSpPr>
            <a:spLocks noChangeShapeType="1"/>
          </p:cNvSpPr>
          <p:nvPr/>
        </p:nvSpPr>
        <p:spPr bwMode="auto">
          <a:xfrm flipV="1">
            <a:off x="2197100" y="2997200"/>
            <a:ext cx="596900" cy="9906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02438" name="Picture 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675" y="1230313"/>
            <a:ext cx="3857625" cy="510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2439" name="Group 96"/>
          <p:cNvGrpSpPr>
            <a:grpSpLocks/>
          </p:cNvGrpSpPr>
          <p:nvPr/>
        </p:nvGrpSpPr>
        <p:grpSpPr bwMode="auto">
          <a:xfrm>
            <a:off x="227013" y="3416300"/>
            <a:ext cx="2368550" cy="1890713"/>
            <a:chOff x="4159" y="808"/>
            <a:chExt cx="1492" cy="1191"/>
          </a:xfrm>
        </p:grpSpPr>
        <p:grpSp>
          <p:nvGrpSpPr>
            <p:cNvPr id="402526" name="Group 95"/>
            <p:cNvGrpSpPr>
              <a:grpSpLocks/>
            </p:cNvGrpSpPr>
            <p:nvPr/>
          </p:nvGrpSpPr>
          <p:grpSpPr bwMode="auto">
            <a:xfrm>
              <a:off x="4159" y="808"/>
              <a:ext cx="1492" cy="1191"/>
              <a:chOff x="4159" y="808"/>
              <a:chExt cx="1492" cy="1191"/>
            </a:xfrm>
          </p:grpSpPr>
          <p:sp>
            <p:nvSpPr>
              <p:cNvPr id="402530" name="Rectangle 7"/>
              <p:cNvSpPr>
                <a:spLocks noChangeArrowheads="1"/>
              </p:cNvSpPr>
              <p:nvPr/>
            </p:nvSpPr>
            <p:spPr bwMode="auto">
              <a:xfrm>
                <a:off x="4334" y="825"/>
                <a:ext cx="1190" cy="1174"/>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2531" name="Line 8"/>
              <p:cNvSpPr>
                <a:spLocks noChangeShapeType="1"/>
              </p:cNvSpPr>
              <p:nvPr/>
            </p:nvSpPr>
            <p:spPr bwMode="auto">
              <a:xfrm flipH="1">
                <a:off x="4208" y="1788"/>
                <a:ext cx="942" cy="2"/>
              </a:xfrm>
              <a:prstGeom prst="line">
                <a:avLst/>
              </a:prstGeom>
              <a:noFill/>
              <a:ln w="3016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32" name="Freeform 9"/>
              <p:cNvSpPr>
                <a:spLocks/>
              </p:cNvSpPr>
              <p:nvPr/>
            </p:nvSpPr>
            <p:spPr bwMode="auto">
              <a:xfrm>
                <a:off x="4159" y="1768"/>
                <a:ext cx="57" cy="41"/>
              </a:xfrm>
              <a:custGeom>
                <a:avLst/>
                <a:gdLst>
                  <a:gd name="T0" fmla="*/ 0 w 100"/>
                  <a:gd name="T1" fmla="*/ 3 h 50"/>
                  <a:gd name="T2" fmla="*/ 1 w 100"/>
                  <a:gd name="T3" fmla="*/ 7 h 50"/>
                  <a:gd name="T4" fmla="*/ 1 w 100"/>
                  <a:gd name="T5" fmla="*/ 0 h 50"/>
                  <a:gd name="T6" fmla="*/ 0 w 100"/>
                  <a:gd name="T7" fmla="*/ 3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0" y="25"/>
                    </a:moveTo>
                    <a:lnTo>
                      <a:pt x="100" y="50"/>
                    </a:lnTo>
                    <a:lnTo>
                      <a:pt x="100" y="0"/>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33" name="Line 10"/>
              <p:cNvSpPr>
                <a:spLocks noChangeShapeType="1"/>
              </p:cNvSpPr>
              <p:nvPr/>
            </p:nvSpPr>
            <p:spPr bwMode="auto">
              <a:xfrm flipH="1">
                <a:off x="4865" y="1037"/>
                <a:ext cx="772" cy="2"/>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34" name="Freeform 11"/>
              <p:cNvSpPr>
                <a:spLocks/>
              </p:cNvSpPr>
              <p:nvPr/>
            </p:nvSpPr>
            <p:spPr bwMode="auto">
              <a:xfrm>
                <a:off x="4815" y="1017"/>
                <a:ext cx="57" cy="41"/>
              </a:xfrm>
              <a:custGeom>
                <a:avLst/>
                <a:gdLst>
                  <a:gd name="T0" fmla="*/ 0 w 100"/>
                  <a:gd name="T1" fmla="*/ 3 h 50"/>
                  <a:gd name="T2" fmla="*/ 1 w 100"/>
                  <a:gd name="T3" fmla="*/ 7 h 50"/>
                  <a:gd name="T4" fmla="*/ 1 w 100"/>
                  <a:gd name="T5" fmla="*/ 0 h 50"/>
                  <a:gd name="T6" fmla="*/ 0 w 100"/>
                  <a:gd name="T7" fmla="*/ 3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0" y="25"/>
                    </a:moveTo>
                    <a:lnTo>
                      <a:pt x="100" y="50"/>
                    </a:lnTo>
                    <a:lnTo>
                      <a:pt x="100" y="0"/>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35" name="Line 12"/>
              <p:cNvSpPr>
                <a:spLocks noChangeShapeType="1"/>
              </p:cNvSpPr>
              <p:nvPr/>
            </p:nvSpPr>
            <p:spPr bwMode="auto">
              <a:xfrm>
                <a:off x="4814" y="924"/>
                <a:ext cx="781" cy="0"/>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36" name="Freeform 13"/>
              <p:cNvSpPr>
                <a:spLocks/>
              </p:cNvSpPr>
              <p:nvPr/>
            </p:nvSpPr>
            <p:spPr bwMode="auto">
              <a:xfrm>
                <a:off x="5589" y="904"/>
                <a:ext cx="56" cy="39"/>
              </a:xfrm>
              <a:custGeom>
                <a:avLst/>
                <a:gdLst>
                  <a:gd name="T0" fmla="*/ 1 w 100"/>
                  <a:gd name="T1" fmla="*/ 2 h 50"/>
                  <a:gd name="T2" fmla="*/ 0 w 100"/>
                  <a:gd name="T3" fmla="*/ 4 h 50"/>
                  <a:gd name="T4" fmla="*/ 0 w 100"/>
                  <a:gd name="T5" fmla="*/ 0 h 50"/>
                  <a:gd name="T6" fmla="*/ 1 w 100"/>
                  <a:gd name="T7" fmla="*/ 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50"/>
                    </a:lnTo>
                    <a:lnTo>
                      <a:pt x="0" y="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37" name="Line 14"/>
              <p:cNvSpPr>
                <a:spLocks noChangeShapeType="1"/>
              </p:cNvSpPr>
              <p:nvPr/>
            </p:nvSpPr>
            <p:spPr bwMode="auto">
              <a:xfrm>
                <a:off x="4207" y="958"/>
                <a:ext cx="208"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38" name="Freeform 15"/>
              <p:cNvSpPr>
                <a:spLocks/>
              </p:cNvSpPr>
              <p:nvPr/>
            </p:nvSpPr>
            <p:spPr bwMode="auto">
              <a:xfrm>
                <a:off x="4405" y="938"/>
                <a:ext cx="56" cy="40"/>
              </a:xfrm>
              <a:custGeom>
                <a:avLst/>
                <a:gdLst>
                  <a:gd name="T0" fmla="*/ 1 w 100"/>
                  <a:gd name="T1" fmla="*/ 2 h 50"/>
                  <a:gd name="T2" fmla="*/ 0 w 100"/>
                  <a:gd name="T3" fmla="*/ 0 h 50"/>
                  <a:gd name="T4" fmla="*/ 0 w 100"/>
                  <a:gd name="T5" fmla="*/ 6 h 50"/>
                  <a:gd name="T6" fmla="*/ 1 w 100"/>
                  <a:gd name="T7" fmla="*/ 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39" name="Line 16"/>
              <p:cNvSpPr>
                <a:spLocks noChangeShapeType="1"/>
              </p:cNvSpPr>
              <p:nvPr/>
            </p:nvSpPr>
            <p:spPr bwMode="auto">
              <a:xfrm>
                <a:off x="4972" y="1888"/>
                <a:ext cx="136" cy="0"/>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40" name="Freeform 17"/>
              <p:cNvSpPr>
                <a:spLocks/>
              </p:cNvSpPr>
              <p:nvPr/>
            </p:nvSpPr>
            <p:spPr bwMode="auto">
              <a:xfrm>
                <a:off x="5099" y="1868"/>
                <a:ext cx="57" cy="39"/>
              </a:xfrm>
              <a:custGeom>
                <a:avLst/>
                <a:gdLst>
                  <a:gd name="T0" fmla="*/ 1 w 100"/>
                  <a:gd name="T1" fmla="*/ 2 h 50"/>
                  <a:gd name="T2" fmla="*/ 0 w 100"/>
                  <a:gd name="T3" fmla="*/ 0 h 50"/>
                  <a:gd name="T4" fmla="*/ 0 w 100"/>
                  <a:gd name="T5" fmla="*/ 4 h 50"/>
                  <a:gd name="T6" fmla="*/ 1 w 100"/>
                  <a:gd name="T7" fmla="*/ 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41" name="Line 18"/>
              <p:cNvSpPr>
                <a:spLocks noChangeShapeType="1"/>
              </p:cNvSpPr>
              <p:nvPr/>
            </p:nvSpPr>
            <p:spPr bwMode="auto">
              <a:xfrm>
                <a:off x="4810" y="1702"/>
                <a:ext cx="292"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42" name="Freeform 19"/>
              <p:cNvSpPr>
                <a:spLocks/>
              </p:cNvSpPr>
              <p:nvPr/>
            </p:nvSpPr>
            <p:spPr bwMode="auto">
              <a:xfrm>
                <a:off x="5093" y="1683"/>
                <a:ext cx="57" cy="39"/>
              </a:xfrm>
              <a:custGeom>
                <a:avLst/>
                <a:gdLst>
                  <a:gd name="T0" fmla="*/ 1 w 100"/>
                  <a:gd name="T1" fmla="*/ 2 h 50"/>
                  <a:gd name="T2" fmla="*/ 0 w 100"/>
                  <a:gd name="T3" fmla="*/ 0 h 50"/>
                  <a:gd name="T4" fmla="*/ 0 w 100"/>
                  <a:gd name="T5" fmla="*/ 4 h 50"/>
                  <a:gd name="T6" fmla="*/ 1 w 100"/>
                  <a:gd name="T7" fmla="*/ 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43" name="Line 20"/>
              <p:cNvSpPr>
                <a:spLocks noChangeShapeType="1"/>
              </p:cNvSpPr>
              <p:nvPr/>
            </p:nvSpPr>
            <p:spPr bwMode="auto">
              <a:xfrm>
                <a:off x="4810" y="1525"/>
                <a:ext cx="292" cy="0"/>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44" name="Freeform 21"/>
              <p:cNvSpPr>
                <a:spLocks/>
              </p:cNvSpPr>
              <p:nvPr/>
            </p:nvSpPr>
            <p:spPr bwMode="auto">
              <a:xfrm>
                <a:off x="5093" y="1505"/>
                <a:ext cx="57" cy="40"/>
              </a:xfrm>
              <a:custGeom>
                <a:avLst/>
                <a:gdLst>
                  <a:gd name="T0" fmla="*/ 1 w 100"/>
                  <a:gd name="T1" fmla="*/ 2 h 50"/>
                  <a:gd name="T2" fmla="*/ 0 w 100"/>
                  <a:gd name="T3" fmla="*/ 0 h 50"/>
                  <a:gd name="T4" fmla="*/ 0 w 100"/>
                  <a:gd name="T5" fmla="*/ 6 h 50"/>
                  <a:gd name="T6" fmla="*/ 1 w 100"/>
                  <a:gd name="T7" fmla="*/ 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45" name="Line 22"/>
              <p:cNvSpPr>
                <a:spLocks noChangeShapeType="1"/>
              </p:cNvSpPr>
              <p:nvPr/>
            </p:nvSpPr>
            <p:spPr bwMode="auto">
              <a:xfrm>
                <a:off x="4810" y="1349"/>
                <a:ext cx="292"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46" name="Freeform 23"/>
              <p:cNvSpPr>
                <a:spLocks/>
              </p:cNvSpPr>
              <p:nvPr/>
            </p:nvSpPr>
            <p:spPr bwMode="auto">
              <a:xfrm>
                <a:off x="5093" y="1330"/>
                <a:ext cx="57" cy="39"/>
              </a:xfrm>
              <a:custGeom>
                <a:avLst/>
                <a:gdLst>
                  <a:gd name="T0" fmla="*/ 1 w 100"/>
                  <a:gd name="T1" fmla="*/ 2 h 50"/>
                  <a:gd name="T2" fmla="*/ 0 w 100"/>
                  <a:gd name="T3" fmla="*/ 0 h 50"/>
                  <a:gd name="T4" fmla="*/ 0 w 100"/>
                  <a:gd name="T5" fmla="*/ 4 h 50"/>
                  <a:gd name="T6" fmla="*/ 1 w 100"/>
                  <a:gd name="T7" fmla="*/ 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47" name="Line 24"/>
              <p:cNvSpPr>
                <a:spLocks noChangeShapeType="1"/>
              </p:cNvSpPr>
              <p:nvPr/>
            </p:nvSpPr>
            <p:spPr bwMode="auto">
              <a:xfrm>
                <a:off x="4810" y="1171"/>
                <a:ext cx="292"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48" name="Freeform 25"/>
              <p:cNvSpPr>
                <a:spLocks/>
              </p:cNvSpPr>
              <p:nvPr/>
            </p:nvSpPr>
            <p:spPr bwMode="auto">
              <a:xfrm>
                <a:off x="5093" y="1151"/>
                <a:ext cx="57" cy="40"/>
              </a:xfrm>
              <a:custGeom>
                <a:avLst/>
                <a:gdLst>
                  <a:gd name="T0" fmla="*/ 1 w 100"/>
                  <a:gd name="T1" fmla="*/ 2 h 50"/>
                  <a:gd name="T2" fmla="*/ 0 w 100"/>
                  <a:gd name="T3" fmla="*/ 0 h 50"/>
                  <a:gd name="T4" fmla="*/ 0 w 100"/>
                  <a:gd name="T5" fmla="*/ 6 h 50"/>
                  <a:gd name="T6" fmla="*/ 1 w 100"/>
                  <a:gd name="T7" fmla="*/ 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49" name="Freeform 26"/>
              <p:cNvSpPr>
                <a:spLocks/>
              </p:cNvSpPr>
              <p:nvPr/>
            </p:nvSpPr>
            <p:spPr bwMode="auto">
              <a:xfrm>
                <a:off x="4367" y="1482"/>
                <a:ext cx="95" cy="413"/>
              </a:xfrm>
              <a:custGeom>
                <a:avLst/>
                <a:gdLst>
                  <a:gd name="T0" fmla="*/ 1 w 169"/>
                  <a:gd name="T1" fmla="*/ 0 h 522"/>
                  <a:gd name="T2" fmla="*/ 0 w 169"/>
                  <a:gd name="T3" fmla="*/ 0 h 522"/>
                  <a:gd name="T4" fmla="*/ 0 w 169"/>
                  <a:gd name="T5" fmla="*/ 50 h 522"/>
                  <a:gd name="T6" fmla="*/ 1 w 169"/>
                  <a:gd name="T7" fmla="*/ 50 h 5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 h="522">
                    <a:moveTo>
                      <a:pt x="85" y="0"/>
                    </a:moveTo>
                    <a:lnTo>
                      <a:pt x="0" y="0"/>
                    </a:lnTo>
                    <a:lnTo>
                      <a:pt x="0" y="522"/>
                    </a:lnTo>
                    <a:lnTo>
                      <a:pt x="169" y="522"/>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550" name="Freeform 27"/>
              <p:cNvSpPr>
                <a:spLocks/>
              </p:cNvSpPr>
              <p:nvPr/>
            </p:nvSpPr>
            <p:spPr bwMode="auto">
              <a:xfrm>
                <a:off x="4405" y="1463"/>
                <a:ext cx="56" cy="39"/>
              </a:xfrm>
              <a:custGeom>
                <a:avLst/>
                <a:gdLst>
                  <a:gd name="T0" fmla="*/ 1 w 100"/>
                  <a:gd name="T1" fmla="*/ 2 h 50"/>
                  <a:gd name="T2" fmla="*/ 0 w 100"/>
                  <a:gd name="T3" fmla="*/ 0 h 50"/>
                  <a:gd name="T4" fmla="*/ 0 w 100"/>
                  <a:gd name="T5" fmla="*/ 4 h 50"/>
                  <a:gd name="T6" fmla="*/ 1 w 100"/>
                  <a:gd name="T7" fmla="*/ 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51" name="Freeform 28"/>
              <p:cNvSpPr>
                <a:spLocks/>
              </p:cNvSpPr>
              <p:nvPr/>
            </p:nvSpPr>
            <p:spPr bwMode="auto">
              <a:xfrm>
                <a:off x="4467" y="1440"/>
                <a:ext cx="59" cy="82"/>
              </a:xfrm>
              <a:custGeom>
                <a:avLst/>
                <a:gdLst>
                  <a:gd name="T0" fmla="*/ 0 w 103"/>
                  <a:gd name="T1" fmla="*/ 10 h 104"/>
                  <a:gd name="T2" fmla="*/ 1 w 103"/>
                  <a:gd name="T3" fmla="*/ 5 h 104"/>
                  <a:gd name="T4" fmla="*/ 0 w 103"/>
                  <a:gd name="T5" fmla="*/ 0 h 104"/>
                  <a:gd name="T6" fmla="*/ 0 60000 65536"/>
                  <a:gd name="T7" fmla="*/ 0 60000 65536"/>
                  <a:gd name="T8" fmla="*/ 0 60000 65536"/>
                </a:gdLst>
                <a:ahLst/>
                <a:cxnLst>
                  <a:cxn ang="T6">
                    <a:pos x="T0" y="T1"/>
                  </a:cxn>
                  <a:cxn ang="T7">
                    <a:pos x="T2" y="T3"/>
                  </a:cxn>
                  <a:cxn ang="T8">
                    <a:pos x="T4" y="T5"/>
                  </a:cxn>
                </a:cxnLst>
                <a:rect l="0" t="0" r="r" b="b"/>
                <a:pathLst>
                  <a:path w="103" h="104">
                    <a:moveTo>
                      <a:pt x="0" y="104"/>
                    </a:moveTo>
                    <a:lnTo>
                      <a:pt x="103" y="50"/>
                    </a:lnTo>
                    <a:lnTo>
                      <a:pt x="0" y="0"/>
                    </a:lnTo>
                  </a:path>
                </a:pathLst>
              </a:custGeom>
              <a:noFill/>
              <a:ln w="9525"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552" name="Freeform 29"/>
              <p:cNvSpPr>
                <a:spLocks/>
              </p:cNvSpPr>
              <p:nvPr/>
            </p:nvSpPr>
            <p:spPr bwMode="auto">
              <a:xfrm>
                <a:off x="5156" y="1843"/>
                <a:ext cx="58" cy="84"/>
              </a:xfrm>
              <a:custGeom>
                <a:avLst/>
                <a:gdLst>
                  <a:gd name="T0" fmla="*/ 0 w 103"/>
                  <a:gd name="T1" fmla="*/ 10 h 106"/>
                  <a:gd name="T2" fmla="*/ 1 w 103"/>
                  <a:gd name="T3" fmla="*/ 5 h 106"/>
                  <a:gd name="T4" fmla="*/ 0 w 103"/>
                  <a:gd name="T5" fmla="*/ 0 h 106"/>
                  <a:gd name="T6" fmla="*/ 0 60000 65536"/>
                  <a:gd name="T7" fmla="*/ 0 60000 65536"/>
                  <a:gd name="T8" fmla="*/ 0 60000 65536"/>
                </a:gdLst>
                <a:ahLst/>
                <a:cxnLst>
                  <a:cxn ang="T6">
                    <a:pos x="T0" y="T1"/>
                  </a:cxn>
                  <a:cxn ang="T7">
                    <a:pos x="T2" y="T3"/>
                  </a:cxn>
                  <a:cxn ang="T8">
                    <a:pos x="T4" y="T5"/>
                  </a:cxn>
                </a:cxnLst>
                <a:rect l="0" t="0" r="r" b="b"/>
                <a:pathLst>
                  <a:path w="103" h="106">
                    <a:moveTo>
                      <a:pt x="0" y="106"/>
                    </a:moveTo>
                    <a:lnTo>
                      <a:pt x="103" y="53"/>
                    </a:lnTo>
                    <a:lnTo>
                      <a:pt x="0" y="0"/>
                    </a:lnTo>
                  </a:path>
                </a:pathLst>
              </a:custGeom>
              <a:noFill/>
              <a:ln w="9525"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553" name="Freeform 30"/>
              <p:cNvSpPr>
                <a:spLocks/>
              </p:cNvSpPr>
              <p:nvPr/>
            </p:nvSpPr>
            <p:spPr bwMode="auto">
              <a:xfrm>
                <a:off x="4244" y="1749"/>
                <a:ext cx="61" cy="87"/>
              </a:xfrm>
              <a:custGeom>
                <a:avLst/>
                <a:gdLst>
                  <a:gd name="T0" fmla="*/ 1 w 109"/>
                  <a:gd name="T1" fmla="*/ 0 h 110"/>
                  <a:gd name="T2" fmla="*/ 0 w 109"/>
                  <a:gd name="T3" fmla="*/ 10 h 110"/>
                  <a:gd name="T4" fmla="*/ 1 w 109"/>
                  <a:gd name="T5" fmla="*/ 0 h 110"/>
                  <a:gd name="T6" fmla="*/ 0 60000 65536"/>
                  <a:gd name="T7" fmla="*/ 0 60000 65536"/>
                  <a:gd name="T8" fmla="*/ 0 60000 65536"/>
                </a:gdLst>
                <a:ahLst/>
                <a:cxnLst>
                  <a:cxn ang="T6">
                    <a:pos x="T0" y="T1"/>
                  </a:cxn>
                  <a:cxn ang="T7">
                    <a:pos x="T2" y="T3"/>
                  </a:cxn>
                  <a:cxn ang="T8">
                    <a:pos x="T4" y="T5"/>
                  </a:cxn>
                </a:cxnLst>
                <a:rect l="0" t="0" r="r" b="b"/>
                <a:pathLst>
                  <a:path w="109" h="110">
                    <a:moveTo>
                      <a:pt x="109" y="0"/>
                    </a:moveTo>
                    <a:lnTo>
                      <a:pt x="0" y="110"/>
                    </a:ln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54" name="Line 31"/>
              <p:cNvSpPr>
                <a:spLocks noChangeShapeType="1"/>
              </p:cNvSpPr>
              <p:nvPr/>
            </p:nvSpPr>
            <p:spPr bwMode="auto">
              <a:xfrm flipH="1">
                <a:off x="4244" y="1749"/>
                <a:ext cx="61" cy="87"/>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55" name="Rectangle 32"/>
              <p:cNvSpPr>
                <a:spLocks noChangeArrowheads="1"/>
              </p:cNvSpPr>
              <p:nvPr/>
            </p:nvSpPr>
            <p:spPr bwMode="auto">
              <a:xfrm>
                <a:off x="4486" y="1838"/>
                <a:ext cx="44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Arial Narrow" panose="020B0606020202030204" pitchFamily="34" charset="0"/>
                  </a:rPr>
                  <a:t>300 MHz Clock</a:t>
                </a:r>
                <a:endParaRPr lang="en-US" altLang="en-US" sz="1800">
                  <a:solidFill>
                    <a:schemeClr val="tx1"/>
                  </a:solidFill>
                  <a:latin typeface="Arial Narrow" panose="020B0606020202030204" pitchFamily="34" charset="0"/>
                </a:endParaRPr>
              </a:p>
            </p:txBody>
          </p:sp>
          <p:sp>
            <p:nvSpPr>
              <p:cNvPr id="402556" name="Rectangle 33"/>
              <p:cNvSpPr>
                <a:spLocks noChangeArrowheads="1"/>
              </p:cNvSpPr>
              <p:nvPr/>
            </p:nvSpPr>
            <p:spPr bwMode="auto">
              <a:xfrm>
                <a:off x="4253" y="1668"/>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D</a:t>
                </a:r>
                <a:endParaRPr lang="en-US" altLang="en-US" sz="2000">
                  <a:solidFill>
                    <a:schemeClr val="tx1"/>
                  </a:solidFill>
                </a:endParaRPr>
              </a:p>
            </p:txBody>
          </p:sp>
          <p:sp>
            <p:nvSpPr>
              <p:cNvPr id="402557" name="Rectangle 34"/>
              <p:cNvSpPr>
                <a:spLocks noChangeArrowheads="1"/>
              </p:cNvSpPr>
              <p:nvPr/>
            </p:nvSpPr>
            <p:spPr bwMode="auto">
              <a:xfrm>
                <a:off x="4218" y="854"/>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B</a:t>
                </a:r>
                <a:endParaRPr lang="en-US" altLang="en-US" sz="2000">
                  <a:solidFill>
                    <a:schemeClr val="tx1"/>
                  </a:solidFill>
                </a:endParaRPr>
              </a:p>
            </p:txBody>
          </p:sp>
          <p:sp>
            <p:nvSpPr>
              <p:cNvPr id="402558" name="Rectangle 35"/>
              <p:cNvSpPr>
                <a:spLocks noChangeArrowheads="1"/>
              </p:cNvSpPr>
              <p:nvPr/>
            </p:nvSpPr>
            <p:spPr bwMode="auto">
              <a:xfrm>
                <a:off x="5591" y="808"/>
                <a:ext cx="6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L</a:t>
                </a:r>
                <a:endParaRPr lang="en-US" altLang="en-US" sz="2000">
                  <a:solidFill>
                    <a:schemeClr val="tx1"/>
                  </a:solidFill>
                </a:endParaRPr>
              </a:p>
            </p:txBody>
          </p:sp>
          <p:sp>
            <p:nvSpPr>
              <p:cNvPr id="402559" name="Rectangle 36"/>
              <p:cNvSpPr>
                <a:spLocks noChangeArrowheads="1"/>
              </p:cNvSpPr>
              <p:nvPr/>
            </p:nvSpPr>
            <p:spPr bwMode="auto">
              <a:xfrm>
                <a:off x="5591" y="1058"/>
                <a:ext cx="5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S</a:t>
                </a:r>
                <a:endParaRPr lang="en-US" altLang="en-US" sz="2000">
                  <a:solidFill>
                    <a:schemeClr val="tx1"/>
                  </a:solidFill>
                </a:endParaRPr>
              </a:p>
            </p:txBody>
          </p:sp>
          <p:sp>
            <p:nvSpPr>
              <p:cNvPr id="402560" name="Rectangle 37"/>
              <p:cNvSpPr>
                <a:spLocks noChangeArrowheads="1"/>
              </p:cNvSpPr>
              <p:nvPr/>
            </p:nvSpPr>
            <p:spPr bwMode="auto">
              <a:xfrm>
                <a:off x="4244" y="1839"/>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16</a:t>
                </a:r>
                <a:endParaRPr lang="en-US" altLang="en-US" sz="2000">
                  <a:solidFill>
                    <a:schemeClr val="tx1"/>
                  </a:solidFill>
                </a:endParaRPr>
              </a:p>
            </p:txBody>
          </p:sp>
          <p:sp>
            <p:nvSpPr>
              <p:cNvPr id="402561" name="Rectangle 40"/>
              <p:cNvSpPr>
                <a:spLocks noChangeArrowheads="1"/>
              </p:cNvSpPr>
              <p:nvPr/>
            </p:nvSpPr>
            <p:spPr bwMode="auto">
              <a:xfrm rot="-5400000">
                <a:off x="4499" y="1065"/>
                <a:ext cx="3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Controller</a:t>
                </a:r>
                <a:endParaRPr lang="en-US" altLang="en-US" sz="2000">
                  <a:solidFill>
                    <a:schemeClr val="tx1"/>
                  </a:solidFill>
                </a:endParaRPr>
              </a:p>
            </p:txBody>
          </p:sp>
          <p:sp>
            <p:nvSpPr>
              <p:cNvPr id="402562" name="Rectangle 43"/>
              <p:cNvSpPr>
                <a:spLocks noChangeArrowheads="1"/>
              </p:cNvSpPr>
              <p:nvPr/>
            </p:nvSpPr>
            <p:spPr bwMode="auto">
              <a:xfrm rot="-5400000">
                <a:off x="5226" y="1311"/>
                <a:ext cx="34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FF0000"/>
                    </a:solidFill>
                    <a:latin typeface="Myriad Roman"/>
                  </a:rPr>
                  <a:t>Datapath</a:t>
                </a:r>
                <a:endParaRPr lang="en-US" altLang="en-US" sz="2000">
                  <a:solidFill>
                    <a:srgbClr val="FF0000"/>
                  </a:solidFill>
                </a:endParaRPr>
              </a:p>
            </p:txBody>
          </p:sp>
          <p:sp>
            <p:nvSpPr>
              <p:cNvPr id="402563" name="Rectangle 44"/>
              <p:cNvSpPr>
                <a:spLocks noChangeArrowheads="1"/>
              </p:cNvSpPr>
              <p:nvPr/>
            </p:nvSpPr>
            <p:spPr bwMode="auto">
              <a:xfrm>
                <a:off x="4834" y="1059"/>
                <a:ext cx="29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Dreg_clr</a:t>
                </a:r>
                <a:endParaRPr lang="en-US" altLang="en-US" sz="2000">
                  <a:solidFill>
                    <a:schemeClr val="tx1"/>
                  </a:solidFill>
                  <a:latin typeface="Arial Narrow" panose="020B0606020202030204" pitchFamily="34" charset="0"/>
                </a:endParaRPr>
              </a:p>
            </p:txBody>
          </p:sp>
          <p:sp>
            <p:nvSpPr>
              <p:cNvPr id="402564" name="Rectangle 45"/>
              <p:cNvSpPr>
                <a:spLocks noChangeArrowheads="1"/>
              </p:cNvSpPr>
              <p:nvPr/>
            </p:nvSpPr>
            <p:spPr bwMode="auto">
              <a:xfrm>
                <a:off x="4465" y="866"/>
                <a:ext cx="343" cy="879"/>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2565" name="Rectangle 46"/>
              <p:cNvSpPr>
                <a:spLocks noChangeArrowheads="1"/>
              </p:cNvSpPr>
              <p:nvPr/>
            </p:nvSpPr>
            <p:spPr bwMode="auto">
              <a:xfrm>
                <a:off x="5152" y="1081"/>
                <a:ext cx="344" cy="877"/>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2566" name="Rectangle 47"/>
              <p:cNvSpPr>
                <a:spLocks noChangeArrowheads="1"/>
              </p:cNvSpPr>
              <p:nvPr/>
            </p:nvSpPr>
            <p:spPr bwMode="auto">
              <a:xfrm>
                <a:off x="4465" y="1831"/>
                <a:ext cx="505" cy="120"/>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grpSp>
        <p:sp>
          <p:nvSpPr>
            <p:cNvPr id="402527" name="Rectangle 48"/>
            <p:cNvSpPr>
              <a:spLocks noChangeArrowheads="1"/>
            </p:cNvSpPr>
            <p:nvPr/>
          </p:nvSpPr>
          <p:spPr bwMode="auto">
            <a:xfrm>
              <a:off x="4834" y="1220"/>
              <a:ext cx="2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Dreg_ld</a:t>
              </a:r>
              <a:endParaRPr lang="en-US" altLang="en-US" sz="2000">
                <a:solidFill>
                  <a:schemeClr val="tx1"/>
                </a:solidFill>
                <a:latin typeface="Arial Narrow" panose="020B0606020202030204" pitchFamily="34" charset="0"/>
              </a:endParaRPr>
            </a:p>
          </p:txBody>
        </p:sp>
        <p:sp>
          <p:nvSpPr>
            <p:cNvPr id="402528" name="Rectangle 49"/>
            <p:cNvSpPr>
              <a:spLocks noChangeArrowheads="1"/>
            </p:cNvSpPr>
            <p:nvPr/>
          </p:nvSpPr>
          <p:spPr bwMode="auto">
            <a:xfrm>
              <a:off x="4834" y="1388"/>
              <a:ext cx="27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Dctr_clr</a:t>
              </a:r>
              <a:endParaRPr lang="en-US" altLang="en-US" sz="2000">
                <a:solidFill>
                  <a:schemeClr val="tx1"/>
                </a:solidFill>
                <a:latin typeface="Arial Narrow" panose="020B0606020202030204" pitchFamily="34" charset="0"/>
              </a:endParaRPr>
            </a:p>
          </p:txBody>
        </p:sp>
        <p:sp>
          <p:nvSpPr>
            <p:cNvPr id="402529" name="Rectangle 50"/>
            <p:cNvSpPr>
              <a:spLocks noChangeArrowheads="1"/>
            </p:cNvSpPr>
            <p:nvPr/>
          </p:nvSpPr>
          <p:spPr bwMode="auto">
            <a:xfrm>
              <a:off x="4834" y="1565"/>
              <a:ext cx="29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Dctr_cnt</a:t>
              </a:r>
              <a:endParaRPr lang="en-US" altLang="en-US" sz="2000">
                <a:solidFill>
                  <a:schemeClr val="tx1"/>
                </a:solidFill>
                <a:latin typeface="Arial Narrow" panose="020B0606020202030204" pitchFamily="34" charset="0"/>
              </a:endParaRPr>
            </a:p>
          </p:txBody>
        </p:sp>
      </p:grpSp>
      <p:grpSp>
        <p:nvGrpSpPr>
          <p:cNvPr id="402440" name="Group 97"/>
          <p:cNvGrpSpPr>
            <a:grpSpLocks/>
          </p:cNvGrpSpPr>
          <p:nvPr/>
        </p:nvGrpSpPr>
        <p:grpSpPr bwMode="auto">
          <a:xfrm>
            <a:off x="134938" y="1273175"/>
            <a:ext cx="5000625" cy="1936750"/>
            <a:chOff x="85" y="802"/>
            <a:chExt cx="3150" cy="1220"/>
          </a:xfrm>
        </p:grpSpPr>
        <p:sp>
          <p:nvSpPr>
            <p:cNvPr id="402441" name="Freeform 98"/>
            <p:cNvSpPr>
              <a:spLocks/>
            </p:cNvSpPr>
            <p:nvPr/>
          </p:nvSpPr>
          <p:spPr bwMode="auto">
            <a:xfrm>
              <a:off x="2007" y="1319"/>
              <a:ext cx="83" cy="37"/>
            </a:xfrm>
            <a:custGeom>
              <a:avLst/>
              <a:gdLst>
                <a:gd name="T0" fmla="*/ 15 w 100"/>
                <a:gd name="T1" fmla="*/ 1 h 50"/>
                <a:gd name="T2" fmla="*/ 0 w 100"/>
                <a:gd name="T3" fmla="*/ 0 h 50"/>
                <a:gd name="T4" fmla="*/ 0 w 100"/>
                <a:gd name="T5" fmla="*/ 2 h 50"/>
                <a:gd name="T6" fmla="*/ 15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442" name="Freeform 99"/>
            <p:cNvSpPr>
              <a:spLocks/>
            </p:cNvSpPr>
            <p:nvPr/>
          </p:nvSpPr>
          <p:spPr bwMode="auto">
            <a:xfrm>
              <a:off x="2011" y="1429"/>
              <a:ext cx="83" cy="36"/>
            </a:xfrm>
            <a:custGeom>
              <a:avLst/>
              <a:gdLst>
                <a:gd name="T0" fmla="*/ 15 w 100"/>
                <a:gd name="T1" fmla="*/ 1 h 50"/>
                <a:gd name="T2" fmla="*/ 0 w 100"/>
                <a:gd name="T3" fmla="*/ 0 h 50"/>
                <a:gd name="T4" fmla="*/ 0 w 100"/>
                <a:gd name="T5" fmla="*/ 2 h 50"/>
                <a:gd name="T6" fmla="*/ 15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443" name="Freeform 100"/>
            <p:cNvSpPr>
              <a:spLocks/>
            </p:cNvSpPr>
            <p:nvPr/>
          </p:nvSpPr>
          <p:spPr bwMode="auto">
            <a:xfrm>
              <a:off x="2604" y="1929"/>
              <a:ext cx="42" cy="74"/>
            </a:xfrm>
            <a:custGeom>
              <a:avLst/>
              <a:gdLst>
                <a:gd name="T0" fmla="*/ 5 w 50"/>
                <a:gd name="T1" fmla="*/ 5 h 100"/>
                <a:gd name="T2" fmla="*/ 8 w 50"/>
                <a:gd name="T3" fmla="*/ 0 h 100"/>
                <a:gd name="T4" fmla="*/ 0 w 50"/>
                <a:gd name="T5" fmla="*/ 0 h 100"/>
                <a:gd name="T6" fmla="*/ 5 w 50"/>
                <a:gd name="T7" fmla="*/ 5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100">
                  <a:moveTo>
                    <a:pt x="25" y="100"/>
                  </a:moveTo>
                  <a:lnTo>
                    <a:pt x="50" y="0"/>
                  </a:lnTo>
                  <a:lnTo>
                    <a:pt x="0" y="0"/>
                  </a:lnTo>
                  <a:lnTo>
                    <a:pt x="25"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444" name="Freeform 101"/>
            <p:cNvSpPr>
              <a:spLocks/>
            </p:cNvSpPr>
            <p:nvPr/>
          </p:nvSpPr>
          <p:spPr bwMode="auto">
            <a:xfrm>
              <a:off x="670" y="1522"/>
              <a:ext cx="85" cy="78"/>
            </a:xfrm>
            <a:custGeom>
              <a:avLst/>
              <a:gdLst>
                <a:gd name="T0" fmla="*/ 0 w 103"/>
                <a:gd name="T1" fmla="*/ 5 h 107"/>
                <a:gd name="T2" fmla="*/ 15 w 103"/>
                <a:gd name="T3" fmla="*/ 2 h 107"/>
                <a:gd name="T4" fmla="*/ 0 w 103"/>
                <a:gd name="T5" fmla="*/ 0 h 107"/>
                <a:gd name="T6" fmla="*/ 0 60000 65536"/>
                <a:gd name="T7" fmla="*/ 0 60000 65536"/>
                <a:gd name="T8" fmla="*/ 0 60000 65536"/>
              </a:gdLst>
              <a:ahLst/>
              <a:cxnLst>
                <a:cxn ang="T6">
                  <a:pos x="T0" y="T1"/>
                </a:cxn>
                <a:cxn ang="T7">
                  <a:pos x="T2" y="T3"/>
                </a:cxn>
                <a:cxn ang="T8">
                  <a:pos x="T4" y="T5"/>
                </a:cxn>
              </a:cxnLst>
              <a:rect l="0" t="0" r="r" b="b"/>
              <a:pathLst>
                <a:path w="103" h="107">
                  <a:moveTo>
                    <a:pt x="0" y="107"/>
                  </a:moveTo>
                  <a:lnTo>
                    <a:pt x="103" y="53"/>
                  </a:lnTo>
                  <a:lnTo>
                    <a:pt x="0" y="0"/>
                  </a:lnTo>
                </a:path>
              </a:pathLst>
            </a:custGeom>
            <a:noFill/>
            <a:ln w="11113"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445" name="Freeform 102"/>
            <p:cNvSpPr>
              <a:spLocks/>
            </p:cNvSpPr>
            <p:nvPr/>
          </p:nvSpPr>
          <p:spPr bwMode="auto">
            <a:xfrm>
              <a:off x="2096" y="1522"/>
              <a:ext cx="84" cy="78"/>
            </a:xfrm>
            <a:custGeom>
              <a:avLst/>
              <a:gdLst>
                <a:gd name="T0" fmla="*/ 0 w 103"/>
                <a:gd name="T1" fmla="*/ 5 h 107"/>
                <a:gd name="T2" fmla="*/ 13 w 103"/>
                <a:gd name="T3" fmla="*/ 2 h 107"/>
                <a:gd name="T4" fmla="*/ 0 w 103"/>
                <a:gd name="T5" fmla="*/ 0 h 107"/>
                <a:gd name="T6" fmla="*/ 0 60000 65536"/>
                <a:gd name="T7" fmla="*/ 0 60000 65536"/>
                <a:gd name="T8" fmla="*/ 0 60000 65536"/>
              </a:gdLst>
              <a:ahLst/>
              <a:cxnLst>
                <a:cxn ang="T6">
                  <a:pos x="T0" y="T1"/>
                </a:cxn>
                <a:cxn ang="T7">
                  <a:pos x="T2" y="T3"/>
                </a:cxn>
                <a:cxn ang="T8">
                  <a:pos x="T4" y="T5"/>
                </a:cxn>
              </a:cxnLst>
              <a:rect l="0" t="0" r="r" b="b"/>
              <a:pathLst>
                <a:path w="103" h="107">
                  <a:moveTo>
                    <a:pt x="0" y="107"/>
                  </a:moveTo>
                  <a:lnTo>
                    <a:pt x="103" y="53"/>
                  </a:lnTo>
                  <a:lnTo>
                    <a:pt x="0" y="0"/>
                  </a:lnTo>
                </a:path>
              </a:pathLst>
            </a:custGeom>
            <a:noFill/>
            <a:ln w="11113"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446" name="Rectangle 103"/>
            <p:cNvSpPr>
              <a:spLocks noChangeArrowheads="1"/>
            </p:cNvSpPr>
            <p:nvPr/>
          </p:nvSpPr>
          <p:spPr bwMode="auto">
            <a:xfrm>
              <a:off x="541" y="802"/>
              <a:ext cx="2694" cy="1075"/>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2447" name="Rectangle 104"/>
            <p:cNvSpPr>
              <a:spLocks noChangeArrowheads="1"/>
            </p:cNvSpPr>
            <p:nvPr/>
          </p:nvSpPr>
          <p:spPr bwMode="auto">
            <a:xfrm>
              <a:off x="670" y="1292"/>
              <a:ext cx="1059" cy="328"/>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2448" name="Rectangle 105"/>
            <p:cNvSpPr>
              <a:spLocks noChangeArrowheads="1"/>
            </p:cNvSpPr>
            <p:nvPr/>
          </p:nvSpPr>
          <p:spPr bwMode="auto">
            <a:xfrm>
              <a:off x="686" y="1296"/>
              <a:ext cx="1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clear</a:t>
              </a:r>
              <a:endParaRPr lang="en-US" altLang="en-US" sz="2000">
                <a:solidFill>
                  <a:schemeClr val="tx1"/>
                </a:solidFill>
              </a:endParaRPr>
            </a:p>
          </p:txBody>
        </p:sp>
        <p:sp>
          <p:nvSpPr>
            <p:cNvPr id="402449" name="Rectangle 106"/>
            <p:cNvSpPr>
              <a:spLocks noChangeArrowheads="1"/>
            </p:cNvSpPr>
            <p:nvPr/>
          </p:nvSpPr>
          <p:spPr bwMode="auto">
            <a:xfrm>
              <a:off x="686" y="1399"/>
              <a:ext cx="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c</a:t>
              </a:r>
              <a:endParaRPr lang="en-US" altLang="en-US" sz="2000">
                <a:solidFill>
                  <a:schemeClr val="tx1"/>
                </a:solidFill>
              </a:endParaRPr>
            </a:p>
          </p:txBody>
        </p:sp>
        <p:sp>
          <p:nvSpPr>
            <p:cNvPr id="402450" name="Rectangle 107"/>
            <p:cNvSpPr>
              <a:spLocks noChangeArrowheads="1"/>
            </p:cNvSpPr>
            <p:nvPr/>
          </p:nvSpPr>
          <p:spPr bwMode="auto">
            <a:xfrm>
              <a:off x="721" y="1399"/>
              <a:ext cx="8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ou</a:t>
              </a:r>
              <a:endParaRPr lang="en-US" altLang="en-US" sz="2000">
                <a:solidFill>
                  <a:schemeClr val="tx1"/>
                </a:solidFill>
              </a:endParaRPr>
            </a:p>
          </p:txBody>
        </p:sp>
        <p:sp>
          <p:nvSpPr>
            <p:cNvPr id="402451" name="Rectangle 108"/>
            <p:cNvSpPr>
              <a:spLocks noChangeArrowheads="1"/>
            </p:cNvSpPr>
            <p:nvPr/>
          </p:nvSpPr>
          <p:spPr bwMode="auto">
            <a:xfrm>
              <a:off x="814" y="1399"/>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n</a:t>
              </a:r>
              <a:endParaRPr lang="en-US" altLang="en-US" sz="2000">
                <a:solidFill>
                  <a:schemeClr val="tx1"/>
                </a:solidFill>
              </a:endParaRPr>
            </a:p>
          </p:txBody>
        </p:sp>
        <p:sp>
          <p:nvSpPr>
            <p:cNvPr id="402452" name="Rectangle 109"/>
            <p:cNvSpPr>
              <a:spLocks noChangeArrowheads="1"/>
            </p:cNvSpPr>
            <p:nvPr/>
          </p:nvSpPr>
          <p:spPr bwMode="auto">
            <a:xfrm>
              <a:off x="858" y="1399"/>
              <a:ext cx="2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t</a:t>
              </a:r>
              <a:endParaRPr lang="en-US" altLang="en-US" sz="2000">
                <a:solidFill>
                  <a:schemeClr val="tx1"/>
                </a:solidFill>
              </a:endParaRPr>
            </a:p>
          </p:txBody>
        </p:sp>
        <p:sp>
          <p:nvSpPr>
            <p:cNvPr id="402453" name="Rectangle 110"/>
            <p:cNvSpPr>
              <a:spLocks noChangeArrowheads="1"/>
            </p:cNvSpPr>
            <p:nvPr/>
          </p:nvSpPr>
          <p:spPr bwMode="auto">
            <a:xfrm>
              <a:off x="2112" y="1296"/>
              <a:ext cx="1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clear</a:t>
              </a:r>
              <a:endParaRPr lang="en-US" altLang="en-US" sz="2000">
                <a:solidFill>
                  <a:schemeClr val="tx1"/>
                </a:solidFill>
              </a:endParaRPr>
            </a:p>
          </p:txBody>
        </p:sp>
        <p:sp>
          <p:nvSpPr>
            <p:cNvPr id="402454" name="Rectangle 111"/>
            <p:cNvSpPr>
              <a:spLocks noChangeArrowheads="1"/>
            </p:cNvSpPr>
            <p:nvPr/>
          </p:nvSpPr>
          <p:spPr bwMode="auto">
            <a:xfrm>
              <a:off x="2112" y="1407"/>
              <a:ext cx="15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load</a:t>
              </a:r>
              <a:endParaRPr lang="en-US" altLang="en-US" sz="2000">
                <a:solidFill>
                  <a:schemeClr val="tx1"/>
                </a:solidFill>
              </a:endParaRPr>
            </a:p>
          </p:txBody>
        </p:sp>
        <p:sp>
          <p:nvSpPr>
            <p:cNvPr id="402455" name="Rectangle 112"/>
            <p:cNvSpPr>
              <a:spLocks noChangeArrowheads="1"/>
            </p:cNvSpPr>
            <p:nvPr/>
          </p:nvSpPr>
          <p:spPr bwMode="auto">
            <a:xfrm>
              <a:off x="1175" y="1534"/>
              <a:ext cx="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Q</a:t>
              </a:r>
              <a:endParaRPr lang="en-US" altLang="en-US" sz="2000">
                <a:solidFill>
                  <a:schemeClr val="tx1"/>
                </a:solidFill>
              </a:endParaRPr>
            </a:p>
          </p:txBody>
        </p:sp>
        <p:sp>
          <p:nvSpPr>
            <p:cNvPr id="402456" name="Rectangle 113"/>
            <p:cNvSpPr>
              <a:spLocks noChangeArrowheads="1"/>
            </p:cNvSpPr>
            <p:nvPr/>
          </p:nvSpPr>
          <p:spPr bwMode="auto">
            <a:xfrm>
              <a:off x="2599" y="1534"/>
              <a:ext cx="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Q</a:t>
              </a:r>
              <a:endParaRPr lang="en-US" altLang="en-US" sz="2000">
                <a:solidFill>
                  <a:schemeClr val="tx1"/>
                </a:solidFill>
              </a:endParaRPr>
            </a:p>
          </p:txBody>
        </p:sp>
        <p:sp>
          <p:nvSpPr>
            <p:cNvPr id="402457" name="Rectangle 114"/>
            <p:cNvSpPr>
              <a:spLocks noChangeArrowheads="1"/>
            </p:cNvSpPr>
            <p:nvPr/>
          </p:nvSpPr>
          <p:spPr bwMode="auto">
            <a:xfrm>
              <a:off x="2616" y="1298"/>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I</a:t>
              </a:r>
              <a:endParaRPr lang="en-US" altLang="en-US" sz="2000">
                <a:solidFill>
                  <a:schemeClr val="tx1"/>
                </a:solidFill>
              </a:endParaRPr>
            </a:p>
          </p:txBody>
        </p:sp>
        <p:sp>
          <p:nvSpPr>
            <p:cNvPr id="402458" name="Rectangle 115"/>
            <p:cNvSpPr>
              <a:spLocks noChangeArrowheads="1"/>
            </p:cNvSpPr>
            <p:nvPr/>
          </p:nvSpPr>
          <p:spPr bwMode="auto">
            <a:xfrm>
              <a:off x="1308" y="1359"/>
              <a:ext cx="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D</a:t>
              </a:r>
              <a:endParaRPr lang="en-US" altLang="en-US" sz="2000">
                <a:solidFill>
                  <a:schemeClr val="tx1"/>
                </a:solidFill>
              </a:endParaRPr>
            </a:p>
          </p:txBody>
        </p:sp>
        <p:sp>
          <p:nvSpPr>
            <p:cNvPr id="402459" name="Rectangle 116"/>
            <p:cNvSpPr>
              <a:spLocks noChangeArrowheads="1"/>
            </p:cNvSpPr>
            <p:nvPr/>
          </p:nvSpPr>
          <p:spPr bwMode="auto">
            <a:xfrm>
              <a:off x="1363" y="1359"/>
              <a:ext cx="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c</a:t>
              </a:r>
              <a:endParaRPr lang="en-US" altLang="en-US" sz="2000">
                <a:solidFill>
                  <a:schemeClr val="tx1"/>
                </a:solidFill>
              </a:endParaRPr>
            </a:p>
          </p:txBody>
        </p:sp>
        <p:sp>
          <p:nvSpPr>
            <p:cNvPr id="402460" name="Rectangle 117"/>
            <p:cNvSpPr>
              <a:spLocks noChangeArrowheads="1"/>
            </p:cNvSpPr>
            <p:nvPr/>
          </p:nvSpPr>
          <p:spPr bwMode="auto">
            <a:xfrm>
              <a:off x="1402" y="1359"/>
              <a:ext cx="2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t</a:t>
              </a:r>
              <a:endParaRPr lang="en-US" altLang="en-US" sz="2000">
                <a:solidFill>
                  <a:schemeClr val="tx1"/>
                </a:solidFill>
              </a:endParaRPr>
            </a:p>
          </p:txBody>
        </p:sp>
        <p:sp>
          <p:nvSpPr>
            <p:cNvPr id="402461" name="Rectangle 118"/>
            <p:cNvSpPr>
              <a:spLocks noChangeArrowheads="1"/>
            </p:cNvSpPr>
            <p:nvPr/>
          </p:nvSpPr>
          <p:spPr bwMode="auto">
            <a:xfrm>
              <a:off x="1430" y="1359"/>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r</a:t>
              </a:r>
              <a:endParaRPr lang="en-US" altLang="en-US" sz="2000">
                <a:solidFill>
                  <a:schemeClr val="tx1"/>
                </a:solidFill>
              </a:endParaRPr>
            </a:p>
          </p:txBody>
        </p:sp>
        <p:sp>
          <p:nvSpPr>
            <p:cNvPr id="402462" name="Rectangle 119"/>
            <p:cNvSpPr>
              <a:spLocks noChangeArrowheads="1"/>
            </p:cNvSpPr>
            <p:nvPr/>
          </p:nvSpPr>
          <p:spPr bwMode="auto">
            <a:xfrm>
              <a:off x="1457" y="1359"/>
              <a:ext cx="25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 16-bit</a:t>
              </a:r>
              <a:endParaRPr lang="en-US" altLang="en-US" sz="2000">
                <a:solidFill>
                  <a:schemeClr val="tx1"/>
                </a:solidFill>
              </a:endParaRPr>
            </a:p>
          </p:txBody>
        </p:sp>
        <p:sp>
          <p:nvSpPr>
            <p:cNvPr id="402463" name="Rectangle 120"/>
            <p:cNvSpPr>
              <a:spLocks noChangeArrowheads="1"/>
            </p:cNvSpPr>
            <p:nvPr/>
          </p:nvSpPr>
          <p:spPr bwMode="auto">
            <a:xfrm>
              <a:off x="1307" y="1441"/>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u</a:t>
              </a:r>
              <a:endParaRPr lang="en-US" altLang="en-US" sz="2000">
                <a:solidFill>
                  <a:schemeClr val="tx1"/>
                </a:solidFill>
              </a:endParaRPr>
            </a:p>
          </p:txBody>
        </p:sp>
        <p:sp>
          <p:nvSpPr>
            <p:cNvPr id="402464" name="Rectangle 121"/>
            <p:cNvSpPr>
              <a:spLocks noChangeArrowheads="1"/>
            </p:cNvSpPr>
            <p:nvPr/>
          </p:nvSpPr>
          <p:spPr bwMode="auto">
            <a:xfrm>
              <a:off x="1353" y="1441"/>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p</a:t>
              </a:r>
              <a:endParaRPr lang="en-US" altLang="en-US" sz="2000">
                <a:solidFill>
                  <a:schemeClr val="tx1"/>
                </a:solidFill>
              </a:endParaRPr>
            </a:p>
          </p:txBody>
        </p:sp>
        <p:sp>
          <p:nvSpPr>
            <p:cNvPr id="402465" name="Rectangle 122"/>
            <p:cNvSpPr>
              <a:spLocks noChangeArrowheads="1"/>
            </p:cNvSpPr>
            <p:nvPr/>
          </p:nvSpPr>
          <p:spPr bwMode="auto">
            <a:xfrm>
              <a:off x="1401" y="1441"/>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a:t>
              </a:r>
              <a:endParaRPr lang="en-US" altLang="en-US" sz="2000">
                <a:solidFill>
                  <a:schemeClr val="tx1"/>
                </a:solidFill>
              </a:endParaRPr>
            </a:p>
          </p:txBody>
        </p:sp>
        <p:sp>
          <p:nvSpPr>
            <p:cNvPr id="402466" name="Rectangle 123"/>
            <p:cNvSpPr>
              <a:spLocks noChangeArrowheads="1"/>
            </p:cNvSpPr>
            <p:nvPr/>
          </p:nvSpPr>
          <p:spPr bwMode="auto">
            <a:xfrm>
              <a:off x="1427" y="1441"/>
              <a:ext cx="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c</a:t>
              </a:r>
              <a:endParaRPr lang="en-US" altLang="en-US" sz="2000">
                <a:solidFill>
                  <a:schemeClr val="tx1"/>
                </a:solidFill>
              </a:endParaRPr>
            </a:p>
          </p:txBody>
        </p:sp>
        <p:sp>
          <p:nvSpPr>
            <p:cNvPr id="402467" name="Rectangle 124"/>
            <p:cNvSpPr>
              <a:spLocks noChangeArrowheads="1"/>
            </p:cNvSpPr>
            <p:nvPr/>
          </p:nvSpPr>
          <p:spPr bwMode="auto">
            <a:xfrm>
              <a:off x="1463" y="1441"/>
              <a:ext cx="8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ou</a:t>
              </a:r>
              <a:endParaRPr lang="en-US" altLang="en-US" sz="2000">
                <a:solidFill>
                  <a:schemeClr val="tx1"/>
                </a:solidFill>
              </a:endParaRPr>
            </a:p>
          </p:txBody>
        </p:sp>
        <p:sp>
          <p:nvSpPr>
            <p:cNvPr id="402468" name="Rectangle 125"/>
            <p:cNvSpPr>
              <a:spLocks noChangeArrowheads="1"/>
            </p:cNvSpPr>
            <p:nvPr/>
          </p:nvSpPr>
          <p:spPr bwMode="auto">
            <a:xfrm>
              <a:off x="1555" y="1441"/>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n</a:t>
              </a:r>
              <a:endParaRPr lang="en-US" altLang="en-US" sz="2000">
                <a:solidFill>
                  <a:schemeClr val="tx1"/>
                </a:solidFill>
              </a:endParaRPr>
            </a:p>
          </p:txBody>
        </p:sp>
        <p:sp>
          <p:nvSpPr>
            <p:cNvPr id="402469" name="Rectangle 126"/>
            <p:cNvSpPr>
              <a:spLocks noChangeArrowheads="1"/>
            </p:cNvSpPr>
            <p:nvPr/>
          </p:nvSpPr>
          <p:spPr bwMode="auto">
            <a:xfrm>
              <a:off x="1601" y="1441"/>
              <a:ext cx="2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t</a:t>
              </a:r>
              <a:endParaRPr lang="en-US" altLang="en-US" sz="2000">
                <a:solidFill>
                  <a:schemeClr val="tx1"/>
                </a:solidFill>
              </a:endParaRPr>
            </a:p>
          </p:txBody>
        </p:sp>
        <p:sp>
          <p:nvSpPr>
            <p:cNvPr id="402470" name="Rectangle 127"/>
            <p:cNvSpPr>
              <a:spLocks noChangeArrowheads="1"/>
            </p:cNvSpPr>
            <p:nvPr/>
          </p:nvSpPr>
          <p:spPr bwMode="auto">
            <a:xfrm>
              <a:off x="1628" y="1441"/>
              <a:ext cx="6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er</a:t>
              </a:r>
              <a:endParaRPr lang="en-US" altLang="en-US" sz="2000">
                <a:solidFill>
                  <a:schemeClr val="tx1"/>
                </a:solidFill>
              </a:endParaRPr>
            </a:p>
          </p:txBody>
        </p:sp>
        <p:sp>
          <p:nvSpPr>
            <p:cNvPr id="402471" name="Rectangle 128"/>
            <p:cNvSpPr>
              <a:spLocks noChangeArrowheads="1"/>
            </p:cNvSpPr>
            <p:nvPr/>
          </p:nvSpPr>
          <p:spPr bwMode="auto">
            <a:xfrm>
              <a:off x="2710" y="1359"/>
              <a:ext cx="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D</a:t>
              </a:r>
              <a:endParaRPr lang="en-US" altLang="en-US" sz="2000">
                <a:solidFill>
                  <a:schemeClr val="tx1"/>
                </a:solidFill>
              </a:endParaRPr>
            </a:p>
          </p:txBody>
        </p:sp>
        <p:sp>
          <p:nvSpPr>
            <p:cNvPr id="402472" name="Rectangle 129"/>
            <p:cNvSpPr>
              <a:spLocks noChangeArrowheads="1"/>
            </p:cNvSpPr>
            <p:nvPr/>
          </p:nvSpPr>
          <p:spPr bwMode="auto">
            <a:xfrm>
              <a:off x="2765" y="1359"/>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r</a:t>
              </a:r>
              <a:endParaRPr lang="en-US" altLang="en-US" sz="2000">
                <a:solidFill>
                  <a:schemeClr val="tx1"/>
                </a:solidFill>
              </a:endParaRPr>
            </a:p>
          </p:txBody>
        </p:sp>
        <p:sp>
          <p:nvSpPr>
            <p:cNvPr id="402473" name="Rectangle 130"/>
            <p:cNvSpPr>
              <a:spLocks noChangeArrowheads="1"/>
            </p:cNvSpPr>
            <p:nvPr/>
          </p:nvSpPr>
          <p:spPr bwMode="auto">
            <a:xfrm>
              <a:off x="2791" y="1359"/>
              <a:ext cx="3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eg: 16-bit</a:t>
              </a:r>
              <a:endParaRPr lang="en-US" altLang="en-US" sz="2000">
                <a:solidFill>
                  <a:schemeClr val="tx1"/>
                </a:solidFill>
              </a:endParaRPr>
            </a:p>
          </p:txBody>
        </p:sp>
        <p:sp>
          <p:nvSpPr>
            <p:cNvPr id="402474" name="Rectangle 131"/>
            <p:cNvSpPr>
              <a:spLocks noChangeArrowheads="1"/>
            </p:cNvSpPr>
            <p:nvPr/>
          </p:nvSpPr>
          <p:spPr bwMode="auto">
            <a:xfrm>
              <a:off x="2857" y="1441"/>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r</a:t>
              </a:r>
              <a:endParaRPr lang="en-US" altLang="en-US" sz="2000">
                <a:solidFill>
                  <a:schemeClr val="tx1"/>
                </a:solidFill>
              </a:endParaRPr>
            </a:p>
          </p:txBody>
        </p:sp>
        <p:sp>
          <p:nvSpPr>
            <p:cNvPr id="402475" name="Rectangle 132"/>
            <p:cNvSpPr>
              <a:spLocks noChangeArrowheads="1"/>
            </p:cNvSpPr>
            <p:nvPr/>
          </p:nvSpPr>
          <p:spPr bwMode="auto">
            <a:xfrm>
              <a:off x="2882" y="1441"/>
              <a:ext cx="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e</a:t>
              </a:r>
              <a:endParaRPr lang="en-US" altLang="en-US" sz="2000">
                <a:solidFill>
                  <a:schemeClr val="tx1"/>
                </a:solidFill>
              </a:endParaRPr>
            </a:p>
          </p:txBody>
        </p:sp>
        <p:sp>
          <p:nvSpPr>
            <p:cNvPr id="402476" name="Rectangle 133"/>
            <p:cNvSpPr>
              <a:spLocks noChangeArrowheads="1"/>
            </p:cNvSpPr>
            <p:nvPr/>
          </p:nvSpPr>
          <p:spPr bwMode="auto">
            <a:xfrm>
              <a:off x="2925" y="1441"/>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g</a:t>
              </a:r>
              <a:endParaRPr lang="en-US" altLang="en-US" sz="2000">
                <a:solidFill>
                  <a:schemeClr val="tx1"/>
                </a:solidFill>
              </a:endParaRPr>
            </a:p>
          </p:txBody>
        </p:sp>
        <p:sp>
          <p:nvSpPr>
            <p:cNvPr id="402477" name="Rectangle 134"/>
            <p:cNvSpPr>
              <a:spLocks noChangeArrowheads="1"/>
            </p:cNvSpPr>
            <p:nvPr/>
          </p:nvSpPr>
          <p:spPr bwMode="auto">
            <a:xfrm>
              <a:off x="2969" y="1441"/>
              <a:ext cx="5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is</a:t>
              </a:r>
              <a:endParaRPr lang="en-US" altLang="en-US" sz="2000">
                <a:solidFill>
                  <a:schemeClr val="tx1"/>
                </a:solidFill>
              </a:endParaRPr>
            </a:p>
          </p:txBody>
        </p:sp>
        <p:sp>
          <p:nvSpPr>
            <p:cNvPr id="402478" name="Rectangle 135"/>
            <p:cNvSpPr>
              <a:spLocks noChangeArrowheads="1"/>
            </p:cNvSpPr>
            <p:nvPr/>
          </p:nvSpPr>
          <p:spPr bwMode="auto">
            <a:xfrm>
              <a:off x="3022" y="1441"/>
              <a:ext cx="2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t</a:t>
              </a:r>
              <a:endParaRPr lang="en-US" altLang="en-US" sz="2000">
                <a:solidFill>
                  <a:schemeClr val="tx1"/>
                </a:solidFill>
              </a:endParaRPr>
            </a:p>
          </p:txBody>
        </p:sp>
        <p:sp>
          <p:nvSpPr>
            <p:cNvPr id="402479" name="Rectangle 136"/>
            <p:cNvSpPr>
              <a:spLocks noChangeArrowheads="1"/>
            </p:cNvSpPr>
            <p:nvPr/>
          </p:nvSpPr>
          <p:spPr bwMode="auto">
            <a:xfrm>
              <a:off x="3048" y="1441"/>
              <a:ext cx="6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er</a:t>
              </a:r>
              <a:endParaRPr lang="en-US" altLang="en-US" sz="2000">
                <a:solidFill>
                  <a:schemeClr val="tx1"/>
                </a:solidFill>
              </a:endParaRPr>
            </a:p>
          </p:txBody>
        </p:sp>
        <p:sp>
          <p:nvSpPr>
            <p:cNvPr id="402480" name="Rectangle 137"/>
            <p:cNvSpPr>
              <a:spLocks noChangeArrowheads="1"/>
            </p:cNvSpPr>
            <p:nvPr/>
          </p:nvSpPr>
          <p:spPr bwMode="auto">
            <a:xfrm>
              <a:off x="2677" y="1778"/>
              <a:ext cx="8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16</a:t>
              </a:r>
              <a:endParaRPr lang="en-US" altLang="en-US" sz="2000">
                <a:solidFill>
                  <a:schemeClr val="tx1"/>
                </a:solidFill>
              </a:endParaRPr>
            </a:p>
          </p:txBody>
        </p:sp>
        <p:sp>
          <p:nvSpPr>
            <p:cNvPr id="402481" name="Rectangle 138"/>
            <p:cNvSpPr>
              <a:spLocks noChangeArrowheads="1"/>
            </p:cNvSpPr>
            <p:nvPr/>
          </p:nvSpPr>
          <p:spPr bwMode="auto">
            <a:xfrm>
              <a:off x="2687" y="1916"/>
              <a:ext cx="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D</a:t>
              </a:r>
              <a:endParaRPr lang="en-US" altLang="en-US" sz="2000">
                <a:solidFill>
                  <a:schemeClr val="tx1"/>
                </a:solidFill>
              </a:endParaRPr>
            </a:p>
          </p:txBody>
        </p:sp>
        <p:sp>
          <p:nvSpPr>
            <p:cNvPr id="402482" name="Rectangle 139"/>
            <p:cNvSpPr>
              <a:spLocks noChangeArrowheads="1"/>
            </p:cNvSpPr>
            <p:nvPr/>
          </p:nvSpPr>
          <p:spPr bwMode="auto">
            <a:xfrm>
              <a:off x="579" y="823"/>
              <a:ext cx="6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FF0000"/>
                  </a:solidFill>
                  <a:latin typeface="Myriad Roman"/>
                </a:rPr>
                <a:t>D</a:t>
              </a:r>
              <a:endParaRPr lang="en-US" altLang="en-US" sz="2000">
                <a:solidFill>
                  <a:srgbClr val="FF0000"/>
                </a:solidFill>
              </a:endParaRPr>
            </a:p>
          </p:txBody>
        </p:sp>
        <p:sp>
          <p:nvSpPr>
            <p:cNvPr id="402483" name="Rectangle 140"/>
            <p:cNvSpPr>
              <a:spLocks noChangeArrowheads="1"/>
            </p:cNvSpPr>
            <p:nvPr/>
          </p:nvSpPr>
          <p:spPr bwMode="auto">
            <a:xfrm>
              <a:off x="634" y="823"/>
              <a:ext cx="3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FF0000"/>
                  </a:solidFill>
                  <a:latin typeface="Myriad Roman"/>
                </a:rPr>
                <a:t>a</a:t>
              </a:r>
              <a:endParaRPr lang="en-US" altLang="en-US" sz="2000">
                <a:solidFill>
                  <a:srgbClr val="FF0000"/>
                </a:solidFill>
              </a:endParaRPr>
            </a:p>
          </p:txBody>
        </p:sp>
        <p:sp>
          <p:nvSpPr>
            <p:cNvPr id="402484" name="Rectangle 141"/>
            <p:cNvSpPr>
              <a:spLocks noChangeArrowheads="1"/>
            </p:cNvSpPr>
            <p:nvPr/>
          </p:nvSpPr>
          <p:spPr bwMode="auto">
            <a:xfrm>
              <a:off x="673" y="823"/>
              <a:ext cx="10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FF0000"/>
                  </a:solidFill>
                  <a:latin typeface="Myriad Roman"/>
                </a:rPr>
                <a:t>tap</a:t>
              </a:r>
              <a:endParaRPr lang="en-US" altLang="en-US" sz="2000">
                <a:solidFill>
                  <a:srgbClr val="FF0000"/>
                </a:solidFill>
              </a:endParaRPr>
            </a:p>
          </p:txBody>
        </p:sp>
        <p:sp>
          <p:nvSpPr>
            <p:cNvPr id="402485" name="Rectangle 142"/>
            <p:cNvSpPr>
              <a:spLocks noChangeArrowheads="1"/>
            </p:cNvSpPr>
            <p:nvPr/>
          </p:nvSpPr>
          <p:spPr bwMode="auto">
            <a:xfrm>
              <a:off x="787" y="823"/>
              <a:ext cx="3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FF0000"/>
                  </a:solidFill>
                  <a:latin typeface="Myriad Roman"/>
                </a:rPr>
                <a:t>a</a:t>
              </a:r>
              <a:endParaRPr lang="en-US" altLang="en-US" sz="2000">
                <a:solidFill>
                  <a:srgbClr val="FF0000"/>
                </a:solidFill>
              </a:endParaRPr>
            </a:p>
          </p:txBody>
        </p:sp>
        <p:sp>
          <p:nvSpPr>
            <p:cNvPr id="402486" name="Rectangle 143"/>
            <p:cNvSpPr>
              <a:spLocks noChangeArrowheads="1"/>
            </p:cNvSpPr>
            <p:nvPr/>
          </p:nvSpPr>
          <p:spPr bwMode="auto">
            <a:xfrm>
              <a:off x="826" y="82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FF0000"/>
                  </a:solidFill>
                  <a:latin typeface="Myriad Roman"/>
                </a:rPr>
                <a:t>th</a:t>
              </a:r>
              <a:endParaRPr lang="en-US" altLang="en-US" sz="2000">
                <a:solidFill>
                  <a:srgbClr val="FF0000"/>
                </a:solidFill>
              </a:endParaRPr>
            </a:p>
          </p:txBody>
        </p:sp>
        <p:sp>
          <p:nvSpPr>
            <p:cNvPr id="402487" name="Rectangle 144"/>
            <p:cNvSpPr>
              <a:spLocks noChangeArrowheads="1"/>
            </p:cNvSpPr>
            <p:nvPr/>
          </p:nvSpPr>
          <p:spPr bwMode="auto">
            <a:xfrm>
              <a:off x="91" y="1056"/>
              <a:ext cx="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D</a:t>
              </a:r>
              <a:endParaRPr lang="en-US" altLang="en-US" sz="2000">
                <a:solidFill>
                  <a:schemeClr val="tx1"/>
                </a:solidFill>
              </a:endParaRPr>
            </a:p>
          </p:txBody>
        </p:sp>
        <p:sp>
          <p:nvSpPr>
            <p:cNvPr id="402488" name="Rectangle 145"/>
            <p:cNvSpPr>
              <a:spLocks noChangeArrowheads="1"/>
            </p:cNvSpPr>
            <p:nvPr/>
          </p:nvSpPr>
          <p:spPr bwMode="auto">
            <a:xfrm>
              <a:off x="146" y="1056"/>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r</a:t>
              </a:r>
              <a:endParaRPr lang="en-US" altLang="en-US" sz="2000">
                <a:solidFill>
                  <a:schemeClr val="tx1"/>
                </a:solidFill>
              </a:endParaRPr>
            </a:p>
          </p:txBody>
        </p:sp>
        <p:sp>
          <p:nvSpPr>
            <p:cNvPr id="402489" name="Rectangle 146"/>
            <p:cNvSpPr>
              <a:spLocks noChangeArrowheads="1"/>
            </p:cNvSpPr>
            <p:nvPr/>
          </p:nvSpPr>
          <p:spPr bwMode="auto">
            <a:xfrm>
              <a:off x="172" y="1056"/>
              <a:ext cx="21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eg_clr</a:t>
              </a:r>
              <a:endParaRPr lang="en-US" altLang="en-US" sz="2000">
                <a:solidFill>
                  <a:schemeClr val="tx1"/>
                </a:solidFill>
              </a:endParaRPr>
            </a:p>
          </p:txBody>
        </p:sp>
        <p:sp>
          <p:nvSpPr>
            <p:cNvPr id="402490" name="Rectangle 147"/>
            <p:cNvSpPr>
              <a:spLocks noChangeArrowheads="1"/>
            </p:cNvSpPr>
            <p:nvPr/>
          </p:nvSpPr>
          <p:spPr bwMode="auto">
            <a:xfrm>
              <a:off x="111" y="1313"/>
              <a:ext cx="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D</a:t>
              </a:r>
              <a:endParaRPr lang="en-US" altLang="en-US" sz="2000">
                <a:solidFill>
                  <a:schemeClr val="tx1"/>
                </a:solidFill>
              </a:endParaRPr>
            </a:p>
          </p:txBody>
        </p:sp>
        <p:sp>
          <p:nvSpPr>
            <p:cNvPr id="402491" name="Rectangle 148"/>
            <p:cNvSpPr>
              <a:spLocks noChangeArrowheads="1"/>
            </p:cNvSpPr>
            <p:nvPr/>
          </p:nvSpPr>
          <p:spPr bwMode="auto">
            <a:xfrm>
              <a:off x="167" y="1313"/>
              <a:ext cx="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c</a:t>
              </a:r>
              <a:endParaRPr lang="en-US" altLang="en-US" sz="2000">
                <a:solidFill>
                  <a:schemeClr val="tx1"/>
                </a:solidFill>
              </a:endParaRPr>
            </a:p>
          </p:txBody>
        </p:sp>
        <p:sp>
          <p:nvSpPr>
            <p:cNvPr id="402492" name="Rectangle 149"/>
            <p:cNvSpPr>
              <a:spLocks noChangeArrowheads="1"/>
            </p:cNvSpPr>
            <p:nvPr/>
          </p:nvSpPr>
          <p:spPr bwMode="auto">
            <a:xfrm>
              <a:off x="205" y="1313"/>
              <a:ext cx="18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tr_clr</a:t>
              </a:r>
              <a:endParaRPr lang="en-US" altLang="en-US" sz="2000">
                <a:solidFill>
                  <a:schemeClr val="tx1"/>
                </a:solidFill>
              </a:endParaRPr>
            </a:p>
          </p:txBody>
        </p:sp>
        <p:sp>
          <p:nvSpPr>
            <p:cNvPr id="402493" name="Rectangle 150"/>
            <p:cNvSpPr>
              <a:spLocks noChangeArrowheads="1"/>
            </p:cNvSpPr>
            <p:nvPr/>
          </p:nvSpPr>
          <p:spPr bwMode="auto">
            <a:xfrm>
              <a:off x="85" y="1407"/>
              <a:ext cx="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D</a:t>
              </a:r>
              <a:endParaRPr lang="en-US" altLang="en-US" sz="2000">
                <a:solidFill>
                  <a:schemeClr val="tx1"/>
                </a:solidFill>
              </a:endParaRPr>
            </a:p>
          </p:txBody>
        </p:sp>
        <p:sp>
          <p:nvSpPr>
            <p:cNvPr id="402494" name="Rectangle 151"/>
            <p:cNvSpPr>
              <a:spLocks noChangeArrowheads="1"/>
            </p:cNvSpPr>
            <p:nvPr/>
          </p:nvSpPr>
          <p:spPr bwMode="auto">
            <a:xfrm>
              <a:off x="140" y="1407"/>
              <a:ext cx="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c</a:t>
              </a:r>
              <a:endParaRPr lang="en-US" altLang="en-US" sz="2000">
                <a:solidFill>
                  <a:schemeClr val="tx1"/>
                </a:solidFill>
              </a:endParaRPr>
            </a:p>
          </p:txBody>
        </p:sp>
        <p:sp>
          <p:nvSpPr>
            <p:cNvPr id="402495" name="Rectangle 152"/>
            <p:cNvSpPr>
              <a:spLocks noChangeArrowheads="1"/>
            </p:cNvSpPr>
            <p:nvPr/>
          </p:nvSpPr>
          <p:spPr bwMode="auto">
            <a:xfrm>
              <a:off x="179" y="1407"/>
              <a:ext cx="13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tr_c</a:t>
              </a:r>
              <a:endParaRPr lang="en-US" altLang="en-US" sz="2000">
                <a:solidFill>
                  <a:schemeClr val="tx1"/>
                </a:solidFill>
              </a:endParaRPr>
            </a:p>
          </p:txBody>
        </p:sp>
        <p:sp>
          <p:nvSpPr>
            <p:cNvPr id="402496" name="Rectangle 153"/>
            <p:cNvSpPr>
              <a:spLocks noChangeArrowheads="1"/>
            </p:cNvSpPr>
            <p:nvPr/>
          </p:nvSpPr>
          <p:spPr bwMode="auto">
            <a:xfrm>
              <a:off x="312" y="1407"/>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n</a:t>
              </a:r>
              <a:endParaRPr lang="en-US" altLang="en-US" sz="2000">
                <a:solidFill>
                  <a:schemeClr val="tx1"/>
                </a:solidFill>
              </a:endParaRPr>
            </a:p>
          </p:txBody>
        </p:sp>
        <p:sp>
          <p:nvSpPr>
            <p:cNvPr id="402497" name="Rectangle 154"/>
            <p:cNvSpPr>
              <a:spLocks noChangeArrowheads="1"/>
            </p:cNvSpPr>
            <p:nvPr/>
          </p:nvSpPr>
          <p:spPr bwMode="auto">
            <a:xfrm>
              <a:off x="356" y="1407"/>
              <a:ext cx="2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t</a:t>
              </a:r>
              <a:endParaRPr lang="en-US" altLang="en-US" sz="2000">
                <a:solidFill>
                  <a:schemeClr val="tx1"/>
                </a:solidFill>
              </a:endParaRPr>
            </a:p>
          </p:txBody>
        </p:sp>
        <p:sp>
          <p:nvSpPr>
            <p:cNvPr id="402498" name="Rectangle 155"/>
            <p:cNvSpPr>
              <a:spLocks noChangeArrowheads="1"/>
            </p:cNvSpPr>
            <p:nvPr/>
          </p:nvSpPr>
          <p:spPr bwMode="auto">
            <a:xfrm>
              <a:off x="108" y="1168"/>
              <a:ext cx="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D</a:t>
              </a:r>
              <a:endParaRPr lang="en-US" altLang="en-US" sz="2000">
                <a:solidFill>
                  <a:schemeClr val="tx1"/>
                </a:solidFill>
              </a:endParaRPr>
            </a:p>
          </p:txBody>
        </p:sp>
        <p:sp>
          <p:nvSpPr>
            <p:cNvPr id="402499" name="Rectangle 156"/>
            <p:cNvSpPr>
              <a:spLocks noChangeArrowheads="1"/>
            </p:cNvSpPr>
            <p:nvPr/>
          </p:nvSpPr>
          <p:spPr bwMode="auto">
            <a:xfrm>
              <a:off x="164" y="1168"/>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r</a:t>
              </a:r>
              <a:endParaRPr lang="en-US" altLang="en-US" sz="2000">
                <a:solidFill>
                  <a:schemeClr val="tx1"/>
                </a:solidFill>
              </a:endParaRPr>
            </a:p>
          </p:txBody>
        </p:sp>
        <p:sp>
          <p:nvSpPr>
            <p:cNvPr id="402500" name="Rectangle 157"/>
            <p:cNvSpPr>
              <a:spLocks noChangeArrowheads="1"/>
            </p:cNvSpPr>
            <p:nvPr/>
          </p:nvSpPr>
          <p:spPr bwMode="auto">
            <a:xfrm>
              <a:off x="190" y="1168"/>
              <a:ext cx="19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eg_ld</a:t>
              </a:r>
              <a:endParaRPr lang="en-US" altLang="en-US" sz="2000">
                <a:solidFill>
                  <a:schemeClr val="tx1"/>
                </a:solidFill>
              </a:endParaRPr>
            </a:p>
          </p:txBody>
        </p:sp>
        <p:sp>
          <p:nvSpPr>
            <p:cNvPr id="402501" name="Freeform 158"/>
            <p:cNvSpPr>
              <a:spLocks/>
            </p:cNvSpPr>
            <p:nvPr/>
          </p:nvSpPr>
          <p:spPr bwMode="auto">
            <a:xfrm>
              <a:off x="417" y="1103"/>
              <a:ext cx="1604" cy="235"/>
            </a:xfrm>
            <a:custGeom>
              <a:avLst/>
              <a:gdLst>
                <a:gd name="T0" fmla="*/ 289 w 1941"/>
                <a:gd name="T1" fmla="*/ 14 h 322"/>
                <a:gd name="T2" fmla="*/ 273 w 1941"/>
                <a:gd name="T3" fmla="*/ 14 h 322"/>
                <a:gd name="T4" fmla="*/ 273 w 1941"/>
                <a:gd name="T5" fmla="*/ 0 h 322"/>
                <a:gd name="T6" fmla="*/ 0 w 1941"/>
                <a:gd name="T7" fmla="*/ 0 h 3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 h="322">
                  <a:moveTo>
                    <a:pt x="1941" y="322"/>
                  </a:moveTo>
                  <a:lnTo>
                    <a:pt x="1838" y="322"/>
                  </a:lnTo>
                  <a:lnTo>
                    <a:pt x="1838" y="0"/>
                  </a:lnTo>
                  <a:lnTo>
                    <a:pt x="0" y="0"/>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502" name="Freeform 159"/>
            <p:cNvSpPr>
              <a:spLocks/>
            </p:cNvSpPr>
            <p:nvPr/>
          </p:nvSpPr>
          <p:spPr bwMode="auto">
            <a:xfrm>
              <a:off x="417" y="1212"/>
              <a:ext cx="1609" cy="235"/>
            </a:xfrm>
            <a:custGeom>
              <a:avLst/>
              <a:gdLst>
                <a:gd name="T0" fmla="*/ 289 w 1947"/>
                <a:gd name="T1" fmla="*/ 14 h 322"/>
                <a:gd name="T2" fmla="*/ 259 w 1947"/>
                <a:gd name="T3" fmla="*/ 14 h 322"/>
                <a:gd name="T4" fmla="*/ 259 w 1947"/>
                <a:gd name="T5" fmla="*/ 0 h 322"/>
                <a:gd name="T6" fmla="*/ 0 w 1947"/>
                <a:gd name="T7" fmla="*/ 0 h 3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7" h="322">
                  <a:moveTo>
                    <a:pt x="1947" y="322"/>
                  </a:moveTo>
                  <a:lnTo>
                    <a:pt x="1750" y="322"/>
                  </a:lnTo>
                  <a:lnTo>
                    <a:pt x="1750" y="0"/>
                  </a:lnTo>
                  <a:lnTo>
                    <a:pt x="0" y="0"/>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503" name="Line 160"/>
            <p:cNvSpPr>
              <a:spLocks noChangeShapeType="1"/>
            </p:cNvSpPr>
            <p:nvPr/>
          </p:nvSpPr>
          <p:spPr bwMode="auto">
            <a:xfrm flipH="1">
              <a:off x="425" y="1338"/>
              <a:ext cx="170"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04" name="Freeform 161"/>
            <p:cNvSpPr>
              <a:spLocks/>
            </p:cNvSpPr>
            <p:nvPr/>
          </p:nvSpPr>
          <p:spPr bwMode="auto">
            <a:xfrm>
              <a:off x="579" y="1319"/>
              <a:ext cx="83" cy="37"/>
            </a:xfrm>
            <a:custGeom>
              <a:avLst/>
              <a:gdLst>
                <a:gd name="T0" fmla="*/ 15 w 100"/>
                <a:gd name="T1" fmla="*/ 1 h 50"/>
                <a:gd name="T2" fmla="*/ 0 w 100"/>
                <a:gd name="T3" fmla="*/ 0 h 50"/>
                <a:gd name="T4" fmla="*/ 0 w 100"/>
                <a:gd name="T5" fmla="*/ 2 h 50"/>
                <a:gd name="T6" fmla="*/ 15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05" name="Line 162"/>
            <p:cNvSpPr>
              <a:spLocks noChangeShapeType="1"/>
            </p:cNvSpPr>
            <p:nvPr/>
          </p:nvSpPr>
          <p:spPr bwMode="auto">
            <a:xfrm flipH="1">
              <a:off x="422" y="1447"/>
              <a:ext cx="179"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06" name="Freeform 163"/>
            <p:cNvSpPr>
              <a:spLocks/>
            </p:cNvSpPr>
            <p:nvPr/>
          </p:nvSpPr>
          <p:spPr bwMode="auto">
            <a:xfrm>
              <a:off x="585" y="1429"/>
              <a:ext cx="83" cy="36"/>
            </a:xfrm>
            <a:custGeom>
              <a:avLst/>
              <a:gdLst>
                <a:gd name="T0" fmla="*/ 15 w 100"/>
                <a:gd name="T1" fmla="*/ 1 h 50"/>
                <a:gd name="T2" fmla="*/ 0 w 100"/>
                <a:gd name="T3" fmla="*/ 0 h 50"/>
                <a:gd name="T4" fmla="*/ 0 w 100"/>
                <a:gd name="T5" fmla="*/ 2 h 50"/>
                <a:gd name="T6" fmla="*/ 15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07" name="Line 164"/>
            <p:cNvSpPr>
              <a:spLocks noChangeShapeType="1"/>
            </p:cNvSpPr>
            <p:nvPr/>
          </p:nvSpPr>
          <p:spPr bwMode="auto">
            <a:xfrm flipV="1">
              <a:off x="2625" y="1624"/>
              <a:ext cx="0" cy="316"/>
            </a:xfrm>
            <a:prstGeom prst="line">
              <a:avLst/>
            </a:prstGeom>
            <a:noFill/>
            <a:ln w="3016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08" name="Line 165"/>
            <p:cNvSpPr>
              <a:spLocks noChangeShapeType="1"/>
            </p:cNvSpPr>
            <p:nvPr/>
          </p:nvSpPr>
          <p:spPr bwMode="auto">
            <a:xfrm flipH="1">
              <a:off x="2583" y="1784"/>
              <a:ext cx="84" cy="73"/>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nvGrpSpPr>
            <p:cNvPr id="402509" name="Group 166"/>
            <p:cNvGrpSpPr>
              <a:grpSpLocks/>
            </p:cNvGrpSpPr>
            <p:nvPr/>
          </p:nvGrpSpPr>
          <p:grpSpPr bwMode="auto">
            <a:xfrm>
              <a:off x="537" y="1561"/>
              <a:ext cx="1559" cy="273"/>
              <a:chOff x="2016" y="3232"/>
              <a:chExt cx="1966" cy="393"/>
            </a:xfrm>
          </p:grpSpPr>
          <p:sp>
            <p:nvSpPr>
              <p:cNvPr id="402522" name="Freeform 167"/>
              <p:cNvSpPr>
                <a:spLocks/>
              </p:cNvSpPr>
              <p:nvPr/>
            </p:nvSpPr>
            <p:spPr bwMode="auto">
              <a:xfrm>
                <a:off x="2016" y="3517"/>
                <a:ext cx="108" cy="108"/>
              </a:xfrm>
              <a:custGeom>
                <a:avLst/>
                <a:gdLst>
                  <a:gd name="T0" fmla="*/ 0 w 103"/>
                  <a:gd name="T1" fmla="*/ 151 h 104"/>
                  <a:gd name="T2" fmla="*/ 165 w 103"/>
                  <a:gd name="T3" fmla="*/ 72 h 104"/>
                  <a:gd name="T4" fmla="*/ 0 w 103"/>
                  <a:gd name="T5" fmla="*/ 0 h 104"/>
                  <a:gd name="T6" fmla="*/ 0 60000 65536"/>
                  <a:gd name="T7" fmla="*/ 0 60000 65536"/>
                  <a:gd name="T8" fmla="*/ 0 60000 65536"/>
                </a:gdLst>
                <a:ahLst/>
                <a:cxnLst>
                  <a:cxn ang="T6">
                    <a:pos x="T0" y="T1"/>
                  </a:cxn>
                  <a:cxn ang="T7">
                    <a:pos x="T2" y="T3"/>
                  </a:cxn>
                  <a:cxn ang="T8">
                    <a:pos x="T4" y="T5"/>
                  </a:cxn>
                </a:cxnLst>
                <a:rect l="0" t="0" r="r" b="b"/>
                <a:pathLst>
                  <a:path w="103" h="104">
                    <a:moveTo>
                      <a:pt x="0" y="104"/>
                    </a:moveTo>
                    <a:lnTo>
                      <a:pt x="103" y="50"/>
                    </a:lnTo>
                    <a:lnTo>
                      <a:pt x="0" y="0"/>
                    </a:lnTo>
                  </a:path>
                </a:pathLst>
              </a:custGeom>
              <a:noFill/>
              <a:ln w="11113"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523" name="Freeform 168"/>
              <p:cNvSpPr>
                <a:spLocks/>
              </p:cNvSpPr>
              <p:nvPr/>
            </p:nvSpPr>
            <p:spPr bwMode="auto">
              <a:xfrm>
                <a:off x="2024" y="3232"/>
                <a:ext cx="1958" cy="337"/>
              </a:xfrm>
              <a:custGeom>
                <a:avLst/>
                <a:gdLst>
                  <a:gd name="T0" fmla="*/ 2852 w 1878"/>
                  <a:gd name="T1" fmla="*/ 0 h 322"/>
                  <a:gd name="T2" fmla="*/ 2745 w 1878"/>
                  <a:gd name="T3" fmla="*/ 0 h 322"/>
                  <a:gd name="T4" fmla="*/ 2745 w 1878"/>
                  <a:gd name="T5" fmla="*/ 509 h 322"/>
                  <a:gd name="T6" fmla="*/ 0 w 1878"/>
                  <a:gd name="T7" fmla="*/ 509 h 3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8" h="322">
                    <a:moveTo>
                      <a:pt x="1878" y="0"/>
                    </a:moveTo>
                    <a:lnTo>
                      <a:pt x="1809" y="0"/>
                    </a:lnTo>
                    <a:lnTo>
                      <a:pt x="1809" y="322"/>
                    </a:lnTo>
                    <a:lnTo>
                      <a:pt x="0" y="322"/>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524" name="Freeform 169"/>
              <p:cNvSpPr>
                <a:spLocks/>
              </p:cNvSpPr>
              <p:nvPr/>
            </p:nvSpPr>
            <p:spPr bwMode="auto">
              <a:xfrm>
                <a:off x="2134" y="3232"/>
                <a:ext cx="42" cy="337"/>
              </a:xfrm>
              <a:custGeom>
                <a:avLst/>
                <a:gdLst>
                  <a:gd name="T0" fmla="*/ 65 w 40"/>
                  <a:gd name="T1" fmla="*/ 0 h 322"/>
                  <a:gd name="T2" fmla="*/ 0 w 40"/>
                  <a:gd name="T3" fmla="*/ 0 h 322"/>
                  <a:gd name="T4" fmla="*/ 0 w 40"/>
                  <a:gd name="T5" fmla="*/ 509 h 322"/>
                  <a:gd name="T6" fmla="*/ 0 60000 65536"/>
                  <a:gd name="T7" fmla="*/ 0 60000 65536"/>
                  <a:gd name="T8" fmla="*/ 0 60000 65536"/>
                </a:gdLst>
                <a:ahLst/>
                <a:cxnLst>
                  <a:cxn ang="T6">
                    <a:pos x="T0" y="T1"/>
                  </a:cxn>
                  <a:cxn ang="T7">
                    <a:pos x="T2" y="T3"/>
                  </a:cxn>
                  <a:cxn ang="T8">
                    <a:pos x="T4" y="T5"/>
                  </a:cxn>
                </a:cxnLst>
                <a:rect l="0" t="0" r="r" b="b"/>
                <a:pathLst>
                  <a:path w="40" h="322">
                    <a:moveTo>
                      <a:pt x="40" y="0"/>
                    </a:moveTo>
                    <a:lnTo>
                      <a:pt x="0" y="0"/>
                    </a:lnTo>
                    <a:lnTo>
                      <a:pt x="0" y="322"/>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525" name="Oval 170"/>
              <p:cNvSpPr>
                <a:spLocks noChangeArrowheads="1"/>
              </p:cNvSpPr>
              <p:nvPr/>
            </p:nvSpPr>
            <p:spPr bwMode="auto">
              <a:xfrm>
                <a:off x="2108" y="3543"/>
                <a:ext cx="52" cy="52"/>
              </a:xfrm>
              <a:prstGeom prst="ellipse">
                <a:avLst/>
              </a:prstGeom>
              <a:solidFill>
                <a:srgbClr val="000000"/>
              </a:solidFill>
              <a:ln w="4763">
                <a:solidFill>
                  <a:srgbClr val="000000"/>
                </a:solidFill>
                <a:miter lim="800000"/>
                <a:headEnd/>
                <a:tailEnd/>
              </a:ln>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grpSp>
        <p:sp>
          <p:nvSpPr>
            <p:cNvPr id="402510" name="Rectangle 171"/>
            <p:cNvSpPr>
              <a:spLocks noChangeArrowheads="1"/>
            </p:cNvSpPr>
            <p:nvPr/>
          </p:nvSpPr>
          <p:spPr bwMode="auto">
            <a:xfrm>
              <a:off x="2096" y="1292"/>
              <a:ext cx="1059" cy="328"/>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grpSp>
          <p:nvGrpSpPr>
            <p:cNvPr id="402511" name="Group 172"/>
            <p:cNvGrpSpPr>
              <a:grpSpLocks/>
            </p:cNvGrpSpPr>
            <p:nvPr/>
          </p:nvGrpSpPr>
          <p:grpSpPr bwMode="auto">
            <a:xfrm>
              <a:off x="1202" y="907"/>
              <a:ext cx="1646" cy="804"/>
              <a:chOff x="2854" y="2294"/>
              <a:chExt cx="2076" cy="1154"/>
            </a:xfrm>
          </p:grpSpPr>
          <p:sp>
            <p:nvSpPr>
              <p:cNvPr id="402512" name="Rectangle 173"/>
              <p:cNvSpPr>
                <a:spLocks noChangeArrowheads="1"/>
              </p:cNvSpPr>
              <p:nvPr/>
            </p:nvSpPr>
            <p:spPr bwMode="auto">
              <a:xfrm>
                <a:off x="4714" y="2613"/>
                <a:ext cx="11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16</a:t>
                </a:r>
                <a:endParaRPr lang="en-US" altLang="en-US" sz="2000">
                  <a:solidFill>
                    <a:schemeClr val="tx1"/>
                  </a:solidFill>
                </a:endParaRPr>
              </a:p>
            </p:txBody>
          </p:sp>
          <p:sp>
            <p:nvSpPr>
              <p:cNvPr id="402513" name="Freeform 174"/>
              <p:cNvSpPr>
                <a:spLocks/>
              </p:cNvSpPr>
              <p:nvPr/>
            </p:nvSpPr>
            <p:spPr bwMode="auto">
              <a:xfrm>
                <a:off x="4623" y="2735"/>
                <a:ext cx="53" cy="105"/>
              </a:xfrm>
              <a:custGeom>
                <a:avLst/>
                <a:gdLst>
                  <a:gd name="T0" fmla="*/ 46 w 50"/>
                  <a:gd name="T1" fmla="*/ 163 h 100"/>
                  <a:gd name="T2" fmla="*/ 90 w 50"/>
                  <a:gd name="T3" fmla="*/ 0 h 100"/>
                  <a:gd name="T4" fmla="*/ 0 w 50"/>
                  <a:gd name="T5" fmla="*/ 0 h 100"/>
                  <a:gd name="T6" fmla="*/ 46 w 50"/>
                  <a:gd name="T7" fmla="*/ 163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100">
                    <a:moveTo>
                      <a:pt x="25" y="100"/>
                    </a:moveTo>
                    <a:lnTo>
                      <a:pt x="50" y="0"/>
                    </a:lnTo>
                    <a:lnTo>
                      <a:pt x="0" y="0"/>
                    </a:lnTo>
                    <a:lnTo>
                      <a:pt x="25"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14" name="Line 175"/>
              <p:cNvSpPr>
                <a:spLocks noChangeShapeType="1"/>
              </p:cNvSpPr>
              <p:nvPr/>
            </p:nvSpPr>
            <p:spPr bwMode="auto">
              <a:xfrm flipV="1">
                <a:off x="4649" y="2598"/>
                <a:ext cx="1" cy="154"/>
              </a:xfrm>
              <a:prstGeom prst="line">
                <a:avLst/>
              </a:prstGeom>
              <a:noFill/>
              <a:ln w="3016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15" name="Freeform 176"/>
              <p:cNvSpPr>
                <a:spLocks/>
              </p:cNvSpPr>
              <p:nvPr/>
            </p:nvSpPr>
            <p:spPr bwMode="auto">
              <a:xfrm>
                <a:off x="4623" y="2369"/>
                <a:ext cx="53" cy="105"/>
              </a:xfrm>
              <a:custGeom>
                <a:avLst/>
                <a:gdLst>
                  <a:gd name="T0" fmla="*/ 46 w 50"/>
                  <a:gd name="T1" fmla="*/ 163 h 100"/>
                  <a:gd name="T2" fmla="*/ 90 w 50"/>
                  <a:gd name="T3" fmla="*/ 0 h 100"/>
                  <a:gd name="T4" fmla="*/ 0 w 50"/>
                  <a:gd name="T5" fmla="*/ 0 h 100"/>
                  <a:gd name="T6" fmla="*/ 46 w 50"/>
                  <a:gd name="T7" fmla="*/ 163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100">
                    <a:moveTo>
                      <a:pt x="25" y="100"/>
                    </a:moveTo>
                    <a:lnTo>
                      <a:pt x="50" y="0"/>
                    </a:lnTo>
                    <a:lnTo>
                      <a:pt x="0" y="0"/>
                    </a:lnTo>
                    <a:lnTo>
                      <a:pt x="25"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2516" name="Freeform 177"/>
              <p:cNvSpPr>
                <a:spLocks/>
              </p:cNvSpPr>
              <p:nvPr/>
            </p:nvSpPr>
            <p:spPr bwMode="auto">
              <a:xfrm>
                <a:off x="2854" y="2294"/>
                <a:ext cx="1795" cy="1151"/>
              </a:xfrm>
              <a:custGeom>
                <a:avLst/>
                <a:gdLst>
                  <a:gd name="T0" fmla="*/ 2609 w 1722"/>
                  <a:gd name="T1" fmla="*/ 137 h 1101"/>
                  <a:gd name="T2" fmla="*/ 2609 w 1722"/>
                  <a:gd name="T3" fmla="*/ 0 h 1101"/>
                  <a:gd name="T4" fmla="*/ 1076 w 1722"/>
                  <a:gd name="T5" fmla="*/ 0 h 1101"/>
                  <a:gd name="T6" fmla="*/ 1076 w 1722"/>
                  <a:gd name="T7" fmla="*/ 1716 h 1101"/>
                  <a:gd name="T8" fmla="*/ 0 w 1722"/>
                  <a:gd name="T9" fmla="*/ 1716 h 1101"/>
                  <a:gd name="T10" fmla="*/ 0 w 1722"/>
                  <a:gd name="T11" fmla="*/ 1525 h 1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1101">
                    <a:moveTo>
                      <a:pt x="1722" y="88"/>
                    </a:moveTo>
                    <a:lnTo>
                      <a:pt x="1722" y="0"/>
                    </a:lnTo>
                    <a:lnTo>
                      <a:pt x="710" y="0"/>
                    </a:lnTo>
                    <a:lnTo>
                      <a:pt x="710" y="1101"/>
                    </a:lnTo>
                    <a:lnTo>
                      <a:pt x="0" y="1101"/>
                    </a:lnTo>
                    <a:lnTo>
                      <a:pt x="0" y="979"/>
                    </a:lnTo>
                  </a:path>
                </a:pathLst>
              </a:custGeom>
              <a:noFill/>
              <a:ln w="301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2517" name="Line 178"/>
              <p:cNvSpPr>
                <a:spLocks noChangeShapeType="1"/>
              </p:cNvSpPr>
              <p:nvPr/>
            </p:nvSpPr>
            <p:spPr bwMode="auto">
              <a:xfrm flipH="1">
                <a:off x="4597" y="2618"/>
                <a:ext cx="105" cy="105"/>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18" name="Rectangle 179"/>
              <p:cNvSpPr>
                <a:spLocks noChangeArrowheads="1"/>
              </p:cNvSpPr>
              <p:nvPr/>
            </p:nvSpPr>
            <p:spPr bwMode="auto">
              <a:xfrm>
                <a:off x="3638" y="3295"/>
                <a:ext cx="11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16</a:t>
                </a:r>
                <a:endParaRPr lang="en-US" altLang="en-US" sz="2000">
                  <a:solidFill>
                    <a:schemeClr val="tx1"/>
                  </a:solidFill>
                </a:endParaRPr>
              </a:p>
            </p:txBody>
          </p:sp>
          <p:sp>
            <p:nvSpPr>
              <p:cNvPr id="402519" name="Line 180"/>
              <p:cNvSpPr>
                <a:spLocks noChangeShapeType="1"/>
              </p:cNvSpPr>
              <p:nvPr/>
            </p:nvSpPr>
            <p:spPr bwMode="auto">
              <a:xfrm flipH="1">
                <a:off x="3542" y="3288"/>
                <a:ext cx="104" cy="105"/>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2520" name="Rectangle 181"/>
              <p:cNvSpPr>
                <a:spLocks noChangeArrowheads="1"/>
              </p:cNvSpPr>
              <p:nvPr/>
            </p:nvSpPr>
            <p:spPr bwMode="auto">
              <a:xfrm>
                <a:off x="4370" y="2477"/>
                <a:ext cx="560" cy="118"/>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2521" name="Rectangle 182"/>
              <p:cNvSpPr>
                <a:spLocks noChangeArrowheads="1"/>
              </p:cNvSpPr>
              <p:nvPr/>
            </p:nvSpPr>
            <p:spPr bwMode="auto">
              <a:xfrm>
                <a:off x="4563" y="2468"/>
                <a:ext cx="18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100">
                    <a:solidFill>
                      <a:srgbClr val="000000"/>
                    </a:solidFill>
                    <a:latin typeface="Myriad Roman"/>
                  </a:rPr>
                  <a:t>&gt;&gt;1</a:t>
                </a:r>
                <a:endParaRPr lang="en-US" altLang="en-US" sz="2000">
                  <a:solidFill>
                    <a:schemeClr val="tx1"/>
                  </a:solidFill>
                </a:endParaRPr>
              </a:p>
            </p:txBody>
          </p:sp>
        </p:gr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ea typeface="MS PGothic" panose="020B0600070205080204" pitchFamily="34" charset="-128"/>
                <a:cs typeface="Arial" panose="020B0604020202020204" pitchFamily="34" charset="0"/>
              </a:rPr>
              <a:t>ECE 44</a:t>
            </a:r>
            <a:r>
              <a:rPr lang="pl-PL" altLang="en-US" sz="1400" i="0">
                <a:solidFill>
                  <a:srgbClr val="009900"/>
                </a:solidFill>
                <a:ea typeface="MS PGothic" panose="020B0600070205080204" pitchFamily="34" charset="-128"/>
                <a:cs typeface="Arial" panose="020B0604020202020204" pitchFamily="34" charset="0"/>
              </a:rPr>
              <a:t>8</a:t>
            </a:r>
            <a:r>
              <a:rPr lang="en-US" altLang="en-US" sz="1400" i="0">
                <a:solidFill>
                  <a:srgbClr val="009900"/>
                </a:solidFill>
                <a:ea typeface="MS PGothic" panose="020B0600070205080204" pitchFamily="34" charset="-128"/>
                <a:cs typeface="Arial" panose="020B0604020202020204" pitchFamily="34" charset="0"/>
              </a:rPr>
              <a:t> – </a:t>
            </a:r>
            <a:r>
              <a:rPr lang="pl-PL" altLang="en-US" sz="1400" i="0">
                <a:solidFill>
                  <a:srgbClr val="009900"/>
                </a:solidFill>
                <a:ea typeface="MS PGothic" panose="020B0600070205080204" pitchFamily="34" charset="-128"/>
                <a:cs typeface="Arial" panose="020B0604020202020204" pitchFamily="34" charset="0"/>
              </a:rPr>
              <a:t>FPGA and ASIC Design with VHDL</a:t>
            </a:r>
          </a:p>
        </p:txBody>
      </p:sp>
      <p:sp>
        <p:nvSpPr>
          <p:cNvPr id="55299" name="Rectangle 2"/>
          <p:cNvSpPr>
            <a:spLocks noGrp="1" noChangeArrowheads="1"/>
          </p:cNvSpPr>
          <p:nvPr>
            <p:ph type="title"/>
          </p:nvPr>
        </p:nvSpPr>
        <p:spPr/>
        <p:txBody>
          <a:bodyPr/>
          <a:lstStyle/>
          <a:p>
            <a:pPr>
              <a:defRPr/>
            </a:pPr>
            <a:r>
              <a:rPr lang="en-US" altLang="en-US" smtClean="0"/>
              <a:t>Fundamental parts of a library</a:t>
            </a:r>
            <a:endParaRPr lang="pl-PL" altLang="en-US" smtClean="0"/>
          </a:p>
        </p:txBody>
      </p:sp>
      <p:sp>
        <p:nvSpPr>
          <p:cNvPr id="48132" name="Rectangle 3"/>
          <p:cNvSpPr>
            <a:spLocks noChangeArrowheads="1"/>
          </p:cNvSpPr>
          <p:nvPr/>
        </p:nvSpPr>
        <p:spPr bwMode="auto">
          <a:xfrm>
            <a:off x="914400" y="1447800"/>
            <a:ext cx="784860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a typeface="MS PGothic" panose="020B0600070205080204" pitchFamily="34" charset="-128"/>
            </a:endParaRPr>
          </a:p>
        </p:txBody>
      </p:sp>
      <p:sp>
        <p:nvSpPr>
          <p:cNvPr id="48133" name="Rectangle 4"/>
          <p:cNvSpPr>
            <a:spLocks noChangeArrowheads="1"/>
          </p:cNvSpPr>
          <p:nvPr/>
        </p:nvSpPr>
        <p:spPr bwMode="auto">
          <a:xfrm>
            <a:off x="1371600" y="2133600"/>
            <a:ext cx="32004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a typeface="MS PGothic" panose="020B0600070205080204" pitchFamily="34" charset="-128"/>
            </a:endParaRPr>
          </a:p>
        </p:txBody>
      </p:sp>
      <p:sp>
        <p:nvSpPr>
          <p:cNvPr id="48134" name="Rectangle 5"/>
          <p:cNvSpPr>
            <a:spLocks noChangeArrowheads="1"/>
          </p:cNvSpPr>
          <p:nvPr/>
        </p:nvSpPr>
        <p:spPr bwMode="auto">
          <a:xfrm>
            <a:off x="5029200" y="2133600"/>
            <a:ext cx="32004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a typeface="MS PGothic" panose="020B0600070205080204" pitchFamily="34" charset="-128"/>
            </a:endParaRPr>
          </a:p>
        </p:txBody>
      </p:sp>
      <p:sp>
        <p:nvSpPr>
          <p:cNvPr id="48135" name="Text Box 6"/>
          <p:cNvSpPr txBox="1">
            <a:spLocks noChangeArrowheads="1"/>
          </p:cNvSpPr>
          <p:nvPr/>
        </p:nvSpPr>
        <p:spPr bwMode="auto">
          <a:xfrm>
            <a:off x="0" y="1524000"/>
            <a:ext cx="240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2400">
                <a:solidFill>
                  <a:schemeClr val="tx1"/>
                </a:solidFill>
                <a:ea typeface="MS PGothic" panose="020B0600070205080204" pitchFamily="34" charset="-128"/>
              </a:rPr>
              <a:t>LIBRARY</a:t>
            </a:r>
            <a:endParaRPr kumimoji="1" lang="pl-PL" altLang="en-US" sz="2400">
              <a:solidFill>
                <a:schemeClr val="tx1"/>
              </a:solidFill>
              <a:ea typeface="MS PGothic" panose="020B0600070205080204" pitchFamily="34" charset="-128"/>
            </a:endParaRPr>
          </a:p>
        </p:txBody>
      </p:sp>
      <p:sp>
        <p:nvSpPr>
          <p:cNvPr id="48136" name="Text Box 7"/>
          <p:cNvSpPr txBox="1">
            <a:spLocks noChangeArrowheads="1"/>
          </p:cNvSpPr>
          <p:nvPr/>
        </p:nvSpPr>
        <p:spPr bwMode="auto">
          <a:xfrm>
            <a:off x="533400" y="2209800"/>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2400">
                <a:solidFill>
                  <a:schemeClr val="tx1"/>
                </a:solidFill>
                <a:ea typeface="MS PGothic" panose="020B0600070205080204" pitchFamily="34" charset="-128"/>
              </a:rPr>
              <a:t>PACKAGE 1</a:t>
            </a:r>
            <a:endParaRPr kumimoji="1" lang="pl-PL" altLang="en-US" sz="2400">
              <a:solidFill>
                <a:schemeClr val="tx1"/>
              </a:solidFill>
              <a:ea typeface="MS PGothic" panose="020B0600070205080204" pitchFamily="34" charset="-128"/>
            </a:endParaRPr>
          </a:p>
        </p:txBody>
      </p:sp>
      <p:sp>
        <p:nvSpPr>
          <p:cNvPr id="48137" name="Text Box 8"/>
          <p:cNvSpPr txBox="1">
            <a:spLocks noChangeArrowheads="1"/>
          </p:cNvSpPr>
          <p:nvPr/>
        </p:nvSpPr>
        <p:spPr bwMode="auto">
          <a:xfrm>
            <a:off x="4114800" y="2209800"/>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2400">
                <a:solidFill>
                  <a:schemeClr val="tx1"/>
                </a:solidFill>
                <a:ea typeface="MS PGothic" panose="020B0600070205080204" pitchFamily="34" charset="-128"/>
              </a:rPr>
              <a:t>PACKAGE 2</a:t>
            </a:r>
            <a:endParaRPr kumimoji="1" lang="pl-PL" altLang="en-US" sz="2400">
              <a:solidFill>
                <a:schemeClr val="tx1"/>
              </a:solidFill>
              <a:ea typeface="MS PGothic" panose="020B0600070205080204" pitchFamily="34" charset="-128"/>
            </a:endParaRPr>
          </a:p>
        </p:txBody>
      </p:sp>
      <p:sp>
        <p:nvSpPr>
          <p:cNvPr id="48138" name="Text Box 9"/>
          <p:cNvSpPr txBox="1">
            <a:spLocks noChangeArrowheads="1"/>
          </p:cNvSpPr>
          <p:nvPr/>
        </p:nvSpPr>
        <p:spPr bwMode="auto">
          <a:xfrm>
            <a:off x="1289050" y="3048000"/>
            <a:ext cx="32829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r>
              <a:rPr kumimoji="1" lang="en-US" altLang="en-US" sz="2400">
                <a:solidFill>
                  <a:schemeClr val="tx1"/>
                </a:solidFill>
                <a:ea typeface="MS PGothic" panose="020B0600070205080204" pitchFamily="34" charset="-128"/>
              </a:rPr>
              <a:t>TYPES</a:t>
            </a:r>
          </a:p>
          <a:p>
            <a:pPr algn="ctr">
              <a:buClr>
                <a:srgbClr val="000000"/>
              </a:buClr>
              <a:buSzTx/>
              <a:buFontTx/>
              <a:buNone/>
            </a:pPr>
            <a:r>
              <a:rPr kumimoji="1" lang="en-US" altLang="en-US" sz="2400">
                <a:solidFill>
                  <a:schemeClr val="tx1"/>
                </a:solidFill>
                <a:ea typeface="MS PGothic" panose="020B0600070205080204" pitchFamily="34" charset="-128"/>
              </a:rPr>
              <a:t>CONSTANTS</a:t>
            </a:r>
          </a:p>
          <a:p>
            <a:pPr algn="ctr">
              <a:buClr>
                <a:srgbClr val="000000"/>
              </a:buClr>
              <a:buSzTx/>
              <a:buFontTx/>
              <a:buNone/>
            </a:pPr>
            <a:r>
              <a:rPr kumimoji="1" lang="en-US" altLang="en-US" sz="2400">
                <a:solidFill>
                  <a:schemeClr val="tx1"/>
                </a:solidFill>
                <a:ea typeface="MS PGothic" panose="020B0600070205080204" pitchFamily="34" charset="-128"/>
              </a:rPr>
              <a:t>FUNCTIONS</a:t>
            </a:r>
          </a:p>
          <a:p>
            <a:pPr algn="ctr">
              <a:buClr>
                <a:srgbClr val="000000"/>
              </a:buClr>
              <a:buSzTx/>
              <a:buFontTx/>
              <a:buNone/>
            </a:pPr>
            <a:r>
              <a:rPr kumimoji="1" lang="en-US" altLang="en-US" sz="2400">
                <a:solidFill>
                  <a:schemeClr val="tx1"/>
                </a:solidFill>
                <a:ea typeface="MS PGothic" panose="020B0600070205080204" pitchFamily="34" charset="-128"/>
              </a:rPr>
              <a:t>PROCEDURES</a:t>
            </a:r>
          </a:p>
          <a:p>
            <a:pPr algn="ctr">
              <a:buClr>
                <a:srgbClr val="000000"/>
              </a:buClr>
              <a:buSzTx/>
              <a:buFontTx/>
              <a:buNone/>
            </a:pPr>
            <a:r>
              <a:rPr kumimoji="1" lang="en-US" altLang="en-US" sz="2400">
                <a:solidFill>
                  <a:schemeClr val="tx1"/>
                </a:solidFill>
                <a:ea typeface="MS PGothic" panose="020B0600070205080204" pitchFamily="34" charset="-128"/>
              </a:rPr>
              <a:t>COMPONENTS</a:t>
            </a:r>
            <a:endParaRPr kumimoji="1" lang="pl-PL" altLang="en-US" sz="2400">
              <a:solidFill>
                <a:schemeClr val="tx1"/>
              </a:solidFill>
              <a:ea typeface="MS PGothic" panose="020B0600070205080204" pitchFamily="34" charset="-128"/>
            </a:endParaRPr>
          </a:p>
        </p:txBody>
      </p:sp>
      <p:sp>
        <p:nvSpPr>
          <p:cNvPr id="48139" name="Text Box 10"/>
          <p:cNvSpPr txBox="1">
            <a:spLocks noChangeArrowheads="1"/>
          </p:cNvSpPr>
          <p:nvPr/>
        </p:nvSpPr>
        <p:spPr bwMode="auto">
          <a:xfrm>
            <a:off x="5022850" y="3048000"/>
            <a:ext cx="32829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
                <a:srgbClr val="000000"/>
              </a:buClr>
              <a:buSzTx/>
              <a:buFontTx/>
              <a:buNone/>
            </a:pPr>
            <a:r>
              <a:rPr kumimoji="1" lang="en-US" altLang="en-US" sz="2400">
                <a:solidFill>
                  <a:schemeClr val="tx1"/>
                </a:solidFill>
                <a:ea typeface="MS PGothic" panose="020B0600070205080204" pitchFamily="34" charset="-128"/>
              </a:rPr>
              <a:t>TYPES</a:t>
            </a:r>
          </a:p>
          <a:p>
            <a:pPr algn="ctr">
              <a:buClr>
                <a:srgbClr val="000000"/>
              </a:buClr>
              <a:buSzTx/>
              <a:buFontTx/>
              <a:buNone/>
            </a:pPr>
            <a:r>
              <a:rPr kumimoji="1" lang="en-US" altLang="en-US" sz="2400">
                <a:solidFill>
                  <a:schemeClr val="tx1"/>
                </a:solidFill>
                <a:ea typeface="MS PGothic" panose="020B0600070205080204" pitchFamily="34" charset="-128"/>
              </a:rPr>
              <a:t>CONSTANTS</a:t>
            </a:r>
          </a:p>
          <a:p>
            <a:pPr algn="ctr">
              <a:buClr>
                <a:srgbClr val="000000"/>
              </a:buClr>
              <a:buSzTx/>
              <a:buFontTx/>
              <a:buNone/>
            </a:pPr>
            <a:r>
              <a:rPr kumimoji="1" lang="en-US" altLang="en-US" sz="2400">
                <a:solidFill>
                  <a:schemeClr val="tx1"/>
                </a:solidFill>
                <a:ea typeface="MS PGothic" panose="020B0600070205080204" pitchFamily="34" charset="-128"/>
              </a:rPr>
              <a:t>FUNCTIONS</a:t>
            </a:r>
          </a:p>
          <a:p>
            <a:pPr algn="ctr">
              <a:buClr>
                <a:srgbClr val="000000"/>
              </a:buClr>
              <a:buSzTx/>
              <a:buFontTx/>
              <a:buNone/>
            </a:pPr>
            <a:r>
              <a:rPr kumimoji="1" lang="en-US" altLang="en-US" sz="2400">
                <a:solidFill>
                  <a:schemeClr val="tx1"/>
                </a:solidFill>
                <a:ea typeface="MS PGothic" panose="020B0600070205080204" pitchFamily="34" charset="-128"/>
              </a:rPr>
              <a:t>PROCEDURES</a:t>
            </a:r>
          </a:p>
          <a:p>
            <a:pPr algn="ctr">
              <a:buClr>
                <a:srgbClr val="000000"/>
              </a:buClr>
              <a:buSzTx/>
              <a:buFontTx/>
              <a:buNone/>
            </a:pPr>
            <a:r>
              <a:rPr kumimoji="1" lang="en-US" altLang="en-US" sz="2400">
                <a:solidFill>
                  <a:schemeClr val="tx1"/>
                </a:solidFill>
                <a:ea typeface="MS PGothic" panose="020B0600070205080204" pitchFamily="34" charset="-128"/>
              </a:rPr>
              <a:t>COMPONENTS</a:t>
            </a:r>
            <a:endParaRPr kumimoji="1" lang="pl-PL" altLang="en-US" sz="2400">
              <a:solidFill>
                <a:schemeClr val="tx1"/>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39EEA26-1B62-4BF6-9DE3-18864376AF8F}" type="slidenum">
              <a:rPr lang="en-US" altLang="en-US" sz="1400" smtClean="0">
                <a:solidFill>
                  <a:srgbClr val="0000B6"/>
                </a:solidFill>
                <a:latin typeface="Book Antiqua" panose="02040602050305030304" pitchFamily="18" charset="0"/>
              </a:rPr>
              <a:pPr>
                <a:spcBef>
                  <a:spcPct val="0"/>
                </a:spcBef>
                <a:buClrTx/>
                <a:buSzTx/>
                <a:buFontTx/>
                <a:buNone/>
              </a:pPr>
              <a:t>370</a:t>
            </a:fld>
            <a:endParaRPr lang="en-US" altLang="en-US" sz="1400" smtClean="0">
              <a:solidFill>
                <a:srgbClr val="0000B6"/>
              </a:solidFill>
              <a:latin typeface="Book Antiqua" panose="02040602050305030304" pitchFamily="18" charset="0"/>
            </a:endParaRPr>
          </a:p>
        </p:txBody>
      </p:sp>
      <p:sp>
        <p:nvSpPr>
          <p:cNvPr id="467971" name="Rectangle 3"/>
          <p:cNvSpPr>
            <a:spLocks noGrp="1" noChangeArrowheads="1"/>
          </p:cNvSpPr>
          <p:nvPr>
            <p:ph type="title"/>
          </p:nvPr>
        </p:nvSpPr>
        <p:spPr>
          <a:xfrm>
            <a:off x="228600" y="152400"/>
            <a:ext cx="5829300" cy="838200"/>
          </a:xfrm>
        </p:spPr>
        <p:txBody>
          <a:bodyPr/>
          <a:lstStyle/>
          <a:p>
            <a:pPr>
              <a:defRPr/>
            </a:pPr>
            <a:r>
              <a:rPr lang="en-US" altLang="en-US" sz="2800" dirty="0"/>
              <a:t>Controller of the Laser-Based Distance Measurer in VHDL</a:t>
            </a:r>
          </a:p>
        </p:txBody>
      </p:sp>
      <p:sp>
        <p:nvSpPr>
          <p:cNvPr id="403460" name="Rectangle 4"/>
          <p:cNvSpPr>
            <a:spLocks noGrp="1" noChangeArrowheads="1"/>
          </p:cNvSpPr>
          <p:nvPr>
            <p:ph type="body" idx="1"/>
          </p:nvPr>
        </p:nvSpPr>
        <p:spPr>
          <a:xfrm>
            <a:off x="0" y="2552700"/>
            <a:ext cx="2425700" cy="3378200"/>
          </a:xfrm>
        </p:spPr>
        <p:txBody>
          <a:bodyPr/>
          <a:lstStyle/>
          <a:p>
            <a:r>
              <a:rPr lang="en-US" altLang="en-US" sz="1800" smtClean="0"/>
              <a:t>FSM similar to high-level state machine</a:t>
            </a:r>
          </a:p>
          <a:p>
            <a:pPr lvl="1"/>
            <a:r>
              <a:rPr lang="en-US" altLang="en-US" sz="1600" smtClean="0"/>
              <a:t>But high-level operations replaced by low-level datapath signals</a:t>
            </a:r>
          </a:p>
          <a:p>
            <a:pPr lvl="1"/>
            <a:r>
              <a:rPr lang="en-US" altLang="en-US" sz="1600" smtClean="0"/>
              <a:t>Use two-process FSM description approach</a:t>
            </a:r>
          </a:p>
        </p:txBody>
      </p:sp>
      <p:grpSp>
        <p:nvGrpSpPr>
          <p:cNvPr id="403461" name="Group 46"/>
          <p:cNvGrpSpPr>
            <a:grpSpLocks/>
          </p:cNvGrpSpPr>
          <p:nvPr/>
        </p:nvGrpSpPr>
        <p:grpSpPr bwMode="auto">
          <a:xfrm>
            <a:off x="230188" y="927100"/>
            <a:ext cx="5487987" cy="1635125"/>
            <a:chOff x="1221" y="1976"/>
            <a:chExt cx="3787" cy="2278"/>
          </a:xfrm>
        </p:grpSpPr>
        <p:sp>
          <p:nvSpPr>
            <p:cNvPr id="403465" name="Rectangle 47"/>
            <p:cNvSpPr>
              <a:spLocks noChangeArrowheads="1"/>
            </p:cNvSpPr>
            <p:nvPr/>
          </p:nvSpPr>
          <p:spPr bwMode="auto">
            <a:xfrm>
              <a:off x="1535" y="3159"/>
              <a:ext cx="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S0</a:t>
              </a:r>
              <a:endParaRPr lang="en-US" altLang="en-US" sz="1800">
                <a:solidFill>
                  <a:schemeClr val="tx1"/>
                </a:solidFill>
              </a:endParaRPr>
            </a:p>
          </p:txBody>
        </p:sp>
        <p:sp>
          <p:nvSpPr>
            <p:cNvPr id="403466" name="Oval 48"/>
            <p:cNvSpPr>
              <a:spLocks noChangeArrowheads="1"/>
            </p:cNvSpPr>
            <p:nvPr/>
          </p:nvSpPr>
          <p:spPr bwMode="auto">
            <a:xfrm>
              <a:off x="1374" y="3063"/>
              <a:ext cx="413" cy="294"/>
            </a:xfrm>
            <a:prstGeom prst="ellipse">
              <a:avLst/>
            </a:prstGeom>
            <a:noFill/>
            <a:ln w="1428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3467" name="Line 49"/>
            <p:cNvSpPr>
              <a:spLocks noChangeShapeType="1"/>
            </p:cNvSpPr>
            <p:nvPr/>
          </p:nvSpPr>
          <p:spPr bwMode="auto">
            <a:xfrm>
              <a:off x="1790" y="3213"/>
              <a:ext cx="209" cy="1"/>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3468" name="Freeform 50"/>
            <p:cNvSpPr>
              <a:spLocks/>
            </p:cNvSpPr>
            <p:nvPr/>
          </p:nvSpPr>
          <p:spPr bwMode="auto">
            <a:xfrm>
              <a:off x="1980" y="3188"/>
              <a:ext cx="100" cy="50"/>
            </a:xfrm>
            <a:custGeom>
              <a:avLst/>
              <a:gdLst>
                <a:gd name="T0" fmla="*/ 100 w 100"/>
                <a:gd name="T1" fmla="*/ 25 h 50"/>
                <a:gd name="T2" fmla="*/ 0 w 100"/>
                <a:gd name="T3" fmla="*/ 0 h 50"/>
                <a:gd name="T4" fmla="*/ 0 w 100"/>
                <a:gd name="T5" fmla="*/ 50 h 50"/>
                <a:gd name="T6" fmla="*/ 100 w 100"/>
                <a:gd name="T7" fmla="*/ 2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3469" name="Line 51"/>
            <p:cNvSpPr>
              <a:spLocks noChangeShapeType="1"/>
            </p:cNvSpPr>
            <p:nvPr/>
          </p:nvSpPr>
          <p:spPr bwMode="auto">
            <a:xfrm>
              <a:off x="2493" y="3213"/>
              <a:ext cx="216" cy="1"/>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3470" name="Freeform 52"/>
            <p:cNvSpPr>
              <a:spLocks/>
            </p:cNvSpPr>
            <p:nvPr/>
          </p:nvSpPr>
          <p:spPr bwMode="auto">
            <a:xfrm>
              <a:off x="2690" y="3188"/>
              <a:ext cx="100" cy="50"/>
            </a:xfrm>
            <a:custGeom>
              <a:avLst/>
              <a:gdLst>
                <a:gd name="T0" fmla="*/ 100 w 100"/>
                <a:gd name="T1" fmla="*/ 25 h 50"/>
                <a:gd name="T2" fmla="*/ 0 w 100"/>
                <a:gd name="T3" fmla="*/ 0 h 50"/>
                <a:gd name="T4" fmla="*/ 0 w 100"/>
                <a:gd name="T5" fmla="*/ 50 h 50"/>
                <a:gd name="T6" fmla="*/ 100 w 100"/>
                <a:gd name="T7" fmla="*/ 2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3471" name="Rectangle 53"/>
            <p:cNvSpPr>
              <a:spLocks noChangeArrowheads="1"/>
            </p:cNvSpPr>
            <p:nvPr/>
          </p:nvSpPr>
          <p:spPr bwMode="auto">
            <a:xfrm>
              <a:off x="2242" y="3159"/>
              <a:ext cx="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S1</a:t>
              </a:r>
              <a:endParaRPr lang="en-US" altLang="en-US" sz="1800">
                <a:solidFill>
                  <a:schemeClr val="tx1"/>
                </a:solidFill>
              </a:endParaRPr>
            </a:p>
          </p:txBody>
        </p:sp>
        <p:sp>
          <p:nvSpPr>
            <p:cNvPr id="403472" name="Rectangle 54"/>
            <p:cNvSpPr>
              <a:spLocks noChangeArrowheads="1"/>
            </p:cNvSpPr>
            <p:nvPr/>
          </p:nvSpPr>
          <p:spPr bwMode="auto">
            <a:xfrm>
              <a:off x="2954" y="3159"/>
              <a:ext cx="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S2</a:t>
              </a:r>
              <a:endParaRPr lang="en-US" altLang="en-US" sz="1800">
                <a:solidFill>
                  <a:schemeClr val="tx1"/>
                </a:solidFill>
              </a:endParaRPr>
            </a:p>
          </p:txBody>
        </p:sp>
        <p:sp>
          <p:nvSpPr>
            <p:cNvPr id="403473" name="Oval 55"/>
            <p:cNvSpPr>
              <a:spLocks noChangeArrowheads="1"/>
            </p:cNvSpPr>
            <p:nvPr/>
          </p:nvSpPr>
          <p:spPr bwMode="auto">
            <a:xfrm>
              <a:off x="2793" y="3063"/>
              <a:ext cx="413" cy="294"/>
            </a:xfrm>
            <a:prstGeom prst="ellipse">
              <a:avLst/>
            </a:prstGeom>
            <a:noFill/>
            <a:ln w="1428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3474" name="Line 56"/>
            <p:cNvSpPr>
              <a:spLocks noChangeShapeType="1"/>
            </p:cNvSpPr>
            <p:nvPr/>
          </p:nvSpPr>
          <p:spPr bwMode="auto">
            <a:xfrm>
              <a:off x="3209" y="3213"/>
              <a:ext cx="209" cy="1"/>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3475" name="Freeform 57"/>
            <p:cNvSpPr>
              <a:spLocks/>
            </p:cNvSpPr>
            <p:nvPr/>
          </p:nvSpPr>
          <p:spPr bwMode="auto">
            <a:xfrm>
              <a:off x="3399" y="3188"/>
              <a:ext cx="100" cy="50"/>
            </a:xfrm>
            <a:custGeom>
              <a:avLst/>
              <a:gdLst>
                <a:gd name="T0" fmla="*/ 100 w 100"/>
                <a:gd name="T1" fmla="*/ 25 h 50"/>
                <a:gd name="T2" fmla="*/ 0 w 100"/>
                <a:gd name="T3" fmla="*/ 0 h 50"/>
                <a:gd name="T4" fmla="*/ 0 w 100"/>
                <a:gd name="T5" fmla="*/ 50 h 50"/>
                <a:gd name="T6" fmla="*/ 100 w 100"/>
                <a:gd name="T7" fmla="*/ 2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3476" name="Line 58"/>
            <p:cNvSpPr>
              <a:spLocks noChangeShapeType="1"/>
            </p:cNvSpPr>
            <p:nvPr/>
          </p:nvSpPr>
          <p:spPr bwMode="auto">
            <a:xfrm>
              <a:off x="3915" y="3213"/>
              <a:ext cx="206" cy="1"/>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3477" name="Freeform 59"/>
            <p:cNvSpPr>
              <a:spLocks/>
            </p:cNvSpPr>
            <p:nvPr/>
          </p:nvSpPr>
          <p:spPr bwMode="auto">
            <a:xfrm>
              <a:off x="4103" y="3188"/>
              <a:ext cx="100" cy="50"/>
            </a:xfrm>
            <a:custGeom>
              <a:avLst/>
              <a:gdLst>
                <a:gd name="T0" fmla="*/ 100 w 100"/>
                <a:gd name="T1" fmla="*/ 25 h 50"/>
                <a:gd name="T2" fmla="*/ 0 w 100"/>
                <a:gd name="T3" fmla="*/ 0 h 50"/>
                <a:gd name="T4" fmla="*/ 0 w 100"/>
                <a:gd name="T5" fmla="*/ 50 h 50"/>
                <a:gd name="T6" fmla="*/ 100 w 100"/>
                <a:gd name="T7" fmla="*/ 25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3478" name="Rectangle 60"/>
            <p:cNvSpPr>
              <a:spLocks noChangeArrowheads="1"/>
            </p:cNvSpPr>
            <p:nvPr/>
          </p:nvSpPr>
          <p:spPr bwMode="auto">
            <a:xfrm>
              <a:off x="3661" y="3159"/>
              <a:ext cx="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S3</a:t>
              </a:r>
              <a:endParaRPr lang="en-US" altLang="en-US" sz="1800">
                <a:solidFill>
                  <a:schemeClr val="tx1"/>
                </a:solidFill>
              </a:endParaRPr>
            </a:p>
          </p:txBody>
        </p:sp>
        <p:sp>
          <p:nvSpPr>
            <p:cNvPr id="403479" name="Freeform 61"/>
            <p:cNvSpPr>
              <a:spLocks/>
            </p:cNvSpPr>
            <p:nvPr/>
          </p:nvSpPr>
          <p:spPr bwMode="auto">
            <a:xfrm>
              <a:off x="2080" y="2832"/>
              <a:ext cx="413" cy="263"/>
            </a:xfrm>
            <a:custGeom>
              <a:avLst/>
              <a:gdLst>
                <a:gd name="T0" fmla="*/ 543258 w 132"/>
                <a:gd name="T1" fmla="*/ 5984659 h 84"/>
                <a:gd name="T2" fmla="*/ 0 w 132"/>
                <a:gd name="T3" fmla="*/ 4247444 h 84"/>
                <a:gd name="T4" fmla="*/ 5949650 w 132"/>
                <a:gd name="T5" fmla="*/ 0 h 84"/>
                <a:gd name="T6" fmla="*/ 11864423 w 132"/>
                <a:gd name="T7" fmla="*/ 4247444 h 84"/>
                <a:gd name="T8" fmla="*/ 9624080 w 132"/>
                <a:gd name="T9" fmla="*/ 7600337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84">
                  <a:moveTo>
                    <a:pt x="6" y="66"/>
                  </a:moveTo>
                  <a:cubicBezTo>
                    <a:pt x="2" y="60"/>
                    <a:pt x="0" y="54"/>
                    <a:pt x="0" y="47"/>
                  </a:cubicBezTo>
                  <a:cubicBezTo>
                    <a:pt x="0" y="21"/>
                    <a:pt x="30" y="0"/>
                    <a:pt x="66" y="0"/>
                  </a:cubicBezTo>
                  <a:cubicBezTo>
                    <a:pt x="103" y="0"/>
                    <a:pt x="132" y="21"/>
                    <a:pt x="132" y="47"/>
                  </a:cubicBezTo>
                  <a:cubicBezTo>
                    <a:pt x="132" y="62"/>
                    <a:pt x="123" y="75"/>
                    <a:pt x="107" y="84"/>
                  </a:cubicBez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3480" name="Freeform 62"/>
            <p:cNvSpPr>
              <a:spLocks/>
            </p:cNvSpPr>
            <p:nvPr/>
          </p:nvSpPr>
          <p:spPr bwMode="auto">
            <a:xfrm>
              <a:off x="2065" y="3004"/>
              <a:ext cx="81" cy="94"/>
            </a:xfrm>
            <a:custGeom>
              <a:avLst/>
              <a:gdLst>
                <a:gd name="T0" fmla="*/ 81 w 81"/>
                <a:gd name="T1" fmla="*/ 94 h 94"/>
                <a:gd name="T2" fmla="*/ 37 w 81"/>
                <a:gd name="T3" fmla="*/ 0 h 94"/>
                <a:gd name="T4" fmla="*/ 0 w 81"/>
                <a:gd name="T5" fmla="*/ 31 h 94"/>
                <a:gd name="T6" fmla="*/ 81 w 81"/>
                <a:gd name="T7" fmla="*/ 94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94">
                  <a:moveTo>
                    <a:pt x="81" y="94"/>
                  </a:moveTo>
                  <a:lnTo>
                    <a:pt x="37" y="0"/>
                  </a:lnTo>
                  <a:lnTo>
                    <a:pt x="0" y="31"/>
                  </a:lnTo>
                  <a:lnTo>
                    <a:pt x="81"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3481" name="Rectangle 63"/>
            <p:cNvSpPr>
              <a:spLocks noChangeArrowheads="1"/>
            </p:cNvSpPr>
            <p:nvPr/>
          </p:nvSpPr>
          <p:spPr bwMode="auto">
            <a:xfrm>
              <a:off x="1494" y="3404"/>
              <a:ext cx="19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L = 0</a:t>
              </a:r>
              <a:endParaRPr lang="en-US" altLang="en-US" sz="1800">
                <a:solidFill>
                  <a:schemeClr val="tx1"/>
                </a:solidFill>
              </a:endParaRPr>
            </a:p>
          </p:txBody>
        </p:sp>
        <p:sp>
          <p:nvSpPr>
            <p:cNvPr id="403482" name="Rectangle 64"/>
            <p:cNvSpPr>
              <a:spLocks noChangeArrowheads="1"/>
            </p:cNvSpPr>
            <p:nvPr/>
          </p:nvSpPr>
          <p:spPr bwMode="auto">
            <a:xfrm>
              <a:off x="2919" y="3404"/>
              <a:ext cx="19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L = 1</a:t>
              </a:r>
              <a:endParaRPr lang="en-US" altLang="en-US" sz="1800">
                <a:solidFill>
                  <a:schemeClr val="tx1"/>
                </a:solidFill>
              </a:endParaRPr>
            </a:p>
          </p:txBody>
        </p:sp>
        <p:sp>
          <p:nvSpPr>
            <p:cNvPr id="403483" name="Rectangle 65"/>
            <p:cNvSpPr>
              <a:spLocks noChangeArrowheads="1"/>
            </p:cNvSpPr>
            <p:nvPr/>
          </p:nvSpPr>
          <p:spPr bwMode="auto">
            <a:xfrm>
              <a:off x="3621" y="3404"/>
              <a:ext cx="19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L = 0</a:t>
              </a:r>
              <a:endParaRPr lang="en-US" altLang="en-US" sz="1800">
                <a:solidFill>
                  <a:schemeClr val="tx1"/>
                </a:solidFill>
              </a:endParaRPr>
            </a:p>
          </p:txBody>
        </p:sp>
        <p:sp>
          <p:nvSpPr>
            <p:cNvPr id="403484" name="Rectangle 66"/>
            <p:cNvSpPr>
              <a:spLocks noChangeArrowheads="1"/>
            </p:cNvSpPr>
            <p:nvPr/>
          </p:nvSpPr>
          <p:spPr bwMode="auto">
            <a:xfrm>
              <a:off x="2260" y="2688"/>
              <a:ext cx="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a:t>
              </a:r>
              <a:endParaRPr lang="en-US" altLang="en-US" sz="1800">
                <a:solidFill>
                  <a:schemeClr val="tx1"/>
                </a:solidFill>
              </a:endParaRPr>
            </a:p>
          </p:txBody>
        </p:sp>
        <p:sp>
          <p:nvSpPr>
            <p:cNvPr id="403485" name="Freeform 67"/>
            <p:cNvSpPr>
              <a:spLocks/>
            </p:cNvSpPr>
            <p:nvPr/>
          </p:nvSpPr>
          <p:spPr bwMode="auto">
            <a:xfrm>
              <a:off x="3496" y="2832"/>
              <a:ext cx="413" cy="263"/>
            </a:xfrm>
            <a:custGeom>
              <a:avLst/>
              <a:gdLst>
                <a:gd name="T0" fmla="*/ 457867 w 132"/>
                <a:gd name="T1" fmla="*/ 5984659 h 84"/>
                <a:gd name="T2" fmla="*/ 0 w 132"/>
                <a:gd name="T3" fmla="*/ 4247444 h 84"/>
                <a:gd name="T4" fmla="*/ 5949650 w 132"/>
                <a:gd name="T5" fmla="*/ 0 h 84"/>
                <a:gd name="T6" fmla="*/ 11864423 w 132"/>
                <a:gd name="T7" fmla="*/ 4247444 h 84"/>
                <a:gd name="T8" fmla="*/ 9624080 w 132"/>
                <a:gd name="T9" fmla="*/ 7600337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84">
                  <a:moveTo>
                    <a:pt x="5" y="66"/>
                  </a:moveTo>
                  <a:cubicBezTo>
                    <a:pt x="2" y="60"/>
                    <a:pt x="0" y="54"/>
                    <a:pt x="0" y="47"/>
                  </a:cubicBezTo>
                  <a:cubicBezTo>
                    <a:pt x="0" y="21"/>
                    <a:pt x="30" y="0"/>
                    <a:pt x="66" y="0"/>
                  </a:cubicBezTo>
                  <a:cubicBezTo>
                    <a:pt x="102" y="0"/>
                    <a:pt x="132" y="21"/>
                    <a:pt x="132" y="47"/>
                  </a:cubicBezTo>
                  <a:cubicBezTo>
                    <a:pt x="132" y="62"/>
                    <a:pt x="122" y="75"/>
                    <a:pt x="107" y="84"/>
                  </a:cubicBez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3486" name="Freeform 68"/>
            <p:cNvSpPr>
              <a:spLocks/>
            </p:cNvSpPr>
            <p:nvPr/>
          </p:nvSpPr>
          <p:spPr bwMode="auto">
            <a:xfrm>
              <a:off x="3481" y="3004"/>
              <a:ext cx="81" cy="94"/>
            </a:xfrm>
            <a:custGeom>
              <a:avLst/>
              <a:gdLst>
                <a:gd name="T0" fmla="*/ 81 w 81"/>
                <a:gd name="T1" fmla="*/ 94 h 94"/>
                <a:gd name="T2" fmla="*/ 37 w 81"/>
                <a:gd name="T3" fmla="*/ 0 h 94"/>
                <a:gd name="T4" fmla="*/ 0 w 81"/>
                <a:gd name="T5" fmla="*/ 31 h 94"/>
                <a:gd name="T6" fmla="*/ 81 w 81"/>
                <a:gd name="T7" fmla="*/ 94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94">
                  <a:moveTo>
                    <a:pt x="81" y="94"/>
                  </a:moveTo>
                  <a:lnTo>
                    <a:pt x="37" y="0"/>
                  </a:lnTo>
                  <a:lnTo>
                    <a:pt x="0" y="31"/>
                  </a:lnTo>
                  <a:lnTo>
                    <a:pt x="81"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3487" name="Rectangle 69"/>
            <p:cNvSpPr>
              <a:spLocks noChangeArrowheads="1"/>
            </p:cNvSpPr>
            <p:nvPr/>
          </p:nvSpPr>
          <p:spPr bwMode="auto">
            <a:xfrm>
              <a:off x="3668" y="2688"/>
              <a:ext cx="7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a:t>
              </a:r>
              <a:endParaRPr lang="en-US" altLang="en-US" sz="1800">
                <a:solidFill>
                  <a:schemeClr val="tx1"/>
                </a:solidFill>
              </a:endParaRPr>
            </a:p>
          </p:txBody>
        </p:sp>
        <p:sp>
          <p:nvSpPr>
            <p:cNvPr id="403488" name="Rectangle 70"/>
            <p:cNvSpPr>
              <a:spLocks noChangeArrowheads="1"/>
            </p:cNvSpPr>
            <p:nvPr/>
          </p:nvSpPr>
          <p:spPr bwMode="auto">
            <a:xfrm>
              <a:off x="2663" y="3086"/>
              <a:ext cx="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B</a:t>
              </a:r>
              <a:endParaRPr lang="en-US" altLang="en-US" sz="1800">
                <a:solidFill>
                  <a:schemeClr val="tx1"/>
                </a:solidFill>
              </a:endParaRPr>
            </a:p>
          </p:txBody>
        </p:sp>
        <p:sp>
          <p:nvSpPr>
            <p:cNvPr id="403489" name="Rectangle 71"/>
            <p:cNvSpPr>
              <a:spLocks noChangeArrowheads="1"/>
            </p:cNvSpPr>
            <p:nvPr/>
          </p:nvSpPr>
          <p:spPr bwMode="auto">
            <a:xfrm>
              <a:off x="3997" y="3086"/>
              <a:ext cx="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a:t>
              </a:r>
              <a:endParaRPr lang="en-US" altLang="en-US" sz="1800">
                <a:solidFill>
                  <a:schemeClr val="tx1"/>
                </a:solidFill>
              </a:endParaRPr>
            </a:p>
          </p:txBody>
        </p:sp>
        <p:sp>
          <p:nvSpPr>
            <p:cNvPr id="403490" name="Oval 72"/>
            <p:cNvSpPr>
              <a:spLocks noChangeArrowheads="1"/>
            </p:cNvSpPr>
            <p:nvPr/>
          </p:nvSpPr>
          <p:spPr bwMode="auto">
            <a:xfrm>
              <a:off x="3499" y="3063"/>
              <a:ext cx="413" cy="294"/>
            </a:xfrm>
            <a:prstGeom prst="ellipse">
              <a:avLst/>
            </a:prstGeom>
            <a:noFill/>
            <a:ln w="1428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3491" name="Oval 73"/>
            <p:cNvSpPr>
              <a:spLocks noChangeArrowheads="1"/>
            </p:cNvSpPr>
            <p:nvPr/>
          </p:nvSpPr>
          <p:spPr bwMode="auto">
            <a:xfrm>
              <a:off x="2080" y="3063"/>
              <a:ext cx="413" cy="294"/>
            </a:xfrm>
            <a:prstGeom prst="ellipse">
              <a:avLst/>
            </a:prstGeom>
            <a:noFill/>
            <a:ln w="1428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3492" name="Rectangle 74"/>
            <p:cNvSpPr>
              <a:spLocks noChangeArrowheads="1"/>
            </p:cNvSpPr>
            <p:nvPr/>
          </p:nvSpPr>
          <p:spPr bwMode="auto">
            <a:xfrm>
              <a:off x="2792" y="3506"/>
              <a:ext cx="3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(laser on)</a:t>
              </a:r>
              <a:endParaRPr lang="en-US" altLang="en-US" sz="1800">
                <a:solidFill>
                  <a:schemeClr val="tx1"/>
                </a:solidFill>
              </a:endParaRPr>
            </a:p>
          </p:txBody>
        </p:sp>
        <p:sp>
          <p:nvSpPr>
            <p:cNvPr id="403493" name="Freeform 75"/>
            <p:cNvSpPr>
              <a:spLocks/>
            </p:cNvSpPr>
            <p:nvPr/>
          </p:nvSpPr>
          <p:spPr bwMode="auto">
            <a:xfrm>
              <a:off x="1340" y="3010"/>
              <a:ext cx="90" cy="85"/>
            </a:xfrm>
            <a:custGeom>
              <a:avLst/>
              <a:gdLst>
                <a:gd name="T0" fmla="*/ 90 w 90"/>
                <a:gd name="T1" fmla="*/ 85 h 85"/>
                <a:gd name="T2" fmla="*/ 34 w 90"/>
                <a:gd name="T3" fmla="*/ 0 h 85"/>
                <a:gd name="T4" fmla="*/ 0 w 90"/>
                <a:gd name="T5" fmla="*/ 38 h 85"/>
                <a:gd name="T6" fmla="*/ 90 w 90"/>
                <a:gd name="T7" fmla="*/ 85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85">
                  <a:moveTo>
                    <a:pt x="90" y="85"/>
                  </a:moveTo>
                  <a:lnTo>
                    <a:pt x="34" y="0"/>
                  </a:lnTo>
                  <a:lnTo>
                    <a:pt x="0" y="38"/>
                  </a:lnTo>
                  <a:lnTo>
                    <a:pt x="90"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3494" name="Freeform 76"/>
            <p:cNvSpPr>
              <a:spLocks/>
            </p:cNvSpPr>
            <p:nvPr/>
          </p:nvSpPr>
          <p:spPr bwMode="auto">
            <a:xfrm>
              <a:off x="2465" y="3051"/>
              <a:ext cx="87" cy="90"/>
            </a:xfrm>
            <a:custGeom>
              <a:avLst/>
              <a:gdLst>
                <a:gd name="T0" fmla="*/ 0 w 87"/>
                <a:gd name="T1" fmla="*/ 90 h 90"/>
                <a:gd name="T2" fmla="*/ 87 w 87"/>
                <a:gd name="T3" fmla="*/ 34 h 90"/>
                <a:gd name="T4" fmla="*/ 50 w 87"/>
                <a:gd name="T5" fmla="*/ 0 h 90"/>
                <a:gd name="T6" fmla="*/ 0 w 87"/>
                <a:gd name="T7" fmla="*/ 90 h 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90">
                  <a:moveTo>
                    <a:pt x="0" y="90"/>
                  </a:moveTo>
                  <a:lnTo>
                    <a:pt x="87" y="34"/>
                  </a:lnTo>
                  <a:lnTo>
                    <a:pt x="50"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3495" name="Freeform 77"/>
            <p:cNvSpPr>
              <a:spLocks/>
            </p:cNvSpPr>
            <p:nvPr/>
          </p:nvSpPr>
          <p:spPr bwMode="auto">
            <a:xfrm>
              <a:off x="2499" y="1976"/>
              <a:ext cx="1891" cy="1125"/>
            </a:xfrm>
            <a:custGeom>
              <a:avLst/>
              <a:gdLst>
                <a:gd name="T0" fmla="*/ 53846910 w 605"/>
                <a:gd name="T1" fmla="*/ 30922606 h 360"/>
                <a:gd name="T2" fmla="*/ 0 w 605"/>
                <a:gd name="T3" fmla="*/ 31979650 h 360"/>
                <a:gd name="T4" fmla="*/ 0 60000 65536"/>
                <a:gd name="T5" fmla="*/ 0 60000 65536"/>
              </a:gdLst>
              <a:ahLst/>
              <a:cxnLst>
                <a:cxn ang="T4">
                  <a:pos x="T0" y="T1"/>
                </a:cxn>
                <a:cxn ang="T5">
                  <a:pos x="T2" y="T3"/>
                </a:cxn>
              </a:cxnLst>
              <a:rect l="0" t="0" r="r" b="b"/>
              <a:pathLst>
                <a:path w="605" h="360">
                  <a:moveTo>
                    <a:pt x="605" y="348"/>
                  </a:moveTo>
                  <a:cubicBezTo>
                    <a:pt x="605" y="348"/>
                    <a:pt x="346" y="0"/>
                    <a:pt x="0" y="360"/>
                  </a:cubicBez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3496" name="Line 78"/>
            <p:cNvSpPr>
              <a:spLocks noChangeShapeType="1"/>
            </p:cNvSpPr>
            <p:nvPr/>
          </p:nvSpPr>
          <p:spPr bwMode="auto">
            <a:xfrm>
              <a:off x="1221" y="2913"/>
              <a:ext cx="144" cy="128"/>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3497" name="Rectangle 79"/>
            <p:cNvSpPr>
              <a:spLocks noChangeArrowheads="1"/>
            </p:cNvSpPr>
            <p:nvPr/>
          </p:nvSpPr>
          <p:spPr bwMode="auto">
            <a:xfrm>
              <a:off x="4367" y="3159"/>
              <a:ext cx="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S4</a:t>
              </a:r>
              <a:endParaRPr lang="en-US" altLang="en-US" sz="1800">
                <a:solidFill>
                  <a:schemeClr val="tx1"/>
                </a:solidFill>
              </a:endParaRPr>
            </a:p>
          </p:txBody>
        </p:sp>
        <p:sp>
          <p:nvSpPr>
            <p:cNvPr id="403498" name="Oval 80"/>
            <p:cNvSpPr>
              <a:spLocks noChangeArrowheads="1"/>
            </p:cNvSpPr>
            <p:nvPr/>
          </p:nvSpPr>
          <p:spPr bwMode="auto">
            <a:xfrm>
              <a:off x="4206" y="3063"/>
              <a:ext cx="412" cy="294"/>
            </a:xfrm>
            <a:prstGeom prst="ellipse">
              <a:avLst/>
            </a:prstGeom>
            <a:noFill/>
            <a:ln w="14288">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grpSp>
          <p:nvGrpSpPr>
            <p:cNvPr id="403499" name="Group 81"/>
            <p:cNvGrpSpPr>
              <a:grpSpLocks/>
            </p:cNvGrpSpPr>
            <p:nvPr/>
          </p:nvGrpSpPr>
          <p:grpSpPr bwMode="auto">
            <a:xfrm>
              <a:off x="1226" y="2401"/>
              <a:ext cx="2403" cy="216"/>
              <a:chOff x="1226" y="2401"/>
              <a:chExt cx="2403" cy="216"/>
            </a:xfrm>
          </p:grpSpPr>
          <p:sp>
            <p:nvSpPr>
              <p:cNvPr id="403504" name="Rectangle 82"/>
              <p:cNvSpPr>
                <a:spLocks noChangeArrowheads="1"/>
              </p:cNvSpPr>
              <p:nvPr/>
            </p:nvSpPr>
            <p:spPr bwMode="auto">
              <a:xfrm>
                <a:off x="1226" y="2401"/>
                <a:ext cx="4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Inputs: B, S</a:t>
                </a:r>
                <a:endParaRPr lang="en-US" altLang="en-US" sz="1800">
                  <a:solidFill>
                    <a:schemeClr val="tx1"/>
                  </a:solidFill>
                </a:endParaRPr>
              </a:p>
            </p:txBody>
          </p:sp>
          <p:sp>
            <p:nvSpPr>
              <p:cNvPr id="403505" name="Rectangle 83"/>
              <p:cNvSpPr>
                <a:spLocks noChangeArrowheads="1"/>
              </p:cNvSpPr>
              <p:nvPr/>
            </p:nvSpPr>
            <p:spPr bwMode="auto">
              <a:xfrm>
                <a:off x="1874" y="2405"/>
                <a:ext cx="175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Outputs: L, Dreg_clr, Dreg_ld, Dctr_clr, Dctr_cnt</a:t>
                </a:r>
                <a:endParaRPr lang="en-US" altLang="en-US" sz="1800">
                  <a:solidFill>
                    <a:schemeClr val="tx1"/>
                  </a:solidFill>
                </a:endParaRPr>
              </a:p>
            </p:txBody>
          </p:sp>
        </p:grpSp>
        <p:sp>
          <p:nvSpPr>
            <p:cNvPr id="403500" name="Rectangle 84"/>
            <p:cNvSpPr>
              <a:spLocks noChangeArrowheads="1"/>
            </p:cNvSpPr>
            <p:nvPr/>
          </p:nvSpPr>
          <p:spPr bwMode="auto">
            <a:xfrm>
              <a:off x="1298" y="3506"/>
              <a:ext cx="451"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Dreg_clr = 1</a:t>
              </a:r>
            </a:p>
            <a:p>
              <a:pPr>
                <a:spcBef>
                  <a:spcPct val="0"/>
                </a:spcBef>
                <a:buClrTx/>
                <a:buSzTx/>
                <a:buFontTx/>
                <a:buNone/>
              </a:pPr>
              <a:r>
                <a:rPr lang="en-US" altLang="en-US" sz="1000">
                  <a:solidFill>
                    <a:srgbClr val="000000"/>
                  </a:solidFill>
                  <a:latin typeface="Myriad Roman"/>
                </a:rPr>
                <a:t>(laser off)</a:t>
              </a:r>
            </a:p>
            <a:p>
              <a:pPr>
                <a:spcBef>
                  <a:spcPct val="0"/>
                </a:spcBef>
                <a:buClrTx/>
                <a:buSzTx/>
                <a:buFontTx/>
                <a:buNone/>
              </a:pPr>
              <a:r>
                <a:rPr lang="en-US" altLang="en-US" sz="1000">
                  <a:solidFill>
                    <a:srgbClr val="000000"/>
                  </a:solidFill>
                  <a:latin typeface="Myriad Roman"/>
                </a:rPr>
                <a:t>(clear D reg)</a:t>
              </a:r>
              <a:endParaRPr lang="en-US" altLang="en-US" sz="1800">
                <a:solidFill>
                  <a:schemeClr val="tx1"/>
                </a:solidFill>
              </a:endParaRPr>
            </a:p>
          </p:txBody>
        </p:sp>
        <p:sp>
          <p:nvSpPr>
            <p:cNvPr id="403501" name="Rectangle 85"/>
            <p:cNvSpPr>
              <a:spLocks noChangeArrowheads="1"/>
            </p:cNvSpPr>
            <p:nvPr/>
          </p:nvSpPr>
          <p:spPr bwMode="auto">
            <a:xfrm>
              <a:off x="2002" y="3404"/>
              <a:ext cx="448"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Dctr_clr = 1</a:t>
              </a:r>
            </a:p>
            <a:p>
              <a:pPr>
                <a:spcBef>
                  <a:spcPct val="0"/>
                </a:spcBef>
                <a:buClrTx/>
                <a:buSzTx/>
                <a:buFontTx/>
                <a:buNone/>
              </a:pPr>
              <a:r>
                <a:rPr lang="en-US" altLang="en-US" sz="1000">
                  <a:solidFill>
                    <a:srgbClr val="000000"/>
                  </a:solidFill>
                  <a:latin typeface="Myriad Roman"/>
                </a:rPr>
                <a:t>(clear count)</a:t>
              </a:r>
              <a:endParaRPr lang="en-US" altLang="en-US" sz="1800">
                <a:solidFill>
                  <a:schemeClr val="tx1"/>
                </a:solidFill>
              </a:endParaRPr>
            </a:p>
          </p:txBody>
        </p:sp>
        <p:sp>
          <p:nvSpPr>
            <p:cNvPr id="403502" name="Rectangle 86"/>
            <p:cNvSpPr>
              <a:spLocks noChangeArrowheads="1"/>
            </p:cNvSpPr>
            <p:nvPr/>
          </p:nvSpPr>
          <p:spPr bwMode="auto">
            <a:xfrm>
              <a:off x="3440" y="3506"/>
              <a:ext cx="44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Dctr_cnt = 1</a:t>
              </a:r>
            </a:p>
            <a:p>
              <a:pPr>
                <a:spcBef>
                  <a:spcPct val="0"/>
                </a:spcBef>
                <a:buClrTx/>
                <a:buSzTx/>
                <a:buFontTx/>
                <a:buNone/>
              </a:pPr>
              <a:r>
                <a:rPr lang="en-US" altLang="en-US" sz="1000">
                  <a:solidFill>
                    <a:srgbClr val="000000"/>
                  </a:solidFill>
                  <a:latin typeface="Myriad Roman"/>
                </a:rPr>
                <a:t>(laser off)</a:t>
              </a:r>
            </a:p>
            <a:p>
              <a:pPr>
                <a:spcBef>
                  <a:spcPct val="0"/>
                </a:spcBef>
                <a:buClrTx/>
                <a:buSzTx/>
                <a:buFontTx/>
                <a:buNone/>
              </a:pPr>
              <a:r>
                <a:rPr lang="en-US" altLang="en-US" sz="1000">
                  <a:solidFill>
                    <a:srgbClr val="000000"/>
                  </a:solidFill>
                  <a:latin typeface="Myriad Roman"/>
                </a:rPr>
                <a:t>(count up)</a:t>
              </a:r>
              <a:endParaRPr lang="en-US" altLang="en-US" sz="1800">
                <a:solidFill>
                  <a:schemeClr val="tx1"/>
                </a:solidFill>
              </a:endParaRPr>
            </a:p>
          </p:txBody>
        </p:sp>
        <p:sp>
          <p:nvSpPr>
            <p:cNvPr id="403503" name="Rectangle 87"/>
            <p:cNvSpPr>
              <a:spLocks noChangeArrowheads="1"/>
            </p:cNvSpPr>
            <p:nvPr/>
          </p:nvSpPr>
          <p:spPr bwMode="auto">
            <a:xfrm>
              <a:off x="4154" y="3404"/>
              <a:ext cx="854"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Myriad Roman"/>
                </a:rPr>
                <a:t>Dreg_ld = 1</a:t>
              </a:r>
            </a:p>
            <a:p>
              <a:pPr>
                <a:spcBef>
                  <a:spcPct val="0"/>
                </a:spcBef>
                <a:buClrTx/>
                <a:buSzTx/>
                <a:buFontTx/>
                <a:buNone/>
              </a:pPr>
              <a:r>
                <a:rPr lang="en-US" altLang="en-US" sz="1000">
                  <a:solidFill>
                    <a:srgbClr val="000000"/>
                  </a:solidFill>
                  <a:latin typeface="Myriad Roman"/>
                </a:rPr>
                <a:t>Dctr_cnt = 0</a:t>
              </a:r>
            </a:p>
            <a:p>
              <a:pPr>
                <a:spcBef>
                  <a:spcPct val="0"/>
                </a:spcBef>
                <a:buClrTx/>
                <a:buSzTx/>
                <a:buFontTx/>
                <a:buNone/>
              </a:pPr>
              <a:r>
                <a:rPr lang="en-US" altLang="en-US" sz="1000">
                  <a:solidFill>
                    <a:srgbClr val="000000"/>
                  </a:solidFill>
                  <a:latin typeface="Myriad Roman"/>
                </a:rPr>
                <a:t>(load D reg with Dctr/2)</a:t>
              </a:r>
            </a:p>
            <a:p>
              <a:pPr>
                <a:spcBef>
                  <a:spcPct val="0"/>
                </a:spcBef>
                <a:buClrTx/>
                <a:buSzTx/>
                <a:buFontTx/>
                <a:buNone/>
              </a:pPr>
              <a:r>
                <a:rPr lang="en-US" altLang="en-US" sz="1000">
                  <a:solidFill>
                    <a:srgbClr val="000000"/>
                  </a:solidFill>
                  <a:latin typeface="Myriad Roman"/>
                </a:rPr>
                <a:t>(stop counting)</a:t>
              </a:r>
              <a:endParaRPr lang="en-US" altLang="en-US" sz="1800">
                <a:solidFill>
                  <a:schemeClr val="tx1"/>
                </a:solidFill>
              </a:endParaRPr>
            </a:p>
          </p:txBody>
        </p:sp>
      </p:grpSp>
      <p:pic>
        <p:nvPicPr>
          <p:cNvPr id="403462" name="Picture 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175" y="157163"/>
            <a:ext cx="3197225" cy="604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3463" name="Picture 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3429000"/>
            <a:ext cx="3176587" cy="268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3464" name="Freeform 91"/>
          <p:cNvSpPr>
            <a:spLocks/>
          </p:cNvSpPr>
          <p:nvPr/>
        </p:nvSpPr>
        <p:spPr bwMode="auto">
          <a:xfrm>
            <a:off x="3332163" y="3219450"/>
            <a:ext cx="3246437" cy="3265488"/>
          </a:xfrm>
          <a:custGeom>
            <a:avLst/>
            <a:gdLst>
              <a:gd name="T0" fmla="*/ 2147483646 w 2045"/>
              <a:gd name="T1" fmla="*/ 2147483646 h 2057"/>
              <a:gd name="T2" fmla="*/ 2147483646 w 2045"/>
              <a:gd name="T3" fmla="*/ 2147483646 h 2057"/>
              <a:gd name="T4" fmla="*/ 2147483646 w 2045"/>
              <a:gd name="T5" fmla="*/ 2147483646 h 2057"/>
              <a:gd name="T6" fmla="*/ 2147483646 w 2045"/>
              <a:gd name="T7" fmla="*/ 2147483646 h 2057"/>
              <a:gd name="T8" fmla="*/ 2147483646 w 2045"/>
              <a:gd name="T9" fmla="*/ 2147483646 h 2057"/>
              <a:gd name="T10" fmla="*/ 2147483646 w 2045"/>
              <a:gd name="T11" fmla="*/ 2147483646 h 2057"/>
              <a:gd name="T12" fmla="*/ 2147483646 w 2045"/>
              <a:gd name="T13" fmla="*/ 2147483646 h 2057"/>
              <a:gd name="T14" fmla="*/ 2147483646 w 2045"/>
              <a:gd name="T15" fmla="*/ 2147483646 h 20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5" h="2057">
                <a:moveTo>
                  <a:pt x="2045" y="1812"/>
                </a:moveTo>
                <a:cubicBezTo>
                  <a:pt x="2041" y="1866"/>
                  <a:pt x="2037" y="1921"/>
                  <a:pt x="1941" y="1940"/>
                </a:cubicBezTo>
                <a:cubicBezTo>
                  <a:pt x="1845" y="1959"/>
                  <a:pt x="1536" y="2057"/>
                  <a:pt x="1469" y="1924"/>
                </a:cubicBezTo>
                <a:cubicBezTo>
                  <a:pt x="1402" y="1791"/>
                  <a:pt x="1544" y="1403"/>
                  <a:pt x="1541" y="1140"/>
                </a:cubicBezTo>
                <a:cubicBezTo>
                  <a:pt x="1538" y="877"/>
                  <a:pt x="1560" y="529"/>
                  <a:pt x="1453" y="348"/>
                </a:cubicBezTo>
                <a:cubicBezTo>
                  <a:pt x="1346" y="167"/>
                  <a:pt x="1118" y="104"/>
                  <a:pt x="901" y="52"/>
                </a:cubicBezTo>
                <a:cubicBezTo>
                  <a:pt x="684" y="0"/>
                  <a:pt x="298" y="19"/>
                  <a:pt x="149" y="36"/>
                </a:cubicBezTo>
                <a:cubicBezTo>
                  <a:pt x="0" y="53"/>
                  <a:pt x="2" y="104"/>
                  <a:pt x="5" y="156"/>
                </a:cubicBezTo>
              </a:path>
            </a:pathLst>
          </a:custGeom>
          <a:noFill/>
          <a:ln w="9525">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B361E5B-8EBD-4718-A27A-87A227783705}" type="slidenum">
              <a:rPr lang="en-US" altLang="en-US" sz="1400" smtClean="0">
                <a:solidFill>
                  <a:srgbClr val="0000B6"/>
                </a:solidFill>
                <a:latin typeface="Book Antiqua" panose="02040602050305030304" pitchFamily="18" charset="0"/>
              </a:rPr>
              <a:pPr>
                <a:spcBef>
                  <a:spcPct val="0"/>
                </a:spcBef>
                <a:buClrTx/>
                <a:buSzTx/>
                <a:buFontTx/>
                <a:buNone/>
              </a:pPr>
              <a:t>371</a:t>
            </a:fld>
            <a:endParaRPr lang="en-US" altLang="en-US" sz="1400" smtClean="0">
              <a:solidFill>
                <a:srgbClr val="0000B6"/>
              </a:solidFill>
              <a:latin typeface="Book Antiqua" panose="02040602050305030304" pitchFamily="18" charset="0"/>
            </a:endParaRPr>
          </a:p>
        </p:txBody>
      </p:sp>
      <p:sp>
        <p:nvSpPr>
          <p:cNvPr id="468994" name="Rectangle 2"/>
          <p:cNvSpPr>
            <a:spLocks noGrp="1" noChangeArrowheads="1"/>
          </p:cNvSpPr>
          <p:nvPr>
            <p:ph type="title"/>
          </p:nvPr>
        </p:nvSpPr>
        <p:spPr>
          <a:xfrm>
            <a:off x="863600" y="461963"/>
            <a:ext cx="7772400" cy="715962"/>
          </a:xfrm>
        </p:spPr>
        <p:txBody>
          <a:bodyPr/>
          <a:lstStyle/>
          <a:p>
            <a:pPr>
              <a:defRPr/>
            </a:pPr>
            <a:r>
              <a:rPr lang="en-US" altLang="en-US" sz="3600" dirty="0"/>
              <a:t>Controller and </a:t>
            </a:r>
            <a:r>
              <a:rPr lang="en-US" altLang="en-US" sz="3600" dirty="0" err="1"/>
              <a:t>Datpath</a:t>
            </a:r>
            <a:r>
              <a:rPr lang="en-US" altLang="en-US" sz="3600" dirty="0"/>
              <a:t> of the Laser-Based Distance Measurer in Verilog</a:t>
            </a:r>
          </a:p>
        </p:txBody>
      </p:sp>
      <p:sp>
        <p:nvSpPr>
          <p:cNvPr id="404484" name="Rectangle 3"/>
          <p:cNvSpPr>
            <a:spLocks noGrp="1" noChangeArrowheads="1"/>
          </p:cNvSpPr>
          <p:nvPr>
            <p:ph type="body" idx="1"/>
          </p:nvPr>
        </p:nvSpPr>
        <p:spPr>
          <a:xfrm>
            <a:off x="228600" y="1397000"/>
            <a:ext cx="3860800" cy="1955800"/>
          </a:xfrm>
        </p:spPr>
        <p:txBody>
          <a:bodyPr/>
          <a:lstStyle/>
          <a:p>
            <a:r>
              <a:rPr lang="en-US" altLang="en-US" smtClean="0"/>
              <a:t>At highest level, just connection of controller and datapath components</a:t>
            </a:r>
          </a:p>
        </p:txBody>
      </p:sp>
      <p:grpSp>
        <p:nvGrpSpPr>
          <p:cNvPr id="404485" name="Group 5"/>
          <p:cNvGrpSpPr>
            <a:grpSpLocks/>
          </p:cNvGrpSpPr>
          <p:nvPr/>
        </p:nvGrpSpPr>
        <p:grpSpPr bwMode="auto">
          <a:xfrm>
            <a:off x="239713" y="4000500"/>
            <a:ext cx="3803650" cy="1890713"/>
            <a:chOff x="279" y="776"/>
            <a:chExt cx="2098" cy="1007"/>
          </a:xfrm>
        </p:grpSpPr>
        <p:grpSp>
          <p:nvGrpSpPr>
            <p:cNvPr id="404487" name="Group 6"/>
            <p:cNvGrpSpPr>
              <a:grpSpLocks/>
            </p:cNvGrpSpPr>
            <p:nvPr/>
          </p:nvGrpSpPr>
          <p:grpSpPr bwMode="auto">
            <a:xfrm>
              <a:off x="279" y="776"/>
              <a:ext cx="2098" cy="1007"/>
              <a:chOff x="279" y="776"/>
              <a:chExt cx="2098" cy="1007"/>
            </a:xfrm>
          </p:grpSpPr>
          <p:sp>
            <p:nvSpPr>
              <p:cNvPr id="404491" name="Rectangle 7"/>
              <p:cNvSpPr>
                <a:spLocks noChangeArrowheads="1"/>
              </p:cNvSpPr>
              <p:nvPr/>
            </p:nvSpPr>
            <p:spPr bwMode="auto">
              <a:xfrm>
                <a:off x="820" y="790"/>
                <a:ext cx="1042" cy="993"/>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4492" name="Line 8"/>
              <p:cNvSpPr>
                <a:spLocks noChangeShapeType="1"/>
              </p:cNvSpPr>
              <p:nvPr/>
            </p:nvSpPr>
            <p:spPr bwMode="auto">
              <a:xfrm flipH="1">
                <a:off x="710" y="1605"/>
                <a:ext cx="825" cy="1"/>
              </a:xfrm>
              <a:prstGeom prst="line">
                <a:avLst/>
              </a:prstGeom>
              <a:noFill/>
              <a:ln w="3016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4493" name="Freeform 9"/>
              <p:cNvSpPr>
                <a:spLocks/>
              </p:cNvSpPr>
              <p:nvPr/>
            </p:nvSpPr>
            <p:spPr bwMode="auto">
              <a:xfrm>
                <a:off x="667" y="1588"/>
                <a:ext cx="50" cy="34"/>
              </a:xfrm>
              <a:custGeom>
                <a:avLst/>
                <a:gdLst>
                  <a:gd name="T0" fmla="*/ 0 w 100"/>
                  <a:gd name="T1" fmla="*/ 1 h 50"/>
                  <a:gd name="T2" fmla="*/ 1 w 100"/>
                  <a:gd name="T3" fmla="*/ 1 h 50"/>
                  <a:gd name="T4" fmla="*/ 1 w 100"/>
                  <a:gd name="T5" fmla="*/ 0 h 50"/>
                  <a:gd name="T6" fmla="*/ 0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0" y="25"/>
                    </a:moveTo>
                    <a:lnTo>
                      <a:pt x="100" y="50"/>
                    </a:lnTo>
                    <a:lnTo>
                      <a:pt x="100" y="0"/>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494" name="Line 10"/>
              <p:cNvSpPr>
                <a:spLocks noChangeShapeType="1"/>
              </p:cNvSpPr>
              <p:nvPr/>
            </p:nvSpPr>
            <p:spPr bwMode="auto">
              <a:xfrm flipH="1">
                <a:off x="1285" y="970"/>
                <a:ext cx="676"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4495" name="Freeform 11"/>
              <p:cNvSpPr>
                <a:spLocks/>
              </p:cNvSpPr>
              <p:nvPr/>
            </p:nvSpPr>
            <p:spPr bwMode="auto">
              <a:xfrm>
                <a:off x="1241" y="953"/>
                <a:ext cx="50" cy="34"/>
              </a:xfrm>
              <a:custGeom>
                <a:avLst/>
                <a:gdLst>
                  <a:gd name="T0" fmla="*/ 0 w 100"/>
                  <a:gd name="T1" fmla="*/ 1 h 50"/>
                  <a:gd name="T2" fmla="*/ 1 w 100"/>
                  <a:gd name="T3" fmla="*/ 1 h 50"/>
                  <a:gd name="T4" fmla="*/ 1 w 100"/>
                  <a:gd name="T5" fmla="*/ 0 h 50"/>
                  <a:gd name="T6" fmla="*/ 0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0" y="25"/>
                    </a:moveTo>
                    <a:lnTo>
                      <a:pt x="100" y="50"/>
                    </a:lnTo>
                    <a:lnTo>
                      <a:pt x="100" y="0"/>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496" name="Line 12"/>
              <p:cNvSpPr>
                <a:spLocks noChangeShapeType="1"/>
              </p:cNvSpPr>
              <p:nvPr/>
            </p:nvSpPr>
            <p:spPr bwMode="auto">
              <a:xfrm>
                <a:off x="1240" y="874"/>
                <a:ext cx="684" cy="0"/>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4497" name="Freeform 13"/>
              <p:cNvSpPr>
                <a:spLocks/>
              </p:cNvSpPr>
              <p:nvPr/>
            </p:nvSpPr>
            <p:spPr bwMode="auto">
              <a:xfrm>
                <a:off x="1919" y="857"/>
                <a:ext cx="49" cy="33"/>
              </a:xfrm>
              <a:custGeom>
                <a:avLst/>
                <a:gdLst>
                  <a:gd name="T0" fmla="*/ 0 w 100"/>
                  <a:gd name="T1" fmla="*/ 1 h 50"/>
                  <a:gd name="T2" fmla="*/ 0 w 100"/>
                  <a:gd name="T3" fmla="*/ 1 h 50"/>
                  <a:gd name="T4" fmla="*/ 0 w 100"/>
                  <a:gd name="T5" fmla="*/ 0 h 50"/>
                  <a:gd name="T6" fmla="*/ 0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50"/>
                    </a:lnTo>
                    <a:lnTo>
                      <a:pt x="0" y="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498" name="Line 14"/>
              <p:cNvSpPr>
                <a:spLocks noChangeShapeType="1"/>
              </p:cNvSpPr>
              <p:nvPr/>
            </p:nvSpPr>
            <p:spPr bwMode="auto">
              <a:xfrm>
                <a:off x="709" y="903"/>
                <a:ext cx="182"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4499" name="Freeform 15"/>
              <p:cNvSpPr>
                <a:spLocks/>
              </p:cNvSpPr>
              <p:nvPr/>
            </p:nvSpPr>
            <p:spPr bwMode="auto">
              <a:xfrm>
                <a:off x="882" y="886"/>
                <a:ext cx="49" cy="34"/>
              </a:xfrm>
              <a:custGeom>
                <a:avLst/>
                <a:gdLst>
                  <a:gd name="T0" fmla="*/ 0 w 100"/>
                  <a:gd name="T1" fmla="*/ 1 h 50"/>
                  <a:gd name="T2" fmla="*/ 0 w 100"/>
                  <a:gd name="T3" fmla="*/ 0 h 50"/>
                  <a:gd name="T4" fmla="*/ 0 w 100"/>
                  <a:gd name="T5" fmla="*/ 1 h 50"/>
                  <a:gd name="T6" fmla="*/ 0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500" name="Line 16"/>
              <p:cNvSpPr>
                <a:spLocks noChangeShapeType="1"/>
              </p:cNvSpPr>
              <p:nvPr/>
            </p:nvSpPr>
            <p:spPr bwMode="auto">
              <a:xfrm>
                <a:off x="1379" y="1689"/>
                <a:ext cx="119" cy="0"/>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4501" name="Freeform 17"/>
              <p:cNvSpPr>
                <a:spLocks/>
              </p:cNvSpPr>
              <p:nvPr/>
            </p:nvSpPr>
            <p:spPr bwMode="auto">
              <a:xfrm>
                <a:off x="1490" y="1672"/>
                <a:ext cx="50" cy="33"/>
              </a:xfrm>
              <a:custGeom>
                <a:avLst/>
                <a:gdLst>
                  <a:gd name="T0" fmla="*/ 1 w 100"/>
                  <a:gd name="T1" fmla="*/ 1 h 50"/>
                  <a:gd name="T2" fmla="*/ 0 w 100"/>
                  <a:gd name="T3" fmla="*/ 0 h 50"/>
                  <a:gd name="T4" fmla="*/ 0 w 100"/>
                  <a:gd name="T5" fmla="*/ 1 h 50"/>
                  <a:gd name="T6" fmla="*/ 1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502" name="Line 18"/>
              <p:cNvSpPr>
                <a:spLocks noChangeShapeType="1"/>
              </p:cNvSpPr>
              <p:nvPr/>
            </p:nvSpPr>
            <p:spPr bwMode="auto">
              <a:xfrm>
                <a:off x="1237" y="1532"/>
                <a:ext cx="256"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4503" name="Freeform 19"/>
              <p:cNvSpPr>
                <a:spLocks/>
              </p:cNvSpPr>
              <p:nvPr/>
            </p:nvSpPr>
            <p:spPr bwMode="auto">
              <a:xfrm>
                <a:off x="1485" y="1516"/>
                <a:ext cx="50" cy="33"/>
              </a:xfrm>
              <a:custGeom>
                <a:avLst/>
                <a:gdLst>
                  <a:gd name="T0" fmla="*/ 1 w 100"/>
                  <a:gd name="T1" fmla="*/ 1 h 50"/>
                  <a:gd name="T2" fmla="*/ 0 w 100"/>
                  <a:gd name="T3" fmla="*/ 0 h 50"/>
                  <a:gd name="T4" fmla="*/ 0 w 100"/>
                  <a:gd name="T5" fmla="*/ 1 h 50"/>
                  <a:gd name="T6" fmla="*/ 1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504" name="Line 20"/>
              <p:cNvSpPr>
                <a:spLocks noChangeShapeType="1"/>
              </p:cNvSpPr>
              <p:nvPr/>
            </p:nvSpPr>
            <p:spPr bwMode="auto">
              <a:xfrm>
                <a:off x="1237" y="1382"/>
                <a:ext cx="256" cy="0"/>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4505" name="Freeform 21"/>
              <p:cNvSpPr>
                <a:spLocks/>
              </p:cNvSpPr>
              <p:nvPr/>
            </p:nvSpPr>
            <p:spPr bwMode="auto">
              <a:xfrm>
                <a:off x="1485" y="1365"/>
                <a:ext cx="50" cy="34"/>
              </a:xfrm>
              <a:custGeom>
                <a:avLst/>
                <a:gdLst>
                  <a:gd name="T0" fmla="*/ 1 w 100"/>
                  <a:gd name="T1" fmla="*/ 1 h 50"/>
                  <a:gd name="T2" fmla="*/ 0 w 100"/>
                  <a:gd name="T3" fmla="*/ 0 h 50"/>
                  <a:gd name="T4" fmla="*/ 0 w 100"/>
                  <a:gd name="T5" fmla="*/ 1 h 50"/>
                  <a:gd name="T6" fmla="*/ 1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506" name="Line 22"/>
              <p:cNvSpPr>
                <a:spLocks noChangeShapeType="1"/>
              </p:cNvSpPr>
              <p:nvPr/>
            </p:nvSpPr>
            <p:spPr bwMode="auto">
              <a:xfrm>
                <a:off x="1237" y="1233"/>
                <a:ext cx="256"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4507" name="Freeform 23"/>
              <p:cNvSpPr>
                <a:spLocks/>
              </p:cNvSpPr>
              <p:nvPr/>
            </p:nvSpPr>
            <p:spPr bwMode="auto">
              <a:xfrm>
                <a:off x="1485" y="1217"/>
                <a:ext cx="50" cy="33"/>
              </a:xfrm>
              <a:custGeom>
                <a:avLst/>
                <a:gdLst>
                  <a:gd name="T0" fmla="*/ 1 w 100"/>
                  <a:gd name="T1" fmla="*/ 1 h 50"/>
                  <a:gd name="T2" fmla="*/ 0 w 100"/>
                  <a:gd name="T3" fmla="*/ 0 h 50"/>
                  <a:gd name="T4" fmla="*/ 0 w 100"/>
                  <a:gd name="T5" fmla="*/ 1 h 50"/>
                  <a:gd name="T6" fmla="*/ 1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508" name="Line 24"/>
              <p:cNvSpPr>
                <a:spLocks noChangeShapeType="1"/>
              </p:cNvSpPr>
              <p:nvPr/>
            </p:nvSpPr>
            <p:spPr bwMode="auto">
              <a:xfrm>
                <a:off x="1237" y="1083"/>
                <a:ext cx="256" cy="1"/>
              </a:xfrm>
              <a:prstGeom prst="line">
                <a:avLst/>
              </a:prstGeom>
              <a:noFill/>
              <a:ln w="206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4509" name="Freeform 25"/>
              <p:cNvSpPr>
                <a:spLocks/>
              </p:cNvSpPr>
              <p:nvPr/>
            </p:nvSpPr>
            <p:spPr bwMode="auto">
              <a:xfrm>
                <a:off x="1485" y="1066"/>
                <a:ext cx="50" cy="34"/>
              </a:xfrm>
              <a:custGeom>
                <a:avLst/>
                <a:gdLst>
                  <a:gd name="T0" fmla="*/ 1 w 100"/>
                  <a:gd name="T1" fmla="*/ 1 h 50"/>
                  <a:gd name="T2" fmla="*/ 0 w 100"/>
                  <a:gd name="T3" fmla="*/ 0 h 50"/>
                  <a:gd name="T4" fmla="*/ 0 w 100"/>
                  <a:gd name="T5" fmla="*/ 1 h 50"/>
                  <a:gd name="T6" fmla="*/ 1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510" name="Freeform 26"/>
              <p:cNvSpPr>
                <a:spLocks/>
              </p:cNvSpPr>
              <p:nvPr/>
            </p:nvSpPr>
            <p:spPr bwMode="auto">
              <a:xfrm>
                <a:off x="849" y="1346"/>
                <a:ext cx="83" cy="349"/>
              </a:xfrm>
              <a:custGeom>
                <a:avLst/>
                <a:gdLst>
                  <a:gd name="T0" fmla="*/ 0 w 169"/>
                  <a:gd name="T1" fmla="*/ 0 h 522"/>
                  <a:gd name="T2" fmla="*/ 0 w 169"/>
                  <a:gd name="T3" fmla="*/ 0 h 522"/>
                  <a:gd name="T4" fmla="*/ 0 w 169"/>
                  <a:gd name="T5" fmla="*/ 9 h 522"/>
                  <a:gd name="T6" fmla="*/ 0 w 169"/>
                  <a:gd name="T7" fmla="*/ 9 h 5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 h="522">
                    <a:moveTo>
                      <a:pt x="85" y="0"/>
                    </a:moveTo>
                    <a:lnTo>
                      <a:pt x="0" y="0"/>
                    </a:lnTo>
                    <a:lnTo>
                      <a:pt x="0" y="522"/>
                    </a:lnTo>
                    <a:lnTo>
                      <a:pt x="169" y="522"/>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4511" name="Freeform 27"/>
              <p:cNvSpPr>
                <a:spLocks/>
              </p:cNvSpPr>
              <p:nvPr/>
            </p:nvSpPr>
            <p:spPr bwMode="auto">
              <a:xfrm>
                <a:off x="882" y="1330"/>
                <a:ext cx="49" cy="33"/>
              </a:xfrm>
              <a:custGeom>
                <a:avLst/>
                <a:gdLst>
                  <a:gd name="T0" fmla="*/ 0 w 100"/>
                  <a:gd name="T1" fmla="*/ 1 h 50"/>
                  <a:gd name="T2" fmla="*/ 0 w 100"/>
                  <a:gd name="T3" fmla="*/ 0 h 50"/>
                  <a:gd name="T4" fmla="*/ 0 w 100"/>
                  <a:gd name="T5" fmla="*/ 1 h 50"/>
                  <a:gd name="T6" fmla="*/ 0 w 100"/>
                  <a:gd name="T7" fmla="*/ 1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50">
                    <a:moveTo>
                      <a:pt x="100" y="25"/>
                    </a:moveTo>
                    <a:lnTo>
                      <a:pt x="0" y="0"/>
                    </a:lnTo>
                    <a:lnTo>
                      <a:pt x="0" y="50"/>
                    </a:lnTo>
                    <a:lnTo>
                      <a:pt x="10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512" name="Freeform 28"/>
              <p:cNvSpPr>
                <a:spLocks/>
              </p:cNvSpPr>
              <p:nvPr/>
            </p:nvSpPr>
            <p:spPr bwMode="auto">
              <a:xfrm>
                <a:off x="937" y="1310"/>
                <a:ext cx="51" cy="70"/>
              </a:xfrm>
              <a:custGeom>
                <a:avLst/>
                <a:gdLst>
                  <a:gd name="T0" fmla="*/ 0 w 103"/>
                  <a:gd name="T1" fmla="*/ 2 h 104"/>
                  <a:gd name="T2" fmla="*/ 0 w 103"/>
                  <a:gd name="T3" fmla="*/ 1 h 104"/>
                  <a:gd name="T4" fmla="*/ 0 w 103"/>
                  <a:gd name="T5" fmla="*/ 0 h 104"/>
                  <a:gd name="T6" fmla="*/ 0 60000 65536"/>
                  <a:gd name="T7" fmla="*/ 0 60000 65536"/>
                  <a:gd name="T8" fmla="*/ 0 60000 65536"/>
                </a:gdLst>
                <a:ahLst/>
                <a:cxnLst>
                  <a:cxn ang="T6">
                    <a:pos x="T0" y="T1"/>
                  </a:cxn>
                  <a:cxn ang="T7">
                    <a:pos x="T2" y="T3"/>
                  </a:cxn>
                  <a:cxn ang="T8">
                    <a:pos x="T4" y="T5"/>
                  </a:cxn>
                </a:cxnLst>
                <a:rect l="0" t="0" r="r" b="b"/>
                <a:pathLst>
                  <a:path w="103" h="104">
                    <a:moveTo>
                      <a:pt x="0" y="104"/>
                    </a:moveTo>
                    <a:lnTo>
                      <a:pt x="103" y="50"/>
                    </a:lnTo>
                    <a:lnTo>
                      <a:pt x="0" y="0"/>
                    </a:lnTo>
                  </a:path>
                </a:pathLst>
              </a:custGeom>
              <a:noFill/>
              <a:ln w="9525"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4513" name="Freeform 29"/>
              <p:cNvSpPr>
                <a:spLocks/>
              </p:cNvSpPr>
              <p:nvPr/>
            </p:nvSpPr>
            <p:spPr bwMode="auto">
              <a:xfrm>
                <a:off x="1540" y="1651"/>
                <a:ext cx="51" cy="71"/>
              </a:xfrm>
              <a:custGeom>
                <a:avLst/>
                <a:gdLst>
                  <a:gd name="T0" fmla="*/ 0 w 103"/>
                  <a:gd name="T1" fmla="*/ 2 h 106"/>
                  <a:gd name="T2" fmla="*/ 0 w 103"/>
                  <a:gd name="T3" fmla="*/ 1 h 106"/>
                  <a:gd name="T4" fmla="*/ 0 w 103"/>
                  <a:gd name="T5" fmla="*/ 0 h 106"/>
                  <a:gd name="T6" fmla="*/ 0 60000 65536"/>
                  <a:gd name="T7" fmla="*/ 0 60000 65536"/>
                  <a:gd name="T8" fmla="*/ 0 60000 65536"/>
                </a:gdLst>
                <a:ahLst/>
                <a:cxnLst>
                  <a:cxn ang="T6">
                    <a:pos x="T0" y="T1"/>
                  </a:cxn>
                  <a:cxn ang="T7">
                    <a:pos x="T2" y="T3"/>
                  </a:cxn>
                  <a:cxn ang="T8">
                    <a:pos x="T4" y="T5"/>
                  </a:cxn>
                </a:cxnLst>
                <a:rect l="0" t="0" r="r" b="b"/>
                <a:pathLst>
                  <a:path w="103" h="106">
                    <a:moveTo>
                      <a:pt x="0" y="106"/>
                    </a:moveTo>
                    <a:lnTo>
                      <a:pt x="103" y="53"/>
                    </a:lnTo>
                    <a:lnTo>
                      <a:pt x="0" y="0"/>
                    </a:lnTo>
                  </a:path>
                </a:pathLst>
              </a:custGeom>
              <a:noFill/>
              <a:ln w="9525" cap="flat">
                <a:solidFill>
                  <a:srgbClr val="0078C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4514" name="Freeform 30"/>
              <p:cNvSpPr>
                <a:spLocks/>
              </p:cNvSpPr>
              <p:nvPr/>
            </p:nvSpPr>
            <p:spPr bwMode="auto">
              <a:xfrm>
                <a:off x="741" y="1572"/>
                <a:ext cx="54" cy="73"/>
              </a:xfrm>
              <a:custGeom>
                <a:avLst/>
                <a:gdLst>
                  <a:gd name="T0" fmla="*/ 0 w 109"/>
                  <a:gd name="T1" fmla="*/ 0 h 110"/>
                  <a:gd name="T2" fmla="*/ 0 w 109"/>
                  <a:gd name="T3" fmla="*/ 2 h 110"/>
                  <a:gd name="T4" fmla="*/ 0 w 109"/>
                  <a:gd name="T5" fmla="*/ 0 h 110"/>
                  <a:gd name="T6" fmla="*/ 0 60000 65536"/>
                  <a:gd name="T7" fmla="*/ 0 60000 65536"/>
                  <a:gd name="T8" fmla="*/ 0 60000 65536"/>
                </a:gdLst>
                <a:ahLst/>
                <a:cxnLst>
                  <a:cxn ang="T6">
                    <a:pos x="T0" y="T1"/>
                  </a:cxn>
                  <a:cxn ang="T7">
                    <a:pos x="T2" y="T3"/>
                  </a:cxn>
                  <a:cxn ang="T8">
                    <a:pos x="T4" y="T5"/>
                  </a:cxn>
                </a:cxnLst>
                <a:rect l="0" t="0" r="r" b="b"/>
                <a:pathLst>
                  <a:path w="109" h="110">
                    <a:moveTo>
                      <a:pt x="109" y="0"/>
                    </a:moveTo>
                    <a:lnTo>
                      <a:pt x="0" y="110"/>
                    </a:lnTo>
                    <a:lnTo>
                      <a:pt x="1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4515" name="Line 31"/>
              <p:cNvSpPr>
                <a:spLocks noChangeShapeType="1"/>
              </p:cNvSpPr>
              <p:nvPr/>
            </p:nvSpPr>
            <p:spPr bwMode="auto">
              <a:xfrm flipH="1">
                <a:off x="741" y="1572"/>
                <a:ext cx="54" cy="73"/>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404516" name="Rectangle 32"/>
              <p:cNvSpPr>
                <a:spLocks noChangeArrowheads="1"/>
              </p:cNvSpPr>
              <p:nvPr/>
            </p:nvSpPr>
            <p:spPr bwMode="auto">
              <a:xfrm>
                <a:off x="953" y="1647"/>
                <a:ext cx="38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Arial Narrow" panose="020B0606020202030204" pitchFamily="34" charset="0"/>
                  </a:rPr>
                  <a:t>300 MHz Clock</a:t>
                </a:r>
                <a:endParaRPr lang="en-US" altLang="en-US" sz="1800">
                  <a:solidFill>
                    <a:schemeClr val="tx1"/>
                  </a:solidFill>
                  <a:latin typeface="Arial Narrow" panose="020B0606020202030204" pitchFamily="34" charset="0"/>
                </a:endParaRPr>
              </a:p>
            </p:txBody>
          </p:sp>
          <p:sp>
            <p:nvSpPr>
              <p:cNvPr id="404517" name="Rectangle 33"/>
              <p:cNvSpPr>
                <a:spLocks noChangeArrowheads="1"/>
              </p:cNvSpPr>
              <p:nvPr/>
            </p:nvSpPr>
            <p:spPr bwMode="auto">
              <a:xfrm>
                <a:off x="749" y="1503"/>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D</a:t>
                </a:r>
                <a:endParaRPr lang="en-US" altLang="en-US" sz="2000">
                  <a:solidFill>
                    <a:schemeClr val="tx1"/>
                  </a:solidFill>
                </a:endParaRPr>
              </a:p>
            </p:txBody>
          </p:sp>
          <p:sp>
            <p:nvSpPr>
              <p:cNvPr id="404518" name="Rectangle 34"/>
              <p:cNvSpPr>
                <a:spLocks noChangeArrowheads="1"/>
              </p:cNvSpPr>
              <p:nvPr/>
            </p:nvSpPr>
            <p:spPr bwMode="auto">
              <a:xfrm>
                <a:off x="719" y="815"/>
                <a:ext cx="5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B</a:t>
                </a:r>
                <a:endParaRPr lang="en-US" altLang="en-US" sz="2000">
                  <a:solidFill>
                    <a:schemeClr val="tx1"/>
                  </a:solidFill>
                </a:endParaRPr>
              </a:p>
            </p:txBody>
          </p:sp>
          <p:sp>
            <p:nvSpPr>
              <p:cNvPr id="404519" name="Rectangle 35"/>
              <p:cNvSpPr>
                <a:spLocks noChangeArrowheads="1"/>
              </p:cNvSpPr>
              <p:nvPr/>
            </p:nvSpPr>
            <p:spPr bwMode="auto">
              <a:xfrm>
                <a:off x="1921" y="776"/>
                <a:ext cx="5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L</a:t>
                </a:r>
                <a:endParaRPr lang="en-US" altLang="en-US" sz="2000">
                  <a:solidFill>
                    <a:schemeClr val="tx1"/>
                  </a:solidFill>
                </a:endParaRPr>
              </a:p>
            </p:txBody>
          </p:sp>
          <p:sp>
            <p:nvSpPr>
              <p:cNvPr id="404520" name="Rectangle 36"/>
              <p:cNvSpPr>
                <a:spLocks noChangeArrowheads="1"/>
              </p:cNvSpPr>
              <p:nvPr/>
            </p:nvSpPr>
            <p:spPr bwMode="auto">
              <a:xfrm>
                <a:off x="1921" y="987"/>
                <a:ext cx="47"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S</a:t>
                </a:r>
                <a:endParaRPr lang="en-US" altLang="en-US" sz="2000">
                  <a:solidFill>
                    <a:schemeClr val="tx1"/>
                  </a:solidFill>
                </a:endParaRPr>
              </a:p>
            </p:txBody>
          </p:sp>
          <p:sp>
            <p:nvSpPr>
              <p:cNvPr id="404521" name="Rectangle 37"/>
              <p:cNvSpPr>
                <a:spLocks noChangeArrowheads="1"/>
              </p:cNvSpPr>
              <p:nvPr/>
            </p:nvSpPr>
            <p:spPr bwMode="auto">
              <a:xfrm>
                <a:off x="741" y="1648"/>
                <a:ext cx="8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16</a:t>
                </a:r>
                <a:endParaRPr lang="en-US" altLang="en-US" sz="2000">
                  <a:solidFill>
                    <a:schemeClr val="tx1"/>
                  </a:solidFill>
                </a:endParaRPr>
              </a:p>
            </p:txBody>
          </p:sp>
          <p:sp>
            <p:nvSpPr>
              <p:cNvPr id="404522" name="Rectangle 38"/>
              <p:cNvSpPr>
                <a:spLocks noChangeArrowheads="1"/>
              </p:cNvSpPr>
              <p:nvPr/>
            </p:nvSpPr>
            <p:spPr bwMode="auto">
              <a:xfrm>
                <a:off x="293" y="1556"/>
                <a:ext cx="330"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to display</a:t>
                </a:r>
                <a:endParaRPr lang="en-US" altLang="en-US" sz="2000">
                  <a:solidFill>
                    <a:schemeClr val="tx1"/>
                  </a:solidFill>
                </a:endParaRPr>
              </a:p>
            </p:txBody>
          </p:sp>
          <p:sp>
            <p:nvSpPr>
              <p:cNvPr id="404523" name="Rectangle 39"/>
              <p:cNvSpPr>
                <a:spLocks noChangeArrowheads="1"/>
              </p:cNvSpPr>
              <p:nvPr/>
            </p:nvSpPr>
            <p:spPr bwMode="auto">
              <a:xfrm>
                <a:off x="279" y="860"/>
                <a:ext cx="40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from button</a:t>
                </a:r>
                <a:endParaRPr lang="en-US" altLang="en-US" sz="2000">
                  <a:solidFill>
                    <a:schemeClr val="tx1"/>
                  </a:solidFill>
                </a:endParaRPr>
              </a:p>
            </p:txBody>
          </p:sp>
          <p:sp>
            <p:nvSpPr>
              <p:cNvPr id="404524" name="Rectangle 40"/>
              <p:cNvSpPr>
                <a:spLocks noChangeArrowheads="1"/>
              </p:cNvSpPr>
              <p:nvPr/>
            </p:nvSpPr>
            <p:spPr bwMode="auto">
              <a:xfrm rot="-5400000">
                <a:off x="970" y="992"/>
                <a:ext cx="33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Controller</a:t>
                </a:r>
                <a:endParaRPr lang="en-US" altLang="en-US" sz="2000">
                  <a:solidFill>
                    <a:schemeClr val="tx1"/>
                  </a:solidFill>
                </a:endParaRPr>
              </a:p>
            </p:txBody>
          </p:sp>
          <p:sp>
            <p:nvSpPr>
              <p:cNvPr id="404525" name="Rectangle 41"/>
              <p:cNvSpPr>
                <a:spLocks noChangeArrowheads="1"/>
              </p:cNvSpPr>
              <p:nvPr/>
            </p:nvSpPr>
            <p:spPr bwMode="auto">
              <a:xfrm>
                <a:off x="1977" y="831"/>
                <a:ext cx="24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to laser</a:t>
                </a:r>
                <a:endParaRPr lang="en-US" altLang="en-US" sz="2000">
                  <a:solidFill>
                    <a:schemeClr val="tx1"/>
                  </a:solidFill>
                </a:endParaRPr>
              </a:p>
            </p:txBody>
          </p:sp>
          <p:sp>
            <p:nvSpPr>
              <p:cNvPr id="404526" name="Rectangle 42"/>
              <p:cNvSpPr>
                <a:spLocks noChangeArrowheads="1"/>
              </p:cNvSpPr>
              <p:nvPr/>
            </p:nvSpPr>
            <p:spPr bwMode="auto">
              <a:xfrm>
                <a:off x="1977" y="930"/>
                <a:ext cx="40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from sensor</a:t>
                </a:r>
                <a:endParaRPr lang="en-US" altLang="en-US" sz="2000">
                  <a:solidFill>
                    <a:schemeClr val="tx1"/>
                  </a:solidFill>
                </a:endParaRPr>
              </a:p>
            </p:txBody>
          </p:sp>
          <p:sp>
            <p:nvSpPr>
              <p:cNvPr id="404527" name="Rectangle 43"/>
              <p:cNvSpPr>
                <a:spLocks noChangeArrowheads="1"/>
              </p:cNvSpPr>
              <p:nvPr/>
            </p:nvSpPr>
            <p:spPr bwMode="auto">
              <a:xfrm rot="-5400000">
                <a:off x="1606" y="1204"/>
                <a:ext cx="29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Myriad Roman"/>
                  </a:rPr>
                  <a:t>Datapath</a:t>
                </a:r>
                <a:endParaRPr lang="en-US" altLang="en-US" sz="2000">
                  <a:solidFill>
                    <a:schemeClr val="tx1"/>
                  </a:solidFill>
                </a:endParaRPr>
              </a:p>
            </p:txBody>
          </p:sp>
          <p:sp>
            <p:nvSpPr>
              <p:cNvPr id="404528" name="Rectangle 44"/>
              <p:cNvSpPr>
                <a:spLocks noChangeArrowheads="1"/>
              </p:cNvSpPr>
              <p:nvPr/>
            </p:nvSpPr>
            <p:spPr bwMode="auto">
              <a:xfrm>
                <a:off x="1258" y="988"/>
                <a:ext cx="2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Dreg_clr</a:t>
                </a:r>
                <a:endParaRPr lang="en-US" altLang="en-US" sz="2000">
                  <a:solidFill>
                    <a:schemeClr val="tx1"/>
                  </a:solidFill>
                  <a:latin typeface="Arial Narrow" panose="020B0606020202030204" pitchFamily="34" charset="0"/>
                </a:endParaRPr>
              </a:p>
            </p:txBody>
          </p:sp>
          <p:sp>
            <p:nvSpPr>
              <p:cNvPr id="404529" name="Rectangle 45"/>
              <p:cNvSpPr>
                <a:spLocks noChangeArrowheads="1"/>
              </p:cNvSpPr>
              <p:nvPr/>
            </p:nvSpPr>
            <p:spPr bwMode="auto">
              <a:xfrm>
                <a:off x="935" y="825"/>
                <a:ext cx="300" cy="743"/>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4530" name="Rectangle 46"/>
              <p:cNvSpPr>
                <a:spLocks noChangeArrowheads="1"/>
              </p:cNvSpPr>
              <p:nvPr/>
            </p:nvSpPr>
            <p:spPr bwMode="auto">
              <a:xfrm>
                <a:off x="1536" y="1007"/>
                <a:ext cx="302" cy="741"/>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sp>
            <p:nvSpPr>
              <p:cNvPr id="404531" name="Rectangle 47"/>
              <p:cNvSpPr>
                <a:spLocks noChangeArrowheads="1"/>
              </p:cNvSpPr>
              <p:nvPr/>
            </p:nvSpPr>
            <p:spPr bwMode="auto">
              <a:xfrm>
                <a:off x="935" y="1641"/>
                <a:ext cx="442" cy="101"/>
              </a:xfrm>
              <a:prstGeom prst="rect">
                <a:avLst/>
              </a:prstGeom>
              <a:noFill/>
              <a:ln w="15875">
                <a:solidFill>
                  <a:srgbClr val="0078C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GB" altLang="en-US" sz="2400">
                  <a:solidFill>
                    <a:schemeClr val="tx1"/>
                  </a:solidFill>
                </a:endParaRPr>
              </a:p>
            </p:txBody>
          </p:sp>
        </p:grpSp>
        <p:sp>
          <p:nvSpPr>
            <p:cNvPr id="404488" name="Rectangle 48"/>
            <p:cNvSpPr>
              <a:spLocks noChangeArrowheads="1"/>
            </p:cNvSpPr>
            <p:nvPr/>
          </p:nvSpPr>
          <p:spPr bwMode="auto">
            <a:xfrm>
              <a:off x="1258" y="1124"/>
              <a:ext cx="242"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Dreg_ld</a:t>
              </a:r>
              <a:endParaRPr lang="en-US" altLang="en-US" sz="2000">
                <a:solidFill>
                  <a:schemeClr val="tx1"/>
                </a:solidFill>
                <a:latin typeface="Arial Narrow" panose="020B0606020202030204" pitchFamily="34" charset="0"/>
              </a:endParaRPr>
            </a:p>
          </p:txBody>
        </p:sp>
        <p:sp>
          <p:nvSpPr>
            <p:cNvPr id="404489" name="Rectangle 49"/>
            <p:cNvSpPr>
              <a:spLocks noChangeArrowheads="1"/>
            </p:cNvSpPr>
            <p:nvPr/>
          </p:nvSpPr>
          <p:spPr bwMode="auto">
            <a:xfrm>
              <a:off x="1258" y="1266"/>
              <a:ext cx="236"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Dctr_clr</a:t>
              </a:r>
              <a:endParaRPr lang="en-US" altLang="en-US" sz="2000">
                <a:solidFill>
                  <a:schemeClr val="tx1"/>
                </a:solidFill>
                <a:latin typeface="Arial Narrow" panose="020B0606020202030204" pitchFamily="34" charset="0"/>
              </a:endParaRPr>
            </a:p>
          </p:txBody>
        </p:sp>
        <p:sp>
          <p:nvSpPr>
            <p:cNvPr id="404490" name="Rectangle 50"/>
            <p:cNvSpPr>
              <a:spLocks noChangeArrowheads="1"/>
            </p:cNvSpPr>
            <p:nvPr/>
          </p:nvSpPr>
          <p:spPr bwMode="auto">
            <a:xfrm>
              <a:off x="1258" y="1416"/>
              <a:ext cx="25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rgbClr val="000000"/>
                  </a:solidFill>
                  <a:latin typeface="Arial Narrow" panose="020B0606020202030204" pitchFamily="34" charset="0"/>
                </a:rPr>
                <a:t>Dctr_cnt</a:t>
              </a:r>
              <a:endParaRPr lang="en-US" altLang="en-US" sz="2000">
                <a:solidFill>
                  <a:schemeClr val="tx1"/>
                </a:solidFill>
                <a:latin typeface="Arial Narrow" panose="020B0606020202030204" pitchFamily="34" charset="0"/>
              </a:endParaRPr>
            </a:p>
          </p:txBody>
        </p:sp>
      </p:grpSp>
      <p:pic>
        <p:nvPicPr>
          <p:cNvPr id="404486" name="Picture 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0" y="2136775"/>
            <a:ext cx="4748213"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405507" name="Content Placeholder 2"/>
          <p:cNvSpPr>
            <a:spLocks noGrp="1"/>
          </p:cNvSpPr>
          <p:nvPr>
            <p:ph sz="half" idx="1"/>
          </p:nvPr>
        </p:nvSpPr>
        <p:spPr/>
        <p:txBody>
          <a:bodyPr/>
          <a:lstStyle/>
          <a:p>
            <a:endParaRPr lang="en-GB" altLang="en-US" smtClean="0"/>
          </a:p>
        </p:txBody>
      </p:sp>
      <p:sp>
        <p:nvSpPr>
          <p:cNvPr id="405508" name="Content Placeholder 3"/>
          <p:cNvSpPr>
            <a:spLocks noGrp="1"/>
          </p:cNvSpPr>
          <p:nvPr>
            <p:ph sz="half" idx="2"/>
          </p:nvPr>
        </p:nvSpPr>
        <p:spPr/>
        <p:txBody>
          <a:bodyPr/>
          <a:lstStyle/>
          <a:p>
            <a:endParaRPr lang="en-GB" altLang="en-US" smtClean="0"/>
          </a:p>
        </p:txBody>
      </p:sp>
      <p:sp>
        <p:nvSpPr>
          <p:cNvPr id="405509"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BD5CA99-FD0D-47A4-A1C7-3DF410A0494A}" type="slidenum">
              <a:rPr lang="ar-SA" altLang="en-US" sz="1400" smtClean="0">
                <a:solidFill>
                  <a:srgbClr val="0000B6"/>
                </a:solidFill>
                <a:latin typeface="Book Antiqua" panose="02040602050305030304" pitchFamily="18" charset="0"/>
              </a:rPr>
              <a:pPr>
                <a:spcBef>
                  <a:spcPct val="0"/>
                </a:spcBef>
                <a:buClrTx/>
                <a:buSzTx/>
                <a:buFontTx/>
                <a:buNone/>
              </a:pPr>
              <a:t>372</a:t>
            </a:fld>
            <a:endParaRPr lang="en-US" altLang="en-US" sz="1400" smtClean="0">
              <a:solidFill>
                <a:srgbClr val="0000B6"/>
              </a:solidFill>
              <a:latin typeface="Book Antiqua" panose="0204060205030503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400" i="0">
                <a:solidFill>
                  <a:srgbClr val="009900"/>
                </a:solidFill>
                <a:ea typeface="MS PGothic" panose="020B0600070205080204" pitchFamily="34" charset="-128"/>
                <a:cs typeface="Arial" panose="020B0604020202020204" pitchFamily="34" charset="0"/>
              </a:rPr>
              <a:t>ECE 44</a:t>
            </a:r>
            <a:r>
              <a:rPr lang="pl-PL" altLang="en-US" sz="1400" i="0">
                <a:solidFill>
                  <a:srgbClr val="009900"/>
                </a:solidFill>
                <a:ea typeface="MS PGothic" panose="020B0600070205080204" pitchFamily="34" charset="-128"/>
                <a:cs typeface="Arial" panose="020B0604020202020204" pitchFamily="34" charset="0"/>
              </a:rPr>
              <a:t>8</a:t>
            </a:r>
            <a:r>
              <a:rPr lang="en-US" altLang="en-US" sz="1400" i="0">
                <a:solidFill>
                  <a:srgbClr val="009900"/>
                </a:solidFill>
                <a:ea typeface="MS PGothic" panose="020B0600070205080204" pitchFamily="34" charset="-128"/>
                <a:cs typeface="Arial" panose="020B0604020202020204" pitchFamily="34" charset="0"/>
              </a:rPr>
              <a:t> – </a:t>
            </a:r>
            <a:r>
              <a:rPr lang="pl-PL" altLang="en-US" sz="1400" i="0">
                <a:solidFill>
                  <a:srgbClr val="009900"/>
                </a:solidFill>
                <a:ea typeface="MS PGothic" panose="020B0600070205080204" pitchFamily="34" charset="-128"/>
                <a:cs typeface="Arial" panose="020B0604020202020204" pitchFamily="34" charset="0"/>
              </a:rPr>
              <a:t>FPGA and ASIC Design with VHDL</a:t>
            </a:r>
          </a:p>
        </p:txBody>
      </p:sp>
      <p:sp>
        <p:nvSpPr>
          <p:cNvPr id="56323" name="Rectangle 2"/>
          <p:cNvSpPr>
            <a:spLocks noGrp="1" noChangeArrowheads="1"/>
          </p:cNvSpPr>
          <p:nvPr>
            <p:ph type="title"/>
          </p:nvPr>
        </p:nvSpPr>
        <p:spPr/>
        <p:txBody>
          <a:bodyPr/>
          <a:lstStyle/>
          <a:p>
            <a:pPr>
              <a:defRPr/>
            </a:pPr>
            <a:r>
              <a:rPr lang="en-US" altLang="en-US" smtClean="0"/>
              <a:t>Libraries</a:t>
            </a:r>
            <a:endParaRPr lang="pl-PL" altLang="en-US" smtClean="0"/>
          </a:p>
        </p:txBody>
      </p:sp>
      <p:sp>
        <p:nvSpPr>
          <p:cNvPr id="49156" name="Rectangle 3"/>
          <p:cNvSpPr>
            <a:spLocks noGrp="1" noChangeArrowheads="1"/>
          </p:cNvSpPr>
          <p:nvPr>
            <p:ph type="body" idx="1"/>
          </p:nvPr>
        </p:nvSpPr>
        <p:spPr/>
        <p:txBody>
          <a:bodyPr/>
          <a:lstStyle/>
          <a:p>
            <a:pPr>
              <a:lnSpc>
                <a:spcPct val="90000"/>
              </a:lnSpc>
            </a:pPr>
            <a:r>
              <a:rPr lang="en-US" altLang="en-US" smtClean="0"/>
              <a:t>ieee</a:t>
            </a:r>
          </a:p>
          <a:p>
            <a:pPr>
              <a:lnSpc>
                <a:spcPct val="90000"/>
              </a:lnSpc>
            </a:pPr>
            <a:endParaRPr lang="en-US" altLang="en-US" smtClean="0"/>
          </a:p>
          <a:p>
            <a:pPr>
              <a:lnSpc>
                <a:spcPct val="90000"/>
              </a:lnSpc>
            </a:pPr>
            <a:endParaRPr lang="en-US" altLang="en-US" smtClean="0"/>
          </a:p>
          <a:p>
            <a:pPr>
              <a:lnSpc>
                <a:spcPct val="90000"/>
              </a:lnSpc>
            </a:pPr>
            <a:r>
              <a:rPr lang="en-US" altLang="en-US" smtClean="0"/>
              <a:t>std</a:t>
            </a:r>
            <a:br>
              <a:rPr lang="en-US" altLang="en-US" smtClean="0"/>
            </a:br>
            <a:endParaRPr lang="en-US" altLang="en-US" smtClean="0"/>
          </a:p>
          <a:p>
            <a:pPr>
              <a:lnSpc>
                <a:spcPct val="90000"/>
              </a:lnSpc>
            </a:pPr>
            <a:endParaRPr lang="en-US" altLang="en-US" smtClean="0"/>
          </a:p>
          <a:p>
            <a:pPr>
              <a:lnSpc>
                <a:spcPct val="90000"/>
              </a:lnSpc>
              <a:buFontTx/>
              <a:buNone/>
            </a:pPr>
            <a:r>
              <a:rPr lang="en-US" altLang="en-US" smtClean="0"/>
              <a:t/>
            </a:r>
            <a:br>
              <a:rPr lang="en-US" altLang="en-US" smtClean="0"/>
            </a:br>
            <a:endParaRPr lang="en-US" altLang="en-US" smtClean="0"/>
          </a:p>
          <a:p>
            <a:pPr>
              <a:lnSpc>
                <a:spcPct val="90000"/>
              </a:lnSpc>
            </a:pPr>
            <a:r>
              <a:rPr lang="en-US" altLang="en-US" smtClean="0"/>
              <a:t>work</a:t>
            </a:r>
            <a:endParaRPr lang="pl-PL" altLang="en-US" smtClean="0"/>
          </a:p>
        </p:txBody>
      </p:sp>
      <p:sp>
        <p:nvSpPr>
          <p:cNvPr id="49157" name="Line 4"/>
          <p:cNvSpPr>
            <a:spLocks noChangeShapeType="1"/>
          </p:cNvSpPr>
          <p:nvPr/>
        </p:nvSpPr>
        <p:spPr bwMode="auto">
          <a:xfrm>
            <a:off x="180975" y="3028950"/>
            <a:ext cx="8839200"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49158" name="Text Box 5"/>
          <p:cNvSpPr txBox="1">
            <a:spLocks noChangeArrowheads="1"/>
          </p:cNvSpPr>
          <p:nvPr/>
        </p:nvSpPr>
        <p:spPr bwMode="auto">
          <a:xfrm>
            <a:off x="5314950" y="1600200"/>
            <a:ext cx="3829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2400">
                <a:solidFill>
                  <a:schemeClr val="tx1"/>
                </a:solidFill>
                <a:ea typeface="MS PGothic" panose="020B0600070205080204" pitchFamily="34" charset="-128"/>
              </a:rPr>
              <a:t>Need to be explicitly</a:t>
            </a:r>
          </a:p>
          <a:p>
            <a:pPr>
              <a:buClr>
                <a:srgbClr val="000000"/>
              </a:buClr>
              <a:buSzTx/>
              <a:buFontTx/>
              <a:buNone/>
            </a:pPr>
            <a:r>
              <a:rPr kumimoji="1" lang="en-US" altLang="en-US" sz="2400">
                <a:solidFill>
                  <a:schemeClr val="tx1"/>
                </a:solidFill>
                <a:ea typeface="MS PGothic" panose="020B0600070205080204" pitchFamily="34" charset="-128"/>
              </a:rPr>
              <a:t>declared</a:t>
            </a:r>
            <a:endParaRPr kumimoji="1" lang="pl-PL" altLang="en-US" sz="2400">
              <a:solidFill>
                <a:schemeClr val="tx1"/>
              </a:solidFill>
              <a:ea typeface="MS PGothic" panose="020B0600070205080204" pitchFamily="34" charset="-128"/>
            </a:endParaRPr>
          </a:p>
        </p:txBody>
      </p:sp>
      <p:sp>
        <p:nvSpPr>
          <p:cNvPr id="49159" name="Text Box 6"/>
          <p:cNvSpPr txBox="1">
            <a:spLocks noChangeArrowheads="1"/>
          </p:cNvSpPr>
          <p:nvPr/>
        </p:nvSpPr>
        <p:spPr bwMode="auto">
          <a:xfrm>
            <a:off x="5410200" y="4495800"/>
            <a:ext cx="3405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2400">
                <a:solidFill>
                  <a:schemeClr val="tx1"/>
                </a:solidFill>
                <a:ea typeface="MS PGothic" panose="020B0600070205080204" pitchFamily="34" charset="-128"/>
              </a:rPr>
              <a:t>Visible by default</a:t>
            </a:r>
            <a:endParaRPr kumimoji="1" lang="pl-PL" altLang="en-US" sz="2400">
              <a:solidFill>
                <a:schemeClr val="tx1"/>
              </a:solidFill>
              <a:ea typeface="MS PGothic" panose="020B0600070205080204" pitchFamily="34" charset="-128"/>
            </a:endParaRPr>
          </a:p>
        </p:txBody>
      </p:sp>
      <p:sp>
        <p:nvSpPr>
          <p:cNvPr id="49160" name="Text Box 7"/>
          <p:cNvSpPr txBox="1">
            <a:spLocks noChangeArrowheads="1"/>
          </p:cNvSpPr>
          <p:nvPr/>
        </p:nvSpPr>
        <p:spPr bwMode="auto">
          <a:xfrm>
            <a:off x="228600" y="1828800"/>
            <a:ext cx="4979988"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2000">
                <a:solidFill>
                  <a:schemeClr val="tx1"/>
                </a:solidFill>
                <a:ea typeface="MS PGothic" panose="020B0600070205080204" pitchFamily="34" charset="-128"/>
              </a:rPr>
              <a:t>Specifies multi-level logic system,</a:t>
            </a:r>
          </a:p>
          <a:p>
            <a:pPr>
              <a:buClr>
                <a:srgbClr val="000000"/>
              </a:buClr>
              <a:buSzTx/>
              <a:buFontTx/>
              <a:buNone/>
            </a:pPr>
            <a:r>
              <a:rPr kumimoji="1" lang="en-US" altLang="en-US" sz="2000">
                <a:solidFill>
                  <a:schemeClr val="tx1"/>
                </a:solidFill>
                <a:ea typeface="MS PGothic" panose="020B0600070205080204" pitchFamily="34" charset="-128"/>
              </a:rPr>
              <a:t>including STD_LOGIC, and </a:t>
            </a:r>
          </a:p>
          <a:p>
            <a:pPr>
              <a:buClr>
                <a:srgbClr val="000000"/>
              </a:buClr>
              <a:buSzTx/>
              <a:buFontTx/>
              <a:buNone/>
            </a:pPr>
            <a:r>
              <a:rPr kumimoji="1" lang="en-US" altLang="en-US" sz="2000">
                <a:solidFill>
                  <a:schemeClr val="tx1"/>
                </a:solidFill>
                <a:ea typeface="MS PGothic" panose="020B0600070205080204" pitchFamily="34" charset="-128"/>
              </a:rPr>
              <a:t>STD_LOGIC_VECTOR data types</a:t>
            </a:r>
            <a:endParaRPr kumimoji="1" lang="pl-PL" altLang="en-US" sz="2000">
              <a:solidFill>
                <a:schemeClr val="tx1"/>
              </a:solidFill>
              <a:ea typeface="MS PGothic" panose="020B0600070205080204" pitchFamily="34" charset="-128"/>
            </a:endParaRPr>
          </a:p>
        </p:txBody>
      </p:sp>
      <p:sp>
        <p:nvSpPr>
          <p:cNvPr id="49161" name="Text Box 8"/>
          <p:cNvSpPr txBox="1">
            <a:spLocks noChangeArrowheads="1"/>
          </p:cNvSpPr>
          <p:nvPr/>
        </p:nvSpPr>
        <p:spPr bwMode="auto">
          <a:xfrm>
            <a:off x="228600" y="3505200"/>
            <a:ext cx="549751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2000">
                <a:solidFill>
                  <a:schemeClr val="tx1"/>
                </a:solidFill>
                <a:ea typeface="MS PGothic" panose="020B0600070205080204" pitchFamily="34" charset="-128"/>
              </a:rPr>
              <a:t>Specifies pre-defined data types</a:t>
            </a:r>
          </a:p>
          <a:p>
            <a:pPr>
              <a:buClr>
                <a:srgbClr val="000000"/>
              </a:buClr>
              <a:buSzTx/>
              <a:buFontTx/>
              <a:buNone/>
            </a:pPr>
            <a:r>
              <a:rPr kumimoji="1" lang="en-US" altLang="en-US" sz="2000">
                <a:solidFill>
                  <a:schemeClr val="tx1"/>
                </a:solidFill>
                <a:ea typeface="MS PGothic" panose="020B0600070205080204" pitchFamily="34" charset="-128"/>
              </a:rPr>
              <a:t>(BIT, BOOLEAN, INTEGER, REAL, </a:t>
            </a:r>
          </a:p>
          <a:p>
            <a:pPr>
              <a:buClr>
                <a:srgbClr val="000000"/>
              </a:buClr>
              <a:buSzTx/>
              <a:buFontTx/>
              <a:buNone/>
            </a:pPr>
            <a:r>
              <a:rPr kumimoji="1" lang="en-US" altLang="en-US" sz="2000">
                <a:solidFill>
                  <a:schemeClr val="tx1"/>
                </a:solidFill>
                <a:ea typeface="MS PGothic" panose="020B0600070205080204" pitchFamily="34" charset="-128"/>
              </a:rPr>
              <a:t>SIGNED, UNSIGNED, etc.), arithmetic </a:t>
            </a:r>
          </a:p>
          <a:p>
            <a:pPr>
              <a:buClr>
                <a:srgbClr val="000000"/>
              </a:buClr>
              <a:buSzTx/>
              <a:buFontTx/>
              <a:buNone/>
            </a:pPr>
            <a:r>
              <a:rPr kumimoji="1" lang="en-US" altLang="en-US" sz="2000">
                <a:solidFill>
                  <a:schemeClr val="tx1"/>
                </a:solidFill>
                <a:ea typeface="MS PGothic" panose="020B0600070205080204" pitchFamily="34" charset="-128"/>
              </a:rPr>
              <a:t>operations, basic type conversion </a:t>
            </a:r>
          </a:p>
          <a:p>
            <a:pPr>
              <a:buClr>
                <a:srgbClr val="000000"/>
              </a:buClr>
              <a:buSzTx/>
              <a:buFontTx/>
              <a:buNone/>
            </a:pPr>
            <a:r>
              <a:rPr kumimoji="1" lang="en-US" altLang="en-US" sz="2000">
                <a:solidFill>
                  <a:schemeClr val="tx1"/>
                </a:solidFill>
                <a:ea typeface="MS PGothic" panose="020B0600070205080204" pitchFamily="34" charset="-128"/>
              </a:rPr>
              <a:t>functions, basic text i/o functions, etc.</a:t>
            </a:r>
          </a:p>
        </p:txBody>
      </p:sp>
      <p:sp>
        <p:nvSpPr>
          <p:cNvPr id="49162" name="Text Box 9"/>
          <p:cNvSpPr txBox="1">
            <a:spLocks noChangeArrowheads="1"/>
          </p:cNvSpPr>
          <p:nvPr/>
        </p:nvSpPr>
        <p:spPr bwMode="auto">
          <a:xfrm>
            <a:off x="228600" y="5970588"/>
            <a:ext cx="5538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r>
              <a:rPr kumimoji="1" lang="en-US" altLang="en-US" sz="2000">
                <a:solidFill>
                  <a:schemeClr val="tx1"/>
                </a:solidFill>
                <a:ea typeface="MS PGothic" panose="020B0600070205080204" pitchFamily="34" charset="-128"/>
              </a:rPr>
              <a:t>Holds current designs after compilation</a:t>
            </a:r>
            <a:endParaRPr kumimoji="1" lang="pl-PL" altLang="en-US" sz="2000">
              <a:solidFill>
                <a:schemeClr val="tx1"/>
              </a:solidFill>
              <a:ea typeface="MS PGothic" panose="020B0600070205080204" pitchFamily="34" charset="-128"/>
            </a:endParaRPr>
          </a:p>
        </p:txBody>
      </p:sp>
      <p:sp>
        <p:nvSpPr>
          <p:cNvPr id="49163" name="AutoShape 10"/>
          <p:cNvSpPr>
            <a:spLocks/>
          </p:cNvSpPr>
          <p:nvPr/>
        </p:nvSpPr>
        <p:spPr bwMode="auto">
          <a:xfrm>
            <a:off x="5943600" y="3352800"/>
            <a:ext cx="304800" cy="2895600"/>
          </a:xfrm>
          <a:prstGeom prst="rightBrace">
            <a:avLst>
              <a:gd name="adj1" fmla="val 7916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a typeface="MS PGothic" panose="020B0600070205080204" pitchFamily="34" charset="-128"/>
            </a:endParaRPr>
          </a:p>
        </p:txBody>
      </p:sp>
      <p:sp>
        <p:nvSpPr>
          <p:cNvPr id="49164" name="AutoShape 11"/>
          <p:cNvSpPr>
            <a:spLocks/>
          </p:cNvSpPr>
          <p:nvPr/>
        </p:nvSpPr>
        <p:spPr bwMode="auto">
          <a:xfrm>
            <a:off x="5943600" y="1219200"/>
            <a:ext cx="228600" cy="1676400"/>
          </a:xfrm>
          <a:prstGeom prst="rightBrace">
            <a:avLst>
              <a:gd name="adj1" fmla="val 61111"/>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
                <a:srgbClr val="000000"/>
              </a:buClr>
              <a:buSzTx/>
              <a:buFontTx/>
              <a:buNone/>
            </a:pPr>
            <a:endParaRPr kumimoji="1" lang="en-US" altLang="en-US" sz="1600">
              <a:solidFill>
                <a:schemeClr val="tx1"/>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p:txBody>
          <a:bodyPr/>
          <a:lstStyle/>
          <a:p>
            <a:pPr>
              <a:defRPr/>
            </a:pPr>
            <a:r>
              <a:rPr lang="en-US" altLang="en-US" smtClean="0"/>
              <a:t>BIT versus STD_LOGIC</a:t>
            </a:r>
          </a:p>
        </p:txBody>
      </p:sp>
      <p:sp>
        <p:nvSpPr>
          <p:cNvPr id="75779" name="Rectangle 3"/>
          <p:cNvSpPr>
            <a:spLocks noGrp="1" noChangeArrowheads="1"/>
          </p:cNvSpPr>
          <p:nvPr>
            <p:ph type="body" idx="4294967295"/>
          </p:nvPr>
        </p:nvSpPr>
        <p:spPr/>
        <p:txBody>
          <a:bodyPr/>
          <a:lstStyle/>
          <a:p>
            <a:pPr>
              <a:defRPr/>
            </a:pPr>
            <a:r>
              <a:rPr lang="en-US" dirty="0">
                <a:ea typeface="ＭＳ Ｐゴシック" charset="0"/>
                <a:cs typeface="ＭＳ Ｐゴシック" charset="0"/>
              </a:rPr>
              <a:t>BIT type can only have a value of </a:t>
            </a:r>
            <a:r>
              <a:rPr lang="fr-FR" dirty="0">
                <a:ea typeface="ＭＳ Ｐゴシック" charset="0"/>
                <a:cs typeface="ＭＳ Ｐゴシック" charset="0"/>
              </a:rPr>
              <a:t>'</a:t>
            </a:r>
            <a:r>
              <a:rPr lang="en-US" dirty="0" smtClean="0">
                <a:ea typeface="ＭＳ Ｐゴシック" charset="0"/>
                <a:cs typeface="ＭＳ Ｐゴシック" charset="0"/>
              </a:rPr>
              <a:t>0</a:t>
            </a:r>
            <a:r>
              <a:rPr lang="fr-FR" dirty="0">
                <a:ea typeface="ＭＳ Ｐゴシック" charset="0"/>
                <a:cs typeface="ＭＳ Ｐゴシック" charset="0"/>
              </a:rPr>
              <a:t>'</a:t>
            </a:r>
            <a:r>
              <a:rPr lang="en-US" dirty="0" smtClean="0">
                <a:ea typeface="ＭＳ Ｐゴシック" charset="0"/>
                <a:cs typeface="ＭＳ Ｐゴシック" charset="0"/>
              </a:rPr>
              <a:t> </a:t>
            </a:r>
            <a:r>
              <a:rPr lang="en-US" dirty="0">
                <a:ea typeface="ＭＳ Ｐゴシック" charset="0"/>
                <a:cs typeface="ＭＳ Ｐゴシック" charset="0"/>
              </a:rPr>
              <a:t>or </a:t>
            </a:r>
            <a:r>
              <a:rPr lang="fr-FR" dirty="0">
                <a:ea typeface="ＭＳ Ｐゴシック" charset="0"/>
                <a:cs typeface="ＭＳ Ｐゴシック" charset="0"/>
              </a:rPr>
              <a:t>'</a:t>
            </a:r>
            <a:r>
              <a:rPr lang="en-US" dirty="0" smtClean="0">
                <a:ea typeface="ＭＳ Ｐゴシック" charset="0"/>
                <a:cs typeface="ＭＳ Ｐゴシック" charset="0"/>
              </a:rPr>
              <a:t>1</a:t>
            </a:r>
            <a:r>
              <a:rPr lang="fr-FR" dirty="0">
                <a:ea typeface="ＭＳ Ｐゴシック" charset="0"/>
                <a:cs typeface="ＭＳ Ｐゴシック" charset="0"/>
              </a:rPr>
              <a:t>'</a:t>
            </a:r>
            <a:endParaRPr lang="en-US" dirty="0">
              <a:ea typeface="ＭＳ Ｐゴシック" charset="0"/>
              <a:cs typeface="ＭＳ Ｐゴシック" charset="0"/>
            </a:endParaRPr>
          </a:p>
          <a:p>
            <a:pPr>
              <a:defRPr/>
            </a:pPr>
            <a:r>
              <a:rPr lang="en-US" dirty="0">
                <a:ea typeface="ＭＳ Ｐゴシック" charset="0"/>
                <a:cs typeface="ＭＳ Ｐゴシック" charset="0"/>
              </a:rPr>
              <a:t>STD_LOGIC can have nine values</a:t>
            </a:r>
          </a:p>
          <a:p>
            <a:pPr lvl="1">
              <a:defRPr/>
            </a:pPr>
            <a:r>
              <a:rPr lang="fr-FR" dirty="0">
                <a:ea typeface="ＭＳ Ｐゴシック" charset="0"/>
                <a:cs typeface="ＭＳ Ｐゴシック" charset="0"/>
              </a:rPr>
              <a:t>'</a:t>
            </a:r>
            <a:r>
              <a:rPr lang="en-US" dirty="0" smtClean="0">
                <a:ea typeface="ＭＳ Ｐゴシック" charset="0"/>
                <a:cs typeface="Arial"/>
              </a:rPr>
              <a:t>0</a:t>
            </a:r>
            <a:r>
              <a:rPr lang="fr-FR" dirty="0">
                <a:ea typeface="ＭＳ Ｐゴシック" charset="0"/>
                <a:cs typeface="ＭＳ Ｐゴシック" charset="0"/>
              </a:rPr>
              <a:t>'</a:t>
            </a:r>
            <a:r>
              <a:rPr lang="en-US" dirty="0" smtClean="0">
                <a:ea typeface="ＭＳ Ｐゴシック" charset="0"/>
                <a:cs typeface="Arial"/>
              </a:rPr>
              <a:t>, </a:t>
            </a:r>
            <a:r>
              <a:rPr lang="fr-FR" dirty="0">
                <a:ea typeface="ＭＳ Ｐゴシック" charset="0"/>
                <a:cs typeface="ＭＳ Ｐゴシック" charset="0"/>
              </a:rPr>
              <a:t>'</a:t>
            </a:r>
            <a:r>
              <a:rPr lang="en-US" dirty="0" smtClean="0">
                <a:ea typeface="ＭＳ Ｐゴシック" charset="0"/>
                <a:cs typeface="Arial"/>
              </a:rPr>
              <a:t>1</a:t>
            </a:r>
            <a:r>
              <a:rPr lang="fr-FR" dirty="0">
                <a:ea typeface="ＭＳ Ｐゴシック" charset="0"/>
                <a:cs typeface="ＭＳ Ｐゴシック" charset="0"/>
              </a:rPr>
              <a:t>'</a:t>
            </a:r>
            <a:r>
              <a:rPr lang="en-US" dirty="0" smtClean="0">
                <a:ea typeface="ＭＳ Ｐゴシック" charset="0"/>
                <a:cs typeface="Arial"/>
              </a:rPr>
              <a:t>, </a:t>
            </a:r>
            <a:r>
              <a:rPr lang="fr-FR" dirty="0">
                <a:ea typeface="ＭＳ Ｐゴシック" charset="0"/>
                <a:cs typeface="ＭＳ Ｐゴシック" charset="0"/>
              </a:rPr>
              <a:t>'</a:t>
            </a:r>
            <a:r>
              <a:rPr lang="en-US" dirty="0" smtClean="0">
                <a:ea typeface="ＭＳ Ｐゴシック" charset="0"/>
                <a:cs typeface="Arial"/>
              </a:rPr>
              <a:t>Z</a:t>
            </a:r>
            <a:r>
              <a:rPr lang="fr-FR" dirty="0">
                <a:ea typeface="ＭＳ Ｐゴシック" charset="0"/>
                <a:cs typeface="ＭＳ Ｐゴシック" charset="0"/>
              </a:rPr>
              <a:t>'</a:t>
            </a:r>
            <a:r>
              <a:rPr lang="en-US" dirty="0" smtClean="0">
                <a:ea typeface="ＭＳ Ｐゴシック" charset="0"/>
                <a:cs typeface="Arial"/>
              </a:rPr>
              <a:t>, </a:t>
            </a:r>
            <a:r>
              <a:rPr lang="fr-FR" dirty="0">
                <a:ea typeface="ＭＳ Ｐゴシック" charset="0"/>
                <a:cs typeface="ＭＳ Ｐゴシック" charset="0"/>
              </a:rPr>
              <a:t>'</a:t>
            </a:r>
            <a:r>
              <a:rPr lang="en-US" dirty="0" smtClean="0">
                <a:ea typeface="ＭＳ Ｐゴシック" charset="0"/>
                <a:cs typeface="Arial"/>
              </a:rPr>
              <a:t>U</a:t>
            </a:r>
            <a:r>
              <a:rPr lang="fr-FR" dirty="0">
                <a:ea typeface="ＭＳ Ｐゴシック" charset="0"/>
                <a:cs typeface="ＭＳ Ｐゴシック" charset="0"/>
              </a:rPr>
              <a:t>'</a:t>
            </a:r>
            <a:r>
              <a:rPr lang="en-US" dirty="0" smtClean="0">
                <a:ea typeface="ＭＳ Ｐゴシック" charset="0"/>
                <a:cs typeface="Arial"/>
              </a:rPr>
              <a:t>, </a:t>
            </a:r>
            <a:r>
              <a:rPr lang="fr-FR" dirty="0">
                <a:ea typeface="ＭＳ Ｐゴシック" charset="0"/>
                <a:cs typeface="ＭＳ Ｐゴシック" charset="0"/>
              </a:rPr>
              <a:t>'</a:t>
            </a:r>
            <a:r>
              <a:rPr lang="en-US" dirty="0" smtClean="0">
                <a:ea typeface="ＭＳ Ｐゴシック" charset="0"/>
                <a:cs typeface="Arial"/>
              </a:rPr>
              <a:t>X</a:t>
            </a:r>
            <a:r>
              <a:rPr lang="fr-FR" dirty="0">
                <a:ea typeface="ＭＳ Ｐゴシック" charset="0"/>
                <a:cs typeface="ＭＳ Ｐゴシック" charset="0"/>
              </a:rPr>
              <a:t>'</a:t>
            </a:r>
            <a:r>
              <a:rPr lang="en-US" dirty="0" smtClean="0">
                <a:ea typeface="ＭＳ Ｐゴシック" charset="0"/>
                <a:cs typeface="Arial"/>
              </a:rPr>
              <a:t>, </a:t>
            </a:r>
            <a:r>
              <a:rPr lang="fr-FR" dirty="0">
                <a:ea typeface="ＭＳ Ｐゴシック" charset="0"/>
                <a:cs typeface="ＭＳ Ｐゴシック" charset="0"/>
              </a:rPr>
              <a:t>'</a:t>
            </a:r>
            <a:r>
              <a:rPr lang="en-US" dirty="0" smtClean="0">
                <a:ea typeface="ＭＳ Ｐゴシック" charset="0"/>
                <a:cs typeface="Arial"/>
              </a:rPr>
              <a:t>L</a:t>
            </a:r>
            <a:r>
              <a:rPr lang="fr-FR" dirty="0">
                <a:ea typeface="ＭＳ Ｐゴシック" charset="0"/>
                <a:cs typeface="ＭＳ Ｐゴシック" charset="0"/>
              </a:rPr>
              <a:t>'</a:t>
            </a:r>
            <a:r>
              <a:rPr lang="en-US" dirty="0" smtClean="0">
                <a:ea typeface="ＭＳ Ｐゴシック" charset="0"/>
                <a:cs typeface="Arial"/>
              </a:rPr>
              <a:t>, </a:t>
            </a:r>
            <a:r>
              <a:rPr lang="fr-FR" dirty="0">
                <a:ea typeface="ＭＳ Ｐゴシック" charset="0"/>
                <a:cs typeface="ＭＳ Ｐゴシック" charset="0"/>
              </a:rPr>
              <a:t>'</a:t>
            </a:r>
            <a:r>
              <a:rPr lang="en-US" dirty="0" smtClean="0">
                <a:ea typeface="ＭＳ Ｐゴシック" charset="0"/>
                <a:cs typeface="Arial"/>
              </a:rPr>
              <a:t>H</a:t>
            </a:r>
            <a:r>
              <a:rPr lang="fr-FR" dirty="0">
                <a:ea typeface="ＭＳ Ｐゴシック" charset="0"/>
                <a:cs typeface="ＭＳ Ｐゴシック" charset="0"/>
              </a:rPr>
              <a:t>'</a:t>
            </a:r>
            <a:r>
              <a:rPr lang="en-US" dirty="0" smtClean="0">
                <a:ea typeface="ＭＳ Ｐゴシック" charset="0"/>
                <a:cs typeface="Arial"/>
              </a:rPr>
              <a:t>,</a:t>
            </a:r>
            <a:r>
              <a:rPr lang="ja-JP" altLang="en-US" dirty="0" smtClean="0">
                <a:ea typeface="ＭＳ Ｐゴシック" charset="0"/>
                <a:cs typeface="Arial"/>
              </a:rPr>
              <a:t> </a:t>
            </a:r>
            <a:r>
              <a:rPr lang="fr-FR" dirty="0">
                <a:ea typeface="ＭＳ Ｐゴシック" charset="0"/>
                <a:cs typeface="Arial"/>
              </a:rPr>
              <a:t>'</a:t>
            </a:r>
            <a:r>
              <a:rPr lang="en-US" dirty="0" smtClean="0">
                <a:ea typeface="ＭＳ Ｐゴシック" charset="0"/>
                <a:cs typeface="Arial"/>
              </a:rPr>
              <a:t>W</a:t>
            </a:r>
            <a:r>
              <a:rPr lang="fr-FR" dirty="0" smtClean="0">
                <a:ea typeface="ＭＳ Ｐゴシック" charset="0"/>
                <a:cs typeface="Arial"/>
              </a:rPr>
              <a:t>'</a:t>
            </a:r>
            <a:r>
              <a:rPr lang="en-US" dirty="0" smtClean="0">
                <a:ea typeface="ＭＳ Ｐゴシック" charset="0"/>
                <a:cs typeface="Arial"/>
              </a:rPr>
              <a:t>, </a:t>
            </a:r>
            <a:r>
              <a:rPr lang="fr-FR" dirty="0">
                <a:ea typeface="ＭＳ Ｐゴシック" charset="0"/>
                <a:cs typeface="Arial"/>
              </a:rPr>
              <a:t>'</a:t>
            </a:r>
            <a:r>
              <a:rPr lang="en-US" dirty="0" smtClean="0">
                <a:ea typeface="ＭＳ Ｐゴシック" charset="0"/>
                <a:cs typeface="Arial"/>
              </a:rPr>
              <a:t>-</a:t>
            </a:r>
            <a:r>
              <a:rPr lang="fr-FR" dirty="0">
                <a:ea typeface="ＭＳ Ｐゴシック" charset="0"/>
                <a:cs typeface="Arial"/>
              </a:rPr>
              <a:t>'</a:t>
            </a:r>
            <a:endParaRPr lang="en-US" dirty="0">
              <a:ea typeface="ＭＳ Ｐゴシック" charset="0"/>
              <a:cs typeface="Arial"/>
            </a:endParaRPr>
          </a:p>
          <a:p>
            <a:pPr marL="457200" lvl="1" indent="0">
              <a:buFontTx/>
              <a:buNone/>
              <a:defRPr/>
            </a:pPr>
            <a:r>
              <a:rPr lang="en-US" dirty="0" smtClean="0">
                <a:ea typeface="ＭＳ Ｐゴシック" charset="0"/>
              </a:rPr>
              <a:t>    Useful </a:t>
            </a:r>
            <a:r>
              <a:rPr lang="en-US" dirty="0">
                <a:ea typeface="ＭＳ Ｐゴシック" charset="0"/>
              </a:rPr>
              <a:t>mainly for simulation</a:t>
            </a:r>
          </a:p>
          <a:p>
            <a:pPr lvl="1">
              <a:defRPr/>
            </a:pPr>
            <a:r>
              <a:rPr lang="fr-FR" dirty="0">
                <a:ea typeface="ＭＳ Ｐゴシック" charset="0"/>
                <a:cs typeface="ＭＳ Ｐゴシック" charset="0"/>
              </a:rPr>
              <a:t>'</a:t>
            </a:r>
            <a:r>
              <a:rPr lang="en-US" dirty="0" smtClean="0">
                <a:ea typeface="ＭＳ Ｐゴシック" charset="0"/>
              </a:rPr>
              <a:t>0</a:t>
            </a:r>
            <a:r>
              <a:rPr lang="fr-FR" dirty="0">
                <a:ea typeface="ＭＳ Ｐゴシック" charset="0"/>
                <a:cs typeface="ＭＳ Ｐゴシック" charset="0"/>
              </a:rPr>
              <a:t>'</a:t>
            </a:r>
            <a:r>
              <a:rPr lang="en-US" dirty="0" smtClean="0">
                <a:ea typeface="ＭＳ Ｐゴシック" charset="0"/>
              </a:rPr>
              <a:t>, </a:t>
            </a:r>
            <a:r>
              <a:rPr lang="fr-FR" dirty="0">
                <a:ea typeface="ＭＳ Ｐゴシック" charset="0"/>
                <a:cs typeface="ＭＳ Ｐゴシック" charset="0"/>
              </a:rPr>
              <a:t>'</a:t>
            </a:r>
            <a:r>
              <a:rPr lang="en-US" dirty="0" smtClean="0">
                <a:ea typeface="ＭＳ Ｐゴシック" charset="0"/>
              </a:rPr>
              <a:t>1</a:t>
            </a:r>
            <a:r>
              <a:rPr lang="fr-FR" dirty="0">
                <a:ea typeface="ＭＳ Ｐゴシック" charset="0"/>
                <a:cs typeface="ＭＳ Ｐゴシック" charset="0"/>
              </a:rPr>
              <a:t>'</a:t>
            </a:r>
            <a:r>
              <a:rPr lang="en-US" dirty="0" smtClean="0">
                <a:ea typeface="ＭＳ Ｐゴシック" charset="0"/>
              </a:rPr>
              <a:t>, </a:t>
            </a:r>
            <a:r>
              <a:rPr lang="en-US" dirty="0">
                <a:ea typeface="ＭＳ Ｐゴシック" charset="0"/>
              </a:rPr>
              <a:t>and </a:t>
            </a:r>
            <a:r>
              <a:rPr lang="fr-FR" dirty="0">
                <a:ea typeface="ＭＳ Ｐゴシック" charset="0"/>
                <a:cs typeface="ＭＳ Ｐゴシック" charset="0"/>
              </a:rPr>
              <a:t>'</a:t>
            </a:r>
            <a:r>
              <a:rPr lang="en-US" dirty="0" smtClean="0">
                <a:ea typeface="ＭＳ Ｐゴシック" charset="0"/>
              </a:rPr>
              <a:t>Z</a:t>
            </a:r>
            <a:r>
              <a:rPr lang="fr-FR" dirty="0">
                <a:ea typeface="ＭＳ Ｐゴシック" charset="0"/>
                <a:cs typeface="ＭＳ Ｐゴシック" charset="0"/>
              </a:rPr>
              <a:t>'</a:t>
            </a:r>
            <a:r>
              <a:rPr lang="en-US" dirty="0" smtClean="0">
                <a:ea typeface="ＭＳ Ｐゴシック" charset="0"/>
              </a:rPr>
              <a:t> </a:t>
            </a:r>
            <a:r>
              <a:rPr lang="en-US" dirty="0">
                <a:ea typeface="ＭＳ Ｐゴシック" charset="0"/>
              </a:rPr>
              <a:t>are synthesizable </a:t>
            </a:r>
          </a:p>
          <a:p>
            <a:pPr marL="457200" lvl="1" indent="0">
              <a:buFontTx/>
              <a:buNone/>
              <a:defRPr/>
            </a:pPr>
            <a:r>
              <a:rPr lang="en-US" dirty="0" smtClean="0">
                <a:ea typeface="ＭＳ Ｐゴシック" charset="0"/>
              </a:rPr>
              <a:t>    (</a:t>
            </a:r>
            <a:r>
              <a:rPr lang="en-US" b="1" dirty="0">
                <a:solidFill>
                  <a:srgbClr val="BA2D2D"/>
                </a:solidFill>
                <a:ea typeface="ＭＳ Ｐゴシック" charset="0"/>
              </a:rPr>
              <a:t>your </a:t>
            </a:r>
            <a:r>
              <a:rPr lang="en-US" b="1" dirty="0" smtClean="0">
                <a:solidFill>
                  <a:srgbClr val="BA2D2D"/>
                </a:solidFill>
                <a:ea typeface="ＭＳ Ｐゴシック" charset="0"/>
              </a:rPr>
              <a:t>codes should </a:t>
            </a:r>
            <a:r>
              <a:rPr lang="en-US" b="1" dirty="0">
                <a:solidFill>
                  <a:srgbClr val="BA2D2D"/>
                </a:solidFill>
                <a:ea typeface="ＭＳ Ｐゴシック" charset="0"/>
              </a:rPr>
              <a:t>contain only these </a:t>
            </a:r>
            <a:endParaRPr lang="en-US" b="1" dirty="0" smtClean="0">
              <a:solidFill>
                <a:srgbClr val="BA2D2D"/>
              </a:solidFill>
              <a:ea typeface="ＭＳ Ｐゴシック" charset="0"/>
            </a:endParaRPr>
          </a:p>
          <a:p>
            <a:pPr marL="457200" lvl="1" indent="0">
              <a:buFontTx/>
              <a:buNone/>
              <a:defRPr/>
            </a:pPr>
            <a:r>
              <a:rPr lang="en-US" b="1" dirty="0">
                <a:solidFill>
                  <a:srgbClr val="BA2D2D"/>
                </a:solidFill>
                <a:ea typeface="ＭＳ Ｐゴシック" charset="0"/>
              </a:rPr>
              <a:t> </a:t>
            </a:r>
            <a:r>
              <a:rPr lang="en-US" b="1" dirty="0" smtClean="0">
                <a:solidFill>
                  <a:srgbClr val="BA2D2D"/>
                </a:solidFill>
                <a:ea typeface="ＭＳ Ｐゴシック" charset="0"/>
              </a:rPr>
              <a:t>    three </a:t>
            </a:r>
            <a:r>
              <a:rPr lang="en-US" b="1" dirty="0">
                <a:solidFill>
                  <a:srgbClr val="BA2D2D"/>
                </a:solidFill>
                <a:ea typeface="ＭＳ Ｐゴシック" charset="0"/>
              </a:rPr>
              <a:t>values</a:t>
            </a:r>
            <a:r>
              <a:rPr lang="en-US" dirty="0">
                <a:ea typeface="ＭＳ Ｐゴシック" charset="0"/>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VHDL Program Structure</a:t>
            </a:r>
            <a:endParaRPr lang="en-GB" dirty="0"/>
          </a:p>
        </p:txBody>
      </p:sp>
      <p:sp>
        <p:nvSpPr>
          <p:cNvPr id="12291" name="Content Placeholder 2"/>
          <p:cNvSpPr>
            <a:spLocks noGrp="1"/>
          </p:cNvSpPr>
          <p:nvPr>
            <p:ph idx="1"/>
          </p:nvPr>
        </p:nvSpPr>
        <p:spPr/>
        <p:txBody>
          <a:bodyPr/>
          <a:lstStyle/>
          <a:p>
            <a:r>
              <a:rPr lang="en-US" altLang="en-US" smtClean="0">
                <a:cs typeface="Arial" panose="020B0604020202020204" pitchFamily="34" charset="0"/>
              </a:rPr>
              <a:t>Every VHDL program consists of two main parts: </a:t>
            </a:r>
          </a:p>
          <a:p>
            <a:pPr lvl="1"/>
            <a:r>
              <a:rPr lang="en-US" altLang="en-US" smtClean="0">
                <a:solidFill>
                  <a:srgbClr val="FF0000"/>
                </a:solidFill>
                <a:cs typeface="Arial" panose="020B0604020202020204" pitchFamily="34" charset="0"/>
              </a:rPr>
              <a:t>Entity</a:t>
            </a:r>
          </a:p>
          <a:p>
            <a:pPr lvl="1"/>
            <a:r>
              <a:rPr lang="en-US" altLang="en-US" smtClean="0">
                <a:solidFill>
                  <a:srgbClr val="FF0000"/>
                </a:solidFill>
                <a:cs typeface="Arial" panose="020B0604020202020204" pitchFamily="34" charset="0"/>
              </a:rPr>
              <a:t>Architecture</a:t>
            </a:r>
          </a:p>
          <a:p>
            <a:r>
              <a:rPr lang="en-US" altLang="en-US" smtClean="0">
                <a:cs typeface="Arial" panose="020B0604020202020204" pitchFamily="34" charset="0"/>
              </a:rPr>
              <a:t>Entity describes Inputs and outputs of a design</a:t>
            </a:r>
          </a:p>
          <a:p>
            <a:r>
              <a:rPr lang="en-US" altLang="en-US" smtClean="0">
                <a:cs typeface="Arial" panose="020B0604020202020204" pitchFamily="34" charset="0"/>
              </a:rPr>
              <a:t>Architecture describes functionality of a design</a:t>
            </a:r>
          </a:p>
          <a:p>
            <a:endParaRPr lang="en-GB" altLang="en-US" smtClean="0"/>
          </a:p>
        </p:txBody>
      </p:sp>
      <p:sp>
        <p:nvSpPr>
          <p:cNvPr id="1229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C963796-000E-46AD-9E3A-E21EFE5C7BE4}" type="slidenum">
              <a:rPr lang="ar-SA" altLang="en-US" sz="1400" smtClean="0">
                <a:solidFill>
                  <a:srgbClr val="0000B6"/>
                </a:solidFill>
                <a:latin typeface="Book Antiqua" panose="02040602050305030304" pitchFamily="18" charset="0"/>
              </a:rPr>
              <a:pPr>
                <a:spcBef>
                  <a:spcPct val="0"/>
                </a:spcBef>
                <a:buClrTx/>
                <a:buSzTx/>
                <a:buFontTx/>
                <a:buNone/>
              </a:pPr>
              <a:t>4</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altLang="en-US" smtClean="0"/>
              <a:t>Standard Libraries</a:t>
            </a:r>
          </a:p>
        </p:txBody>
      </p:sp>
      <p:sp>
        <p:nvSpPr>
          <p:cNvPr id="51203" name="Content Placeholder 2"/>
          <p:cNvSpPr>
            <a:spLocks noGrp="1"/>
          </p:cNvSpPr>
          <p:nvPr>
            <p:ph idx="1"/>
          </p:nvPr>
        </p:nvSpPr>
        <p:spPr>
          <a:xfrm>
            <a:off x="609600" y="1600200"/>
            <a:ext cx="7772400" cy="4114800"/>
          </a:xfrm>
        </p:spPr>
        <p:txBody>
          <a:bodyPr/>
          <a:lstStyle/>
          <a:p>
            <a:r>
              <a:rPr lang="en-US" altLang="en-US" sz="2400" smtClean="0"/>
              <a:t>Include </a:t>
            </a:r>
            <a:r>
              <a:rPr lang="en-US" altLang="en-US" sz="2400" i="1" smtClean="0"/>
              <a:t>library ieee; </a:t>
            </a:r>
            <a:r>
              <a:rPr lang="en-US" altLang="en-US" sz="2400" smtClean="0"/>
              <a:t>before entity declaration.</a:t>
            </a:r>
            <a:endParaRPr lang="en-US" altLang="en-US" sz="2400" i="1" smtClean="0"/>
          </a:p>
          <a:p>
            <a:r>
              <a:rPr lang="en-US" altLang="en-US" sz="2400" smtClean="0"/>
              <a:t>ieee.std_logic_1164 defines a standard for designers to use in describing interconnection data types used in VHDL modeling.</a:t>
            </a:r>
          </a:p>
          <a:p>
            <a:r>
              <a:rPr lang="en-US" altLang="en-US" sz="2400" smtClean="0"/>
              <a:t>ieee.std_logic_arith provides a set of arithmetic, conversion, comparison functions for signed, unsigned, std_ulogic, std_logic, std_logic_vector.</a:t>
            </a:r>
          </a:p>
          <a:p>
            <a:r>
              <a:rPr lang="en-US" altLang="en-US" sz="2400" smtClean="0"/>
              <a:t>Ieee.std_logic_unsigned provides a set of unsigned arithmetic, conversion, and comparison functions for std_logic_vector.</a:t>
            </a:r>
            <a:r>
              <a:rPr lang="en-US" altLang="en-US" smtClean="0"/>
              <a:t> </a:t>
            </a:r>
          </a:p>
          <a:p>
            <a:r>
              <a:rPr lang="en-US" altLang="en-US" sz="2400" smtClean="0"/>
              <a:t>See all available packages at </a:t>
            </a:r>
            <a:r>
              <a:rPr lang="en-US" altLang="en-US" sz="1800" smtClean="0">
                <a:hlinkClick r:id="rId2"/>
              </a:rPr>
              <a:t>http://www.cs.umbc.edu/portal/help/VHDL/stdpkg.html</a:t>
            </a:r>
            <a:r>
              <a:rPr lang="en-US" altLang="en-US" smtClean="0"/>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0"/>
              </a:spcBef>
              <a:buClrTx/>
              <a:buSzTx/>
              <a:buFontTx/>
              <a:buNone/>
            </a:pPr>
            <a:r>
              <a:rPr lang="en-US" altLang="en-US" sz="1200" i="0">
                <a:solidFill>
                  <a:schemeClr val="tx1"/>
                </a:solidFill>
                <a:latin typeface="Verdana" panose="020B0604030504040204" pitchFamily="34" charset="0"/>
                <a:cs typeface="Arial" panose="020B0604020202020204" pitchFamily="34" charset="0"/>
              </a:rPr>
              <a:t>Fall 08, Oct 29</a:t>
            </a:r>
          </a:p>
        </p:txBody>
      </p:sp>
      <p:sp>
        <p:nvSpPr>
          <p:cNvPr id="52227" name="Footer Placeholder 4"/>
          <p:cNvSpPr>
            <a:spLocks noGrp="1"/>
          </p:cNvSpPr>
          <p:nvPr>
            <p:ph type="ftr" sz="quarter" idx="4294967295"/>
          </p:nvPr>
        </p:nvSpPr>
        <p:spPr bwMode="auto">
          <a:xfrm>
            <a:off x="3124200" y="62452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chemeClr val="tx1"/>
                </a:solidFill>
                <a:latin typeface="Verdana" panose="020B0604030504040204" pitchFamily="34" charset="0"/>
                <a:cs typeface="Arial" panose="020B0604020202020204" pitchFamily="34" charset="0"/>
              </a:rPr>
              <a:t>ELEC2200-002 Lecture 7 (updated)</a:t>
            </a:r>
          </a:p>
        </p:txBody>
      </p:sp>
      <p:sp>
        <p:nvSpPr>
          <p:cNvPr id="52228" name="Slide Number Placeholder 5"/>
          <p:cNvSpPr>
            <a:spLocks noGrp="1"/>
          </p:cNvSpPr>
          <p:nvPr>
            <p:ph type="sldNum" sz="quarter" idx="10"/>
          </p:nvPr>
        </p:nvSpPr>
        <p:spPr>
          <a:xfrm>
            <a:off x="6553200" y="6245225"/>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A83718F-A26E-470B-A8D3-F4FECC63524C}" type="slidenum">
              <a:rPr lang="en-US" altLang="en-US" sz="1200" smtClean="0">
                <a:solidFill>
                  <a:schemeClr val="tx1"/>
                </a:solidFill>
                <a:latin typeface="Verdana" panose="020B0604030504040204" pitchFamily="34" charset="0"/>
              </a:rPr>
              <a:pPr>
                <a:spcBef>
                  <a:spcPct val="0"/>
                </a:spcBef>
                <a:buClrTx/>
                <a:buSzTx/>
                <a:buFontTx/>
                <a:buNone/>
              </a:pPr>
              <a:t>41</a:t>
            </a:fld>
            <a:endParaRPr lang="en-US" altLang="en-US" sz="1200" smtClean="0">
              <a:solidFill>
                <a:schemeClr val="tx1"/>
              </a:solidFill>
              <a:latin typeface="Verdana" panose="020B0604030504040204" pitchFamily="34" charset="0"/>
            </a:endParaRPr>
          </a:p>
        </p:txBody>
      </p:sp>
      <p:sp>
        <p:nvSpPr>
          <p:cNvPr id="10245" name="Rectangle 2"/>
          <p:cNvSpPr>
            <a:spLocks noGrp="1" noChangeArrowheads="1"/>
          </p:cNvSpPr>
          <p:nvPr>
            <p:ph type="title"/>
          </p:nvPr>
        </p:nvSpPr>
        <p:spPr/>
        <p:txBody>
          <a:bodyPr/>
          <a:lstStyle/>
          <a:p>
            <a:pPr eaLnBrk="1" hangingPunct="1">
              <a:defRPr/>
            </a:pPr>
            <a:r>
              <a:rPr lang="en-US" altLang="en-US" dirty="0" smtClean="0"/>
              <a:t>Built-in Datatypes</a:t>
            </a:r>
          </a:p>
        </p:txBody>
      </p:sp>
      <p:sp>
        <p:nvSpPr>
          <p:cNvPr id="2" name="Rectangle 3"/>
          <p:cNvSpPr>
            <a:spLocks noGrp="1" noChangeArrowheads="1"/>
          </p:cNvSpPr>
          <p:nvPr>
            <p:ph type="body" idx="1"/>
          </p:nvPr>
        </p:nvSpPr>
        <p:spPr>
          <a:xfrm>
            <a:off x="566738" y="1752600"/>
            <a:ext cx="8043862" cy="4419600"/>
          </a:xfrm>
        </p:spPr>
        <p:txBody>
          <a:bodyPr/>
          <a:lstStyle/>
          <a:p>
            <a:pPr eaLnBrk="1" hangingPunct="1">
              <a:lnSpc>
                <a:spcPct val="80000"/>
              </a:lnSpc>
            </a:pPr>
            <a:r>
              <a:rPr lang="en-US" altLang="en-US" sz="1800" smtClean="0"/>
              <a:t>Scalar (single valued) signal types:</a:t>
            </a:r>
          </a:p>
          <a:p>
            <a:pPr lvl="1" eaLnBrk="1" hangingPunct="1">
              <a:lnSpc>
                <a:spcPct val="80000"/>
              </a:lnSpc>
            </a:pPr>
            <a:r>
              <a:rPr lang="en-US" altLang="en-US" sz="1800" b="1" smtClean="0">
                <a:solidFill>
                  <a:schemeClr val="folHlink"/>
                </a:solidFill>
                <a:latin typeface="Courier New" panose="02070309020205020404" pitchFamily="49" charset="0"/>
              </a:rPr>
              <a:t>bit</a:t>
            </a:r>
          </a:p>
          <a:p>
            <a:pPr lvl="1" eaLnBrk="1" hangingPunct="1">
              <a:lnSpc>
                <a:spcPct val="80000"/>
              </a:lnSpc>
            </a:pPr>
            <a:r>
              <a:rPr lang="en-US" altLang="en-US" sz="1800" b="1" smtClean="0">
                <a:solidFill>
                  <a:schemeClr val="folHlink"/>
                </a:solidFill>
                <a:latin typeface="Courier New" panose="02070309020205020404" pitchFamily="49" charset="0"/>
              </a:rPr>
              <a:t>boolean</a:t>
            </a:r>
          </a:p>
          <a:p>
            <a:pPr lvl="1" eaLnBrk="1" hangingPunct="1">
              <a:lnSpc>
                <a:spcPct val="80000"/>
              </a:lnSpc>
            </a:pPr>
            <a:r>
              <a:rPr lang="en-US" altLang="en-US" sz="1800" b="1" smtClean="0">
                <a:solidFill>
                  <a:schemeClr val="folHlink"/>
                </a:solidFill>
                <a:latin typeface="Courier New" panose="02070309020205020404" pitchFamily="49" charset="0"/>
              </a:rPr>
              <a:t>integer</a:t>
            </a:r>
          </a:p>
          <a:p>
            <a:pPr lvl="1" eaLnBrk="1" hangingPunct="1">
              <a:lnSpc>
                <a:spcPct val="80000"/>
              </a:lnSpc>
            </a:pPr>
            <a:r>
              <a:rPr lang="en-US" altLang="en-US" sz="1800" smtClean="0"/>
              <a:t>Examples:</a:t>
            </a:r>
          </a:p>
          <a:p>
            <a:pPr lvl="2" eaLnBrk="1" hangingPunct="1">
              <a:lnSpc>
                <a:spcPct val="80000"/>
              </a:lnSpc>
            </a:pPr>
            <a:r>
              <a:rPr lang="en-US" altLang="en-US" sz="1600" b="1" smtClean="0">
                <a:solidFill>
                  <a:schemeClr val="folHlink"/>
                </a:solidFill>
                <a:latin typeface="Courier New" panose="02070309020205020404" pitchFamily="49" charset="0"/>
              </a:rPr>
              <a:t>A: in bit;</a:t>
            </a:r>
          </a:p>
          <a:p>
            <a:pPr lvl="2" eaLnBrk="1" hangingPunct="1">
              <a:lnSpc>
                <a:spcPct val="80000"/>
              </a:lnSpc>
            </a:pPr>
            <a:r>
              <a:rPr lang="en-US" altLang="en-US" sz="1600" b="1" smtClean="0">
                <a:solidFill>
                  <a:schemeClr val="folHlink"/>
                </a:solidFill>
                <a:latin typeface="Courier New" panose="02070309020205020404" pitchFamily="49" charset="0"/>
              </a:rPr>
              <a:t>G: out boolean;</a:t>
            </a:r>
          </a:p>
          <a:p>
            <a:pPr lvl="2" eaLnBrk="1" hangingPunct="1">
              <a:lnSpc>
                <a:spcPct val="80000"/>
              </a:lnSpc>
            </a:pPr>
            <a:r>
              <a:rPr lang="en-US" altLang="en-US" sz="1600" b="1" smtClean="0">
                <a:solidFill>
                  <a:schemeClr val="folHlink"/>
                </a:solidFill>
                <a:latin typeface="Courier New" panose="02070309020205020404" pitchFamily="49" charset="0"/>
              </a:rPr>
              <a:t>K: out integer;</a:t>
            </a:r>
          </a:p>
          <a:p>
            <a:pPr eaLnBrk="1" hangingPunct="1">
              <a:lnSpc>
                <a:spcPct val="80000"/>
              </a:lnSpc>
            </a:pPr>
            <a:r>
              <a:rPr lang="en-US" altLang="en-US" sz="1800" smtClean="0"/>
              <a:t>Aggregate (collection or array) signal types:</a:t>
            </a:r>
          </a:p>
          <a:p>
            <a:pPr lvl="1" eaLnBrk="1" hangingPunct="1">
              <a:lnSpc>
                <a:spcPct val="80000"/>
              </a:lnSpc>
            </a:pPr>
            <a:r>
              <a:rPr lang="en-US" altLang="en-US" sz="1800" b="1" smtClean="0">
                <a:solidFill>
                  <a:schemeClr val="folHlink"/>
                </a:solidFill>
                <a:latin typeface="Courier New" panose="02070309020205020404" pitchFamily="49" charset="0"/>
              </a:rPr>
              <a:t>bit_vector</a:t>
            </a:r>
            <a:r>
              <a:rPr lang="en-US" altLang="en-US" sz="1800" smtClean="0"/>
              <a:t>: array of bits representing binary numbers</a:t>
            </a:r>
          </a:p>
          <a:p>
            <a:pPr lvl="1" eaLnBrk="1" hangingPunct="1">
              <a:lnSpc>
                <a:spcPct val="80000"/>
              </a:lnSpc>
            </a:pPr>
            <a:r>
              <a:rPr lang="en-US" altLang="en-US" sz="1800" b="1" smtClean="0">
                <a:solidFill>
                  <a:schemeClr val="folHlink"/>
                </a:solidFill>
                <a:latin typeface="Courier New" panose="02070309020205020404" pitchFamily="49" charset="0"/>
              </a:rPr>
              <a:t>signed</a:t>
            </a:r>
            <a:r>
              <a:rPr lang="en-US" altLang="en-US" sz="1800" smtClean="0"/>
              <a:t>: array of bits representing signed binary numbers</a:t>
            </a:r>
          </a:p>
          <a:p>
            <a:pPr lvl="1" eaLnBrk="1" hangingPunct="1">
              <a:lnSpc>
                <a:spcPct val="80000"/>
              </a:lnSpc>
            </a:pPr>
            <a:r>
              <a:rPr lang="en-US" altLang="en-US" sz="1800" smtClean="0"/>
              <a:t>Examples: </a:t>
            </a:r>
          </a:p>
          <a:p>
            <a:pPr lvl="2" eaLnBrk="1" hangingPunct="1">
              <a:lnSpc>
                <a:spcPct val="80000"/>
              </a:lnSpc>
            </a:pPr>
            <a:r>
              <a:rPr lang="en-US" altLang="en-US" sz="1600" b="1" smtClean="0">
                <a:solidFill>
                  <a:schemeClr val="folHlink"/>
                </a:solidFill>
                <a:latin typeface="Courier New" panose="02070309020205020404" pitchFamily="49" charset="0"/>
              </a:rPr>
              <a:t>D: in bit_vector(0 to 7);</a:t>
            </a:r>
          </a:p>
          <a:p>
            <a:pPr lvl="2" eaLnBrk="1" hangingPunct="1">
              <a:lnSpc>
                <a:spcPct val="80000"/>
              </a:lnSpc>
            </a:pPr>
            <a:r>
              <a:rPr lang="en-US" altLang="en-US" sz="1600" b="1" smtClean="0">
                <a:solidFill>
                  <a:schemeClr val="folHlink"/>
                </a:solidFill>
                <a:latin typeface="Courier New" panose="02070309020205020404" pitchFamily="49" charset="0"/>
              </a:rPr>
              <a:t>E: in bit_vector(7 downto 0);</a:t>
            </a:r>
          </a:p>
          <a:p>
            <a:pPr lvl="2" eaLnBrk="1" hangingPunct="1">
              <a:lnSpc>
                <a:spcPct val="80000"/>
              </a:lnSpc>
            </a:pPr>
            <a:r>
              <a:rPr lang="en-US" altLang="en-US" sz="1600" b="1" smtClean="0">
                <a:solidFill>
                  <a:schemeClr val="folHlink"/>
                </a:solidFill>
                <a:latin typeface="Courier New" panose="02070309020205020404" pitchFamily="49" charset="0"/>
              </a:rPr>
              <a:t>M: in signed (4 downto 0); </a:t>
            </a:r>
            <a:br>
              <a:rPr lang="en-US" altLang="en-US" sz="1600" b="1" smtClean="0">
                <a:solidFill>
                  <a:schemeClr val="folHlink"/>
                </a:solidFill>
                <a:latin typeface="Courier New" panose="02070309020205020404" pitchFamily="49" charset="0"/>
              </a:rPr>
            </a:br>
            <a:r>
              <a:rPr lang="en-US" altLang="en-US" sz="1600" b="1" smtClean="0">
                <a:solidFill>
                  <a:schemeClr val="folHlink"/>
                </a:solidFill>
                <a:latin typeface="Courier New" panose="02070309020205020404" pitchFamily="49" charset="0"/>
              </a:rPr>
              <a:t>--signed 5 bit_vector binary number</a:t>
            </a:r>
          </a:p>
          <a:p>
            <a:pPr lvl="2" eaLnBrk="1" hangingPunct="1">
              <a:lnSpc>
                <a:spcPct val="80000"/>
              </a:lnSpc>
            </a:pPr>
            <a:endParaRPr lang="en-US" altLang="en-US" sz="16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additive="base">
                                        <p:cTn id="4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 calcmode="lin" valueType="num">
                                      <p:cBhvr additive="base">
                                        <p:cTn id="4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 calcmode="lin" valueType="num">
                                      <p:cBhvr additive="base">
                                        <p:cTn id="5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anim calcmode="lin" valueType="num">
                                      <p:cBhvr additive="base">
                                        <p:cTn id="5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
                                            <p:txEl>
                                              <p:pRg st="12" end="12"/>
                                            </p:txEl>
                                          </p:spTgt>
                                        </p:tgtEl>
                                        <p:attrNameLst>
                                          <p:attrName>style.visibility</p:attrName>
                                        </p:attrNameLst>
                                      </p:cBhvr>
                                      <p:to>
                                        <p:strVal val="visible"/>
                                      </p:to>
                                    </p:set>
                                    <p:anim calcmode="lin" valueType="num">
                                      <p:cBhvr additive="base">
                                        <p:cTn id="5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
                                            <p:txEl>
                                              <p:pRg st="13" end="13"/>
                                            </p:txEl>
                                          </p:spTgt>
                                        </p:tgtEl>
                                        <p:attrNameLst>
                                          <p:attrName>style.visibility</p:attrName>
                                        </p:attrNameLst>
                                      </p:cBhvr>
                                      <p:to>
                                        <p:strVal val="visible"/>
                                      </p:to>
                                    </p:set>
                                    <p:anim calcmode="lin" valueType="num">
                                      <p:cBhvr additive="base">
                                        <p:cTn id="63"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13" end="13"/>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
                                            <p:txEl>
                                              <p:pRg st="14" end="14"/>
                                            </p:txEl>
                                          </p:spTgt>
                                        </p:tgtEl>
                                        <p:attrNameLst>
                                          <p:attrName>style.visibility</p:attrName>
                                        </p:attrNameLst>
                                      </p:cBhvr>
                                      <p:to>
                                        <p:strVal val="visible"/>
                                      </p:to>
                                    </p:set>
                                    <p:anim calcmode="lin" valueType="num">
                                      <p:cBhvr additive="base">
                                        <p:cTn id="67"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3"/>
          <p:cNvSpPr>
            <a:spLocks noGrp="1"/>
          </p:cNvSpPr>
          <p:nvPr>
            <p:ph type="dt" sz="quarter" idx="4294967295"/>
          </p:nvPr>
        </p:nvSpPr>
        <p:spPr bwMode="auto">
          <a:xfrm>
            <a:off x="7239000" y="6575425"/>
            <a:ext cx="1905000" cy="28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r">
              <a:spcBef>
                <a:spcPct val="0"/>
              </a:spcBef>
              <a:buClrTx/>
              <a:buSzTx/>
              <a:buFontTx/>
              <a:buNone/>
            </a:pPr>
            <a:r>
              <a:rPr lang="en-US" altLang="en-US" sz="1200" i="0">
                <a:solidFill>
                  <a:schemeClr val="tx1"/>
                </a:solidFill>
                <a:latin typeface="Verdana" panose="020B0604030504040204" pitchFamily="34" charset="0"/>
                <a:cs typeface="Arial" panose="020B0604020202020204" pitchFamily="34" charset="0"/>
              </a:rPr>
              <a:t>Fall 08, Oct 29</a:t>
            </a:r>
          </a:p>
        </p:txBody>
      </p:sp>
      <p:sp>
        <p:nvSpPr>
          <p:cNvPr id="53251" name="Footer Placeholder 4"/>
          <p:cNvSpPr>
            <a:spLocks noGrp="1"/>
          </p:cNvSpPr>
          <p:nvPr>
            <p:ph type="ftr" sz="quarter" idx="4294967295"/>
          </p:nvPr>
        </p:nvSpPr>
        <p:spPr bwMode="auto">
          <a:xfrm>
            <a:off x="3124200" y="62452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chemeClr val="tx1"/>
                </a:solidFill>
                <a:latin typeface="Verdana" panose="020B0604030504040204" pitchFamily="34" charset="0"/>
                <a:cs typeface="Arial" panose="020B0604020202020204" pitchFamily="34" charset="0"/>
              </a:rPr>
              <a:t>ELEC2200-002 Lecture 7 (updated)</a:t>
            </a:r>
          </a:p>
        </p:txBody>
      </p:sp>
      <p:sp>
        <p:nvSpPr>
          <p:cNvPr id="53252" name="Slide Number Placeholder 5"/>
          <p:cNvSpPr>
            <a:spLocks noGrp="1"/>
          </p:cNvSpPr>
          <p:nvPr>
            <p:ph type="sldNum" sz="quarter" idx="10"/>
          </p:nvPr>
        </p:nvSpPr>
        <p:spPr>
          <a:xfrm>
            <a:off x="6553200" y="6245225"/>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D8E76F9-06F1-48E0-917D-6D0E53E81511}" type="slidenum">
              <a:rPr lang="en-US" altLang="en-US" sz="1200" smtClean="0">
                <a:solidFill>
                  <a:schemeClr val="tx1"/>
                </a:solidFill>
                <a:latin typeface="Verdana" panose="020B0604030504040204" pitchFamily="34" charset="0"/>
              </a:rPr>
              <a:pPr>
                <a:spcBef>
                  <a:spcPct val="0"/>
                </a:spcBef>
                <a:buClrTx/>
                <a:buSzTx/>
                <a:buFontTx/>
                <a:buNone/>
              </a:pPr>
              <a:t>42</a:t>
            </a:fld>
            <a:endParaRPr lang="en-US" altLang="en-US" sz="1200" smtClean="0">
              <a:solidFill>
                <a:schemeClr val="tx1"/>
              </a:solidFill>
              <a:latin typeface="Verdana" panose="020B0604030504040204" pitchFamily="34" charset="0"/>
            </a:endParaRPr>
          </a:p>
        </p:txBody>
      </p:sp>
      <p:sp>
        <p:nvSpPr>
          <p:cNvPr id="11269" name="Rectangle 2"/>
          <p:cNvSpPr>
            <a:spLocks noGrp="1" noChangeArrowheads="1"/>
          </p:cNvSpPr>
          <p:nvPr>
            <p:ph type="title"/>
          </p:nvPr>
        </p:nvSpPr>
        <p:spPr/>
        <p:txBody>
          <a:bodyPr/>
          <a:lstStyle/>
          <a:p>
            <a:pPr eaLnBrk="1" hangingPunct="1">
              <a:defRPr/>
            </a:pPr>
            <a:r>
              <a:rPr lang="en-US" altLang="en-US" smtClean="0"/>
              <a:t>User-defined datatype</a:t>
            </a:r>
          </a:p>
        </p:txBody>
      </p:sp>
      <p:sp>
        <p:nvSpPr>
          <p:cNvPr id="53254" name="Rectangle 3"/>
          <p:cNvSpPr>
            <a:spLocks noGrp="1" noChangeArrowheads="1"/>
          </p:cNvSpPr>
          <p:nvPr>
            <p:ph type="body" idx="1"/>
          </p:nvPr>
        </p:nvSpPr>
        <p:spPr>
          <a:xfrm>
            <a:off x="566738" y="1752600"/>
            <a:ext cx="8196262" cy="4267200"/>
          </a:xfrm>
        </p:spPr>
        <p:txBody>
          <a:bodyPr/>
          <a:lstStyle/>
          <a:p>
            <a:pPr eaLnBrk="1" hangingPunct="1"/>
            <a:r>
              <a:rPr lang="en-US" altLang="en-US" smtClean="0"/>
              <a:t>Construct datatypes arbitrarily or using built-in datatypes</a:t>
            </a:r>
          </a:p>
          <a:p>
            <a:pPr eaLnBrk="1" hangingPunct="1"/>
            <a:r>
              <a:rPr lang="en-US" altLang="en-US" smtClean="0"/>
              <a:t>Examples:</a:t>
            </a:r>
          </a:p>
          <a:p>
            <a:pPr lvl="1" eaLnBrk="1" hangingPunct="1"/>
            <a:r>
              <a:rPr lang="en-US" altLang="en-US" sz="2000" b="1" smtClean="0">
                <a:solidFill>
                  <a:schemeClr val="hlink"/>
                </a:solidFill>
                <a:latin typeface="Courier New" panose="02070309020205020404" pitchFamily="49" charset="0"/>
              </a:rPr>
              <a:t>type temperature is (high, medium, low);</a:t>
            </a:r>
          </a:p>
          <a:p>
            <a:pPr lvl="1" eaLnBrk="1" hangingPunct="1"/>
            <a:r>
              <a:rPr lang="en-US" altLang="en-US" sz="2000" b="1" smtClean="0">
                <a:solidFill>
                  <a:schemeClr val="hlink"/>
                </a:solidFill>
                <a:latin typeface="Courier New" panose="02070309020205020404" pitchFamily="49" charset="0"/>
              </a:rPr>
              <a:t>type byte is array(0 to 7) of bit;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97F1DDE-A1BD-4DB9-B8AF-F36EA8A23FBA}" type="slidenum">
              <a:rPr lang="ar-SA" altLang="en-US" sz="1400" smtClean="0">
                <a:solidFill>
                  <a:srgbClr val="0000B6"/>
                </a:solidFill>
                <a:latin typeface="Book Antiqua" panose="02040602050305030304" pitchFamily="18" charset="0"/>
              </a:rPr>
              <a:pPr>
                <a:spcBef>
                  <a:spcPct val="0"/>
                </a:spcBef>
                <a:buClrTx/>
                <a:buSzTx/>
                <a:buFontTx/>
                <a:buNone/>
              </a:pPr>
              <a:t>43</a:t>
            </a:fld>
            <a:endParaRPr lang="en-US" altLang="en-US" sz="1400" smtClean="0">
              <a:solidFill>
                <a:srgbClr val="0000B6"/>
              </a:solidFill>
              <a:latin typeface="Book Antiqua" panose="02040602050305030304" pitchFamily="18" charset="0"/>
            </a:endParaRPr>
          </a:p>
        </p:txBody>
      </p:sp>
      <p:sp>
        <p:nvSpPr>
          <p:cNvPr id="604162" name="Rectangle 2"/>
          <p:cNvSpPr>
            <a:spLocks noGrp="1" noChangeArrowheads="1"/>
          </p:cNvSpPr>
          <p:nvPr>
            <p:ph type="title"/>
          </p:nvPr>
        </p:nvSpPr>
        <p:spPr/>
        <p:txBody>
          <a:bodyPr/>
          <a:lstStyle/>
          <a:p>
            <a:pPr>
              <a:defRPr/>
            </a:pPr>
            <a:endParaRPr lang="fa-IR" smtClean="0"/>
          </a:p>
        </p:txBody>
      </p:sp>
      <p:sp>
        <p:nvSpPr>
          <p:cNvPr id="54276" name="Rectangle 3"/>
          <p:cNvSpPr>
            <a:spLocks noGrp="1" noChangeArrowheads="1"/>
          </p:cNvSpPr>
          <p:nvPr>
            <p:ph type="body" idx="1"/>
          </p:nvPr>
        </p:nvSpPr>
        <p:spPr/>
        <p:txBody>
          <a:bodyPr/>
          <a:lstStyle/>
          <a:p>
            <a:endParaRPr lang="fa-IR" alt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ctr">
              <a:defRPr/>
            </a:pPr>
            <a:r>
              <a:rPr lang="en-US" altLang="zh-CN" sz="2800" dirty="0">
                <a:solidFill>
                  <a:schemeClr val="tx2"/>
                </a:solidFill>
                <a:latin typeface="Arial" panose="020B0604020202020204" pitchFamily="34" charset="0"/>
                <a:ea typeface="华文中宋"/>
                <a:cs typeface="华文中宋"/>
              </a:rPr>
              <a:t>Process</a:t>
            </a:r>
            <a:endParaRPr lang="en-US" altLang="en-US" sz="2800" dirty="0">
              <a:solidFill>
                <a:schemeClr val="tx2"/>
              </a:solidFill>
              <a:latin typeface="Arial" panose="020B0604020202020204" pitchFamily="34" charset="0"/>
            </a:endParaRPr>
          </a:p>
        </p:txBody>
      </p:sp>
      <p:sp>
        <p:nvSpPr>
          <p:cNvPr id="31747" name="Content Placeholder 2"/>
          <p:cNvSpPr>
            <a:spLocks noGrp="1"/>
          </p:cNvSpPr>
          <p:nvPr>
            <p:ph idx="4294967295"/>
          </p:nvPr>
        </p:nvSpPr>
        <p:spPr>
          <a:xfrm>
            <a:off x="1435100" y="887413"/>
            <a:ext cx="7499350" cy="4800600"/>
          </a:xfrm>
          <a:solidFill>
            <a:srgbClr val="FFFFFF"/>
          </a:solidFill>
          <a:ln w="12700">
            <a:miter lim="800000"/>
            <a:headEnd/>
            <a:tailEnd/>
          </a:ln>
        </p:spPr>
        <p:txBody>
          <a:bodyPr/>
          <a:lstStyle/>
          <a:p>
            <a:pPr>
              <a:buFontTx/>
              <a:buChar char="•"/>
              <a:defRPr/>
            </a:pPr>
            <a:r>
              <a:rPr lang="en-US" altLang="zh-CN" sz="1800" dirty="0" smtClean="0">
                <a:ea typeface="华文中宋"/>
                <a:cs typeface="华文中宋"/>
              </a:rPr>
              <a:t>Contains sequentially executed statements </a:t>
            </a:r>
          </a:p>
          <a:p>
            <a:pPr>
              <a:buFontTx/>
              <a:buChar char="•"/>
              <a:defRPr/>
            </a:pPr>
            <a:r>
              <a:rPr lang="en-US" altLang="zh-CN" sz="1800" dirty="0" smtClean="0">
                <a:ea typeface="华文中宋"/>
                <a:cs typeface="华文中宋"/>
              </a:rPr>
              <a:t>Execution is controlled either via </a:t>
            </a:r>
          </a:p>
          <a:p>
            <a:pPr lvl="1">
              <a:buFontTx/>
              <a:buChar char="–"/>
              <a:defRPr/>
            </a:pPr>
            <a:r>
              <a:rPr lang="en-US" altLang="zh-CN" sz="1800" dirty="0" smtClean="0">
                <a:ea typeface="华文中宋"/>
                <a:cs typeface="华文中宋"/>
              </a:rPr>
              <a:t>sensitivity list (contains trigger signals), or </a:t>
            </a:r>
          </a:p>
          <a:p>
            <a:pPr lvl="1">
              <a:buFontTx/>
              <a:buChar char="–"/>
              <a:defRPr/>
            </a:pPr>
            <a:r>
              <a:rPr lang="en-US" altLang="zh-CN" sz="1800" dirty="0" smtClean="0">
                <a:ea typeface="华文中宋"/>
                <a:cs typeface="华文中宋"/>
              </a:rPr>
              <a:t>wait-statements </a:t>
            </a:r>
          </a:p>
          <a:p>
            <a:pPr marL="457200" lvl="1" indent="0">
              <a:buFont typeface="Wingdings" panose="05000000000000000000" pitchFamily="2" charset="2"/>
              <a:buNone/>
              <a:defRPr/>
            </a:pPr>
            <a:r>
              <a:rPr lang="en-US" altLang="en-US" sz="1800" dirty="0" smtClean="0"/>
              <a:t>(Executed when one of the signals in the sensitivity list has an event)</a:t>
            </a:r>
            <a:endParaRPr lang="en-US" altLang="zh-CN" sz="1800" dirty="0" smtClean="0">
              <a:ea typeface="华文中宋"/>
              <a:cs typeface="华文中宋"/>
            </a:endParaRPr>
          </a:p>
          <a:p>
            <a:pPr>
              <a:buFontTx/>
              <a:buChar char="•"/>
              <a:defRPr/>
            </a:pPr>
            <a:r>
              <a:rPr lang="en-US" sz="1800" i="1" dirty="0" smtClean="0"/>
              <a:t>Be careful about incomplete sensitivity list.</a:t>
            </a:r>
            <a:endParaRPr lang="en-US" altLang="zh-CN" sz="1800" dirty="0" smtClean="0">
              <a:ea typeface="华文中宋"/>
              <a:cs typeface="华文中宋"/>
            </a:endParaRPr>
          </a:p>
          <a:p>
            <a:pPr>
              <a:buFontTx/>
              <a:buChar char="•"/>
              <a:defRPr/>
            </a:pPr>
            <a:r>
              <a:rPr lang="en-US" altLang="zh-CN" sz="1800" dirty="0" smtClean="0">
                <a:ea typeface="华文中宋"/>
                <a:cs typeface="华文中宋"/>
              </a:rPr>
              <a:t>Exists within an architecture only </a:t>
            </a:r>
          </a:p>
          <a:p>
            <a:pPr>
              <a:buFontTx/>
              <a:buChar char="•"/>
              <a:defRPr/>
            </a:pPr>
            <a:r>
              <a:rPr lang="en-US" altLang="zh-CN" sz="1800" dirty="0" smtClean="0">
                <a:ea typeface="华文中宋"/>
                <a:cs typeface="华文中宋"/>
              </a:rPr>
              <a:t>Several processes run concurrently </a:t>
            </a:r>
          </a:p>
          <a:p>
            <a:pPr>
              <a:buFontTx/>
              <a:buChar char="•"/>
              <a:defRPr/>
            </a:pPr>
            <a:r>
              <a:rPr lang="en-US" altLang="zh-CN" sz="1800" dirty="0" smtClean="0">
                <a:ea typeface="华文中宋"/>
                <a:cs typeface="华文中宋"/>
              </a:rPr>
              <a:t>The process label is optional </a:t>
            </a:r>
          </a:p>
          <a:p>
            <a:pPr>
              <a:buFontTx/>
              <a:buChar char="•"/>
              <a:defRPr/>
            </a:pPr>
            <a:endParaRPr lang="en-US" altLang="en-US" sz="2400" dirty="0" smtClean="0"/>
          </a:p>
        </p:txBody>
      </p:sp>
      <p:sp>
        <p:nvSpPr>
          <p:cNvPr id="55300" name="Rectangle 4"/>
          <p:cNvSpPr>
            <a:spLocks noChangeArrowheads="1"/>
          </p:cNvSpPr>
          <p:nvPr/>
        </p:nvSpPr>
        <p:spPr bwMode="auto">
          <a:xfrm>
            <a:off x="1071563" y="4200525"/>
            <a:ext cx="2943225" cy="2030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400">
                <a:solidFill>
                  <a:schemeClr val="tx1"/>
                </a:solidFill>
                <a:latin typeface="Gill Sans MT" panose="020B0502020104020203" pitchFamily="34" charset="0"/>
              </a:rPr>
              <a:t>architecture RTL of AND_OR_XOR is</a:t>
            </a:r>
            <a:br>
              <a:rPr lang="en-US" altLang="en-US" sz="1400">
                <a:solidFill>
                  <a:schemeClr val="tx1"/>
                </a:solidFill>
                <a:latin typeface="Gill Sans MT" panose="020B0502020104020203" pitchFamily="34" charset="0"/>
              </a:rPr>
            </a:br>
            <a:r>
              <a:rPr lang="en-US" altLang="en-US" sz="1400">
                <a:solidFill>
                  <a:schemeClr val="tx1"/>
                </a:solidFill>
                <a:latin typeface="Gill Sans MT" panose="020B0502020104020203" pitchFamily="34" charset="0"/>
              </a:rPr>
              <a:t>begin</a:t>
            </a:r>
            <a:br>
              <a:rPr lang="en-US" altLang="en-US" sz="1400">
                <a:solidFill>
                  <a:schemeClr val="tx1"/>
                </a:solidFill>
                <a:latin typeface="Gill Sans MT" panose="020B0502020104020203" pitchFamily="34" charset="0"/>
              </a:rPr>
            </a:br>
            <a:r>
              <a:rPr lang="en-US" altLang="en-US" sz="1400">
                <a:solidFill>
                  <a:schemeClr val="tx1"/>
                </a:solidFill>
                <a:latin typeface="Gill Sans MT" panose="020B0502020104020203" pitchFamily="34" charset="0"/>
              </a:rPr>
              <a:t>   </a:t>
            </a:r>
            <a:r>
              <a:rPr lang="en-US" altLang="en-US" sz="1400">
                <a:solidFill>
                  <a:schemeClr val="accent1"/>
                </a:solidFill>
                <a:latin typeface="Gill Sans MT" panose="020B0502020104020203" pitchFamily="34" charset="0"/>
              </a:rPr>
              <a:t>A_O_X:  process  (A, B)                     </a:t>
            </a:r>
            <a:br>
              <a:rPr lang="en-US" altLang="en-US" sz="1400">
                <a:solidFill>
                  <a:schemeClr val="accent1"/>
                </a:solidFill>
                <a:latin typeface="Gill Sans MT" panose="020B0502020104020203" pitchFamily="34" charset="0"/>
              </a:rPr>
            </a:br>
            <a:r>
              <a:rPr lang="en-US" altLang="en-US" sz="1400">
                <a:solidFill>
                  <a:schemeClr val="accent1"/>
                </a:solidFill>
                <a:latin typeface="Gill Sans MT" panose="020B0502020104020203" pitchFamily="34" charset="0"/>
              </a:rPr>
              <a:t>    begin</a:t>
            </a:r>
            <a:br>
              <a:rPr lang="en-US" altLang="en-US" sz="1400">
                <a:solidFill>
                  <a:schemeClr val="accent1"/>
                </a:solidFill>
                <a:latin typeface="Gill Sans MT" panose="020B0502020104020203" pitchFamily="34" charset="0"/>
              </a:rPr>
            </a:br>
            <a:r>
              <a:rPr lang="en-US" altLang="en-US" sz="1400">
                <a:solidFill>
                  <a:schemeClr val="accent1"/>
                </a:solidFill>
                <a:latin typeface="Gill Sans MT" panose="020B0502020104020203" pitchFamily="34" charset="0"/>
              </a:rPr>
              <a:t>      Z_OR   &lt;= A or    B;</a:t>
            </a:r>
            <a:br>
              <a:rPr lang="en-US" altLang="en-US" sz="1400">
                <a:solidFill>
                  <a:schemeClr val="accent1"/>
                </a:solidFill>
                <a:latin typeface="Gill Sans MT" panose="020B0502020104020203" pitchFamily="34" charset="0"/>
              </a:rPr>
            </a:br>
            <a:r>
              <a:rPr lang="en-US" altLang="en-US" sz="1400">
                <a:solidFill>
                  <a:schemeClr val="accent1"/>
                </a:solidFill>
                <a:latin typeface="Gill Sans MT" panose="020B0502020104020203" pitchFamily="34" charset="0"/>
              </a:rPr>
              <a:t>      Z_AND &lt;= A and B;</a:t>
            </a:r>
            <a:br>
              <a:rPr lang="en-US" altLang="en-US" sz="1400">
                <a:solidFill>
                  <a:schemeClr val="accent1"/>
                </a:solidFill>
                <a:latin typeface="Gill Sans MT" panose="020B0502020104020203" pitchFamily="34" charset="0"/>
              </a:rPr>
            </a:br>
            <a:r>
              <a:rPr lang="en-US" altLang="en-US" sz="1400">
                <a:solidFill>
                  <a:schemeClr val="accent1"/>
                </a:solidFill>
                <a:latin typeface="Gill Sans MT" panose="020B0502020104020203" pitchFamily="34" charset="0"/>
              </a:rPr>
              <a:t>      Z_XOR &lt;= A xor  B;</a:t>
            </a:r>
            <a:br>
              <a:rPr lang="en-US" altLang="en-US" sz="1400">
                <a:solidFill>
                  <a:schemeClr val="accent1"/>
                </a:solidFill>
                <a:latin typeface="Gill Sans MT" panose="020B0502020104020203" pitchFamily="34" charset="0"/>
              </a:rPr>
            </a:br>
            <a:r>
              <a:rPr lang="en-US" altLang="en-US" sz="1400">
                <a:solidFill>
                  <a:schemeClr val="accent1"/>
                </a:solidFill>
                <a:latin typeface="Gill Sans MT" panose="020B0502020104020203" pitchFamily="34" charset="0"/>
              </a:rPr>
              <a:t>     end process  A_O_X ;</a:t>
            </a:r>
            <a:br>
              <a:rPr lang="en-US" altLang="en-US" sz="1400">
                <a:solidFill>
                  <a:schemeClr val="accent1"/>
                </a:solidFill>
                <a:latin typeface="Gill Sans MT" panose="020B0502020104020203" pitchFamily="34" charset="0"/>
              </a:rPr>
            </a:br>
            <a:r>
              <a:rPr lang="en-US" altLang="en-US" sz="1400">
                <a:solidFill>
                  <a:schemeClr val="tx1"/>
                </a:solidFill>
                <a:latin typeface="Gill Sans MT" panose="020B0502020104020203" pitchFamily="34" charset="0"/>
              </a:rPr>
              <a:t>end RTL; </a:t>
            </a:r>
          </a:p>
        </p:txBody>
      </p:sp>
      <p:sp>
        <p:nvSpPr>
          <p:cNvPr id="5" name="Oval 4"/>
          <p:cNvSpPr/>
          <p:nvPr/>
        </p:nvSpPr>
        <p:spPr>
          <a:xfrm>
            <a:off x="5286375" y="6000750"/>
            <a:ext cx="500063" cy="285750"/>
          </a:xfrm>
          <a:prstGeom prst="ellipse">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Arrow Connector 6"/>
          <p:cNvCxnSpPr/>
          <p:nvPr/>
        </p:nvCxnSpPr>
        <p:spPr>
          <a:xfrm flipV="1">
            <a:off x="3357563" y="4429125"/>
            <a:ext cx="1143000" cy="2143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5303" name="TextBox 7"/>
          <p:cNvSpPr txBox="1">
            <a:spLocks noChangeArrowheads="1"/>
          </p:cNvSpPr>
          <p:nvPr/>
        </p:nvSpPr>
        <p:spPr bwMode="auto">
          <a:xfrm>
            <a:off x="4429125" y="4071938"/>
            <a:ext cx="1500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400">
                <a:solidFill>
                  <a:schemeClr val="tx1"/>
                </a:solidFill>
                <a:latin typeface="Gill Sans MT" panose="020B0502020104020203" pitchFamily="34" charset="0"/>
              </a:rPr>
              <a:t>Sensitivity list</a:t>
            </a:r>
          </a:p>
        </p:txBody>
      </p:sp>
      <p:sp>
        <p:nvSpPr>
          <p:cNvPr id="55304" name="Rectangle 6"/>
          <p:cNvSpPr>
            <a:spLocks noChangeArrowheads="1"/>
          </p:cNvSpPr>
          <p:nvPr/>
        </p:nvSpPr>
        <p:spPr bwMode="auto">
          <a:xfrm>
            <a:off x="4786313" y="4714875"/>
            <a:ext cx="4114800" cy="1938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chemeClr val="tx1"/>
                </a:solidFill>
                <a:latin typeface="Gill Sans MT" panose="020B0502020104020203" pitchFamily="34" charset="0"/>
              </a:rPr>
              <a:t>architecture RTL of AND_OR_XOR is</a:t>
            </a:r>
            <a:br>
              <a:rPr lang="en-US" altLang="en-US" sz="1200">
                <a:solidFill>
                  <a:schemeClr val="tx1"/>
                </a:solidFill>
                <a:latin typeface="Gill Sans MT" panose="020B0502020104020203" pitchFamily="34" charset="0"/>
              </a:rPr>
            </a:br>
            <a:r>
              <a:rPr lang="en-US" altLang="en-US" sz="1200">
                <a:solidFill>
                  <a:schemeClr val="tx1"/>
                </a:solidFill>
                <a:latin typeface="Gill Sans MT" panose="020B0502020104020203" pitchFamily="34" charset="0"/>
              </a:rPr>
              <a:t>begin</a:t>
            </a:r>
            <a:br>
              <a:rPr lang="en-US" altLang="en-US" sz="1200">
                <a:solidFill>
                  <a:schemeClr val="tx1"/>
                </a:solidFill>
                <a:latin typeface="Gill Sans MT" panose="020B0502020104020203" pitchFamily="34" charset="0"/>
              </a:rPr>
            </a:br>
            <a:r>
              <a:rPr lang="en-US" altLang="en-US" sz="1200">
                <a:solidFill>
                  <a:schemeClr val="tx1"/>
                </a:solidFill>
                <a:latin typeface="Gill Sans MT" panose="020B0502020104020203" pitchFamily="34" charset="0"/>
              </a:rPr>
              <a:t>   </a:t>
            </a:r>
            <a:r>
              <a:rPr lang="en-US" altLang="en-US" sz="1200">
                <a:solidFill>
                  <a:schemeClr val="accent1"/>
                </a:solidFill>
                <a:latin typeface="Gill Sans MT" panose="020B0502020104020203" pitchFamily="34" charset="0"/>
              </a:rPr>
              <a:t>A_O_X:  process                      </a:t>
            </a:r>
            <a:br>
              <a:rPr lang="en-US" altLang="en-US" sz="1200">
                <a:solidFill>
                  <a:schemeClr val="accent1"/>
                </a:solidFill>
                <a:latin typeface="Gill Sans MT" panose="020B0502020104020203" pitchFamily="34" charset="0"/>
              </a:rPr>
            </a:br>
            <a:r>
              <a:rPr lang="en-US" altLang="en-US" sz="1200">
                <a:solidFill>
                  <a:schemeClr val="accent1"/>
                </a:solidFill>
                <a:latin typeface="Gill Sans MT" panose="020B0502020104020203" pitchFamily="34" charset="0"/>
              </a:rPr>
              <a:t>    begin</a:t>
            </a:r>
            <a:br>
              <a:rPr lang="en-US" altLang="en-US" sz="1200">
                <a:solidFill>
                  <a:schemeClr val="accent1"/>
                </a:solidFill>
                <a:latin typeface="Gill Sans MT" panose="020B0502020104020203" pitchFamily="34" charset="0"/>
              </a:rPr>
            </a:br>
            <a:r>
              <a:rPr lang="en-US" altLang="en-US" sz="1200">
                <a:solidFill>
                  <a:schemeClr val="accent1"/>
                </a:solidFill>
                <a:latin typeface="Gill Sans MT" panose="020B0502020104020203" pitchFamily="34" charset="0"/>
              </a:rPr>
              <a:t>      Z_OR   &lt;= A or    B;</a:t>
            </a:r>
            <a:br>
              <a:rPr lang="en-US" altLang="en-US" sz="1200">
                <a:solidFill>
                  <a:schemeClr val="accent1"/>
                </a:solidFill>
                <a:latin typeface="Gill Sans MT" panose="020B0502020104020203" pitchFamily="34" charset="0"/>
              </a:rPr>
            </a:br>
            <a:r>
              <a:rPr lang="en-US" altLang="en-US" sz="1200">
                <a:solidFill>
                  <a:schemeClr val="accent1"/>
                </a:solidFill>
                <a:latin typeface="Gill Sans MT" panose="020B0502020104020203" pitchFamily="34" charset="0"/>
              </a:rPr>
              <a:t>      Z_AND &lt;= A and B;</a:t>
            </a:r>
            <a:br>
              <a:rPr lang="en-US" altLang="en-US" sz="1200">
                <a:solidFill>
                  <a:schemeClr val="accent1"/>
                </a:solidFill>
                <a:latin typeface="Gill Sans MT" panose="020B0502020104020203" pitchFamily="34" charset="0"/>
              </a:rPr>
            </a:br>
            <a:r>
              <a:rPr lang="en-US" altLang="en-US" sz="1200">
                <a:solidFill>
                  <a:schemeClr val="accent1"/>
                </a:solidFill>
                <a:latin typeface="Gill Sans MT" panose="020B0502020104020203" pitchFamily="34" charset="0"/>
              </a:rPr>
              <a:t>      Z_XOR &lt;= A xor  B;</a:t>
            </a:r>
            <a:br>
              <a:rPr lang="en-US" altLang="en-US" sz="1200">
                <a:solidFill>
                  <a:schemeClr val="accent1"/>
                </a:solidFill>
                <a:latin typeface="Gill Sans MT" panose="020B0502020104020203" pitchFamily="34" charset="0"/>
              </a:rPr>
            </a:br>
            <a:r>
              <a:rPr lang="en-US" altLang="en-US" sz="1200">
                <a:solidFill>
                  <a:schemeClr val="accent1"/>
                </a:solidFill>
                <a:latin typeface="Gill Sans MT" panose="020B0502020104020203" pitchFamily="34" charset="0"/>
              </a:rPr>
              <a:t>      wait on A,B;</a:t>
            </a:r>
          </a:p>
          <a:p>
            <a:pPr>
              <a:spcBef>
                <a:spcPct val="0"/>
              </a:spcBef>
              <a:buClrTx/>
              <a:buSzTx/>
              <a:buFontTx/>
              <a:buNone/>
            </a:pPr>
            <a:r>
              <a:rPr lang="en-US" altLang="en-US" sz="1200">
                <a:solidFill>
                  <a:schemeClr val="accent1"/>
                </a:solidFill>
                <a:latin typeface="Gill Sans MT" panose="020B0502020104020203" pitchFamily="34" charset="0"/>
              </a:rPr>
              <a:t>     end process  A_O_X ;</a:t>
            </a:r>
            <a:br>
              <a:rPr lang="en-US" altLang="en-US" sz="1200">
                <a:solidFill>
                  <a:schemeClr val="accent1"/>
                </a:solidFill>
                <a:latin typeface="Gill Sans MT" panose="020B0502020104020203" pitchFamily="34" charset="0"/>
              </a:rPr>
            </a:br>
            <a:r>
              <a:rPr lang="en-US" altLang="en-US" sz="1200">
                <a:solidFill>
                  <a:schemeClr val="tx1"/>
                </a:solidFill>
                <a:latin typeface="Gill Sans MT" panose="020B0502020104020203" pitchFamily="34" charset="0"/>
              </a:rPr>
              <a:t>end RTL; </a:t>
            </a:r>
          </a:p>
        </p:txBody>
      </p:sp>
      <p:sp>
        <p:nvSpPr>
          <p:cNvPr id="10" name="Oval 9"/>
          <p:cNvSpPr/>
          <p:nvPr/>
        </p:nvSpPr>
        <p:spPr>
          <a:xfrm>
            <a:off x="2493963" y="4654550"/>
            <a:ext cx="500062" cy="285750"/>
          </a:xfrm>
          <a:prstGeom prst="ellipse">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Arrow Connector 10"/>
          <p:cNvCxnSpPr/>
          <p:nvPr/>
        </p:nvCxnSpPr>
        <p:spPr>
          <a:xfrm rot="16200000" flipV="1">
            <a:off x="4572000" y="4786313"/>
            <a:ext cx="1419225" cy="70485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altLang="en-US" smtClean="0"/>
              <a:t>Data Objects</a:t>
            </a:r>
          </a:p>
        </p:txBody>
      </p:sp>
      <p:sp>
        <p:nvSpPr>
          <p:cNvPr id="56323" name="Rectangle 3"/>
          <p:cNvSpPr>
            <a:spLocks noGrp="1" noChangeArrowheads="1"/>
          </p:cNvSpPr>
          <p:nvPr>
            <p:ph sz="quarter" idx="1"/>
          </p:nvPr>
        </p:nvSpPr>
        <p:spPr>
          <a:xfrm>
            <a:off x="660400" y="1254125"/>
            <a:ext cx="7772400" cy="4114800"/>
          </a:xfrm>
        </p:spPr>
        <p:txBody>
          <a:bodyPr/>
          <a:lstStyle/>
          <a:p>
            <a:pPr eaLnBrk="1" hangingPunct="1">
              <a:buSzPct val="80000"/>
              <a:buFont typeface="Arial" panose="020B0604020202020204" pitchFamily="34" charset="0"/>
              <a:buChar char="•"/>
            </a:pPr>
            <a:r>
              <a:rPr lang="en-US" altLang="en-US" smtClean="0"/>
              <a:t>Constants : Holds a value that cannot be changed within the design description</a:t>
            </a:r>
          </a:p>
          <a:p>
            <a:pPr eaLnBrk="1" hangingPunct="1">
              <a:buSzPct val="80000"/>
              <a:buFont typeface="Wingdings 2" panose="05020102010507070707" pitchFamily="18" charset="2"/>
              <a:buNone/>
            </a:pPr>
            <a:r>
              <a:rPr lang="en-US" altLang="en-US" smtClean="0">
                <a:solidFill>
                  <a:schemeClr val="hlink"/>
                </a:solidFill>
              </a:rPr>
              <a:t>		</a:t>
            </a:r>
            <a:r>
              <a:rPr lang="en-US" altLang="en-US" sz="2400" smtClean="0">
                <a:solidFill>
                  <a:schemeClr val="hlink"/>
                </a:solidFill>
                <a:latin typeface="Tahoma" panose="020B0604030504040204" pitchFamily="34" charset="0"/>
                <a:cs typeface="Tahoma" panose="020B0604030504040204" pitchFamily="34" charset="0"/>
              </a:rPr>
              <a:t>constant</a:t>
            </a:r>
            <a:r>
              <a:rPr lang="en-US" altLang="en-US" sz="2400" smtClean="0">
                <a:latin typeface="Tahoma" panose="020B0604030504040204" pitchFamily="34" charset="0"/>
                <a:cs typeface="Tahoma" panose="020B0604030504040204" pitchFamily="34" charset="0"/>
              </a:rPr>
              <a:t> width: integer:=8;</a:t>
            </a:r>
          </a:p>
          <a:p>
            <a:pPr lvl="2" eaLnBrk="1" hangingPunct="1">
              <a:buSzPct val="80000"/>
              <a:buFont typeface="Arial" panose="020B0604020202020204" pitchFamily="34" charset="0"/>
              <a:buChar char="•"/>
            </a:pPr>
            <a:r>
              <a:rPr lang="en-US" altLang="en-US" smtClean="0"/>
              <a:t>(The identifier width may be used several times in the code.)</a:t>
            </a:r>
          </a:p>
          <a:p>
            <a:pPr eaLnBrk="1" hangingPunct="1">
              <a:buSzPct val="80000"/>
              <a:buFont typeface="Arial" panose="020B0604020202020204" pitchFamily="34" charset="0"/>
              <a:buChar char="•"/>
            </a:pPr>
            <a:r>
              <a:rPr lang="en-US" altLang="en-US" smtClean="0"/>
              <a:t>Signals : represent wires, used to interconnect components</a:t>
            </a:r>
          </a:p>
          <a:p>
            <a:pPr eaLnBrk="1" hangingPunct="1">
              <a:buSzPct val="80000"/>
              <a:buFont typeface="Arial" panose="020B0604020202020204" pitchFamily="34" charset="0"/>
              <a:buChar char="•"/>
            </a:pPr>
            <a:r>
              <a:rPr lang="en-US" altLang="en-US" smtClean="0"/>
              <a:t>Variables : used in processes and subprograms</a:t>
            </a:r>
          </a:p>
          <a:p>
            <a:pPr eaLnBrk="1" hangingPunct="1">
              <a:buSzPct val="80000"/>
              <a:buFont typeface="Arial" panose="020B0604020202020204" pitchFamily="34" charset="0"/>
              <a:buChar char="•"/>
            </a:pPr>
            <a:endParaRPr lang="en-US" altLang="en-US" smtClean="0"/>
          </a:p>
          <a:p>
            <a:pPr eaLnBrk="1" hangingPunct="1">
              <a:buSzPct val="80000"/>
              <a:buFont typeface="Wingdings 2" panose="05020102010507070707" pitchFamily="18" charset="2"/>
              <a:buNone/>
            </a:pPr>
            <a:r>
              <a:rPr lang="en-US" altLang="en-US" smtClean="0"/>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altLang="en-US" smtClean="0"/>
              <a:t>Data Objects (Cont’d)</a:t>
            </a:r>
          </a:p>
        </p:txBody>
      </p:sp>
      <p:sp>
        <p:nvSpPr>
          <p:cNvPr id="57347" name="Text Box 4"/>
          <p:cNvSpPr txBox="1">
            <a:spLocks noChangeArrowheads="1"/>
          </p:cNvSpPr>
          <p:nvPr/>
        </p:nvSpPr>
        <p:spPr bwMode="auto">
          <a:xfrm>
            <a:off x="685800" y="2438400"/>
            <a:ext cx="79248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2000">
                <a:solidFill>
                  <a:schemeClr val="hlink"/>
                </a:solidFill>
                <a:latin typeface="Tahoma" panose="020B0604030504040204" pitchFamily="34" charset="0"/>
              </a:rPr>
              <a:t>architecture</a:t>
            </a:r>
            <a:r>
              <a:rPr lang="en-US" altLang="en-US" sz="2000">
                <a:solidFill>
                  <a:schemeClr val="tx1"/>
                </a:solidFill>
                <a:latin typeface="Tahoma" panose="020B0604030504040204" pitchFamily="34" charset="0"/>
              </a:rPr>
              <a:t> example </a:t>
            </a:r>
            <a:r>
              <a:rPr lang="en-US" altLang="en-US" sz="2000">
                <a:solidFill>
                  <a:schemeClr val="hlink"/>
                </a:solidFill>
                <a:latin typeface="Tahoma" panose="020B0604030504040204" pitchFamily="34" charset="0"/>
              </a:rPr>
              <a:t>of</a:t>
            </a:r>
            <a:r>
              <a:rPr lang="en-US" altLang="en-US" sz="2000">
                <a:solidFill>
                  <a:schemeClr val="tx1"/>
                </a:solidFill>
                <a:latin typeface="Tahoma" panose="020B0604030504040204" pitchFamily="34" charset="0"/>
              </a:rPr>
              <a:t> and8 </a:t>
            </a:r>
            <a:r>
              <a:rPr lang="en-US" altLang="en-US" sz="2000">
                <a:solidFill>
                  <a:schemeClr val="hlink"/>
                </a:solidFill>
                <a:latin typeface="Tahoma" panose="020B0604030504040204" pitchFamily="34" charset="0"/>
              </a:rPr>
              <a:t>is</a:t>
            </a:r>
          </a:p>
          <a:p>
            <a:pPr eaLnBrk="1" hangingPunct="1">
              <a:spcBef>
                <a:spcPct val="0"/>
              </a:spcBef>
              <a:buClrTx/>
              <a:buSzTx/>
              <a:buFontTx/>
              <a:buNone/>
            </a:pPr>
            <a:r>
              <a:rPr lang="en-US" altLang="en-US" sz="2000">
                <a:solidFill>
                  <a:schemeClr val="hlink"/>
                </a:solidFill>
                <a:latin typeface="Tahoma" panose="020B0604030504040204" pitchFamily="34" charset="0"/>
              </a:rPr>
              <a:t>begin</a:t>
            </a:r>
          </a:p>
          <a:p>
            <a:pPr eaLnBrk="1" hangingPunct="1">
              <a:spcBef>
                <a:spcPct val="0"/>
              </a:spcBef>
              <a:buClrTx/>
              <a:buSzTx/>
              <a:buFontTx/>
              <a:buNone/>
            </a:pPr>
            <a:r>
              <a:rPr lang="en-US" altLang="en-US" sz="2000">
                <a:solidFill>
                  <a:schemeClr val="tx1"/>
                </a:solidFill>
                <a:latin typeface="Tahoma" panose="020B0604030504040204" pitchFamily="34" charset="0"/>
              </a:rPr>
              <a:t>my_and: </a:t>
            </a:r>
            <a:r>
              <a:rPr lang="en-US" altLang="en-US" sz="2000">
                <a:solidFill>
                  <a:schemeClr val="hlink"/>
                </a:solidFill>
                <a:latin typeface="Tahoma" panose="020B0604030504040204" pitchFamily="34" charset="0"/>
              </a:rPr>
              <a:t>process</a:t>
            </a:r>
            <a:r>
              <a:rPr lang="en-US" altLang="en-US" sz="2000">
                <a:solidFill>
                  <a:schemeClr val="tx1"/>
                </a:solidFill>
                <a:latin typeface="Tahoma" panose="020B0604030504040204" pitchFamily="34" charset="0"/>
              </a:rPr>
              <a:t> (a_bus)</a:t>
            </a:r>
          </a:p>
          <a:p>
            <a:pPr eaLnBrk="1" hangingPunct="1">
              <a:spcBef>
                <a:spcPct val="0"/>
              </a:spcBef>
              <a:buClrTx/>
              <a:buSzTx/>
              <a:buFontTx/>
              <a:buNone/>
            </a:pPr>
            <a:r>
              <a:rPr lang="en-US" altLang="en-US" sz="2000">
                <a:solidFill>
                  <a:schemeClr val="tx1"/>
                </a:solidFill>
                <a:latin typeface="Tahoma" panose="020B0604030504040204" pitchFamily="34" charset="0"/>
              </a:rPr>
              <a:t>	</a:t>
            </a:r>
            <a:r>
              <a:rPr lang="en-US" altLang="en-US" sz="2000">
                <a:solidFill>
                  <a:schemeClr val="hlink"/>
                </a:solidFill>
                <a:latin typeface="Tahoma" panose="020B0604030504040204" pitchFamily="34" charset="0"/>
              </a:rPr>
              <a:t>variable </a:t>
            </a:r>
            <a:r>
              <a:rPr lang="en-US" altLang="en-US" sz="2000">
                <a:solidFill>
                  <a:schemeClr val="tx1"/>
                </a:solidFill>
                <a:latin typeface="Tahoma" panose="020B0604030504040204" pitchFamily="34" charset="0"/>
              </a:rPr>
              <a:t>tmp: bit;</a:t>
            </a:r>
          </a:p>
          <a:p>
            <a:pPr eaLnBrk="1" hangingPunct="1">
              <a:spcBef>
                <a:spcPct val="0"/>
              </a:spcBef>
              <a:buClrTx/>
              <a:buSzTx/>
              <a:buFontTx/>
              <a:buNone/>
            </a:pPr>
            <a:r>
              <a:rPr lang="en-US" altLang="en-US" sz="2000">
                <a:solidFill>
                  <a:schemeClr val="tx1"/>
                </a:solidFill>
                <a:latin typeface="Tahoma" panose="020B0604030504040204" pitchFamily="34" charset="0"/>
              </a:rPr>
              <a:t>	</a:t>
            </a:r>
            <a:r>
              <a:rPr lang="en-US" altLang="en-US" sz="2000">
                <a:solidFill>
                  <a:schemeClr val="hlink"/>
                </a:solidFill>
                <a:latin typeface="Tahoma" panose="020B0604030504040204" pitchFamily="34" charset="0"/>
              </a:rPr>
              <a:t>begin</a:t>
            </a:r>
          </a:p>
          <a:p>
            <a:pPr eaLnBrk="1" hangingPunct="1">
              <a:spcBef>
                <a:spcPct val="0"/>
              </a:spcBef>
              <a:buClrTx/>
              <a:buSzTx/>
              <a:buFontTx/>
              <a:buNone/>
            </a:pPr>
            <a:r>
              <a:rPr lang="en-US" altLang="en-US" sz="2000">
                <a:solidFill>
                  <a:schemeClr val="tx1"/>
                </a:solidFill>
                <a:latin typeface="Tahoma" panose="020B0604030504040204" pitchFamily="34" charset="0"/>
              </a:rPr>
              <a:t>		tmp:=‘1’;</a:t>
            </a:r>
          </a:p>
          <a:p>
            <a:pPr eaLnBrk="1" hangingPunct="1">
              <a:spcBef>
                <a:spcPct val="0"/>
              </a:spcBef>
              <a:buClrTx/>
              <a:buSzTx/>
              <a:buFontTx/>
              <a:buNone/>
            </a:pPr>
            <a:r>
              <a:rPr lang="en-US" altLang="en-US" sz="2000">
                <a:solidFill>
                  <a:schemeClr val="tx1"/>
                </a:solidFill>
                <a:latin typeface="Tahoma" panose="020B0604030504040204" pitchFamily="34" charset="0"/>
              </a:rPr>
              <a:t>		</a:t>
            </a:r>
            <a:r>
              <a:rPr lang="en-US" altLang="en-US" sz="2000">
                <a:solidFill>
                  <a:schemeClr val="hlink"/>
                </a:solidFill>
                <a:latin typeface="Tahoma" panose="020B0604030504040204" pitchFamily="34" charset="0"/>
              </a:rPr>
              <a:t>for</a:t>
            </a:r>
            <a:r>
              <a:rPr lang="en-US" altLang="en-US" sz="2000">
                <a:solidFill>
                  <a:schemeClr val="tx1"/>
                </a:solidFill>
                <a:latin typeface="Tahoma" panose="020B0604030504040204" pitchFamily="34" charset="0"/>
              </a:rPr>
              <a:t> i </a:t>
            </a:r>
            <a:r>
              <a:rPr lang="en-US" altLang="en-US" sz="2000">
                <a:solidFill>
                  <a:schemeClr val="hlink"/>
                </a:solidFill>
                <a:latin typeface="Tahoma" panose="020B0604030504040204" pitchFamily="34" charset="0"/>
              </a:rPr>
              <a:t>in </a:t>
            </a:r>
            <a:r>
              <a:rPr lang="en-US" altLang="en-US" sz="2000">
                <a:solidFill>
                  <a:schemeClr val="tx1"/>
                </a:solidFill>
                <a:latin typeface="Tahoma" panose="020B0604030504040204" pitchFamily="34" charset="0"/>
              </a:rPr>
              <a:t>7</a:t>
            </a:r>
            <a:r>
              <a:rPr lang="en-US" altLang="en-US" sz="2000">
                <a:solidFill>
                  <a:schemeClr val="hlink"/>
                </a:solidFill>
                <a:latin typeface="Tahoma" panose="020B0604030504040204" pitchFamily="34" charset="0"/>
              </a:rPr>
              <a:t> downto </a:t>
            </a:r>
            <a:r>
              <a:rPr lang="en-US" altLang="en-US" sz="2000">
                <a:solidFill>
                  <a:schemeClr val="tx1"/>
                </a:solidFill>
                <a:latin typeface="Tahoma" panose="020B0604030504040204" pitchFamily="34" charset="0"/>
              </a:rPr>
              <a:t>0</a:t>
            </a:r>
            <a:r>
              <a:rPr lang="en-US" altLang="en-US" sz="2000">
                <a:solidFill>
                  <a:schemeClr val="hlink"/>
                </a:solidFill>
                <a:latin typeface="Tahoma" panose="020B0604030504040204" pitchFamily="34" charset="0"/>
              </a:rPr>
              <a:t> loop</a:t>
            </a:r>
          </a:p>
          <a:p>
            <a:pPr eaLnBrk="1" hangingPunct="1">
              <a:spcBef>
                <a:spcPct val="0"/>
              </a:spcBef>
              <a:buClrTx/>
              <a:buSzTx/>
              <a:buFontTx/>
              <a:buNone/>
            </a:pPr>
            <a:r>
              <a:rPr lang="en-US" altLang="en-US" sz="2000">
                <a:solidFill>
                  <a:schemeClr val="hlink"/>
                </a:solidFill>
                <a:latin typeface="Tahoma" panose="020B0604030504040204" pitchFamily="34" charset="0"/>
              </a:rPr>
              <a:t>			</a:t>
            </a:r>
            <a:r>
              <a:rPr lang="en-US" altLang="en-US" sz="2000">
                <a:solidFill>
                  <a:schemeClr val="tx1"/>
                </a:solidFill>
                <a:latin typeface="Tahoma" panose="020B0604030504040204" pitchFamily="34" charset="0"/>
              </a:rPr>
              <a:t>tmp:= a_bus(i)</a:t>
            </a:r>
            <a:r>
              <a:rPr lang="en-US" altLang="en-US" sz="2000">
                <a:solidFill>
                  <a:schemeClr val="hlink"/>
                </a:solidFill>
                <a:latin typeface="Tahoma" panose="020B0604030504040204" pitchFamily="34" charset="0"/>
              </a:rPr>
              <a:t> and </a:t>
            </a:r>
            <a:r>
              <a:rPr lang="en-US" altLang="en-US" sz="2000">
                <a:solidFill>
                  <a:schemeClr val="tx1"/>
                </a:solidFill>
                <a:latin typeface="Tahoma" panose="020B0604030504040204" pitchFamily="34" charset="0"/>
              </a:rPr>
              <a:t>tmp;</a:t>
            </a:r>
          </a:p>
          <a:p>
            <a:pPr eaLnBrk="1" hangingPunct="1">
              <a:spcBef>
                <a:spcPct val="0"/>
              </a:spcBef>
              <a:buClrTx/>
              <a:buSzTx/>
              <a:buFontTx/>
              <a:buNone/>
            </a:pPr>
            <a:r>
              <a:rPr lang="en-US" altLang="en-US" sz="2000">
                <a:solidFill>
                  <a:schemeClr val="tx1"/>
                </a:solidFill>
                <a:latin typeface="Tahoma" panose="020B0604030504040204" pitchFamily="34" charset="0"/>
              </a:rPr>
              <a:t>		</a:t>
            </a:r>
            <a:r>
              <a:rPr lang="en-US" altLang="en-US" sz="2000">
                <a:solidFill>
                  <a:schemeClr val="hlink"/>
                </a:solidFill>
                <a:latin typeface="Tahoma" panose="020B0604030504040204" pitchFamily="34" charset="0"/>
              </a:rPr>
              <a:t>end loop</a:t>
            </a:r>
            <a:r>
              <a:rPr lang="en-US" altLang="en-US" sz="2000">
                <a:solidFill>
                  <a:schemeClr val="tx1"/>
                </a:solidFill>
                <a:latin typeface="Tahoma" panose="020B0604030504040204" pitchFamily="34" charset="0"/>
              </a:rPr>
              <a:t>;</a:t>
            </a:r>
          </a:p>
          <a:p>
            <a:pPr eaLnBrk="1" hangingPunct="1">
              <a:spcBef>
                <a:spcPct val="0"/>
              </a:spcBef>
              <a:buClrTx/>
              <a:buSzTx/>
              <a:buFontTx/>
              <a:buNone/>
            </a:pPr>
            <a:r>
              <a:rPr lang="en-US" altLang="en-US" sz="2000">
                <a:solidFill>
                  <a:schemeClr val="hlink"/>
                </a:solidFill>
                <a:latin typeface="Tahoma" panose="020B0604030504040204" pitchFamily="34" charset="0"/>
              </a:rPr>
              <a:t>		</a:t>
            </a:r>
            <a:r>
              <a:rPr lang="en-US" altLang="en-US" sz="2000">
                <a:solidFill>
                  <a:schemeClr val="tx1"/>
                </a:solidFill>
                <a:latin typeface="Tahoma" panose="020B0604030504040204" pitchFamily="34" charset="0"/>
              </a:rPr>
              <a:t>x&lt;=tmp;</a:t>
            </a:r>
          </a:p>
          <a:p>
            <a:pPr eaLnBrk="1" hangingPunct="1">
              <a:spcBef>
                <a:spcPct val="0"/>
              </a:spcBef>
              <a:buClrTx/>
              <a:buSzTx/>
              <a:buFontTx/>
              <a:buNone/>
            </a:pPr>
            <a:r>
              <a:rPr lang="en-US" altLang="en-US" sz="2000">
                <a:solidFill>
                  <a:schemeClr val="tx1"/>
                </a:solidFill>
                <a:latin typeface="Tahoma" panose="020B0604030504040204" pitchFamily="34" charset="0"/>
              </a:rPr>
              <a:t>	</a:t>
            </a:r>
            <a:r>
              <a:rPr lang="en-US" altLang="en-US" sz="2000">
                <a:solidFill>
                  <a:schemeClr val="hlink"/>
                </a:solidFill>
                <a:latin typeface="Tahoma" panose="020B0604030504040204" pitchFamily="34" charset="0"/>
              </a:rPr>
              <a:t>end process </a:t>
            </a:r>
            <a:r>
              <a:rPr lang="en-US" altLang="en-US" sz="2000">
                <a:solidFill>
                  <a:schemeClr val="tx1"/>
                </a:solidFill>
                <a:latin typeface="Tahoma" panose="020B0604030504040204" pitchFamily="34" charset="0"/>
              </a:rPr>
              <a:t>my_and;</a:t>
            </a:r>
          </a:p>
          <a:p>
            <a:pPr eaLnBrk="1" hangingPunct="1">
              <a:spcBef>
                <a:spcPct val="0"/>
              </a:spcBef>
              <a:buClrTx/>
              <a:buSzTx/>
              <a:buFontTx/>
              <a:buNone/>
            </a:pPr>
            <a:r>
              <a:rPr lang="en-US" altLang="en-US" sz="2000">
                <a:solidFill>
                  <a:schemeClr val="hlink"/>
                </a:solidFill>
                <a:latin typeface="Tahoma" panose="020B0604030504040204" pitchFamily="34" charset="0"/>
              </a:rPr>
              <a:t>end </a:t>
            </a:r>
            <a:r>
              <a:rPr lang="en-US" altLang="en-US" sz="2000">
                <a:solidFill>
                  <a:schemeClr val="tx1"/>
                </a:solidFill>
                <a:latin typeface="Tahoma" panose="020B0604030504040204" pitchFamily="34" charset="0"/>
              </a:rPr>
              <a:t>example;</a:t>
            </a:r>
          </a:p>
        </p:txBody>
      </p:sp>
      <p:sp>
        <p:nvSpPr>
          <p:cNvPr id="19461" name="Text Box 5"/>
          <p:cNvSpPr txBox="1">
            <a:spLocks noChangeArrowheads="1"/>
          </p:cNvSpPr>
          <p:nvPr/>
        </p:nvSpPr>
        <p:spPr bwMode="auto">
          <a:xfrm>
            <a:off x="5867400" y="2743200"/>
            <a:ext cx="2971800" cy="1200150"/>
          </a:xfrm>
          <a:prstGeom prst="rect">
            <a:avLst/>
          </a:prstGeom>
          <a:noFill/>
          <a:ln w="9525">
            <a:noFill/>
            <a:miter lim="800000"/>
            <a:headEnd/>
            <a:tailEnd/>
          </a:ln>
        </p:spPr>
        <p:txBody>
          <a:bodyPr>
            <a:spAutoFit/>
          </a:bodyPr>
          <a:lstStyle/>
          <a:p>
            <a:pPr>
              <a:spcBef>
                <a:spcPct val="50000"/>
              </a:spcBef>
              <a:defRPr/>
            </a:pPr>
            <a:r>
              <a:rPr lang="en-US" dirty="0">
                <a:solidFill>
                  <a:srgbClr val="CC0066"/>
                </a:solidFill>
                <a:latin typeface="+mn-lt"/>
              </a:rPr>
              <a:t>Note: Variable does not represent wires like signals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a:defRPr/>
            </a:pPr>
            <a:r>
              <a:rPr lang="en-US" altLang="en-US" smtClean="0"/>
              <a:t>Data Objects</a:t>
            </a:r>
          </a:p>
        </p:txBody>
      </p:sp>
      <p:sp>
        <p:nvSpPr>
          <p:cNvPr id="58371" name="Text Placeholder 2"/>
          <p:cNvSpPr>
            <a:spLocks noGrp="1"/>
          </p:cNvSpPr>
          <p:nvPr>
            <p:ph type="body" sz="half" idx="1"/>
          </p:nvPr>
        </p:nvSpPr>
        <p:spPr>
          <a:xfrm>
            <a:off x="685800" y="1905000"/>
            <a:ext cx="7772400" cy="3886200"/>
          </a:xfrm>
        </p:spPr>
        <p:txBody>
          <a:bodyPr/>
          <a:lstStyle/>
          <a:p>
            <a:pPr>
              <a:buFont typeface="Arial" panose="020B0604020202020204" pitchFamily="34" charset="0"/>
              <a:buChar char="•"/>
            </a:pPr>
            <a:r>
              <a:rPr lang="en-US" altLang="en-US" smtClean="0"/>
              <a:t>There are three types of data objects:</a:t>
            </a:r>
          </a:p>
          <a:p>
            <a:pPr lvl="1">
              <a:buFont typeface="Arial" panose="020B0604020202020204" pitchFamily="34" charset="0"/>
              <a:buChar char="•"/>
            </a:pPr>
            <a:r>
              <a:rPr lang="en-US" altLang="en-US" smtClean="0"/>
              <a:t>Signals</a:t>
            </a:r>
          </a:p>
          <a:p>
            <a:pPr lvl="2">
              <a:buFont typeface="Arial" panose="020B0604020202020204" pitchFamily="34" charset="0"/>
              <a:buChar char="•"/>
            </a:pPr>
            <a:r>
              <a:rPr lang="en-US" altLang="en-US" smtClean="0"/>
              <a:t>Can be considered as wires in a schematic.</a:t>
            </a:r>
          </a:p>
          <a:p>
            <a:pPr lvl="2">
              <a:buFont typeface="Arial" panose="020B0604020202020204" pitchFamily="34" charset="0"/>
              <a:buChar char="•"/>
            </a:pPr>
            <a:r>
              <a:rPr lang="en-US" altLang="en-US" smtClean="0"/>
              <a:t>Can have current value and future values.</a:t>
            </a:r>
          </a:p>
          <a:p>
            <a:pPr lvl="1">
              <a:buFont typeface="Arial" panose="020B0604020202020204" pitchFamily="34" charset="0"/>
              <a:buChar char="•"/>
            </a:pPr>
            <a:r>
              <a:rPr lang="en-US" altLang="en-US" smtClean="0"/>
              <a:t>Variables and Constants</a:t>
            </a:r>
          </a:p>
          <a:p>
            <a:pPr lvl="2">
              <a:buFont typeface="Arial" panose="020B0604020202020204" pitchFamily="34" charset="0"/>
              <a:buChar char="•"/>
            </a:pPr>
            <a:r>
              <a:rPr lang="en-US" altLang="en-US" smtClean="0"/>
              <a:t>Used to model the behavior of a circuit.</a:t>
            </a:r>
          </a:p>
          <a:p>
            <a:pPr lvl="2">
              <a:buFont typeface="Arial" panose="020B0604020202020204" pitchFamily="34" charset="0"/>
              <a:buChar char="•"/>
            </a:pPr>
            <a:r>
              <a:rPr lang="en-US" altLang="en-US" smtClean="0"/>
              <a:t>Used in processes, procedures and functions.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a:defRPr/>
            </a:pPr>
            <a:r>
              <a:rPr lang="en-US" altLang="en-US" smtClean="0"/>
              <a:t>Constant Declaration</a:t>
            </a:r>
          </a:p>
        </p:txBody>
      </p:sp>
      <p:sp>
        <p:nvSpPr>
          <p:cNvPr id="59395" name="Text Placeholder 2"/>
          <p:cNvSpPr>
            <a:spLocks noGrp="1"/>
          </p:cNvSpPr>
          <p:nvPr>
            <p:ph type="body" sz="half" idx="1"/>
          </p:nvPr>
        </p:nvSpPr>
        <p:spPr>
          <a:xfrm>
            <a:off x="685800" y="1752600"/>
            <a:ext cx="7772400" cy="2895600"/>
          </a:xfrm>
        </p:spPr>
        <p:txBody>
          <a:bodyPr/>
          <a:lstStyle/>
          <a:p>
            <a:pPr>
              <a:buFont typeface="Arial" panose="020B0604020202020204" pitchFamily="34" charset="0"/>
              <a:buChar char="•"/>
            </a:pPr>
            <a:r>
              <a:rPr lang="en-US" altLang="en-US" sz="2400" smtClean="0"/>
              <a:t>A constant can have a single value of a given type.</a:t>
            </a:r>
          </a:p>
          <a:p>
            <a:pPr>
              <a:buFont typeface="Arial" panose="020B0604020202020204" pitchFamily="34" charset="0"/>
              <a:buChar char="•"/>
            </a:pPr>
            <a:r>
              <a:rPr lang="en-US" altLang="en-US" sz="2400" smtClean="0"/>
              <a:t>A constant’s value cannot be changed during the simulation.</a:t>
            </a:r>
          </a:p>
          <a:p>
            <a:pPr>
              <a:buFont typeface="Arial" panose="020B0604020202020204" pitchFamily="34" charset="0"/>
              <a:buChar char="•"/>
            </a:pPr>
            <a:r>
              <a:rPr lang="en-US" altLang="en-US" sz="2400" smtClean="0"/>
              <a:t>Constants declared at the start of an architecture can be used anywhere in the architecture.</a:t>
            </a:r>
          </a:p>
          <a:p>
            <a:pPr>
              <a:buFont typeface="Arial" panose="020B0604020202020204" pitchFamily="34" charset="0"/>
              <a:buChar char="•"/>
            </a:pPr>
            <a:r>
              <a:rPr lang="en-US" altLang="en-US" sz="2400" smtClean="0"/>
              <a:t>Constants declared in a process can only be used inside the specific process.</a:t>
            </a:r>
          </a:p>
        </p:txBody>
      </p:sp>
      <p:pic>
        <p:nvPicPr>
          <p:cNvPr id="59396" name="Picture 5" descr="123.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4724400"/>
            <a:ext cx="70008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6"/>
          <p:cNvSpPr txBox="1">
            <a:spLocks noChangeArrowheads="1"/>
          </p:cNvSpPr>
          <p:nvPr/>
        </p:nvSpPr>
        <p:spPr bwMode="auto">
          <a:xfrm>
            <a:off x="1219200" y="4876800"/>
            <a:ext cx="670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400">
                <a:solidFill>
                  <a:schemeClr val="tx1"/>
                </a:solidFill>
                <a:ea typeface="MS PGothic" panose="020B0600070205080204" pitchFamily="34" charset="-128"/>
              </a:rPr>
              <a:t>CONSTANT  constant_name  </a:t>
            </a:r>
            <a:r>
              <a:rPr lang="en-US" altLang="en-US" sz="1400" b="1">
                <a:solidFill>
                  <a:schemeClr val="tx1"/>
                </a:solidFill>
                <a:ea typeface="MS PGothic" panose="020B0600070205080204" pitchFamily="34" charset="-128"/>
              </a:rPr>
              <a:t>:</a:t>
            </a:r>
            <a:r>
              <a:rPr lang="en-US" altLang="en-US" sz="1400">
                <a:solidFill>
                  <a:schemeClr val="tx1"/>
                </a:solidFill>
                <a:ea typeface="MS PGothic" panose="020B0600070205080204" pitchFamily="34" charset="-128"/>
              </a:rPr>
              <a:t>  type_name  [ </a:t>
            </a:r>
            <a:r>
              <a:rPr lang="en-US" altLang="en-US" sz="1400" b="1">
                <a:solidFill>
                  <a:schemeClr val="tx1"/>
                </a:solidFill>
                <a:ea typeface="MS PGothic" panose="020B0600070205080204" pitchFamily="34" charset="-128"/>
              </a:rPr>
              <a:t>:</a:t>
            </a:r>
            <a:r>
              <a:rPr lang="en-US" altLang="en-US" sz="1400">
                <a:solidFill>
                  <a:schemeClr val="tx1"/>
                </a:solidFill>
                <a:ea typeface="MS PGothic" panose="020B0600070205080204" pitchFamily="34" charset="-128"/>
              </a:rPr>
              <a:t> = value];</a:t>
            </a:r>
          </a:p>
          <a:p>
            <a:pPr>
              <a:spcBef>
                <a:spcPct val="0"/>
              </a:spcBef>
              <a:buClrTx/>
              <a:buSzTx/>
              <a:buFontTx/>
              <a:buNone/>
            </a:pPr>
            <a:endParaRPr lang="en-US" altLang="en-US" sz="1400">
              <a:solidFill>
                <a:schemeClr val="tx1"/>
              </a:solidFill>
              <a:ea typeface="MS PGothic" panose="020B0600070205080204" pitchFamily="34" charset="-128"/>
            </a:endParaRPr>
          </a:p>
          <a:p>
            <a:pPr>
              <a:spcBef>
                <a:spcPct val="0"/>
              </a:spcBef>
              <a:buClrTx/>
              <a:buSzTx/>
              <a:buFontTx/>
              <a:buNone/>
            </a:pPr>
            <a:r>
              <a:rPr lang="en-US" altLang="en-US" sz="1400">
                <a:solidFill>
                  <a:schemeClr val="tx1"/>
                </a:solidFill>
                <a:ea typeface="MS PGothic" panose="020B0600070205080204" pitchFamily="34" charset="-128"/>
              </a:rPr>
              <a:t>CONSTANT  rise_fall_time  </a:t>
            </a:r>
            <a:r>
              <a:rPr lang="en-US" altLang="en-US" sz="1400" b="1">
                <a:solidFill>
                  <a:schemeClr val="tx1"/>
                </a:solidFill>
                <a:ea typeface="MS PGothic" panose="020B0600070205080204" pitchFamily="34" charset="-128"/>
              </a:rPr>
              <a:t>:</a:t>
            </a:r>
            <a:r>
              <a:rPr lang="en-US" altLang="en-US" sz="1400">
                <a:solidFill>
                  <a:schemeClr val="tx1"/>
                </a:solidFill>
                <a:ea typeface="MS PGothic" panose="020B0600070205080204" pitchFamily="34" charset="-128"/>
              </a:rPr>
              <a:t>  TIME  </a:t>
            </a:r>
            <a:r>
              <a:rPr lang="en-US" altLang="en-US" sz="1400" b="1">
                <a:solidFill>
                  <a:schemeClr val="tx1"/>
                </a:solidFill>
                <a:ea typeface="MS PGothic" panose="020B0600070205080204" pitchFamily="34" charset="-128"/>
              </a:rPr>
              <a:t>:</a:t>
            </a:r>
            <a:r>
              <a:rPr lang="en-US" altLang="en-US" sz="1400">
                <a:solidFill>
                  <a:schemeClr val="tx1"/>
                </a:solidFill>
                <a:ea typeface="MS PGothic" panose="020B0600070205080204" pitchFamily="34" charset="-128"/>
              </a:rPr>
              <a:t> =  2 ns;</a:t>
            </a:r>
          </a:p>
          <a:p>
            <a:pPr>
              <a:spcBef>
                <a:spcPct val="0"/>
              </a:spcBef>
              <a:buClrTx/>
              <a:buSzTx/>
              <a:buFontTx/>
              <a:buNone/>
            </a:pPr>
            <a:r>
              <a:rPr lang="en-US" altLang="en-US" sz="1400">
                <a:solidFill>
                  <a:schemeClr val="tx1"/>
                </a:solidFill>
                <a:ea typeface="MS PGothic" panose="020B0600070205080204" pitchFamily="34" charset="-128"/>
              </a:rPr>
              <a:t>CONSTANT  data_bus  </a:t>
            </a:r>
            <a:r>
              <a:rPr lang="en-US" altLang="en-US" sz="1400" b="1">
                <a:solidFill>
                  <a:schemeClr val="tx1"/>
                </a:solidFill>
                <a:ea typeface="MS PGothic" panose="020B0600070205080204" pitchFamily="34" charset="-128"/>
              </a:rPr>
              <a:t>:</a:t>
            </a:r>
            <a:r>
              <a:rPr lang="en-US" altLang="en-US" sz="1400">
                <a:solidFill>
                  <a:schemeClr val="tx1"/>
                </a:solidFill>
                <a:ea typeface="MS PGothic" panose="020B0600070205080204" pitchFamily="34" charset="-128"/>
              </a:rPr>
              <a:t>  INTEGER  </a:t>
            </a:r>
            <a:r>
              <a:rPr lang="en-US" altLang="en-US" sz="1400" b="1">
                <a:solidFill>
                  <a:schemeClr val="tx1"/>
                </a:solidFill>
                <a:ea typeface="MS PGothic" panose="020B0600070205080204" pitchFamily="34" charset="-128"/>
              </a:rPr>
              <a:t>: </a:t>
            </a:r>
            <a:r>
              <a:rPr lang="en-US" altLang="en-US" sz="1400">
                <a:solidFill>
                  <a:schemeClr val="tx1"/>
                </a:solidFill>
                <a:ea typeface="MS PGothic" panose="020B0600070205080204" pitchFamily="34" charset="-128"/>
              </a:rPr>
              <a:t>=  16;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defRPr/>
            </a:pPr>
            <a:r>
              <a:rPr lang="en-US" altLang="en-US" smtClean="0"/>
              <a:t>Variable Declaration</a:t>
            </a:r>
          </a:p>
        </p:txBody>
      </p:sp>
      <p:sp>
        <p:nvSpPr>
          <p:cNvPr id="60419" name="Text Placeholder 2"/>
          <p:cNvSpPr>
            <a:spLocks noGrp="1"/>
          </p:cNvSpPr>
          <p:nvPr>
            <p:ph type="body" sz="half" idx="1"/>
          </p:nvPr>
        </p:nvSpPr>
        <p:spPr>
          <a:xfrm>
            <a:off x="685800" y="1981200"/>
            <a:ext cx="7696200" cy="2362200"/>
          </a:xfrm>
        </p:spPr>
        <p:txBody>
          <a:bodyPr/>
          <a:lstStyle/>
          <a:p>
            <a:pPr>
              <a:buFont typeface="Arial" panose="020B0604020202020204" pitchFamily="34" charset="0"/>
              <a:buChar char="•"/>
            </a:pPr>
            <a:r>
              <a:rPr lang="en-US" altLang="en-US" sz="2400" smtClean="0"/>
              <a:t>Variables are used for local storage of data.</a:t>
            </a:r>
          </a:p>
          <a:p>
            <a:pPr>
              <a:buFont typeface="Arial" panose="020B0604020202020204" pitchFamily="34" charset="0"/>
              <a:buChar char="•"/>
            </a:pPr>
            <a:r>
              <a:rPr lang="en-US" altLang="en-US" sz="2400" smtClean="0"/>
              <a:t>Variables are generally not available to multiple components or processes.</a:t>
            </a:r>
          </a:p>
          <a:p>
            <a:pPr>
              <a:buFont typeface="Arial" panose="020B0604020202020204" pitchFamily="34" charset="0"/>
              <a:buChar char="•"/>
            </a:pPr>
            <a:r>
              <a:rPr lang="en-US" altLang="en-US" sz="2400" smtClean="0"/>
              <a:t>All variable assignments take place immediately.</a:t>
            </a:r>
          </a:p>
          <a:p>
            <a:pPr>
              <a:buFont typeface="Arial" panose="020B0604020202020204" pitchFamily="34" charset="0"/>
              <a:buChar char="•"/>
            </a:pPr>
            <a:r>
              <a:rPr lang="en-US" altLang="en-US" sz="2400" smtClean="0"/>
              <a:t>Variables are more convenient than signals for the storage of (temporary) data.</a:t>
            </a:r>
          </a:p>
        </p:txBody>
      </p:sp>
      <p:pic>
        <p:nvPicPr>
          <p:cNvPr id="60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4705350"/>
            <a:ext cx="69818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C0521F5B-D323-4B62-B359-CB2D846E7BAE}" type="slidenum">
              <a:rPr lang="ar-SA" altLang="en-US" sz="1400" smtClean="0">
                <a:solidFill>
                  <a:srgbClr val="0000B6"/>
                </a:solidFill>
                <a:latin typeface="Book Antiqua" panose="02040602050305030304" pitchFamily="18" charset="0"/>
              </a:rPr>
              <a:pPr>
                <a:spcBef>
                  <a:spcPct val="0"/>
                </a:spcBef>
                <a:buClrTx/>
                <a:buSzTx/>
                <a:buFontTx/>
                <a:buNone/>
              </a:pPr>
              <a:t>5</a:t>
            </a:fld>
            <a:endParaRPr lang="en-US" altLang="en-US" sz="1400" smtClean="0">
              <a:solidFill>
                <a:srgbClr val="0000B6"/>
              </a:solidFill>
              <a:latin typeface="Book Antiqua" panose="02040602050305030304" pitchFamily="18" charset="0"/>
            </a:endParaRPr>
          </a:p>
        </p:txBody>
      </p:sp>
      <p:sp>
        <p:nvSpPr>
          <p:cNvPr id="610306" name="Rectangle 2"/>
          <p:cNvSpPr>
            <a:spLocks noGrp="1" noChangeArrowheads="1"/>
          </p:cNvSpPr>
          <p:nvPr>
            <p:ph type="title"/>
          </p:nvPr>
        </p:nvSpPr>
        <p:spPr/>
        <p:txBody>
          <a:bodyPr/>
          <a:lstStyle/>
          <a:p>
            <a:pPr>
              <a:defRPr/>
            </a:pPr>
            <a:r>
              <a:rPr lang="en-US" smtClean="0"/>
              <a:t>VHDL Program Structure</a:t>
            </a:r>
          </a:p>
        </p:txBody>
      </p:sp>
      <p:pic>
        <p:nvPicPr>
          <p:cNvPr id="1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725" y="1217613"/>
            <a:ext cx="520382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100" y="4125913"/>
            <a:ext cx="501332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defRPr/>
            </a:pPr>
            <a:r>
              <a:rPr lang="en-US" altLang="en-US" smtClean="0"/>
              <a:t>Signal Declaration</a:t>
            </a:r>
          </a:p>
        </p:txBody>
      </p:sp>
      <p:sp>
        <p:nvSpPr>
          <p:cNvPr id="61443" name="Text Placeholder 2"/>
          <p:cNvSpPr>
            <a:spLocks noGrp="1"/>
          </p:cNvSpPr>
          <p:nvPr>
            <p:ph type="body" sz="half" idx="1"/>
          </p:nvPr>
        </p:nvSpPr>
        <p:spPr>
          <a:xfrm>
            <a:off x="304800" y="1981200"/>
            <a:ext cx="8458200" cy="2133600"/>
          </a:xfrm>
        </p:spPr>
        <p:txBody>
          <a:bodyPr/>
          <a:lstStyle/>
          <a:p>
            <a:pPr>
              <a:buFont typeface="Arial" panose="020B0604020202020204" pitchFamily="34" charset="0"/>
              <a:buChar char="•"/>
            </a:pPr>
            <a:r>
              <a:rPr lang="en-US" altLang="en-US" sz="2400" smtClean="0"/>
              <a:t>Signals are used for communication between components.</a:t>
            </a:r>
          </a:p>
          <a:p>
            <a:pPr>
              <a:buFont typeface="Arial" panose="020B0604020202020204" pitchFamily="34" charset="0"/>
              <a:buChar char="•"/>
            </a:pPr>
            <a:r>
              <a:rPr lang="en-US" altLang="en-US" sz="2400" smtClean="0"/>
              <a:t>Signals are declared outside the process.</a:t>
            </a:r>
          </a:p>
          <a:p>
            <a:pPr>
              <a:buFont typeface="Arial" panose="020B0604020202020204" pitchFamily="34" charset="0"/>
              <a:buChar char="•"/>
            </a:pPr>
            <a:r>
              <a:rPr lang="en-US" altLang="en-US" sz="2400" smtClean="0"/>
              <a:t>Signals can be seen as real, physical signals.</a:t>
            </a:r>
          </a:p>
          <a:p>
            <a:pPr>
              <a:buFont typeface="Arial" panose="020B0604020202020204" pitchFamily="34" charset="0"/>
              <a:buChar char="•"/>
            </a:pPr>
            <a:r>
              <a:rPr lang="en-US" altLang="en-US" sz="2400" smtClean="0"/>
              <a:t>Some delay must be incurred in a signal assignment.</a:t>
            </a:r>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4248150"/>
            <a:ext cx="57531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0979698-A995-4D2A-9016-12BBEC0A5AC3}" type="slidenum">
              <a:rPr lang="ar-SA" altLang="en-US" sz="1400" smtClean="0">
                <a:solidFill>
                  <a:srgbClr val="0000B6"/>
                </a:solidFill>
                <a:latin typeface="Book Antiqua" panose="02040602050305030304" pitchFamily="18" charset="0"/>
              </a:rPr>
              <a:pPr>
                <a:spcBef>
                  <a:spcPct val="0"/>
                </a:spcBef>
                <a:buClrTx/>
                <a:buSzTx/>
                <a:buFontTx/>
                <a:buNone/>
              </a:pPr>
              <a:t>51</a:t>
            </a:fld>
            <a:endParaRPr lang="en-US" altLang="en-US" sz="1400" smtClean="0">
              <a:solidFill>
                <a:srgbClr val="0000B6"/>
              </a:solidFill>
              <a:latin typeface="Book Antiqua" panose="02040602050305030304" pitchFamily="18" charset="0"/>
            </a:endParaRPr>
          </a:p>
        </p:txBody>
      </p:sp>
      <p:sp>
        <p:nvSpPr>
          <p:cNvPr id="616450" name="Rectangle 2"/>
          <p:cNvSpPr>
            <a:spLocks noGrp="1" noChangeArrowheads="1"/>
          </p:cNvSpPr>
          <p:nvPr>
            <p:ph type="title"/>
          </p:nvPr>
        </p:nvSpPr>
        <p:spPr/>
        <p:txBody>
          <a:bodyPr/>
          <a:lstStyle/>
          <a:p>
            <a:pPr>
              <a:defRPr/>
            </a:pPr>
            <a:r>
              <a:rPr lang="en-US" smtClean="0"/>
              <a:t>D Flip-flop Model</a:t>
            </a:r>
          </a:p>
        </p:txBody>
      </p:sp>
      <p:pic>
        <p:nvPicPr>
          <p:cNvPr id="624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38" y="1050925"/>
            <a:ext cx="157162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2751138"/>
            <a:ext cx="7102475"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Oval 5"/>
          <p:cNvSpPr>
            <a:spLocks noChangeArrowheads="1"/>
          </p:cNvSpPr>
          <p:nvPr/>
        </p:nvSpPr>
        <p:spPr bwMode="auto">
          <a:xfrm>
            <a:off x="4432300" y="3086100"/>
            <a:ext cx="381000" cy="419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62471" name="Line 6"/>
          <p:cNvSpPr>
            <a:spLocks noChangeShapeType="1"/>
          </p:cNvSpPr>
          <p:nvPr/>
        </p:nvSpPr>
        <p:spPr bwMode="auto">
          <a:xfrm flipV="1">
            <a:off x="4775200" y="2311400"/>
            <a:ext cx="1155700" cy="74930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62472" name="Rectangle 7"/>
          <p:cNvSpPr>
            <a:spLocks noChangeArrowheads="1"/>
          </p:cNvSpPr>
          <p:nvPr/>
        </p:nvSpPr>
        <p:spPr bwMode="auto">
          <a:xfrm>
            <a:off x="5884863" y="1697038"/>
            <a:ext cx="291941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Bit values are enclosed </a:t>
            </a:r>
            <a:br>
              <a:rPr lang="en-US" altLang="en-US" sz="1800" i="0">
                <a:solidFill>
                  <a:srgbClr val="3333FF"/>
                </a:solidFill>
              </a:rPr>
            </a:br>
            <a:r>
              <a:rPr lang="en-US" altLang="en-US" sz="1800" i="0">
                <a:solidFill>
                  <a:srgbClr val="3333FF"/>
                </a:solidFill>
              </a:rPr>
              <a:t>in single quotes</a:t>
            </a:r>
          </a:p>
          <a:p>
            <a:pPr>
              <a:buClrTx/>
              <a:buSzTx/>
              <a:buFontTx/>
              <a:buNone/>
            </a:pPr>
            <a:endParaRPr lang="en-US" altLang="en-US" sz="1800" i="0">
              <a:solidFill>
                <a:srgbClr val="3333FF"/>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63491" name="Content Placeholder 2"/>
          <p:cNvSpPr>
            <a:spLocks noGrp="1"/>
          </p:cNvSpPr>
          <p:nvPr>
            <p:ph idx="1"/>
          </p:nvPr>
        </p:nvSpPr>
        <p:spPr/>
        <p:txBody>
          <a:bodyPr/>
          <a:lstStyle/>
          <a:p>
            <a:endParaRPr lang="en-GB" altLang="en-US" smtClean="0"/>
          </a:p>
        </p:txBody>
      </p:sp>
      <p:sp>
        <p:nvSpPr>
          <p:cNvPr id="6349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080549D-56FF-4662-A7D0-DA20A9225426}" type="slidenum">
              <a:rPr lang="ar-SA" altLang="en-US" sz="1400" smtClean="0">
                <a:solidFill>
                  <a:srgbClr val="0000B6"/>
                </a:solidFill>
                <a:latin typeface="Book Antiqua" panose="02040602050305030304" pitchFamily="18" charset="0"/>
              </a:rPr>
              <a:pPr>
                <a:spcBef>
                  <a:spcPct val="0"/>
                </a:spcBef>
                <a:buClrTx/>
                <a:buSzTx/>
                <a:buFontTx/>
                <a:buNone/>
              </a:pPr>
              <a:t>52</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64515" name="Content Placeholder 2"/>
          <p:cNvSpPr>
            <a:spLocks noGrp="1"/>
          </p:cNvSpPr>
          <p:nvPr>
            <p:ph idx="1"/>
          </p:nvPr>
        </p:nvSpPr>
        <p:spPr/>
        <p:txBody>
          <a:bodyPr/>
          <a:lstStyle/>
          <a:p>
            <a:endParaRPr lang="en-GB" altLang="en-US" smtClean="0"/>
          </a:p>
        </p:txBody>
      </p:sp>
      <p:sp>
        <p:nvSpPr>
          <p:cNvPr id="6451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421ECDB-5471-4FB1-A851-DA83749729A7}" type="slidenum">
              <a:rPr lang="ar-SA" altLang="en-US" sz="1400" smtClean="0">
                <a:solidFill>
                  <a:srgbClr val="0000B6"/>
                </a:solidFill>
                <a:latin typeface="Book Antiqua" panose="02040602050305030304" pitchFamily="18" charset="0"/>
              </a:rPr>
              <a:pPr>
                <a:spcBef>
                  <a:spcPct val="0"/>
                </a:spcBef>
                <a:buClrTx/>
                <a:buSzTx/>
                <a:buFontTx/>
                <a:buNone/>
              </a:pPr>
              <a:t>53</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a:defRPr/>
            </a:pPr>
            <a:r>
              <a:rPr lang="en-US" altLang="en-US" smtClean="0"/>
              <a:t>Generics</a:t>
            </a:r>
          </a:p>
        </p:txBody>
      </p:sp>
      <p:sp>
        <p:nvSpPr>
          <p:cNvPr id="65539" name="Text Placeholder 2"/>
          <p:cNvSpPr>
            <a:spLocks noGrp="1"/>
          </p:cNvSpPr>
          <p:nvPr>
            <p:ph type="body" sz="half" idx="1"/>
          </p:nvPr>
        </p:nvSpPr>
        <p:spPr>
          <a:xfrm>
            <a:off x="685800" y="1676400"/>
            <a:ext cx="7772400" cy="4419600"/>
          </a:xfrm>
        </p:spPr>
        <p:txBody>
          <a:bodyPr/>
          <a:lstStyle/>
          <a:p>
            <a:pPr>
              <a:buFont typeface="Arial" panose="020B0604020202020204" pitchFamily="34" charset="0"/>
              <a:buChar char="•"/>
            </a:pPr>
            <a:r>
              <a:rPr lang="en-US" altLang="en-US" sz="2400" smtClean="0"/>
              <a:t>Generics allow the component to be customized upon instantiation.</a:t>
            </a:r>
          </a:p>
          <a:p>
            <a:pPr>
              <a:buFont typeface="Arial" panose="020B0604020202020204" pitchFamily="34" charset="0"/>
              <a:buChar char="•"/>
            </a:pPr>
            <a:r>
              <a:rPr lang="en-US" altLang="en-US" sz="2400" smtClean="0"/>
              <a:t>Generics pass information from the entity to the architecture.</a:t>
            </a:r>
          </a:p>
          <a:p>
            <a:pPr>
              <a:buFont typeface="Arial" panose="020B0604020202020204" pitchFamily="34" charset="0"/>
              <a:buChar char="•"/>
            </a:pPr>
            <a:r>
              <a:rPr lang="en-US" altLang="en-US" sz="2400" smtClean="0"/>
              <a:t>Common uses of generics</a:t>
            </a:r>
          </a:p>
          <a:p>
            <a:pPr lvl="1">
              <a:buFont typeface="Arial" panose="020B0604020202020204" pitchFamily="34" charset="0"/>
              <a:buChar char="•"/>
            </a:pPr>
            <a:r>
              <a:rPr lang="en-US" altLang="en-US" sz="2000" smtClean="0"/>
              <a:t>Customize timing</a:t>
            </a:r>
          </a:p>
          <a:p>
            <a:pPr lvl="1">
              <a:buFont typeface="Arial" panose="020B0604020202020204" pitchFamily="34" charset="0"/>
              <a:buChar char="•"/>
            </a:pPr>
            <a:r>
              <a:rPr lang="en-US" altLang="en-US" sz="2000" smtClean="0"/>
              <a:t>Alter range of subtypes</a:t>
            </a:r>
          </a:p>
          <a:p>
            <a:pPr lvl="1">
              <a:buFont typeface="Arial" panose="020B0604020202020204" pitchFamily="34" charset="0"/>
              <a:buChar char="•"/>
            </a:pPr>
            <a:r>
              <a:rPr lang="en-US" altLang="en-US" sz="2000" smtClean="0"/>
              <a:t>Change size of arrays</a:t>
            </a:r>
          </a:p>
        </p:txBody>
      </p:sp>
      <p:sp>
        <p:nvSpPr>
          <p:cNvPr id="6554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Arial Unicode MS" panose="020B0604020202020204" pitchFamily="34" charset="-128"/>
                <a:ea typeface="MS PGothic" panose="020B0600070205080204" pitchFamily="34" charset="-128"/>
                <a:cs typeface="Times New Roman" panose="02020603050405020304" pitchFamily="18" charset="0"/>
              </a:rPr>
              <a:t>entity ADDER is generic(n: natural :=2); port( A: in std_logic_vector(n-1 downto 0); B: in std_logic_vector(n-1 downto 0); carry: out std_logic; sum: out std_logic_vector(n-1 downto 0) ); end ADDER;</a:t>
            </a:r>
            <a:r>
              <a:rPr lang="en-US" altLang="en-US" sz="900">
                <a:solidFill>
                  <a:schemeClr val="tx1"/>
                </a:solidFill>
                <a:ea typeface="MS PGothic" panose="020B0600070205080204" pitchFamily="34" charset="-128"/>
                <a:cs typeface="Times New Roman" panose="02020603050405020304" pitchFamily="18" charset="0"/>
              </a:rPr>
              <a:t> </a:t>
            </a:r>
            <a:endParaRPr lang="en-US" altLang="en-US" sz="2400">
              <a:solidFill>
                <a:schemeClr val="tx1"/>
              </a:solidFill>
              <a:ea typeface="MS PGothic" panose="020B0600070205080204" pitchFamily="34" charset="-128"/>
              <a:cs typeface="Times New Roman" panose="02020603050405020304" pitchFamily="18" charset="0"/>
            </a:endParaRPr>
          </a:p>
        </p:txBody>
      </p:sp>
      <p:sp>
        <p:nvSpPr>
          <p:cNvPr id="6554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Arial Unicode MS" panose="020B0604020202020204" pitchFamily="34" charset="-128"/>
                <a:ea typeface="MS PGothic" panose="020B0600070205080204" pitchFamily="34" charset="-128"/>
                <a:cs typeface="Times New Roman" panose="02020603050405020304" pitchFamily="18" charset="0"/>
              </a:rPr>
              <a:t>entity ADDER is generic(n: natural :=2); port( A: in std_logic_vector(n-1 downto 0); B: in std_logic_vector(n-1 downto 0); carry: out std_logic; sum: out std_logic_vector(n-1 downto 0) ); end ADDER;</a:t>
            </a:r>
            <a:r>
              <a:rPr lang="en-US" altLang="en-US" sz="900">
                <a:solidFill>
                  <a:schemeClr val="tx1"/>
                </a:solidFill>
                <a:ea typeface="MS PGothic" panose="020B0600070205080204" pitchFamily="34" charset="-128"/>
                <a:cs typeface="Times New Roman" panose="02020603050405020304" pitchFamily="18" charset="0"/>
              </a:rPr>
              <a:t> </a:t>
            </a:r>
            <a:endParaRPr lang="en-US" altLang="en-US" sz="2400">
              <a:solidFill>
                <a:schemeClr val="tx1"/>
              </a:solidFill>
              <a:ea typeface="MS PGothic" panose="020B0600070205080204" pitchFamily="34" charset="-128"/>
              <a:cs typeface="Times New Roman" panose="02020603050405020304" pitchFamily="18" charset="0"/>
            </a:endParaRPr>
          </a:p>
        </p:txBody>
      </p:sp>
      <p:sp>
        <p:nvSpPr>
          <p:cNvPr id="65542" name="TextBox 8"/>
          <p:cNvSpPr txBox="1">
            <a:spLocks noChangeArrowheads="1"/>
          </p:cNvSpPr>
          <p:nvPr/>
        </p:nvSpPr>
        <p:spPr bwMode="auto">
          <a:xfrm>
            <a:off x="1828800" y="4876800"/>
            <a:ext cx="4495800" cy="17541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200">
                <a:solidFill>
                  <a:schemeClr val="tx1"/>
                </a:solidFill>
                <a:latin typeface="Courier New" panose="02070309020205020404" pitchFamily="49" charset="0"/>
                <a:ea typeface="MS PGothic" panose="020B0600070205080204" pitchFamily="34" charset="-128"/>
                <a:cs typeface="Courier New" panose="02070309020205020404" pitchFamily="49" charset="0"/>
              </a:rPr>
              <a:t>ENTITY adder IS </a:t>
            </a:r>
          </a:p>
          <a:p>
            <a:pPr>
              <a:spcBef>
                <a:spcPct val="0"/>
              </a:spcBef>
              <a:buClrTx/>
              <a:buSzTx/>
              <a:buFontTx/>
              <a:buNone/>
            </a:pPr>
            <a:r>
              <a:rPr lang="en-US" altLang="en-US" sz="1200">
                <a:solidFill>
                  <a:schemeClr val="tx1"/>
                </a:solidFill>
                <a:latin typeface="Courier New" panose="02070309020205020404" pitchFamily="49" charset="0"/>
                <a:ea typeface="MS PGothic" panose="020B0600070205080204" pitchFamily="34" charset="-128"/>
                <a:cs typeface="Courier New" panose="02070309020205020404" pitchFamily="49" charset="0"/>
              </a:rPr>
              <a:t>GENERIC(n: natural :=2); </a:t>
            </a:r>
          </a:p>
          <a:p>
            <a:pPr>
              <a:spcBef>
                <a:spcPct val="0"/>
              </a:spcBef>
              <a:buClrTx/>
              <a:buSzTx/>
              <a:buFontTx/>
              <a:buNone/>
            </a:pPr>
            <a:r>
              <a:rPr lang="en-US" altLang="en-US" sz="1200">
                <a:solidFill>
                  <a:schemeClr val="tx1"/>
                </a:solidFill>
                <a:latin typeface="Courier New" panose="02070309020205020404" pitchFamily="49" charset="0"/>
                <a:ea typeface="MS PGothic" panose="020B0600070205080204" pitchFamily="34" charset="-128"/>
                <a:cs typeface="Courier New" panose="02070309020205020404" pitchFamily="49" charset="0"/>
              </a:rPr>
              <a:t>PORT( </a:t>
            </a:r>
          </a:p>
          <a:p>
            <a:pPr>
              <a:spcBef>
                <a:spcPct val="0"/>
              </a:spcBef>
              <a:buClrTx/>
              <a:buSzTx/>
              <a:buFontTx/>
              <a:buNone/>
            </a:pPr>
            <a:r>
              <a:rPr lang="en-US" altLang="en-US" sz="1200">
                <a:solidFill>
                  <a:schemeClr val="tx1"/>
                </a:solidFill>
                <a:latin typeface="Courier New" panose="02070309020205020404" pitchFamily="49" charset="0"/>
                <a:ea typeface="MS PGothic" panose="020B0600070205080204" pitchFamily="34" charset="-128"/>
                <a:cs typeface="Courier New" panose="02070309020205020404" pitchFamily="49" charset="0"/>
              </a:rPr>
              <a:t>      A: IN STD_LOGIC_VECTOR(n-1 DOWNTO 0);    </a:t>
            </a:r>
          </a:p>
          <a:p>
            <a:pPr>
              <a:spcBef>
                <a:spcPct val="0"/>
              </a:spcBef>
              <a:buClrTx/>
              <a:buSzTx/>
              <a:buFontTx/>
              <a:buNone/>
            </a:pPr>
            <a:r>
              <a:rPr lang="en-US" altLang="en-US" sz="1200">
                <a:solidFill>
                  <a:schemeClr val="tx1"/>
                </a:solidFill>
                <a:latin typeface="Courier New" panose="02070309020205020404" pitchFamily="49" charset="0"/>
                <a:ea typeface="MS PGothic" panose="020B0600070205080204" pitchFamily="34" charset="-128"/>
                <a:cs typeface="Courier New" panose="02070309020205020404" pitchFamily="49" charset="0"/>
              </a:rPr>
              <a:t>      B: IN STD_LOGIC_VECTOR(n-1 DOWNTO 0); </a:t>
            </a:r>
          </a:p>
          <a:p>
            <a:pPr>
              <a:spcBef>
                <a:spcPct val="0"/>
              </a:spcBef>
              <a:buClrTx/>
              <a:buSzTx/>
              <a:buFontTx/>
              <a:buNone/>
            </a:pPr>
            <a:r>
              <a:rPr lang="en-US" altLang="en-US" sz="1200">
                <a:solidFill>
                  <a:schemeClr val="tx1"/>
                </a:solidFill>
                <a:latin typeface="Courier New" panose="02070309020205020404" pitchFamily="49" charset="0"/>
                <a:ea typeface="MS PGothic" panose="020B0600070205080204" pitchFamily="34" charset="-128"/>
                <a:cs typeface="Courier New" panose="02070309020205020404" pitchFamily="49" charset="0"/>
              </a:rPr>
              <a:t>      C: OUT STD_LOGIC; </a:t>
            </a:r>
          </a:p>
          <a:p>
            <a:pPr>
              <a:spcBef>
                <a:spcPct val="0"/>
              </a:spcBef>
              <a:buClrTx/>
              <a:buSzTx/>
              <a:buFontTx/>
              <a:buNone/>
            </a:pPr>
            <a:r>
              <a:rPr lang="en-US" altLang="en-US" sz="1200">
                <a:solidFill>
                  <a:schemeClr val="tx1"/>
                </a:solidFill>
                <a:latin typeface="Courier New" panose="02070309020205020404" pitchFamily="49" charset="0"/>
                <a:ea typeface="MS PGothic" panose="020B0600070205080204" pitchFamily="34" charset="-128"/>
                <a:cs typeface="Courier New" panose="02070309020205020404" pitchFamily="49" charset="0"/>
              </a:rPr>
              <a:t>      SUM: OUT STD_LOGIC_VECTOR(n-1 DOWNTO 0) ); </a:t>
            </a:r>
          </a:p>
          <a:p>
            <a:pPr>
              <a:spcBef>
                <a:spcPct val="0"/>
              </a:spcBef>
              <a:buClrTx/>
              <a:buSzTx/>
              <a:buFontTx/>
              <a:buNone/>
            </a:pPr>
            <a:r>
              <a:rPr lang="en-US" altLang="en-US" sz="1200">
                <a:solidFill>
                  <a:schemeClr val="tx1"/>
                </a:solidFill>
                <a:latin typeface="Courier New" panose="02070309020205020404" pitchFamily="49" charset="0"/>
                <a:ea typeface="MS PGothic" panose="020B0600070205080204" pitchFamily="34" charset="-128"/>
                <a:cs typeface="Courier New" panose="02070309020205020404" pitchFamily="49" charset="0"/>
              </a:rPr>
              <a:t>END adder;</a:t>
            </a:r>
          </a:p>
        </p:txBody>
      </p:sp>
      <p:sp>
        <p:nvSpPr>
          <p:cNvPr id="65543"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Arial Unicode MS" panose="020B0604020202020204" pitchFamily="34" charset="-128"/>
                <a:ea typeface="MS PGothic" panose="020B0600070205080204" pitchFamily="34" charset="-128"/>
                <a:cs typeface="Times New Roman" panose="02020603050405020304" pitchFamily="18" charset="0"/>
              </a:rPr>
              <a:t>entity ADDER is generic(n: natural :=2); port( A: in std_logic_vector(n-1 downto 0); B: in std_logic_vector(n-1 downto 0); carry: out std_logic; sum: out std_logic_vector(n-1 downto 0) ); end ADDER;</a:t>
            </a:r>
            <a:r>
              <a:rPr lang="en-US" altLang="en-US" sz="900">
                <a:solidFill>
                  <a:schemeClr val="tx1"/>
                </a:solidFill>
                <a:ea typeface="MS PGothic" panose="020B0600070205080204" pitchFamily="34" charset="-128"/>
                <a:cs typeface="Times New Roman" panose="02020603050405020304" pitchFamily="18" charset="0"/>
              </a:rPr>
              <a:t> </a:t>
            </a:r>
            <a:endParaRPr lang="en-US" altLang="en-US" sz="2400">
              <a:solidFill>
                <a:schemeClr val="tx1"/>
              </a:solidFill>
              <a:ea typeface="MS PGothic" panose="020B0600070205080204" pitchFamily="34" charset="-128"/>
              <a:cs typeface="Times New Roman" panose="02020603050405020304" pitchFamily="18" charset="0"/>
            </a:endParaRPr>
          </a:p>
        </p:txBody>
      </p:sp>
      <p:sp>
        <p:nvSpPr>
          <p:cNvPr id="65544"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1000">
                <a:solidFill>
                  <a:srgbClr val="000000"/>
                </a:solidFill>
                <a:latin typeface="Arial Unicode MS" panose="020B0604020202020204" pitchFamily="34" charset="-128"/>
                <a:ea typeface="MS PGothic" panose="020B0600070205080204" pitchFamily="34" charset="-128"/>
                <a:cs typeface="Times New Roman" panose="02020603050405020304" pitchFamily="18" charset="0"/>
              </a:rPr>
              <a:t>entity ADDER is generic(n: natural :=2); port( A: in std_logic_vector(n-1 downto 0); B: in std_logic_vector(n-1 downto 0); carry: out std_logic; sum: out std_logic_vector(n-1 downto 0) ); end ADDER;</a:t>
            </a:r>
            <a:r>
              <a:rPr lang="en-US" altLang="en-US" sz="900">
                <a:solidFill>
                  <a:schemeClr val="tx1"/>
                </a:solidFill>
                <a:ea typeface="MS PGothic" panose="020B0600070205080204" pitchFamily="34" charset="-128"/>
                <a:cs typeface="Times New Roman" panose="02020603050405020304" pitchFamily="18" charset="0"/>
              </a:rPr>
              <a:t> </a:t>
            </a:r>
            <a:endParaRPr lang="en-US" altLang="en-US" sz="2400">
              <a:solidFill>
                <a:schemeClr val="tx1"/>
              </a:solidFill>
              <a:ea typeface="MS PGothic" panose="020B0600070205080204" pitchFamily="34" charset="-128"/>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a:defRPr/>
            </a:pPr>
            <a:r>
              <a:rPr lang="en-US" altLang="en-US" smtClean="0"/>
              <a:t>Technology Modeling</a:t>
            </a:r>
          </a:p>
        </p:txBody>
      </p:sp>
      <p:sp>
        <p:nvSpPr>
          <p:cNvPr id="66563" name="Text Placeholder 2"/>
          <p:cNvSpPr>
            <a:spLocks noGrp="1"/>
          </p:cNvSpPr>
          <p:nvPr>
            <p:ph type="body" sz="half" idx="1"/>
          </p:nvPr>
        </p:nvSpPr>
        <p:spPr>
          <a:xfrm>
            <a:off x="685800" y="1600200"/>
            <a:ext cx="7848600" cy="1219200"/>
          </a:xfrm>
        </p:spPr>
        <p:txBody>
          <a:bodyPr/>
          <a:lstStyle/>
          <a:p>
            <a:pPr>
              <a:buFont typeface="Arial" panose="020B0604020202020204" pitchFamily="34" charset="0"/>
              <a:buChar char="•"/>
            </a:pPr>
            <a:r>
              <a:rPr lang="en-US" altLang="en-US" sz="2000" smtClean="0"/>
              <a:t>One use of generics is to alter the timing of a certain component.</a:t>
            </a:r>
          </a:p>
          <a:p>
            <a:pPr>
              <a:buFont typeface="Arial" panose="020B0604020202020204" pitchFamily="34" charset="0"/>
              <a:buChar char="•"/>
            </a:pPr>
            <a:r>
              <a:rPr lang="en-US" altLang="en-US" sz="2000" smtClean="0"/>
              <a:t>It is possible to indicate a generic timing delay and then specify the exact delay at instantiation.</a:t>
            </a:r>
          </a:p>
        </p:txBody>
      </p:sp>
      <p:pic>
        <p:nvPicPr>
          <p:cNvPr id="665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790825"/>
            <a:ext cx="6048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txBox="1">
            <a:spLocks/>
          </p:cNvSpPr>
          <p:nvPr/>
        </p:nvSpPr>
        <p:spPr bwMode="auto">
          <a:xfrm>
            <a:off x="685800" y="4419600"/>
            <a:ext cx="7848600" cy="1219200"/>
          </a:xfrm>
          <a:prstGeom prst="rect">
            <a:avLst/>
          </a:prstGeom>
          <a:noFill/>
          <a:ln w="9525">
            <a:noFill/>
            <a:miter lim="800000"/>
            <a:headEnd/>
            <a:tailEnd/>
          </a:ln>
        </p:spPr>
        <p:txBody>
          <a:bodyPr/>
          <a:lstStyle/>
          <a:p>
            <a:pPr marL="342900" indent="-342900">
              <a:spcBef>
                <a:spcPct val="20000"/>
              </a:spcBef>
              <a:buFont typeface="Arial" pitchFamily="34" charset="0"/>
              <a:buChar char="•"/>
              <a:defRPr/>
            </a:pPr>
            <a:r>
              <a:rPr lang="en-US" sz="2000" kern="0" dirty="0">
                <a:latin typeface="+mn-lt"/>
              </a:rPr>
              <a:t>The example above declares the interface to a component named inv.</a:t>
            </a:r>
          </a:p>
          <a:p>
            <a:pPr marL="342900" indent="-342900">
              <a:spcBef>
                <a:spcPct val="20000"/>
              </a:spcBef>
              <a:buFont typeface="Arial" pitchFamily="34" charset="0"/>
              <a:buChar char="•"/>
              <a:defRPr/>
            </a:pPr>
            <a:r>
              <a:rPr lang="en-US" sz="2000" kern="0" dirty="0">
                <a:latin typeface="+mn-lt"/>
              </a:rPr>
              <a:t>The propagation time for high-to-low and low-to-high transitions can be specified later.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a:defRPr/>
            </a:pPr>
            <a:r>
              <a:rPr lang="en-US" altLang="en-US" smtClean="0"/>
              <a:t>Structural Statements</a:t>
            </a:r>
          </a:p>
        </p:txBody>
      </p:sp>
      <p:sp>
        <p:nvSpPr>
          <p:cNvPr id="67587" name="Text Placeholder 2"/>
          <p:cNvSpPr>
            <a:spLocks noGrp="1"/>
          </p:cNvSpPr>
          <p:nvPr>
            <p:ph type="body" sz="half" idx="1"/>
          </p:nvPr>
        </p:nvSpPr>
        <p:spPr>
          <a:xfrm>
            <a:off x="685800" y="1600200"/>
            <a:ext cx="7848600" cy="1295400"/>
          </a:xfrm>
        </p:spPr>
        <p:txBody>
          <a:bodyPr/>
          <a:lstStyle/>
          <a:p>
            <a:pPr>
              <a:buFont typeface="Arial" panose="020B0604020202020204" pitchFamily="34" charset="0"/>
              <a:buChar char="•"/>
            </a:pPr>
            <a:r>
              <a:rPr lang="en-US" altLang="en-US" sz="2400" smtClean="0"/>
              <a:t>The GENERIC MAP is similar to the PORT MAP in that it maps specific values to generics declared in the component.</a:t>
            </a:r>
          </a:p>
        </p:txBody>
      </p:sp>
      <p:pic>
        <p:nvPicPr>
          <p:cNvPr id="675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2771775"/>
            <a:ext cx="66389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a:defRPr/>
            </a:pPr>
            <a:r>
              <a:rPr lang="en-US" altLang="en-US" smtClean="0"/>
              <a:t>Generate Statement</a:t>
            </a:r>
          </a:p>
        </p:txBody>
      </p:sp>
      <p:sp>
        <p:nvSpPr>
          <p:cNvPr id="68611" name="Text Placeholder 2"/>
          <p:cNvSpPr>
            <a:spLocks noGrp="1"/>
          </p:cNvSpPr>
          <p:nvPr>
            <p:ph type="body" sz="half" idx="1"/>
          </p:nvPr>
        </p:nvSpPr>
        <p:spPr>
          <a:xfrm>
            <a:off x="685800" y="1828800"/>
            <a:ext cx="7696200" cy="4114800"/>
          </a:xfrm>
        </p:spPr>
        <p:txBody>
          <a:bodyPr/>
          <a:lstStyle/>
          <a:p>
            <a:pPr>
              <a:buFont typeface="Arial" panose="020B0604020202020204" pitchFamily="34" charset="0"/>
              <a:buChar char="•"/>
            </a:pPr>
            <a:r>
              <a:rPr lang="en-US" altLang="en-US" sz="2400" smtClean="0"/>
              <a:t>Structural for-loops:  The GENERATE statement</a:t>
            </a:r>
          </a:p>
          <a:p>
            <a:pPr lvl="1">
              <a:buFont typeface="Arial" panose="020B0604020202020204" pitchFamily="34" charset="0"/>
              <a:buChar char="•"/>
            </a:pPr>
            <a:r>
              <a:rPr lang="en-US" altLang="en-US" sz="2000" smtClean="0"/>
              <a:t>Some structures in digital hardware are repetitive in nature. (RAM, ROM, registers, adders, multipliers, …)</a:t>
            </a:r>
          </a:p>
          <a:p>
            <a:pPr lvl="1">
              <a:buFont typeface="Arial" panose="020B0604020202020204" pitchFamily="34" charset="0"/>
              <a:buChar char="•"/>
            </a:pPr>
            <a:endParaRPr lang="en-US" altLang="en-US" sz="2000" smtClean="0"/>
          </a:p>
          <a:p>
            <a:pPr lvl="1">
              <a:buFont typeface="Arial" panose="020B0604020202020204" pitchFamily="34" charset="0"/>
              <a:buChar char="•"/>
            </a:pPr>
            <a:r>
              <a:rPr lang="en-US" altLang="en-US" sz="2000" smtClean="0"/>
              <a:t>VHDL provides the GENERATE statement to automatically create regular hardware.</a:t>
            </a:r>
          </a:p>
          <a:p>
            <a:pPr lvl="1">
              <a:buFont typeface="Arial" panose="020B0604020202020204" pitchFamily="34" charset="0"/>
              <a:buChar char="•"/>
            </a:pPr>
            <a:endParaRPr lang="en-US" altLang="en-US" sz="2000" smtClean="0"/>
          </a:p>
          <a:p>
            <a:pPr lvl="1">
              <a:buFont typeface="Arial" panose="020B0604020202020204" pitchFamily="34" charset="0"/>
              <a:buChar char="•"/>
            </a:pPr>
            <a:r>
              <a:rPr lang="en-US" altLang="en-US" sz="2000" smtClean="0"/>
              <a:t>Any VHDL concurrent statement may be included in a GENERATE statement, including another GENERATE statement.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a:defRPr/>
            </a:pPr>
            <a:r>
              <a:rPr lang="en-US" altLang="en-US" smtClean="0"/>
              <a:t>Generate Statement Syntax</a:t>
            </a:r>
          </a:p>
        </p:txBody>
      </p:sp>
      <p:sp>
        <p:nvSpPr>
          <p:cNvPr id="69635" name="Text Placeholder 2"/>
          <p:cNvSpPr>
            <a:spLocks noGrp="1"/>
          </p:cNvSpPr>
          <p:nvPr>
            <p:ph type="body" sz="half" idx="1"/>
          </p:nvPr>
        </p:nvSpPr>
        <p:spPr>
          <a:xfrm>
            <a:off x="685800" y="1981200"/>
            <a:ext cx="7772400" cy="1981200"/>
          </a:xfrm>
        </p:spPr>
        <p:txBody>
          <a:bodyPr/>
          <a:lstStyle/>
          <a:p>
            <a:pPr>
              <a:buFont typeface="Arial" panose="020B0604020202020204" pitchFamily="34" charset="0"/>
              <a:buChar char="•"/>
            </a:pPr>
            <a:r>
              <a:rPr lang="en-US" altLang="en-US" sz="2400" smtClean="0"/>
              <a:t>All objects created are similar.</a:t>
            </a:r>
          </a:p>
          <a:p>
            <a:pPr>
              <a:buFont typeface="Arial" panose="020B0604020202020204" pitchFamily="34" charset="0"/>
              <a:buChar char="•"/>
            </a:pPr>
            <a:r>
              <a:rPr lang="en-US" altLang="en-US" sz="2400" smtClean="0"/>
              <a:t>The GENERATE parameter must be discrete and is undefined outside the GENERATE statement.</a:t>
            </a:r>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863" y="4152900"/>
            <a:ext cx="44862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a:defRPr/>
            </a:pPr>
            <a:r>
              <a:rPr lang="en-US" altLang="en-US" smtClean="0"/>
              <a:t>Example: Array of AND-gates</a:t>
            </a:r>
          </a:p>
        </p:txBody>
      </p:sp>
      <p:pic>
        <p:nvPicPr>
          <p:cNvPr id="706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1638300"/>
            <a:ext cx="79343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FE3F1B5A-D75F-433B-885E-6DD707AF77B2}" type="slidenum">
              <a:rPr lang="ar-SA" altLang="en-US" sz="1400" smtClean="0">
                <a:solidFill>
                  <a:srgbClr val="0000B6"/>
                </a:solidFill>
                <a:latin typeface="Book Antiqua" panose="02040602050305030304" pitchFamily="18" charset="0"/>
              </a:rPr>
              <a:pPr>
                <a:spcBef>
                  <a:spcPct val="0"/>
                </a:spcBef>
                <a:buClrTx/>
                <a:buSzTx/>
                <a:buFontTx/>
                <a:buNone/>
              </a:pPr>
              <a:t>6</a:t>
            </a:fld>
            <a:endParaRPr lang="en-US" altLang="en-US" sz="1400" smtClean="0">
              <a:solidFill>
                <a:srgbClr val="0000B6"/>
              </a:solidFill>
              <a:latin typeface="Book Antiqua" panose="02040602050305030304" pitchFamily="18" charset="0"/>
            </a:endParaRPr>
          </a:p>
        </p:txBody>
      </p:sp>
      <p:sp>
        <p:nvSpPr>
          <p:cNvPr id="609282" name="Rectangle 2"/>
          <p:cNvSpPr>
            <a:spLocks noGrp="1" noChangeArrowheads="1"/>
          </p:cNvSpPr>
          <p:nvPr>
            <p:ph type="title"/>
          </p:nvPr>
        </p:nvSpPr>
        <p:spPr/>
        <p:txBody>
          <a:bodyPr/>
          <a:lstStyle/>
          <a:p>
            <a:pPr>
              <a:defRPr/>
            </a:pPr>
            <a:r>
              <a:rPr lang="en-US" smtClean="0"/>
              <a:t>Entity-Architecture Pair</a:t>
            </a:r>
          </a:p>
        </p:txBody>
      </p:sp>
      <p:sp>
        <p:nvSpPr>
          <p:cNvPr id="14340" name="Rectangle 3"/>
          <p:cNvSpPr>
            <a:spLocks noGrp="1" noChangeArrowheads="1"/>
          </p:cNvSpPr>
          <p:nvPr>
            <p:ph type="body" idx="1"/>
          </p:nvPr>
        </p:nvSpPr>
        <p:spPr>
          <a:xfrm>
            <a:off x="2989263" y="1316038"/>
            <a:ext cx="3381375" cy="434975"/>
          </a:xfrm>
        </p:spPr>
        <p:txBody>
          <a:bodyPr/>
          <a:lstStyle/>
          <a:p>
            <a:pPr algn="ctr">
              <a:buFont typeface="Wingdings" panose="05000000000000000000" pitchFamily="2" charset="2"/>
              <a:buNone/>
            </a:pPr>
            <a:r>
              <a:rPr lang="en-US" altLang="en-US" sz="2400" smtClean="0">
                <a:solidFill>
                  <a:srgbClr val="3333FF"/>
                </a:solidFill>
              </a:rPr>
              <a:t>Full Adder Example</a:t>
            </a:r>
          </a:p>
        </p:txBody>
      </p:sp>
      <p:pic>
        <p:nvPicPr>
          <p:cNvPr id="143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8" y="1633538"/>
            <a:ext cx="35734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14713"/>
            <a:ext cx="7124700"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71683" name="Content Placeholder 2"/>
          <p:cNvSpPr>
            <a:spLocks noGrp="1"/>
          </p:cNvSpPr>
          <p:nvPr>
            <p:ph idx="1"/>
          </p:nvPr>
        </p:nvSpPr>
        <p:spPr/>
        <p:txBody>
          <a:bodyPr/>
          <a:lstStyle/>
          <a:p>
            <a:endParaRPr lang="en-GB" altLang="en-US" smtClean="0"/>
          </a:p>
        </p:txBody>
      </p:sp>
      <p:sp>
        <p:nvSpPr>
          <p:cNvPr id="7168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40D73B7-E7FC-44E8-B86F-67E1ABAE75DA}" type="slidenum">
              <a:rPr lang="ar-SA" altLang="en-US" sz="1400" smtClean="0">
                <a:solidFill>
                  <a:srgbClr val="0000B6"/>
                </a:solidFill>
                <a:latin typeface="Book Antiqua" panose="02040602050305030304" pitchFamily="18" charset="0"/>
              </a:rPr>
              <a:pPr>
                <a:spcBef>
                  <a:spcPct val="0"/>
                </a:spcBef>
                <a:buClrTx/>
                <a:buSzTx/>
                <a:buFontTx/>
                <a:buNone/>
              </a:pPr>
              <a:t>60</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F309079-9024-4F2B-B5C6-00421BACFAE0}" type="slidenum">
              <a:rPr lang="ar-SA" altLang="en-US" sz="1400" smtClean="0">
                <a:solidFill>
                  <a:srgbClr val="0000B6"/>
                </a:solidFill>
                <a:latin typeface="Book Antiqua" panose="02040602050305030304" pitchFamily="18" charset="0"/>
              </a:rPr>
              <a:pPr>
                <a:spcBef>
                  <a:spcPct val="0"/>
                </a:spcBef>
                <a:buClrTx/>
                <a:buSzTx/>
                <a:buFontTx/>
                <a:buNone/>
              </a:pPr>
              <a:t>61</a:t>
            </a:fld>
            <a:endParaRPr lang="en-US" altLang="en-US" sz="1400" smtClean="0">
              <a:solidFill>
                <a:srgbClr val="0000B6"/>
              </a:solidFill>
              <a:latin typeface="Book Antiqua" panose="02040602050305030304" pitchFamily="18" charset="0"/>
            </a:endParaRPr>
          </a:p>
        </p:txBody>
      </p:sp>
      <p:sp>
        <p:nvSpPr>
          <p:cNvPr id="617474" name="Rectangle 2"/>
          <p:cNvSpPr>
            <a:spLocks noGrp="1" noChangeArrowheads="1"/>
          </p:cNvSpPr>
          <p:nvPr>
            <p:ph type="title"/>
          </p:nvPr>
        </p:nvSpPr>
        <p:spPr/>
        <p:txBody>
          <a:bodyPr/>
          <a:lstStyle/>
          <a:p>
            <a:pPr>
              <a:defRPr/>
            </a:pPr>
            <a:r>
              <a:rPr lang="en-US" smtClean="0"/>
              <a:t>JK Flip-Flop Model</a:t>
            </a:r>
          </a:p>
        </p:txBody>
      </p:sp>
      <p:pic>
        <p:nvPicPr>
          <p:cNvPr id="72708" name="Picture 3"/>
          <p:cNvPicPr>
            <a:picLocks noChangeAspect="1" noChangeArrowheads="1"/>
          </p:cNvPicPr>
          <p:nvPr/>
        </p:nvPicPr>
        <p:blipFill>
          <a:blip r:embed="rId2">
            <a:extLst>
              <a:ext uri="{28A0092B-C50C-407E-A947-70E740481C1C}">
                <a14:useLocalDpi xmlns:a14="http://schemas.microsoft.com/office/drawing/2010/main" val="0"/>
              </a:ext>
            </a:extLst>
          </a:blip>
          <a:srcRect t="9412" b="3922"/>
          <a:stretch>
            <a:fillRect/>
          </a:stretch>
        </p:blipFill>
        <p:spPr bwMode="auto">
          <a:xfrm>
            <a:off x="3038475" y="1006475"/>
            <a:ext cx="246856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2447925"/>
            <a:ext cx="59642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 y="3498850"/>
            <a:ext cx="82613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6AA6AF5-CC72-4BCE-A2DB-F2BA4461F64F}" type="slidenum">
              <a:rPr lang="ar-SA" altLang="en-US" sz="1400" smtClean="0">
                <a:solidFill>
                  <a:srgbClr val="0000B6"/>
                </a:solidFill>
                <a:latin typeface="Book Antiqua" panose="02040602050305030304" pitchFamily="18" charset="0"/>
              </a:rPr>
              <a:pPr>
                <a:spcBef>
                  <a:spcPct val="0"/>
                </a:spcBef>
                <a:buClrTx/>
                <a:buSzTx/>
                <a:buFontTx/>
                <a:buNone/>
              </a:pPr>
              <a:t>62</a:t>
            </a:fld>
            <a:endParaRPr lang="en-US" altLang="en-US" sz="1400" smtClean="0">
              <a:solidFill>
                <a:srgbClr val="0000B6"/>
              </a:solidFill>
              <a:latin typeface="Book Antiqua" panose="02040602050305030304" pitchFamily="18" charset="0"/>
            </a:endParaRPr>
          </a:p>
        </p:txBody>
      </p:sp>
      <p:sp>
        <p:nvSpPr>
          <p:cNvPr id="618498" name="Rectangle 2"/>
          <p:cNvSpPr>
            <a:spLocks noGrp="1" noChangeArrowheads="1"/>
          </p:cNvSpPr>
          <p:nvPr>
            <p:ph type="title"/>
          </p:nvPr>
        </p:nvSpPr>
        <p:spPr/>
        <p:txBody>
          <a:bodyPr/>
          <a:lstStyle/>
          <a:p>
            <a:pPr>
              <a:defRPr/>
            </a:pPr>
            <a:r>
              <a:rPr lang="en-US" smtClean="0"/>
              <a:t>JK Flip-Flop Model</a:t>
            </a:r>
          </a:p>
        </p:txBody>
      </p:sp>
      <p:pic>
        <p:nvPicPr>
          <p:cNvPr id="73732" name="Picture 3"/>
          <p:cNvPicPr>
            <a:picLocks noChangeAspect="1" noChangeArrowheads="1"/>
          </p:cNvPicPr>
          <p:nvPr/>
        </p:nvPicPr>
        <p:blipFill>
          <a:blip r:embed="rId2">
            <a:extLst>
              <a:ext uri="{28A0092B-C50C-407E-A947-70E740481C1C}">
                <a14:useLocalDpi xmlns:a14="http://schemas.microsoft.com/office/drawing/2010/main" val="0"/>
              </a:ext>
            </a:extLst>
          </a:blip>
          <a:srcRect t="9412" b="3922"/>
          <a:stretch>
            <a:fillRect/>
          </a:stretch>
        </p:blipFill>
        <p:spPr bwMode="auto">
          <a:xfrm>
            <a:off x="6200775" y="3000375"/>
            <a:ext cx="246856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109663"/>
            <a:ext cx="86106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3032125"/>
            <a:ext cx="42497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38575"/>
            <a:ext cx="59626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D66EB61-5212-49A1-8654-47D63B75745A}" type="slidenum">
              <a:rPr lang="ar-SA" altLang="en-US" sz="1400" smtClean="0">
                <a:solidFill>
                  <a:srgbClr val="0000B6"/>
                </a:solidFill>
                <a:latin typeface="Book Antiqua" panose="02040602050305030304" pitchFamily="18" charset="0"/>
              </a:rPr>
              <a:pPr>
                <a:spcBef>
                  <a:spcPct val="0"/>
                </a:spcBef>
                <a:buClrTx/>
                <a:buSzTx/>
                <a:buFontTx/>
                <a:buNone/>
              </a:pPr>
              <a:t>63</a:t>
            </a:fld>
            <a:endParaRPr lang="en-US" altLang="en-US" sz="1400" smtClean="0">
              <a:solidFill>
                <a:srgbClr val="0000B6"/>
              </a:solidFill>
              <a:latin typeface="Book Antiqua" panose="02040602050305030304" pitchFamily="18" charset="0"/>
            </a:endParaRPr>
          </a:p>
        </p:txBody>
      </p:sp>
      <p:sp>
        <p:nvSpPr>
          <p:cNvPr id="619522" name="Rectangle 2"/>
          <p:cNvSpPr>
            <a:spLocks noGrp="1" noChangeArrowheads="1"/>
          </p:cNvSpPr>
          <p:nvPr>
            <p:ph type="title"/>
          </p:nvPr>
        </p:nvSpPr>
        <p:spPr/>
        <p:txBody>
          <a:bodyPr/>
          <a:lstStyle/>
          <a:p>
            <a:pPr>
              <a:defRPr/>
            </a:pPr>
            <a:r>
              <a:rPr lang="en-US" smtClean="0"/>
              <a:t>Using Nested IFs and ELSEIFs</a:t>
            </a:r>
          </a:p>
        </p:txBody>
      </p:sp>
      <p:pic>
        <p:nvPicPr>
          <p:cNvPr id="747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8" y="1035050"/>
            <a:ext cx="51149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4210050"/>
            <a:ext cx="39116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175" y="4235450"/>
            <a:ext cx="3236913"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58D11DC7-0F36-4312-AB59-9D29232D4A91}" type="slidenum">
              <a:rPr lang="ar-SA" altLang="en-US" sz="1400" smtClean="0">
                <a:solidFill>
                  <a:srgbClr val="0000B6"/>
                </a:solidFill>
                <a:latin typeface="Book Antiqua" panose="02040602050305030304" pitchFamily="18" charset="0"/>
              </a:rPr>
              <a:pPr>
                <a:spcBef>
                  <a:spcPct val="0"/>
                </a:spcBef>
                <a:buClrTx/>
                <a:buSzTx/>
                <a:buFontTx/>
                <a:buNone/>
              </a:pPr>
              <a:t>64</a:t>
            </a:fld>
            <a:endParaRPr lang="en-US" altLang="en-US" sz="1400" smtClean="0">
              <a:solidFill>
                <a:srgbClr val="0000B6"/>
              </a:solidFill>
              <a:latin typeface="Book Antiqua" panose="02040602050305030304" pitchFamily="18" charset="0"/>
            </a:endParaRPr>
          </a:p>
        </p:txBody>
      </p:sp>
      <p:sp>
        <p:nvSpPr>
          <p:cNvPr id="620546" name="Rectangle 2"/>
          <p:cNvSpPr>
            <a:spLocks noGrp="1" noChangeArrowheads="1"/>
          </p:cNvSpPr>
          <p:nvPr>
            <p:ph type="title"/>
          </p:nvPr>
        </p:nvSpPr>
        <p:spPr/>
        <p:txBody>
          <a:bodyPr/>
          <a:lstStyle/>
          <a:p>
            <a:pPr>
              <a:defRPr/>
            </a:pPr>
            <a:r>
              <a:rPr lang="en-US" smtClean="0"/>
              <a:t>VHDL Models for a MUX</a:t>
            </a:r>
          </a:p>
        </p:txBody>
      </p:sp>
      <p:pic>
        <p:nvPicPr>
          <p:cNvPr id="757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5" y="1158875"/>
            <a:ext cx="19240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157288"/>
            <a:ext cx="36068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38" y="2540000"/>
            <a:ext cx="5913437"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6"/>
          <p:cNvSpPr>
            <a:spLocks noChangeArrowheads="1"/>
          </p:cNvSpPr>
          <p:nvPr/>
        </p:nvSpPr>
        <p:spPr bwMode="auto">
          <a:xfrm>
            <a:off x="6046788" y="2992438"/>
            <a:ext cx="29194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Sel represents the integer</a:t>
            </a:r>
            <a:br>
              <a:rPr lang="en-US" altLang="en-US" sz="1800" i="0">
                <a:solidFill>
                  <a:srgbClr val="3333FF"/>
                </a:solidFill>
              </a:rPr>
            </a:br>
            <a:r>
              <a:rPr lang="en-US" altLang="en-US" sz="1800" i="0">
                <a:solidFill>
                  <a:srgbClr val="3333FF"/>
                </a:solidFill>
              </a:rPr>
              <a:t>equivalent of a 2-bit binary number with bits A and B</a:t>
            </a:r>
          </a:p>
          <a:p>
            <a:pPr>
              <a:buClrTx/>
              <a:buSzTx/>
              <a:buFontTx/>
              <a:buNone/>
            </a:pPr>
            <a:endParaRPr lang="en-US" altLang="en-US" sz="1800" i="0">
              <a:solidFill>
                <a:srgbClr val="3333FF"/>
              </a:solidFill>
            </a:endParaRPr>
          </a:p>
        </p:txBody>
      </p:sp>
      <p:sp>
        <p:nvSpPr>
          <p:cNvPr id="75784" name="Rectangle 7"/>
          <p:cNvSpPr>
            <a:spLocks noChangeArrowheads="1"/>
          </p:cNvSpPr>
          <p:nvPr/>
        </p:nvSpPr>
        <p:spPr bwMode="auto">
          <a:xfrm>
            <a:off x="179388" y="4059238"/>
            <a:ext cx="547211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If a MUX model is used inside a process, </a:t>
            </a:r>
            <a:br>
              <a:rPr lang="en-US" altLang="en-US" sz="1800" i="0">
                <a:solidFill>
                  <a:srgbClr val="3333FF"/>
                </a:solidFill>
              </a:rPr>
            </a:br>
            <a:r>
              <a:rPr lang="en-US" altLang="en-US" sz="1800" i="0">
                <a:solidFill>
                  <a:srgbClr val="3333FF"/>
                </a:solidFill>
              </a:rPr>
              <a:t>the MUX can be modeled using a CASE statement</a:t>
            </a:r>
            <a:br>
              <a:rPr lang="en-US" altLang="en-US" sz="1800" i="0">
                <a:solidFill>
                  <a:srgbClr val="3333FF"/>
                </a:solidFill>
              </a:rPr>
            </a:br>
            <a:r>
              <a:rPr lang="en-US" altLang="en-US" sz="1800" i="0">
                <a:solidFill>
                  <a:srgbClr val="3333FF"/>
                </a:solidFill>
              </a:rPr>
              <a:t>(cannot use a concurrent statement):</a:t>
            </a:r>
          </a:p>
          <a:p>
            <a:pPr>
              <a:buClrTx/>
              <a:buSzTx/>
              <a:buFontTx/>
              <a:buNone/>
            </a:pPr>
            <a:endParaRPr lang="en-US" altLang="en-US" sz="1800" i="0">
              <a:solidFill>
                <a:srgbClr val="3333FF"/>
              </a:solidFill>
            </a:endParaRPr>
          </a:p>
        </p:txBody>
      </p:sp>
      <p:pic>
        <p:nvPicPr>
          <p:cNvPr id="7578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8" y="5002213"/>
            <a:ext cx="265588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9"/>
          <p:cNvPicPr>
            <a:picLocks noChangeAspect="1" noChangeArrowheads="1"/>
          </p:cNvPicPr>
          <p:nvPr/>
        </p:nvPicPr>
        <p:blipFill>
          <a:blip r:embed="rId6">
            <a:extLst>
              <a:ext uri="{28A0092B-C50C-407E-A947-70E740481C1C}">
                <a14:useLocalDpi xmlns:a14="http://schemas.microsoft.com/office/drawing/2010/main" val="0"/>
              </a:ext>
            </a:extLst>
          </a:blip>
          <a:srcRect r="4974" b="9746"/>
          <a:stretch>
            <a:fillRect/>
          </a:stretch>
        </p:blipFill>
        <p:spPr bwMode="auto">
          <a:xfrm>
            <a:off x="4129088" y="4829175"/>
            <a:ext cx="412432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0171355-B4CA-4273-9632-0DF1EF0CCA00}" type="slidenum">
              <a:rPr lang="ar-SA" altLang="en-US" sz="1400" smtClean="0">
                <a:solidFill>
                  <a:srgbClr val="0000B6"/>
                </a:solidFill>
                <a:latin typeface="Book Antiqua" panose="02040602050305030304" pitchFamily="18" charset="0"/>
              </a:rPr>
              <a:pPr>
                <a:spcBef>
                  <a:spcPct val="0"/>
                </a:spcBef>
                <a:buClrTx/>
                <a:buSzTx/>
                <a:buFontTx/>
                <a:buNone/>
              </a:pPr>
              <a:t>65</a:t>
            </a:fld>
            <a:endParaRPr lang="en-US" altLang="en-US" sz="1400" smtClean="0">
              <a:solidFill>
                <a:srgbClr val="0000B6"/>
              </a:solidFill>
              <a:latin typeface="Book Antiqua" panose="02040602050305030304" pitchFamily="18" charset="0"/>
            </a:endParaRPr>
          </a:p>
        </p:txBody>
      </p:sp>
      <p:sp>
        <p:nvSpPr>
          <p:cNvPr id="621570" name="Rectangle 2"/>
          <p:cNvSpPr>
            <a:spLocks noGrp="1" noChangeArrowheads="1"/>
          </p:cNvSpPr>
          <p:nvPr>
            <p:ph type="title"/>
          </p:nvPr>
        </p:nvSpPr>
        <p:spPr/>
        <p:txBody>
          <a:bodyPr/>
          <a:lstStyle/>
          <a:p>
            <a:pPr>
              <a:defRPr/>
            </a:pPr>
            <a:r>
              <a:rPr lang="en-US" smtClean="0"/>
              <a:t>MUX Models (1)</a:t>
            </a:r>
          </a:p>
        </p:txBody>
      </p:sp>
      <p:sp>
        <p:nvSpPr>
          <p:cNvPr id="76804" name="Rectangle 3"/>
          <p:cNvSpPr>
            <a:spLocks noGrp="1" noChangeArrowheads="1"/>
          </p:cNvSpPr>
          <p:nvPr>
            <p:ph type="body" sz="half" idx="1"/>
          </p:nvPr>
        </p:nvSpPr>
        <p:spPr>
          <a:xfrm>
            <a:off x="685800" y="1257300"/>
            <a:ext cx="3817938" cy="5080000"/>
          </a:xfrm>
        </p:spPr>
        <p:txBody>
          <a:bodyPr/>
          <a:lstStyle/>
          <a:p>
            <a:pPr>
              <a:buFont typeface="Wingdings" panose="05000000000000000000" pitchFamily="2" charset="2"/>
              <a:buNone/>
            </a:pPr>
            <a:r>
              <a:rPr lang="en-US" altLang="en-US" sz="1400" smtClean="0"/>
              <a:t>library IEEE;</a:t>
            </a:r>
          </a:p>
          <a:p>
            <a:pPr>
              <a:buFont typeface="Wingdings" panose="05000000000000000000" pitchFamily="2" charset="2"/>
              <a:buNone/>
            </a:pPr>
            <a:r>
              <a:rPr lang="en-US" altLang="en-US" sz="1400" smtClean="0"/>
              <a:t>use IEEE.std_logic_1164.all;</a:t>
            </a:r>
          </a:p>
          <a:p>
            <a:pPr>
              <a:buFont typeface="Wingdings" panose="05000000000000000000" pitchFamily="2" charset="2"/>
              <a:buNone/>
            </a:pPr>
            <a:r>
              <a:rPr lang="en-US" altLang="en-US" sz="1400" smtClean="0"/>
              <a:t>use IEEE.std_logic_unsigned.all;</a:t>
            </a:r>
          </a:p>
          <a:p>
            <a:pPr>
              <a:buFont typeface="Wingdings" panose="05000000000000000000" pitchFamily="2" charset="2"/>
              <a:buNone/>
            </a:pPr>
            <a:r>
              <a:rPr lang="en-US" altLang="en-US" sz="1400" smtClean="0"/>
              <a:t>entity SELECTOR is</a:t>
            </a:r>
          </a:p>
          <a:p>
            <a:pPr>
              <a:buFont typeface="Wingdings" panose="05000000000000000000" pitchFamily="2" charset="2"/>
              <a:buNone/>
            </a:pPr>
            <a:r>
              <a:rPr lang="en-US" altLang="en-US" sz="1400" smtClean="0"/>
              <a:t>  port (</a:t>
            </a:r>
          </a:p>
          <a:p>
            <a:pPr>
              <a:buFont typeface="Wingdings" panose="05000000000000000000" pitchFamily="2" charset="2"/>
              <a:buNone/>
            </a:pPr>
            <a:r>
              <a:rPr lang="en-US" altLang="en-US" sz="1400" smtClean="0"/>
              <a:t>    A   : in  std_logic_vector(15 downto 0);</a:t>
            </a:r>
          </a:p>
          <a:p>
            <a:pPr>
              <a:buFont typeface="Wingdings" panose="05000000000000000000" pitchFamily="2" charset="2"/>
              <a:buNone/>
            </a:pPr>
            <a:r>
              <a:rPr lang="en-US" altLang="en-US" sz="1400" smtClean="0"/>
              <a:t>    SEL : in  std_logic_vector( 3 downto 0);</a:t>
            </a:r>
          </a:p>
          <a:p>
            <a:pPr>
              <a:buFont typeface="Wingdings" panose="05000000000000000000" pitchFamily="2" charset="2"/>
              <a:buNone/>
            </a:pPr>
            <a:r>
              <a:rPr lang="en-US" altLang="en-US" sz="1400" smtClean="0"/>
              <a:t>    Y   : out std_logic);</a:t>
            </a:r>
          </a:p>
          <a:p>
            <a:pPr>
              <a:buFont typeface="Wingdings" panose="05000000000000000000" pitchFamily="2" charset="2"/>
              <a:buNone/>
            </a:pPr>
            <a:r>
              <a:rPr lang="en-US" altLang="en-US" sz="1400" smtClean="0"/>
              <a:t>end SELECTOR;</a:t>
            </a:r>
          </a:p>
        </p:txBody>
      </p:sp>
      <p:sp>
        <p:nvSpPr>
          <p:cNvPr id="76805" name="Rectangle 4"/>
          <p:cNvSpPr>
            <a:spLocks noGrp="1" noChangeArrowheads="1"/>
          </p:cNvSpPr>
          <p:nvPr>
            <p:ph type="body" sz="half" idx="2"/>
          </p:nvPr>
        </p:nvSpPr>
        <p:spPr>
          <a:xfrm>
            <a:off x="4640263" y="1257300"/>
            <a:ext cx="3817937" cy="5080000"/>
          </a:xfrm>
        </p:spPr>
        <p:txBody>
          <a:bodyPr/>
          <a:lstStyle/>
          <a:p>
            <a:pPr>
              <a:buFont typeface="Wingdings" panose="05000000000000000000" pitchFamily="2" charset="2"/>
              <a:buNone/>
            </a:pPr>
            <a:r>
              <a:rPr lang="en-US" altLang="en-US" sz="1200" smtClean="0"/>
              <a:t>architecture RTL1 of SELECTOR is</a:t>
            </a:r>
          </a:p>
          <a:p>
            <a:pPr>
              <a:buFont typeface="Wingdings" panose="05000000000000000000" pitchFamily="2" charset="2"/>
              <a:buNone/>
            </a:pPr>
            <a:r>
              <a:rPr lang="en-US" altLang="en-US" sz="1200" smtClean="0"/>
              <a:t>begin</a:t>
            </a:r>
          </a:p>
          <a:p>
            <a:pPr>
              <a:buFont typeface="Wingdings" panose="05000000000000000000" pitchFamily="2" charset="2"/>
              <a:buNone/>
            </a:pPr>
            <a:r>
              <a:rPr lang="en-US" altLang="en-US" sz="1200" smtClean="0"/>
              <a:t>  p0 : process (A, SEL)</a:t>
            </a:r>
          </a:p>
          <a:p>
            <a:pPr>
              <a:buFont typeface="Wingdings" panose="05000000000000000000" pitchFamily="2" charset="2"/>
              <a:buNone/>
            </a:pPr>
            <a:r>
              <a:rPr lang="en-US" altLang="en-US" sz="1200" smtClean="0"/>
              <a:t>  begin</a:t>
            </a:r>
          </a:p>
          <a:p>
            <a:pPr>
              <a:buFont typeface="Wingdings" panose="05000000000000000000" pitchFamily="2" charset="2"/>
              <a:buNone/>
            </a:pPr>
            <a:r>
              <a:rPr lang="en-US" altLang="en-US" sz="1200" smtClean="0"/>
              <a:t>    if    (SEL = "0000") then       Y &lt;= A(0);</a:t>
            </a:r>
          </a:p>
          <a:p>
            <a:pPr>
              <a:buFont typeface="Wingdings" panose="05000000000000000000" pitchFamily="2" charset="2"/>
              <a:buNone/>
            </a:pPr>
            <a:r>
              <a:rPr lang="en-US" altLang="en-US" sz="1200" smtClean="0"/>
              <a:t>    elsif (SEL = "0001") then      Y &lt;= A(1);</a:t>
            </a:r>
          </a:p>
          <a:p>
            <a:pPr>
              <a:buFont typeface="Wingdings" panose="05000000000000000000" pitchFamily="2" charset="2"/>
              <a:buNone/>
            </a:pPr>
            <a:r>
              <a:rPr lang="en-US" altLang="en-US" sz="1200" smtClean="0"/>
              <a:t>    elsif (SEL = "0010") then      Y &lt;= A(2);</a:t>
            </a:r>
          </a:p>
          <a:p>
            <a:pPr>
              <a:buFont typeface="Wingdings" panose="05000000000000000000" pitchFamily="2" charset="2"/>
              <a:buNone/>
            </a:pPr>
            <a:r>
              <a:rPr lang="en-US" altLang="en-US" sz="1200" smtClean="0"/>
              <a:t>    elsif (SEL = "0011") then      Y &lt;= A(3);</a:t>
            </a:r>
          </a:p>
          <a:p>
            <a:pPr>
              <a:buFont typeface="Wingdings" panose="05000000000000000000" pitchFamily="2" charset="2"/>
              <a:buNone/>
            </a:pPr>
            <a:r>
              <a:rPr lang="en-US" altLang="en-US" sz="1200" smtClean="0"/>
              <a:t>    elsif (SEL = "0100") then      Y &lt;= A(4);</a:t>
            </a:r>
          </a:p>
          <a:p>
            <a:pPr>
              <a:buFont typeface="Wingdings" panose="05000000000000000000" pitchFamily="2" charset="2"/>
              <a:buNone/>
            </a:pPr>
            <a:r>
              <a:rPr lang="en-US" altLang="en-US" sz="1200" smtClean="0"/>
              <a:t>    elsif (SEL = "0101") then      Y &lt;= A(5);</a:t>
            </a:r>
          </a:p>
          <a:p>
            <a:pPr>
              <a:buFont typeface="Wingdings" panose="05000000000000000000" pitchFamily="2" charset="2"/>
              <a:buNone/>
            </a:pPr>
            <a:r>
              <a:rPr lang="en-US" altLang="en-US" sz="1200" smtClean="0"/>
              <a:t>    elsif (SEL = "0110") then      Y &lt;= A(6);</a:t>
            </a:r>
          </a:p>
          <a:p>
            <a:pPr>
              <a:buFont typeface="Wingdings" panose="05000000000000000000" pitchFamily="2" charset="2"/>
              <a:buNone/>
            </a:pPr>
            <a:r>
              <a:rPr lang="en-US" altLang="en-US" sz="1200" smtClean="0"/>
              <a:t>    elsif (SEL = "0111") then      Y &lt;= A(7);</a:t>
            </a:r>
          </a:p>
          <a:p>
            <a:pPr>
              <a:buFont typeface="Wingdings" panose="05000000000000000000" pitchFamily="2" charset="2"/>
              <a:buNone/>
            </a:pPr>
            <a:r>
              <a:rPr lang="en-US" altLang="en-US" sz="1200" smtClean="0"/>
              <a:t>    elsif (SEL = "1000") then      Y &lt;= A(8);</a:t>
            </a:r>
          </a:p>
          <a:p>
            <a:pPr>
              <a:buFont typeface="Wingdings" panose="05000000000000000000" pitchFamily="2" charset="2"/>
              <a:buNone/>
            </a:pPr>
            <a:r>
              <a:rPr lang="en-US" altLang="en-US" sz="1200" smtClean="0"/>
              <a:t>    elsif (SEL = "1001") then      Y &lt;= A(9);</a:t>
            </a:r>
          </a:p>
          <a:p>
            <a:pPr>
              <a:buFont typeface="Wingdings" panose="05000000000000000000" pitchFamily="2" charset="2"/>
              <a:buNone/>
            </a:pPr>
            <a:r>
              <a:rPr lang="en-US" altLang="en-US" sz="1200" smtClean="0"/>
              <a:t>    elsif (SEL = "1010") then      Y &lt;= A(10);</a:t>
            </a:r>
          </a:p>
          <a:p>
            <a:pPr>
              <a:buFont typeface="Wingdings" panose="05000000000000000000" pitchFamily="2" charset="2"/>
              <a:buNone/>
            </a:pPr>
            <a:r>
              <a:rPr lang="en-US" altLang="en-US" sz="1200" smtClean="0"/>
              <a:t>    elsif (SEL = "1011") then      Y &lt;= A(11);</a:t>
            </a:r>
          </a:p>
          <a:p>
            <a:pPr>
              <a:buFont typeface="Wingdings" panose="05000000000000000000" pitchFamily="2" charset="2"/>
              <a:buNone/>
            </a:pPr>
            <a:r>
              <a:rPr lang="en-US" altLang="en-US" sz="1200" smtClean="0"/>
              <a:t>    elsif (SEL = "1100") then      Y &lt;= A(12);</a:t>
            </a:r>
          </a:p>
          <a:p>
            <a:pPr>
              <a:buFont typeface="Wingdings" panose="05000000000000000000" pitchFamily="2" charset="2"/>
              <a:buNone/>
            </a:pPr>
            <a:r>
              <a:rPr lang="en-US" altLang="en-US" sz="1200" smtClean="0"/>
              <a:t>    elsif (SEL = "1101") then      Y &lt;= A(13);</a:t>
            </a:r>
          </a:p>
          <a:p>
            <a:pPr>
              <a:buFont typeface="Wingdings" panose="05000000000000000000" pitchFamily="2" charset="2"/>
              <a:buNone/>
            </a:pPr>
            <a:r>
              <a:rPr lang="en-US" altLang="en-US" sz="1200" smtClean="0"/>
              <a:t>    elsif (SEL = "1110") then      Y &lt;= A(14);</a:t>
            </a:r>
          </a:p>
          <a:p>
            <a:pPr>
              <a:buFont typeface="Wingdings" panose="05000000000000000000" pitchFamily="2" charset="2"/>
              <a:buNone/>
            </a:pPr>
            <a:r>
              <a:rPr lang="en-US" altLang="en-US" sz="1200" smtClean="0"/>
              <a:t>    else      Y &lt;= A(15);</a:t>
            </a:r>
          </a:p>
          <a:p>
            <a:pPr>
              <a:buFont typeface="Wingdings" panose="05000000000000000000" pitchFamily="2" charset="2"/>
              <a:buNone/>
            </a:pPr>
            <a:r>
              <a:rPr lang="en-US" altLang="en-US" sz="1200" smtClean="0"/>
              <a:t>    end if;</a:t>
            </a:r>
          </a:p>
          <a:p>
            <a:pPr>
              <a:buFont typeface="Wingdings" panose="05000000000000000000" pitchFamily="2" charset="2"/>
              <a:buNone/>
            </a:pPr>
            <a:r>
              <a:rPr lang="en-US" altLang="en-US" sz="1200" smtClean="0"/>
              <a:t>  end process;</a:t>
            </a:r>
          </a:p>
          <a:p>
            <a:pPr>
              <a:buFont typeface="Wingdings" panose="05000000000000000000" pitchFamily="2" charset="2"/>
              <a:buNone/>
            </a:pPr>
            <a:r>
              <a:rPr lang="en-US" altLang="en-US" sz="1200" smtClean="0"/>
              <a:t>end RTL1;</a:t>
            </a:r>
            <a:endParaRPr lang="en-US" altLang="en-US" sz="2000" smtClean="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9A1A14B-BA3C-4FA7-B92B-BEA964402361}" type="slidenum">
              <a:rPr lang="ar-SA" altLang="en-US" sz="1400" smtClean="0">
                <a:solidFill>
                  <a:srgbClr val="0000B6"/>
                </a:solidFill>
                <a:latin typeface="Book Antiqua" panose="02040602050305030304" pitchFamily="18" charset="0"/>
              </a:rPr>
              <a:pPr>
                <a:spcBef>
                  <a:spcPct val="0"/>
                </a:spcBef>
                <a:buClrTx/>
                <a:buSzTx/>
                <a:buFontTx/>
                <a:buNone/>
              </a:pPr>
              <a:t>66</a:t>
            </a:fld>
            <a:endParaRPr lang="en-US" altLang="en-US" sz="1400" smtClean="0">
              <a:solidFill>
                <a:srgbClr val="0000B6"/>
              </a:solidFill>
              <a:latin typeface="Book Antiqua" panose="02040602050305030304" pitchFamily="18" charset="0"/>
            </a:endParaRPr>
          </a:p>
        </p:txBody>
      </p:sp>
      <p:sp>
        <p:nvSpPr>
          <p:cNvPr id="622594" name="Rectangle 2"/>
          <p:cNvSpPr>
            <a:spLocks noGrp="1" noChangeArrowheads="1"/>
          </p:cNvSpPr>
          <p:nvPr>
            <p:ph type="title"/>
          </p:nvPr>
        </p:nvSpPr>
        <p:spPr/>
        <p:txBody>
          <a:bodyPr/>
          <a:lstStyle/>
          <a:p>
            <a:pPr>
              <a:defRPr/>
            </a:pPr>
            <a:r>
              <a:rPr lang="en-US" smtClean="0"/>
              <a:t>MUX Models (2)</a:t>
            </a:r>
          </a:p>
        </p:txBody>
      </p:sp>
      <p:sp>
        <p:nvSpPr>
          <p:cNvPr id="77828" name="Rectangle 3"/>
          <p:cNvSpPr>
            <a:spLocks noGrp="1" noChangeArrowheads="1"/>
          </p:cNvSpPr>
          <p:nvPr>
            <p:ph type="body" sz="half" idx="1"/>
          </p:nvPr>
        </p:nvSpPr>
        <p:spPr>
          <a:xfrm>
            <a:off x="685800" y="1257300"/>
            <a:ext cx="3817938" cy="5080000"/>
          </a:xfrm>
        </p:spPr>
        <p:txBody>
          <a:bodyPr/>
          <a:lstStyle/>
          <a:p>
            <a:pPr>
              <a:buFont typeface="Wingdings" panose="05000000000000000000" pitchFamily="2" charset="2"/>
              <a:buNone/>
            </a:pPr>
            <a:r>
              <a:rPr lang="en-US" altLang="en-US" sz="1400" smtClean="0"/>
              <a:t>library IEEE;</a:t>
            </a:r>
          </a:p>
          <a:p>
            <a:pPr>
              <a:buFont typeface="Wingdings" panose="05000000000000000000" pitchFamily="2" charset="2"/>
              <a:buNone/>
            </a:pPr>
            <a:r>
              <a:rPr lang="en-US" altLang="en-US" sz="1400" smtClean="0"/>
              <a:t>use IEEE.std_logic_1164.all;</a:t>
            </a:r>
          </a:p>
          <a:p>
            <a:pPr>
              <a:buFont typeface="Wingdings" panose="05000000000000000000" pitchFamily="2" charset="2"/>
              <a:buNone/>
            </a:pPr>
            <a:r>
              <a:rPr lang="en-US" altLang="en-US" sz="1400" smtClean="0"/>
              <a:t>use IEEE.std_logic_unsigned.all;</a:t>
            </a:r>
          </a:p>
          <a:p>
            <a:pPr>
              <a:buFont typeface="Wingdings" panose="05000000000000000000" pitchFamily="2" charset="2"/>
              <a:buNone/>
            </a:pPr>
            <a:r>
              <a:rPr lang="en-US" altLang="en-US" sz="1400" smtClean="0"/>
              <a:t>entity SELECTOR is</a:t>
            </a:r>
          </a:p>
          <a:p>
            <a:pPr>
              <a:buFont typeface="Wingdings" panose="05000000000000000000" pitchFamily="2" charset="2"/>
              <a:buNone/>
            </a:pPr>
            <a:r>
              <a:rPr lang="en-US" altLang="en-US" sz="1400" smtClean="0"/>
              <a:t>  port (</a:t>
            </a:r>
          </a:p>
          <a:p>
            <a:pPr>
              <a:buFont typeface="Wingdings" panose="05000000000000000000" pitchFamily="2" charset="2"/>
              <a:buNone/>
            </a:pPr>
            <a:r>
              <a:rPr lang="en-US" altLang="en-US" sz="1400" smtClean="0"/>
              <a:t>    A   : in  std_logic_vector(15 downto 0);</a:t>
            </a:r>
          </a:p>
          <a:p>
            <a:pPr>
              <a:buFont typeface="Wingdings" panose="05000000000000000000" pitchFamily="2" charset="2"/>
              <a:buNone/>
            </a:pPr>
            <a:r>
              <a:rPr lang="en-US" altLang="en-US" sz="1400" smtClean="0"/>
              <a:t>    SEL : in  std_logic_vector( 3 downto 0);</a:t>
            </a:r>
          </a:p>
          <a:p>
            <a:pPr>
              <a:buFont typeface="Wingdings" panose="05000000000000000000" pitchFamily="2" charset="2"/>
              <a:buNone/>
            </a:pPr>
            <a:r>
              <a:rPr lang="en-US" altLang="en-US" sz="1400" smtClean="0"/>
              <a:t>    Y   : out std_logic);</a:t>
            </a:r>
          </a:p>
          <a:p>
            <a:pPr>
              <a:buFont typeface="Wingdings" panose="05000000000000000000" pitchFamily="2" charset="2"/>
              <a:buNone/>
            </a:pPr>
            <a:r>
              <a:rPr lang="en-US" altLang="en-US" sz="1400" smtClean="0"/>
              <a:t>end SELECTOR;</a:t>
            </a:r>
          </a:p>
        </p:txBody>
      </p:sp>
      <p:sp>
        <p:nvSpPr>
          <p:cNvPr id="77829" name="Rectangle 4"/>
          <p:cNvSpPr>
            <a:spLocks noGrp="1" noChangeArrowheads="1"/>
          </p:cNvSpPr>
          <p:nvPr>
            <p:ph type="body" sz="half" idx="2"/>
          </p:nvPr>
        </p:nvSpPr>
        <p:spPr>
          <a:xfrm>
            <a:off x="4640263" y="1257300"/>
            <a:ext cx="3817937" cy="5080000"/>
          </a:xfrm>
        </p:spPr>
        <p:txBody>
          <a:bodyPr/>
          <a:lstStyle/>
          <a:p>
            <a:pPr>
              <a:buFont typeface="Wingdings" panose="05000000000000000000" pitchFamily="2" charset="2"/>
              <a:buNone/>
            </a:pPr>
            <a:r>
              <a:rPr lang="en-US" altLang="en-US" sz="1400" smtClean="0"/>
              <a:t>architecture RTL3 of SELECTOR is</a:t>
            </a:r>
          </a:p>
          <a:p>
            <a:pPr>
              <a:buFont typeface="Wingdings" panose="05000000000000000000" pitchFamily="2" charset="2"/>
              <a:buNone/>
            </a:pPr>
            <a:r>
              <a:rPr lang="en-US" altLang="en-US" sz="1400" smtClean="0"/>
              <a:t>begin</a:t>
            </a:r>
          </a:p>
          <a:p>
            <a:pPr>
              <a:buFont typeface="Wingdings" panose="05000000000000000000" pitchFamily="2" charset="2"/>
              <a:buNone/>
            </a:pPr>
            <a:r>
              <a:rPr lang="en-US" altLang="en-US" sz="1400" smtClean="0"/>
              <a:t>  with SEL select</a:t>
            </a:r>
          </a:p>
          <a:p>
            <a:pPr>
              <a:buFont typeface="Wingdings" panose="05000000000000000000" pitchFamily="2" charset="2"/>
              <a:buNone/>
            </a:pPr>
            <a:r>
              <a:rPr lang="en-US" altLang="en-US" sz="1400" smtClean="0"/>
              <a:t>    Y &lt;= A(0)  when "0000", </a:t>
            </a:r>
          </a:p>
          <a:p>
            <a:pPr>
              <a:buFont typeface="Wingdings" panose="05000000000000000000" pitchFamily="2" charset="2"/>
              <a:buNone/>
            </a:pPr>
            <a:r>
              <a:rPr lang="en-US" altLang="en-US" sz="1400" smtClean="0"/>
              <a:t>         A(1)  when "0001", </a:t>
            </a:r>
          </a:p>
          <a:p>
            <a:pPr>
              <a:buFont typeface="Wingdings" panose="05000000000000000000" pitchFamily="2" charset="2"/>
              <a:buNone/>
            </a:pPr>
            <a:r>
              <a:rPr lang="en-US" altLang="en-US" sz="1400" smtClean="0"/>
              <a:t>         A(2)  when "0010", </a:t>
            </a:r>
          </a:p>
          <a:p>
            <a:pPr>
              <a:buFont typeface="Wingdings" panose="05000000000000000000" pitchFamily="2" charset="2"/>
              <a:buNone/>
            </a:pPr>
            <a:r>
              <a:rPr lang="en-US" altLang="en-US" sz="1400" smtClean="0"/>
              <a:t>         A(3)  when "0011", </a:t>
            </a:r>
          </a:p>
          <a:p>
            <a:pPr>
              <a:buFont typeface="Wingdings" panose="05000000000000000000" pitchFamily="2" charset="2"/>
              <a:buNone/>
            </a:pPr>
            <a:r>
              <a:rPr lang="en-US" altLang="en-US" sz="1400" smtClean="0"/>
              <a:t>         A(4)  when "0100", </a:t>
            </a:r>
          </a:p>
          <a:p>
            <a:pPr>
              <a:buFont typeface="Wingdings" panose="05000000000000000000" pitchFamily="2" charset="2"/>
              <a:buNone/>
            </a:pPr>
            <a:r>
              <a:rPr lang="en-US" altLang="en-US" sz="1400" smtClean="0"/>
              <a:t>         A(5)  when "0101", </a:t>
            </a:r>
          </a:p>
          <a:p>
            <a:pPr>
              <a:buFont typeface="Wingdings" panose="05000000000000000000" pitchFamily="2" charset="2"/>
              <a:buNone/>
            </a:pPr>
            <a:r>
              <a:rPr lang="en-US" altLang="en-US" sz="1400" smtClean="0"/>
              <a:t>         A(6)  when "0110", </a:t>
            </a:r>
          </a:p>
          <a:p>
            <a:pPr>
              <a:buFont typeface="Wingdings" panose="05000000000000000000" pitchFamily="2" charset="2"/>
              <a:buNone/>
            </a:pPr>
            <a:r>
              <a:rPr lang="en-US" altLang="en-US" sz="1400" smtClean="0"/>
              <a:t>         A(7)  when "0111", </a:t>
            </a:r>
          </a:p>
          <a:p>
            <a:pPr>
              <a:buFont typeface="Wingdings" panose="05000000000000000000" pitchFamily="2" charset="2"/>
              <a:buNone/>
            </a:pPr>
            <a:r>
              <a:rPr lang="en-US" altLang="en-US" sz="1400" smtClean="0"/>
              <a:t>         A(8)  when "1000", </a:t>
            </a:r>
          </a:p>
          <a:p>
            <a:pPr>
              <a:buFont typeface="Wingdings" panose="05000000000000000000" pitchFamily="2" charset="2"/>
              <a:buNone/>
            </a:pPr>
            <a:r>
              <a:rPr lang="en-US" altLang="en-US" sz="1400" smtClean="0"/>
              <a:t>         A(9)  when "1001", </a:t>
            </a:r>
          </a:p>
          <a:p>
            <a:pPr>
              <a:buFont typeface="Wingdings" panose="05000000000000000000" pitchFamily="2" charset="2"/>
              <a:buNone/>
            </a:pPr>
            <a:r>
              <a:rPr lang="en-US" altLang="en-US" sz="1400" smtClean="0"/>
              <a:t>         A(10) when "1010", </a:t>
            </a:r>
          </a:p>
          <a:p>
            <a:pPr>
              <a:buFont typeface="Wingdings" panose="05000000000000000000" pitchFamily="2" charset="2"/>
              <a:buNone/>
            </a:pPr>
            <a:r>
              <a:rPr lang="en-US" altLang="en-US" sz="1400" smtClean="0"/>
              <a:t>         A(11) when "1011", </a:t>
            </a:r>
          </a:p>
          <a:p>
            <a:pPr>
              <a:buFont typeface="Wingdings" panose="05000000000000000000" pitchFamily="2" charset="2"/>
              <a:buNone/>
            </a:pPr>
            <a:r>
              <a:rPr lang="en-US" altLang="en-US" sz="1400" smtClean="0"/>
              <a:t>         A(12) when "1100", </a:t>
            </a:r>
          </a:p>
          <a:p>
            <a:pPr>
              <a:buFont typeface="Wingdings" panose="05000000000000000000" pitchFamily="2" charset="2"/>
              <a:buNone/>
            </a:pPr>
            <a:r>
              <a:rPr lang="en-US" altLang="en-US" sz="1400" smtClean="0"/>
              <a:t>         A(13) when "1101", </a:t>
            </a:r>
          </a:p>
          <a:p>
            <a:pPr>
              <a:buFont typeface="Wingdings" panose="05000000000000000000" pitchFamily="2" charset="2"/>
              <a:buNone/>
            </a:pPr>
            <a:r>
              <a:rPr lang="en-US" altLang="en-US" sz="1400" smtClean="0"/>
              <a:t>         A(14) when "1110", </a:t>
            </a:r>
          </a:p>
          <a:p>
            <a:pPr>
              <a:buFont typeface="Wingdings" panose="05000000000000000000" pitchFamily="2" charset="2"/>
              <a:buNone/>
            </a:pPr>
            <a:r>
              <a:rPr lang="en-US" altLang="en-US" sz="1400" smtClean="0"/>
              <a:t>         A(15) when others; </a:t>
            </a:r>
          </a:p>
          <a:p>
            <a:pPr>
              <a:buFont typeface="Wingdings" panose="05000000000000000000" pitchFamily="2" charset="2"/>
              <a:buNone/>
            </a:pPr>
            <a:r>
              <a:rPr lang="en-US" altLang="en-US" sz="1400" smtClean="0"/>
              <a:t>end RTL3;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5FD12E2-436A-4B6E-BD21-F5366D8AE0A6}" type="slidenum">
              <a:rPr lang="ar-SA" altLang="en-US" sz="1400" smtClean="0">
                <a:solidFill>
                  <a:srgbClr val="0000B6"/>
                </a:solidFill>
                <a:latin typeface="Book Antiqua" panose="02040602050305030304" pitchFamily="18" charset="0"/>
              </a:rPr>
              <a:pPr>
                <a:spcBef>
                  <a:spcPct val="0"/>
                </a:spcBef>
                <a:buClrTx/>
                <a:buSzTx/>
                <a:buFontTx/>
                <a:buNone/>
              </a:pPr>
              <a:t>67</a:t>
            </a:fld>
            <a:endParaRPr lang="en-US" altLang="en-US" sz="1400" smtClean="0">
              <a:solidFill>
                <a:srgbClr val="0000B6"/>
              </a:solidFill>
              <a:latin typeface="Book Antiqua" panose="02040602050305030304" pitchFamily="18" charset="0"/>
            </a:endParaRPr>
          </a:p>
        </p:txBody>
      </p:sp>
      <p:sp>
        <p:nvSpPr>
          <p:cNvPr id="623618" name="Rectangle 2"/>
          <p:cNvSpPr>
            <a:spLocks noGrp="1" noChangeArrowheads="1"/>
          </p:cNvSpPr>
          <p:nvPr>
            <p:ph type="title"/>
          </p:nvPr>
        </p:nvSpPr>
        <p:spPr/>
        <p:txBody>
          <a:bodyPr/>
          <a:lstStyle/>
          <a:p>
            <a:pPr>
              <a:defRPr/>
            </a:pPr>
            <a:r>
              <a:rPr lang="en-US" smtClean="0"/>
              <a:t>MUX Models (3)</a:t>
            </a:r>
          </a:p>
        </p:txBody>
      </p:sp>
      <p:sp>
        <p:nvSpPr>
          <p:cNvPr id="78852" name="Rectangle 3"/>
          <p:cNvSpPr>
            <a:spLocks noGrp="1" noChangeArrowheads="1"/>
          </p:cNvSpPr>
          <p:nvPr>
            <p:ph type="body" sz="half" idx="1"/>
          </p:nvPr>
        </p:nvSpPr>
        <p:spPr>
          <a:xfrm>
            <a:off x="685800" y="1257300"/>
            <a:ext cx="3817938" cy="5080000"/>
          </a:xfrm>
        </p:spPr>
        <p:txBody>
          <a:bodyPr/>
          <a:lstStyle/>
          <a:p>
            <a:pPr>
              <a:buFont typeface="Wingdings" panose="05000000000000000000" pitchFamily="2" charset="2"/>
              <a:buNone/>
            </a:pPr>
            <a:r>
              <a:rPr lang="en-US" altLang="en-US" sz="1400" smtClean="0"/>
              <a:t>library IEEE;</a:t>
            </a:r>
          </a:p>
          <a:p>
            <a:pPr>
              <a:buFont typeface="Wingdings" panose="05000000000000000000" pitchFamily="2" charset="2"/>
              <a:buNone/>
            </a:pPr>
            <a:r>
              <a:rPr lang="en-US" altLang="en-US" sz="1400" smtClean="0"/>
              <a:t>use IEEE.std_logic_1164.all;</a:t>
            </a:r>
          </a:p>
          <a:p>
            <a:pPr>
              <a:buFont typeface="Wingdings" panose="05000000000000000000" pitchFamily="2" charset="2"/>
              <a:buNone/>
            </a:pPr>
            <a:r>
              <a:rPr lang="en-US" altLang="en-US" sz="1400" smtClean="0"/>
              <a:t>use IEEE.std_logic_unsigned.all;</a:t>
            </a:r>
          </a:p>
          <a:p>
            <a:pPr>
              <a:buFont typeface="Wingdings" panose="05000000000000000000" pitchFamily="2" charset="2"/>
              <a:buNone/>
            </a:pPr>
            <a:r>
              <a:rPr lang="en-US" altLang="en-US" sz="1400" smtClean="0"/>
              <a:t>entity SELECTOR is</a:t>
            </a:r>
          </a:p>
          <a:p>
            <a:pPr>
              <a:buFont typeface="Wingdings" panose="05000000000000000000" pitchFamily="2" charset="2"/>
              <a:buNone/>
            </a:pPr>
            <a:r>
              <a:rPr lang="en-US" altLang="en-US" sz="1400" smtClean="0"/>
              <a:t>  port (</a:t>
            </a:r>
          </a:p>
          <a:p>
            <a:pPr>
              <a:buFont typeface="Wingdings" panose="05000000000000000000" pitchFamily="2" charset="2"/>
              <a:buNone/>
            </a:pPr>
            <a:r>
              <a:rPr lang="en-US" altLang="en-US" sz="1400" smtClean="0"/>
              <a:t>    A   : in  std_logic_vector(15 downto 0);</a:t>
            </a:r>
          </a:p>
          <a:p>
            <a:pPr>
              <a:buFont typeface="Wingdings" panose="05000000000000000000" pitchFamily="2" charset="2"/>
              <a:buNone/>
            </a:pPr>
            <a:r>
              <a:rPr lang="en-US" altLang="en-US" sz="1400" smtClean="0"/>
              <a:t>    SEL : in  std_logic_vector( 3 downto 0);</a:t>
            </a:r>
          </a:p>
          <a:p>
            <a:pPr>
              <a:buFont typeface="Wingdings" panose="05000000000000000000" pitchFamily="2" charset="2"/>
              <a:buNone/>
            </a:pPr>
            <a:r>
              <a:rPr lang="en-US" altLang="en-US" sz="1400" smtClean="0"/>
              <a:t>    Y   : out std_logic);</a:t>
            </a:r>
          </a:p>
          <a:p>
            <a:pPr>
              <a:buFont typeface="Wingdings" panose="05000000000000000000" pitchFamily="2" charset="2"/>
              <a:buNone/>
            </a:pPr>
            <a:r>
              <a:rPr lang="en-US" altLang="en-US" sz="1400" smtClean="0"/>
              <a:t>end SELECTOR;</a:t>
            </a:r>
          </a:p>
        </p:txBody>
      </p:sp>
      <p:sp>
        <p:nvSpPr>
          <p:cNvPr id="78853" name="Rectangle 4"/>
          <p:cNvSpPr>
            <a:spLocks noGrp="1" noChangeArrowheads="1"/>
          </p:cNvSpPr>
          <p:nvPr>
            <p:ph type="body" sz="half" idx="2"/>
          </p:nvPr>
        </p:nvSpPr>
        <p:spPr>
          <a:xfrm>
            <a:off x="4640263" y="1257300"/>
            <a:ext cx="3817937" cy="5080000"/>
          </a:xfrm>
        </p:spPr>
        <p:txBody>
          <a:bodyPr/>
          <a:lstStyle/>
          <a:p>
            <a:pPr>
              <a:buFont typeface="Wingdings" panose="05000000000000000000" pitchFamily="2" charset="2"/>
              <a:buNone/>
            </a:pPr>
            <a:r>
              <a:rPr lang="en-US" altLang="en-US" sz="1200" smtClean="0"/>
              <a:t>architecture RTL2 of SELECTOR is</a:t>
            </a:r>
          </a:p>
          <a:p>
            <a:pPr>
              <a:buFont typeface="Wingdings" panose="05000000000000000000" pitchFamily="2" charset="2"/>
              <a:buNone/>
            </a:pPr>
            <a:r>
              <a:rPr lang="en-US" altLang="en-US" sz="1200" smtClean="0"/>
              <a:t>begin</a:t>
            </a:r>
          </a:p>
          <a:p>
            <a:pPr>
              <a:buFont typeface="Wingdings" panose="05000000000000000000" pitchFamily="2" charset="2"/>
              <a:buNone/>
            </a:pPr>
            <a:r>
              <a:rPr lang="en-US" altLang="en-US" sz="1200" smtClean="0"/>
              <a:t>  p1 : process (A, SEL)</a:t>
            </a:r>
          </a:p>
          <a:p>
            <a:pPr>
              <a:buFont typeface="Wingdings" panose="05000000000000000000" pitchFamily="2" charset="2"/>
              <a:buNone/>
            </a:pPr>
            <a:r>
              <a:rPr lang="en-US" altLang="en-US" sz="1200" smtClean="0"/>
              <a:t>  begin</a:t>
            </a:r>
          </a:p>
          <a:p>
            <a:pPr>
              <a:buFont typeface="Wingdings" panose="05000000000000000000" pitchFamily="2" charset="2"/>
              <a:buNone/>
            </a:pPr>
            <a:r>
              <a:rPr lang="en-US" altLang="en-US" sz="1200" smtClean="0"/>
              <a:t>    case SEL is</a:t>
            </a:r>
          </a:p>
          <a:p>
            <a:pPr>
              <a:buFont typeface="Wingdings" panose="05000000000000000000" pitchFamily="2" charset="2"/>
              <a:buNone/>
            </a:pPr>
            <a:r>
              <a:rPr lang="en-US" altLang="en-US" sz="1200" smtClean="0"/>
              <a:t>      when "0000" =&gt; Y &lt;= A(0);</a:t>
            </a:r>
          </a:p>
          <a:p>
            <a:pPr>
              <a:buFont typeface="Wingdings" panose="05000000000000000000" pitchFamily="2" charset="2"/>
              <a:buNone/>
            </a:pPr>
            <a:r>
              <a:rPr lang="en-US" altLang="en-US" sz="1200" smtClean="0"/>
              <a:t>      when "0001" =&gt; Y &lt;= A(1);</a:t>
            </a:r>
          </a:p>
          <a:p>
            <a:pPr>
              <a:buFont typeface="Wingdings" panose="05000000000000000000" pitchFamily="2" charset="2"/>
              <a:buNone/>
            </a:pPr>
            <a:r>
              <a:rPr lang="en-US" altLang="en-US" sz="1200" smtClean="0"/>
              <a:t>      when "0010" =&gt; Y &lt;= A(2);</a:t>
            </a:r>
          </a:p>
          <a:p>
            <a:pPr>
              <a:buFont typeface="Wingdings" panose="05000000000000000000" pitchFamily="2" charset="2"/>
              <a:buNone/>
            </a:pPr>
            <a:r>
              <a:rPr lang="en-US" altLang="en-US" sz="1200" smtClean="0"/>
              <a:t>      when "0011" =&gt; Y &lt;= A(3);</a:t>
            </a:r>
          </a:p>
          <a:p>
            <a:pPr>
              <a:buFont typeface="Wingdings" panose="05000000000000000000" pitchFamily="2" charset="2"/>
              <a:buNone/>
            </a:pPr>
            <a:r>
              <a:rPr lang="en-US" altLang="en-US" sz="1200" smtClean="0"/>
              <a:t>      when "0100" =&gt; Y &lt;= A(4);</a:t>
            </a:r>
          </a:p>
          <a:p>
            <a:pPr>
              <a:buFont typeface="Wingdings" panose="05000000000000000000" pitchFamily="2" charset="2"/>
              <a:buNone/>
            </a:pPr>
            <a:r>
              <a:rPr lang="en-US" altLang="en-US" sz="1200" smtClean="0"/>
              <a:t>      when "0101" =&gt; Y &lt;= A(5);</a:t>
            </a:r>
          </a:p>
          <a:p>
            <a:pPr>
              <a:buFont typeface="Wingdings" panose="05000000000000000000" pitchFamily="2" charset="2"/>
              <a:buNone/>
            </a:pPr>
            <a:r>
              <a:rPr lang="en-US" altLang="en-US" sz="1200" smtClean="0"/>
              <a:t>      when "0110" =&gt; Y &lt;= A(6);</a:t>
            </a:r>
          </a:p>
          <a:p>
            <a:pPr>
              <a:buFont typeface="Wingdings" panose="05000000000000000000" pitchFamily="2" charset="2"/>
              <a:buNone/>
            </a:pPr>
            <a:r>
              <a:rPr lang="en-US" altLang="en-US" sz="1200" smtClean="0"/>
              <a:t>      when "0111" =&gt; Y &lt;= A(7);</a:t>
            </a:r>
          </a:p>
          <a:p>
            <a:pPr>
              <a:buFont typeface="Wingdings" panose="05000000000000000000" pitchFamily="2" charset="2"/>
              <a:buNone/>
            </a:pPr>
            <a:r>
              <a:rPr lang="en-US" altLang="en-US" sz="1200" smtClean="0"/>
              <a:t>      when "1000" =&gt; Y &lt;= A(8);</a:t>
            </a:r>
          </a:p>
          <a:p>
            <a:pPr>
              <a:buFont typeface="Wingdings" panose="05000000000000000000" pitchFamily="2" charset="2"/>
              <a:buNone/>
            </a:pPr>
            <a:r>
              <a:rPr lang="en-US" altLang="en-US" sz="1200" smtClean="0"/>
              <a:t>      when "1001" =&gt; Y &lt;= A(9);</a:t>
            </a:r>
          </a:p>
          <a:p>
            <a:pPr>
              <a:buFont typeface="Wingdings" panose="05000000000000000000" pitchFamily="2" charset="2"/>
              <a:buNone/>
            </a:pPr>
            <a:r>
              <a:rPr lang="en-US" altLang="en-US" sz="1200" smtClean="0"/>
              <a:t>      when "1010" =&gt; Y &lt;= A(10);</a:t>
            </a:r>
          </a:p>
          <a:p>
            <a:pPr>
              <a:buFont typeface="Wingdings" panose="05000000000000000000" pitchFamily="2" charset="2"/>
              <a:buNone/>
            </a:pPr>
            <a:r>
              <a:rPr lang="en-US" altLang="en-US" sz="1200" smtClean="0"/>
              <a:t>      when "1011" =&gt; Y &lt;= A(11);</a:t>
            </a:r>
          </a:p>
          <a:p>
            <a:pPr>
              <a:buFont typeface="Wingdings" panose="05000000000000000000" pitchFamily="2" charset="2"/>
              <a:buNone/>
            </a:pPr>
            <a:r>
              <a:rPr lang="en-US" altLang="en-US" sz="1200" smtClean="0"/>
              <a:t>      when "1100" =&gt; Y &lt;= A(12);</a:t>
            </a:r>
          </a:p>
          <a:p>
            <a:pPr>
              <a:buFont typeface="Wingdings" panose="05000000000000000000" pitchFamily="2" charset="2"/>
              <a:buNone/>
            </a:pPr>
            <a:r>
              <a:rPr lang="en-US" altLang="en-US" sz="1200" smtClean="0"/>
              <a:t>      when "1101" =&gt; Y &lt;= A(13);</a:t>
            </a:r>
          </a:p>
          <a:p>
            <a:pPr>
              <a:buFont typeface="Wingdings" panose="05000000000000000000" pitchFamily="2" charset="2"/>
              <a:buNone/>
            </a:pPr>
            <a:r>
              <a:rPr lang="en-US" altLang="en-US" sz="1200" smtClean="0"/>
              <a:t>      when "1110" =&gt; Y &lt;= A(14);</a:t>
            </a:r>
          </a:p>
          <a:p>
            <a:pPr>
              <a:buFont typeface="Wingdings" panose="05000000000000000000" pitchFamily="2" charset="2"/>
              <a:buNone/>
            </a:pPr>
            <a:r>
              <a:rPr lang="en-US" altLang="en-US" sz="1200" smtClean="0"/>
              <a:t>      when others =&gt; Y &lt;= A(15);</a:t>
            </a:r>
          </a:p>
          <a:p>
            <a:pPr>
              <a:buFont typeface="Wingdings" panose="05000000000000000000" pitchFamily="2" charset="2"/>
              <a:buNone/>
            </a:pPr>
            <a:r>
              <a:rPr lang="en-US" altLang="en-US" sz="1200" smtClean="0"/>
              <a:t>    end case;</a:t>
            </a:r>
          </a:p>
          <a:p>
            <a:pPr>
              <a:buFont typeface="Wingdings" panose="05000000000000000000" pitchFamily="2" charset="2"/>
              <a:buNone/>
            </a:pPr>
            <a:r>
              <a:rPr lang="en-US" altLang="en-US" sz="1200" smtClean="0"/>
              <a:t>  end process;</a:t>
            </a:r>
          </a:p>
          <a:p>
            <a:pPr>
              <a:buFont typeface="Wingdings" panose="05000000000000000000" pitchFamily="2" charset="2"/>
              <a:buNone/>
            </a:pPr>
            <a:r>
              <a:rPr lang="en-US" altLang="en-US" sz="1200" smtClean="0"/>
              <a:t>end RTL2;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3335848-A4E9-4E29-A2C1-C875BD634EB3}" type="slidenum">
              <a:rPr lang="ar-SA" altLang="en-US" sz="1400" smtClean="0">
                <a:solidFill>
                  <a:srgbClr val="0000B6"/>
                </a:solidFill>
                <a:latin typeface="Book Antiqua" panose="02040602050305030304" pitchFamily="18" charset="0"/>
              </a:rPr>
              <a:pPr>
                <a:spcBef>
                  <a:spcPct val="0"/>
                </a:spcBef>
                <a:buClrTx/>
                <a:buSzTx/>
                <a:buFontTx/>
                <a:buNone/>
              </a:pPr>
              <a:t>68</a:t>
            </a:fld>
            <a:endParaRPr lang="en-US" altLang="en-US" sz="1400" smtClean="0">
              <a:solidFill>
                <a:srgbClr val="0000B6"/>
              </a:solidFill>
              <a:latin typeface="Book Antiqua" panose="02040602050305030304" pitchFamily="18" charset="0"/>
            </a:endParaRPr>
          </a:p>
        </p:txBody>
      </p:sp>
      <p:sp>
        <p:nvSpPr>
          <p:cNvPr id="624642" name="Rectangle 2"/>
          <p:cNvSpPr>
            <a:spLocks noGrp="1" noChangeArrowheads="1"/>
          </p:cNvSpPr>
          <p:nvPr>
            <p:ph type="title"/>
          </p:nvPr>
        </p:nvSpPr>
        <p:spPr/>
        <p:txBody>
          <a:bodyPr/>
          <a:lstStyle/>
          <a:p>
            <a:pPr>
              <a:defRPr/>
            </a:pPr>
            <a:r>
              <a:rPr lang="en-US" smtClean="0"/>
              <a:t>MUX Models (4)</a:t>
            </a:r>
          </a:p>
        </p:txBody>
      </p:sp>
      <p:sp>
        <p:nvSpPr>
          <p:cNvPr id="79876" name="Rectangle 3"/>
          <p:cNvSpPr>
            <a:spLocks noGrp="1" noChangeArrowheads="1"/>
          </p:cNvSpPr>
          <p:nvPr>
            <p:ph type="body" sz="half" idx="1"/>
          </p:nvPr>
        </p:nvSpPr>
        <p:spPr>
          <a:xfrm>
            <a:off x="685800" y="1257300"/>
            <a:ext cx="3817938" cy="2593975"/>
          </a:xfrm>
        </p:spPr>
        <p:txBody>
          <a:bodyPr/>
          <a:lstStyle/>
          <a:p>
            <a:pPr>
              <a:buFont typeface="Wingdings" panose="05000000000000000000" pitchFamily="2" charset="2"/>
              <a:buNone/>
            </a:pPr>
            <a:r>
              <a:rPr lang="en-US" altLang="en-US" sz="1400" smtClean="0"/>
              <a:t>library IEEE;</a:t>
            </a:r>
          </a:p>
          <a:p>
            <a:pPr>
              <a:buFont typeface="Wingdings" panose="05000000000000000000" pitchFamily="2" charset="2"/>
              <a:buNone/>
            </a:pPr>
            <a:r>
              <a:rPr lang="en-US" altLang="en-US" sz="1400" smtClean="0"/>
              <a:t>use IEEE.std_logic_1164.all;</a:t>
            </a:r>
          </a:p>
          <a:p>
            <a:pPr>
              <a:buFont typeface="Wingdings" panose="05000000000000000000" pitchFamily="2" charset="2"/>
              <a:buNone/>
            </a:pPr>
            <a:r>
              <a:rPr lang="en-US" altLang="en-US" sz="1400" smtClean="0"/>
              <a:t>use IEEE.std_logic_unsigned.all;</a:t>
            </a:r>
          </a:p>
          <a:p>
            <a:pPr>
              <a:buFont typeface="Wingdings" panose="05000000000000000000" pitchFamily="2" charset="2"/>
              <a:buNone/>
            </a:pPr>
            <a:r>
              <a:rPr lang="en-US" altLang="en-US" sz="1400" smtClean="0"/>
              <a:t>entity SELECTOR is</a:t>
            </a:r>
          </a:p>
          <a:p>
            <a:pPr>
              <a:buFont typeface="Wingdings" panose="05000000000000000000" pitchFamily="2" charset="2"/>
              <a:buNone/>
            </a:pPr>
            <a:r>
              <a:rPr lang="en-US" altLang="en-US" sz="1400" smtClean="0"/>
              <a:t>  port (</a:t>
            </a:r>
          </a:p>
          <a:p>
            <a:pPr>
              <a:buFont typeface="Wingdings" panose="05000000000000000000" pitchFamily="2" charset="2"/>
              <a:buNone/>
            </a:pPr>
            <a:r>
              <a:rPr lang="en-US" altLang="en-US" sz="1400" smtClean="0"/>
              <a:t>    A   : in  std_logic_vector(15 downto 0);</a:t>
            </a:r>
          </a:p>
          <a:p>
            <a:pPr>
              <a:buFont typeface="Wingdings" panose="05000000000000000000" pitchFamily="2" charset="2"/>
              <a:buNone/>
            </a:pPr>
            <a:r>
              <a:rPr lang="en-US" altLang="en-US" sz="1400" smtClean="0"/>
              <a:t>    SEL : in  std_logic_vector( 3 downto 0);</a:t>
            </a:r>
          </a:p>
          <a:p>
            <a:pPr>
              <a:buFont typeface="Wingdings" panose="05000000000000000000" pitchFamily="2" charset="2"/>
              <a:buNone/>
            </a:pPr>
            <a:r>
              <a:rPr lang="en-US" altLang="en-US" sz="1400" smtClean="0"/>
              <a:t>    Y   : out std_logic);</a:t>
            </a:r>
          </a:p>
          <a:p>
            <a:pPr>
              <a:buFont typeface="Wingdings" panose="05000000000000000000" pitchFamily="2" charset="2"/>
              <a:buNone/>
            </a:pPr>
            <a:r>
              <a:rPr lang="en-US" altLang="en-US" sz="1400" smtClean="0"/>
              <a:t>end SELECTOR;</a:t>
            </a:r>
          </a:p>
        </p:txBody>
      </p:sp>
      <p:sp>
        <p:nvSpPr>
          <p:cNvPr id="79877" name="Rectangle 4"/>
          <p:cNvSpPr>
            <a:spLocks noGrp="1" noChangeArrowheads="1"/>
          </p:cNvSpPr>
          <p:nvPr>
            <p:ph type="body" sz="half" idx="2"/>
          </p:nvPr>
        </p:nvSpPr>
        <p:spPr>
          <a:xfrm>
            <a:off x="685800" y="3851275"/>
            <a:ext cx="3817938" cy="1509713"/>
          </a:xfrm>
        </p:spPr>
        <p:txBody>
          <a:bodyPr/>
          <a:lstStyle/>
          <a:p>
            <a:pPr>
              <a:buFont typeface="Wingdings" panose="05000000000000000000" pitchFamily="2" charset="2"/>
              <a:buNone/>
            </a:pPr>
            <a:r>
              <a:rPr lang="en-US" altLang="en-US" sz="1400" smtClean="0"/>
              <a:t>architecture RTL4 of SELECTOR is</a:t>
            </a:r>
          </a:p>
          <a:p>
            <a:pPr>
              <a:buFont typeface="Wingdings" panose="05000000000000000000" pitchFamily="2" charset="2"/>
              <a:buNone/>
            </a:pPr>
            <a:r>
              <a:rPr lang="en-US" altLang="en-US" sz="1400" smtClean="0"/>
              <a:t>begin</a:t>
            </a:r>
          </a:p>
          <a:p>
            <a:pPr>
              <a:buFont typeface="Wingdings" panose="05000000000000000000" pitchFamily="2" charset="2"/>
              <a:buNone/>
            </a:pPr>
            <a:r>
              <a:rPr lang="en-US" altLang="en-US" sz="1400" smtClean="0"/>
              <a:t>  Y &lt;= A(conv_integer(SEL));</a:t>
            </a:r>
          </a:p>
          <a:p>
            <a:pPr>
              <a:buFont typeface="Wingdings" panose="05000000000000000000" pitchFamily="2" charset="2"/>
              <a:buNone/>
            </a:pPr>
            <a:r>
              <a:rPr lang="en-US" altLang="en-US" sz="1400" smtClean="0"/>
              <a:t>end RTL4;</a:t>
            </a:r>
          </a:p>
          <a:p>
            <a:pPr>
              <a:buFont typeface="Wingdings" panose="05000000000000000000" pitchFamily="2" charset="2"/>
              <a:buNone/>
            </a:pPr>
            <a:endParaRPr lang="en-US" altLang="en-US" sz="1400"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80899" name="Content Placeholder 2"/>
          <p:cNvSpPr>
            <a:spLocks noGrp="1"/>
          </p:cNvSpPr>
          <p:nvPr>
            <p:ph sz="half" idx="1"/>
          </p:nvPr>
        </p:nvSpPr>
        <p:spPr/>
        <p:txBody>
          <a:bodyPr/>
          <a:lstStyle/>
          <a:p>
            <a:endParaRPr lang="en-GB" altLang="en-US" smtClean="0"/>
          </a:p>
        </p:txBody>
      </p:sp>
      <p:sp>
        <p:nvSpPr>
          <p:cNvPr id="80900" name="Content Placeholder 3"/>
          <p:cNvSpPr>
            <a:spLocks noGrp="1"/>
          </p:cNvSpPr>
          <p:nvPr>
            <p:ph sz="half" idx="2"/>
          </p:nvPr>
        </p:nvSpPr>
        <p:spPr/>
        <p:txBody>
          <a:bodyPr/>
          <a:lstStyle/>
          <a:p>
            <a:endParaRPr lang="en-GB" altLang="en-US" smtClean="0"/>
          </a:p>
        </p:txBody>
      </p:sp>
      <p:sp>
        <p:nvSpPr>
          <p:cNvPr id="80901"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8A3F61FE-85DE-489D-97B8-459F6F47A7AB}" type="slidenum">
              <a:rPr lang="ar-SA" altLang="en-US" sz="1400" smtClean="0">
                <a:solidFill>
                  <a:srgbClr val="0000B6"/>
                </a:solidFill>
                <a:latin typeface="Book Antiqua" panose="02040602050305030304" pitchFamily="18" charset="0"/>
              </a:rPr>
              <a:pPr>
                <a:spcBef>
                  <a:spcPct val="0"/>
                </a:spcBef>
                <a:buClrTx/>
                <a:buSzTx/>
                <a:buFontTx/>
                <a:buNone/>
              </a:pPr>
              <a:t>69</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2436FDC-23EE-4A65-B72E-7D565572CADC}" type="slidenum">
              <a:rPr lang="ar-SA" altLang="en-US" sz="1400" smtClean="0">
                <a:solidFill>
                  <a:srgbClr val="0000B6"/>
                </a:solidFill>
                <a:latin typeface="Book Antiqua" panose="02040602050305030304" pitchFamily="18" charset="0"/>
              </a:rPr>
              <a:pPr>
                <a:spcBef>
                  <a:spcPct val="0"/>
                </a:spcBef>
                <a:buClrTx/>
                <a:buSzTx/>
                <a:buFontTx/>
                <a:buNone/>
              </a:pPr>
              <a:t>7</a:t>
            </a:fld>
            <a:endParaRPr lang="en-US" altLang="en-US" sz="1400" smtClean="0">
              <a:solidFill>
                <a:srgbClr val="0000B6"/>
              </a:solidFill>
              <a:latin typeface="Book Antiqua" panose="02040602050305030304" pitchFamily="18" charset="0"/>
            </a:endParaRPr>
          </a:p>
        </p:txBody>
      </p:sp>
      <p:sp>
        <p:nvSpPr>
          <p:cNvPr id="608258" name="Rectangle 2"/>
          <p:cNvSpPr>
            <a:spLocks noGrp="1" noChangeArrowheads="1"/>
          </p:cNvSpPr>
          <p:nvPr>
            <p:ph type="title"/>
          </p:nvPr>
        </p:nvSpPr>
        <p:spPr>
          <a:xfrm>
            <a:off x="587375" y="620713"/>
            <a:ext cx="7772400" cy="715962"/>
          </a:xfrm>
        </p:spPr>
        <p:txBody>
          <a:bodyPr/>
          <a:lstStyle/>
          <a:p>
            <a:pPr>
              <a:defRPr/>
            </a:pPr>
            <a:r>
              <a:rPr lang="en-US" smtClean="0"/>
              <a:t>VHDL Description of </a:t>
            </a:r>
            <a:br>
              <a:rPr lang="en-US" smtClean="0"/>
            </a:br>
            <a:r>
              <a:rPr lang="en-US" smtClean="0"/>
              <a:t>Combinational Networks</a:t>
            </a:r>
          </a:p>
        </p:txBody>
      </p:sp>
      <p:pic>
        <p:nvPicPr>
          <p:cNvPr id="153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2373313"/>
            <a:ext cx="385603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1270000"/>
            <a:ext cx="42291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7" name="Text Box 3"/>
          <p:cNvSpPr txBox="1">
            <a:spLocks noChangeArrowheads="1"/>
          </p:cNvSpPr>
          <p:nvPr/>
        </p:nvSpPr>
        <p:spPr bwMode="auto">
          <a:xfrm>
            <a:off x="428625" y="4489450"/>
            <a:ext cx="3538538" cy="1555750"/>
          </a:xfrm>
          <a:prstGeom prst="rect">
            <a:avLst/>
          </a:prstGeom>
          <a:noFill/>
          <a:ln w="12700">
            <a:noFill/>
            <a:miter lim="800000"/>
            <a:headEnd/>
            <a:tailEnd/>
          </a:ln>
          <a:effectLst/>
        </p:spPr>
        <p:txBody>
          <a:bodyPr wrap="none">
            <a:spAutoFit/>
          </a:bodyPr>
          <a:lstStyle/>
          <a:p>
            <a:pPr>
              <a:defRPr/>
            </a:pPr>
            <a:r>
              <a:rPr lang="en-US" sz="4800" i="0">
                <a:solidFill>
                  <a:srgbClr val="315263"/>
                </a:solidFill>
                <a:effectLst>
                  <a:outerShdw blurRad="38100" dist="38100" dir="2700000" algn="tl">
                    <a:srgbClr val="C0C0C0"/>
                  </a:outerShdw>
                </a:effectLst>
              </a:rPr>
              <a:t>Quick VHDL</a:t>
            </a:r>
            <a:br>
              <a:rPr lang="en-US" sz="4800" i="0">
                <a:solidFill>
                  <a:srgbClr val="315263"/>
                </a:solidFill>
                <a:effectLst>
                  <a:outerShdw blurRad="38100" dist="38100" dir="2700000" algn="tl">
                    <a:srgbClr val="C0C0C0"/>
                  </a:outerShdw>
                </a:effectLst>
              </a:rPr>
            </a:br>
            <a:r>
              <a:rPr lang="en-US" sz="4800" i="0">
                <a:solidFill>
                  <a:srgbClr val="315263"/>
                </a:solidFill>
                <a:effectLst>
                  <a:outerShdw blurRad="38100" dist="38100" dir="2700000" algn="tl">
                    <a:srgbClr val="C0C0C0"/>
                  </a:outerShdw>
                </a:effectLst>
              </a:rPr>
              <a:t>Review</a:t>
            </a:r>
          </a:p>
        </p:txBody>
      </p:sp>
      <p:pic>
        <p:nvPicPr>
          <p:cNvPr id="81923" name="Picture 6" descr="soc_intro_c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61975"/>
            <a:ext cx="34147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791" name="Rectangle 7"/>
          <p:cNvSpPr>
            <a:spLocks noGrp="1" noChangeArrowheads="1"/>
          </p:cNvSpPr>
          <p:nvPr>
            <p:ph type="ctrTitle"/>
          </p:nvPr>
        </p:nvSpPr>
        <p:spPr/>
        <p:txBody>
          <a:bodyPr/>
          <a:lstStyle/>
          <a:p>
            <a:pPr>
              <a:defRPr/>
            </a:pPr>
            <a:r>
              <a:rPr lang="en-US" smtClean="0"/>
              <a:t>Part 2:</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83971" name="Content Placeholder 2"/>
          <p:cNvSpPr>
            <a:spLocks noGrp="1"/>
          </p:cNvSpPr>
          <p:nvPr>
            <p:ph idx="1"/>
          </p:nvPr>
        </p:nvSpPr>
        <p:spPr/>
        <p:txBody>
          <a:bodyPr/>
          <a:lstStyle/>
          <a:p>
            <a:endParaRPr lang="en-GB" altLang="en-US" smtClean="0"/>
          </a:p>
        </p:txBody>
      </p:sp>
      <p:sp>
        <p:nvSpPr>
          <p:cNvPr id="8397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CC0CB81-0C36-46F0-89B7-F8C62289F7DC}" type="slidenum">
              <a:rPr lang="ar-SA" altLang="en-US" sz="1400" smtClean="0">
                <a:solidFill>
                  <a:srgbClr val="0000B6"/>
                </a:solidFill>
                <a:latin typeface="Book Antiqua" panose="02040602050305030304" pitchFamily="18" charset="0"/>
              </a:rPr>
              <a:pPr>
                <a:spcBef>
                  <a:spcPct val="0"/>
                </a:spcBef>
                <a:buClrTx/>
                <a:buSzTx/>
                <a:buFontTx/>
                <a:buNone/>
              </a:pPr>
              <a:t>71</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404813"/>
            <a:ext cx="7769225" cy="587375"/>
          </a:xfrm>
        </p:spPr>
        <p:txBody>
          <a:bodyPr lIns="90000" tIns="46800" rIns="90000" bIns="46800">
            <a:spAutoFit/>
          </a:bodyPr>
          <a:lstStyle/>
          <a:p>
            <a:pPr defTabSz="449263" eaLnBrk="1" hangingPunct="1">
              <a:buClr>
                <a:srgbClr val="000000"/>
              </a:buClr>
              <a:buSzPct val="45000"/>
              <a:buFont typeface="Wingdings" panose="05000000000000000000"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3200" smtClean="0">
                <a:ea typeface="SimSun" panose="02010600030101010101" pitchFamily="2" charset="-122"/>
              </a:rPr>
              <a:t>Why use an HDL?</a:t>
            </a:r>
          </a:p>
        </p:txBody>
      </p:sp>
      <p:sp>
        <p:nvSpPr>
          <p:cNvPr id="84995" name="Text Box 35"/>
          <p:cNvSpPr txBox="1">
            <a:spLocks noChangeArrowheads="1"/>
          </p:cNvSpPr>
          <p:nvPr/>
        </p:nvSpPr>
        <p:spPr bwMode="auto">
          <a:xfrm>
            <a:off x="4632325" y="1522413"/>
            <a:ext cx="1841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nSpc>
                <a:spcPct val="116000"/>
              </a:lnSpc>
              <a:spcBef>
                <a:spcPct val="0"/>
              </a:spcBef>
              <a:buClr>
                <a:srgbClr val="000000"/>
              </a:buClr>
              <a:buSzTx/>
              <a:buFont typeface="Arial" panose="020B0604020202020204" pitchFamily="34" charset="0"/>
              <a:buNone/>
            </a:pPr>
            <a:endParaRPr lang="en-US" altLang="en-US" sz="2400">
              <a:solidFill>
                <a:schemeClr val="tx1"/>
              </a:solidFill>
              <a:ea typeface="MS PGothic" panose="020B0600070205080204" pitchFamily="34" charset="-128"/>
            </a:endParaRPr>
          </a:p>
        </p:txBody>
      </p:sp>
      <p:sp>
        <p:nvSpPr>
          <p:cNvPr id="84996" name="Content Placeholder 36"/>
          <p:cNvSpPr>
            <a:spLocks noGrp="1"/>
          </p:cNvSpPr>
          <p:nvPr>
            <p:ph idx="1"/>
          </p:nvPr>
        </p:nvSpPr>
        <p:spPr/>
        <p:txBody>
          <a:bodyPr/>
          <a:lstStyle/>
          <a:p>
            <a:pPr eaLnBrk="1" hangingPunct="1">
              <a:buFont typeface="Wingdings" panose="05000000000000000000" pitchFamily="2" charset="2"/>
              <a:buNone/>
            </a:pPr>
            <a:r>
              <a:rPr lang="en-US" altLang="en-US" sz="2000" b="1" smtClean="0"/>
              <a:t>Question:</a:t>
            </a:r>
          </a:p>
          <a:p>
            <a:pPr eaLnBrk="1" hangingPunct="1">
              <a:buFont typeface="Wingdings" panose="05000000000000000000" pitchFamily="2" charset="2"/>
              <a:buNone/>
            </a:pPr>
            <a:r>
              <a:rPr lang="en-US" altLang="en-US" sz="2000" smtClean="0"/>
              <a:t>	How do we know that we have not made a mistake when we manually draw a schematic and connect components to implement a function?</a:t>
            </a:r>
          </a:p>
          <a:p>
            <a:pPr eaLnBrk="1" hangingPunct="1">
              <a:buFont typeface="Wingdings" panose="05000000000000000000" pitchFamily="2" charset="2"/>
              <a:buNone/>
            </a:pPr>
            <a:endParaRPr lang="en-US" altLang="en-US" sz="2000" b="1" smtClean="0"/>
          </a:p>
          <a:p>
            <a:pPr eaLnBrk="1" hangingPunct="1">
              <a:buFont typeface="Wingdings" panose="05000000000000000000" pitchFamily="2" charset="2"/>
              <a:buNone/>
            </a:pPr>
            <a:r>
              <a:rPr lang="en-US" altLang="en-US" sz="2000" b="1" smtClean="0"/>
              <a:t>Answer:</a:t>
            </a:r>
          </a:p>
          <a:p>
            <a:pPr eaLnBrk="1" hangingPunct="1">
              <a:buFont typeface="Wingdings" panose="05000000000000000000" pitchFamily="2" charset="2"/>
              <a:buNone/>
            </a:pPr>
            <a:r>
              <a:rPr lang="en-US" altLang="en-US" sz="2000" smtClean="0"/>
              <a:t>	By describing the design in a high-level (=easy to understand) language, we can simulate our design before we manufacture it. This allows us to catch design errors, i.e., that the design does not work as we thought it would.</a:t>
            </a:r>
          </a:p>
          <a:p>
            <a:pPr eaLnBrk="1" hangingPunct="1">
              <a:buFont typeface="Arial" panose="020B0604020202020204" pitchFamily="34" charset="0"/>
              <a:buChar char="•"/>
            </a:pPr>
            <a:r>
              <a:rPr lang="en-US" altLang="en-US" sz="2000" smtClean="0"/>
              <a:t>Simulation guarantees that the design behaves as it should.</a:t>
            </a:r>
          </a:p>
          <a:p>
            <a:pPr eaLnBrk="1" hangingPunct="1">
              <a:buFont typeface="Wingdings" panose="05000000000000000000" pitchFamily="2" charset="2"/>
              <a:buNone/>
            </a:pPr>
            <a:endParaRPr lang="en-US" altLang="en-US" sz="2000" smtClean="0"/>
          </a:p>
          <a:p>
            <a:pPr eaLnBrk="1" hangingPunct="1">
              <a:buFont typeface="Wingdings" panose="05000000000000000000" pitchFamily="2" charset="2"/>
              <a:buNone/>
            </a:pPr>
            <a:endParaRPr lang="en-US" altLang="en-US" smtClean="0"/>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452438"/>
            <a:ext cx="7777163" cy="492125"/>
          </a:xfrm>
        </p:spPr>
        <p:txBody>
          <a:bodyPr lIns="0" tIns="0" rIns="0" bIns="0">
            <a:spAutoFit/>
          </a:bodyPr>
          <a:lstStyle/>
          <a:p>
            <a:pPr defTabSz="449263" eaLnBrk="1" hangingPunct="1">
              <a:buClr>
                <a:srgbClr val="000000"/>
              </a:buClr>
              <a:buSzPct val="45000"/>
              <a:buFont typeface="Wingdings" panose="05000000000000000000"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3200" smtClean="0">
                <a:ea typeface="SimSun" panose="02010600030101010101" pitchFamily="2" charset="-122"/>
              </a:rPr>
              <a:t>How does the simulation work?</a:t>
            </a:r>
          </a:p>
        </p:txBody>
      </p:sp>
      <p:sp>
        <p:nvSpPr>
          <p:cNvPr id="87043" name="Rectangle 145"/>
          <p:cNvSpPr>
            <a:spLocks noChangeArrowheads="1"/>
          </p:cNvSpPr>
          <p:nvPr/>
        </p:nvSpPr>
        <p:spPr bwMode="auto">
          <a:xfrm>
            <a:off x="0" y="3095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US" altLang="en-US" sz="2400">
              <a:solidFill>
                <a:schemeClr val="tx1"/>
              </a:solidFill>
              <a:ea typeface="MS PGothic" panose="020B0600070205080204" pitchFamily="34" charset="-128"/>
            </a:endParaRPr>
          </a:p>
        </p:txBody>
      </p:sp>
      <p:pic>
        <p:nvPicPr>
          <p:cNvPr id="87044" name="Picture 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2357438"/>
            <a:ext cx="69723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450850"/>
            <a:ext cx="7777163" cy="493713"/>
          </a:xfrm>
        </p:spPr>
        <p:txBody>
          <a:bodyPr lIns="0" tIns="0" rIns="0" bIns="0">
            <a:spAutoFit/>
          </a:bodyPr>
          <a:lstStyle/>
          <a:p>
            <a:pPr defTabSz="449263" eaLnBrk="1" hangingPunct="1">
              <a:buClr>
                <a:srgbClr val="000000"/>
              </a:buClr>
              <a:buSzPct val="45000"/>
              <a:buFont typeface="Wingdings" panose="05000000000000000000"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3200" smtClean="0">
                <a:ea typeface="SimSun" panose="02010600030101010101" pitchFamily="2" charset="-122"/>
              </a:rPr>
              <a:t>What is the output of C?</a:t>
            </a:r>
          </a:p>
        </p:txBody>
      </p:sp>
      <p:sp>
        <p:nvSpPr>
          <p:cNvPr id="89091" name="Rectangle 3"/>
          <p:cNvSpPr>
            <a:spLocks noChangeArrowheads="1"/>
          </p:cNvSpPr>
          <p:nvPr/>
        </p:nvSpPr>
        <p:spPr bwMode="auto">
          <a:xfrm>
            <a:off x="0" y="3095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US" altLang="en-US" sz="2400">
              <a:solidFill>
                <a:schemeClr val="tx1"/>
              </a:solidFill>
              <a:ea typeface="MS PGothic" panose="020B0600070205080204" pitchFamily="34" charset="-128"/>
            </a:endParaRPr>
          </a:p>
        </p:txBody>
      </p:sp>
      <p:sp>
        <p:nvSpPr>
          <p:cNvPr id="89092" name="Rectangle 4"/>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US" altLang="en-US" sz="2400">
              <a:solidFill>
                <a:schemeClr val="tx1"/>
              </a:solidFill>
              <a:ea typeface="MS PGothic" panose="020B0600070205080204" pitchFamily="34" charset="-128"/>
            </a:endParaRPr>
          </a:p>
        </p:txBody>
      </p:sp>
      <p:pic>
        <p:nvPicPr>
          <p:cNvPr id="89093" name="Picture 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76771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152400"/>
            <a:ext cx="7772400" cy="1041400"/>
          </a:xfrm>
        </p:spPr>
        <p:txBody>
          <a:bodyPr/>
          <a:lstStyle/>
          <a:p>
            <a:pPr eaLnBrk="1" hangingPunct="1">
              <a:defRPr/>
            </a:pPr>
            <a:r>
              <a:rPr lang="en-US" altLang="en-US" smtClean="0"/>
              <a:t>The two-phase simulation cycle</a:t>
            </a:r>
          </a:p>
        </p:txBody>
      </p:sp>
      <p:sp>
        <p:nvSpPr>
          <p:cNvPr id="91139" name="Rectangle 5"/>
          <p:cNvSpPr>
            <a:spLocks noChangeArrowheads="1"/>
          </p:cNvSpPr>
          <p:nvPr/>
        </p:nvSpPr>
        <p:spPr bwMode="auto">
          <a:xfrm>
            <a:off x="1760538" y="2149475"/>
            <a:ext cx="126523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US" altLang="en-US" sz="2400">
              <a:solidFill>
                <a:schemeClr val="tx1"/>
              </a:solidFill>
              <a:ea typeface="MS PGothic" panose="020B0600070205080204" pitchFamily="34" charset="-128"/>
            </a:endParaRPr>
          </a:p>
        </p:txBody>
      </p:sp>
      <p:sp>
        <p:nvSpPr>
          <p:cNvPr id="274476" name="Text Box 44"/>
          <p:cNvSpPr txBox="1">
            <a:spLocks noChangeArrowheads="1"/>
          </p:cNvSpPr>
          <p:nvPr/>
        </p:nvSpPr>
        <p:spPr bwMode="auto">
          <a:xfrm>
            <a:off x="1066800" y="1905000"/>
            <a:ext cx="7086600" cy="2862263"/>
          </a:xfrm>
          <a:prstGeom prst="rect">
            <a:avLst/>
          </a:prstGeom>
          <a:noFill/>
          <a:ln w="9525">
            <a:noFill/>
            <a:miter lim="800000"/>
            <a:headEnd/>
            <a:tailEnd/>
          </a:ln>
          <a:effectLst/>
        </p:spPr>
        <p:txBody>
          <a:bodyPr>
            <a:spAutoFit/>
          </a:bodyPr>
          <a:lstStyle/>
          <a:p>
            <a:pPr marL="457200" indent="-457200">
              <a:buFontTx/>
              <a:buAutoNum type="arabicParenR"/>
              <a:defRPr/>
            </a:pPr>
            <a:r>
              <a:rPr lang="en-US" sz="2000" dirty="0">
                <a:latin typeface="Arial" charset="0"/>
              </a:rPr>
              <a:t>Go through all functions. Compute the next value to appear on the output using current input values and store it in a local data area (a value table inside the function).</a:t>
            </a:r>
          </a:p>
          <a:p>
            <a:pPr marL="457200" indent="-457200">
              <a:defRPr/>
            </a:pPr>
            <a:endParaRPr lang="en-US" sz="2000" dirty="0">
              <a:latin typeface="Arial" charset="0"/>
            </a:endParaRPr>
          </a:p>
          <a:p>
            <a:pPr>
              <a:defRPr/>
            </a:pPr>
            <a:r>
              <a:rPr lang="en-US" sz="2000" dirty="0">
                <a:latin typeface="Arial" charset="0"/>
              </a:rPr>
              <a:t>2)   Go through all functions. Transfer the new value from the </a:t>
            </a:r>
          </a:p>
          <a:p>
            <a:pPr>
              <a:defRPr/>
            </a:pPr>
            <a:r>
              <a:rPr lang="en-US" sz="2000" dirty="0">
                <a:latin typeface="Arial" charset="0"/>
              </a:rPr>
              <a:t>      local table inside to the data area holding the values of  </a:t>
            </a:r>
          </a:p>
          <a:p>
            <a:pPr>
              <a:defRPr/>
            </a:pPr>
            <a:r>
              <a:rPr lang="en-US" sz="2000" dirty="0">
                <a:latin typeface="Arial" charset="0"/>
              </a:rPr>
              <a:t>      the outputs (=inputs to the next circuit)</a:t>
            </a:r>
          </a:p>
          <a:p>
            <a:pPr>
              <a:defRPr/>
            </a:pPr>
            <a:endParaRPr lang="en-US" sz="2000" dirty="0">
              <a:latin typeface="Arial" charset="0"/>
            </a:endParaRPr>
          </a:p>
          <a:p>
            <a:pPr>
              <a:defRPr/>
            </a:pPr>
            <a:endParaRPr lang="en-US" sz="2000" dirty="0">
              <a:latin typeface="Arial"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altLang="en-US" sz="3000" smtClean="0"/>
              <a:t>Cycle-based simulators</a:t>
            </a:r>
          </a:p>
        </p:txBody>
      </p:sp>
      <p:sp>
        <p:nvSpPr>
          <p:cNvPr id="92163" name="Rectangle 5"/>
          <p:cNvSpPr>
            <a:spLocks noChangeArrowheads="1"/>
          </p:cNvSpPr>
          <p:nvPr/>
        </p:nvSpPr>
        <p:spPr bwMode="auto">
          <a:xfrm>
            <a:off x="0" y="1905000"/>
            <a:ext cx="1131888"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US" altLang="en-US" sz="2400">
              <a:solidFill>
                <a:schemeClr val="tx1"/>
              </a:solidFill>
              <a:ea typeface="MS PGothic" panose="020B0600070205080204" pitchFamily="34" charset="-128"/>
            </a:endParaRPr>
          </a:p>
        </p:txBody>
      </p:sp>
      <p:sp>
        <p:nvSpPr>
          <p:cNvPr id="92164" name="Rectangle 6"/>
          <p:cNvSpPr>
            <a:spLocks noChangeArrowheads="1"/>
          </p:cNvSpPr>
          <p:nvPr/>
        </p:nvSpPr>
        <p:spPr bwMode="auto">
          <a:xfrm>
            <a:off x="0" y="1905000"/>
            <a:ext cx="1131888"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US" altLang="en-US" sz="2400">
              <a:solidFill>
                <a:schemeClr val="tx1"/>
              </a:solidFill>
              <a:ea typeface="MS PGothic" panose="020B0600070205080204" pitchFamily="34" charset="-128"/>
            </a:endParaRPr>
          </a:p>
        </p:txBody>
      </p:sp>
      <p:sp>
        <p:nvSpPr>
          <p:cNvPr id="92165" name="Rectangle 7"/>
          <p:cNvSpPr>
            <a:spLocks noChangeArrowheads="1"/>
          </p:cNvSpPr>
          <p:nvPr/>
        </p:nvSpPr>
        <p:spPr bwMode="auto">
          <a:xfrm>
            <a:off x="0" y="1905000"/>
            <a:ext cx="1131888"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US" altLang="en-US" sz="2400">
              <a:solidFill>
                <a:schemeClr val="tx1"/>
              </a:solidFill>
              <a:ea typeface="MS PGothic" panose="020B0600070205080204" pitchFamily="34" charset="-128"/>
            </a:endParaRPr>
          </a:p>
        </p:txBody>
      </p:sp>
      <p:sp>
        <p:nvSpPr>
          <p:cNvPr id="92166" name="Rectangle 8"/>
          <p:cNvSpPr>
            <a:spLocks noChangeArrowheads="1"/>
          </p:cNvSpPr>
          <p:nvPr/>
        </p:nvSpPr>
        <p:spPr bwMode="auto">
          <a:xfrm>
            <a:off x="0" y="1905000"/>
            <a:ext cx="1131888"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US" altLang="en-US" sz="2400">
              <a:solidFill>
                <a:schemeClr val="tx1"/>
              </a:solidFill>
              <a:ea typeface="MS PGothic" panose="020B0600070205080204" pitchFamily="34" charset="-128"/>
            </a:endParaRPr>
          </a:p>
        </p:txBody>
      </p:sp>
      <p:sp>
        <p:nvSpPr>
          <p:cNvPr id="92167" name="Text Box 55"/>
          <p:cNvSpPr txBox="1">
            <a:spLocks noChangeArrowheads="1"/>
          </p:cNvSpPr>
          <p:nvPr/>
        </p:nvSpPr>
        <p:spPr bwMode="auto">
          <a:xfrm>
            <a:off x="2971800" y="2209800"/>
            <a:ext cx="5029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a:solidFill>
                  <a:schemeClr val="tx1"/>
                </a:solidFill>
                <a:ea typeface="MS PGothic" panose="020B0600070205080204" pitchFamily="34" charset="-128"/>
              </a:rPr>
              <a:t>Go through all functions using current inputs and compute next output</a:t>
            </a:r>
          </a:p>
          <a:p>
            <a:pPr>
              <a:spcBef>
                <a:spcPct val="50000"/>
              </a:spcBef>
              <a:buClrTx/>
              <a:buSzTx/>
              <a:buFontTx/>
              <a:buChar char="•"/>
            </a:pPr>
            <a:endParaRPr lang="en-US" altLang="en-US" sz="2000">
              <a:solidFill>
                <a:schemeClr val="tx1"/>
              </a:solidFill>
              <a:ea typeface="MS PGothic" panose="020B0600070205080204" pitchFamily="34" charset="-128"/>
            </a:endParaRPr>
          </a:p>
          <a:p>
            <a:pPr>
              <a:spcBef>
                <a:spcPct val="50000"/>
              </a:spcBef>
              <a:buClrTx/>
              <a:buSzTx/>
              <a:buFontTx/>
              <a:buChar char="•"/>
            </a:pPr>
            <a:endParaRPr lang="en-US" altLang="en-US" sz="2000">
              <a:solidFill>
                <a:schemeClr val="tx1"/>
              </a:solidFill>
              <a:ea typeface="MS PGothic" panose="020B0600070205080204" pitchFamily="34" charset="-128"/>
            </a:endParaRPr>
          </a:p>
          <a:p>
            <a:pPr>
              <a:spcBef>
                <a:spcPct val="50000"/>
              </a:spcBef>
              <a:buClrTx/>
              <a:buSzTx/>
              <a:buFontTx/>
              <a:buNone/>
            </a:pPr>
            <a:endParaRPr lang="en-US" altLang="en-US" sz="2000">
              <a:solidFill>
                <a:schemeClr val="tx1"/>
              </a:solidFill>
              <a:ea typeface="MS PGothic" panose="020B0600070205080204" pitchFamily="34" charset="-128"/>
            </a:endParaRPr>
          </a:p>
          <a:p>
            <a:pPr>
              <a:spcBef>
                <a:spcPct val="50000"/>
              </a:spcBef>
              <a:buClrTx/>
              <a:buSzTx/>
              <a:buFontTx/>
              <a:buNone/>
            </a:pPr>
            <a:r>
              <a:rPr lang="en-US" altLang="en-US" sz="2000">
                <a:solidFill>
                  <a:schemeClr val="tx1"/>
                </a:solidFill>
                <a:ea typeface="MS PGothic" panose="020B0600070205080204" pitchFamily="34" charset="-128"/>
              </a:rPr>
              <a:t>Update outputs &amp; increase time with 1 delay unit</a:t>
            </a:r>
          </a:p>
        </p:txBody>
      </p:sp>
      <p:pic>
        <p:nvPicPr>
          <p:cNvPr id="92168"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13716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en-US" smtClean="0"/>
              <a:t>Event-based Simulators</a:t>
            </a:r>
          </a:p>
        </p:txBody>
      </p:sp>
      <p:pic>
        <p:nvPicPr>
          <p:cNvPr id="9318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16287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55"/>
          <p:cNvSpPr txBox="1">
            <a:spLocks noChangeArrowheads="1"/>
          </p:cNvSpPr>
          <p:nvPr/>
        </p:nvSpPr>
        <p:spPr bwMode="auto">
          <a:xfrm>
            <a:off x="3124200" y="2209800"/>
            <a:ext cx="5029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a:solidFill>
                  <a:schemeClr val="tx1"/>
                </a:solidFill>
                <a:ea typeface="MS PGothic" panose="020B0600070205080204" pitchFamily="34" charset="-128"/>
              </a:rPr>
              <a:t>Go through all functions whose inputs has changed and compute next output</a:t>
            </a:r>
          </a:p>
          <a:p>
            <a:pPr>
              <a:spcBef>
                <a:spcPct val="50000"/>
              </a:spcBef>
              <a:buClrTx/>
              <a:buSzTx/>
              <a:buFontTx/>
              <a:buChar char="•"/>
            </a:pPr>
            <a:endParaRPr lang="en-US" altLang="en-US" sz="2000">
              <a:solidFill>
                <a:schemeClr val="tx1"/>
              </a:solidFill>
              <a:ea typeface="MS PGothic" panose="020B0600070205080204" pitchFamily="34" charset="-128"/>
            </a:endParaRPr>
          </a:p>
          <a:p>
            <a:pPr>
              <a:spcBef>
                <a:spcPct val="50000"/>
              </a:spcBef>
              <a:buClrTx/>
              <a:buSzTx/>
              <a:buFontTx/>
              <a:buChar char="•"/>
            </a:pPr>
            <a:endParaRPr lang="en-US" altLang="en-US" sz="2000">
              <a:solidFill>
                <a:schemeClr val="tx1"/>
              </a:solidFill>
              <a:ea typeface="MS PGothic" panose="020B0600070205080204" pitchFamily="34" charset="-128"/>
            </a:endParaRPr>
          </a:p>
          <a:p>
            <a:pPr>
              <a:spcBef>
                <a:spcPct val="50000"/>
              </a:spcBef>
              <a:buClrTx/>
              <a:buSzTx/>
              <a:buFontTx/>
              <a:buNone/>
            </a:pPr>
            <a:endParaRPr lang="en-US" altLang="en-US" sz="2000">
              <a:solidFill>
                <a:schemeClr val="tx1"/>
              </a:solidFill>
              <a:ea typeface="MS PGothic" panose="020B0600070205080204" pitchFamily="34" charset="-128"/>
            </a:endParaRPr>
          </a:p>
          <a:p>
            <a:pPr>
              <a:spcBef>
                <a:spcPct val="50000"/>
              </a:spcBef>
              <a:buClrTx/>
              <a:buSzTx/>
              <a:buFontTx/>
              <a:buNone/>
            </a:pPr>
            <a:r>
              <a:rPr lang="en-US" altLang="en-US" sz="2000">
                <a:solidFill>
                  <a:schemeClr val="tx1"/>
                </a:solidFill>
                <a:ea typeface="MS PGothic" panose="020B0600070205080204" pitchFamily="34" charset="-128"/>
              </a:rPr>
              <a:t>Update outputs &amp; increase time with 1 delay unit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altLang="en-US" sz="3000" smtClean="0"/>
              <a:t>Event-based simulators with event queues</a:t>
            </a:r>
          </a:p>
        </p:txBody>
      </p:sp>
      <p:pic>
        <p:nvPicPr>
          <p:cNvPr id="94211" name="Picture 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924050"/>
            <a:ext cx="16573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55"/>
          <p:cNvSpPr txBox="1">
            <a:spLocks noChangeArrowheads="1"/>
          </p:cNvSpPr>
          <p:nvPr/>
        </p:nvSpPr>
        <p:spPr bwMode="auto">
          <a:xfrm>
            <a:off x="3124200" y="1935163"/>
            <a:ext cx="50292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2000">
                <a:solidFill>
                  <a:schemeClr val="tx1"/>
                </a:solidFill>
                <a:ea typeface="MS PGothic" panose="020B0600070205080204" pitchFamily="34" charset="-128"/>
              </a:rPr>
              <a:t>Go through all functions whose inputs has changed and compute value and time for next output change</a:t>
            </a:r>
          </a:p>
          <a:p>
            <a:pPr>
              <a:spcBef>
                <a:spcPct val="50000"/>
              </a:spcBef>
              <a:buClrTx/>
              <a:buSzTx/>
              <a:buFontTx/>
              <a:buChar char="•"/>
            </a:pPr>
            <a:endParaRPr lang="en-US" altLang="en-US" sz="2000">
              <a:solidFill>
                <a:schemeClr val="tx1"/>
              </a:solidFill>
              <a:ea typeface="MS PGothic" panose="020B0600070205080204" pitchFamily="34" charset="-128"/>
            </a:endParaRPr>
          </a:p>
          <a:p>
            <a:pPr>
              <a:spcBef>
                <a:spcPct val="50000"/>
              </a:spcBef>
              <a:buClrTx/>
              <a:buSzTx/>
              <a:buFontTx/>
              <a:buChar char="•"/>
            </a:pPr>
            <a:endParaRPr lang="en-US" altLang="en-US" sz="2000">
              <a:solidFill>
                <a:schemeClr val="tx1"/>
              </a:solidFill>
              <a:ea typeface="MS PGothic" panose="020B0600070205080204" pitchFamily="34" charset="-128"/>
            </a:endParaRPr>
          </a:p>
          <a:p>
            <a:pPr>
              <a:spcBef>
                <a:spcPct val="50000"/>
              </a:spcBef>
              <a:buClrTx/>
              <a:buSzTx/>
              <a:buFontTx/>
              <a:buNone/>
            </a:pPr>
            <a:endParaRPr lang="en-US" altLang="en-US" sz="2000">
              <a:solidFill>
                <a:schemeClr val="tx1"/>
              </a:solidFill>
              <a:ea typeface="MS PGothic" panose="020B0600070205080204" pitchFamily="34" charset="-128"/>
            </a:endParaRPr>
          </a:p>
          <a:p>
            <a:pPr>
              <a:spcBef>
                <a:spcPct val="50000"/>
              </a:spcBef>
              <a:buClrTx/>
              <a:buSzTx/>
              <a:buFontTx/>
              <a:buNone/>
            </a:pPr>
            <a:r>
              <a:rPr lang="en-US" altLang="en-US" sz="2000">
                <a:solidFill>
                  <a:schemeClr val="tx1"/>
                </a:solidFill>
                <a:ea typeface="MS PGothic" panose="020B0600070205080204" pitchFamily="34" charset="-128"/>
              </a:rPr>
              <a:t>Increase time to first scheduled event &amp; update signals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3"/>
          <p:cNvSpPr>
            <a:spLocks noGrp="1" noChangeArrowheads="1"/>
          </p:cNvSpPr>
          <p:nvPr>
            <p:ph type="title"/>
          </p:nvPr>
        </p:nvSpPr>
        <p:spPr/>
        <p:txBody>
          <a:bodyPr/>
          <a:lstStyle/>
          <a:p>
            <a:pPr eaLnBrk="1" hangingPunct="1">
              <a:defRPr/>
            </a:pPr>
            <a:r>
              <a:rPr lang="en-US" altLang="en-US" smtClean="0"/>
              <a:t>VHDL Simulation Cycle</a:t>
            </a:r>
          </a:p>
        </p:txBody>
      </p:sp>
      <p:sp>
        <p:nvSpPr>
          <p:cNvPr id="95235" name="Text Box 38"/>
          <p:cNvSpPr txBox="1">
            <a:spLocks noChangeArrowheads="1"/>
          </p:cNvSpPr>
          <p:nvPr/>
        </p:nvSpPr>
        <p:spPr bwMode="auto">
          <a:xfrm>
            <a:off x="533400" y="1828800"/>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Char char="•"/>
            </a:pPr>
            <a:r>
              <a:rPr lang="en-US" altLang="en-US" sz="2400">
                <a:solidFill>
                  <a:schemeClr val="tx1"/>
                </a:solidFill>
                <a:ea typeface="MS PGothic" panose="020B0600070205080204" pitchFamily="34" charset="-128"/>
              </a:rPr>
              <a:t>  VHDL uses a simulation cycle to model the stimulus and response nature of digital hardware.</a:t>
            </a:r>
          </a:p>
        </p:txBody>
      </p:sp>
      <p:pic>
        <p:nvPicPr>
          <p:cNvPr id="95236"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895600"/>
            <a:ext cx="66008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2DB1187A-A8D9-4052-AD01-7D88B2C74D77}" type="slidenum">
              <a:rPr lang="ar-SA" altLang="en-US" sz="1400" smtClean="0">
                <a:solidFill>
                  <a:srgbClr val="0000B6"/>
                </a:solidFill>
                <a:latin typeface="Book Antiqua" panose="02040602050305030304" pitchFamily="18" charset="0"/>
              </a:rPr>
              <a:pPr>
                <a:spcBef>
                  <a:spcPct val="0"/>
                </a:spcBef>
                <a:buClrTx/>
                <a:buSzTx/>
                <a:buFontTx/>
                <a:buNone/>
              </a:pPr>
              <a:t>8</a:t>
            </a:fld>
            <a:endParaRPr lang="en-US" altLang="en-US" sz="1400" smtClean="0">
              <a:solidFill>
                <a:srgbClr val="0000B6"/>
              </a:solidFill>
              <a:latin typeface="Book Antiqua" panose="02040602050305030304" pitchFamily="18" charset="0"/>
            </a:endParaRPr>
          </a:p>
        </p:txBody>
      </p:sp>
      <p:sp>
        <p:nvSpPr>
          <p:cNvPr id="611330" name="Rectangle 2"/>
          <p:cNvSpPr>
            <a:spLocks noGrp="1" noChangeArrowheads="1"/>
          </p:cNvSpPr>
          <p:nvPr>
            <p:ph type="title"/>
          </p:nvPr>
        </p:nvSpPr>
        <p:spPr/>
        <p:txBody>
          <a:bodyPr/>
          <a:lstStyle/>
          <a:p>
            <a:pPr>
              <a:defRPr/>
            </a:pPr>
            <a:r>
              <a:rPr lang="en-US" smtClean="0"/>
              <a:t>4-bit Adder</a:t>
            </a:r>
          </a:p>
        </p:txBody>
      </p:sp>
      <p:pic>
        <p:nvPicPr>
          <p:cNvPr id="1638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1196975"/>
            <a:ext cx="764222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3771900"/>
            <a:ext cx="78454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152400"/>
            <a:ext cx="7772400" cy="1041400"/>
          </a:xfrm>
        </p:spPr>
        <p:txBody>
          <a:bodyPr/>
          <a:lstStyle/>
          <a:p>
            <a:pPr eaLnBrk="1" hangingPunct="1">
              <a:defRPr/>
            </a:pPr>
            <a:r>
              <a:rPr lang="en-US" altLang="en-US" smtClean="0"/>
              <a:t>VHDL Delay Models</a:t>
            </a:r>
          </a:p>
        </p:txBody>
      </p:sp>
      <p:sp>
        <p:nvSpPr>
          <p:cNvPr id="96259" name="Text Box 230"/>
          <p:cNvSpPr txBox="1">
            <a:spLocks noChangeArrowheads="1"/>
          </p:cNvSpPr>
          <p:nvPr/>
        </p:nvSpPr>
        <p:spPr bwMode="auto">
          <a:xfrm>
            <a:off x="609600" y="1600200"/>
            <a:ext cx="8001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 typeface="Arial" panose="020B0604020202020204" pitchFamily="34" charset="0"/>
              <a:buChar char="•"/>
            </a:pPr>
            <a:r>
              <a:rPr lang="en-US" altLang="en-US" sz="2400">
                <a:solidFill>
                  <a:schemeClr val="tx1"/>
                </a:solidFill>
                <a:ea typeface="MS PGothic" panose="020B0600070205080204" pitchFamily="34" charset="-128"/>
              </a:rPr>
              <a:t> Delay is created by scheduling a signal assignment for a future time.</a:t>
            </a:r>
          </a:p>
          <a:p>
            <a:pPr>
              <a:spcBef>
                <a:spcPct val="50000"/>
              </a:spcBef>
              <a:buClrTx/>
              <a:buSzTx/>
              <a:buFont typeface="Arial" panose="020B0604020202020204" pitchFamily="34" charset="0"/>
              <a:buChar char="•"/>
            </a:pPr>
            <a:r>
              <a:rPr lang="en-US" altLang="en-US" sz="2400">
                <a:solidFill>
                  <a:schemeClr val="tx1"/>
                </a:solidFill>
                <a:ea typeface="MS PGothic" panose="020B0600070205080204" pitchFamily="34" charset="-128"/>
              </a:rPr>
              <a:t> Delay in a VHDL cycle can be of several types</a:t>
            </a:r>
          </a:p>
          <a:p>
            <a:pPr lvl="1">
              <a:spcBef>
                <a:spcPct val="50000"/>
              </a:spcBef>
              <a:buClrTx/>
              <a:buSzTx/>
              <a:buFont typeface="Arial" panose="020B0604020202020204" pitchFamily="34" charset="0"/>
              <a:buChar char="•"/>
            </a:pPr>
            <a:r>
              <a:rPr lang="en-US" altLang="en-US">
                <a:ea typeface="MS PGothic" panose="020B0600070205080204" pitchFamily="34" charset="-128"/>
              </a:rPr>
              <a:t> Inertial</a:t>
            </a:r>
          </a:p>
          <a:p>
            <a:pPr lvl="1">
              <a:spcBef>
                <a:spcPct val="50000"/>
              </a:spcBef>
              <a:buClrTx/>
              <a:buSzTx/>
              <a:buFont typeface="Arial" panose="020B0604020202020204" pitchFamily="34" charset="0"/>
              <a:buChar char="•"/>
            </a:pPr>
            <a:r>
              <a:rPr lang="en-US" altLang="en-US">
                <a:ea typeface="MS PGothic" panose="020B0600070205080204" pitchFamily="34" charset="-128"/>
              </a:rPr>
              <a:t> Transport</a:t>
            </a:r>
          </a:p>
          <a:p>
            <a:pPr lvl="1">
              <a:spcBef>
                <a:spcPct val="50000"/>
              </a:spcBef>
              <a:buClrTx/>
              <a:buSzTx/>
              <a:buFont typeface="Arial" panose="020B0604020202020204" pitchFamily="34" charset="0"/>
              <a:buChar char="•"/>
            </a:pPr>
            <a:r>
              <a:rPr lang="en-US" altLang="en-US">
                <a:ea typeface="MS PGothic" panose="020B0600070205080204" pitchFamily="34" charset="-128"/>
              </a:rPr>
              <a:t> Delta</a:t>
            </a:r>
          </a:p>
        </p:txBody>
      </p:sp>
      <p:pic>
        <p:nvPicPr>
          <p:cNvPr id="96260" name="Picture 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75" y="4895850"/>
            <a:ext cx="3752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altLang="en-US" smtClean="0"/>
              <a:t>Inertial Delay</a:t>
            </a:r>
          </a:p>
        </p:txBody>
      </p:sp>
      <p:sp>
        <p:nvSpPr>
          <p:cNvPr id="97283" name="Text Box 33"/>
          <p:cNvSpPr txBox="1">
            <a:spLocks noChangeArrowheads="1"/>
          </p:cNvSpPr>
          <p:nvPr/>
        </p:nvSpPr>
        <p:spPr bwMode="auto">
          <a:xfrm>
            <a:off x="8366125" y="5735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en-US" altLang="en-US" sz="2400">
              <a:solidFill>
                <a:schemeClr val="tx1"/>
              </a:solidFill>
              <a:ea typeface="MS PGothic" panose="020B0600070205080204" pitchFamily="34" charset="-128"/>
            </a:endParaRPr>
          </a:p>
        </p:txBody>
      </p:sp>
      <p:sp>
        <p:nvSpPr>
          <p:cNvPr id="97284" name="TextBox 10"/>
          <p:cNvSpPr txBox="1">
            <a:spLocks noChangeArrowheads="1"/>
          </p:cNvSpPr>
          <p:nvPr/>
        </p:nvSpPr>
        <p:spPr bwMode="auto">
          <a:xfrm>
            <a:off x="457200" y="17526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 typeface="Arial" panose="020B0604020202020204" pitchFamily="34" charset="0"/>
              <a:buChar char="•"/>
            </a:pPr>
            <a:r>
              <a:rPr lang="en-US" altLang="en-US" sz="2400">
                <a:solidFill>
                  <a:schemeClr val="tx1"/>
                </a:solidFill>
                <a:ea typeface="MS PGothic" panose="020B0600070205080204" pitchFamily="34" charset="-128"/>
              </a:rPr>
              <a:t> Default delay type</a:t>
            </a:r>
          </a:p>
          <a:p>
            <a:pPr>
              <a:spcBef>
                <a:spcPct val="0"/>
              </a:spcBef>
              <a:buClrTx/>
              <a:buSzTx/>
              <a:buFont typeface="Arial" panose="020B0604020202020204" pitchFamily="34" charset="0"/>
              <a:buChar char="•"/>
            </a:pPr>
            <a:r>
              <a:rPr lang="en-US" altLang="en-US" sz="2400">
                <a:solidFill>
                  <a:schemeClr val="tx1"/>
                </a:solidFill>
                <a:ea typeface="MS PGothic" panose="020B0600070205080204" pitchFamily="34" charset="-128"/>
              </a:rPr>
              <a:t> Allows for user specified delay</a:t>
            </a:r>
          </a:p>
          <a:p>
            <a:pPr>
              <a:spcBef>
                <a:spcPct val="0"/>
              </a:spcBef>
              <a:buClrTx/>
              <a:buSzTx/>
              <a:buFont typeface="Arial" panose="020B0604020202020204" pitchFamily="34" charset="0"/>
              <a:buChar char="•"/>
            </a:pPr>
            <a:r>
              <a:rPr lang="en-US" altLang="en-US" sz="2400">
                <a:solidFill>
                  <a:schemeClr val="tx1"/>
                </a:solidFill>
                <a:ea typeface="MS PGothic" panose="020B0600070205080204" pitchFamily="34" charset="-128"/>
              </a:rPr>
              <a:t> Absorbs pulses of shorter duration than the specified delay</a:t>
            </a:r>
          </a:p>
        </p:txBody>
      </p:sp>
      <p:pic>
        <p:nvPicPr>
          <p:cNvPr id="97285"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3152775"/>
            <a:ext cx="77628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altLang="en-US" smtClean="0"/>
              <a:t>Transport Delay</a:t>
            </a:r>
          </a:p>
        </p:txBody>
      </p:sp>
      <p:sp>
        <p:nvSpPr>
          <p:cNvPr id="98307" name="TextBox 3"/>
          <p:cNvSpPr txBox="1">
            <a:spLocks noChangeArrowheads="1"/>
          </p:cNvSpPr>
          <p:nvPr/>
        </p:nvSpPr>
        <p:spPr bwMode="auto">
          <a:xfrm>
            <a:off x="609600" y="1600200"/>
            <a:ext cx="792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 typeface="Arial" panose="020B0604020202020204" pitchFamily="34" charset="0"/>
              <a:buChar char="•"/>
            </a:pPr>
            <a:r>
              <a:rPr lang="en-US" altLang="en-US" sz="2400">
                <a:solidFill>
                  <a:schemeClr val="tx1"/>
                </a:solidFill>
                <a:ea typeface="MS PGothic" panose="020B0600070205080204" pitchFamily="34" charset="-128"/>
              </a:rPr>
              <a:t> Must be explicitly specified by user</a:t>
            </a:r>
          </a:p>
          <a:p>
            <a:pPr>
              <a:spcBef>
                <a:spcPct val="0"/>
              </a:spcBef>
              <a:buClrTx/>
              <a:buSzTx/>
              <a:buFont typeface="Arial" panose="020B0604020202020204" pitchFamily="34" charset="0"/>
              <a:buChar char="•"/>
            </a:pPr>
            <a:r>
              <a:rPr lang="en-US" altLang="en-US" sz="2400">
                <a:solidFill>
                  <a:schemeClr val="tx1"/>
                </a:solidFill>
                <a:ea typeface="MS PGothic" panose="020B0600070205080204" pitchFamily="34" charset="-128"/>
              </a:rPr>
              <a:t> Allows for user specified delay</a:t>
            </a:r>
          </a:p>
          <a:p>
            <a:pPr>
              <a:spcBef>
                <a:spcPct val="0"/>
              </a:spcBef>
              <a:buClrTx/>
              <a:buSzTx/>
              <a:buFont typeface="Arial" panose="020B0604020202020204" pitchFamily="34" charset="0"/>
              <a:buChar char="•"/>
            </a:pPr>
            <a:r>
              <a:rPr lang="en-US" altLang="en-US" sz="2400">
                <a:solidFill>
                  <a:schemeClr val="tx1"/>
                </a:solidFill>
                <a:ea typeface="MS PGothic" panose="020B0600070205080204" pitchFamily="34" charset="-128"/>
              </a:rPr>
              <a:t> Passes all input transitions with delay</a:t>
            </a:r>
          </a:p>
        </p:txBody>
      </p:sp>
      <p:pic>
        <p:nvPicPr>
          <p:cNvPr id="9830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886075"/>
            <a:ext cx="82010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altLang="en-US" smtClean="0"/>
              <a:t>Delta Delay</a:t>
            </a:r>
          </a:p>
        </p:txBody>
      </p:sp>
      <p:sp>
        <p:nvSpPr>
          <p:cNvPr id="99331" name="Rectangle 4"/>
          <p:cNvSpPr>
            <a:spLocks noChangeArrowheads="1"/>
          </p:cNvSpPr>
          <p:nvPr/>
        </p:nvSpPr>
        <p:spPr bwMode="auto">
          <a:xfrm>
            <a:off x="685800" y="2146300"/>
            <a:ext cx="7620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dirty="0">
                <a:solidFill>
                  <a:schemeClr val="tx1"/>
                </a:solidFill>
                <a:ea typeface="MS PGothic" panose="020B0600070205080204" pitchFamily="34" charset="-128"/>
              </a:rPr>
              <a:t>• Delta delay needed to provide support for concurrent </a:t>
            </a:r>
          </a:p>
          <a:p>
            <a:pPr>
              <a:spcBef>
                <a:spcPct val="0"/>
              </a:spcBef>
              <a:buClrTx/>
              <a:buSzTx/>
              <a:buFontTx/>
              <a:buNone/>
            </a:pPr>
            <a:r>
              <a:rPr lang="en-US" altLang="en-US" sz="2400" dirty="0">
                <a:solidFill>
                  <a:schemeClr val="tx1"/>
                </a:solidFill>
                <a:ea typeface="MS PGothic" panose="020B0600070205080204" pitchFamily="34" charset="-128"/>
              </a:rPr>
              <a:t>   operations with zero delay</a:t>
            </a:r>
          </a:p>
          <a:p>
            <a:pPr lvl="1">
              <a:spcBef>
                <a:spcPct val="0"/>
              </a:spcBef>
              <a:buClrTx/>
              <a:buSzTx/>
              <a:buFontTx/>
              <a:buNone/>
            </a:pPr>
            <a:r>
              <a:rPr lang="en-US" altLang="en-US" sz="2000" dirty="0">
                <a:ea typeface="MS PGothic" panose="020B0600070205080204" pitchFamily="34" charset="-128"/>
              </a:rPr>
              <a:t>– The order of execution for components with zero delay is not clear</a:t>
            </a:r>
          </a:p>
          <a:p>
            <a:pPr>
              <a:spcBef>
                <a:spcPct val="0"/>
              </a:spcBef>
              <a:buClrTx/>
              <a:buSzTx/>
              <a:buFontTx/>
              <a:buNone/>
            </a:pPr>
            <a:r>
              <a:rPr lang="en-US" altLang="en-US" sz="2400" dirty="0">
                <a:solidFill>
                  <a:schemeClr val="tx1"/>
                </a:solidFill>
                <a:ea typeface="MS PGothic" panose="020B0600070205080204" pitchFamily="34" charset="-128"/>
              </a:rPr>
              <a:t>• Scheduling of zero delay devices requires the delta </a:t>
            </a:r>
          </a:p>
          <a:p>
            <a:pPr>
              <a:spcBef>
                <a:spcPct val="0"/>
              </a:spcBef>
              <a:buClrTx/>
              <a:buSzTx/>
              <a:buFontTx/>
              <a:buNone/>
            </a:pPr>
            <a:r>
              <a:rPr lang="en-US" altLang="en-US" sz="2400" dirty="0">
                <a:solidFill>
                  <a:schemeClr val="tx1"/>
                </a:solidFill>
                <a:ea typeface="MS PGothic" panose="020B0600070205080204" pitchFamily="34" charset="-128"/>
              </a:rPr>
              <a:t>   delay</a:t>
            </a:r>
          </a:p>
          <a:p>
            <a:pPr lvl="1">
              <a:spcBef>
                <a:spcPct val="0"/>
              </a:spcBef>
              <a:buClrTx/>
              <a:buSzTx/>
              <a:buFontTx/>
              <a:buNone/>
            </a:pPr>
            <a:r>
              <a:rPr lang="en-US" altLang="en-US" sz="2000" dirty="0">
                <a:ea typeface="MS PGothic" panose="020B0600070205080204" pitchFamily="34" charset="-128"/>
              </a:rPr>
              <a:t>– A delta delay is necessary if no other delay is specified</a:t>
            </a:r>
          </a:p>
          <a:p>
            <a:pPr lvl="1">
              <a:spcBef>
                <a:spcPct val="0"/>
              </a:spcBef>
              <a:buClrTx/>
              <a:buSzTx/>
              <a:buFontTx/>
              <a:buNone/>
            </a:pPr>
            <a:r>
              <a:rPr lang="en-US" altLang="en-US" sz="2000" dirty="0">
                <a:ea typeface="MS PGothic" panose="020B0600070205080204" pitchFamily="34" charset="-128"/>
              </a:rPr>
              <a:t>– A delta delay does not advance simulator time</a:t>
            </a:r>
          </a:p>
          <a:p>
            <a:pPr lvl="1">
              <a:spcBef>
                <a:spcPct val="0"/>
              </a:spcBef>
              <a:buClrTx/>
              <a:buSzTx/>
              <a:buFontTx/>
              <a:buNone/>
            </a:pPr>
            <a:r>
              <a:rPr lang="en-US" altLang="en-US" sz="2000" dirty="0">
                <a:ea typeface="MS PGothic" panose="020B0600070205080204" pitchFamily="34" charset="-128"/>
              </a:rPr>
              <a:t>– One delta delay is an infinitesimal amount of time</a:t>
            </a:r>
          </a:p>
          <a:p>
            <a:pPr lvl="1">
              <a:spcBef>
                <a:spcPct val="0"/>
              </a:spcBef>
              <a:buClrTx/>
              <a:buSzTx/>
              <a:buFontTx/>
              <a:buNone/>
            </a:pPr>
            <a:r>
              <a:rPr lang="en-US" altLang="en-US" sz="2000" dirty="0">
                <a:ea typeface="MS PGothic" panose="020B0600070205080204" pitchFamily="34" charset="-128"/>
              </a:rPr>
              <a:t>– The delta is a scheduling device to ensure repeatability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altLang="en-US" smtClean="0"/>
              <a:t>Example – Delta Delay</a:t>
            </a:r>
          </a:p>
        </p:txBody>
      </p:sp>
      <p:pic>
        <p:nvPicPr>
          <p:cNvPr id="10035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1590675"/>
            <a:ext cx="726757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101379" name="Content Placeholder 2"/>
          <p:cNvSpPr>
            <a:spLocks noGrp="1"/>
          </p:cNvSpPr>
          <p:nvPr>
            <p:ph idx="1"/>
          </p:nvPr>
        </p:nvSpPr>
        <p:spPr/>
        <p:txBody>
          <a:bodyPr/>
          <a:lstStyle/>
          <a:p>
            <a:endParaRPr lang="en-GB" altLang="en-US" smtClean="0"/>
          </a:p>
        </p:txBody>
      </p:sp>
      <p:sp>
        <p:nvSpPr>
          <p:cNvPr id="10138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7C81BFE-BE22-4CA2-8F3A-A2B2C911F051}" type="slidenum">
              <a:rPr lang="ar-SA" altLang="en-US" sz="1400" smtClean="0">
                <a:solidFill>
                  <a:srgbClr val="0000B6"/>
                </a:solidFill>
                <a:latin typeface="Book Antiqua" panose="02040602050305030304" pitchFamily="18" charset="0"/>
              </a:rPr>
              <a:pPr>
                <a:spcBef>
                  <a:spcPct val="0"/>
                </a:spcBef>
                <a:buClrTx/>
                <a:buSzTx/>
                <a:buFontTx/>
                <a:buNone/>
              </a:pPr>
              <a:t>85</a:t>
            </a:fld>
            <a:endParaRPr lang="en-US" altLang="en-US" sz="1400" smtClean="0">
              <a:solidFill>
                <a:srgbClr val="0000B6"/>
              </a:solidFill>
              <a:latin typeface="Book Antiqua" panose="0204060205030503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6231533-8641-49DC-A2CC-BE01D347E1F7}" type="slidenum">
              <a:rPr lang="ar-SA" altLang="en-US" sz="1400" smtClean="0">
                <a:solidFill>
                  <a:srgbClr val="0000B6"/>
                </a:solidFill>
                <a:latin typeface="Book Antiqua" panose="02040602050305030304" pitchFamily="18" charset="0"/>
              </a:rPr>
              <a:pPr>
                <a:spcBef>
                  <a:spcPct val="0"/>
                </a:spcBef>
                <a:buClrTx/>
                <a:buSzTx/>
                <a:buFontTx/>
                <a:buNone/>
              </a:pPr>
              <a:t>86</a:t>
            </a:fld>
            <a:endParaRPr lang="en-US" altLang="en-US" sz="1400" smtClean="0">
              <a:solidFill>
                <a:srgbClr val="0000B6"/>
              </a:solidFill>
              <a:latin typeface="Book Antiqua" panose="02040602050305030304" pitchFamily="18" charset="0"/>
            </a:endParaRPr>
          </a:p>
        </p:txBody>
      </p:sp>
      <p:sp>
        <p:nvSpPr>
          <p:cNvPr id="632834" name="Rectangle 2"/>
          <p:cNvSpPr>
            <a:spLocks noGrp="1" noChangeArrowheads="1"/>
          </p:cNvSpPr>
          <p:nvPr>
            <p:ph type="title"/>
          </p:nvPr>
        </p:nvSpPr>
        <p:spPr>
          <a:xfrm>
            <a:off x="646113" y="635000"/>
            <a:ext cx="7772400" cy="715963"/>
          </a:xfrm>
        </p:spPr>
        <p:txBody>
          <a:bodyPr/>
          <a:lstStyle/>
          <a:p>
            <a:pPr>
              <a:defRPr/>
            </a:pPr>
            <a:r>
              <a:rPr lang="en-US" smtClean="0"/>
              <a:t>Compilation and Simulation of VHDL Code</a:t>
            </a:r>
          </a:p>
        </p:txBody>
      </p:sp>
      <p:sp>
        <p:nvSpPr>
          <p:cNvPr id="102404" name="Rectangle 3"/>
          <p:cNvSpPr>
            <a:spLocks noGrp="1" noChangeArrowheads="1"/>
          </p:cNvSpPr>
          <p:nvPr>
            <p:ph type="body" idx="1"/>
          </p:nvPr>
        </p:nvSpPr>
        <p:spPr/>
        <p:txBody>
          <a:bodyPr/>
          <a:lstStyle/>
          <a:p>
            <a:r>
              <a:rPr lang="en-US" altLang="en-US" sz="2400" smtClean="0"/>
              <a:t>Compiler (Analyzer) – checks the VHDL source code </a:t>
            </a:r>
          </a:p>
          <a:p>
            <a:pPr lvl="1"/>
            <a:r>
              <a:rPr lang="en-US" altLang="en-US" sz="2000" smtClean="0"/>
              <a:t>does it conforms with VHDL syntax and semantic rules</a:t>
            </a:r>
          </a:p>
          <a:p>
            <a:pPr lvl="1"/>
            <a:r>
              <a:rPr lang="en-US" altLang="en-US" sz="2000" smtClean="0"/>
              <a:t>are references to libraries correct</a:t>
            </a:r>
          </a:p>
          <a:p>
            <a:r>
              <a:rPr lang="en-US" altLang="en-US" sz="2400" smtClean="0"/>
              <a:t>Intermediate form used by a simulator or by a synthesizer</a:t>
            </a:r>
          </a:p>
          <a:p>
            <a:r>
              <a:rPr lang="en-US" altLang="en-US" sz="2400" smtClean="0"/>
              <a:t>Elaboration</a:t>
            </a:r>
          </a:p>
          <a:p>
            <a:pPr lvl="1"/>
            <a:r>
              <a:rPr lang="en-US" altLang="en-US" sz="2000" smtClean="0"/>
              <a:t>create ports, allocate memory storage, create interconnections, ... </a:t>
            </a:r>
          </a:p>
          <a:p>
            <a:pPr lvl="1"/>
            <a:r>
              <a:rPr lang="en-US" altLang="en-US" sz="2000" smtClean="0"/>
              <a:t>establish mechanism for executing of VHDL processes</a:t>
            </a:r>
          </a:p>
        </p:txBody>
      </p:sp>
      <p:pic>
        <p:nvPicPr>
          <p:cNvPr id="10240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3811588"/>
            <a:ext cx="73533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4D7B1B35-04FA-4E86-BD5D-F353351CA1F2}" type="slidenum">
              <a:rPr lang="ar-SA" altLang="en-US" sz="1400" smtClean="0">
                <a:solidFill>
                  <a:srgbClr val="0000B6"/>
                </a:solidFill>
                <a:latin typeface="Book Antiqua" panose="02040602050305030304" pitchFamily="18" charset="0"/>
              </a:rPr>
              <a:pPr>
                <a:spcBef>
                  <a:spcPct val="0"/>
                </a:spcBef>
                <a:buClrTx/>
                <a:buSzTx/>
                <a:buFontTx/>
                <a:buNone/>
              </a:pPr>
              <a:t>87</a:t>
            </a:fld>
            <a:endParaRPr lang="en-US" altLang="en-US" sz="1400" smtClean="0">
              <a:solidFill>
                <a:srgbClr val="0000B6"/>
              </a:solidFill>
              <a:latin typeface="Book Antiqua" panose="02040602050305030304" pitchFamily="18" charset="0"/>
            </a:endParaRPr>
          </a:p>
        </p:txBody>
      </p:sp>
      <p:sp>
        <p:nvSpPr>
          <p:cNvPr id="103427"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03428"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633860" name="Rectangle 4"/>
          <p:cNvSpPr>
            <a:spLocks noGrp="1" noChangeArrowheads="1"/>
          </p:cNvSpPr>
          <p:nvPr>
            <p:ph type="title"/>
          </p:nvPr>
        </p:nvSpPr>
        <p:spPr/>
        <p:txBody>
          <a:bodyPr/>
          <a:lstStyle/>
          <a:p>
            <a:pPr>
              <a:defRPr/>
            </a:pPr>
            <a:r>
              <a:rPr lang="en-US" smtClean="0"/>
              <a:t>Timing Model</a:t>
            </a:r>
          </a:p>
        </p:txBody>
      </p:sp>
      <p:sp>
        <p:nvSpPr>
          <p:cNvPr id="103430" name="Rectangle 5"/>
          <p:cNvSpPr>
            <a:spLocks noGrp="1" noChangeArrowheads="1"/>
          </p:cNvSpPr>
          <p:nvPr>
            <p:ph type="body" idx="1"/>
          </p:nvPr>
        </p:nvSpPr>
        <p:spPr/>
        <p:txBody>
          <a:bodyPr/>
          <a:lstStyle/>
          <a:p>
            <a:r>
              <a:rPr lang="en-US" altLang="en-US" smtClean="0"/>
              <a:t>VHDL uses the following simulation cycle to model the stimulus and response nature of digital hardware</a:t>
            </a:r>
          </a:p>
        </p:txBody>
      </p:sp>
      <p:sp>
        <p:nvSpPr>
          <p:cNvPr id="103431" name="Line 6"/>
          <p:cNvSpPr>
            <a:spLocks noChangeShapeType="1"/>
          </p:cNvSpPr>
          <p:nvPr/>
        </p:nvSpPr>
        <p:spPr bwMode="auto">
          <a:xfrm>
            <a:off x="1066800" y="3535363"/>
            <a:ext cx="0" cy="7112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03432" name="Line 7"/>
          <p:cNvSpPr>
            <a:spLocks noChangeShapeType="1"/>
          </p:cNvSpPr>
          <p:nvPr/>
        </p:nvSpPr>
        <p:spPr bwMode="auto">
          <a:xfrm>
            <a:off x="8001000" y="4983163"/>
            <a:ext cx="0" cy="7112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nvGrpSpPr>
          <p:cNvPr id="103433" name="Group 8"/>
          <p:cNvGrpSpPr>
            <a:grpSpLocks/>
          </p:cNvGrpSpPr>
          <p:nvPr/>
        </p:nvGrpSpPr>
        <p:grpSpPr bwMode="auto">
          <a:xfrm>
            <a:off x="1931988" y="4876800"/>
            <a:ext cx="4824412" cy="893763"/>
            <a:chOff x="1217" y="3072"/>
            <a:chExt cx="3039" cy="464"/>
          </a:xfrm>
        </p:grpSpPr>
        <p:sp>
          <p:nvSpPr>
            <p:cNvPr id="103442" name="Arc 9"/>
            <p:cNvSpPr>
              <a:spLocks/>
            </p:cNvSpPr>
            <p:nvPr/>
          </p:nvSpPr>
          <p:spPr bwMode="auto">
            <a:xfrm>
              <a:off x="1217" y="3072"/>
              <a:ext cx="1520" cy="4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508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03443" name="Arc 10"/>
            <p:cNvSpPr>
              <a:spLocks/>
            </p:cNvSpPr>
            <p:nvPr/>
          </p:nvSpPr>
          <p:spPr bwMode="auto">
            <a:xfrm>
              <a:off x="2736" y="3072"/>
              <a:ext cx="1520" cy="4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508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103434" name="Group 11"/>
          <p:cNvGrpSpPr>
            <a:grpSpLocks/>
          </p:cNvGrpSpPr>
          <p:nvPr/>
        </p:nvGrpSpPr>
        <p:grpSpPr bwMode="auto">
          <a:xfrm>
            <a:off x="1855788" y="3536950"/>
            <a:ext cx="4824412" cy="736600"/>
            <a:chOff x="1169" y="2129"/>
            <a:chExt cx="3039" cy="464"/>
          </a:xfrm>
        </p:grpSpPr>
        <p:sp>
          <p:nvSpPr>
            <p:cNvPr id="103440" name="Arc 12"/>
            <p:cNvSpPr>
              <a:spLocks/>
            </p:cNvSpPr>
            <p:nvPr/>
          </p:nvSpPr>
          <p:spPr bwMode="auto">
            <a:xfrm>
              <a:off x="2688" y="2129"/>
              <a:ext cx="1520" cy="4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03441" name="Arc 13"/>
            <p:cNvSpPr>
              <a:spLocks/>
            </p:cNvSpPr>
            <p:nvPr/>
          </p:nvSpPr>
          <p:spPr bwMode="auto">
            <a:xfrm>
              <a:off x="1169" y="2129"/>
              <a:ext cx="1520" cy="4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6"/>
                    <a:pt x="9662" y="7"/>
                    <a:pt x="21586" y="0"/>
                  </a:cubicBezTo>
                </a:path>
                <a:path w="21600" h="21600" stroke="0" extrusionOk="0">
                  <a:moveTo>
                    <a:pt x="0" y="21600"/>
                  </a:moveTo>
                  <a:cubicBezTo>
                    <a:pt x="0" y="9676"/>
                    <a:pt x="9662" y="7"/>
                    <a:pt x="21586" y="0"/>
                  </a:cubicBezTo>
                  <a:lnTo>
                    <a:pt x="21600" y="21600"/>
                  </a:lnTo>
                  <a:lnTo>
                    <a:pt x="0" y="21600"/>
                  </a:lnTo>
                  <a:close/>
                </a:path>
              </a:pathLst>
            </a:custGeom>
            <a:noFill/>
            <a:ln w="508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useBgFill="1">
        <p:nvSpPr>
          <p:cNvPr id="103435" name="Rectangle 14"/>
          <p:cNvSpPr>
            <a:spLocks noChangeArrowheads="1"/>
          </p:cNvSpPr>
          <p:nvPr/>
        </p:nvSpPr>
        <p:spPr bwMode="auto">
          <a:xfrm>
            <a:off x="3873500" y="3344863"/>
            <a:ext cx="925513" cy="454025"/>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400" b="1" i="0">
                <a:solidFill>
                  <a:schemeClr val="tx1"/>
                </a:solidFill>
                <a:latin typeface="Lucida Sans" panose="020B0602030504020204" pitchFamily="34" charset="0"/>
              </a:rPr>
              <a:t>Delay</a:t>
            </a:r>
          </a:p>
        </p:txBody>
      </p:sp>
      <p:sp>
        <p:nvSpPr>
          <p:cNvPr id="103436" name="Rectangle 15"/>
          <p:cNvSpPr>
            <a:spLocks noChangeArrowheads="1"/>
          </p:cNvSpPr>
          <p:nvPr/>
        </p:nvSpPr>
        <p:spPr bwMode="auto">
          <a:xfrm>
            <a:off x="525463" y="3033713"/>
            <a:ext cx="2868612" cy="4016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gn="ctr">
              <a:lnSpc>
                <a:spcPct val="75000"/>
              </a:lnSpc>
              <a:spcBef>
                <a:spcPct val="0"/>
              </a:spcBef>
              <a:buClrTx/>
              <a:buSzTx/>
              <a:buFontTx/>
              <a:buNone/>
            </a:pPr>
            <a:r>
              <a:rPr lang="en-US" altLang="en-US" sz="2400" b="1" i="0">
                <a:solidFill>
                  <a:schemeClr val="tx1"/>
                </a:solidFill>
                <a:latin typeface="Lucida Sans" panose="020B0602030504020204" pitchFamily="34" charset="0"/>
              </a:rPr>
              <a:t>Start Simulation</a:t>
            </a:r>
          </a:p>
        </p:txBody>
      </p:sp>
      <p:sp>
        <p:nvSpPr>
          <p:cNvPr id="103437" name="Rectangle 16"/>
          <p:cNvSpPr>
            <a:spLocks noChangeArrowheads="1"/>
          </p:cNvSpPr>
          <p:nvPr/>
        </p:nvSpPr>
        <p:spPr bwMode="auto">
          <a:xfrm>
            <a:off x="717550" y="4387850"/>
            <a:ext cx="2868613" cy="4016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gn="ctr">
              <a:lnSpc>
                <a:spcPct val="75000"/>
              </a:lnSpc>
              <a:spcBef>
                <a:spcPct val="0"/>
              </a:spcBef>
              <a:buClrTx/>
              <a:buSzTx/>
              <a:buFontTx/>
              <a:buNone/>
            </a:pPr>
            <a:r>
              <a:rPr lang="en-US" altLang="en-US" sz="2400" b="1" i="0">
                <a:solidFill>
                  <a:schemeClr val="tx1"/>
                </a:solidFill>
                <a:latin typeface="Lucida Sans" panose="020B0602030504020204" pitchFamily="34" charset="0"/>
              </a:rPr>
              <a:t>Update Signals</a:t>
            </a:r>
          </a:p>
        </p:txBody>
      </p:sp>
      <p:sp>
        <p:nvSpPr>
          <p:cNvPr id="103438" name="Rectangle 17"/>
          <p:cNvSpPr>
            <a:spLocks noChangeArrowheads="1"/>
          </p:cNvSpPr>
          <p:nvPr/>
        </p:nvSpPr>
        <p:spPr bwMode="auto">
          <a:xfrm>
            <a:off x="5484813" y="4405313"/>
            <a:ext cx="3260725" cy="4016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gn="ctr">
              <a:lnSpc>
                <a:spcPct val="75000"/>
              </a:lnSpc>
              <a:spcBef>
                <a:spcPct val="0"/>
              </a:spcBef>
              <a:buClrTx/>
              <a:buSzTx/>
              <a:buFontTx/>
              <a:buNone/>
            </a:pPr>
            <a:r>
              <a:rPr lang="en-US" altLang="en-US" sz="2400" b="1" i="0">
                <a:solidFill>
                  <a:schemeClr val="tx1"/>
                </a:solidFill>
                <a:latin typeface="Lucida Sans" panose="020B0602030504020204" pitchFamily="34" charset="0"/>
              </a:rPr>
              <a:t>Execute Processes</a:t>
            </a:r>
          </a:p>
        </p:txBody>
      </p:sp>
      <p:sp>
        <p:nvSpPr>
          <p:cNvPr id="103439" name="Rectangle 18"/>
          <p:cNvSpPr>
            <a:spLocks noChangeArrowheads="1"/>
          </p:cNvSpPr>
          <p:nvPr/>
        </p:nvSpPr>
        <p:spPr bwMode="auto">
          <a:xfrm>
            <a:off x="6210300" y="5695950"/>
            <a:ext cx="2700338" cy="4016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lgn="ctr">
              <a:lnSpc>
                <a:spcPct val="75000"/>
              </a:lnSpc>
              <a:spcBef>
                <a:spcPct val="0"/>
              </a:spcBef>
              <a:buClrTx/>
              <a:buSzTx/>
              <a:buFontTx/>
              <a:buNone/>
            </a:pPr>
            <a:r>
              <a:rPr lang="en-US" altLang="en-US" sz="2400" b="1" i="0">
                <a:solidFill>
                  <a:schemeClr val="tx1"/>
                </a:solidFill>
                <a:latin typeface="Lucida Sans" panose="020B0602030504020204" pitchFamily="34" charset="0"/>
              </a:rPr>
              <a:t>End Simulation</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F889111B-048D-4CFC-B0CA-72CDFC8C1FED}" type="slidenum">
              <a:rPr lang="ar-SA" altLang="en-US" sz="1400" smtClean="0">
                <a:solidFill>
                  <a:srgbClr val="0000B6"/>
                </a:solidFill>
                <a:latin typeface="Book Antiqua" panose="02040602050305030304" pitchFamily="18" charset="0"/>
              </a:rPr>
              <a:pPr>
                <a:spcBef>
                  <a:spcPct val="0"/>
                </a:spcBef>
                <a:buClrTx/>
                <a:buSzTx/>
                <a:buFontTx/>
                <a:buNone/>
              </a:pPr>
              <a:t>88</a:t>
            </a:fld>
            <a:endParaRPr lang="en-US" altLang="en-US" sz="1400" smtClean="0">
              <a:solidFill>
                <a:srgbClr val="0000B6"/>
              </a:solidFill>
              <a:latin typeface="Book Antiqua" panose="02040602050305030304" pitchFamily="18" charset="0"/>
            </a:endParaRPr>
          </a:p>
        </p:txBody>
      </p:sp>
      <p:sp>
        <p:nvSpPr>
          <p:cNvPr id="105475"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05476" name="Rectangle 3"/>
          <p:cNvSpPr>
            <a:spLocks noChangeArrowheads="1"/>
          </p:cNvSpPr>
          <p:nvPr/>
        </p:nvSpPr>
        <p:spPr bwMode="auto">
          <a:xfrm>
            <a:off x="3624263" y="6400800"/>
            <a:ext cx="3427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635908" name="Rectangle 4"/>
          <p:cNvSpPr>
            <a:spLocks noGrp="1" noChangeArrowheads="1"/>
          </p:cNvSpPr>
          <p:nvPr>
            <p:ph type="title"/>
          </p:nvPr>
        </p:nvSpPr>
        <p:spPr/>
        <p:txBody>
          <a:bodyPr/>
          <a:lstStyle/>
          <a:p>
            <a:pPr>
              <a:defRPr/>
            </a:pPr>
            <a:r>
              <a:rPr lang="en-US" smtClean="0"/>
              <a:t>Delay Types</a:t>
            </a:r>
          </a:p>
        </p:txBody>
      </p:sp>
      <p:sp>
        <p:nvSpPr>
          <p:cNvPr id="105478" name="Rectangle 5"/>
          <p:cNvSpPr>
            <a:spLocks noGrp="1" noChangeArrowheads="1"/>
          </p:cNvSpPr>
          <p:nvPr>
            <p:ph type="body" idx="1"/>
          </p:nvPr>
        </p:nvSpPr>
        <p:spPr/>
        <p:txBody>
          <a:bodyPr/>
          <a:lstStyle/>
          <a:p>
            <a:r>
              <a:rPr lang="en-US" altLang="en-US" dirty="0" smtClean="0"/>
              <a:t>All VHDL signal assignment statements prescribe an amount of time that must transpire before the signal assumes its new value</a:t>
            </a:r>
          </a:p>
          <a:p>
            <a:r>
              <a:rPr lang="en-US" altLang="en-US" dirty="0" smtClean="0"/>
              <a:t>This prescribed delay can be in one of three forms:</a:t>
            </a:r>
          </a:p>
          <a:p>
            <a:pPr lvl="1"/>
            <a:r>
              <a:rPr lang="en-US" altLang="en-US" sz="1800" dirty="0" smtClean="0"/>
              <a:t>Transport -- prescribes propagation delay only</a:t>
            </a:r>
          </a:p>
          <a:p>
            <a:pPr lvl="1"/>
            <a:r>
              <a:rPr lang="en-US" altLang="en-US" sz="1800" dirty="0" smtClean="0"/>
              <a:t>Inertial -- prescribes propagation delay and minimum input pulse width</a:t>
            </a:r>
          </a:p>
          <a:p>
            <a:pPr lvl="1"/>
            <a:r>
              <a:rPr lang="en-US" altLang="en-US" sz="1800" dirty="0" smtClean="0"/>
              <a:t>Delta -- the default if no delay time is explicitly specified</a:t>
            </a:r>
          </a:p>
          <a:p>
            <a:endParaRPr lang="en-US" altLang="en-US" sz="2100" dirty="0" smtClean="0"/>
          </a:p>
        </p:txBody>
      </p:sp>
      <p:sp>
        <p:nvSpPr>
          <p:cNvPr id="105479" name="AutoShape 6"/>
          <p:cNvSpPr>
            <a:spLocks noChangeArrowheads="1"/>
          </p:cNvSpPr>
          <p:nvPr/>
        </p:nvSpPr>
        <p:spPr bwMode="auto">
          <a:xfrm rot="5400000">
            <a:off x="3923506" y="5364957"/>
            <a:ext cx="1063625" cy="1093788"/>
          </a:xfrm>
          <a:prstGeom prst="triangle">
            <a:avLst>
              <a:gd name="adj" fmla="val 49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05480" name="Line 7"/>
          <p:cNvSpPr>
            <a:spLocks noChangeShapeType="1"/>
          </p:cNvSpPr>
          <p:nvPr/>
        </p:nvSpPr>
        <p:spPr bwMode="auto">
          <a:xfrm>
            <a:off x="2471738" y="5899150"/>
            <a:ext cx="1401762"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5481" name="Line 8"/>
          <p:cNvSpPr>
            <a:spLocks noChangeShapeType="1"/>
          </p:cNvSpPr>
          <p:nvPr/>
        </p:nvSpPr>
        <p:spPr bwMode="auto">
          <a:xfrm>
            <a:off x="4932363" y="5913438"/>
            <a:ext cx="1401762"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5482" name="Rectangle 9"/>
          <p:cNvSpPr>
            <a:spLocks noChangeArrowheads="1"/>
          </p:cNvSpPr>
          <p:nvPr/>
        </p:nvSpPr>
        <p:spPr bwMode="auto">
          <a:xfrm>
            <a:off x="2598738" y="5392738"/>
            <a:ext cx="8016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Input</a:t>
            </a:r>
          </a:p>
        </p:txBody>
      </p:sp>
      <p:sp>
        <p:nvSpPr>
          <p:cNvPr id="105483" name="Rectangle 10"/>
          <p:cNvSpPr>
            <a:spLocks noChangeArrowheads="1"/>
          </p:cNvSpPr>
          <p:nvPr/>
        </p:nvSpPr>
        <p:spPr bwMode="auto">
          <a:xfrm>
            <a:off x="3849688" y="5711825"/>
            <a:ext cx="9826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delay</a:t>
            </a:r>
          </a:p>
        </p:txBody>
      </p:sp>
      <p:sp>
        <p:nvSpPr>
          <p:cNvPr id="105484" name="Rectangle 11"/>
          <p:cNvSpPr>
            <a:spLocks noChangeArrowheads="1"/>
          </p:cNvSpPr>
          <p:nvPr/>
        </p:nvSpPr>
        <p:spPr bwMode="auto">
          <a:xfrm>
            <a:off x="5086350" y="5480050"/>
            <a:ext cx="11985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Output</a:t>
            </a:r>
          </a:p>
        </p:txBody>
      </p:sp>
      <p:sp>
        <p:nvSpPr>
          <p:cNvPr id="105485" name="Rectangle 12"/>
          <p:cNvSpPr>
            <a:spLocks noChangeArrowheads="1"/>
          </p:cNvSpPr>
          <p:nvPr/>
        </p:nvSpPr>
        <p:spPr bwMode="auto">
          <a:xfrm>
            <a:off x="760413" y="1546225"/>
            <a:ext cx="7664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nSpc>
                <a:spcPct val="90000"/>
              </a:lnSpc>
              <a:spcBef>
                <a:spcPct val="30000"/>
              </a:spcBef>
              <a:buClrTx/>
              <a:buFont typeface="ZapfDingbats" pitchFamily="82" charset="2"/>
              <a:buChar char="l"/>
            </a:pPr>
            <a:endParaRPr lang="fa-IR" altLang="en-US" sz="2000" b="1" i="0">
              <a:solidFill>
                <a:schemeClr val="tx1"/>
              </a:solidFill>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A917C317-773D-4292-B592-856E84646D61}" type="slidenum">
              <a:rPr lang="ar-SA" altLang="en-US" sz="1400" smtClean="0">
                <a:solidFill>
                  <a:srgbClr val="0000B6"/>
                </a:solidFill>
                <a:latin typeface="Book Antiqua" panose="02040602050305030304" pitchFamily="18" charset="0"/>
              </a:rPr>
              <a:pPr>
                <a:spcBef>
                  <a:spcPct val="0"/>
                </a:spcBef>
                <a:buClrTx/>
                <a:buSzTx/>
                <a:buFontTx/>
                <a:buNone/>
              </a:pPr>
              <a:t>89</a:t>
            </a:fld>
            <a:endParaRPr lang="en-US" altLang="en-US" sz="1400" smtClean="0">
              <a:solidFill>
                <a:srgbClr val="0000B6"/>
              </a:solidFill>
              <a:latin typeface="Book Antiqua" panose="02040602050305030304" pitchFamily="18" charset="0"/>
            </a:endParaRPr>
          </a:p>
        </p:txBody>
      </p:sp>
      <p:sp>
        <p:nvSpPr>
          <p:cNvPr id="107523"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07524"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637956" name="Rectangle 4"/>
          <p:cNvSpPr>
            <a:spLocks noGrp="1" noChangeArrowheads="1"/>
          </p:cNvSpPr>
          <p:nvPr>
            <p:ph type="title"/>
          </p:nvPr>
        </p:nvSpPr>
        <p:spPr/>
        <p:txBody>
          <a:bodyPr/>
          <a:lstStyle/>
          <a:p>
            <a:pPr>
              <a:defRPr/>
            </a:pPr>
            <a:r>
              <a:rPr lang="en-US" smtClean="0"/>
              <a:t>Transport Delay</a:t>
            </a:r>
          </a:p>
        </p:txBody>
      </p:sp>
      <p:sp>
        <p:nvSpPr>
          <p:cNvPr id="107526" name="Rectangle 5"/>
          <p:cNvSpPr>
            <a:spLocks noGrp="1" noChangeArrowheads="1"/>
          </p:cNvSpPr>
          <p:nvPr>
            <p:ph type="body" idx="1"/>
          </p:nvPr>
        </p:nvSpPr>
        <p:spPr/>
        <p:txBody>
          <a:bodyPr/>
          <a:lstStyle/>
          <a:p>
            <a:r>
              <a:rPr lang="en-US" altLang="en-US" dirty="0" smtClean="0"/>
              <a:t>Transport delay must be explicitly specified</a:t>
            </a:r>
          </a:p>
          <a:p>
            <a:pPr lvl="1"/>
            <a:r>
              <a:rPr lang="en-US" altLang="en-US" dirty="0" smtClean="0"/>
              <a:t>I.e. keyword “TRANSPORT” must be used</a:t>
            </a:r>
          </a:p>
          <a:p>
            <a:r>
              <a:rPr lang="en-US" altLang="en-US" dirty="0" smtClean="0"/>
              <a:t>Signal will assume its new value </a:t>
            </a:r>
            <a:br>
              <a:rPr lang="en-US" altLang="en-US" dirty="0" smtClean="0"/>
            </a:br>
            <a:r>
              <a:rPr lang="en-US" altLang="en-US" dirty="0" smtClean="0"/>
              <a:t>after specified delay</a:t>
            </a:r>
          </a:p>
        </p:txBody>
      </p:sp>
      <p:grpSp>
        <p:nvGrpSpPr>
          <p:cNvPr id="107527" name="Group 6"/>
          <p:cNvGrpSpPr>
            <a:grpSpLocks/>
          </p:cNvGrpSpPr>
          <p:nvPr/>
        </p:nvGrpSpPr>
        <p:grpSpPr bwMode="auto">
          <a:xfrm>
            <a:off x="854075" y="3976688"/>
            <a:ext cx="2646363" cy="755650"/>
            <a:chOff x="538" y="2505"/>
            <a:chExt cx="1667" cy="476"/>
          </a:xfrm>
        </p:grpSpPr>
        <p:grpSp>
          <p:nvGrpSpPr>
            <p:cNvPr id="107575" name="Group 7"/>
            <p:cNvGrpSpPr>
              <a:grpSpLocks/>
            </p:cNvGrpSpPr>
            <p:nvPr/>
          </p:nvGrpSpPr>
          <p:grpSpPr bwMode="auto">
            <a:xfrm>
              <a:off x="650" y="2517"/>
              <a:ext cx="1376" cy="464"/>
              <a:chOff x="650" y="2517"/>
              <a:chExt cx="1376" cy="464"/>
            </a:xfrm>
          </p:grpSpPr>
          <p:sp>
            <p:nvSpPr>
              <p:cNvPr id="107578" name="AutoShape 8"/>
              <p:cNvSpPr>
                <a:spLocks noChangeArrowheads="1"/>
              </p:cNvSpPr>
              <p:nvPr/>
            </p:nvSpPr>
            <p:spPr bwMode="auto">
              <a:xfrm rot="5400000">
                <a:off x="1049" y="2577"/>
                <a:ext cx="464" cy="344"/>
              </a:xfrm>
              <a:prstGeom prst="triangle">
                <a:avLst>
                  <a:gd name="adj" fmla="val 49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07579" name="Oval 9"/>
              <p:cNvSpPr>
                <a:spLocks noChangeArrowheads="1"/>
              </p:cNvSpPr>
              <p:nvPr/>
            </p:nvSpPr>
            <p:spPr bwMode="auto">
              <a:xfrm>
                <a:off x="1477" y="2685"/>
                <a:ext cx="82" cy="12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07580" name="Line 10"/>
              <p:cNvSpPr>
                <a:spLocks noChangeShapeType="1"/>
              </p:cNvSpPr>
              <p:nvPr/>
            </p:nvSpPr>
            <p:spPr bwMode="auto">
              <a:xfrm>
                <a:off x="650" y="2749"/>
                <a:ext cx="44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81" name="Line 11"/>
              <p:cNvSpPr>
                <a:spLocks noChangeShapeType="1"/>
              </p:cNvSpPr>
              <p:nvPr/>
            </p:nvSpPr>
            <p:spPr bwMode="auto">
              <a:xfrm>
                <a:off x="1583" y="2749"/>
                <a:ext cx="44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107576" name="Rectangle 12"/>
            <p:cNvSpPr>
              <a:spLocks noChangeArrowheads="1"/>
            </p:cNvSpPr>
            <p:nvPr/>
          </p:nvSpPr>
          <p:spPr bwMode="auto">
            <a:xfrm>
              <a:off x="538" y="2505"/>
              <a:ext cx="49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Input</a:t>
              </a:r>
            </a:p>
          </p:txBody>
        </p:sp>
        <p:sp>
          <p:nvSpPr>
            <p:cNvPr id="107577" name="Rectangle 13"/>
            <p:cNvSpPr>
              <a:spLocks noChangeArrowheads="1"/>
            </p:cNvSpPr>
            <p:nvPr/>
          </p:nvSpPr>
          <p:spPr bwMode="auto">
            <a:xfrm>
              <a:off x="1594" y="2505"/>
              <a:ext cx="61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Output</a:t>
              </a:r>
            </a:p>
          </p:txBody>
        </p:sp>
      </p:grpSp>
      <p:grpSp>
        <p:nvGrpSpPr>
          <p:cNvPr id="107528" name="Group 14"/>
          <p:cNvGrpSpPr>
            <a:grpSpLocks/>
          </p:cNvGrpSpPr>
          <p:nvPr/>
        </p:nvGrpSpPr>
        <p:grpSpPr bwMode="auto">
          <a:xfrm>
            <a:off x="2655888" y="4367213"/>
            <a:ext cx="5705475" cy="2058987"/>
            <a:chOff x="1673" y="2847"/>
            <a:chExt cx="3594" cy="1297"/>
          </a:xfrm>
        </p:grpSpPr>
        <p:sp>
          <p:nvSpPr>
            <p:cNvPr id="107532" name="Rectangle 15"/>
            <p:cNvSpPr>
              <a:spLocks noChangeArrowheads="1"/>
            </p:cNvSpPr>
            <p:nvPr/>
          </p:nvSpPr>
          <p:spPr bwMode="auto">
            <a:xfrm>
              <a:off x="2189" y="3896"/>
              <a:ext cx="307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0      5     10   15    20   25   30    35</a:t>
              </a:r>
            </a:p>
          </p:txBody>
        </p:sp>
        <p:grpSp>
          <p:nvGrpSpPr>
            <p:cNvPr id="107533" name="Group 16"/>
            <p:cNvGrpSpPr>
              <a:grpSpLocks/>
            </p:cNvGrpSpPr>
            <p:nvPr/>
          </p:nvGrpSpPr>
          <p:grpSpPr bwMode="auto">
            <a:xfrm>
              <a:off x="1673" y="2847"/>
              <a:ext cx="3309" cy="1040"/>
              <a:chOff x="1673" y="2847"/>
              <a:chExt cx="3309" cy="1040"/>
            </a:xfrm>
          </p:grpSpPr>
          <p:sp>
            <p:nvSpPr>
              <p:cNvPr id="107534" name="Line 17"/>
              <p:cNvSpPr>
                <a:spLocks noChangeShapeType="1"/>
              </p:cNvSpPr>
              <p:nvPr/>
            </p:nvSpPr>
            <p:spPr bwMode="auto">
              <a:xfrm>
                <a:off x="2294" y="2847"/>
                <a:ext cx="0" cy="99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35" name="Line 18"/>
              <p:cNvSpPr>
                <a:spLocks noChangeShapeType="1"/>
              </p:cNvSpPr>
              <p:nvPr/>
            </p:nvSpPr>
            <p:spPr bwMode="auto">
              <a:xfrm>
                <a:off x="2302" y="3847"/>
                <a:ext cx="267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nvGrpSpPr>
              <p:cNvPr id="107536" name="Group 19"/>
              <p:cNvGrpSpPr>
                <a:grpSpLocks/>
              </p:cNvGrpSpPr>
              <p:nvPr/>
            </p:nvGrpSpPr>
            <p:grpSpPr bwMode="auto">
              <a:xfrm>
                <a:off x="2294" y="3807"/>
                <a:ext cx="384" cy="80"/>
                <a:chOff x="2294" y="3807"/>
                <a:chExt cx="384" cy="80"/>
              </a:xfrm>
            </p:grpSpPr>
            <p:sp>
              <p:nvSpPr>
                <p:cNvPr id="107573" name="Line 20"/>
                <p:cNvSpPr>
                  <a:spLocks noChangeShapeType="1"/>
                </p:cNvSpPr>
                <p:nvPr/>
              </p:nvSpPr>
              <p:spPr bwMode="auto">
                <a:xfrm>
                  <a:off x="2294"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74" name="Line 21"/>
                <p:cNvSpPr>
                  <a:spLocks noChangeShapeType="1"/>
                </p:cNvSpPr>
                <p:nvPr/>
              </p:nvSpPr>
              <p:spPr bwMode="auto">
                <a:xfrm>
                  <a:off x="2678"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7537" name="Group 22"/>
              <p:cNvGrpSpPr>
                <a:grpSpLocks/>
              </p:cNvGrpSpPr>
              <p:nvPr/>
            </p:nvGrpSpPr>
            <p:grpSpPr bwMode="auto">
              <a:xfrm>
                <a:off x="2678" y="3807"/>
                <a:ext cx="384" cy="80"/>
                <a:chOff x="2678" y="3807"/>
                <a:chExt cx="384" cy="80"/>
              </a:xfrm>
            </p:grpSpPr>
            <p:sp>
              <p:nvSpPr>
                <p:cNvPr id="107571" name="Line 23"/>
                <p:cNvSpPr>
                  <a:spLocks noChangeShapeType="1"/>
                </p:cNvSpPr>
                <p:nvPr/>
              </p:nvSpPr>
              <p:spPr bwMode="auto">
                <a:xfrm>
                  <a:off x="2678"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72" name="Line 24"/>
                <p:cNvSpPr>
                  <a:spLocks noChangeShapeType="1"/>
                </p:cNvSpPr>
                <p:nvPr/>
              </p:nvSpPr>
              <p:spPr bwMode="auto">
                <a:xfrm>
                  <a:off x="3062"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7538" name="Group 25"/>
              <p:cNvGrpSpPr>
                <a:grpSpLocks/>
              </p:cNvGrpSpPr>
              <p:nvPr/>
            </p:nvGrpSpPr>
            <p:grpSpPr bwMode="auto">
              <a:xfrm>
                <a:off x="3062" y="3807"/>
                <a:ext cx="384" cy="80"/>
                <a:chOff x="3062" y="3807"/>
                <a:chExt cx="384" cy="80"/>
              </a:xfrm>
            </p:grpSpPr>
            <p:sp>
              <p:nvSpPr>
                <p:cNvPr id="107569" name="Line 26"/>
                <p:cNvSpPr>
                  <a:spLocks noChangeShapeType="1"/>
                </p:cNvSpPr>
                <p:nvPr/>
              </p:nvSpPr>
              <p:spPr bwMode="auto">
                <a:xfrm>
                  <a:off x="3062"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70" name="Line 27"/>
                <p:cNvSpPr>
                  <a:spLocks noChangeShapeType="1"/>
                </p:cNvSpPr>
                <p:nvPr/>
              </p:nvSpPr>
              <p:spPr bwMode="auto">
                <a:xfrm>
                  <a:off x="3446"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7539" name="Group 28"/>
              <p:cNvGrpSpPr>
                <a:grpSpLocks/>
              </p:cNvGrpSpPr>
              <p:nvPr/>
            </p:nvGrpSpPr>
            <p:grpSpPr bwMode="auto">
              <a:xfrm>
                <a:off x="3446" y="3807"/>
                <a:ext cx="384" cy="80"/>
                <a:chOff x="3446" y="3807"/>
                <a:chExt cx="384" cy="80"/>
              </a:xfrm>
            </p:grpSpPr>
            <p:sp>
              <p:nvSpPr>
                <p:cNvPr id="107567" name="Line 29"/>
                <p:cNvSpPr>
                  <a:spLocks noChangeShapeType="1"/>
                </p:cNvSpPr>
                <p:nvPr/>
              </p:nvSpPr>
              <p:spPr bwMode="auto">
                <a:xfrm>
                  <a:off x="3446"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68" name="Line 30"/>
                <p:cNvSpPr>
                  <a:spLocks noChangeShapeType="1"/>
                </p:cNvSpPr>
                <p:nvPr/>
              </p:nvSpPr>
              <p:spPr bwMode="auto">
                <a:xfrm>
                  <a:off x="3830"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7540" name="Group 31"/>
              <p:cNvGrpSpPr>
                <a:grpSpLocks/>
              </p:cNvGrpSpPr>
              <p:nvPr/>
            </p:nvGrpSpPr>
            <p:grpSpPr bwMode="auto">
              <a:xfrm>
                <a:off x="3830" y="3807"/>
                <a:ext cx="384" cy="80"/>
                <a:chOff x="3830" y="3807"/>
                <a:chExt cx="384" cy="80"/>
              </a:xfrm>
            </p:grpSpPr>
            <p:sp>
              <p:nvSpPr>
                <p:cNvPr id="107565" name="Line 32"/>
                <p:cNvSpPr>
                  <a:spLocks noChangeShapeType="1"/>
                </p:cNvSpPr>
                <p:nvPr/>
              </p:nvSpPr>
              <p:spPr bwMode="auto">
                <a:xfrm>
                  <a:off x="3830"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66" name="Line 33"/>
                <p:cNvSpPr>
                  <a:spLocks noChangeShapeType="1"/>
                </p:cNvSpPr>
                <p:nvPr/>
              </p:nvSpPr>
              <p:spPr bwMode="auto">
                <a:xfrm>
                  <a:off x="4214"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7541" name="Group 34"/>
              <p:cNvGrpSpPr>
                <a:grpSpLocks/>
              </p:cNvGrpSpPr>
              <p:nvPr/>
            </p:nvGrpSpPr>
            <p:grpSpPr bwMode="auto">
              <a:xfrm>
                <a:off x="4214" y="3807"/>
                <a:ext cx="384" cy="80"/>
                <a:chOff x="4214" y="3807"/>
                <a:chExt cx="384" cy="80"/>
              </a:xfrm>
            </p:grpSpPr>
            <p:sp>
              <p:nvSpPr>
                <p:cNvPr id="107563" name="Line 35"/>
                <p:cNvSpPr>
                  <a:spLocks noChangeShapeType="1"/>
                </p:cNvSpPr>
                <p:nvPr/>
              </p:nvSpPr>
              <p:spPr bwMode="auto">
                <a:xfrm>
                  <a:off x="4214"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64" name="Line 36"/>
                <p:cNvSpPr>
                  <a:spLocks noChangeShapeType="1"/>
                </p:cNvSpPr>
                <p:nvPr/>
              </p:nvSpPr>
              <p:spPr bwMode="auto">
                <a:xfrm>
                  <a:off x="4598"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7542" name="Group 37"/>
              <p:cNvGrpSpPr>
                <a:grpSpLocks/>
              </p:cNvGrpSpPr>
              <p:nvPr/>
            </p:nvGrpSpPr>
            <p:grpSpPr bwMode="auto">
              <a:xfrm>
                <a:off x="2302" y="2974"/>
                <a:ext cx="2672" cy="208"/>
                <a:chOff x="2302" y="2974"/>
                <a:chExt cx="2672" cy="208"/>
              </a:xfrm>
            </p:grpSpPr>
            <p:sp>
              <p:nvSpPr>
                <p:cNvPr id="107556" name="Line 38"/>
                <p:cNvSpPr>
                  <a:spLocks noChangeShapeType="1"/>
                </p:cNvSpPr>
                <p:nvPr/>
              </p:nvSpPr>
              <p:spPr bwMode="auto">
                <a:xfrm>
                  <a:off x="2302" y="3174"/>
                  <a:ext cx="3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57" name="Line 39"/>
                <p:cNvSpPr>
                  <a:spLocks noChangeShapeType="1"/>
                </p:cNvSpPr>
                <p:nvPr/>
              </p:nvSpPr>
              <p:spPr bwMode="auto">
                <a:xfrm flipV="1">
                  <a:off x="2678" y="2974"/>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58" name="Line 40"/>
                <p:cNvSpPr>
                  <a:spLocks noChangeShapeType="1"/>
                </p:cNvSpPr>
                <p:nvPr/>
              </p:nvSpPr>
              <p:spPr bwMode="auto">
                <a:xfrm>
                  <a:off x="2686" y="2982"/>
                  <a:ext cx="3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59" name="Line 41"/>
                <p:cNvSpPr>
                  <a:spLocks noChangeShapeType="1"/>
                </p:cNvSpPr>
                <p:nvPr/>
              </p:nvSpPr>
              <p:spPr bwMode="auto">
                <a:xfrm>
                  <a:off x="3062" y="2990"/>
                  <a:ext cx="0" cy="1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60" name="Line 42"/>
                <p:cNvSpPr>
                  <a:spLocks noChangeShapeType="1"/>
                </p:cNvSpPr>
                <p:nvPr/>
              </p:nvSpPr>
              <p:spPr bwMode="auto">
                <a:xfrm>
                  <a:off x="3070" y="3174"/>
                  <a:ext cx="75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61" name="Line 43"/>
                <p:cNvSpPr>
                  <a:spLocks noChangeShapeType="1"/>
                </p:cNvSpPr>
                <p:nvPr/>
              </p:nvSpPr>
              <p:spPr bwMode="auto">
                <a:xfrm flipV="1">
                  <a:off x="3830" y="2974"/>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62" name="Line 44"/>
                <p:cNvSpPr>
                  <a:spLocks noChangeShapeType="1"/>
                </p:cNvSpPr>
                <p:nvPr/>
              </p:nvSpPr>
              <p:spPr bwMode="auto">
                <a:xfrm>
                  <a:off x="3838" y="2982"/>
                  <a:ext cx="11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7543" name="Group 45"/>
              <p:cNvGrpSpPr>
                <a:grpSpLocks/>
              </p:cNvGrpSpPr>
              <p:nvPr/>
            </p:nvGrpSpPr>
            <p:grpSpPr bwMode="auto">
              <a:xfrm>
                <a:off x="4598" y="3807"/>
                <a:ext cx="384" cy="80"/>
                <a:chOff x="4598" y="3807"/>
                <a:chExt cx="384" cy="80"/>
              </a:xfrm>
            </p:grpSpPr>
            <p:sp>
              <p:nvSpPr>
                <p:cNvPr id="107554" name="Line 46"/>
                <p:cNvSpPr>
                  <a:spLocks noChangeShapeType="1"/>
                </p:cNvSpPr>
                <p:nvPr/>
              </p:nvSpPr>
              <p:spPr bwMode="auto">
                <a:xfrm>
                  <a:off x="4598"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55" name="Line 47"/>
                <p:cNvSpPr>
                  <a:spLocks noChangeShapeType="1"/>
                </p:cNvSpPr>
                <p:nvPr/>
              </p:nvSpPr>
              <p:spPr bwMode="auto">
                <a:xfrm>
                  <a:off x="4982" y="3807"/>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107544" name="Rectangle 48"/>
              <p:cNvSpPr>
                <a:spLocks noChangeArrowheads="1"/>
              </p:cNvSpPr>
              <p:nvPr/>
            </p:nvSpPr>
            <p:spPr bwMode="auto">
              <a:xfrm>
                <a:off x="1789" y="2977"/>
                <a:ext cx="54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Input</a:t>
                </a:r>
              </a:p>
            </p:txBody>
          </p:sp>
          <p:sp>
            <p:nvSpPr>
              <p:cNvPr id="107545" name="Rectangle 49"/>
              <p:cNvSpPr>
                <a:spLocks noChangeArrowheads="1"/>
              </p:cNvSpPr>
              <p:nvPr/>
            </p:nvSpPr>
            <p:spPr bwMode="auto">
              <a:xfrm>
                <a:off x="1673" y="3473"/>
                <a:ext cx="69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Output</a:t>
                </a:r>
              </a:p>
            </p:txBody>
          </p:sp>
          <p:grpSp>
            <p:nvGrpSpPr>
              <p:cNvPr id="107546" name="Group 50"/>
              <p:cNvGrpSpPr>
                <a:grpSpLocks/>
              </p:cNvGrpSpPr>
              <p:nvPr/>
            </p:nvGrpSpPr>
            <p:grpSpPr bwMode="auto">
              <a:xfrm>
                <a:off x="2302" y="3484"/>
                <a:ext cx="2672" cy="208"/>
                <a:chOff x="2302" y="3484"/>
                <a:chExt cx="2672" cy="208"/>
              </a:xfrm>
            </p:grpSpPr>
            <p:sp>
              <p:nvSpPr>
                <p:cNvPr id="107547" name="Line 51"/>
                <p:cNvSpPr>
                  <a:spLocks noChangeShapeType="1"/>
                </p:cNvSpPr>
                <p:nvPr/>
              </p:nvSpPr>
              <p:spPr bwMode="auto">
                <a:xfrm>
                  <a:off x="2302" y="3492"/>
                  <a:ext cx="11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48" name="Line 52"/>
                <p:cNvSpPr>
                  <a:spLocks noChangeShapeType="1"/>
                </p:cNvSpPr>
                <p:nvPr/>
              </p:nvSpPr>
              <p:spPr bwMode="auto">
                <a:xfrm flipV="1">
                  <a:off x="3446" y="3484"/>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49" name="Line 53"/>
                <p:cNvSpPr>
                  <a:spLocks noChangeShapeType="1"/>
                </p:cNvSpPr>
                <p:nvPr/>
              </p:nvSpPr>
              <p:spPr bwMode="auto">
                <a:xfrm>
                  <a:off x="3454" y="3684"/>
                  <a:ext cx="3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50" name="Line 54"/>
                <p:cNvSpPr>
                  <a:spLocks noChangeShapeType="1"/>
                </p:cNvSpPr>
                <p:nvPr/>
              </p:nvSpPr>
              <p:spPr bwMode="auto">
                <a:xfrm flipV="1">
                  <a:off x="3830" y="3484"/>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51" name="Line 55"/>
                <p:cNvSpPr>
                  <a:spLocks noChangeShapeType="1"/>
                </p:cNvSpPr>
                <p:nvPr/>
              </p:nvSpPr>
              <p:spPr bwMode="auto">
                <a:xfrm>
                  <a:off x="3838" y="3492"/>
                  <a:ext cx="75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52" name="Line 56"/>
                <p:cNvSpPr>
                  <a:spLocks noChangeShapeType="1"/>
                </p:cNvSpPr>
                <p:nvPr/>
              </p:nvSpPr>
              <p:spPr bwMode="auto">
                <a:xfrm flipV="1">
                  <a:off x="4598" y="3484"/>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7553" name="Line 57"/>
                <p:cNvSpPr>
                  <a:spLocks noChangeShapeType="1"/>
                </p:cNvSpPr>
                <p:nvPr/>
              </p:nvSpPr>
              <p:spPr bwMode="auto">
                <a:xfrm>
                  <a:off x="4606" y="3684"/>
                  <a:ext cx="3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grpSp>
      <p:sp>
        <p:nvSpPr>
          <p:cNvPr id="107529" name="Arc 58"/>
          <p:cNvSpPr>
            <a:spLocks/>
          </p:cNvSpPr>
          <p:nvPr/>
        </p:nvSpPr>
        <p:spPr bwMode="auto">
          <a:xfrm>
            <a:off x="3914775" y="3843338"/>
            <a:ext cx="657225" cy="417512"/>
          </a:xfrm>
          <a:custGeom>
            <a:avLst/>
            <a:gdLst>
              <a:gd name="T0" fmla="*/ 2147483646 w 21600"/>
              <a:gd name="T1" fmla="*/ 0 h 21600"/>
              <a:gd name="T2" fmla="*/ 0 w 21600"/>
              <a:gd name="T3" fmla="*/ 2147483646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tx1"/>
            </a:solidFill>
            <a:prstDash val="lg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07530" name="Arc 59"/>
          <p:cNvSpPr>
            <a:spLocks/>
          </p:cNvSpPr>
          <p:nvPr/>
        </p:nvSpPr>
        <p:spPr bwMode="auto">
          <a:xfrm>
            <a:off x="2087563" y="4632325"/>
            <a:ext cx="839787" cy="642938"/>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tx1"/>
            </a:solidFill>
            <a:prstDash val="lgDash"/>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07531" name="Rectangle 60"/>
          <p:cNvSpPr>
            <a:spLocks noChangeArrowheads="1"/>
          </p:cNvSpPr>
          <p:nvPr/>
        </p:nvSpPr>
        <p:spPr bwMode="auto">
          <a:xfrm>
            <a:off x="2728913" y="3222625"/>
            <a:ext cx="6127750" cy="6762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spcBef>
                <a:spcPct val="0"/>
              </a:spcBef>
              <a:buClrTx/>
              <a:buSzTx/>
              <a:buFontTx/>
              <a:buNone/>
            </a:pPr>
            <a:r>
              <a:rPr lang="en-US" altLang="en-US" sz="1800" b="1" i="0" dirty="0">
                <a:solidFill>
                  <a:schemeClr val="tx1"/>
                </a:solidFill>
                <a:latin typeface="Courier New" panose="02070309020205020404" pitchFamily="49" charset="0"/>
              </a:rPr>
              <a:t>-- TRANSPORT delay example</a:t>
            </a:r>
          </a:p>
          <a:p>
            <a:pPr>
              <a:spcBef>
                <a:spcPct val="0"/>
              </a:spcBef>
              <a:buClrTx/>
              <a:buSzTx/>
              <a:buFontTx/>
              <a:buNone/>
            </a:pPr>
            <a:r>
              <a:rPr lang="en-US" altLang="en-US" sz="1800" b="1" i="0" dirty="0">
                <a:solidFill>
                  <a:schemeClr val="tx1"/>
                </a:solidFill>
                <a:latin typeface="Courier New" panose="02070309020205020404" pitchFamily="49" charset="0"/>
              </a:rPr>
              <a:t>Output &lt;= TRANSPORT NOT Input AFTER 10 ns;</a:t>
            </a:r>
            <a:endParaRPr lang="en-US" altLang="en-US" sz="2400" b="1" i="0" dirty="0">
              <a:solidFill>
                <a:schemeClr val="tx1"/>
              </a:solidFill>
              <a:latin typeface="Lucida Sans" panose="020B0602030504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F229869-692E-45CE-961C-1CD4AE303F0B}" type="slidenum">
              <a:rPr lang="ar-SA" altLang="en-US" sz="1400" smtClean="0">
                <a:solidFill>
                  <a:srgbClr val="0000B6"/>
                </a:solidFill>
                <a:latin typeface="Book Antiqua" panose="02040602050305030304" pitchFamily="18" charset="0"/>
              </a:rPr>
              <a:pPr>
                <a:spcBef>
                  <a:spcPct val="0"/>
                </a:spcBef>
                <a:buClrTx/>
                <a:buSzTx/>
                <a:buFontTx/>
                <a:buNone/>
              </a:pPr>
              <a:t>9</a:t>
            </a:fld>
            <a:endParaRPr lang="en-US" altLang="en-US" sz="1400" smtClean="0">
              <a:solidFill>
                <a:srgbClr val="0000B6"/>
              </a:solidFill>
              <a:latin typeface="Book Antiqua" panose="02040602050305030304" pitchFamily="18" charset="0"/>
            </a:endParaRPr>
          </a:p>
        </p:txBody>
      </p:sp>
      <p:sp>
        <p:nvSpPr>
          <p:cNvPr id="612354" name="Rectangle 2"/>
          <p:cNvSpPr>
            <a:spLocks noGrp="1" noChangeArrowheads="1"/>
          </p:cNvSpPr>
          <p:nvPr>
            <p:ph type="title"/>
          </p:nvPr>
        </p:nvSpPr>
        <p:spPr/>
        <p:txBody>
          <a:bodyPr/>
          <a:lstStyle/>
          <a:p>
            <a:pPr>
              <a:defRPr/>
            </a:pPr>
            <a:r>
              <a:rPr lang="en-US" smtClean="0"/>
              <a:t>4-bit Adder (cont’d)</a:t>
            </a:r>
          </a:p>
        </p:txBody>
      </p:sp>
      <p:pic>
        <p:nvPicPr>
          <p:cNvPr id="174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190625"/>
            <a:ext cx="78454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449513"/>
            <a:ext cx="7329488"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322DC59-CF71-4EB6-9A0E-A06D137D8CF0}" type="slidenum">
              <a:rPr lang="ar-SA" altLang="en-US" sz="1400" smtClean="0">
                <a:solidFill>
                  <a:srgbClr val="0000B6"/>
                </a:solidFill>
                <a:latin typeface="Book Antiqua" panose="02040602050305030304" pitchFamily="18" charset="0"/>
              </a:rPr>
              <a:pPr>
                <a:spcBef>
                  <a:spcPct val="0"/>
                </a:spcBef>
                <a:buClrTx/>
                <a:buSzTx/>
                <a:buFontTx/>
                <a:buNone/>
              </a:pPr>
              <a:t>90</a:t>
            </a:fld>
            <a:endParaRPr lang="en-US" altLang="en-US" sz="1400" smtClean="0">
              <a:solidFill>
                <a:srgbClr val="0000B6"/>
              </a:solidFill>
              <a:latin typeface="Book Antiqua" panose="02040602050305030304" pitchFamily="18" charset="0"/>
            </a:endParaRPr>
          </a:p>
        </p:txBody>
      </p:sp>
      <p:sp>
        <p:nvSpPr>
          <p:cNvPr id="109571"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09572"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640004" name="Rectangle 4"/>
          <p:cNvSpPr>
            <a:spLocks noGrp="1" noChangeArrowheads="1"/>
          </p:cNvSpPr>
          <p:nvPr>
            <p:ph type="title"/>
          </p:nvPr>
        </p:nvSpPr>
        <p:spPr/>
        <p:txBody>
          <a:bodyPr/>
          <a:lstStyle/>
          <a:p>
            <a:pPr>
              <a:defRPr/>
            </a:pPr>
            <a:r>
              <a:rPr lang="en-US" dirty="0" smtClean="0"/>
              <a:t>Inertial Delay</a:t>
            </a:r>
          </a:p>
        </p:txBody>
      </p:sp>
      <p:sp>
        <p:nvSpPr>
          <p:cNvPr id="109574" name="Rectangle 5"/>
          <p:cNvSpPr>
            <a:spLocks noGrp="1" noChangeArrowheads="1"/>
          </p:cNvSpPr>
          <p:nvPr>
            <p:ph type="body" idx="1"/>
          </p:nvPr>
        </p:nvSpPr>
        <p:spPr/>
        <p:txBody>
          <a:bodyPr/>
          <a:lstStyle/>
          <a:p>
            <a:r>
              <a:rPr lang="en-US" altLang="en-US" sz="2000" smtClean="0"/>
              <a:t>Provides for specification propagation delay and input pulse width, i.e. ‘inertia’ of output:</a:t>
            </a:r>
          </a:p>
          <a:p>
            <a:pPr lvl="3"/>
            <a:endParaRPr lang="en-US" altLang="en-US" sz="2000" smtClean="0"/>
          </a:p>
          <a:p>
            <a:pPr lvl="3"/>
            <a:endParaRPr lang="en-US" altLang="en-US" sz="2000" smtClean="0"/>
          </a:p>
          <a:p>
            <a:r>
              <a:rPr lang="en-US" altLang="en-US" sz="2000" smtClean="0"/>
              <a:t>Inertial delay is default and REJECT is optional:</a:t>
            </a:r>
          </a:p>
        </p:txBody>
      </p:sp>
      <p:grpSp>
        <p:nvGrpSpPr>
          <p:cNvPr id="109575" name="Group 6"/>
          <p:cNvGrpSpPr>
            <a:grpSpLocks/>
          </p:cNvGrpSpPr>
          <p:nvPr/>
        </p:nvGrpSpPr>
        <p:grpSpPr bwMode="auto">
          <a:xfrm>
            <a:off x="3068638" y="4381500"/>
            <a:ext cx="5592762" cy="2058988"/>
            <a:chOff x="1934" y="2869"/>
            <a:chExt cx="3523" cy="1297"/>
          </a:xfrm>
        </p:grpSpPr>
        <p:grpSp>
          <p:nvGrpSpPr>
            <p:cNvPr id="109589" name="Group 7"/>
            <p:cNvGrpSpPr>
              <a:grpSpLocks/>
            </p:cNvGrpSpPr>
            <p:nvPr/>
          </p:nvGrpSpPr>
          <p:grpSpPr bwMode="auto">
            <a:xfrm>
              <a:off x="1934" y="2869"/>
              <a:ext cx="3339" cy="1040"/>
              <a:chOff x="1934" y="2869"/>
              <a:chExt cx="3339" cy="1040"/>
            </a:xfrm>
          </p:grpSpPr>
          <p:sp>
            <p:nvSpPr>
              <p:cNvPr id="109591" name="Line 8"/>
              <p:cNvSpPr>
                <a:spLocks noChangeShapeType="1"/>
              </p:cNvSpPr>
              <p:nvPr/>
            </p:nvSpPr>
            <p:spPr bwMode="auto">
              <a:xfrm>
                <a:off x="2584" y="2869"/>
                <a:ext cx="0" cy="99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592" name="Line 9"/>
              <p:cNvSpPr>
                <a:spLocks noChangeShapeType="1"/>
              </p:cNvSpPr>
              <p:nvPr/>
            </p:nvSpPr>
            <p:spPr bwMode="auto">
              <a:xfrm>
                <a:off x="2592" y="3869"/>
                <a:ext cx="267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nvGrpSpPr>
              <p:cNvPr id="109593" name="Group 10"/>
              <p:cNvGrpSpPr>
                <a:grpSpLocks/>
              </p:cNvGrpSpPr>
              <p:nvPr/>
            </p:nvGrpSpPr>
            <p:grpSpPr bwMode="auto">
              <a:xfrm>
                <a:off x="2584" y="3829"/>
                <a:ext cx="384" cy="80"/>
                <a:chOff x="2584" y="3829"/>
                <a:chExt cx="384" cy="80"/>
              </a:xfrm>
            </p:grpSpPr>
            <p:sp>
              <p:nvSpPr>
                <p:cNvPr id="109626" name="Line 11"/>
                <p:cNvSpPr>
                  <a:spLocks noChangeShapeType="1"/>
                </p:cNvSpPr>
                <p:nvPr/>
              </p:nvSpPr>
              <p:spPr bwMode="auto">
                <a:xfrm>
                  <a:off x="2584"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27" name="Line 12"/>
                <p:cNvSpPr>
                  <a:spLocks noChangeShapeType="1"/>
                </p:cNvSpPr>
                <p:nvPr/>
              </p:nvSpPr>
              <p:spPr bwMode="auto">
                <a:xfrm>
                  <a:off x="2968"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9594" name="Group 13"/>
              <p:cNvGrpSpPr>
                <a:grpSpLocks/>
              </p:cNvGrpSpPr>
              <p:nvPr/>
            </p:nvGrpSpPr>
            <p:grpSpPr bwMode="auto">
              <a:xfrm>
                <a:off x="2968" y="3829"/>
                <a:ext cx="384" cy="80"/>
                <a:chOff x="2968" y="3829"/>
                <a:chExt cx="384" cy="80"/>
              </a:xfrm>
            </p:grpSpPr>
            <p:sp>
              <p:nvSpPr>
                <p:cNvPr id="109624" name="Line 14"/>
                <p:cNvSpPr>
                  <a:spLocks noChangeShapeType="1"/>
                </p:cNvSpPr>
                <p:nvPr/>
              </p:nvSpPr>
              <p:spPr bwMode="auto">
                <a:xfrm>
                  <a:off x="2968"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25" name="Line 15"/>
                <p:cNvSpPr>
                  <a:spLocks noChangeShapeType="1"/>
                </p:cNvSpPr>
                <p:nvPr/>
              </p:nvSpPr>
              <p:spPr bwMode="auto">
                <a:xfrm>
                  <a:off x="3352"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9595" name="Group 16"/>
              <p:cNvGrpSpPr>
                <a:grpSpLocks/>
              </p:cNvGrpSpPr>
              <p:nvPr/>
            </p:nvGrpSpPr>
            <p:grpSpPr bwMode="auto">
              <a:xfrm>
                <a:off x="3352" y="3829"/>
                <a:ext cx="384" cy="80"/>
                <a:chOff x="3352" y="3829"/>
                <a:chExt cx="384" cy="80"/>
              </a:xfrm>
            </p:grpSpPr>
            <p:sp>
              <p:nvSpPr>
                <p:cNvPr id="109622" name="Line 17"/>
                <p:cNvSpPr>
                  <a:spLocks noChangeShapeType="1"/>
                </p:cNvSpPr>
                <p:nvPr/>
              </p:nvSpPr>
              <p:spPr bwMode="auto">
                <a:xfrm>
                  <a:off x="3352"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23" name="Line 18"/>
                <p:cNvSpPr>
                  <a:spLocks noChangeShapeType="1"/>
                </p:cNvSpPr>
                <p:nvPr/>
              </p:nvSpPr>
              <p:spPr bwMode="auto">
                <a:xfrm>
                  <a:off x="3736"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9596" name="Group 19"/>
              <p:cNvGrpSpPr>
                <a:grpSpLocks/>
              </p:cNvGrpSpPr>
              <p:nvPr/>
            </p:nvGrpSpPr>
            <p:grpSpPr bwMode="auto">
              <a:xfrm>
                <a:off x="3736" y="3829"/>
                <a:ext cx="384" cy="80"/>
                <a:chOff x="3736" y="3829"/>
                <a:chExt cx="384" cy="80"/>
              </a:xfrm>
            </p:grpSpPr>
            <p:sp>
              <p:nvSpPr>
                <p:cNvPr id="109620" name="Line 20"/>
                <p:cNvSpPr>
                  <a:spLocks noChangeShapeType="1"/>
                </p:cNvSpPr>
                <p:nvPr/>
              </p:nvSpPr>
              <p:spPr bwMode="auto">
                <a:xfrm>
                  <a:off x="3736"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21" name="Line 21"/>
                <p:cNvSpPr>
                  <a:spLocks noChangeShapeType="1"/>
                </p:cNvSpPr>
                <p:nvPr/>
              </p:nvSpPr>
              <p:spPr bwMode="auto">
                <a:xfrm>
                  <a:off x="4120"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9597" name="Group 22"/>
              <p:cNvGrpSpPr>
                <a:grpSpLocks/>
              </p:cNvGrpSpPr>
              <p:nvPr/>
            </p:nvGrpSpPr>
            <p:grpSpPr bwMode="auto">
              <a:xfrm>
                <a:off x="4120" y="3829"/>
                <a:ext cx="384" cy="80"/>
                <a:chOff x="4120" y="3829"/>
                <a:chExt cx="384" cy="80"/>
              </a:xfrm>
            </p:grpSpPr>
            <p:sp>
              <p:nvSpPr>
                <p:cNvPr id="109618" name="Line 23"/>
                <p:cNvSpPr>
                  <a:spLocks noChangeShapeType="1"/>
                </p:cNvSpPr>
                <p:nvPr/>
              </p:nvSpPr>
              <p:spPr bwMode="auto">
                <a:xfrm>
                  <a:off x="4120"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19" name="Line 24"/>
                <p:cNvSpPr>
                  <a:spLocks noChangeShapeType="1"/>
                </p:cNvSpPr>
                <p:nvPr/>
              </p:nvSpPr>
              <p:spPr bwMode="auto">
                <a:xfrm>
                  <a:off x="4504"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9598" name="Group 25"/>
              <p:cNvGrpSpPr>
                <a:grpSpLocks/>
              </p:cNvGrpSpPr>
              <p:nvPr/>
            </p:nvGrpSpPr>
            <p:grpSpPr bwMode="auto">
              <a:xfrm>
                <a:off x="4504" y="3829"/>
                <a:ext cx="384" cy="80"/>
                <a:chOff x="4504" y="3829"/>
                <a:chExt cx="384" cy="80"/>
              </a:xfrm>
            </p:grpSpPr>
            <p:sp>
              <p:nvSpPr>
                <p:cNvPr id="109616" name="Line 26"/>
                <p:cNvSpPr>
                  <a:spLocks noChangeShapeType="1"/>
                </p:cNvSpPr>
                <p:nvPr/>
              </p:nvSpPr>
              <p:spPr bwMode="auto">
                <a:xfrm>
                  <a:off x="4504"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17" name="Line 27"/>
                <p:cNvSpPr>
                  <a:spLocks noChangeShapeType="1"/>
                </p:cNvSpPr>
                <p:nvPr/>
              </p:nvSpPr>
              <p:spPr bwMode="auto">
                <a:xfrm>
                  <a:off x="4888"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9599" name="Group 28"/>
              <p:cNvGrpSpPr>
                <a:grpSpLocks/>
              </p:cNvGrpSpPr>
              <p:nvPr/>
            </p:nvGrpSpPr>
            <p:grpSpPr bwMode="auto">
              <a:xfrm>
                <a:off x="2601" y="2968"/>
                <a:ext cx="2672" cy="208"/>
                <a:chOff x="2601" y="2968"/>
                <a:chExt cx="2672" cy="208"/>
              </a:xfrm>
            </p:grpSpPr>
            <p:sp>
              <p:nvSpPr>
                <p:cNvPr id="109609" name="Line 29"/>
                <p:cNvSpPr>
                  <a:spLocks noChangeShapeType="1"/>
                </p:cNvSpPr>
                <p:nvPr/>
              </p:nvSpPr>
              <p:spPr bwMode="auto">
                <a:xfrm>
                  <a:off x="2601" y="3168"/>
                  <a:ext cx="3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10" name="Line 30"/>
                <p:cNvSpPr>
                  <a:spLocks noChangeShapeType="1"/>
                </p:cNvSpPr>
                <p:nvPr/>
              </p:nvSpPr>
              <p:spPr bwMode="auto">
                <a:xfrm flipV="1">
                  <a:off x="2977" y="2968"/>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11" name="Line 31"/>
                <p:cNvSpPr>
                  <a:spLocks noChangeShapeType="1"/>
                </p:cNvSpPr>
                <p:nvPr/>
              </p:nvSpPr>
              <p:spPr bwMode="auto">
                <a:xfrm>
                  <a:off x="2985" y="2976"/>
                  <a:ext cx="3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12" name="Line 32"/>
                <p:cNvSpPr>
                  <a:spLocks noChangeShapeType="1"/>
                </p:cNvSpPr>
                <p:nvPr/>
              </p:nvSpPr>
              <p:spPr bwMode="auto">
                <a:xfrm>
                  <a:off x="3361" y="2984"/>
                  <a:ext cx="0" cy="1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13" name="Line 33"/>
                <p:cNvSpPr>
                  <a:spLocks noChangeShapeType="1"/>
                </p:cNvSpPr>
                <p:nvPr/>
              </p:nvSpPr>
              <p:spPr bwMode="auto">
                <a:xfrm>
                  <a:off x="3369" y="3168"/>
                  <a:ext cx="75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14" name="Line 34"/>
                <p:cNvSpPr>
                  <a:spLocks noChangeShapeType="1"/>
                </p:cNvSpPr>
                <p:nvPr/>
              </p:nvSpPr>
              <p:spPr bwMode="auto">
                <a:xfrm flipV="1">
                  <a:off x="4129" y="2968"/>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15" name="Line 35"/>
                <p:cNvSpPr>
                  <a:spLocks noChangeShapeType="1"/>
                </p:cNvSpPr>
                <p:nvPr/>
              </p:nvSpPr>
              <p:spPr bwMode="auto">
                <a:xfrm>
                  <a:off x="4137" y="2976"/>
                  <a:ext cx="11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9600" name="Group 36"/>
              <p:cNvGrpSpPr>
                <a:grpSpLocks/>
              </p:cNvGrpSpPr>
              <p:nvPr/>
            </p:nvGrpSpPr>
            <p:grpSpPr bwMode="auto">
              <a:xfrm>
                <a:off x="4888" y="3829"/>
                <a:ext cx="384" cy="80"/>
                <a:chOff x="4888" y="3829"/>
                <a:chExt cx="384" cy="80"/>
              </a:xfrm>
            </p:grpSpPr>
            <p:sp>
              <p:nvSpPr>
                <p:cNvPr id="109607" name="Line 37"/>
                <p:cNvSpPr>
                  <a:spLocks noChangeShapeType="1"/>
                </p:cNvSpPr>
                <p:nvPr/>
              </p:nvSpPr>
              <p:spPr bwMode="auto">
                <a:xfrm>
                  <a:off x="4888"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08" name="Line 38"/>
                <p:cNvSpPr>
                  <a:spLocks noChangeShapeType="1"/>
                </p:cNvSpPr>
                <p:nvPr/>
              </p:nvSpPr>
              <p:spPr bwMode="auto">
                <a:xfrm>
                  <a:off x="5272" y="382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9601" name="Group 39"/>
              <p:cNvGrpSpPr>
                <a:grpSpLocks/>
              </p:cNvGrpSpPr>
              <p:nvPr/>
            </p:nvGrpSpPr>
            <p:grpSpPr bwMode="auto">
              <a:xfrm>
                <a:off x="2592" y="3478"/>
                <a:ext cx="2672" cy="208"/>
                <a:chOff x="2592" y="3478"/>
                <a:chExt cx="2672" cy="208"/>
              </a:xfrm>
            </p:grpSpPr>
            <p:sp>
              <p:nvSpPr>
                <p:cNvPr id="109604" name="Line 40"/>
                <p:cNvSpPr>
                  <a:spLocks noChangeShapeType="1"/>
                </p:cNvSpPr>
                <p:nvPr/>
              </p:nvSpPr>
              <p:spPr bwMode="auto">
                <a:xfrm>
                  <a:off x="2592" y="3486"/>
                  <a:ext cx="22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05" name="Line 41"/>
                <p:cNvSpPr>
                  <a:spLocks noChangeShapeType="1"/>
                </p:cNvSpPr>
                <p:nvPr/>
              </p:nvSpPr>
              <p:spPr bwMode="auto">
                <a:xfrm flipV="1">
                  <a:off x="4888" y="3478"/>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606" name="Line 42"/>
                <p:cNvSpPr>
                  <a:spLocks noChangeShapeType="1"/>
                </p:cNvSpPr>
                <p:nvPr/>
              </p:nvSpPr>
              <p:spPr bwMode="auto">
                <a:xfrm>
                  <a:off x="4896" y="3678"/>
                  <a:ext cx="3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109602" name="Rectangle 43"/>
              <p:cNvSpPr>
                <a:spLocks noChangeArrowheads="1"/>
              </p:cNvSpPr>
              <p:nvPr/>
            </p:nvSpPr>
            <p:spPr bwMode="auto">
              <a:xfrm>
                <a:off x="2058" y="2977"/>
                <a:ext cx="54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Input</a:t>
                </a:r>
              </a:p>
            </p:txBody>
          </p:sp>
          <p:sp>
            <p:nvSpPr>
              <p:cNvPr id="109603" name="Rectangle 44"/>
              <p:cNvSpPr>
                <a:spLocks noChangeArrowheads="1"/>
              </p:cNvSpPr>
              <p:nvPr/>
            </p:nvSpPr>
            <p:spPr bwMode="auto">
              <a:xfrm>
                <a:off x="1934" y="3457"/>
                <a:ext cx="69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Output</a:t>
                </a:r>
              </a:p>
            </p:txBody>
          </p:sp>
        </p:grpSp>
        <p:sp>
          <p:nvSpPr>
            <p:cNvPr id="109590" name="Rectangle 45"/>
            <p:cNvSpPr>
              <a:spLocks noChangeArrowheads="1"/>
            </p:cNvSpPr>
            <p:nvPr/>
          </p:nvSpPr>
          <p:spPr bwMode="auto">
            <a:xfrm>
              <a:off x="2479" y="3918"/>
              <a:ext cx="297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0      5    10    15   20    25    30   35</a:t>
              </a:r>
            </a:p>
          </p:txBody>
        </p:sp>
      </p:grpSp>
      <p:grpSp>
        <p:nvGrpSpPr>
          <p:cNvPr id="109576" name="Group 46"/>
          <p:cNvGrpSpPr>
            <a:grpSpLocks/>
          </p:cNvGrpSpPr>
          <p:nvPr/>
        </p:nvGrpSpPr>
        <p:grpSpPr bwMode="auto">
          <a:xfrm>
            <a:off x="471488" y="4784725"/>
            <a:ext cx="2646362" cy="755650"/>
            <a:chOff x="297" y="3014"/>
            <a:chExt cx="1667" cy="476"/>
          </a:xfrm>
        </p:grpSpPr>
        <p:grpSp>
          <p:nvGrpSpPr>
            <p:cNvPr id="109582" name="Group 47"/>
            <p:cNvGrpSpPr>
              <a:grpSpLocks/>
            </p:cNvGrpSpPr>
            <p:nvPr/>
          </p:nvGrpSpPr>
          <p:grpSpPr bwMode="auto">
            <a:xfrm>
              <a:off x="409" y="3026"/>
              <a:ext cx="1376" cy="464"/>
              <a:chOff x="409" y="3026"/>
              <a:chExt cx="1376" cy="464"/>
            </a:xfrm>
          </p:grpSpPr>
          <p:sp>
            <p:nvSpPr>
              <p:cNvPr id="109585" name="AutoShape 48"/>
              <p:cNvSpPr>
                <a:spLocks noChangeArrowheads="1"/>
              </p:cNvSpPr>
              <p:nvPr/>
            </p:nvSpPr>
            <p:spPr bwMode="auto">
              <a:xfrm rot="5400000">
                <a:off x="808" y="3086"/>
                <a:ext cx="464" cy="344"/>
              </a:xfrm>
              <a:prstGeom prst="triangle">
                <a:avLst>
                  <a:gd name="adj" fmla="val 49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09586" name="Oval 49"/>
              <p:cNvSpPr>
                <a:spLocks noChangeArrowheads="1"/>
              </p:cNvSpPr>
              <p:nvPr/>
            </p:nvSpPr>
            <p:spPr bwMode="auto">
              <a:xfrm>
                <a:off x="1236" y="3194"/>
                <a:ext cx="82" cy="12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09587" name="Line 50"/>
              <p:cNvSpPr>
                <a:spLocks noChangeShapeType="1"/>
              </p:cNvSpPr>
              <p:nvPr/>
            </p:nvSpPr>
            <p:spPr bwMode="auto">
              <a:xfrm>
                <a:off x="409" y="3258"/>
                <a:ext cx="44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9588" name="Line 51"/>
              <p:cNvSpPr>
                <a:spLocks noChangeShapeType="1"/>
              </p:cNvSpPr>
              <p:nvPr/>
            </p:nvSpPr>
            <p:spPr bwMode="auto">
              <a:xfrm>
                <a:off x="1342" y="3258"/>
                <a:ext cx="44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109583" name="Rectangle 52"/>
            <p:cNvSpPr>
              <a:spLocks noChangeArrowheads="1"/>
            </p:cNvSpPr>
            <p:nvPr/>
          </p:nvSpPr>
          <p:spPr bwMode="auto">
            <a:xfrm>
              <a:off x="297" y="3014"/>
              <a:ext cx="49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Input</a:t>
              </a:r>
            </a:p>
          </p:txBody>
        </p:sp>
        <p:sp>
          <p:nvSpPr>
            <p:cNvPr id="109584" name="Rectangle 53"/>
            <p:cNvSpPr>
              <a:spLocks noChangeArrowheads="1"/>
            </p:cNvSpPr>
            <p:nvPr/>
          </p:nvSpPr>
          <p:spPr bwMode="auto">
            <a:xfrm>
              <a:off x="1353" y="3014"/>
              <a:ext cx="61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Output</a:t>
              </a:r>
            </a:p>
          </p:txBody>
        </p:sp>
      </p:grpSp>
      <p:sp>
        <p:nvSpPr>
          <p:cNvPr id="109577" name="Arc 54"/>
          <p:cNvSpPr>
            <a:spLocks/>
          </p:cNvSpPr>
          <p:nvPr/>
        </p:nvSpPr>
        <p:spPr bwMode="auto">
          <a:xfrm>
            <a:off x="2193925" y="5365750"/>
            <a:ext cx="733425" cy="352425"/>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tx1"/>
            </a:solidFill>
            <a:prstDash val="dash"/>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09578" name="Freeform 55"/>
          <p:cNvSpPr>
            <a:spLocks/>
          </p:cNvSpPr>
          <p:nvPr/>
        </p:nvSpPr>
        <p:spPr bwMode="auto">
          <a:xfrm>
            <a:off x="6675438" y="4892675"/>
            <a:ext cx="976312" cy="869950"/>
          </a:xfrm>
          <a:custGeom>
            <a:avLst/>
            <a:gdLst>
              <a:gd name="T0" fmla="*/ 0 w 615"/>
              <a:gd name="T1" fmla="*/ 0 h 548"/>
              <a:gd name="T2" fmla="*/ 2147483646 w 615"/>
              <a:gd name="T3" fmla="*/ 0 h 548"/>
              <a:gd name="T4" fmla="*/ 2147483646 w 615"/>
              <a:gd name="T5" fmla="*/ 0 h 548"/>
              <a:gd name="T6" fmla="*/ 2147483646 w 615"/>
              <a:gd name="T7" fmla="*/ 0 h 548"/>
              <a:gd name="T8" fmla="*/ 2147483646 w 615"/>
              <a:gd name="T9" fmla="*/ 2147483646 h 548"/>
              <a:gd name="T10" fmla="*/ 2147483646 w 615"/>
              <a:gd name="T11" fmla="*/ 2147483646 h 548"/>
              <a:gd name="T12" fmla="*/ 2147483646 w 615"/>
              <a:gd name="T13" fmla="*/ 2147483646 h 548"/>
              <a:gd name="T14" fmla="*/ 2147483646 w 615"/>
              <a:gd name="T15" fmla="*/ 2147483646 h 548"/>
              <a:gd name="T16" fmla="*/ 2147483646 w 615"/>
              <a:gd name="T17" fmla="*/ 2147483646 h 548"/>
              <a:gd name="T18" fmla="*/ 2147483646 w 615"/>
              <a:gd name="T19" fmla="*/ 2147483646 h 548"/>
              <a:gd name="T20" fmla="*/ 2147483646 w 615"/>
              <a:gd name="T21" fmla="*/ 2147483646 h 548"/>
              <a:gd name="T22" fmla="*/ 2147483646 w 615"/>
              <a:gd name="T23" fmla="*/ 2147483646 h 548"/>
              <a:gd name="T24" fmla="*/ 2147483646 w 615"/>
              <a:gd name="T25" fmla="*/ 2147483646 h 548"/>
              <a:gd name="T26" fmla="*/ 2147483646 w 615"/>
              <a:gd name="T27" fmla="*/ 2147483646 h 548"/>
              <a:gd name="T28" fmla="*/ 2147483646 w 615"/>
              <a:gd name="T29" fmla="*/ 2147483646 h 548"/>
              <a:gd name="T30" fmla="*/ 2147483646 w 615"/>
              <a:gd name="T31" fmla="*/ 2147483646 h 548"/>
              <a:gd name="T32" fmla="*/ 2147483646 w 615"/>
              <a:gd name="T33" fmla="*/ 2147483646 h 548"/>
              <a:gd name="T34" fmla="*/ 2147483646 w 615"/>
              <a:gd name="T35" fmla="*/ 2147483646 h 548"/>
              <a:gd name="T36" fmla="*/ 2147483646 w 615"/>
              <a:gd name="T37" fmla="*/ 2147483646 h 548"/>
              <a:gd name="T38" fmla="*/ 2147483646 w 615"/>
              <a:gd name="T39" fmla="*/ 2147483646 h 548"/>
              <a:gd name="T40" fmla="*/ 2147483646 w 615"/>
              <a:gd name="T41" fmla="*/ 2147483646 h 548"/>
              <a:gd name="T42" fmla="*/ 2147483646 w 615"/>
              <a:gd name="T43" fmla="*/ 2147483646 h 548"/>
              <a:gd name="T44" fmla="*/ 2147483646 w 615"/>
              <a:gd name="T45" fmla="*/ 2147483646 h 548"/>
              <a:gd name="T46" fmla="*/ 2147483646 w 615"/>
              <a:gd name="T47" fmla="*/ 2147483646 h 548"/>
              <a:gd name="T48" fmla="*/ 2147483646 w 615"/>
              <a:gd name="T49" fmla="*/ 2147483646 h 548"/>
              <a:gd name="T50" fmla="*/ 2147483646 w 615"/>
              <a:gd name="T51" fmla="*/ 2147483646 h 548"/>
              <a:gd name="T52" fmla="*/ 2147483646 w 615"/>
              <a:gd name="T53" fmla="*/ 2147483646 h 5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15"/>
              <a:gd name="T82" fmla="*/ 0 h 548"/>
              <a:gd name="T83" fmla="*/ 615 w 615"/>
              <a:gd name="T84" fmla="*/ 548 h 5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15" h="548">
                <a:moveTo>
                  <a:pt x="0" y="0"/>
                </a:moveTo>
                <a:lnTo>
                  <a:pt x="38" y="0"/>
                </a:lnTo>
                <a:lnTo>
                  <a:pt x="67" y="0"/>
                </a:lnTo>
                <a:lnTo>
                  <a:pt x="96" y="0"/>
                </a:lnTo>
                <a:lnTo>
                  <a:pt x="134" y="9"/>
                </a:lnTo>
                <a:lnTo>
                  <a:pt x="182" y="38"/>
                </a:lnTo>
                <a:lnTo>
                  <a:pt x="211" y="67"/>
                </a:lnTo>
                <a:lnTo>
                  <a:pt x="240" y="86"/>
                </a:lnTo>
                <a:lnTo>
                  <a:pt x="269" y="115"/>
                </a:lnTo>
                <a:lnTo>
                  <a:pt x="297" y="153"/>
                </a:lnTo>
                <a:lnTo>
                  <a:pt x="307" y="182"/>
                </a:lnTo>
                <a:lnTo>
                  <a:pt x="317" y="220"/>
                </a:lnTo>
                <a:lnTo>
                  <a:pt x="317" y="249"/>
                </a:lnTo>
                <a:lnTo>
                  <a:pt x="317" y="288"/>
                </a:lnTo>
                <a:lnTo>
                  <a:pt x="317" y="336"/>
                </a:lnTo>
                <a:lnTo>
                  <a:pt x="317" y="374"/>
                </a:lnTo>
                <a:lnTo>
                  <a:pt x="317" y="412"/>
                </a:lnTo>
                <a:lnTo>
                  <a:pt x="317" y="451"/>
                </a:lnTo>
                <a:lnTo>
                  <a:pt x="345" y="480"/>
                </a:lnTo>
                <a:lnTo>
                  <a:pt x="374" y="499"/>
                </a:lnTo>
                <a:lnTo>
                  <a:pt x="403" y="518"/>
                </a:lnTo>
                <a:lnTo>
                  <a:pt x="432" y="528"/>
                </a:lnTo>
                <a:lnTo>
                  <a:pt x="461" y="547"/>
                </a:lnTo>
                <a:lnTo>
                  <a:pt x="509" y="547"/>
                </a:lnTo>
                <a:lnTo>
                  <a:pt x="547" y="547"/>
                </a:lnTo>
                <a:lnTo>
                  <a:pt x="585" y="547"/>
                </a:lnTo>
                <a:lnTo>
                  <a:pt x="614" y="547"/>
                </a:lnTo>
              </a:path>
            </a:pathLst>
          </a:custGeom>
          <a:noFill/>
          <a:ln w="25400" cap="rnd" cmpd="sng">
            <a:solidFill>
              <a:schemeClr val="tx1"/>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9579" name="Arc 56"/>
          <p:cNvSpPr>
            <a:spLocks/>
          </p:cNvSpPr>
          <p:nvPr/>
        </p:nvSpPr>
        <p:spPr bwMode="auto">
          <a:xfrm>
            <a:off x="2060575" y="4445000"/>
            <a:ext cx="139700" cy="520700"/>
          </a:xfrm>
          <a:custGeom>
            <a:avLst/>
            <a:gdLst>
              <a:gd name="T0" fmla="*/ 2147483646 w 21600"/>
              <a:gd name="T1" fmla="*/ 0 h 21600"/>
              <a:gd name="T2" fmla="*/ 0 w 21600"/>
              <a:gd name="T3" fmla="*/ 2147483646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09580" name="Rectangle 57"/>
          <p:cNvSpPr>
            <a:spLocks noChangeArrowheads="1"/>
          </p:cNvSpPr>
          <p:nvPr/>
        </p:nvSpPr>
        <p:spPr bwMode="auto">
          <a:xfrm>
            <a:off x="1044575" y="2230438"/>
            <a:ext cx="7642225" cy="4016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spcBef>
                <a:spcPct val="0"/>
              </a:spcBef>
              <a:buClrTx/>
              <a:buSzTx/>
              <a:buFontTx/>
              <a:buNone/>
            </a:pPr>
            <a:r>
              <a:rPr lang="en-US" altLang="en-US" sz="1800" b="1" dirty="0">
                <a:solidFill>
                  <a:schemeClr val="tx1"/>
                </a:solidFill>
                <a:latin typeface="Courier New" panose="02070309020205020404" pitchFamily="49" charset="0"/>
              </a:rPr>
              <a:t>target</a:t>
            </a:r>
            <a:r>
              <a:rPr lang="en-US" altLang="en-US" sz="1800" b="1" i="0" dirty="0">
                <a:solidFill>
                  <a:schemeClr val="tx1"/>
                </a:solidFill>
                <a:latin typeface="Courier New" panose="02070309020205020404" pitchFamily="49" charset="0"/>
              </a:rPr>
              <a:t> &lt;= [REJECT </a:t>
            </a:r>
            <a:r>
              <a:rPr lang="en-US" altLang="en-US" sz="1800" b="1" dirty="0" err="1">
                <a:solidFill>
                  <a:schemeClr val="tx1"/>
                </a:solidFill>
                <a:latin typeface="Courier New" panose="02070309020205020404" pitchFamily="49" charset="0"/>
              </a:rPr>
              <a:t>time_expression</a:t>
            </a:r>
            <a:r>
              <a:rPr lang="en-US" altLang="en-US" sz="1800" b="1" i="0" dirty="0">
                <a:solidFill>
                  <a:schemeClr val="tx1"/>
                </a:solidFill>
                <a:latin typeface="Courier New" panose="02070309020205020404" pitchFamily="49" charset="0"/>
              </a:rPr>
              <a:t>] INERTIAL </a:t>
            </a:r>
            <a:r>
              <a:rPr lang="en-US" altLang="en-US" sz="1800" b="1" dirty="0">
                <a:solidFill>
                  <a:schemeClr val="tx1"/>
                </a:solidFill>
                <a:latin typeface="Courier New" panose="02070309020205020404" pitchFamily="49" charset="0"/>
              </a:rPr>
              <a:t>waveform</a:t>
            </a:r>
            <a:r>
              <a:rPr lang="en-US" altLang="en-US" sz="1800" b="1" i="0" dirty="0">
                <a:solidFill>
                  <a:schemeClr val="tx1"/>
                </a:solidFill>
                <a:latin typeface="Courier New" panose="02070309020205020404" pitchFamily="49" charset="0"/>
              </a:rPr>
              <a:t>;</a:t>
            </a:r>
            <a:endParaRPr lang="en-US" altLang="en-US" sz="2400" b="1" i="0" dirty="0">
              <a:solidFill>
                <a:schemeClr val="tx1"/>
              </a:solidFill>
              <a:latin typeface="Lucida Sans" panose="020B0602030504020204" pitchFamily="34" charset="0"/>
            </a:endParaRPr>
          </a:p>
        </p:txBody>
      </p:sp>
      <p:sp>
        <p:nvSpPr>
          <p:cNvPr id="109581" name="Rectangle 58"/>
          <p:cNvSpPr>
            <a:spLocks noChangeArrowheads="1"/>
          </p:cNvSpPr>
          <p:nvPr/>
        </p:nvSpPr>
        <p:spPr bwMode="auto">
          <a:xfrm>
            <a:off x="1079500" y="3487738"/>
            <a:ext cx="7642225" cy="6762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spcBef>
                <a:spcPct val="0"/>
              </a:spcBef>
              <a:buClrTx/>
              <a:buSzTx/>
              <a:buFontTx/>
              <a:buNone/>
            </a:pPr>
            <a:r>
              <a:rPr lang="en-US" altLang="en-US" sz="1800" b="1" i="0" dirty="0">
                <a:solidFill>
                  <a:schemeClr val="tx1"/>
                </a:solidFill>
                <a:latin typeface="Courier New" panose="02070309020205020404" pitchFamily="49" charset="0"/>
              </a:rPr>
              <a:t>Output &lt;= NOT Input AFTER 10 ns;</a:t>
            </a:r>
          </a:p>
          <a:p>
            <a:pPr>
              <a:spcBef>
                <a:spcPct val="0"/>
              </a:spcBef>
              <a:buClrTx/>
              <a:buSzTx/>
              <a:buFontTx/>
              <a:buNone/>
            </a:pPr>
            <a:r>
              <a:rPr lang="en-US" altLang="en-US" sz="1800" b="1" i="0" dirty="0">
                <a:solidFill>
                  <a:schemeClr val="tx1"/>
                </a:solidFill>
                <a:latin typeface="Courier New" panose="02070309020205020404" pitchFamily="49" charset="0"/>
              </a:rPr>
              <a:t>-- Propagation delay and minimum pulse width are 10ns</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1558F785-241D-46F0-BD73-62195CCD6864}" type="slidenum">
              <a:rPr lang="ar-SA" altLang="en-US" sz="1400" smtClean="0">
                <a:solidFill>
                  <a:srgbClr val="0000B6"/>
                </a:solidFill>
                <a:latin typeface="Book Antiqua" panose="02040602050305030304" pitchFamily="18" charset="0"/>
              </a:rPr>
              <a:pPr>
                <a:spcBef>
                  <a:spcPct val="0"/>
                </a:spcBef>
                <a:buClrTx/>
                <a:buSzTx/>
                <a:buFontTx/>
                <a:buNone/>
              </a:pPr>
              <a:t>91</a:t>
            </a:fld>
            <a:endParaRPr lang="en-US" altLang="en-US" sz="1400" smtClean="0">
              <a:solidFill>
                <a:srgbClr val="0000B6"/>
              </a:solidFill>
              <a:latin typeface="Book Antiqua" panose="02040602050305030304" pitchFamily="18" charset="0"/>
            </a:endParaRPr>
          </a:p>
        </p:txBody>
      </p:sp>
      <p:sp>
        <p:nvSpPr>
          <p:cNvPr id="111619"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11620"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642052" name="Rectangle 4"/>
          <p:cNvSpPr>
            <a:spLocks noGrp="1" noChangeArrowheads="1"/>
          </p:cNvSpPr>
          <p:nvPr>
            <p:ph type="title"/>
          </p:nvPr>
        </p:nvSpPr>
        <p:spPr/>
        <p:txBody>
          <a:bodyPr/>
          <a:lstStyle/>
          <a:p>
            <a:pPr>
              <a:defRPr/>
            </a:pPr>
            <a:r>
              <a:rPr lang="en-US" smtClean="0"/>
              <a:t>Inertial Delay (cont.)</a:t>
            </a:r>
          </a:p>
        </p:txBody>
      </p:sp>
      <p:sp>
        <p:nvSpPr>
          <p:cNvPr id="111622" name="Rectangle 5"/>
          <p:cNvSpPr>
            <a:spLocks noGrp="1" noChangeArrowheads="1"/>
          </p:cNvSpPr>
          <p:nvPr>
            <p:ph type="body" idx="1"/>
          </p:nvPr>
        </p:nvSpPr>
        <p:spPr/>
        <p:txBody>
          <a:bodyPr/>
          <a:lstStyle/>
          <a:p>
            <a:pPr>
              <a:lnSpc>
                <a:spcPct val="90000"/>
              </a:lnSpc>
            </a:pPr>
            <a:r>
              <a:rPr lang="en-US" altLang="en-US" smtClean="0"/>
              <a:t>Example of gate with ‘inertia’ smaller than propagation delay</a:t>
            </a:r>
          </a:p>
          <a:p>
            <a:pPr lvl="1">
              <a:lnSpc>
                <a:spcPct val="90000"/>
              </a:lnSpc>
            </a:pPr>
            <a:r>
              <a:rPr lang="en-US" altLang="en-US" smtClean="0"/>
              <a:t>e.g. Inverter with propagation delay of 10ns which suppresses pulses shorter than 5ns</a:t>
            </a:r>
          </a:p>
          <a:p>
            <a:pPr lvl="1">
              <a:lnSpc>
                <a:spcPct val="90000"/>
              </a:lnSpc>
            </a:pPr>
            <a:endParaRPr lang="en-US" altLang="en-US" smtClean="0"/>
          </a:p>
          <a:p>
            <a:pPr lvl="1">
              <a:lnSpc>
                <a:spcPct val="90000"/>
              </a:lnSpc>
            </a:pPr>
            <a:endParaRPr lang="en-US" altLang="en-US" smtClean="0"/>
          </a:p>
          <a:p>
            <a:pPr lvl="1">
              <a:lnSpc>
                <a:spcPct val="90000"/>
              </a:lnSpc>
            </a:pPr>
            <a:endParaRPr lang="en-US" altLang="en-US" smtClean="0"/>
          </a:p>
          <a:p>
            <a:pPr lvl="1">
              <a:lnSpc>
                <a:spcPct val="90000"/>
              </a:lnSpc>
            </a:pPr>
            <a:endParaRPr lang="en-US" altLang="en-US" smtClean="0"/>
          </a:p>
          <a:p>
            <a:pPr lvl="1">
              <a:lnSpc>
                <a:spcPct val="90000"/>
              </a:lnSpc>
            </a:pPr>
            <a:endParaRPr lang="en-US" altLang="en-US" smtClean="0"/>
          </a:p>
          <a:p>
            <a:pPr lvl="1">
              <a:lnSpc>
                <a:spcPct val="90000"/>
              </a:lnSpc>
            </a:pPr>
            <a:endParaRPr lang="en-US" altLang="en-US" smtClean="0"/>
          </a:p>
          <a:p>
            <a:pPr lvl="1">
              <a:lnSpc>
                <a:spcPct val="90000"/>
              </a:lnSpc>
            </a:pPr>
            <a:endParaRPr lang="en-US" altLang="en-US" smtClean="0"/>
          </a:p>
          <a:p>
            <a:pPr>
              <a:lnSpc>
                <a:spcPct val="90000"/>
              </a:lnSpc>
            </a:pPr>
            <a:r>
              <a:rPr lang="en-US" altLang="en-US" smtClean="0"/>
              <a:t>Note: the REJECT feature is new </a:t>
            </a:r>
            <a:br>
              <a:rPr lang="en-US" altLang="en-US" smtClean="0"/>
            </a:br>
            <a:r>
              <a:rPr lang="en-US" altLang="en-US" smtClean="0"/>
              <a:t>to VHDL 1076-1993</a:t>
            </a:r>
          </a:p>
        </p:txBody>
      </p:sp>
      <p:grpSp>
        <p:nvGrpSpPr>
          <p:cNvPr id="111623" name="Group 6"/>
          <p:cNvGrpSpPr>
            <a:grpSpLocks/>
          </p:cNvGrpSpPr>
          <p:nvPr/>
        </p:nvGrpSpPr>
        <p:grpSpPr bwMode="auto">
          <a:xfrm>
            <a:off x="1755775" y="3375025"/>
            <a:ext cx="5984875" cy="2066925"/>
            <a:chOff x="1145" y="2459"/>
            <a:chExt cx="3770" cy="1302"/>
          </a:xfrm>
        </p:grpSpPr>
        <p:sp>
          <p:nvSpPr>
            <p:cNvPr id="111625" name="Line 7"/>
            <p:cNvSpPr>
              <a:spLocks noChangeShapeType="1"/>
            </p:cNvSpPr>
            <p:nvPr/>
          </p:nvSpPr>
          <p:spPr bwMode="auto">
            <a:xfrm>
              <a:off x="1794" y="2494"/>
              <a:ext cx="1" cy="89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26" name="Line 8"/>
            <p:cNvSpPr>
              <a:spLocks noChangeShapeType="1"/>
            </p:cNvSpPr>
            <p:nvPr/>
          </p:nvSpPr>
          <p:spPr bwMode="auto">
            <a:xfrm>
              <a:off x="1803" y="3399"/>
              <a:ext cx="273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nvGrpSpPr>
            <p:cNvPr id="111627" name="Group 9"/>
            <p:cNvGrpSpPr>
              <a:grpSpLocks/>
            </p:cNvGrpSpPr>
            <p:nvPr/>
          </p:nvGrpSpPr>
          <p:grpSpPr bwMode="auto">
            <a:xfrm>
              <a:off x="1795" y="3359"/>
              <a:ext cx="384" cy="80"/>
              <a:chOff x="1795" y="3359"/>
              <a:chExt cx="384" cy="80"/>
            </a:xfrm>
          </p:grpSpPr>
          <p:sp>
            <p:nvSpPr>
              <p:cNvPr id="111673" name="Line 10"/>
              <p:cNvSpPr>
                <a:spLocks noChangeShapeType="1"/>
              </p:cNvSpPr>
              <p:nvPr/>
            </p:nvSpPr>
            <p:spPr bwMode="auto">
              <a:xfrm>
                <a:off x="1795"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74" name="Line 11"/>
              <p:cNvSpPr>
                <a:spLocks noChangeShapeType="1"/>
              </p:cNvSpPr>
              <p:nvPr/>
            </p:nvSpPr>
            <p:spPr bwMode="auto">
              <a:xfrm>
                <a:off x="2179"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11628" name="Group 12"/>
            <p:cNvGrpSpPr>
              <a:grpSpLocks/>
            </p:cNvGrpSpPr>
            <p:nvPr/>
          </p:nvGrpSpPr>
          <p:grpSpPr bwMode="auto">
            <a:xfrm>
              <a:off x="2179" y="3359"/>
              <a:ext cx="384" cy="80"/>
              <a:chOff x="2179" y="3359"/>
              <a:chExt cx="384" cy="80"/>
            </a:xfrm>
          </p:grpSpPr>
          <p:sp>
            <p:nvSpPr>
              <p:cNvPr id="111671" name="Line 13"/>
              <p:cNvSpPr>
                <a:spLocks noChangeShapeType="1"/>
              </p:cNvSpPr>
              <p:nvPr/>
            </p:nvSpPr>
            <p:spPr bwMode="auto">
              <a:xfrm>
                <a:off x="2179"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72" name="Line 14"/>
              <p:cNvSpPr>
                <a:spLocks noChangeShapeType="1"/>
              </p:cNvSpPr>
              <p:nvPr/>
            </p:nvSpPr>
            <p:spPr bwMode="auto">
              <a:xfrm>
                <a:off x="2563"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11629" name="Group 15"/>
            <p:cNvGrpSpPr>
              <a:grpSpLocks/>
            </p:cNvGrpSpPr>
            <p:nvPr/>
          </p:nvGrpSpPr>
          <p:grpSpPr bwMode="auto">
            <a:xfrm>
              <a:off x="2563" y="3359"/>
              <a:ext cx="384" cy="80"/>
              <a:chOff x="2563" y="3359"/>
              <a:chExt cx="384" cy="80"/>
            </a:xfrm>
          </p:grpSpPr>
          <p:sp>
            <p:nvSpPr>
              <p:cNvPr id="111669" name="Line 16"/>
              <p:cNvSpPr>
                <a:spLocks noChangeShapeType="1"/>
              </p:cNvSpPr>
              <p:nvPr/>
            </p:nvSpPr>
            <p:spPr bwMode="auto">
              <a:xfrm>
                <a:off x="2563"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70" name="Line 17"/>
              <p:cNvSpPr>
                <a:spLocks noChangeShapeType="1"/>
              </p:cNvSpPr>
              <p:nvPr/>
            </p:nvSpPr>
            <p:spPr bwMode="auto">
              <a:xfrm>
                <a:off x="2947"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11630" name="Group 18"/>
            <p:cNvGrpSpPr>
              <a:grpSpLocks/>
            </p:cNvGrpSpPr>
            <p:nvPr/>
          </p:nvGrpSpPr>
          <p:grpSpPr bwMode="auto">
            <a:xfrm>
              <a:off x="2947" y="3359"/>
              <a:ext cx="384" cy="80"/>
              <a:chOff x="2947" y="3359"/>
              <a:chExt cx="384" cy="80"/>
            </a:xfrm>
          </p:grpSpPr>
          <p:sp>
            <p:nvSpPr>
              <p:cNvPr id="111667" name="Line 19"/>
              <p:cNvSpPr>
                <a:spLocks noChangeShapeType="1"/>
              </p:cNvSpPr>
              <p:nvPr/>
            </p:nvSpPr>
            <p:spPr bwMode="auto">
              <a:xfrm>
                <a:off x="2947"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68" name="Line 20"/>
              <p:cNvSpPr>
                <a:spLocks noChangeShapeType="1"/>
              </p:cNvSpPr>
              <p:nvPr/>
            </p:nvSpPr>
            <p:spPr bwMode="auto">
              <a:xfrm>
                <a:off x="3331"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11631" name="Group 21"/>
            <p:cNvGrpSpPr>
              <a:grpSpLocks/>
            </p:cNvGrpSpPr>
            <p:nvPr/>
          </p:nvGrpSpPr>
          <p:grpSpPr bwMode="auto">
            <a:xfrm>
              <a:off x="3331" y="3359"/>
              <a:ext cx="384" cy="80"/>
              <a:chOff x="3331" y="3359"/>
              <a:chExt cx="384" cy="80"/>
            </a:xfrm>
          </p:grpSpPr>
          <p:sp>
            <p:nvSpPr>
              <p:cNvPr id="111665" name="Line 22"/>
              <p:cNvSpPr>
                <a:spLocks noChangeShapeType="1"/>
              </p:cNvSpPr>
              <p:nvPr/>
            </p:nvSpPr>
            <p:spPr bwMode="auto">
              <a:xfrm>
                <a:off x="3331"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66" name="Line 23"/>
              <p:cNvSpPr>
                <a:spLocks noChangeShapeType="1"/>
              </p:cNvSpPr>
              <p:nvPr/>
            </p:nvSpPr>
            <p:spPr bwMode="auto">
              <a:xfrm>
                <a:off x="3715"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11632" name="Group 24"/>
            <p:cNvGrpSpPr>
              <a:grpSpLocks/>
            </p:cNvGrpSpPr>
            <p:nvPr/>
          </p:nvGrpSpPr>
          <p:grpSpPr bwMode="auto">
            <a:xfrm>
              <a:off x="3715" y="3359"/>
              <a:ext cx="384" cy="80"/>
              <a:chOff x="3715" y="3359"/>
              <a:chExt cx="384" cy="80"/>
            </a:xfrm>
          </p:grpSpPr>
          <p:sp>
            <p:nvSpPr>
              <p:cNvPr id="111663" name="Line 25"/>
              <p:cNvSpPr>
                <a:spLocks noChangeShapeType="1"/>
              </p:cNvSpPr>
              <p:nvPr/>
            </p:nvSpPr>
            <p:spPr bwMode="auto">
              <a:xfrm>
                <a:off x="3715"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64" name="Line 26"/>
              <p:cNvSpPr>
                <a:spLocks noChangeShapeType="1"/>
              </p:cNvSpPr>
              <p:nvPr/>
            </p:nvSpPr>
            <p:spPr bwMode="auto">
              <a:xfrm>
                <a:off x="4099"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111633" name="Line 27"/>
            <p:cNvSpPr>
              <a:spLocks noChangeShapeType="1"/>
            </p:cNvSpPr>
            <p:nvPr/>
          </p:nvSpPr>
          <p:spPr bwMode="auto">
            <a:xfrm>
              <a:off x="1792" y="2795"/>
              <a:ext cx="3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34" name="Line 28"/>
            <p:cNvSpPr>
              <a:spLocks noChangeShapeType="1"/>
            </p:cNvSpPr>
            <p:nvPr/>
          </p:nvSpPr>
          <p:spPr bwMode="auto">
            <a:xfrm flipV="1">
              <a:off x="2178" y="2595"/>
              <a:ext cx="1" cy="18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35" name="Line 29"/>
            <p:cNvSpPr>
              <a:spLocks noChangeShapeType="1"/>
            </p:cNvSpPr>
            <p:nvPr/>
          </p:nvSpPr>
          <p:spPr bwMode="auto">
            <a:xfrm>
              <a:off x="2187" y="2603"/>
              <a:ext cx="16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36" name="Line 30"/>
            <p:cNvSpPr>
              <a:spLocks noChangeShapeType="1"/>
            </p:cNvSpPr>
            <p:nvPr/>
          </p:nvSpPr>
          <p:spPr bwMode="auto">
            <a:xfrm>
              <a:off x="2371" y="2602"/>
              <a:ext cx="0" cy="1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37" name="Line 31"/>
            <p:cNvSpPr>
              <a:spLocks noChangeShapeType="1"/>
            </p:cNvSpPr>
            <p:nvPr/>
          </p:nvSpPr>
          <p:spPr bwMode="auto">
            <a:xfrm>
              <a:off x="2368" y="2805"/>
              <a:ext cx="56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38" name="Line 32"/>
            <p:cNvSpPr>
              <a:spLocks noChangeShapeType="1"/>
            </p:cNvSpPr>
            <p:nvPr/>
          </p:nvSpPr>
          <p:spPr bwMode="auto">
            <a:xfrm flipV="1">
              <a:off x="2941" y="2575"/>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39" name="Line 33"/>
            <p:cNvSpPr>
              <a:spLocks noChangeShapeType="1"/>
            </p:cNvSpPr>
            <p:nvPr/>
          </p:nvSpPr>
          <p:spPr bwMode="auto">
            <a:xfrm>
              <a:off x="2954" y="2593"/>
              <a:ext cx="4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nvGrpSpPr>
            <p:cNvPr id="111640" name="Group 34"/>
            <p:cNvGrpSpPr>
              <a:grpSpLocks/>
            </p:cNvGrpSpPr>
            <p:nvPr/>
          </p:nvGrpSpPr>
          <p:grpSpPr bwMode="auto">
            <a:xfrm>
              <a:off x="4099" y="3359"/>
              <a:ext cx="384" cy="80"/>
              <a:chOff x="4099" y="3359"/>
              <a:chExt cx="384" cy="80"/>
            </a:xfrm>
          </p:grpSpPr>
          <p:sp>
            <p:nvSpPr>
              <p:cNvPr id="111661" name="Line 35"/>
              <p:cNvSpPr>
                <a:spLocks noChangeShapeType="1"/>
              </p:cNvSpPr>
              <p:nvPr/>
            </p:nvSpPr>
            <p:spPr bwMode="auto">
              <a:xfrm>
                <a:off x="4099"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62" name="Line 36"/>
              <p:cNvSpPr>
                <a:spLocks noChangeShapeType="1"/>
              </p:cNvSpPr>
              <p:nvPr/>
            </p:nvSpPr>
            <p:spPr bwMode="auto">
              <a:xfrm>
                <a:off x="4483" y="3359"/>
                <a:ext cx="0" cy="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111641" name="Line 37"/>
            <p:cNvSpPr>
              <a:spLocks noChangeShapeType="1"/>
            </p:cNvSpPr>
            <p:nvPr/>
          </p:nvSpPr>
          <p:spPr bwMode="auto">
            <a:xfrm>
              <a:off x="1802" y="3065"/>
              <a:ext cx="189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42" name="Line 38"/>
            <p:cNvSpPr>
              <a:spLocks noChangeShapeType="1"/>
            </p:cNvSpPr>
            <p:nvPr/>
          </p:nvSpPr>
          <p:spPr bwMode="auto">
            <a:xfrm flipV="1">
              <a:off x="3719" y="3068"/>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43" name="Line 39"/>
            <p:cNvSpPr>
              <a:spLocks noChangeShapeType="1"/>
            </p:cNvSpPr>
            <p:nvPr/>
          </p:nvSpPr>
          <p:spPr bwMode="auto">
            <a:xfrm>
              <a:off x="3744" y="3264"/>
              <a:ext cx="43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44" name="Rectangle 40"/>
            <p:cNvSpPr>
              <a:spLocks noChangeArrowheads="1"/>
            </p:cNvSpPr>
            <p:nvPr/>
          </p:nvSpPr>
          <p:spPr bwMode="auto">
            <a:xfrm>
              <a:off x="1260" y="2604"/>
              <a:ext cx="54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Input</a:t>
              </a:r>
            </a:p>
          </p:txBody>
        </p:sp>
        <p:sp>
          <p:nvSpPr>
            <p:cNvPr id="111645" name="Rectangle 41"/>
            <p:cNvSpPr>
              <a:spLocks noChangeArrowheads="1"/>
            </p:cNvSpPr>
            <p:nvPr/>
          </p:nvSpPr>
          <p:spPr bwMode="auto">
            <a:xfrm>
              <a:off x="1145" y="3047"/>
              <a:ext cx="69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Output</a:t>
              </a:r>
            </a:p>
          </p:txBody>
        </p:sp>
        <p:sp>
          <p:nvSpPr>
            <p:cNvPr id="111646" name="Line 42"/>
            <p:cNvSpPr>
              <a:spLocks noChangeShapeType="1"/>
            </p:cNvSpPr>
            <p:nvPr/>
          </p:nvSpPr>
          <p:spPr bwMode="auto">
            <a:xfrm flipV="1">
              <a:off x="2178" y="2469"/>
              <a:ext cx="0" cy="918"/>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47" name="Line 43"/>
            <p:cNvSpPr>
              <a:spLocks noChangeShapeType="1"/>
            </p:cNvSpPr>
            <p:nvPr/>
          </p:nvSpPr>
          <p:spPr bwMode="auto">
            <a:xfrm flipV="1">
              <a:off x="2562" y="2469"/>
              <a:ext cx="0" cy="919"/>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48" name="Line 44"/>
            <p:cNvSpPr>
              <a:spLocks noChangeShapeType="1"/>
            </p:cNvSpPr>
            <p:nvPr/>
          </p:nvSpPr>
          <p:spPr bwMode="auto">
            <a:xfrm flipV="1">
              <a:off x="2936" y="2459"/>
              <a:ext cx="0" cy="938"/>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49" name="Line 45"/>
            <p:cNvSpPr>
              <a:spLocks noChangeShapeType="1"/>
            </p:cNvSpPr>
            <p:nvPr/>
          </p:nvSpPr>
          <p:spPr bwMode="auto">
            <a:xfrm flipV="1">
              <a:off x="3330" y="2478"/>
              <a:ext cx="0" cy="929"/>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50" name="Line 46"/>
            <p:cNvSpPr>
              <a:spLocks noChangeShapeType="1"/>
            </p:cNvSpPr>
            <p:nvPr/>
          </p:nvSpPr>
          <p:spPr bwMode="auto">
            <a:xfrm flipV="1">
              <a:off x="3714" y="2469"/>
              <a:ext cx="0" cy="928"/>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51" name="Line 47"/>
            <p:cNvSpPr>
              <a:spLocks noChangeShapeType="1"/>
            </p:cNvSpPr>
            <p:nvPr/>
          </p:nvSpPr>
          <p:spPr bwMode="auto">
            <a:xfrm flipV="1">
              <a:off x="2178" y="2478"/>
              <a:ext cx="0" cy="871"/>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52" name="Line 48"/>
            <p:cNvSpPr>
              <a:spLocks noChangeShapeType="1"/>
            </p:cNvSpPr>
            <p:nvPr/>
          </p:nvSpPr>
          <p:spPr bwMode="auto">
            <a:xfrm flipV="1">
              <a:off x="4098" y="2478"/>
              <a:ext cx="0" cy="910"/>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53" name="Line 49"/>
            <p:cNvSpPr>
              <a:spLocks noChangeShapeType="1"/>
            </p:cNvSpPr>
            <p:nvPr/>
          </p:nvSpPr>
          <p:spPr bwMode="auto">
            <a:xfrm flipH="1" flipV="1">
              <a:off x="4474" y="2469"/>
              <a:ext cx="17" cy="938"/>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54" name="Line 50"/>
            <p:cNvSpPr>
              <a:spLocks noChangeShapeType="1"/>
            </p:cNvSpPr>
            <p:nvPr/>
          </p:nvSpPr>
          <p:spPr bwMode="auto">
            <a:xfrm>
              <a:off x="3395" y="2602"/>
              <a:ext cx="0" cy="1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55" name="Line 51"/>
            <p:cNvSpPr>
              <a:spLocks noChangeShapeType="1"/>
            </p:cNvSpPr>
            <p:nvPr/>
          </p:nvSpPr>
          <p:spPr bwMode="auto">
            <a:xfrm>
              <a:off x="3405" y="2805"/>
              <a:ext cx="10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56" name="Line 52"/>
            <p:cNvSpPr>
              <a:spLocks noChangeShapeType="1"/>
            </p:cNvSpPr>
            <p:nvPr/>
          </p:nvSpPr>
          <p:spPr bwMode="auto">
            <a:xfrm flipV="1">
              <a:off x="4176" y="3072"/>
              <a:ext cx="0"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57" name="Line 53"/>
            <p:cNvSpPr>
              <a:spLocks noChangeShapeType="1"/>
            </p:cNvSpPr>
            <p:nvPr/>
          </p:nvSpPr>
          <p:spPr bwMode="auto">
            <a:xfrm>
              <a:off x="4172" y="3063"/>
              <a:ext cx="340" cy="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11658" name="Freeform 54"/>
            <p:cNvSpPr>
              <a:spLocks/>
            </p:cNvSpPr>
            <p:nvPr/>
          </p:nvSpPr>
          <p:spPr bwMode="auto">
            <a:xfrm>
              <a:off x="2995" y="2698"/>
              <a:ext cx="664" cy="481"/>
            </a:xfrm>
            <a:custGeom>
              <a:avLst/>
              <a:gdLst>
                <a:gd name="T0" fmla="*/ 0 w 664"/>
                <a:gd name="T1" fmla="*/ 0 h 481"/>
                <a:gd name="T2" fmla="*/ 41 w 664"/>
                <a:gd name="T3" fmla="*/ 0 h 481"/>
                <a:gd name="T4" fmla="*/ 72 w 664"/>
                <a:gd name="T5" fmla="*/ 0 h 481"/>
                <a:gd name="T6" fmla="*/ 104 w 664"/>
                <a:gd name="T7" fmla="*/ 0 h 481"/>
                <a:gd name="T8" fmla="*/ 145 w 664"/>
                <a:gd name="T9" fmla="*/ 8 h 481"/>
                <a:gd name="T10" fmla="*/ 197 w 664"/>
                <a:gd name="T11" fmla="*/ 33 h 481"/>
                <a:gd name="T12" fmla="*/ 228 w 664"/>
                <a:gd name="T13" fmla="*/ 59 h 481"/>
                <a:gd name="T14" fmla="*/ 259 w 664"/>
                <a:gd name="T15" fmla="*/ 75 h 481"/>
                <a:gd name="T16" fmla="*/ 290 w 664"/>
                <a:gd name="T17" fmla="*/ 101 h 481"/>
                <a:gd name="T18" fmla="*/ 321 w 664"/>
                <a:gd name="T19" fmla="*/ 134 h 481"/>
                <a:gd name="T20" fmla="*/ 332 w 664"/>
                <a:gd name="T21" fmla="*/ 160 h 481"/>
                <a:gd name="T22" fmla="*/ 342 w 664"/>
                <a:gd name="T23" fmla="*/ 193 h 481"/>
                <a:gd name="T24" fmla="*/ 342 w 664"/>
                <a:gd name="T25" fmla="*/ 219 h 481"/>
                <a:gd name="T26" fmla="*/ 342 w 664"/>
                <a:gd name="T27" fmla="*/ 253 h 481"/>
                <a:gd name="T28" fmla="*/ 342 w 664"/>
                <a:gd name="T29" fmla="*/ 295 h 481"/>
                <a:gd name="T30" fmla="*/ 342 w 664"/>
                <a:gd name="T31" fmla="*/ 328 h 481"/>
                <a:gd name="T32" fmla="*/ 342 w 664"/>
                <a:gd name="T33" fmla="*/ 362 h 481"/>
                <a:gd name="T34" fmla="*/ 342 w 664"/>
                <a:gd name="T35" fmla="*/ 396 h 481"/>
                <a:gd name="T36" fmla="*/ 373 w 664"/>
                <a:gd name="T37" fmla="*/ 421 h 481"/>
                <a:gd name="T38" fmla="*/ 404 w 664"/>
                <a:gd name="T39" fmla="*/ 438 h 481"/>
                <a:gd name="T40" fmla="*/ 435 w 664"/>
                <a:gd name="T41" fmla="*/ 455 h 481"/>
                <a:gd name="T42" fmla="*/ 466 w 664"/>
                <a:gd name="T43" fmla="*/ 463 h 481"/>
                <a:gd name="T44" fmla="*/ 498 w 664"/>
                <a:gd name="T45" fmla="*/ 480 h 481"/>
                <a:gd name="T46" fmla="*/ 550 w 664"/>
                <a:gd name="T47" fmla="*/ 480 h 481"/>
                <a:gd name="T48" fmla="*/ 591 w 664"/>
                <a:gd name="T49" fmla="*/ 480 h 481"/>
                <a:gd name="T50" fmla="*/ 632 w 664"/>
                <a:gd name="T51" fmla="*/ 480 h 481"/>
                <a:gd name="T52" fmla="*/ 663 w 664"/>
                <a:gd name="T53" fmla="*/ 480 h 4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4"/>
                <a:gd name="T82" fmla="*/ 0 h 481"/>
                <a:gd name="T83" fmla="*/ 664 w 664"/>
                <a:gd name="T84" fmla="*/ 481 h 4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4" h="481">
                  <a:moveTo>
                    <a:pt x="0" y="0"/>
                  </a:moveTo>
                  <a:lnTo>
                    <a:pt x="41" y="0"/>
                  </a:lnTo>
                  <a:lnTo>
                    <a:pt x="72" y="0"/>
                  </a:lnTo>
                  <a:lnTo>
                    <a:pt x="104" y="0"/>
                  </a:lnTo>
                  <a:lnTo>
                    <a:pt x="145" y="8"/>
                  </a:lnTo>
                  <a:lnTo>
                    <a:pt x="197" y="33"/>
                  </a:lnTo>
                  <a:lnTo>
                    <a:pt x="228" y="59"/>
                  </a:lnTo>
                  <a:lnTo>
                    <a:pt x="259" y="75"/>
                  </a:lnTo>
                  <a:lnTo>
                    <a:pt x="290" y="101"/>
                  </a:lnTo>
                  <a:lnTo>
                    <a:pt x="321" y="134"/>
                  </a:lnTo>
                  <a:lnTo>
                    <a:pt x="332" y="160"/>
                  </a:lnTo>
                  <a:lnTo>
                    <a:pt x="342" y="193"/>
                  </a:lnTo>
                  <a:lnTo>
                    <a:pt x="342" y="219"/>
                  </a:lnTo>
                  <a:lnTo>
                    <a:pt x="342" y="253"/>
                  </a:lnTo>
                  <a:lnTo>
                    <a:pt x="342" y="295"/>
                  </a:lnTo>
                  <a:lnTo>
                    <a:pt x="342" y="328"/>
                  </a:lnTo>
                  <a:lnTo>
                    <a:pt x="342" y="362"/>
                  </a:lnTo>
                  <a:lnTo>
                    <a:pt x="342" y="396"/>
                  </a:lnTo>
                  <a:lnTo>
                    <a:pt x="373" y="421"/>
                  </a:lnTo>
                  <a:lnTo>
                    <a:pt x="404" y="438"/>
                  </a:lnTo>
                  <a:lnTo>
                    <a:pt x="435" y="455"/>
                  </a:lnTo>
                  <a:lnTo>
                    <a:pt x="466" y="463"/>
                  </a:lnTo>
                  <a:lnTo>
                    <a:pt x="498" y="480"/>
                  </a:lnTo>
                  <a:lnTo>
                    <a:pt x="550" y="480"/>
                  </a:lnTo>
                  <a:lnTo>
                    <a:pt x="591" y="480"/>
                  </a:lnTo>
                  <a:lnTo>
                    <a:pt x="632" y="480"/>
                  </a:lnTo>
                  <a:lnTo>
                    <a:pt x="663" y="480"/>
                  </a:lnTo>
                </a:path>
              </a:pathLst>
            </a:custGeom>
            <a:noFill/>
            <a:ln w="25400" cap="rnd" cmpd="sng">
              <a:solidFill>
                <a:schemeClr val="tx1"/>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659" name="Freeform 55"/>
            <p:cNvSpPr>
              <a:spLocks/>
            </p:cNvSpPr>
            <p:nvPr/>
          </p:nvSpPr>
          <p:spPr bwMode="auto">
            <a:xfrm>
              <a:off x="3465" y="2678"/>
              <a:ext cx="664" cy="481"/>
            </a:xfrm>
            <a:custGeom>
              <a:avLst/>
              <a:gdLst>
                <a:gd name="T0" fmla="*/ 0 w 664"/>
                <a:gd name="T1" fmla="*/ 0 h 481"/>
                <a:gd name="T2" fmla="*/ 41 w 664"/>
                <a:gd name="T3" fmla="*/ 0 h 481"/>
                <a:gd name="T4" fmla="*/ 72 w 664"/>
                <a:gd name="T5" fmla="*/ 0 h 481"/>
                <a:gd name="T6" fmla="*/ 104 w 664"/>
                <a:gd name="T7" fmla="*/ 0 h 481"/>
                <a:gd name="T8" fmla="*/ 145 w 664"/>
                <a:gd name="T9" fmla="*/ 8 h 481"/>
                <a:gd name="T10" fmla="*/ 197 w 664"/>
                <a:gd name="T11" fmla="*/ 33 h 481"/>
                <a:gd name="T12" fmla="*/ 228 w 664"/>
                <a:gd name="T13" fmla="*/ 59 h 481"/>
                <a:gd name="T14" fmla="*/ 259 w 664"/>
                <a:gd name="T15" fmla="*/ 75 h 481"/>
                <a:gd name="T16" fmla="*/ 290 w 664"/>
                <a:gd name="T17" fmla="*/ 101 h 481"/>
                <a:gd name="T18" fmla="*/ 321 w 664"/>
                <a:gd name="T19" fmla="*/ 134 h 481"/>
                <a:gd name="T20" fmla="*/ 332 w 664"/>
                <a:gd name="T21" fmla="*/ 160 h 481"/>
                <a:gd name="T22" fmla="*/ 342 w 664"/>
                <a:gd name="T23" fmla="*/ 193 h 481"/>
                <a:gd name="T24" fmla="*/ 342 w 664"/>
                <a:gd name="T25" fmla="*/ 219 h 481"/>
                <a:gd name="T26" fmla="*/ 342 w 664"/>
                <a:gd name="T27" fmla="*/ 253 h 481"/>
                <a:gd name="T28" fmla="*/ 342 w 664"/>
                <a:gd name="T29" fmla="*/ 295 h 481"/>
                <a:gd name="T30" fmla="*/ 342 w 664"/>
                <a:gd name="T31" fmla="*/ 328 h 481"/>
                <a:gd name="T32" fmla="*/ 342 w 664"/>
                <a:gd name="T33" fmla="*/ 362 h 481"/>
                <a:gd name="T34" fmla="*/ 342 w 664"/>
                <a:gd name="T35" fmla="*/ 396 h 481"/>
                <a:gd name="T36" fmla="*/ 373 w 664"/>
                <a:gd name="T37" fmla="*/ 421 h 481"/>
                <a:gd name="T38" fmla="*/ 404 w 664"/>
                <a:gd name="T39" fmla="*/ 438 h 481"/>
                <a:gd name="T40" fmla="*/ 435 w 664"/>
                <a:gd name="T41" fmla="*/ 455 h 481"/>
                <a:gd name="T42" fmla="*/ 466 w 664"/>
                <a:gd name="T43" fmla="*/ 463 h 481"/>
                <a:gd name="T44" fmla="*/ 498 w 664"/>
                <a:gd name="T45" fmla="*/ 480 h 481"/>
                <a:gd name="T46" fmla="*/ 550 w 664"/>
                <a:gd name="T47" fmla="*/ 480 h 481"/>
                <a:gd name="T48" fmla="*/ 591 w 664"/>
                <a:gd name="T49" fmla="*/ 480 h 481"/>
                <a:gd name="T50" fmla="*/ 632 w 664"/>
                <a:gd name="T51" fmla="*/ 480 h 481"/>
                <a:gd name="T52" fmla="*/ 663 w 664"/>
                <a:gd name="T53" fmla="*/ 480 h 4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4"/>
                <a:gd name="T82" fmla="*/ 0 h 481"/>
                <a:gd name="T83" fmla="*/ 664 w 664"/>
                <a:gd name="T84" fmla="*/ 481 h 4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4" h="481">
                  <a:moveTo>
                    <a:pt x="0" y="0"/>
                  </a:moveTo>
                  <a:lnTo>
                    <a:pt x="41" y="0"/>
                  </a:lnTo>
                  <a:lnTo>
                    <a:pt x="72" y="0"/>
                  </a:lnTo>
                  <a:lnTo>
                    <a:pt x="104" y="0"/>
                  </a:lnTo>
                  <a:lnTo>
                    <a:pt x="145" y="8"/>
                  </a:lnTo>
                  <a:lnTo>
                    <a:pt x="197" y="33"/>
                  </a:lnTo>
                  <a:lnTo>
                    <a:pt x="228" y="59"/>
                  </a:lnTo>
                  <a:lnTo>
                    <a:pt x="259" y="75"/>
                  </a:lnTo>
                  <a:lnTo>
                    <a:pt x="290" y="101"/>
                  </a:lnTo>
                  <a:lnTo>
                    <a:pt x="321" y="134"/>
                  </a:lnTo>
                  <a:lnTo>
                    <a:pt x="332" y="160"/>
                  </a:lnTo>
                  <a:lnTo>
                    <a:pt x="342" y="193"/>
                  </a:lnTo>
                  <a:lnTo>
                    <a:pt x="342" y="219"/>
                  </a:lnTo>
                  <a:lnTo>
                    <a:pt x="342" y="253"/>
                  </a:lnTo>
                  <a:lnTo>
                    <a:pt x="342" y="295"/>
                  </a:lnTo>
                  <a:lnTo>
                    <a:pt x="342" y="328"/>
                  </a:lnTo>
                  <a:lnTo>
                    <a:pt x="342" y="362"/>
                  </a:lnTo>
                  <a:lnTo>
                    <a:pt x="342" y="396"/>
                  </a:lnTo>
                  <a:lnTo>
                    <a:pt x="373" y="421"/>
                  </a:lnTo>
                  <a:lnTo>
                    <a:pt x="404" y="438"/>
                  </a:lnTo>
                  <a:lnTo>
                    <a:pt x="435" y="455"/>
                  </a:lnTo>
                  <a:lnTo>
                    <a:pt x="466" y="463"/>
                  </a:lnTo>
                  <a:lnTo>
                    <a:pt x="498" y="480"/>
                  </a:lnTo>
                  <a:lnTo>
                    <a:pt x="550" y="480"/>
                  </a:lnTo>
                  <a:lnTo>
                    <a:pt x="591" y="480"/>
                  </a:lnTo>
                  <a:lnTo>
                    <a:pt x="632" y="480"/>
                  </a:lnTo>
                  <a:lnTo>
                    <a:pt x="663" y="480"/>
                  </a:lnTo>
                </a:path>
              </a:pathLst>
            </a:custGeom>
            <a:noFill/>
            <a:ln w="25400" cap="rnd" cmpd="sng">
              <a:solidFill>
                <a:schemeClr val="tx1"/>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660" name="Rectangle 56"/>
            <p:cNvSpPr>
              <a:spLocks noChangeArrowheads="1"/>
            </p:cNvSpPr>
            <p:nvPr/>
          </p:nvSpPr>
          <p:spPr bwMode="auto">
            <a:xfrm>
              <a:off x="1643" y="3513"/>
              <a:ext cx="327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r>
                <a:rPr lang="en-US" altLang="en-US" sz="2000" b="1" i="0">
                  <a:solidFill>
                    <a:schemeClr val="tx1"/>
                  </a:solidFill>
                  <a:latin typeface="Lucida Sans" panose="020B0602030504020204" pitchFamily="34" charset="0"/>
                </a:rPr>
                <a:t> 0      5    10    15    20    25   30    35</a:t>
              </a:r>
            </a:p>
          </p:txBody>
        </p:sp>
      </p:grpSp>
      <p:sp>
        <p:nvSpPr>
          <p:cNvPr id="111624" name="Rectangle 57"/>
          <p:cNvSpPr>
            <a:spLocks noChangeArrowheads="1"/>
          </p:cNvSpPr>
          <p:nvPr/>
        </p:nvSpPr>
        <p:spPr bwMode="auto">
          <a:xfrm>
            <a:off x="517525" y="2714625"/>
            <a:ext cx="8321675" cy="431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spcBef>
                <a:spcPct val="0"/>
              </a:spcBef>
              <a:buClrTx/>
              <a:buSzTx/>
              <a:buFontTx/>
              <a:buNone/>
            </a:pPr>
            <a:r>
              <a:rPr lang="en-US" altLang="en-US" sz="2000" b="1" i="0" dirty="0">
                <a:solidFill>
                  <a:schemeClr val="tx1"/>
                </a:solidFill>
                <a:latin typeface="Courier New" panose="02070309020205020404" pitchFamily="49" charset="0"/>
              </a:rPr>
              <a:t>Output &lt;=  REJECT 5ns INERTIAL NOT Input AFTER 10ns;</a:t>
            </a:r>
            <a:endParaRPr lang="en-US" altLang="en-US" b="1" i="0" dirty="0">
              <a:solidFill>
                <a:schemeClr val="tx1"/>
              </a:solidFill>
              <a:latin typeface="Lucida Sans" panose="020B0602030504020204" pitchFamily="34"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68732A9-BBD1-4F27-8303-0687B96F13E6}" type="slidenum">
              <a:rPr lang="ar-SA" altLang="en-US" sz="1400" smtClean="0">
                <a:solidFill>
                  <a:srgbClr val="0000B6"/>
                </a:solidFill>
                <a:latin typeface="Book Antiqua" panose="02040602050305030304" pitchFamily="18" charset="0"/>
              </a:rPr>
              <a:pPr>
                <a:spcBef>
                  <a:spcPct val="0"/>
                </a:spcBef>
                <a:buClrTx/>
                <a:buSzTx/>
                <a:buFontTx/>
                <a:buNone/>
              </a:pPr>
              <a:t>92</a:t>
            </a:fld>
            <a:endParaRPr lang="en-US" altLang="en-US" sz="1400" smtClean="0">
              <a:solidFill>
                <a:srgbClr val="0000B6"/>
              </a:solidFill>
              <a:latin typeface="Book Antiqua" panose="02040602050305030304" pitchFamily="18" charset="0"/>
            </a:endParaRPr>
          </a:p>
        </p:txBody>
      </p:sp>
      <p:sp>
        <p:nvSpPr>
          <p:cNvPr id="113667"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113668"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endParaRPr lang="fa-IR" altLang="en-US" sz="2400">
              <a:solidFill>
                <a:schemeClr val="tx1"/>
              </a:solidFill>
            </a:endParaRPr>
          </a:p>
        </p:txBody>
      </p:sp>
      <p:sp>
        <p:nvSpPr>
          <p:cNvPr id="644100" name="Rectangle 4"/>
          <p:cNvSpPr>
            <a:spLocks noGrp="1" noChangeArrowheads="1"/>
          </p:cNvSpPr>
          <p:nvPr>
            <p:ph type="title"/>
          </p:nvPr>
        </p:nvSpPr>
        <p:spPr/>
        <p:txBody>
          <a:bodyPr/>
          <a:lstStyle/>
          <a:p>
            <a:pPr>
              <a:defRPr/>
            </a:pPr>
            <a:r>
              <a:rPr lang="en-US" smtClean="0"/>
              <a:t>Delta Delay</a:t>
            </a:r>
          </a:p>
        </p:txBody>
      </p:sp>
      <p:sp>
        <p:nvSpPr>
          <p:cNvPr id="113670" name="Rectangle 5"/>
          <p:cNvSpPr>
            <a:spLocks noGrp="1" noChangeArrowheads="1"/>
          </p:cNvSpPr>
          <p:nvPr>
            <p:ph type="body" idx="1"/>
          </p:nvPr>
        </p:nvSpPr>
        <p:spPr>
          <a:xfrm>
            <a:off x="685800" y="1012825"/>
            <a:ext cx="7772400" cy="5080000"/>
          </a:xfrm>
        </p:spPr>
        <p:txBody>
          <a:bodyPr/>
          <a:lstStyle/>
          <a:p>
            <a:r>
              <a:rPr lang="en-US" altLang="en-US" smtClean="0"/>
              <a:t>Default signal assignment propagation delay if no delay is explicitly prescribed</a:t>
            </a:r>
          </a:p>
          <a:p>
            <a:pPr lvl="1"/>
            <a:r>
              <a:rPr lang="en-US" altLang="en-US" smtClean="0"/>
              <a:t>VHDL signal assignments do not take place immediately</a:t>
            </a:r>
          </a:p>
          <a:p>
            <a:pPr lvl="1"/>
            <a:r>
              <a:rPr lang="en-US" altLang="en-US" smtClean="0"/>
              <a:t>Delta is an infinitesimal VHDL time unit so that all signal assignments can result in signals assuming their values at a future time</a:t>
            </a:r>
          </a:p>
          <a:p>
            <a:pPr lvl="1"/>
            <a:r>
              <a:rPr lang="en-US" altLang="en-US" smtClean="0"/>
              <a:t>E.g.</a:t>
            </a:r>
          </a:p>
          <a:p>
            <a:endParaRPr lang="en-US" altLang="en-US" smtClean="0"/>
          </a:p>
          <a:p>
            <a:r>
              <a:rPr lang="en-US" altLang="en-US" smtClean="0"/>
              <a:t>Supports a model of concurrent VHDL process execution</a:t>
            </a:r>
          </a:p>
          <a:p>
            <a:pPr lvl="1"/>
            <a:r>
              <a:rPr lang="en-US" altLang="en-US" smtClean="0"/>
              <a:t>Order in which processes are executed by simulator does not affect simulation output</a:t>
            </a:r>
          </a:p>
        </p:txBody>
      </p:sp>
      <p:sp>
        <p:nvSpPr>
          <p:cNvPr id="113671" name="Rectangle 6"/>
          <p:cNvSpPr>
            <a:spLocks noChangeArrowheads="1"/>
          </p:cNvSpPr>
          <p:nvPr/>
        </p:nvSpPr>
        <p:spPr bwMode="auto">
          <a:xfrm>
            <a:off x="2076450" y="4283075"/>
            <a:ext cx="6584950" cy="6762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lr>
                <a:srgbClr val="315263"/>
              </a:buClr>
              <a:buSzPct val="75000"/>
              <a:buFont typeface="Wingdings" panose="05000000000000000000" pitchFamily="2" charset="2"/>
              <a:buChar char="q"/>
              <a:tabLst>
                <a:tab pos="457200" algn="l"/>
                <a:tab pos="685800" algn="l"/>
              </a:tabLst>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tabLst>
                <a:tab pos="457200" algn="l"/>
                <a:tab pos="685800" algn="l"/>
              </a:tabLst>
              <a:defRPr sz="2400">
                <a:solidFill>
                  <a:schemeClr val="tx1"/>
                </a:solidFill>
                <a:latin typeface="Arial" panose="020B0604020202020204" pitchFamily="34" charset="0"/>
              </a:defRPr>
            </a:lvl2pPr>
            <a:lvl3pPr marL="1143000" indent="-228600">
              <a:spcBef>
                <a:spcPct val="20000"/>
              </a:spcBef>
              <a:buClr>
                <a:schemeClr val="tx1"/>
              </a:buClr>
              <a:buSzPct val="100000"/>
              <a:buChar char="–"/>
              <a:tabLst>
                <a:tab pos="457200" algn="l"/>
                <a:tab pos="685800" algn="l"/>
              </a:tabLst>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tabLst>
                <a:tab pos="457200" algn="l"/>
                <a:tab pos="685800" algn="l"/>
              </a:tabLst>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tabLst>
                <a:tab pos="457200" algn="l"/>
                <a:tab pos="685800" algn="l"/>
              </a:tabLst>
              <a:defRPr sz="1600">
                <a:solidFill>
                  <a:schemeClr val="tx1"/>
                </a:solidFill>
                <a:latin typeface="Arial" panose="020B0604020202020204" pitchFamily="34" charset="0"/>
              </a:defRPr>
            </a:lvl9pPr>
          </a:lstStyle>
          <a:p>
            <a:pPr>
              <a:spcBef>
                <a:spcPct val="0"/>
              </a:spcBef>
              <a:buClrTx/>
              <a:buSzTx/>
              <a:buFontTx/>
              <a:buNone/>
            </a:pPr>
            <a:r>
              <a:rPr lang="en-US" altLang="en-US" sz="1800" b="1" i="0">
                <a:solidFill>
                  <a:schemeClr val="tx1"/>
                </a:solidFill>
                <a:latin typeface="Courier New" panose="02070309020205020404" pitchFamily="49" charset="0"/>
              </a:rPr>
              <a:t>Output &lt;= NOT Input;</a:t>
            </a:r>
          </a:p>
          <a:p>
            <a:pPr>
              <a:spcBef>
                <a:spcPct val="0"/>
              </a:spcBef>
              <a:buClrTx/>
              <a:buSzTx/>
              <a:buFontTx/>
              <a:buNone/>
            </a:pPr>
            <a:r>
              <a:rPr lang="en-US" altLang="en-US" sz="1800" b="1" i="0">
                <a:solidFill>
                  <a:schemeClr val="tx1"/>
                </a:solidFill>
                <a:latin typeface="Courier New" panose="02070309020205020404" pitchFamily="49" charset="0"/>
              </a:rPr>
              <a:t>-- Output assumes new value in one delta cycle</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6007588-322E-4190-AE17-87102E7468E5}" type="slidenum">
              <a:rPr lang="ar-SA" altLang="en-US" sz="1400" smtClean="0">
                <a:solidFill>
                  <a:srgbClr val="0000B6"/>
                </a:solidFill>
                <a:latin typeface="Book Antiqua" panose="02040602050305030304" pitchFamily="18" charset="0"/>
              </a:rPr>
              <a:pPr>
                <a:spcBef>
                  <a:spcPct val="0"/>
                </a:spcBef>
                <a:buClrTx/>
                <a:buSzTx/>
                <a:buFontTx/>
                <a:buNone/>
              </a:pPr>
              <a:t>93</a:t>
            </a:fld>
            <a:endParaRPr lang="en-US" altLang="en-US" sz="1400" smtClean="0">
              <a:solidFill>
                <a:srgbClr val="0000B6"/>
              </a:solidFill>
              <a:latin typeface="Book Antiqua" panose="02040602050305030304" pitchFamily="18" charset="0"/>
            </a:endParaRPr>
          </a:p>
        </p:txBody>
      </p:sp>
      <p:sp>
        <p:nvSpPr>
          <p:cNvPr id="646146" name="Rectangle 2"/>
          <p:cNvSpPr>
            <a:spLocks noGrp="1" noChangeArrowheads="1"/>
          </p:cNvSpPr>
          <p:nvPr>
            <p:ph type="title"/>
          </p:nvPr>
        </p:nvSpPr>
        <p:spPr/>
        <p:txBody>
          <a:bodyPr/>
          <a:lstStyle/>
          <a:p>
            <a:pPr>
              <a:defRPr/>
            </a:pPr>
            <a:r>
              <a:rPr lang="en-US" smtClean="0"/>
              <a:t>Simulation Example</a:t>
            </a:r>
          </a:p>
        </p:txBody>
      </p:sp>
      <p:pic>
        <p:nvPicPr>
          <p:cNvPr id="1157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173163"/>
            <a:ext cx="439261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288" y="1031875"/>
            <a:ext cx="3589337"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763" y="3700463"/>
            <a:ext cx="32670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0EB1A87B-881E-4D79-935D-E7D17EBEA7D9}" type="slidenum">
              <a:rPr lang="ar-SA" altLang="en-US" sz="1400" smtClean="0">
                <a:solidFill>
                  <a:srgbClr val="0000B6"/>
                </a:solidFill>
                <a:latin typeface="Book Antiqua" panose="02040602050305030304" pitchFamily="18" charset="0"/>
              </a:rPr>
              <a:pPr>
                <a:spcBef>
                  <a:spcPct val="0"/>
                </a:spcBef>
                <a:buClrTx/>
                <a:buSzTx/>
                <a:buFontTx/>
                <a:buNone/>
              </a:pPr>
              <a:t>94</a:t>
            </a:fld>
            <a:endParaRPr lang="en-US" altLang="en-US" sz="1400" smtClean="0">
              <a:solidFill>
                <a:srgbClr val="0000B6"/>
              </a:solidFill>
              <a:latin typeface="Book Antiqua" panose="02040602050305030304" pitchFamily="18" charset="0"/>
            </a:endParaRPr>
          </a:p>
        </p:txBody>
      </p:sp>
      <p:sp>
        <p:nvSpPr>
          <p:cNvPr id="647170" name="Rectangle 2"/>
          <p:cNvSpPr>
            <a:spLocks noGrp="1" noChangeArrowheads="1"/>
          </p:cNvSpPr>
          <p:nvPr>
            <p:ph type="title"/>
          </p:nvPr>
        </p:nvSpPr>
        <p:spPr/>
        <p:txBody>
          <a:bodyPr/>
          <a:lstStyle/>
          <a:p>
            <a:pPr>
              <a:defRPr/>
            </a:pPr>
            <a:r>
              <a:rPr lang="en-US" smtClean="0"/>
              <a:t>Problem #1</a:t>
            </a:r>
          </a:p>
        </p:txBody>
      </p:sp>
      <p:sp>
        <p:nvSpPr>
          <p:cNvPr id="647171" name="Rectangle 3"/>
          <p:cNvSpPr>
            <a:spLocks noGrp="1" noChangeArrowheads="1"/>
          </p:cNvSpPr>
          <p:nvPr>
            <p:ph type="body" idx="1"/>
          </p:nvPr>
        </p:nvSpPr>
        <p:spPr>
          <a:xfrm>
            <a:off x="720725" y="1257300"/>
            <a:ext cx="2443163" cy="5080000"/>
          </a:xfrm>
        </p:spPr>
        <p:txBody>
          <a:bodyPr/>
          <a:lstStyle/>
          <a:p>
            <a:r>
              <a:rPr lang="en-US" altLang="en-US" sz="2000" smtClean="0">
                <a:cs typeface="Times New Roman" panose="02020603050405020304" pitchFamily="18" charset="0"/>
              </a:rPr>
              <a:t>Using the labels, list the order in which the following signal assignments are evaluated if in2 changes from a '0' to a '1'.  Assume in1 has been a '1' and in2 has been a '0' for a long time, and then at time </a:t>
            </a:r>
            <a:r>
              <a:rPr lang="en-US" altLang="en-US" sz="2000" i="1" smtClean="0">
                <a:cs typeface="Times New Roman" panose="02020603050405020304" pitchFamily="18" charset="0"/>
              </a:rPr>
              <a:t>t </a:t>
            </a:r>
            <a:r>
              <a:rPr lang="en-US" altLang="en-US" sz="2000" smtClean="0">
                <a:cs typeface="Times New Roman" panose="02020603050405020304" pitchFamily="18" charset="0"/>
              </a:rPr>
              <a:t>in2 changes from a '0' to a '1'.</a:t>
            </a:r>
          </a:p>
          <a:p>
            <a:endParaRPr lang="en-US" altLang="en-US" sz="2000" smtClean="0"/>
          </a:p>
        </p:txBody>
      </p:sp>
      <p:sp>
        <p:nvSpPr>
          <p:cNvPr id="647172" name="Text Box 4"/>
          <p:cNvSpPr txBox="1">
            <a:spLocks noChangeArrowheads="1"/>
          </p:cNvSpPr>
          <p:nvPr/>
        </p:nvSpPr>
        <p:spPr bwMode="auto">
          <a:xfrm>
            <a:off x="3062288" y="1014413"/>
            <a:ext cx="5791200" cy="548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entity not_another_prob is</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port (in1, in2: in bit;</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a: out bit);</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end not_another_prob;</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architecture oh_behave of not_another_prob is</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signal b, c, d, e, f: bit;</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begin</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L1:  d &lt;= not(in1);</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L2:  c&lt;= not(in2);</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L3:  f &lt;= (d and in2) ; </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L4:  e &lt;= (c and in1) ;</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L5:  a &lt;= not b;</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	L6:  b &lt;= e or f;</a:t>
            </a:r>
          </a:p>
          <a:p>
            <a:pPr>
              <a:spcBef>
                <a:spcPct val="50000"/>
              </a:spcBef>
              <a:buClrTx/>
              <a:buSzTx/>
              <a:buFontTx/>
              <a:buNone/>
            </a:pPr>
            <a:r>
              <a:rPr lang="en-US" altLang="en-US" sz="1600" i="0">
                <a:solidFill>
                  <a:srgbClr val="0000FF"/>
                </a:solidFill>
                <a:latin typeface="Courier New" panose="02070309020205020404" pitchFamily="49" charset="0"/>
                <a:cs typeface="Times New Roman" panose="02020603050405020304" pitchFamily="18" charset="0"/>
              </a:rPr>
              <a:t>end oh_behave;</a:t>
            </a:r>
            <a:endParaRPr lang="en-US" altLang="en-US" sz="1600" i="0">
              <a:solidFill>
                <a:srgbClr val="0000FF"/>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7171">
                                            <p:txEl>
                                              <p:pRg st="0" end="0"/>
                                            </p:txEl>
                                          </p:spTgt>
                                        </p:tgtEl>
                                        <p:attrNameLst>
                                          <p:attrName>style.visibility</p:attrName>
                                        </p:attrNameLst>
                                      </p:cBhvr>
                                      <p:to>
                                        <p:strVal val="visible"/>
                                      </p:to>
                                    </p:set>
                                    <p:anim calcmode="lin" valueType="num">
                                      <p:cBhvr additive="base">
                                        <p:cTn id="7" dur="500" fill="hold"/>
                                        <p:tgtEl>
                                          <p:spTgt spid="64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47172"/>
                                        </p:tgtEl>
                                        <p:attrNameLst>
                                          <p:attrName>style.visibility</p:attrName>
                                        </p:attrNameLst>
                                      </p:cBhvr>
                                      <p:to>
                                        <p:strVal val="visible"/>
                                      </p:to>
                                    </p:set>
                                    <p:anim calcmode="lin" valueType="num">
                                      <p:cBhvr additive="base">
                                        <p:cTn id="13" dur="500" fill="hold"/>
                                        <p:tgtEl>
                                          <p:spTgt spid="647172"/>
                                        </p:tgtEl>
                                        <p:attrNameLst>
                                          <p:attrName>ppt_x</p:attrName>
                                        </p:attrNameLst>
                                      </p:cBhvr>
                                      <p:tavLst>
                                        <p:tav tm="0">
                                          <p:val>
                                            <p:strVal val="0-#ppt_w/2"/>
                                          </p:val>
                                        </p:tav>
                                        <p:tav tm="100000">
                                          <p:val>
                                            <p:strVal val="#ppt_x"/>
                                          </p:val>
                                        </p:tav>
                                      </p:tavLst>
                                    </p:anim>
                                    <p:anim calcmode="lin" valueType="num">
                                      <p:cBhvr additive="base">
                                        <p:cTn id="14" dur="500" fill="hold"/>
                                        <p:tgtEl>
                                          <p:spTgt spid="6471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1" grpId="0" build="p" autoUpdateAnimBg="0"/>
      <p:bldP spid="647172"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92280720-9E2D-4A88-8DF7-A6C25318A0AE}" type="slidenum">
              <a:rPr lang="ar-SA" altLang="en-US" sz="1400" smtClean="0">
                <a:solidFill>
                  <a:srgbClr val="0000B6"/>
                </a:solidFill>
                <a:latin typeface="Book Antiqua" panose="02040602050305030304" pitchFamily="18" charset="0"/>
              </a:rPr>
              <a:pPr>
                <a:spcBef>
                  <a:spcPct val="0"/>
                </a:spcBef>
                <a:buClrTx/>
                <a:buSzTx/>
                <a:buFontTx/>
                <a:buNone/>
              </a:pPr>
              <a:t>95</a:t>
            </a:fld>
            <a:endParaRPr lang="en-US" altLang="en-US" sz="1400" smtClean="0">
              <a:solidFill>
                <a:srgbClr val="0000B6"/>
              </a:solidFill>
              <a:latin typeface="Book Antiqua" panose="02040602050305030304" pitchFamily="18" charset="0"/>
            </a:endParaRPr>
          </a:p>
        </p:txBody>
      </p:sp>
      <p:sp>
        <p:nvSpPr>
          <p:cNvPr id="648194" name="Rectangle 2"/>
          <p:cNvSpPr>
            <a:spLocks noGrp="1" noChangeArrowheads="1"/>
          </p:cNvSpPr>
          <p:nvPr>
            <p:ph type="title"/>
          </p:nvPr>
        </p:nvSpPr>
        <p:spPr/>
        <p:txBody>
          <a:bodyPr/>
          <a:lstStyle/>
          <a:p>
            <a:pPr>
              <a:defRPr/>
            </a:pPr>
            <a:r>
              <a:rPr lang="en-US" smtClean="0"/>
              <a:t>Problem #2</a:t>
            </a:r>
          </a:p>
        </p:txBody>
      </p:sp>
      <p:sp>
        <p:nvSpPr>
          <p:cNvPr id="648195" name="Rectangle 3"/>
          <p:cNvSpPr>
            <a:spLocks noGrp="1" noChangeArrowheads="1"/>
          </p:cNvSpPr>
          <p:nvPr>
            <p:ph type="body" idx="1"/>
          </p:nvPr>
        </p:nvSpPr>
        <p:spPr>
          <a:xfrm>
            <a:off x="247650" y="1065213"/>
            <a:ext cx="8504238" cy="1403350"/>
          </a:xfrm>
        </p:spPr>
        <p:txBody>
          <a:bodyPr/>
          <a:lstStyle/>
          <a:p>
            <a:r>
              <a:rPr lang="en-US" altLang="en-US" sz="2400" smtClean="0">
                <a:cs typeface="Times New Roman" panose="02020603050405020304" pitchFamily="18" charset="0"/>
              </a:rPr>
              <a:t>Under what conditions do the two assignments below result in the same behavior? Different behavior? Draw waveforms to support your answers.</a:t>
            </a:r>
          </a:p>
          <a:p>
            <a:endParaRPr lang="en-US" altLang="en-US" sz="2400" smtClean="0"/>
          </a:p>
        </p:txBody>
      </p:sp>
      <p:sp>
        <p:nvSpPr>
          <p:cNvPr id="648196" name="Text Box 4"/>
          <p:cNvSpPr txBox="1">
            <a:spLocks noChangeArrowheads="1"/>
          </p:cNvSpPr>
          <p:nvPr/>
        </p:nvSpPr>
        <p:spPr bwMode="auto">
          <a:xfrm>
            <a:off x="1449388" y="3336925"/>
            <a:ext cx="6081712" cy="712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600" i="0">
                <a:solidFill>
                  <a:srgbClr val="0000FF"/>
                </a:solidFill>
                <a:latin typeface="Courier" pitchFamily="49" charset="0"/>
                <a:cs typeface="Times New Roman" panose="02020603050405020304" pitchFamily="18" charset="0"/>
              </a:rPr>
              <a:t>out &lt;= reject 5 ns inertial (not a) after 20 ns;</a:t>
            </a:r>
            <a:endParaRPr lang="en-US" altLang="en-US" sz="1600" i="0">
              <a:solidFill>
                <a:srgbClr val="0000FF"/>
              </a:solidFill>
              <a:latin typeface="Courier New" panose="02070309020205020404" pitchFamily="49" charset="0"/>
              <a:cs typeface="Times New Roman" panose="02020603050405020304" pitchFamily="18" charset="0"/>
            </a:endParaRPr>
          </a:p>
          <a:p>
            <a:pPr>
              <a:spcBef>
                <a:spcPct val="50000"/>
              </a:spcBef>
              <a:buClrTx/>
              <a:buSzTx/>
              <a:buFontTx/>
              <a:buNone/>
            </a:pPr>
            <a:r>
              <a:rPr lang="en-US" altLang="en-US" sz="1600" i="0">
                <a:solidFill>
                  <a:srgbClr val="0000FF"/>
                </a:solidFill>
                <a:latin typeface="Courier" pitchFamily="49" charset="0"/>
                <a:cs typeface="Times New Roman" panose="02020603050405020304" pitchFamily="18" charset="0"/>
              </a:rPr>
              <a:t>out &lt;= transport (not a) after 20 ns;</a:t>
            </a:r>
            <a:r>
              <a:rPr lang="en-US" altLang="en-US" sz="1600" i="0">
                <a:solidFill>
                  <a:srgbClr val="0000FF"/>
                </a:solidFill>
                <a:latin typeface="Courier New" panose="02070309020205020404" pitchFamily="49"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8195">
                                            <p:txEl>
                                              <p:pRg st="0" end="0"/>
                                            </p:txEl>
                                          </p:spTgt>
                                        </p:tgtEl>
                                        <p:attrNameLst>
                                          <p:attrName>style.visibility</p:attrName>
                                        </p:attrNameLst>
                                      </p:cBhvr>
                                      <p:to>
                                        <p:strVal val="visible"/>
                                      </p:to>
                                    </p:set>
                                    <p:anim calcmode="lin" valueType="num">
                                      <p:cBhvr additive="base">
                                        <p:cTn id="7" dur="500" fill="hold"/>
                                        <p:tgtEl>
                                          <p:spTgt spid="64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48196"/>
                                        </p:tgtEl>
                                        <p:attrNameLst>
                                          <p:attrName>style.visibility</p:attrName>
                                        </p:attrNameLst>
                                      </p:cBhvr>
                                      <p:to>
                                        <p:strVal val="visible"/>
                                      </p:to>
                                    </p:set>
                                    <p:anim calcmode="lin" valueType="num">
                                      <p:cBhvr additive="base">
                                        <p:cTn id="13" dur="500" fill="hold"/>
                                        <p:tgtEl>
                                          <p:spTgt spid="648196"/>
                                        </p:tgtEl>
                                        <p:attrNameLst>
                                          <p:attrName>ppt_x</p:attrName>
                                        </p:attrNameLst>
                                      </p:cBhvr>
                                      <p:tavLst>
                                        <p:tav tm="0">
                                          <p:val>
                                            <p:strVal val="0-#ppt_w/2"/>
                                          </p:val>
                                        </p:tav>
                                        <p:tav tm="100000">
                                          <p:val>
                                            <p:strVal val="#ppt_x"/>
                                          </p:val>
                                        </p:tav>
                                      </p:tavLst>
                                    </p:anim>
                                    <p:anim calcmode="lin" valueType="num">
                                      <p:cBhvr additive="base">
                                        <p:cTn id="14" dur="500" fill="hold"/>
                                        <p:tgtEl>
                                          <p:spTgt spid="6481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build="p" autoUpdateAnimBg="0"/>
      <p:bldP spid="648196"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747D6136-2033-43D8-9D9F-0631B8A46C2E}" type="slidenum">
              <a:rPr lang="ar-SA" altLang="en-US" sz="1400" smtClean="0">
                <a:solidFill>
                  <a:srgbClr val="0000B6"/>
                </a:solidFill>
                <a:latin typeface="Book Antiqua" panose="02040602050305030304" pitchFamily="18" charset="0"/>
              </a:rPr>
              <a:pPr>
                <a:spcBef>
                  <a:spcPct val="0"/>
                </a:spcBef>
                <a:buClrTx/>
                <a:buSzTx/>
                <a:buFontTx/>
                <a:buNone/>
              </a:pPr>
              <a:t>96</a:t>
            </a:fld>
            <a:endParaRPr lang="en-US" altLang="en-US" sz="1400" smtClean="0">
              <a:solidFill>
                <a:srgbClr val="0000B6"/>
              </a:solidFill>
              <a:latin typeface="Book Antiqua" panose="02040602050305030304" pitchFamily="18" charset="0"/>
            </a:endParaRPr>
          </a:p>
        </p:txBody>
      </p:sp>
      <p:sp>
        <p:nvSpPr>
          <p:cNvPr id="649218" name="Rectangle 2"/>
          <p:cNvSpPr>
            <a:spLocks noGrp="1" noChangeArrowheads="1"/>
          </p:cNvSpPr>
          <p:nvPr>
            <p:ph type="title"/>
          </p:nvPr>
        </p:nvSpPr>
        <p:spPr/>
        <p:txBody>
          <a:bodyPr/>
          <a:lstStyle/>
          <a:p>
            <a:pPr>
              <a:defRPr/>
            </a:pPr>
            <a:r>
              <a:rPr lang="en-US" smtClean="0"/>
              <a:t>Modeling a Sequential Machine</a:t>
            </a:r>
          </a:p>
        </p:txBody>
      </p:sp>
      <p:pic>
        <p:nvPicPr>
          <p:cNvPr id="64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889125"/>
            <a:ext cx="42894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563" y="1979613"/>
            <a:ext cx="330676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9221" name="Rectangle 5"/>
          <p:cNvSpPr>
            <a:spLocks noChangeArrowheads="1"/>
          </p:cNvSpPr>
          <p:nvPr/>
        </p:nvSpPr>
        <p:spPr bwMode="auto">
          <a:xfrm>
            <a:off x="1200150" y="1136650"/>
            <a:ext cx="733901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Tx/>
              <a:buSzTx/>
              <a:buFontTx/>
              <a:buNone/>
            </a:pPr>
            <a:r>
              <a:rPr lang="en-US" altLang="en-US" sz="2400" i="0" dirty="0">
                <a:solidFill>
                  <a:srgbClr val="3333FF"/>
                </a:solidFill>
              </a:rPr>
              <a:t>Mealy Machine for </a:t>
            </a:r>
            <a:br>
              <a:rPr lang="en-US" altLang="en-US" sz="2400" i="0" dirty="0">
                <a:solidFill>
                  <a:srgbClr val="3333FF"/>
                </a:solidFill>
              </a:rPr>
            </a:br>
            <a:r>
              <a:rPr lang="en-US" altLang="en-US" sz="2400" i="0" dirty="0">
                <a:solidFill>
                  <a:srgbClr val="3333FF"/>
                </a:solidFill>
              </a:rPr>
              <a:t>8421 BCD to 8421 BCD + 3 bit serial converter</a:t>
            </a:r>
          </a:p>
        </p:txBody>
      </p:sp>
      <p:sp>
        <p:nvSpPr>
          <p:cNvPr id="649222" name="Rectangle 6"/>
          <p:cNvSpPr>
            <a:spLocks noChangeArrowheads="1"/>
          </p:cNvSpPr>
          <p:nvPr/>
        </p:nvSpPr>
        <p:spPr bwMode="auto">
          <a:xfrm>
            <a:off x="1352550" y="4819650"/>
            <a:ext cx="73390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lgn="ctr">
              <a:buClrTx/>
              <a:buSzTx/>
              <a:buFontTx/>
              <a:buNone/>
            </a:pPr>
            <a:r>
              <a:rPr lang="en-US" altLang="en-US" sz="2400" i="0">
                <a:solidFill>
                  <a:srgbClr val="FF0000"/>
                </a:solidFill>
              </a:rPr>
              <a:t>How to model this in VHDL?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9221"/>
                                        </p:tgtEl>
                                        <p:attrNameLst>
                                          <p:attrName>style.visibility</p:attrName>
                                        </p:attrNameLst>
                                      </p:cBhvr>
                                      <p:to>
                                        <p:strVal val="visible"/>
                                      </p:to>
                                    </p:set>
                                    <p:anim calcmode="lin" valueType="num">
                                      <p:cBhvr additive="base">
                                        <p:cTn id="7" dur="500" fill="hold"/>
                                        <p:tgtEl>
                                          <p:spTgt spid="649221"/>
                                        </p:tgtEl>
                                        <p:attrNameLst>
                                          <p:attrName>ppt_x</p:attrName>
                                        </p:attrNameLst>
                                      </p:cBhvr>
                                      <p:tavLst>
                                        <p:tav tm="0">
                                          <p:val>
                                            <p:strVal val="0-#ppt_w/2"/>
                                          </p:val>
                                        </p:tav>
                                        <p:tav tm="100000">
                                          <p:val>
                                            <p:strVal val="#ppt_x"/>
                                          </p:val>
                                        </p:tav>
                                      </p:tavLst>
                                    </p:anim>
                                    <p:anim calcmode="lin" valueType="num">
                                      <p:cBhvr additive="base">
                                        <p:cTn id="8" dur="500" fill="hold"/>
                                        <p:tgtEl>
                                          <p:spTgt spid="64922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49219"/>
                                        </p:tgtEl>
                                        <p:attrNameLst>
                                          <p:attrName>style.visibility</p:attrName>
                                        </p:attrNameLst>
                                      </p:cBhvr>
                                      <p:to>
                                        <p:strVal val="visible"/>
                                      </p:to>
                                    </p:set>
                                    <p:anim calcmode="lin" valueType="num">
                                      <p:cBhvr additive="base">
                                        <p:cTn id="13" dur="500" fill="hold"/>
                                        <p:tgtEl>
                                          <p:spTgt spid="649219"/>
                                        </p:tgtEl>
                                        <p:attrNameLst>
                                          <p:attrName>ppt_x</p:attrName>
                                        </p:attrNameLst>
                                      </p:cBhvr>
                                      <p:tavLst>
                                        <p:tav tm="0">
                                          <p:val>
                                            <p:strVal val="0-#ppt_w/2"/>
                                          </p:val>
                                        </p:tav>
                                        <p:tav tm="100000">
                                          <p:val>
                                            <p:strVal val="#ppt_x"/>
                                          </p:val>
                                        </p:tav>
                                      </p:tavLst>
                                    </p:anim>
                                    <p:anim calcmode="lin" valueType="num">
                                      <p:cBhvr additive="base">
                                        <p:cTn id="14" dur="500" fill="hold"/>
                                        <p:tgtEl>
                                          <p:spTgt spid="64921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49220"/>
                                        </p:tgtEl>
                                        <p:attrNameLst>
                                          <p:attrName>style.visibility</p:attrName>
                                        </p:attrNameLst>
                                      </p:cBhvr>
                                      <p:to>
                                        <p:strVal val="visible"/>
                                      </p:to>
                                    </p:set>
                                    <p:anim calcmode="lin" valueType="num">
                                      <p:cBhvr additive="base">
                                        <p:cTn id="19" dur="500" fill="hold"/>
                                        <p:tgtEl>
                                          <p:spTgt spid="649220"/>
                                        </p:tgtEl>
                                        <p:attrNameLst>
                                          <p:attrName>ppt_x</p:attrName>
                                        </p:attrNameLst>
                                      </p:cBhvr>
                                      <p:tavLst>
                                        <p:tav tm="0">
                                          <p:val>
                                            <p:strVal val="0-#ppt_w/2"/>
                                          </p:val>
                                        </p:tav>
                                        <p:tav tm="100000">
                                          <p:val>
                                            <p:strVal val="#ppt_x"/>
                                          </p:val>
                                        </p:tav>
                                      </p:tavLst>
                                    </p:anim>
                                    <p:anim calcmode="lin" valueType="num">
                                      <p:cBhvr additive="base">
                                        <p:cTn id="20" dur="500" fill="hold"/>
                                        <p:tgtEl>
                                          <p:spTgt spid="64922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49222"/>
                                        </p:tgtEl>
                                        <p:attrNameLst>
                                          <p:attrName>style.visibility</p:attrName>
                                        </p:attrNameLst>
                                      </p:cBhvr>
                                      <p:to>
                                        <p:strVal val="visible"/>
                                      </p:to>
                                    </p:set>
                                    <p:anim calcmode="lin" valueType="num">
                                      <p:cBhvr additive="base">
                                        <p:cTn id="25" dur="500" fill="hold"/>
                                        <p:tgtEl>
                                          <p:spTgt spid="649222"/>
                                        </p:tgtEl>
                                        <p:attrNameLst>
                                          <p:attrName>ppt_x</p:attrName>
                                        </p:attrNameLst>
                                      </p:cBhvr>
                                      <p:tavLst>
                                        <p:tav tm="0">
                                          <p:val>
                                            <p:strVal val="0-#ppt_w/2"/>
                                          </p:val>
                                        </p:tav>
                                        <p:tav tm="100000">
                                          <p:val>
                                            <p:strVal val="#ppt_x"/>
                                          </p:val>
                                        </p:tav>
                                      </p:tavLst>
                                    </p:anim>
                                    <p:anim calcmode="lin" valueType="num">
                                      <p:cBhvr additive="base">
                                        <p:cTn id="26" dur="500" fill="hold"/>
                                        <p:tgtEl>
                                          <p:spTgt spid="6492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1" grpId="0" autoUpdateAnimBg="0"/>
      <p:bldP spid="649222"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BF467F2C-116F-4B3F-BF73-8E33A76EA234}" type="slidenum">
              <a:rPr lang="ar-SA" altLang="en-US" sz="1400" smtClean="0">
                <a:solidFill>
                  <a:srgbClr val="0000B6"/>
                </a:solidFill>
                <a:latin typeface="Book Antiqua" panose="02040602050305030304" pitchFamily="18" charset="0"/>
              </a:rPr>
              <a:pPr>
                <a:spcBef>
                  <a:spcPct val="0"/>
                </a:spcBef>
                <a:buClrTx/>
                <a:buSzTx/>
                <a:buFontTx/>
                <a:buNone/>
              </a:pPr>
              <a:t>97</a:t>
            </a:fld>
            <a:endParaRPr lang="en-US" altLang="en-US" sz="1400" smtClean="0">
              <a:solidFill>
                <a:srgbClr val="0000B6"/>
              </a:solidFill>
              <a:latin typeface="Book Antiqua" panose="02040602050305030304" pitchFamily="18" charset="0"/>
            </a:endParaRPr>
          </a:p>
        </p:txBody>
      </p:sp>
      <p:sp>
        <p:nvSpPr>
          <p:cNvPr id="650242" name="Rectangle 2"/>
          <p:cNvSpPr>
            <a:spLocks noGrp="1" noChangeArrowheads="1"/>
          </p:cNvSpPr>
          <p:nvPr>
            <p:ph type="title"/>
          </p:nvPr>
        </p:nvSpPr>
        <p:spPr/>
        <p:txBody>
          <a:bodyPr/>
          <a:lstStyle/>
          <a:p>
            <a:pPr>
              <a:defRPr/>
            </a:pPr>
            <a:r>
              <a:rPr lang="en-US" smtClean="0"/>
              <a:t>Behavioral VHDL Model</a:t>
            </a:r>
          </a:p>
        </p:txBody>
      </p:sp>
      <p:grpSp>
        <p:nvGrpSpPr>
          <p:cNvPr id="2" name="Group 3"/>
          <p:cNvGrpSpPr>
            <a:grpSpLocks/>
          </p:cNvGrpSpPr>
          <p:nvPr/>
        </p:nvGrpSpPr>
        <p:grpSpPr bwMode="auto">
          <a:xfrm>
            <a:off x="592138" y="820738"/>
            <a:ext cx="5599112" cy="5719762"/>
            <a:chOff x="373" y="517"/>
            <a:chExt cx="3527" cy="3603"/>
          </a:xfrm>
        </p:grpSpPr>
        <p:pic>
          <p:nvPicPr>
            <p:cNvPr id="1198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 y="517"/>
              <a:ext cx="3477" cy="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 y="2735"/>
              <a:ext cx="2454" cy="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0246" name="Rectangle 6"/>
          <p:cNvSpPr>
            <a:spLocks noChangeArrowheads="1"/>
          </p:cNvSpPr>
          <p:nvPr/>
        </p:nvSpPr>
        <p:spPr bwMode="auto">
          <a:xfrm>
            <a:off x="4413250" y="4095750"/>
            <a:ext cx="45577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Two processes: </a:t>
            </a:r>
          </a:p>
          <a:p>
            <a:pPr lvl="1">
              <a:buClrTx/>
              <a:buSzTx/>
              <a:buFontTx/>
              <a:buChar char="•"/>
            </a:pPr>
            <a:r>
              <a:rPr lang="en-US" altLang="en-US" sz="1800" i="0">
                <a:solidFill>
                  <a:srgbClr val="3333FF"/>
                </a:solidFill>
              </a:rPr>
              <a:t>the first represents the combinational network;</a:t>
            </a:r>
          </a:p>
          <a:p>
            <a:pPr lvl="1">
              <a:buClrTx/>
              <a:buSzTx/>
              <a:buFontTx/>
              <a:buChar char="•"/>
            </a:pPr>
            <a:r>
              <a:rPr lang="en-US" altLang="en-US" sz="1800" i="0">
                <a:solidFill>
                  <a:srgbClr val="3333FF"/>
                </a:solidFill>
              </a:rPr>
              <a:t>the second represents </a:t>
            </a:r>
            <a:br>
              <a:rPr lang="en-US" altLang="en-US" sz="1800" i="0">
                <a:solidFill>
                  <a:srgbClr val="3333FF"/>
                </a:solidFill>
              </a:rPr>
            </a:br>
            <a:r>
              <a:rPr lang="en-US" altLang="en-US" sz="1800" i="0">
                <a:solidFill>
                  <a:srgbClr val="3333FF"/>
                </a:solidFill>
              </a:rPr>
              <a:t>the state register</a:t>
            </a:r>
          </a:p>
          <a:p>
            <a:pPr>
              <a:buClrTx/>
              <a:buSzTx/>
              <a:buFontTx/>
              <a:buNone/>
            </a:pPr>
            <a:endParaRPr lang="en-US" altLang="en-US" sz="1800" i="0">
              <a:solidFill>
                <a:srgbClr val="3333FF"/>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0246"/>
                                        </p:tgtEl>
                                        <p:attrNameLst>
                                          <p:attrName>style.visibility</p:attrName>
                                        </p:attrNameLst>
                                      </p:cBhvr>
                                      <p:to>
                                        <p:strVal val="visible"/>
                                      </p:to>
                                    </p:set>
                                    <p:anim calcmode="lin" valueType="num">
                                      <p:cBhvr additive="base">
                                        <p:cTn id="13" dur="500" fill="hold"/>
                                        <p:tgtEl>
                                          <p:spTgt spid="650246"/>
                                        </p:tgtEl>
                                        <p:attrNameLst>
                                          <p:attrName>ppt_x</p:attrName>
                                        </p:attrNameLst>
                                      </p:cBhvr>
                                      <p:tavLst>
                                        <p:tav tm="0">
                                          <p:val>
                                            <p:strVal val="0-#ppt_w/2"/>
                                          </p:val>
                                        </p:tav>
                                        <p:tav tm="100000">
                                          <p:val>
                                            <p:strVal val="#ppt_x"/>
                                          </p:val>
                                        </p:tav>
                                      </p:tavLst>
                                    </p:anim>
                                    <p:anim calcmode="lin" valueType="num">
                                      <p:cBhvr additive="base">
                                        <p:cTn id="14" dur="500" fill="hold"/>
                                        <p:tgtEl>
                                          <p:spTgt spid="6502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313941"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650246"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EB55B7C4-60FF-473C-A7BC-CDAB375587CD}" type="slidenum">
              <a:rPr lang="ar-SA" altLang="en-US" sz="1400" smtClean="0">
                <a:solidFill>
                  <a:srgbClr val="0000B6"/>
                </a:solidFill>
                <a:latin typeface="Book Antiqua" panose="02040602050305030304" pitchFamily="18" charset="0"/>
              </a:rPr>
              <a:pPr>
                <a:spcBef>
                  <a:spcPct val="0"/>
                </a:spcBef>
                <a:buClrTx/>
                <a:buSzTx/>
                <a:buFontTx/>
                <a:buNone/>
              </a:pPr>
              <a:t>98</a:t>
            </a:fld>
            <a:endParaRPr lang="en-US" altLang="en-US" sz="1400" smtClean="0">
              <a:solidFill>
                <a:srgbClr val="0000B6"/>
              </a:solidFill>
              <a:latin typeface="Book Antiqua" panose="02040602050305030304" pitchFamily="18" charset="0"/>
            </a:endParaRPr>
          </a:p>
        </p:txBody>
      </p:sp>
      <p:sp>
        <p:nvSpPr>
          <p:cNvPr id="651266" name="Rectangle 2"/>
          <p:cNvSpPr>
            <a:spLocks noGrp="1" noChangeArrowheads="1"/>
          </p:cNvSpPr>
          <p:nvPr>
            <p:ph type="title"/>
          </p:nvPr>
        </p:nvSpPr>
        <p:spPr/>
        <p:txBody>
          <a:bodyPr/>
          <a:lstStyle/>
          <a:p>
            <a:pPr>
              <a:defRPr/>
            </a:pPr>
            <a:r>
              <a:rPr lang="en-US" smtClean="0"/>
              <a:t>Simulation of the VHDL Model</a:t>
            </a:r>
          </a:p>
        </p:txBody>
      </p:sp>
      <p:pic>
        <p:nvPicPr>
          <p:cNvPr id="65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675" y="1697038"/>
            <a:ext cx="561181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1268" name="Rectangle 4"/>
          <p:cNvSpPr>
            <a:spLocks noChangeArrowheads="1"/>
          </p:cNvSpPr>
          <p:nvPr/>
        </p:nvSpPr>
        <p:spPr bwMode="auto">
          <a:xfrm>
            <a:off x="2211388" y="1252538"/>
            <a:ext cx="2919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Simulation command file:</a:t>
            </a:r>
          </a:p>
        </p:txBody>
      </p:sp>
      <p:sp>
        <p:nvSpPr>
          <p:cNvPr id="651269" name="Rectangle 5"/>
          <p:cNvSpPr>
            <a:spLocks noChangeArrowheads="1"/>
          </p:cNvSpPr>
          <p:nvPr/>
        </p:nvSpPr>
        <p:spPr bwMode="auto">
          <a:xfrm>
            <a:off x="2490788" y="3055938"/>
            <a:ext cx="2919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buClrTx/>
              <a:buSzTx/>
              <a:buFontTx/>
              <a:buNone/>
            </a:pPr>
            <a:r>
              <a:rPr lang="en-US" altLang="en-US" sz="1800" i="0">
                <a:solidFill>
                  <a:srgbClr val="3333FF"/>
                </a:solidFill>
              </a:rPr>
              <a:t>Waveforms:</a:t>
            </a:r>
          </a:p>
        </p:txBody>
      </p:sp>
      <p:pic>
        <p:nvPicPr>
          <p:cNvPr id="65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3614738"/>
            <a:ext cx="81915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1268"/>
                                        </p:tgtEl>
                                        <p:attrNameLst>
                                          <p:attrName>style.visibility</p:attrName>
                                        </p:attrNameLst>
                                      </p:cBhvr>
                                      <p:to>
                                        <p:strVal val="visible"/>
                                      </p:to>
                                    </p:set>
                                    <p:anim calcmode="lin" valueType="num">
                                      <p:cBhvr additive="base">
                                        <p:cTn id="7" dur="500" fill="hold"/>
                                        <p:tgtEl>
                                          <p:spTgt spid="651268"/>
                                        </p:tgtEl>
                                        <p:attrNameLst>
                                          <p:attrName>ppt_x</p:attrName>
                                        </p:attrNameLst>
                                      </p:cBhvr>
                                      <p:tavLst>
                                        <p:tav tm="0">
                                          <p:val>
                                            <p:strVal val="0-#ppt_w/2"/>
                                          </p:val>
                                        </p:tav>
                                        <p:tav tm="100000">
                                          <p:val>
                                            <p:strVal val="#ppt_x"/>
                                          </p:val>
                                        </p:tav>
                                      </p:tavLst>
                                    </p:anim>
                                    <p:anim calcmode="lin" valueType="num">
                                      <p:cBhvr additive="base">
                                        <p:cTn id="8" dur="500" fill="hold"/>
                                        <p:tgtEl>
                                          <p:spTgt spid="65126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1267"/>
                                        </p:tgtEl>
                                        <p:attrNameLst>
                                          <p:attrName>style.visibility</p:attrName>
                                        </p:attrNameLst>
                                      </p:cBhvr>
                                      <p:to>
                                        <p:strVal val="visible"/>
                                      </p:to>
                                    </p:set>
                                    <p:anim calcmode="lin" valueType="num">
                                      <p:cBhvr additive="base">
                                        <p:cTn id="13" dur="500" fill="hold"/>
                                        <p:tgtEl>
                                          <p:spTgt spid="651267"/>
                                        </p:tgtEl>
                                        <p:attrNameLst>
                                          <p:attrName>ppt_x</p:attrName>
                                        </p:attrNameLst>
                                      </p:cBhvr>
                                      <p:tavLst>
                                        <p:tav tm="0">
                                          <p:val>
                                            <p:strVal val="0-#ppt_w/2"/>
                                          </p:val>
                                        </p:tav>
                                        <p:tav tm="100000">
                                          <p:val>
                                            <p:strVal val="#ppt_x"/>
                                          </p:val>
                                        </p:tav>
                                      </p:tavLst>
                                    </p:anim>
                                    <p:anim calcmode="lin" valueType="num">
                                      <p:cBhvr additive="base">
                                        <p:cTn id="14" dur="500" fill="hold"/>
                                        <p:tgtEl>
                                          <p:spTgt spid="6512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51269"/>
                                        </p:tgtEl>
                                        <p:attrNameLst>
                                          <p:attrName>style.visibility</p:attrName>
                                        </p:attrNameLst>
                                      </p:cBhvr>
                                      <p:to>
                                        <p:strVal val="visible"/>
                                      </p:to>
                                    </p:set>
                                    <p:anim calcmode="lin" valueType="num">
                                      <p:cBhvr additive="base">
                                        <p:cTn id="19" dur="500" fill="hold"/>
                                        <p:tgtEl>
                                          <p:spTgt spid="651269"/>
                                        </p:tgtEl>
                                        <p:attrNameLst>
                                          <p:attrName>ppt_x</p:attrName>
                                        </p:attrNameLst>
                                      </p:cBhvr>
                                      <p:tavLst>
                                        <p:tav tm="0">
                                          <p:val>
                                            <p:strVal val="0-#ppt_w/2"/>
                                          </p:val>
                                        </p:tav>
                                        <p:tav tm="100000">
                                          <p:val>
                                            <p:strVal val="#ppt_x"/>
                                          </p:val>
                                        </p:tav>
                                      </p:tavLst>
                                    </p:anim>
                                    <p:anim calcmode="lin" valueType="num">
                                      <p:cBhvr additive="base">
                                        <p:cTn id="20" dur="500" fill="hold"/>
                                        <p:tgtEl>
                                          <p:spTgt spid="65126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glass.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51270"/>
                                        </p:tgtEl>
                                        <p:attrNameLst>
                                          <p:attrName>style.visibility</p:attrName>
                                        </p:attrNameLst>
                                      </p:cBhvr>
                                      <p:to>
                                        <p:strVal val="visible"/>
                                      </p:to>
                                    </p:set>
                                    <p:anim calcmode="lin" valueType="num">
                                      <p:cBhvr additive="base">
                                        <p:cTn id="25" dur="500" fill="hold"/>
                                        <p:tgtEl>
                                          <p:spTgt spid="651270"/>
                                        </p:tgtEl>
                                        <p:attrNameLst>
                                          <p:attrName>ppt_x</p:attrName>
                                        </p:attrNameLst>
                                      </p:cBhvr>
                                      <p:tavLst>
                                        <p:tav tm="0">
                                          <p:val>
                                            <p:strVal val="0-#ppt_w/2"/>
                                          </p:val>
                                        </p:tav>
                                        <p:tav tm="100000">
                                          <p:val>
                                            <p:strVal val="#ppt_x"/>
                                          </p:val>
                                        </p:tav>
                                      </p:tavLst>
                                    </p:anim>
                                    <p:anim calcmode="lin" valueType="num">
                                      <p:cBhvr additive="base">
                                        <p:cTn id="26" dur="500" fill="hold"/>
                                        <p:tgtEl>
                                          <p:spTgt spid="65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8" grpId="0" autoUpdateAnimBg="0"/>
      <p:bldP spid="65126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15263"/>
              </a:buClr>
              <a:buSzPct val="75000"/>
              <a:buFont typeface="Wingdings" panose="05000000000000000000" pitchFamily="2" charset="2"/>
              <a:buChar char="q"/>
              <a:defRPr sz="2800">
                <a:solidFill>
                  <a:srgbClr val="315263"/>
                </a:solidFill>
                <a:latin typeface="Arial" panose="020B0604020202020204" pitchFamily="34" charset="0"/>
              </a:defRPr>
            </a:lvl1pPr>
            <a:lvl2pPr marL="742950" indent="-285750">
              <a:spcBef>
                <a:spcPct val="20000"/>
              </a:spcBef>
              <a:buClr>
                <a:schemeClr val="tx1"/>
              </a:buClr>
              <a:buSzPct val="10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defRPr>
            </a:lvl3pPr>
            <a:lvl4pPr marL="1600200" indent="-228600">
              <a:spcBef>
                <a:spcPct val="20000"/>
              </a:spcBef>
              <a:buClr>
                <a:srgbClr val="FC9D1E"/>
              </a:buClr>
              <a:buSzPct val="65000"/>
              <a:buFont typeface="Monotype Sorts" pitchFamily="2" charset="2"/>
              <a:buChar char="l"/>
              <a:defRPr>
                <a:solidFill>
                  <a:schemeClr val="tx1"/>
                </a:solidFill>
                <a:latin typeface="Arial" panose="020B0604020202020204" pitchFamily="34" charset="0"/>
              </a:defRPr>
            </a:lvl4pPr>
            <a:lvl5pPr marL="2057400" indent="-228600">
              <a:spcBef>
                <a:spcPct val="20000"/>
              </a:spcBef>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sz="1600">
                <a:solidFill>
                  <a:schemeClr val="tx1"/>
                </a:solidFill>
                <a:latin typeface="Arial" panose="020B0604020202020204" pitchFamily="34" charset="0"/>
              </a:defRPr>
            </a:lvl9pPr>
          </a:lstStyle>
          <a:p>
            <a:pPr>
              <a:spcBef>
                <a:spcPct val="0"/>
              </a:spcBef>
              <a:buClrTx/>
              <a:buSzTx/>
              <a:buFontTx/>
              <a:buNone/>
            </a:pPr>
            <a:fld id="{362FD19C-2844-482C-A1AF-CDEF5E92585E}" type="slidenum">
              <a:rPr lang="ar-SA" altLang="en-US" sz="1400" smtClean="0">
                <a:solidFill>
                  <a:srgbClr val="0000B6"/>
                </a:solidFill>
                <a:latin typeface="Book Antiqua" panose="02040602050305030304" pitchFamily="18" charset="0"/>
              </a:rPr>
              <a:pPr>
                <a:spcBef>
                  <a:spcPct val="0"/>
                </a:spcBef>
                <a:buClrTx/>
                <a:buSzTx/>
                <a:buFontTx/>
                <a:buNone/>
              </a:pPr>
              <a:t>99</a:t>
            </a:fld>
            <a:endParaRPr lang="en-US" altLang="en-US" sz="1400" smtClean="0">
              <a:solidFill>
                <a:srgbClr val="0000B6"/>
              </a:solidFill>
              <a:latin typeface="Book Antiqua" panose="02040602050305030304" pitchFamily="18" charset="0"/>
            </a:endParaRPr>
          </a:p>
        </p:txBody>
      </p:sp>
      <p:sp>
        <p:nvSpPr>
          <p:cNvPr id="652290" name="Rectangle 2"/>
          <p:cNvSpPr>
            <a:spLocks noGrp="1" noChangeArrowheads="1"/>
          </p:cNvSpPr>
          <p:nvPr>
            <p:ph type="title"/>
          </p:nvPr>
        </p:nvSpPr>
        <p:spPr/>
        <p:txBody>
          <a:bodyPr/>
          <a:lstStyle/>
          <a:p>
            <a:pPr>
              <a:defRPr/>
            </a:pPr>
            <a:r>
              <a:rPr lang="en-US" smtClean="0"/>
              <a:t>Dataflow VHDL Model</a:t>
            </a:r>
          </a:p>
        </p:txBody>
      </p:sp>
      <p:pic>
        <p:nvPicPr>
          <p:cNvPr id="65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1217613"/>
            <a:ext cx="60198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52292" name="Object 4"/>
          <p:cNvGraphicFramePr>
            <a:graphicFrameLocks noChangeAspect="1"/>
          </p:cNvGraphicFramePr>
          <p:nvPr/>
        </p:nvGraphicFramePr>
        <p:xfrm>
          <a:off x="4208463" y="2197100"/>
          <a:ext cx="4681537" cy="1403350"/>
        </p:xfrm>
        <a:graphic>
          <a:graphicData uri="http://schemas.openxmlformats.org/presentationml/2006/ole">
            <mc:AlternateContent xmlns:mc="http://schemas.openxmlformats.org/markup-compatibility/2006">
              <mc:Choice xmlns:v="urn:schemas-microsoft-com:vml" Requires="v">
                <p:oleObj spid="_x0000_s121865" name="Equation" r:id="rId5" imgW="2316384" imgH="937115" progId="Equation.3">
                  <p:embed/>
                </p:oleObj>
              </mc:Choice>
              <mc:Fallback>
                <p:oleObj name="Equation" r:id="rId5" imgW="2316384" imgH="937115"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8463" y="2197100"/>
                        <a:ext cx="4681537" cy="140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52292"/>
                                        </p:tgtEl>
                                        <p:attrNameLst>
                                          <p:attrName>style.visibility</p:attrName>
                                        </p:attrNameLst>
                                      </p:cBhvr>
                                      <p:to>
                                        <p:strVal val="visible"/>
                                      </p:to>
                                    </p:set>
                                    <p:anim calcmode="lin" valueType="num">
                                      <p:cBhvr additive="base">
                                        <p:cTn id="7" dur="500" fill="hold"/>
                                        <p:tgtEl>
                                          <p:spTgt spid="652292"/>
                                        </p:tgtEl>
                                        <p:attrNameLst>
                                          <p:attrName>ppt_x</p:attrName>
                                        </p:attrNameLst>
                                      </p:cBhvr>
                                      <p:tavLst>
                                        <p:tav tm="0">
                                          <p:val>
                                            <p:strVal val="0-#ppt_w/2"/>
                                          </p:val>
                                        </p:tav>
                                        <p:tav tm="100000">
                                          <p:val>
                                            <p:strVal val="#ppt_x"/>
                                          </p:val>
                                        </p:tav>
                                      </p:tavLst>
                                    </p:anim>
                                    <p:anim calcmode="lin" valueType="num">
                                      <p:cBhvr additive="base">
                                        <p:cTn id="8" dur="500" fill="hold"/>
                                        <p:tgtEl>
                                          <p:spTgt spid="65229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2291"/>
                                        </p:tgtEl>
                                        <p:attrNameLst>
                                          <p:attrName>style.visibility</p:attrName>
                                        </p:attrNameLst>
                                      </p:cBhvr>
                                      <p:to>
                                        <p:strVal val="visible"/>
                                      </p:to>
                                    </p:set>
                                    <p:anim calcmode="lin" valueType="num">
                                      <p:cBhvr additive="base">
                                        <p:cTn id="13" dur="500" fill="hold"/>
                                        <p:tgtEl>
                                          <p:spTgt spid="652291"/>
                                        </p:tgtEl>
                                        <p:attrNameLst>
                                          <p:attrName>ppt_x</p:attrName>
                                        </p:attrNameLst>
                                      </p:cBhvr>
                                      <p:tavLst>
                                        <p:tav tm="0">
                                          <p:val>
                                            <p:strVal val="0-#ppt_w/2"/>
                                          </p:val>
                                        </p:tav>
                                        <p:tav tm="100000">
                                          <p:val>
                                            <p:strVal val="#ppt_x"/>
                                          </p:val>
                                        </p:tav>
                                      </p:tavLst>
                                    </p:anim>
                                    <p:anim calcmode="lin" valueType="num">
                                      <p:cBhvr additive="base">
                                        <p:cTn id="14" dur="500" fill="hold"/>
                                        <p:tgtEl>
                                          <p:spTgt spid="65229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ab97">
  <a:themeElements>
    <a:clrScheme name="iab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iab97">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iab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ab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ab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ab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ab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ab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ab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30892</TotalTime>
  <Words>18106</Words>
  <Application>Microsoft Office PowerPoint</Application>
  <PresentationFormat>On-screen Show (4:3)</PresentationFormat>
  <Paragraphs>3920</Paragraphs>
  <Slides>372</Slides>
  <Notes>18</Notes>
  <HiddenSlides>0</HiddenSlides>
  <MMClips>7</MMClips>
  <ScaleCrop>false</ScaleCrop>
  <HeadingPairs>
    <vt:vector size="8" baseType="variant">
      <vt:variant>
        <vt:lpstr>Fonts Used</vt:lpstr>
      </vt:variant>
      <vt:variant>
        <vt:i4>25</vt:i4>
      </vt:variant>
      <vt:variant>
        <vt:lpstr>Theme</vt:lpstr>
      </vt:variant>
      <vt:variant>
        <vt:i4>1</vt:i4>
      </vt:variant>
      <vt:variant>
        <vt:lpstr>Embedded OLE Servers</vt:lpstr>
      </vt:variant>
      <vt:variant>
        <vt:i4>1</vt:i4>
      </vt:variant>
      <vt:variant>
        <vt:lpstr>Slide Titles</vt:lpstr>
      </vt:variant>
      <vt:variant>
        <vt:i4>372</vt:i4>
      </vt:variant>
    </vt:vector>
  </HeadingPairs>
  <TitlesOfParts>
    <vt:vector size="399" baseType="lpstr">
      <vt:lpstr>Arial</vt:lpstr>
      <vt:lpstr>Arial Narrow</vt:lpstr>
      <vt:lpstr>Wingdings</vt:lpstr>
      <vt:lpstr>Monotype Sorts</vt:lpstr>
      <vt:lpstr>Times New Roman</vt:lpstr>
      <vt:lpstr>Book Antiqua</vt:lpstr>
      <vt:lpstr>Tahoma</vt:lpstr>
      <vt:lpstr>Arial Unicode MS</vt:lpstr>
      <vt:lpstr>Gill Sans MT</vt:lpstr>
      <vt:lpstr>MS PGothic</vt:lpstr>
      <vt:lpstr>Courier New</vt:lpstr>
      <vt:lpstr>Verdana</vt:lpstr>
      <vt:lpstr>华文中宋</vt:lpstr>
      <vt:lpstr>Wingdings 2</vt:lpstr>
      <vt:lpstr>SimSun</vt:lpstr>
      <vt:lpstr>Lucida Sans</vt:lpstr>
      <vt:lpstr>ZapfDingbats</vt:lpstr>
      <vt:lpstr>Courier</vt:lpstr>
      <vt:lpstr>Forte</vt:lpstr>
      <vt:lpstr>Blackadder ITC</vt:lpstr>
      <vt:lpstr>Bernard MT Condensed</vt:lpstr>
      <vt:lpstr>Symbol</vt:lpstr>
      <vt:lpstr>Times-Roman</vt:lpstr>
      <vt:lpstr>Myriad Roman</vt:lpstr>
      <vt:lpstr>Myriad Pro</vt:lpstr>
      <vt:lpstr>iab97</vt:lpstr>
      <vt:lpstr>Equation</vt:lpstr>
      <vt:lpstr>VLSI Design Course</vt:lpstr>
      <vt:lpstr>Acknowledgement</vt:lpstr>
      <vt:lpstr>Part 1:</vt:lpstr>
      <vt:lpstr>VHDL Program Structure</vt:lpstr>
      <vt:lpstr>VHDL Program Structure</vt:lpstr>
      <vt:lpstr>Entity-Architecture Pair</vt:lpstr>
      <vt:lpstr>VHDL Description of  Combinational Networks</vt:lpstr>
      <vt:lpstr>4-bit Adder</vt:lpstr>
      <vt:lpstr>4-bit Adder (cont’d)</vt:lpstr>
      <vt:lpstr>Process</vt:lpstr>
      <vt:lpstr>Modeling Flip-Flops Using VHDL Processes</vt:lpstr>
      <vt:lpstr>Sequential Style Syntax</vt:lpstr>
      <vt:lpstr>Sequential Statements</vt:lpstr>
      <vt:lpstr>Concurrent Statements vs. Process</vt:lpstr>
      <vt:lpstr>Concurrent Statements vs. Process</vt:lpstr>
      <vt:lpstr>Synthesis</vt:lpstr>
      <vt:lpstr>PowerPoint Presentation</vt:lpstr>
      <vt:lpstr>PowerPoint Presentation</vt:lpstr>
      <vt:lpstr>Part 2:</vt:lpstr>
      <vt:lpstr>Intro to VHDL</vt:lpstr>
      <vt:lpstr>Intro to VHDL</vt:lpstr>
      <vt:lpstr>VHDL (Appendix B in Textbook)</vt:lpstr>
      <vt:lpstr>VHDL</vt:lpstr>
      <vt:lpstr>Subsequent versions of VHDL</vt:lpstr>
      <vt:lpstr>PowerPoint Presentation</vt:lpstr>
      <vt:lpstr>Basic Form of VHDL Code</vt:lpstr>
      <vt:lpstr>Basic Form of VHDL Code (cont.)</vt:lpstr>
      <vt:lpstr>Entity Declaration</vt:lpstr>
      <vt:lpstr>Port Declaration</vt:lpstr>
      <vt:lpstr>Entity Declaration</vt:lpstr>
      <vt:lpstr>VHDL entity</vt:lpstr>
      <vt:lpstr>Architecture Declaration</vt:lpstr>
      <vt:lpstr>Example VHDL Code</vt:lpstr>
      <vt:lpstr>PowerPoint Presentation</vt:lpstr>
      <vt:lpstr>Library Declarations</vt:lpstr>
      <vt:lpstr>Library declarations - syntax</vt:lpstr>
      <vt:lpstr>Fundamental parts of a library</vt:lpstr>
      <vt:lpstr>Libraries</vt:lpstr>
      <vt:lpstr>BIT versus STD_LOGIC</vt:lpstr>
      <vt:lpstr>Standard Libraries</vt:lpstr>
      <vt:lpstr>Built-in Datatypes</vt:lpstr>
      <vt:lpstr>User-defined datatype</vt:lpstr>
      <vt:lpstr>PowerPoint Presentation</vt:lpstr>
      <vt:lpstr>Process</vt:lpstr>
      <vt:lpstr>Data Objects</vt:lpstr>
      <vt:lpstr>Data Objects (Cont’d)</vt:lpstr>
      <vt:lpstr>Data Objects</vt:lpstr>
      <vt:lpstr>Constant Declaration</vt:lpstr>
      <vt:lpstr>Variable Declaration</vt:lpstr>
      <vt:lpstr>Signal Declaration</vt:lpstr>
      <vt:lpstr>D Flip-flop Model</vt:lpstr>
      <vt:lpstr>PowerPoint Presentation</vt:lpstr>
      <vt:lpstr>PowerPoint Presentation</vt:lpstr>
      <vt:lpstr>Generics</vt:lpstr>
      <vt:lpstr>Technology Modeling</vt:lpstr>
      <vt:lpstr>Structural Statements</vt:lpstr>
      <vt:lpstr>Generate Statement</vt:lpstr>
      <vt:lpstr>Generate Statement Syntax</vt:lpstr>
      <vt:lpstr>Example: Array of AND-gates</vt:lpstr>
      <vt:lpstr>PowerPoint Presentation</vt:lpstr>
      <vt:lpstr>JK Flip-Flop Model</vt:lpstr>
      <vt:lpstr>JK Flip-Flop Model</vt:lpstr>
      <vt:lpstr>Using Nested IFs and ELSEIFs</vt:lpstr>
      <vt:lpstr>VHDL Models for a MUX</vt:lpstr>
      <vt:lpstr>MUX Models (1)</vt:lpstr>
      <vt:lpstr>MUX Models (2)</vt:lpstr>
      <vt:lpstr>MUX Models (3)</vt:lpstr>
      <vt:lpstr>MUX Models (4)</vt:lpstr>
      <vt:lpstr>PowerPoint Presentation</vt:lpstr>
      <vt:lpstr>Part 2:</vt:lpstr>
      <vt:lpstr>PowerPoint Presentation</vt:lpstr>
      <vt:lpstr>Why use an HDL?</vt:lpstr>
      <vt:lpstr>How does the simulation work?</vt:lpstr>
      <vt:lpstr>What is the output of C?</vt:lpstr>
      <vt:lpstr>The two-phase simulation cycle</vt:lpstr>
      <vt:lpstr>Cycle-based simulators</vt:lpstr>
      <vt:lpstr>Event-based Simulators</vt:lpstr>
      <vt:lpstr>Event-based simulators with event queues</vt:lpstr>
      <vt:lpstr>VHDL Simulation Cycle</vt:lpstr>
      <vt:lpstr>VHDL Delay Models</vt:lpstr>
      <vt:lpstr>Inertial Delay</vt:lpstr>
      <vt:lpstr>Transport Delay</vt:lpstr>
      <vt:lpstr>Delta Delay</vt:lpstr>
      <vt:lpstr>Example – Delta Delay</vt:lpstr>
      <vt:lpstr>PowerPoint Presentation</vt:lpstr>
      <vt:lpstr>Compilation and Simulation of VHDL Code</vt:lpstr>
      <vt:lpstr>Timing Model</vt:lpstr>
      <vt:lpstr>Delay Types</vt:lpstr>
      <vt:lpstr>Transport Delay</vt:lpstr>
      <vt:lpstr>Inertial Delay</vt:lpstr>
      <vt:lpstr>Inertial Delay (cont.)</vt:lpstr>
      <vt:lpstr>Delta Delay</vt:lpstr>
      <vt:lpstr>Simulation Example</vt:lpstr>
      <vt:lpstr>Problem #1</vt:lpstr>
      <vt:lpstr>Problem #2</vt:lpstr>
      <vt:lpstr>Modeling a Sequential Machine</vt:lpstr>
      <vt:lpstr>Behavioral VHDL Model</vt:lpstr>
      <vt:lpstr>Simulation of the VHDL Model</vt:lpstr>
      <vt:lpstr>Dataflow VHDL Model</vt:lpstr>
      <vt:lpstr>Structural Model</vt:lpstr>
      <vt:lpstr>Simulation of the Structural Model</vt:lpstr>
      <vt:lpstr>Wait Statements</vt:lpstr>
      <vt:lpstr>Forms of Wait Statements</vt:lpstr>
      <vt:lpstr>Using Wait Statements (1)</vt:lpstr>
      <vt:lpstr>Using Wait Statements (2)</vt:lpstr>
      <vt:lpstr>To Do</vt:lpstr>
      <vt:lpstr>PowerPoint Presentation</vt:lpstr>
      <vt:lpstr>Timing Model</vt:lpstr>
      <vt:lpstr>Review: Delay Types</vt:lpstr>
      <vt:lpstr>Problem #1</vt:lpstr>
      <vt:lpstr>Modeling a Sequential Machine</vt:lpstr>
      <vt:lpstr>Behavioral VHDL Model</vt:lpstr>
      <vt:lpstr>Simulation of the VHDL Model</vt:lpstr>
      <vt:lpstr>Dataflow VHDL Model</vt:lpstr>
      <vt:lpstr>Structural Model</vt:lpstr>
      <vt:lpstr>Simulation of the Structural Model</vt:lpstr>
      <vt:lpstr>Wait Statements</vt:lpstr>
      <vt:lpstr>Forms of Wait Statements</vt:lpstr>
      <vt:lpstr>Using Wait Statements (1)</vt:lpstr>
      <vt:lpstr>Using Wait Statements (2)</vt:lpstr>
      <vt:lpstr>Variables</vt:lpstr>
      <vt:lpstr>Signals</vt:lpstr>
      <vt:lpstr>Constants</vt:lpstr>
      <vt:lpstr>Variables vs. Signals</vt:lpstr>
      <vt:lpstr>Variables vs. Signals (cont’d)</vt:lpstr>
      <vt:lpstr>Predefined VHDL Types</vt:lpstr>
      <vt:lpstr>User Defined Type</vt:lpstr>
      <vt:lpstr>Arrays</vt:lpstr>
      <vt:lpstr>Arrays (cont’d)</vt:lpstr>
      <vt:lpstr>Sequential Machine Model  Using State Table</vt:lpstr>
      <vt:lpstr>Predefined Unconstrained Array Types</vt:lpstr>
      <vt:lpstr>VHDL Operators</vt:lpstr>
      <vt:lpstr>Example of VHDL Operators</vt:lpstr>
      <vt:lpstr>Example of Shift Operators</vt:lpstr>
      <vt:lpstr>VHDL Functions</vt:lpstr>
      <vt:lpstr>For Loops</vt:lpstr>
      <vt:lpstr>Add Function</vt:lpstr>
      <vt:lpstr>VHDL Procedures</vt:lpstr>
      <vt:lpstr>Procedure for Adding Bit_vectors</vt:lpstr>
      <vt:lpstr>Parameters for Subprogram Calls</vt:lpstr>
      <vt:lpstr>Packages and Libraries</vt:lpstr>
      <vt:lpstr>Library BITLIB – bit_pack package</vt:lpstr>
      <vt:lpstr>Library BITLIB – bit_pack package</vt:lpstr>
      <vt:lpstr>Library BITLIB – bit_pack package</vt:lpstr>
      <vt:lpstr>VHDL Model for a 74163 Counter</vt:lpstr>
      <vt:lpstr>VHDL Model for a 74163 Counter</vt:lpstr>
      <vt:lpstr>Cascaded Counters</vt:lpstr>
      <vt:lpstr>Cascaded Counters (cont’d)</vt:lpstr>
      <vt:lpstr>Additional Topics in VHDL</vt:lpstr>
      <vt:lpstr>Signal Attributes</vt:lpstr>
      <vt:lpstr>Signal Attributes (cont’d)</vt:lpstr>
      <vt:lpstr>Signal Attributes (cont’d)</vt:lpstr>
      <vt:lpstr>Signal Attributes (cont’d)</vt:lpstr>
      <vt:lpstr>Signal Attributes (cont’d)</vt:lpstr>
      <vt:lpstr>Examples of Signal Attributes</vt:lpstr>
      <vt:lpstr>Using Attributes for Error Checking</vt:lpstr>
      <vt:lpstr>Array Attributes</vt:lpstr>
      <vt:lpstr>Recap: Adding Vectors</vt:lpstr>
      <vt:lpstr>Procedure for Adding Bit Vectors</vt:lpstr>
      <vt:lpstr>Transport and Inertial Delay</vt:lpstr>
      <vt:lpstr>Transport and Inertial Delay (cont’d)</vt:lpstr>
      <vt:lpstr>Operator Overloading</vt:lpstr>
      <vt:lpstr>VHDL Package with Overloaded Operators</vt:lpstr>
      <vt:lpstr>Overloaded Operators</vt:lpstr>
      <vt:lpstr>Multivalued Logic</vt:lpstr>
      <vt:lpstr>Tristate Buffers</vt:lpstr>
      <vt:lpstr>Signal Resolution</vt:lpstr>
      <vt:lpstr>Signal Resolution (cont’d)</vt:lpstr>
      <vt:lpstr>Resolution Function for X01Z</vt:lpstr>
      <vt:lpstr>AND and OR Functions Using X01Z</vt:lpstr>
      <vt:lpstr>IEEE 1164 Standard Logic</vt:lpstr>
      <vt:lpstr>Resolution Function for IEEE 9-valued</vt:lpstr>
      <vt:lpstr>AND Table for IEEE 9-valued</vt:lpstr>
      <vt:lpstr>AND Function for std_logic_vectors</vt:lpstr>
      <vt:lpstr>PowerPoint Presentation</vt:lpstr>
      <vt:lpstr>Basic Modeling Concepts</vt:lpstr>
      <vt:lpstr>Entity: example</vt:lpstr>
      <vt:lpstr>Basic Modeling Concepts</vt:lpstr>
      <vt:lpstr>Architecture Example</vt:lpstr>
      <vt:lpstr>Architecture Description</vt:lpstr>
      <vt:lpstr>Signal Assignment &amp; Wait</vt:lpstr>
      <vt:lpstr>Simulation Concepts</vt:lpstr>
      <vt:lpstr>Simulation</vt:lpstr>
      <vt:lpstr>Analysis</vt:lpstr>
      <vt:lpstr>Elaboration</vt:lpstr>
      <vt:lpstr>Simulation</vt:lpstr>
      <vt:lpstr>Simulation</vt:lpstr>
      <vt:lpstr>Simulation</vt:lpstr>
      <vt:lpstr>Simulation Algorithm</vt:lpstr>
      <vt:lpstr>Simulation Algorithm</vt:lpstr>
      <vt:lpstr>Simulation Algorithm</vt:lpstr>
      <vt:lpstr>Backus-naur form (BNF)</vt:lpstr>
      <vt:lpstr>Backus-naur form (BNF)</vt:lpstr>
      <vt:lpstr>Signal Assignment</vt:lpstr>
      <vt:lpstr>Simulation Example</vt:lpstr>
      <vt:lpstr>Simulation Example</vt:lpstr>
      <vt:lpstr>VHDL Syntactical Elements and Data Types</vt:lpstr>
      <vt:lpstr>Lexical Elements</vt:lpstr>
      <vt:lpstr>Lexical Elements</vt:lpstr>
      <vt:lpstr>Lexical Elements</vt:lpstr>
      <vt:lpstr>Lexical Elements</vt:lpstr>
      <vt:lpstr>Constant Declaration</vt:lpstr>
      <vt:lpstr>Variable Declaration and Assignment</vt:lpstr>
      <vt:lpstr>Type</vt:lpstr>
      <vt:lpstr>User defined type</vt:lpstr>
      <vt:lpstr>Integer type</vt:lpstr>
      <vt:lpstr>Integer type : operations</vt:lpstr>
      <vt:lpstr>Floating-point type</vt:lpstr>
      <vt:lpstr>Floating point type: operations</vt:lpstr>
      <vt:lpstr>Physical type</vt:lpstr>
      <vt:lpstr>Physical type: operations</vt:lpstr>
      <vt:lpstr>Time type</vt:lpstr>
      <vt:lpstr>Enumerated types</vt:lpstr>
      <vt:lpstr>Predefined enum types</vt:lpstr>
      <vt:lpstr>Bit type</vt:lpstr>
      <vt:lpstr>Subtypes</vt:lpstr>
      <vt:lpstr>Scalar Type Attributes (all)</vt:lpstr>
      <vt:lpstr>Example</vt:lpstr>
      <vt:lpstr>Scalar attributes (discrete)</vt:lpstr>
      <vt:lpstr>Example</vt:lpstr>
      <vt:lpstr>Process &amp; Sequential Statements</vt:lpstr>
      <vt:lpstr>Process stmt: example</vt:lpstr>
      <vt:lpstr>Sequential statements</vt:lpstr>
      <vt:lpstr>If stmt: examples</vt:lpstr>
      <vt:lpstr>Case stmt: examples</vt:lpstr>
      <vt:lpstr>Case stmt: rules</vt:lpstr>
      <vt:lpstr>Loop statements</vt:lpstr>
      <vt:lpstr>Infinite loop: example</vt:lpstr>
      <vt:lpstr>Exit stmt: examples</vt:lpstr>
      <vt:lpstr>While loop: example</vt:lpstr>
      <vt:lpstr>For loop</vt:lpstr>
      <vt:lpstr>For loop: rules</vt:lpstr>
      <vt:lpstr>For loop: example</vt:lpstr>
      <vt:lpstr>Assertion statement </vt:lpstr>
      <vt:lpstr>Assert &amp; report stmt: example</vt:lpstr>
      <vt:lpstr>Processes and Signals Delay Modeling</vt:lpstr>
      <vt:lpstr>Processes and Signals</vt:lpstr>
      <vt:lpstr>Signals and Transactions</vt:lpstr>
      <vt:lpstr>Example</vt:lpstr>
      <vt:lpstr>Delay Mechanism</vt:lpstr>
      <vt:lpstr>Delay Mechanisms</vt:lpstr>
      <vt:lpstr>Cases for Transactions</vt:lpstr>
      <vt:lpstr>Case I: Earlier than an existing transaction</vt:lpstr>
      <vt:lpstr>Case II: Later than an existing transaction</vt:lpstr>
      <vt:lpstr>Delay mechanism and  Case I: “New earlier than existing”</vt:lpstr>
      <vt:lpstr>Transport delay and  Case II: “New later than existing”</vt:lpstr>
      <vt:lpstr>Inertial delay and  Case II: “New later than existing”</vt:lpstr>
      <vt:lpstr>Example: Inertial delay</vt:lpstr>
      <vt:lpstr>Inertial delay and reject limit</vt:lpstr>
      <vt:lpstr>Inertial delay and reject limit</vt:lpstr>
      <vt:lpstr>Example: Inertial delay</vt:lpstr>
      <vt:lpstr>PowerPoint Presentation</vt:lpstr>
      <vt:lpstr>PowerPoint Presentation</vt:lpstr>
      <vt:lpstr>Signal attributes</vt:lpstr>
      <vt:lpstr>Signal attributes</vt:lpstr>
      <vt:lpstr>Wait Statements</vt:lpstr>
      <vt:lpstr>Wait statements</vt:lpstr>
      <vt:lpstr>Wait for</vt:lpstr>
      <vt:lpstr>Wait on</vt:lpstr>
      <vt:lpstr>Wait until</vt:lpstr>
      <vt:lpstr>Wait until</vt:lpstr>
      <vt:lpstr>Mixed wait statements</vt:lpstr>
      <vt:lpstr>Delta Delay Concept</vt:lpstr>
      <vt:lpstr>Delta Delay</vt:lpstr>
      <vt:lpstr>Delta Delay: Example</vt:lpstr>
      <vt:lpstr>Delta Delay: Example</vt:lpstr>
      <vt:lpstr>Arrays, Libraries, Packages..</vt:lpstr>
      <vt:lpstr>Arrays: example</vt:lpstr>
      <vt:lpstr>Arrays: example</vt:lpstr>
      <vt:lpstr>Multi-dimensional arrays</vt:lpstr>
      <vt:lpstr>Type declarations</vt:lpstr>
      <vt:lpstr>Libraries and Packages</vt:lpstr>
      <vt:lpstr>Libraries</vt:lpstr>
      <vt:lpstr>Library: example</vt:lpstr>
      <vt:lpstr>Accessing library declarations</vt:lpstr>
      <vt:lpstr>Special library: work</vt:lpstr>
      <vt:lpstr>Example</vt:lpstr>
      <vt:lpstr>Packages</vt:lpstr>
      <vt:lpstr>Package declaration and body</vt:lpstr>
      <vt:lpstr>Package declaration</vt:lpstr>
      <vt:lpstr>Accessing package declarations</vt:lpstr>
      <vt:lpstr>Package body</vt:lpstr>
      <vt:lpstr>Use clause</vt:lpstr>
      <vt:lpstr>Use clause example</vt:lpstr>
      <vt:lpstr>Predefined package standard </vt:lpstr>
      <vt:lpstr>Predefined package standard</vt:lpstr>
      <vt:lpstr>IEEE library and packages</vt:lpstr>
      <vt:lpstr>IEEE Multivalue Logic System</vt:lpstr>
      <vt:lpstr>VHDL synthesis packages</vt:lpstr>
      <vt:lpstr>VHDL mathematical packages</vt:lpstr>
      <vt:lpstr>Subprograms: Functions and Procedures</vt:lpstr>
      <vt:lpstr>Subprograms</vt:lpstr>
      <vt:lpstr>Procedures and Functions</vt:lpstr>
      <vt:lpstr>Declaration of Procedures and Functions</vt:lpstr>
      <vt:lpstr>Procedure Example 1</vt:lpstr>
      <vt:lpstr>Procedure Example 2</vt:lpstr>
      <vt:lpstr>Files </vt:lpstr>
      <vt:lpstr>Files</vt:lpstr>
      <vt:lpstr>File reading</vt:lpstr>
      <vt:lpstr>Example </vt:lpstr>
      <vt:lpstr>File writing</vt:lpstr>
      <vt:lpstr>Problem Description</vt:lpstr>
      <vt:lpstr>Example</vt:lpstr>
      <vt:lpstr>Signals and Resolution Function</vt:lpstr>
      <vt:lpstr>Resolved signals</vt:lpstr>
      <vt:lpstr>Example</vt:lpstr>
      <vt:lpstr>Resolution function</vt:lpstr>
      <vt:lpstr>Example</vt:lpstr>
      <vt:lpstr>Example</vt:lpstr>
      <vt:lpstr>Thank you!!</vt:lpstr>
      <vt:lpstr>VHDL Coding for Synthesis</vt:lpstr>
      <vt:lpstr>Required reading</vt:lpstr>
      <vt:lpstr>PowerPoint Presentation</vt:lpstr>
      <vt:lpstr>Delays</vt:lpstr>
      <vt:lpstr>Initializations</vt:lpstr>
      <vt:lpstr>Reports and asserts</vt:lpstr>
      <vt:lpstr>Floating-point operations</vt:lpstr>
      <vt:lpstr>Dual-edge flip-flops</vt:lpstr>
      <vt:lpstr>PowerPoint Presentation</vt:lpstr>
      <vt:lpstr>Register Transfer Level (RTL) Design Description</vt:lpstr>
      <vt:lpstr>VHDL Design Styles</vt:lpstr>
      <vt:lpstr>PowerPoint Presentation</vt:lpstr>
      <vt:lpstr>PowerPoint Presentation</vt:lpstr>
      <vt:lpstr>PowerPoint Presentation</vt:lpstr>
      <vt:lpstr>PowerPoint Presentation</vt:lpstr>
      <vt:lpstr>PowerPoint Presentation</vt:lpstr>
      <vt:lpstr>Arithmetic operations</vt:lpstr>
      <vt:lpstr>Arithmetic operations</vt:lpstr>
      <vt:lpstr>Operations on Unsigned Numbers</vt:lpstr>
      <vt:lpstr>Operations on Signed Numbers</vt:lpstr>
      <vt:lpstr>Signed and Unsigned Types</vt:lpstr>
      <vt:lpstr>Integer Types</vt:lpstr>
      <vt:lpstr>Integer Types</vt:lpstr>
      <vt:lpstr>Addition of Signed Numbers (1)</vt:lpstr>
      <vt:lpstr>Addition of Signed Numbers (2)</vt:lpstr>
      <vt:lpstr>Addition of Signed Numbers (3)</vt:lpstr>
      <vt:lpstr>Addition of Unsigned Numbers</vt:lpstr>
      <vt:lpstr>Multiplication of signed and unsigned numbers (1)</vt:lpstr>
      <vt:lpstr>Multiplication of signed and unsigned numbers (2)</vt:lpstr>
      <vt:lpstr>PowerPoint Presentation</vt:lpstr>
      <vt:lpstr>Describing combinational logic using processes</vt:lpstr>
      <vt:lpstr>Describing combinational logic using processes</vt:lpstr>
      <vt:lpstr>Describing combinational logic using processes</vt:lpstr>
      <vt:lpstr>Incorrect code for combinational logic - Implied latch (1)</vt:lpstr>
      <vt:lpstr>Incorrect code for combinational logic - Implied latch (2)</vt:lpstr>
      <vt:lpstr>Describing combinational logic using processes</vt:lpstr>
      <vt:lpstr>Covering all cases in the IF statement</vt:lpstr>
      <vt:lpstr>Covering all cases in the CASE statement</vt:lpstr>
      <vt:lpstr>PowerPoint Presentation</vt:lpstr>
      <vt:lpstr>For Beginners</vt:lpstr>
      <vt:lpstr>PowerPoint Presentation</vt:lpstr>
      <vt:lpstr>For Intermmediates</vt:lpstr>
      <vt:lpstr>For Intermmediates (2)</vt:lpstr>
      <vt:lpstr>PowerPoint Presentation</vt:lpstr>
      <vt:lpstr>Describing Structure in VHDL</vt:lpstr>
      <vt:lpstr>Describing Combinational Behavior in VHDL</vt:lpstr>
      <vt:lpstr>Describing Combinational Behavior in VHDL</vt:lpstr>
      <vt:lpstr>Testbench in VHDL</vt:lpstr>
      <vt:lpstr>Describing a 4-bit Register in VHDL</vt:lpstr>
      <vt:lpstr>Describing an Oscillator in VHDL</vt:lpstr>
      <vt:lpstr>Describing a Controller in VHDL</vt:lpstr>
      <vt:lpstr>Datapath Component Description using Hardware Description Languages</vt:lpstr>
      <vt:lpstr>Describing a Full-Adder in VHDL</vt:lpstr>
      <vt:lpstr>Describing a Carry-Ripple Adder in VHDL</vt:lpstr>
      <vt:lpstr>Describing an Up-Counter in VHDL</vt:lpstr>
      <vt:lpstr>RTL Design using Hardware Description Languages</vt:lpstr>
      <vt:lpstr>High-Level State Machine of the Laser-Based Distance Measurer in VHDL</vt:lpstr>
      <vt:lpstr>Controller and Datpath of the Laser-Based Distance Measurer in VHDL</vt:lpstr>
      <vt:lpstr>Datapath of the Laser-Based Distance Measurer in VHDL</vt:lpstr>
      <vt:lpstr>Controller of the Laser-Based Distance Measurer in VHDL</vt:lpstr>
      <vt:lpstr>Controller and Datpath of the Laser-Based Distance Measurer in Verilog</vt:lpstr>
      <vt:lpstr>PowerPoint Presentation</vt:lpstr>
    </vt:vector>
  </TitlesOfParts>
  <Company>UC Berkeley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kaat</dc:creator>
  <cp:lastModifiedBy>Parviz Keshavarzi</cp:lastModifiedBy>
  <cp:revision>182</cp:revision>
  <cp:lastPrinted>1998-01-20T18:41:17Z</cp:lastPrinted>
  <dcterms:created xsi:type="dcterms:W3CDTF">1997-04-13T14:24:48Z</dcterms:created>
  <dcterms:modified xsi:type="dcterms:W3CDTF">2020-05-05T13:02:59Z</dcterms:modified>
</cp:coreProperties>
</file>