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71"/>
  </p:notesMasterIdLst>
  <p:handoutMasterIdLst>
    <p:handoutMasterId r:id="rId72"/>
  </p:handoutMasterIdLst>
  <p:sldIdLst>
    <p:sldId id="256" r:id="rId2"/>
    <p:sldId id="302" r:id="rId3"/>
    <p:sldId id="459" r:id="rId4"/>
    <p:sldId id="697" r:id="rId5"/>
    <p:sldId id="664" r:id="rId6"/>
    <p:sldId id="698" r:id="rId7"/>
    <p:sldId id="699" r:id="rId8"/>
    <p:sldId id="700" r:id="rId9"/>
    <p:sldId id="701" r:id="rId10"/>
    <p:sldId id="702" r:id="rId11"/>
    <p:sldId id="703" r:id="rId12"/>
    <p:sldId id="707" r:id="rId13"/>
    <p:sldId id="708" r:id="rId14"/>
    <p:sldId id="550" r:id="rId15"/>
    <p:sldId id="668" r:id="rId16"/>
    <p:sldId id="669" r:id="rId17"/>
    <p:sldId id="696" r:id="rId18"/>
    <p:sldId id="658" r:id="rId19"/>
    <p:sldId id="659" r:id="rId20"/>
    <p:sldId id="551" r:id="rId21"/>
    <p:sldId id="552" r:id="rId22"/>
    <p:sldId id="680" r:id="rId23"/>
    <p:sldId id="553" r:id="rId24"/>
    <p:sldId id="663" r:id="rId25"/>
    <p:sldId id="554" r:id="rId26"/>
    <p:sldId id="556" r:id="rId27"/>
    <p:sldId id="557" r:id="rId28"/>
    <p:sldId id="679" r:id="rId29"/>
    <p:sldId id="660" r:id="rId30"/>
    <p:sldId id="558" r:id="rId31"/>
    <p:sldId id="681" r:id="rId32"/>
    <p:sldId id="682" r:id="rId33"/>
    <p:sldId id="683" r:id="rId34"/>
    <p:sldId id="684" r:id="rId35"/>
    <p:sldId id="685" r:id="rId36"/>
    <p:sldId id="686" r:id="rId37"/>
    <p:sldId id="687" r:id="rId38"/>
    <p:sldId id="706" r:id="rId39"/>
    <p:sldId id="661" r:id="rId40"/>
    <p:sldId id="662" r:id="rId41"/>
    <p:sldId id="438" r:id="rId42"/>
    <p:sldId id="667" r:id="rId43"/>
    <p:sldId id="689" r:id="rId44"/>
    <p:sldId id="690" r:id="rId45"/>
    <p:sldId id="691" r:id="rId46"/>
    <p:sldId id="692" r:id="rId47"/>
    <p:sldId id="693" r:id="rId48"/>
    <p:sldId id="694" r:id="rId49"/>
    <p:sldId id="729" r:id="rId50"/>
    <p:sldId id="666" r:id="rId51"/>
    <p:sldId id="709" r:id="rId52"/>
    <p:sldId id="715" r:id="rId53"/>
    <p:sldId id="716" r:id="rId54"/>
    <p:sldId id="711" r:id="rId55"/>
    <p:sldId id="712" r:id="rId56"/>
    <p:sldId id="713" r:id="rId57"/>
    <p:sldId id="714" r:id="rId58"/>
    <p:sldId id="710" r:id="rId59"/>
    <p:sldId id="718" r:id="rId60"/>
    <p:sldId id="719" r:id="rId61"/>
    <p:sldId id="720" r:id="rId62"/>
    <p:sldId id="721" r:id="rId63"/>
    <p:sldId id="722" r:id="rId64"/>
    <p:sldId id="723" r:id="rId65"/>
    <p:sldId id="724" r:id="rId66"/>
    <p:sldId id="725" r:id="rId67"/>
    <p:sldId id="726" r:id="rId68"/>
    <p:sldId id="727" r:id="rId69"/>
    <p:sldId id="728" r:id="rId70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>
          <p15:clr>
            <a:srgbClr val="A4A3A4"/>
          </p15:clr>
        </p15:guide>
        <p15:guide id="2" pos="39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000"/>
    <a:srgbClr val="FF8C3C"/>
    <a:srgbClr val="C66B5A"/>
    <a:srgbClr val="315263"/>
    <a:srgbClr val="7B84C6"/>
    <a:srgbClr val="001E4A"/>
    <a:srgbClr val="08022E"/>
    <a:srgbClr val="000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3959" autoAdjust="0"/>
  </p:normalViewPr>
  <p:slideViewPr>
    <p:cSldViewPr snapToGrid="0">
      <p:cViewPr>
        <p:scale>
          <a:sx n="62" d="100"/>
          <a:sy n="62" d="100"/>
        </p:scale>
        <p:origin x="1080" y="494"/>
      </p:cViewPr>
      <p:guideLst>
        <p:guide orient="horz" pos="1536"/>
        <p:guide pos="397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330" y="-9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2.xml"/><Relationship Id="rId2" Type="http://schemas.openxmlformats.org/officeDocument/2006/relationships/slide" Target="slides/slide60.xml"/><Relationship Id="rId1" Type="http://schemas.openxmlformats.org/officeDocument/2006/relationships/slide" Target="slides/slide28.xml"/><Relationship Id="rId6" Type="http://schemas.openxmlformats.org/officeDocument/2006/relationships/slide" Target="slides/slide69.xml"/><Relationship Id="rId5" Type="http://schemas.openxmlformats.org/officeDocument/2006/relationships/slide" Target="slides/slide67.xml"/><Relationship Id="rId4" Type="http://schemas.openxmlformats.org/officeDocument/2006/relationships/slide" Target="slides/slide6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8438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04" tIns="45200" rIns="90404" bIns="45200" numCol="1" anchor="t" anchorCtr="0" compatLnSpc="1">
            <a:prstTxWarp prst="textNoShape">
              <a:avLst/>
            </a:prstTxWarp>
          </a:bodyPr>
          <a:lstStyle>
            <a:lvl1pPr defTabSz="904875">
              <a:defRPr sz="1000" b="1" i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VLSI Design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18113" y="0"/>
            <a:ext cx="3906837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04" tIns="45200" rIns="90404" bIns="45200" numCol="1" anchor="t" anchorCtr="0" compatLnSpc="1">
            <a:prstTxWarp prst="textNoShape">
              <a:avLst/>
            </a:prstTxWarp>
          </a:bodyPr>
          <a:lstStyle>
            <a:lvl1pPr algn="r" defTabSz="904875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08750"/>
            <a:ext cx="4008438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04" tIns="45200" rIns="90404" bIns="45200" numCol="1" anchor="b" anchorCtr="0" compatLnSpc="1">
            <a:prstTxWarp prst="textNoShape">
              <a:avLst/>
            </a:prstTxWarp>
          </a:bodyPr>
          <a:lstStyle>
            <a:lvl1pPr defTabSz="904875">
              <a:defRPr sz="1000" i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Manufacturing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18113" y="6508750"/>
            <a:ext cx="3906837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04" tIns="45200" rIns="90404" bIns="45200" numCol="1" anchor="b" anchorCtr="0" compatLnSpc="1">
            <a:prstTxWarp prst="textNoShape">
              <a:avLst/>
            </a:prstTxWarp>
          </a:bodyPr>
          <a:lstStyle>
            <a:lvl1pPr algn="r" defTabSz="904875">
              <a:defRPr sz="1300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7179FAB-0AB2-4518-BEDB-005C3D550F77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580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8438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04" tIns="45200" rIns="90404" bIns="45200" numCol="1" anchor="t" anchorCtr="0" compatLnSpc="1">
            <a:prstTxWarp prst="textNoShape">
              <a:avLst/>
            </a:prstTxWarp>
          </a:bodyPr>
          <a:lstStyle>
            <a:lvl1pPr defTabSz="904875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EE141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18113" y="0"/>
            <a:ext cx="3906837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04" tIns="45200" rIns="90404" bIns="45200" numCol="1" anchor="t" anchorCtr="0" compatLnSpc="1">
            <a:prstTxWarp prst="textNoShape">
              <a:avLst/>
            </a:prstTxWarp>
          </a:bodyPr>
          <a:lstStyle>
            <a:lvl1pPr algn="r" defTabSz="904875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30513" y="509588"/>
            <a:ext cx="3471862" cy="2603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06500" y="3282950"/>
            <a:ext cx="6716713" cy="305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04" tIns="45200" rIns="90404" bIns="452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08750"/>
            <a:ext cx="4008438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04" tIns="45200" rIns="90404" bIns="45200" numCol="1" anchor="b" anchorCtr="0" compatLnSpc="1">
            <a:prstTxWarp prst="textNoShape">
              <a:avLst/>
            </a:prstTxWarp>
          </a:bodyPr>
          <a:lstStyle>
            <a:lvl1pPr defTabSz="904875">
              <a:defRPr sz="13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18113" y="6508750"/>
            <a:ext cx="3906837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04" tIns="45200" rIns="90404" bIns="45200" numCol="1" anchor="b" anchorCtr="0" compatLnSpc="1">
            <a:prstTxWarp prst="textNoShape">
              <a:avLst/>
            </a:prstTxWarp>
          </a:bodyPr>
          <a:lstStyle>
            <a:lvl1pPr algn="r" defTabSz="904875">
              <a:defRPr sz="1300" i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13BE58B-F856-4D40-921F-B8F1C500D237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21495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 i="0" smtClean="0">
                <a:latin typeface="Times New Roman" panose="02020603050405020304" pitchFamily="18" charset="0"/>
              </a:rPr>
              <a:t>EE141</a:t>
            </a:r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CC0705-D97D-4F3B-A471-9F30FDD6098D}" type="slidenum">
              <a:rPr lang="ar-SA" altLang="en-US" sz="1300" i="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300" i="0" smtClean="0">
              <a:latin typeface="Times New Roman" panose="02020603050405020304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altLang="en-US" smtClean="0"/>
          </a:p>
        </p:txBody>
      </p:sp>
    </p:spTree>
    <p:extLst>
      <p:ext uri="{BB962C8B-B14F-4D97-AF65-F5344CB8AC3E}">
        <p14:creationId xmlns:p14="http://schemas.microsoft.com/office/powerpoint/2010/main" val="145451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 i="0" smtClean="0">
                <a:latin typeface="Times New Roman" panose="02020603050405020304" pitchFamily="18" charset="0"/>
              </a:rPr>
              <a:t>EE141</a:t>
            </a:r>
          </a:p>
        </p:txBody>
      </p:sp>
      <p:sp>
        <p:nvSpPr>
          <p:cNvPr id="112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428E1D-87E8-4FB8-9B10-4FCEF3069F78}" type="slidenum">
              <a:rPr lang="ar-SA" altLang="en-US" sz="1300" i="0" smtClean="0">
                <a:latin typeface="Times New Roman" panose="02020603050405020304" pitchFamily="18" charset="0"/>
              </a:rPr>
              <a:pPr/>
              <a:t>3</a:t>
            </a:fld>
            <a:endParaRPr lang="en-US" altLang="en-US" sz="1300" i="0" smtClean="0">
              <a:latin typeface="Times New Roman" panose="02020603050405020304" pitchFamily="18" charset="0"/>
            </a:endParaRPr>
          </a:p>
        </p:txBody>
      </p:sp>
      <p:sp>
        <p:nvSpPr>
          <p:cNvPr id="11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altLang="en-US" smtClean="0"/>
          </a:p>
        </p:txBody>
      </p:sp>
    </p:spTree>
    <p:extLst>
      <p:ext uri="{BB962C8B-B14F-4D97-AF65-F5344CB8AC3E}">
        <p14:creationId xmlns:p14="http://schemas.microsoft.com/office/powerpoint/2010/main" val="1447654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300" i="0" smtClean="0">
                <a:latin typeface="Times New Roman" panose="02020603050405020304" pitchFamily="18" charset="0"/>
              </a:rPr>
              <a:t>EE141</a:t>
            </a:r>
          </a:p>
        </p:txBody>
      </p:sp>
      <p:sp>
        <p:nvSpPr>
          <p:cNvPr id="266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4875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634C7E-C204-4B8E-9AB2-F70F0889B783}" type="slidenum">
              <a:rPr lang="ar-SA" altLang="en-US" sz="1300" i="0" smtClean="0">
                <a:latin typeface="Times New Roman" panose="02020603050405020304" pitchFamily="18" charset="0"/>
              </a:rPr>
              <a:pPr/>
              <a:t>17</a:t>
            </a:fld>
            <a:endParaRPr lang="en-US" altLang="en-US" sz="1300" i="0" smtClean="0">
              <a:latin typeface="Times New Roman" panose="02020603050405020304" pitchFamily="18" charset="0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altLang="en-US" smtClean="0"/>
          </a:p>
        </p:txBody>
      </p:sp>
    </p:spTree>
    <p:extLst>
      <p:ext uri="{BB962C8B-B14F-4D97-AF65-F5344CB8AC3E}">
        <p14:creationId xmlns:p14="http://schemas.microsoft.com/office/powerpoint/2010/main" val="3570543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2338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2338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2338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2338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E65649-DC26-4856-9310-4CA77EFB27E2}" type="slidenum">
              <a:rPr lang="en-US" altLang="en-US" sz="1200" i="0" smtClean="0">
                <a:latin typeface="Times New Roman" panose="02020603050405020304" pitchFamily="18" charset="0"/>
                <a:ea typeface="MS PGothic" panose="020B0600070205080204" pitchFamily="34" charset="-128"/>
              </a:rPr>
              <a:pPr/>
              <a:t>22</a:t>
            </a:fld>
            <a:endParaRPr lang="en-US" altLang="en-US" sz="1200" i="0" smtClean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684213"/>
            <a:ext cx="4638675" cy="34798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384675"/>
            <a:ext cx="5057775" cy="417988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  <p:extLst>
      <p:ext uri="{BB962C8B-B14F-4D97-AF65-F5344CB8AC3E}">
        <p14:creationId xmlns:p14="http://schemas.microsoft.com/office/powerpoint/2010/main" val="2603388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0" y="5943600"/>
            <a:ext cx="9144000" cy="914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B84C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fa-IR" altLang="en-US" sz="4400" i="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  <p:sp>
        <p:nvSpPr>
          <p:cNvPr id="322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61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0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25802-BBFA-4A91-9FE4-50A1A9EDD9CA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670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8750" y="200025"/>
            <a:ext cx="1949450" cy="6137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200025"/>
            <a:ext cx="5695950" cy="6137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0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34F0E-7E0D-43A5-9312-6927D0E476EC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898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7800"/>
            <a:ext cx="7772400" cy="1041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89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1148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41148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41148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28600" y="6553200"/>
            <a:ext cx="670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ECE 44</a:t>
            </a:r>
            <a:r>
              <a:rPr lang="pl-PL" altLang="en-US"/>
              <a:t>8</a:t>
            </a:r>
            <a:r>
              <a:rPr lang="en-US" altLang="en-US"/>
              <a:t> – </a:t>
            </a:r>
            <a:r>
              <a:rPr lang="pl-PL" altLang="en-US"/>
              <a:t>FPGA and ASIC Design with VHDL</a:t>
            </a:r>
          </a:p>
        </p:txBody>
      </p:sp>
    </p:spTree>
    <p:extLst>
      <p:ext uri="{BB962C8B-B14F-4D97-AF65-F5344CB8AC3E}">
        <p14:creationId xmlns:p14="http://schemas.microsoft.com/office/powerpoint/2010/main" val="103898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10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286AB-FA1B-465F-9B60-43999B0785E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43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1DFC0-0774-4D76-937F-E425094E0B9D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7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57300"/>
            <a:ext cx="38100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7300"/>
            <a:ext cx="3810000" cy="508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B03B9-57F9-4E5A-81C4-300D6F85DD8B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77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10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A50D5-3D9C-4F4F-9EE2-53FD08537A86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251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10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5BCC1-6F10-4ED4-A4C4-BCFA8D5E8D2E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108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6B504-8ADA-4779-AE87-493E104A7D7F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1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9B581-0B3A-44CC-A0B5-78EF4F6A4705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531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3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3BA41-35FD-4FCE-8FD8-9297E4A37F5B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986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36"/>
          <p:cNvSpPr>
            <a:spLocks noChangeArrowheads="1"/>
          </p:cNvSpPr>
          <p:nvPr userDrawn="1"/>
        </p:nvSpPr>
        <p:spPr bwMode="auto">
          <a:xfrm>
            <a:off x="0" y="5943600"/>
            <a:ext cx="9144000" cy="914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7B84C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fa-IR" altLang="en-US" sz="4400" i="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  <p:sp>
        <p:nvSpPr>
          <p:cNvPr id="1027" name="Text Box 1038"/>
          <p:cNvSpPr txBox="1">
            <a:spLocks noChangeArrowheads="1"/>
          </p:cNvSpPr>
          <p:nvPr userDrawn="1"/>
        </p:nvSpPr>
        <p:spPr bwMode="auto">
          <a:xfrm>
            <a:off x="723900" y="6491288"/>
            <a:ext cx="188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800" i="0" smtClean="0">
                <a:latin typeface="Arial Narrow" panose="020B0606020202030204" pitchFamily="34" charset="0"/>
              </a:rPr>
              <a:t>VLSI Design Course</a:t>
            </a:r>
            <a:endParaRPr lang="en-US" altLang="en-US" sz="1800" i="0" baseline="30000" smtClean="0">
              <a:latin typeface="Arial Narrow" panose="020B0606020202030204" pitchFamily="34" charset="0"/>
            </a:endParaRPr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200025"/>
            <a:ext cx="7772400" cy="71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VLSI Design Course</a:t>
            </a:r>
          </a:p>
        </p:txBody>
      </p:sp>
      <p:sp>
        <p:nvSpPr>
          <p:cNvPr id="1029" name="Rectangle 10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57300"/>
            <a:ext cx="77724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2" name="Rectangle 10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75425"/>
            <a:ext cx="19050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B6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D1218B-7E49-49A2-B57E-6AE46E735D42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Text Box 1039"/>
          <p:cNvSpPr txBox="1">
            <a:spLocks noChangeArrowheads="1"/>
          </p:cNvSpPr>
          <p:nvPr userDrawn="1"/>
        </p:nvSpPr>
        <p:spPr bwMode="auto">
          <a:xfrm>
            <a:off x="7118350" y="6491288"/>
            <a:ext cx="1350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800" i="0" smtClean="0">
                <a:latin typeface="Arial Narrow" panose="020B0606020202030204" pitchFamily="34" charset="0"/>
              </a:rPr>
              <a:t>VHDL Review</a:t>
            </a:r>
          </a:p>
        </p:txBody>
      </p:sp>
      <p:sp>
        <p:nvSpPr>
          <p:cNvPr id="1032" name="Text Box 1040"/>
          <p:cNvSpPr txBox="1">
            <a:spLocks noChangeArrowheads="1"/>
          </p:cNvSpPr>
          <p:nvPr userDrawn="1"/>
        </p:nvSpPr>
        <p:spPr bwMode="auto">
          <a:xfrm>
            <a:off x="4013200" y="6583363"/>
            <a:ext cx="12334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800" i="0" baseline="30000" smtClean="0">
                <a:latin typeface="Arial Narrow" panose="020B0606020202030204" pitchFamily="34" charset="0"/>
              </a:rPr>
              <a:t>Semnan University</a:t>
            </a:r>
          </a:p>
        </p:txBody>
      </p:sp>
      <p:sp>
        <p:nvSpPr>
          <p:cNvPr id="1033" name="Text Box 1041"/>
          <p:cNvSpPr txBox="1">
            <a:spLocks noChangeArrowheads="1"/>
          </p:cNvSpPr>
          <p:nvPr userDrawn="1"/>
        </p:nvSpPr>
        <p:spPr bwMode="auto">
          <a:xfrm>
            <a:off x="8620125" y="640080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fa-IR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3" r:id="rId12"/>
    <p:sldLayoutId id="214748387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C66B5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C66B5A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C66B5A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C66B5A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C66B5A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C66B5A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C66B5A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C66B5A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rgbClr val="C66B5A"/>
          </a:solidFill>
          <a:effectLst>
            <a:outerShdw blurRad="38100" dist="38100" dir="2700000" algn="tl">
              <a:srgbClr val="C0C0C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15263"/>
        </a:buClr>
        <a:buSzPct val="75000"/>
        <a:buFont typeface="Wingdings" panose="05000000000000000000" pitchFamily="2" charset="2"/>
        <a:buChar char="q"/>
        <a:defRPr sz="2800">
          <a:solidFill>
            <a:srgbClr val="31526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C9D1E"/>
        </a:buClr>
        <a:buSzPct val="65000"/>
        <a:buFont typeface="Monotype Sorts" pitchFamily="2" charset="2"/>
        <a:buChar char="l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Times New Roman" panose="02020603050405020304" pitchFamily="18" charset="0"/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Times New Roman" pitchFamily="18" charset="0"/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Times New Roman" pitchFamily="18" charset="0"/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Times New Roman" pitchFamily="18" charset="0"/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Times New Roman" pitchFamily="18" charset="0"/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yoginit@auburn.edu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hyperlink" Target="http://www.cs.umbc.edu/portal/help/VHDL/stdpkg.html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4.m4a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1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8.m4a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1281113"/>
            <a:ext cx="4800600" cy="1143000"/>
          </a:xfrm>
        </p:spPr>
        <p:txBody>
          <a:bodyPr/>
          <a:lstStyle/>
          <a:p>
            <a:pPr>
              <a:defRPr/>
            </a:pPr>
            <a:r>
              <a:rPr lang="en-US" sz="4800" dirty="0" smtClean="0"/>
              <a:t>ASIC and FPGA Design </a:t>
            </a:r>
            <a:r>
              <a:rPr lang="en-US" sz="4800" dirty="0" smtClean="0"/>
              <a:t>Course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428625" y="4489450"/>
            <a:ext cx="3538538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i="0">
                <a:solidFill>
                  <a:srgbClr val="31526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Quick VHDL</a:t>
            </a:r>
            <a:br>
              <a:rPr lang="en-US" sz="4800" i="0">
                <a:solidFill>
                  <a:srgbClr val="31526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800" i="0">
                <a:solidFill>
                  <a:srgbClr val="31526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Review</a:t>
            </a:r>
          </a:p>
        </p:txBody>
      </p:sp>
      <p:sp>
        <p:nvSpPr>
          <p:cNvPr id="7172" name="Text Box 11"/>
          <p:cNvSpPr txBox="1">
            <a:spLocks noChangeArrowheads="1"/>
          </p:cNvSpPr>
          <p:nvPr/>
        </p:nvSpPr>
        <p:spPr bwMode="auto">
          <a:xfrm>
            <a:off x="307975" y="3328988"/>
            <a:ext cx="2625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0">
                <a:solidFill>
                  <a:schemeClr val="tx1"/>
                </a:solidFill>
              </a:rPr>
              <a:t>Parviz Keshavarzi</a:t>
            </a:r>
          </a:p>
        </p:txBody>
      </p:sp>
      <p:sp>
        <p:nvSpPr>
          <p:cNvPr id="7173" name="Text Box 12"/>
          <p:cNvSpPr txBox="1">
            <a:spLocks noChangeArrowheads="1"/>
          </p:cNvSpPr>
          <p:nvPr/>
        </p:nvSpPr>
        <p:spPr bwMode="auto">
          <a:xfrm>
            <a:off x="5148263" y="5799138"/>
            <a:ext cx="157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Feb. 2020</a:t>
            </a:r>
          </a:p>
        </p:txBody>
      </p:sp>
      <p:pic>
        <p:nvPicPr>
          <p:cNvPr id="7174" name="Picture 13" descr="soc_intro_c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61975"/>
            <a:ext cx="3414713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Process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57238" y="1524000"/>
            <a:ext cx="7772400" cy="121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altLang="en-US" smtClean="0"/>
              <a:t>Contain sequential statements that define algorithms</a:t>
            </a:r>
          </a:p>
          <a:p>
            <a:pPr eaLnBrk="1" hangingPunct="1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altLang="en-US" smtClean="0"/>
              <a:t>Executed when one of the signals in the sensitivity list has an event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838200" y="3505200"/>
            <a:ext cx="3733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folHlink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proc1: </a:t>
            </a:r>
            <a:r>
              <a:rPr lang="en-US" altLang="en-US" sz="2400" dirty="0">
                <a:solidFill>
                  <a:schemeClr val="hlink"/>
                </a:solidFill>
                <a:latin typeface="Tahoma" panose="020B0604030504040204" pitchFamily="34" charset="0"/>
              </a:rPr>
              <a:t>process</a:t>
            </a: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 (</a:t>
            </a:r>
            <a:r>
              <a:rPr lang="en-US" altLang="en-US" sz="2400" dirty="0" err="1">
                <a:solidFill>
                  <a:schemeClr val="tx1"/>
                </a:solidFill>
                <a:latin typeface="Tahoma" panose="020B0604030504040204" pitchFamily="34" charset="0"/>
              </a:rPr>
              <a:t>a,b,c</a:t>
            </a: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	begin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		x&lt;=a </a:t>
            </a:r>
            <a:r>
              <a:rPr lang="en-US" altLang="en-US" sz="2400" dirty="0">
                <a:solidFill>
                  <a:schemeClr val="hlink"/>
                </a:solidFill>
                <a:latin typeface="Tahoma" panose="020B0604030504040204" pitchFamily="34" charset="0"/>
              </a:rPr>
              <a:t>and</a:t>
            </a: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 b </a:t>
            </a:r>
            <a:r>
              <a:rPr lang="en-US" altLang="en-US" sz="2400" dirty="0">
                <a:solidFill>
                  <a:schemeClr val="hlink"/>
                </a:solidFill>
                <a:latin typeface="Tahoma" panose="020B0604030504040204" pitchFamily="34" charset="0"/>
              </a:rPr>
              <a:t>and</a:t>
            </a: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 c;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hlink"/>
                </a:solidFill>
                <a:latin typeface="Tahoma" panose="020B0604030504040204" pitchFamily="34" charset="0"/>
              </a:rPr>
              <a:t>end process</a:t>
            </a: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 proc1;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724400" y="3429000"/>
            <a:ext cx="3733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folHlink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proc2: </a:t>
            </a:r>
            <a:r>
              <a:rPr lang="en-US" altLang="en-US" sz="2400" dirty="0">
                <a:solidFill>
                  <a:schemeClr val="hlink"/>
                </a:solidFill>
                <a:latin typeface="Tahoma" panose="020B0604030504040204" pitchFamily="34" charset="0"/>
              </a:rPr>
              <a:t>process</a:t>
            </a: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	begin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		x&lt;=a </a:t>
            </a:r>
            <a:r>
              <a:rPr lang="en-US" altLang="en-US" sz="2400" dirty="0">
                <a:solidFill>
                  <a:schemeClr val="hlink"/>
                </a:solidFill>
                <a:latin typeface="Tahoma" panose="020B0604030504040204" pitchFamily="34" charset="0"/>
              </a:rPr>
              <a:t>and</a:t>
            </a: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 b </a:t>
            </a:r>
            <a:r>
              <a:rPr lang="en-US" altLang="en-US" sz="2400" dirty="0">
                <a:solidFill>
                  <a:schemeClr val="hlink"/>
                </a:solidFill>
                <a:latin typeface="Tahoma" panose="020B0604030504040204" pitchFamily="34" charset="0"/>
              </a:rPr>
              <a:t>and</a:t>
            </a: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 c;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		</a:t>
            </a:r>
            <a:r>
              <a:rPr lang="en-US" altLang="en-US" sz="2400" dirty="0">
                <a:solidFill>
                  <a:schemeClr val="hlink"/>
                </a:solidFill>
                <a:latin typeface="Tahoma" panose="020B0604030504040204" pitchFamily="34" charset="0"/>
              </a:rPr>
              <a:t>wait on</a:t>
            </a: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ahoma" panose="020B0604030504040204" pitchFamily="34" charset="0"/>
              </a:rPr>
              <a:t>a,b,c</a:t>
            </a: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;</a:t>
            </a:r>
          </a:p>
          <a:p>
            <a:pPr eaLnBrk="1" hangingPunct="1">
              <a:lnSpc>
                <a:spcPct val="90000"/>
              </a:lnSpc>
              <a:buClr>
                <a:schemeClr val="folHlink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hlink"/>
                </a:solidFill>
                <a:latin typeface="Tahoma" panose="020B0604030504040204" pitchFamily="34" charset="0"/>
              </a:rPr>
              <a:t>end process</a:t>
            </a:r>
            <a:r>
              <a:rPr lang="en-US" altLang="en-US" sz="2400" dirty="0">
                <a:solidFill>
                  <a:schemeClr val="tx1"/>
                </a:solidFill>
                <a:latin typeface="Tahoma" panose="020B0604030504040204" pitchFamily="34" charset="0"/>
              </a:rPr>
              <a:t> proc2;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762000" y="57150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folHlink"/>
              </a:buClr>
              <a:buSzPct val="80000"/>
              <a:buFont typeface="Wingdings" panose="05000000000000000000" pitchFamily="2" charset="2"/>
              <a:buChar char="v"/>
            </a:pPr>
            <a:endParaRPr lang="en-US" altLang="en-US" sz="24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62000" y="5791200"/>
            <a:ext cx="269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folHlink"/>
              </a:buClr>
              <a:buSzPct val="80000"/>
              <a:defRPr/>
            </a:pPr>
            <a:r>
              <a:rPr lang="en-US" b="1" dirty="0">
                <a:latin typeface="+mn-lt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B0B9F1E-F6A3-4B0D-A9E8-38B04713FA3F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>
          <a:xfrm>
            <a:off x="703263" y="695325"/>
            <a:ext cx="7772400" cy="715963"/>
          </a:xfrm>
        </p:spPr>
        <p:txBody>
          <a:bodyPr/>
          <a:lstStyle/>
          <a:p>
            <a:pPr>
              <a:defRPr/>
            </a:pPr>
            <a:r>
              <a:rPr lang="en-US" smtClean="0"/>
              <a:t>Modeling Flip-Flops Using VHDL Processes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z="2400" smtClean="0"/>
          </a:p>
          <a:p>
            <a:r>
              <a:rPr lang="en-US" altLang="en-US" sz="2400" smtClean="0"/>
              <a:t>Whenever one of the signals in the sensitivity list changes, the sequential statements are executed </a:t>
            </a:r>
            <a:br>
              <a:rPr lang="en-US" altLang="en-US" sz="2400" smtClean="0"/>
            </a:br>
            <a:r>
              <a:rPr lang="en-US" altLang="en-US" sz="2400" smtClean="0"/>
              <a:t>in sequence one time 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2155825"/>
            <a:ext cx="3683000" cy="1327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1935163" y="1635125"/>
            <a:ext cx="37576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en-US" altLang="en-US" sz="2400" i="0">
                <a:solidFill>
                  <a:srgbClr val="3333FF"/>
                </a:solidFill>
              </a:rPr>
              <a:t>General form of process</a:t>
            </a:r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3179763" y="2468563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a-IR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Sequential Style Syntax</a:t>
            </a:r>
          </a:p>
        </p:txBody>
      </p:sp>
      <p:sp>
        <p:nvSpPr>
          <p:cNvPr id="20483" name="Content Placeholder 3"/>
          <p:cNvSpPr>
            <a:spLocks noGrp="1"/>
          </p:cNvSpPr>
          <p:nvPr>
            <p:ph sz="half" idx="2"/>
          </p:nvPr>
        </p:nvSpPr>
        <p:spPr>
          <a:xfrm>
            <a:off x="685800" y="5105400"/>
            <a:ext cx="7772400" cy="990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mtClean="0"/>
              <a:t>Assignments are executed sequentially inside processes.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752600"/>
            <a:ext cx="73056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Sequential Statements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{Signal, Variable} assignments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Flow control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if &lt;condition&gt; then &lt;</a:t>
            </a:r>
            <a:r>
              <a:rPr lang="en-US" altLang="en-US" sz="2000" dirty="0" err="1" smtClean="0"/>
              <a:t>statments</a:t>
            </a:r>
            <a:r>
              <a:rPr lang="en-US" altLang="en-US" sz="2000" dirty="0" smtClean="0"/>
              <a:t>&gt;</a:t>
            </a:r>
          </a:p>
          <a:p>
            <a:pPr lvl="1">
              <a:buFontTx/>
              <a:buNone/>
            </a:pPr>
            <a:r>
              <a:rPr lang="en-US" altLang="en-US" sz="2000" dirty="0" smtClean="0"/>
              <a:t>     [</a:t>
            </a:r>
            <a:r>
              <a:rPr lang="en-US" altLang="en-US" sz="2000" dirty="0" err="1" smtClean="0"/>
              <a:t>elsif</a:t>
            </a:r>
            <a:r>
              <a:rPr lang="en-US" altLang="en-US" sz="2000" dirty="0" smtClean="0"/>
              <a:t> &lt;condition&gt; then &lt;</a:t>
            </a:r>
            <a:r>
              <a:rPr lang="en-US" altLang="en-US" sz="2000" dirty="0" err="1" smtClean="0"/>
              <a:t>statments</a:t>
            </a:r>
            <a:r>
              <a:rPr lang="en-US" altLang="en-US" sz="2000" dirty="0" smtClean="0"/>
              <a:t>&gt;]</a:t>
            </a:r>
          </a:p>
          <a:p>
            <a:pPr lvl="1">
              <a:buFontTx/>
              <a:buNone/>
            </a:pPr>
            <a:r>
              <a:rPr lang="en-US" altLang="en-US" sz="2000" dirty="0" smtClean="0"/>
              <a:t>     else &lt;statements&gt;</a:t>
            </a:r>
          </a:p>
          <a:p>
            <a:pPr lvl="1">
              <a:buFontTx/>
              <a:buNone/>
            </a:pPr>
            <a:r>
              <a:rPr lang="en-US" altLang="en-US" sz="2000" dirty="0" smtClean="0"/>
              <a:t>     end if;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for &lt;range&gt; loop &lt;</a:t>
            </a:r>
            <a:r>
              <a:rPr lang="en-US" altLang="en-US" sz="2000" dirty="0" err="1" smtClean="0"/>
              <a:t>statments</a:t>
            </a:r>
            <a:r>
              <a:rPr lang="en-US" altLang="en-US" sz="2000" dirty="0" smtClean="0"/>
              <a:t>&gt; end loop;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while &lt;condition&gt; loop &lt;</a:t>
            </a:r>
            <a:r>
              <a:rPr lang="en-US" altLang="en-US" sz="2000" dirty="0" err="1" smtClean="0"/>
              <a:t>statments</a:t>
            </a:r>
            <a:r>
              <a:rPr lang="en-US" altLang="en-US" sz="2000" dirty="0" smtClean="0"/>
              <a:t>&gt; end loop;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case &lt;condition&gt; is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sz="1800" dirty="0" smtClean="0"/>
              <a:t>	when &lt;value&gt; =&gt; &lt;statements&gt;;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sz="1800" dirty="0" smtClean="0"/>
              <a:t>	when &lt;value&gt; =&gt; &lt;statements&gt;;</a:t>
            </a:r>
          </a:p>
          <a:p>
            <a:pPr lvl="2">
              <a:buFont typeface="Wingdings" panose="05000000000000000000" pitchFamily="2" charset="2"/>
              <a:buNone/>
            </a:pPr>
            <a:r>
              <a:rPr lang="en-US" altLang="en-US" sz="1800" dirty="0" smtClean="0"/>
              <a:t>	when others =&gt; &lt;statements&gt;;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Wait on &lt;signal&gt; until &lt;expression&gt; for &lt;time&gt;;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sz="2800" dirty="0" smtClean="0">
                <a:solidFill>
                  <a:schemeClr val="tx2">
                    <a:satMod val="130000"/>
                  </a:schemeClr>
                </a:solidFill>
              </a:rPr>
              <a:t>Synthesis</a:t>
            </a:r>
            <a:endParaRPr lang="en-US" sz="28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sz="180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From high level description to the gate level netlist, it is usually with the help of synthesis tools. </a:t>
            </a:r>
          </a:p>
          <a:p>
            <a:pPr eaLnBrk="1" hangingPunct="1"/>
            <a:r>
              <a:rPr lang="en-US" altLang="zh-CN" sz="180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 VHDL, </a:t>
            </a:r>
            <a:r>
              <a:rPr lang="en-US" altLang="zh-CN" sz="1800" smtClean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only a subset of the language is synthesizable,</a:t>
            </a:r>
            <a:r>
              <a:rPr lang="en-US" altLang="zh-CN" sz="180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and different tools support different subsets.</a:t>
            </a:r>
          </a:p>
          <a:p>
            <a:pPr eaLnBrk="1" hangingPunct="1">
              <a:buClr>
                <a:schemeClr val="accent2"/>
              </a:buClr>
              <a:buFont typeface="Monotype Sorts" pitchFamily="2" charset="2"/>
              <a:buChar char="z"/>
            </a:pPr>
            <a:r>
              <a:rPr kumimoji="1" lang="en-US" altLang="en-US" sz="1800" smtClean="0">
                <a:solidFill>
                  <a:srgbClr val="0033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kumimoji="1" lang="en-US" altLang="en-US" sz="1800" smtClean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RTL style code</a:t>
            </a:r>
            <a:r>
              <a:rPr kumimoji="1" lang="en-US" altLang="en-US" sz="1800" smtClean="0">
                <a:solidFill>
                  <a:srgbClr val="0033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is encouraged because it is synthesizable.</a:t>
            </a:r>
          </a:p>
          <a:p>
            <a:pPr eaLnBrk="1" hangingPunct="1">
              <a:buClr>
                <a:schemeClr val="accent2"/>
              </a:buClr>
              <a:buFont typeface="Monotype Sorts" pitchFamily="2" charset="2"/>
              <a:buChar char="z"/>
            </a:pPr>
            <a:r>
              <a:rPr kumimoji="1" lang="en-US" altLang="en-US" sz="1800" smtClean="0">
                <a:solidFill>
                  <a:srgbClr val="0033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In RTL, it is possible to split the code into two blocks (e.g. process) that contain either purely combinational logic or registers.</a:t>
            </a:r>
          </a:p>
          <a:p>
            <a:pPr eaLnBrk="1" hangingPunct="1">
              <a:buClr>
                <a:schemeClr val="accent2"/>
              </a:buClr>
              <a:buFont typeface="Monotype Sorts" pitchFamily="2" charset="2"/>
              <a:buChar char="z"/>
            </a:pPr>
            <a:r>
              <a:rPr kumimoji="1" lang="en-US" altLang="en-US" sz="1800" smtClean="0">
                <a:solidFill>
                  <a:srgbClr val="0033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FSM is also synthesizable</a:t>
            </a:r>
            <a:endParaRPr kumimoji="1" lang="en-US" altLang="en-US" sz="200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endParaRPr lang="en-US" altLang="en-US" sz="1800" smtClean="0"/>
          </a:p>
        </p:txBody>
      </p:sp>
      <p:pic>
        <p:nvPicPr>
          <p:cNvPr id="22532" name="Picture 5" descr="t_1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75"/>
            <a:ext cx="412432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643063" y="4643438"/>
            <a:ext cx="26431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For simulation, we can use the unsynthesizable VHDL or Verilog code in the test bench to generate the stimulus. 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CD79224-DBF3-495F-900F-BEA77691B7F3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72687B1-9DDF-400D-923C-E9A8BBF4594F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5" name="Text Box 3"/>
          <p:cNvSpPr txBox="1">
            <a:spLocks noChangeArrowheads="1"/>
          </p:cNvSpPr>
          <p:nvPr/>
        </p:nvSpPr>
        <p:spPr bwMode="auto">
          <a:xfrm>
            <a:off x="400050" y="4505325"/>
            <a:ext cx="1974850" cy="830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i="0" dirty="0">
                <a:solidFill>
                  <a:srgbClr val="31526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VHDL </a:t>
            </a:r>
          </a:p>
        </p:txBody>
      </p:sp>
      <p:pic>
        <p:nvPicPr>
          <p:cNvPr id="25603" name="Picture 6" descr="soc_intro_c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61975"/>
            <a:ext cx="3414713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0663" y="13176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Part 2: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12A0D03-B716-40F8-B912-64A5D35AB172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 to VHDL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n-US" sz="2000" smtClean="0"/>
          </a:p>
          <a:p>
            <a:pPr>
              <a:defRPr/>
            </a:pPr>
            <a:r>
              <a:rPr lang="en-US" altLang="en-US" sz="2400" smtClean="0"/>
              <a:t>Need for Hardware Description Languages</a:t>
            </a:r>
          </a:p>
          <a:p>
            <a:pPr lvl="1">
              <a:defRPr/>
            </a:pPr>
            <a:r>
              <a:rPr lang="en-US" altLang="en-US" sz="2000" smtClean="0"/>
              <a:t>Systems become more complex</a:t>
            </a:r>
          </a:p>
          <a:p>
            <a:pPr lvl="1">
              <a:defRPr/>
            </a:pPr>
            <a:r>
              <a:rPr lang="en-US" altLang="en-US" sz="2000" smtClean="0"/>
              <a:t>Design at the gate and flip-flop level becomes </a:t>
            </a:r>
            <a:br>
              <a:rPr lang="en-US" altLang="en-US" sz="2000" smtClean="0"/>
            </a:br>
            <a:r>
              <a:rPr lang="en-US" altLang="en-US" sz="2000" smtClean="0"/>
              <a:t>very tedious and time consuming</a:t>
            </a:r>
          </a:p>
          <a:p>
            <a:pPr>
              <a:defRPr/>
            </a:pPr>
            <a:r>
              <a:rPr lang="en-US" altLang="en-US" sz="2400" smtClean="0"/>
              <a:t>HDLs allow</a:t>
            </a:r>
          </a:p>
          <a:p>
            <a:pPr lvl="1">
              <a:defRPr/>
            </a:pPr>
            <a:r>
              <a:rPr lang="en-US" altLang="en-US" sz="2000" smtClean="0"/>
              <a:t>Design and debugging at a higher level before </a:t>
            </a:r>
            <a:br>
              <a:rPr lang="en-US" altLang="en-US" sz="2000" smtClean="0"/>
            </a:br>
            <a:r>
              <a:rPr lang="en-US" altLang="en-US" sz="2000" smtClean="0"/>
              <a:t>conversion to the gate and flip-flop level</a:t>
            </a:r>
          </a:p>
          <a:p>
            <a:pPr lvl="1">
              <a:defRPr/>
            </a:pPr>
            <a:r>
              <a:rPr lang="en-US" altLang="en-US" sz="2000" smtClean="0"/>
              <a:t>Tools for synthesis do the conversion</a:t>
            </a:r>
          </a:p>
          <a:p>
            <a:pPr>
              <a:defRPr/>
            </a:pPr>
            <a:r>
              <a:rPr lang="en-US" altLang="en-US" sz="2400" smtClean="0"/>
              <a:t>VHDL, Verilog</a:t>
            </a:r>
          </a:p>
          <a:p>
            <a:pPr>
              <a:defRPr/>
            </a:pPr>
            <a:r>
              <a:rPr lang="en-US" altLang="en-US" sz="2400" smtClean="0"/>
              <a:t>VHDL – VHSIC Hardware Description Language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4052E6A-A7C7-4EF2-847F-505C053E6F14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  <p:sp>
        <p:nvSpPr>
          <p:cNvPr id="607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 to VHDL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smtClean="0"/>
              <a:t>Developed originally by DARPA</a:t>
            </a:r>
          </a:p>
          <a:p>
            <a:pPr lvl="1"/>
            <a:r>
              <a:rPr lang="en-US" altLang="en-US" sz="2000" smtClean="0"/>
              <a:t>for specifying digital systems </a:t>
            </a:r>
          </a:p>
          <a:p>
            <a:r>
              <a:rPr lang="en-US" altLang="en-US" sz="2400" smtClean="0"/>
              <a:t>International IEEE standard (IEEE 1076-1993)</a:t>
            </a:r>
          </a:p>
          <a:p>
            <a:r>
              <a:rPr lang="en-US" altLang="en-US" sz="2400" smtClean="0"/>
              <a:t>Hardware Description, Simulation, Synthesis</a:t>
            </a:r>
          </a:p>
          <a:p>
            <a:r>
              <a:rPr lang="en-US" altLang="en-US" sz="2400" smtClean="0"/>
              <a:t>Provides a mechanism for digital design and </a:t>
            </a:r>
            <a:br>
              <a:rPr lang="en-US" altLang="en-US" sz="2400" smtClean="0"/>
            </a:br>
            <a:r>
              <a:rPr lang="en-US" altLang="en-US" sz="2400" smtClean="0"/>
              <a:t>reusable design documentation</a:t>
            </a:r>
          </a:p>
          <a:p>
            <a:r>
              <a:rPr lang="en-US" altLang="en-US" sz="2400" smtClean="0"/>
              <a:t>Support different description levels</a:t>
            </a:r>
          </a:p>
          <a:p>
            <a:pPr lvl="1"/>
            <a:r>
              <a:rPr lang="en-US" altLang="en-US" sz="2000" smtClean="0"/>
              <a:t>Structural (specifying interconnections of the gates), </a:t>
            </a:r>
          </a:p>
          <a:p>
            <a:pPr lvl="1"/>
            <a:r>
              <a:rPr lang="en-US" altLang="en-US" sz="2000" smtClean="0"/>
              <a:t>Dataflow (specifying logic equations), and </a:t>
            </a:r>
          </a:p>
          <a:p>
            <a:pPr lvl="1"/>
            <a:r>
              <a:rPr lang="en-US" altLang="en-US" sz="2000" smtClean="0"/>
              <a:t>Behavioral (specifying behavior)</a:t>
            </a:r>
          </a:p>
          <a:p>
            <a:r>
              <a:rPr lang="en-US" altLang="en-US" sz="2400" smtClean="0"/>
              <a:t>Top-down, Technology Dependent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9E5D3A9-27F5-4F26-B36D-3DEDE5421EAC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Acknowledgement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" y="1136650"/>
            <a:ext cx="7772400" cy="26082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dirty="0" smtClean="0"/>
              <a:t>   These slides used or are derived from the following source:</a:t>
            </a:r>
          </a:p>
          <a:p>
            <a:pPr lvl="1">
              <a:defRPr/>
            </a:pPr>
            <a:r>
              <a:rPr lang="en-US" altLang="en-US" dirty="0" smtClean="0"/>
              <a:t>Dr. </a:t>
            </a:r>
            <a:r>
              <a:rPr lang="en-US" altLang="en-US" dirty="0" err="1" smtClean="0"/>
              <a:t>Karam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Chatha’s</a:t>
            </a:r>
            <a:r>
              <a:rPr lang="en-US" altLang="en-US" dirty="0" smtClean="0"/>
              <a:t>  VHDL course taught at Arizona State University.</a:t>
            </a:r>
          </a:p>
          <a:p>
            <a:pPr lvl="1">
              <a:defRPr/>
            </a:pPr>
            <a:r>
              <a:rPr lang="en-US" altLang="en-US" dirty="0" err="1" smtClean="0"/>
              <a:t>Melnik</a:t>
            </a:r>
            <a:endParaRPr lang="en-US" altLang="en-US" dirty="0" smtClean="0"/>
          </a:p>
          <a:p>
            <a:pPr lvl="1">
              <a:defRPr/>
            </a:pPr>
            <a:r>
              <a:rPr lang="en-US" altLang="en-US" dirty="0" smtClean="0"/>
              <a:t>Jason D. </a:t>
            </a:r>
            <a:r>
              <a:rPr lang="en-US" altLang="en-US" dirty="0" err="1" smtClean="0"/>
              <a:t>Bakos</a:t>
            </a:r>
            <a:r>
              <a:rPr lang="en-US" altLang="en-US" dirty="0" smtClean="0"/>
              <a:t> “VHDL and HDL Designer Primer” university of South Carolina</a:t>
            </a:r>
          </a:p>
          <a:p>
            <a:pPr lvl="1">
              <a:defRPr/>
            </a:pPr>
            <a:r>
              <a:rPr lang="en-US" altLang="en-US" dirty="0" smtClean="0"/>
              <a:t>Tuft Slides</a:t>
            </a:r>
          </a:p>
          <a:p>
            <a:pPr lvl="1" eaLnBrk="1" hangingPunct="1">
              <a:defRPr/>
            </a:pPr>
            <a:r>
              <a:rPr lang="en-US" altLang="en-US" dirty="0" smtClean="0"/>
              <a:t>Nitin Yogi, Digital Logic Circuits course (</a:t>
            </a:r>
            <a:r>
              <a:rPr lang="en-US" altLang="en-US" dirty="0" smtClean="0">
                <a:hlinkClick r:id="rId2"/>
              </a:rPr>
              <a:t>yoginit@auburn.edu</a:t>
            </a:r>
            <a:r>
              <a:rPr lang="en-US" altLang="en-US" dirty="0" smtClean="0"/>
              <a:t>)</a:t>
            </a:r>
          </a:p>
          <a:p>
            <a:pPr lvl="1" eaLnBrk="1" hangingPunct="1">
              <a:defRPr/>
            </a:pPr>
            <a:r>
              <a:rPr lang="en-US" altLang="en-US" dirty="0" smtClean="0"/>
              <a:t>ECE 448 George Mason University</a:t>
            </a:r>
          </a:p>
          <a:p>
            <a:pPr lvl="1" eaLnBrk="1" hangingPunct="1">
              <a:defRPr/>
            </a:pPr>
            <a:endParaRPr lang="en-US" altLang="en-US" dirty="0" smtClean="0"/>
          </a:p>
          <a:p>
            <a:pPr lvl="1" eaLnBrk="1" hangingPunct="1">
              <a:defRPr/>
            </a:pPr>
            <a:endParaRPr lang="en-US" altLang="en-US" dirty="0" smtClean="0"/>
          </a:p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en-US" altLang="en-US" sz="1200" dirty="0" smtClean="0"/>
              <a:t>			</a:t>
            </a:r>
            <a:endParaRPr lang="en-US" altLang="en-US" dirty="0" smtClean="0"/>
          </a:p>
          <a:p>
            <a:pPr lvl="1">
              <a:defRPr/>
            </a:pPr>
            <a:endParaRPr lang="en-US" altLang="en-US" dirty="0" smtClean="0"/>
          </a:p>
          <a:p>
            <a:pPr lvl="1">
              <a:defRPr/>
            </a:pPr>
            <a:endParaRPr lang="en-US" altLang="en-US" dirty="0" smtClean="0"/>
          </a:p>
          <a:p>
            <a:pPr lvl="1">
              <a:defRPr/>
            </a:pPr>
            <a:endParaRPr lang="en-US" altLang="en-U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t>Fund. of VLSI Chip Design </a:t>
            </a:r>
            <a:fld id="{8436492F-8479-4AB2-B267-D2B575FBFC80}" type="slidenum">
              <a:rPr lang="en-US" altLang="en-US" sz="1400" smtClean="0">
                <a:solidFill>
                  <a:schemeClr val="tx1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400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VHDL (Appendix B in Textbook)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400" smtClean="0"/>
              <a:t>HDL =&gt; VHDL / Verilog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/>
              <a:t>VHDL more verbose, better for team projects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/>
              <a:t>Not case-sensitive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/>
              <a:t>VHDL =&gt; “VHSIC Hardware Description Language”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/>
              <a:t>VHSIC =&gt; “US DoD Very-High-Speed Integrated Circuit”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/>
              <a:t>DoD project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200" smtClean="0"/>
              <a:t>Document behavior of ASICs from suppliers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200" smtClean="0"/>
              <a:t>Alternative to manuals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/>
              <a:t>Used to describe behavior of digital logic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200" smtClean="0"/>
              <a:t>Extensions for analog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/>
              <a:t>High-level programming language, subset of Ada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200" smtClean="0"/>
              <a:t>Also looks like Pascal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/>
              <a:t>IEEE standards:  1987, 1993, 2000, 2002</a:t>
            </a:r>
          </a:p>
          <a:p>
            <a:pPr eaLnBrk="1" hangingPunct="1">
              <a:lnSpc>
                <a:spcPct val="90000"/>
              </a:lnSpc>
            </a:pPr>
            <a:endParaRPr lang="en-US" altLang="en-US" sz="14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/>
              <a:t>First came the language…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/>
              <a:t>…next came simulators…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400" smtClean="0"/>
              <a:t>…then came synthesizers (FPGA and ASIC)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t>Fund. of VLSI Chip Design </a:t>
            </a:r>
            <a:fld id="{4AF41B30-F5F0-4D93-B9C3-2982E3CDC39A}" type="slidenum">
              <a:rPr lang="en-US" altLang="en-US" sz="1400" smtClean="0">
                <a:solidFill>
                  <a:schemeClr val="tx1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VHDL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800" smtClean="0"/>
              <a:t>By its nature, VHDL 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/>
              <a:t>Self-documenting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/>
              <a:t>Allows for easy testbench design (simulators, instruments)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1800" smtClean="0"/>
              <a:t>Any VHDL code may be simulated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smtClean="0"/>
              <a:t>Only some VHDL codes may be synthesized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/>
              <a:t>Depends on packages, data types, and constructs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6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1800" smtClean="0"/>
              <a:t>VHDL descriptions (programs) have structure similar to C++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smtClean="0"/>
              <a:t>Each design (component) is made up of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/>
              <a:t>Entity section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200" smtClean="0"/>
              <a:t>Component interface (I/O)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200" smtClean="0"/>
              <a:t>Analogous to C++ header (public methods only)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/>
              <a:t>Architecture section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200" smtClean="0"/>
              <a:t>Contains behavior (implementation)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200" smtClean="0"/>
              <a:t>Can have multiple architectures for any entity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200" smtClean="0"/>
              <a:t>Example:  different types of adders with consistent interfaces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82000" cy="752475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Subsequent v</a:t>
            </a:r>
            <a:r>
              <a:rPr lang="pl-PL" altLang="en-US" smtClean="0"/>
              <a:t>ersions of VHDL</a:t>
            </a:r>
            <a:endParaRPr lang="en-US" alt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7086600" cy="1752600"/>
          </a:xfrm>
          <a:noFill/>
        </p:spPr>
        <p:txBody>
          <a:bodyPr/>
          <a:lstStyle/>
          <a:p>
            <a:pPr lvl="1"/>
            <a:r>
              <a:rPr lang="en-US" altLang="en-US" smtClean="0"/>
              <a:t>IEEE-1076 1987</a:t>
            </a:r>
          </a:p>
          <a:p>
            <a:pPr lvl="1"/>
            <a:r>
              <a:rPr lang="en-US" altLang="en-US" smtClean="0">
                <a:solidFill>
                  <a:srgbClr val="0000FF"/>
                </a:solidFill>
              </a:rPr>
              <a:t>IEEE-1076 1993 </a:t>
            </a:r>
            <a:r>
              <a:rPr lang="en-US" altLang="en-US" smtClean="0">
                <a:sym typeface="Wingdings" panose="05000000000000000000" pitchFamily="2" charset="2"/>
              </a:rPr>
              <a:t>← </a:t>
            </a:r>
            <a:r>
              <a:rPr lang="en-US" altLang="en-US" smtClean="0">
                <a:solidFill>
                  <a:srgbClr val="FF0000"/>
                </a:solidFill>
                <a:sym typeface="Wingdings" panose="05000000000000000000" pitchFamily="2" charset="2"/>
              </a:rPr>
              <a:t>most commonly supported by CAD tools</a:t>
            </a:r>
            <a:endParaRPr lang="en-US" altLang="en-US" smtClean="0">
              <a:solidFill>
                <a:srgbClr val="FF0000"/>
              </a:solidFill>
            </a:endParaRPr>
          </a:p>
          <a:p>
            <a:pPr lvl="1"/>
            <a:r>
              <a:rPr lang="en-US" altLang="en-US" smtClean="0"/>
              <a:t>IEEE-1076 2000 (minor changes)</a:t>
            </a:r>
          </a:p>
          <a:p>
            <a:pPr lvl="1"/>
            <a:r>
              <a:rPr lang="en-US" altLang="en-US" smtClean="0"/>
              <a:t>IEEE-1076 2002 (minor changes)</a:t>
            </a:r>
          </a:p>
          <a:p>
            <a:pPr lvl="1"/>
            <a:r>
              <a:rPr lang="en-US" altLang="en-US" smtClean="0"/>
              <a:t>IEEE-1076 2008</a:t>
            </a:r>
          </a:p>
          <a:p>
            <a:pPr lvl="1"/>
            <a:endParaRPr lang="en-US" altLang="en-US" sz="32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D0441B3-31F3-404F-BEE3-9CF2726A23D7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Basic Form of VHDL Code</a:t>
            </a:r>
          </a:p>
        </p:txBody>
      </p:sp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685800" y="1676400"/>
            <a:ext cx="7696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ea typeface="MS PGothic" panose="020B0600070205080204" pitchFamily="34" charset="-128"/>
              </a:rPr>
              <a:t>Every VHDL design description consists of two parts: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FF0000"/>
                </a:solidFill>
                <a:ea typeface="MS PGothic" panose="020B0600070205080204" pitchFamily="34" charset="-128"/>
              </a:rPr>
              <a:t>entity 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FF0000"/>
                </a:solidFill>
                <a:ea typeface="MS PGothic" panose="020B0600070205080204" pitchFamily="34" charset="-128"/>
              </a:rPr>
              <a:t>architecture 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ea typeface="MS PGothic" panose="020B0600070205080204" pitchFamily="34" charset="-128"/>
              </a:rPr>
              <a:t>The entity section is used to declare I/O ports of the circuit.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chemeClr val="tx1"/>
                </a:solidFill>
                <a:ea typeface="MS PGothic" panose="020B0600070205080204" pitchFamily="34" charset="-128"/>
              </a:rPr>
              <a:t>The architecture portion describes the circuit’s behavior.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4968875"/>
            <a:ext cx="5600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Basic Form of VHDL Code (cont.)</a:t>
            </a: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685800" y="1676400"/>
            <a:ext cx="76962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ea typeface="MS PGothic" panose="020B0600070205080204" pitchFamily="34" charset="-128"/>
              </a:rPr>
              <a:t>Every VHDL design description consists of at least: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C00000"/>
                </a:solidFill>
                <a:ea typeface="MS PGothic" panose="020B0600070205080204" pitchFamily="34" charset="-128"/>
              </a:rPr>
              <a:t>one entity / architecture pair, </a:t>
            </a:r>
          </a:p>
          <a:p>
            <a:pPr lvl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C00000"/>
                </a:solidFill>
                <a:ea typeface="MS PGothic" panose="020B0600070205080204" pitchFamily="34" charset="-128"/>
              </a:rPr>
              <a:t>or one entity with multiple architectures.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ea typeface="MS PGothic" panose="020B0600070205080204" pitchFamily="34" charset="-128"/>
              </a:rPr>
              <a:t>A behavioral model is similar to a “black box”.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chemeClr val="tx1"/>
                </a:solidFill>
                <a:ea typeface="MS PGothic" panose="020B0600070205080204" pitchFamily="34" charset="-128"/>
              </a:rPr>
              <a:t> Standardized design libraries are included before entity declaration.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413250"/>
            <a:ext cx="5600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590925"/>
            <a:ext cx="78105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Entity Declaration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8382000" cy="1905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smtClean="0"/>
              <a:t>An entity declaration describes the interface of the component.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smtClean="0"/>
              <a:t>PORT clause indicates input and output ports.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smtClean="0"/>
              <a:t>An entity can be thought of as a symbol for a component.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Port Declaration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7772400" cy="3810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PORT declaration establishes the interface of the object to the outside world.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Three parts of the PORT declaration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Name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Any identifier that is not a reserved word.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Mode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In, Out, </a:t>
            </a:r>
            <a:r>
              <a:rPr lang="en-US" altLang="en-US" sz="1800" dirty="0" err="1" smtClean="0"/>
              <a:t>Inout</a:t>
            </a:r>
            <a:r>
              <a:rPr lang="en-US" altLang="en-US" sz="1800" dirty="0" smtClean="0"/>
              <a:t>, Buffer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Data type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Any declared or predefined datatype.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Sample PORT declaration syntax: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5400675"/>
            <a:ext cx="45815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75425"/>
            <a:ext cx="1905000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ECE 44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8</a:t>
            </a: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– 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FPGA and ASIC Design with VHDL</a:t>
            </a:r>
          </a:p>
        </p:txBody>
      </p:sp>
      <p:grpSp>
        <p:nvGrpSpPr>
          <p:cNvPr id="38915" name="Group 4"/>
          <p:cNvGrpSpPr>
            <a:grpSpLocks/>
          </p:cNvGrpSpPr>
          <p:nvPr/>
        </p:nvGrpSpPr>
        <p:grpSpPr bwMode="auto">
          <a:xfrm>
            <a:off x="1917700" y="3733800"/>
            <a:ext cx="4267200" cy="1922463"/>
            <a:chOff x="480" y="2448"/>
            <a:chExt cx="2688" cy="960"/>
          </a:xfrm>
        </p:grpSpPr>
        <p:sp>
          <p:nvSpPr>
            <p:cNvPr id="38933" name="Rectangle 5"/>
            <p:cNvSpPr>
              <a:spLocks noChangeArrowheads="1"/>
            </p:cNvSpPr>
            <p:nvPr/>
          </p:nvSpPr>
          <p:spPr bwMode="auto">
            <a:xfrm>
              <a:off x="573" y="2505"/>
              <a:ext cx="2499" cy="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spcBef>
                  <a:spcPct val="20000"/>
                </a:spcBef>
                <a:buClr>
                  <a:srgbClr val="315263"/>
                </a:buClr>
                <a:buSzPct val="75000"/>
                <a:buFont typeface="Wingdings" panose="05000000000000000000" pitchFamily="2" charset="2"/>
                <a:buChar char="q"/>
                <a:tabLst>
                  <a:tab pos="457200" algn="l"/>
                  <a:tab pos="685800" algn="l"/>
                </a:tabLst>
                <a:defRPr sz="2800">
                  <a:solidFill>
                    <a:srgbClr val="315263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tabLst>
                  <a:tab pos="457200" algn="l"/>
                  <a:tab pos="6858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tabLst>
                  <a:tab pos="457200" algn="l"/>
                  <a:tab pos="6858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C9D1E"/>
                </a:buClr>
                <a:buSzPct val="65000"/>
                <a:buFont typeface="Monotype Sorts" pitchFamily="2" charset="2"/>
                <a:buChar char="l"/>
                <a:tabLst>
                  <a:tab pos="457200" algn="l"/>
                  <a:tab pos="685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457200" algn="l"/>
                  <a:tab pos="685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457200" algn="l"/>
                  <a:tab pos="685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457200" algn="l"/>
                  <a:tab pos="685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457200" algn="l"/>
                  <a:tab pos="685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457200" algn="l"/>
                  <a:tab pos="685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5000"/>
                </a:lnSpc>
                <a:buClrTx/>
                <a:buSzTx/>
                <a:buFontTx/>
                <a:buNone/>
              </a:pPr>
              <a:r>
                <a:rPr lang="pl-PL" altLang="en-US" sz="1400" b="1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ENTITY</a:t>
              </a:r>
              <a:r>
                <a:rPr lang="en-US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 </a:t>
              </a:r>
              <a:r>
                <a:rPr lang="pl-PL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nand_gate</a:t>
              </a:r>
              <a:r>
                <a:rPr lang="en-US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 </a:t>
              </a:r>
              <a:r>
                <a:rPr lang="pl-PL" altLang="en-US" sz="1400" b="1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IS</a:t>
              </a:r>
              <a:endParaRPr lang="en-US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endParaRPr>
            </a:p>
            <a:p>
              <a:pPr>
                <a:lnSpc>
                  <a:spcPct val="95000"/>
                </a:lnSpc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	</a:t>
              </a:r>
              <a:r>
                <a:rPr lang="pl-PL" altLang="en-US" sz="1400" b="1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PORT</a:t>
              </a:r>
              <a:r>
                <a:rPr lang="en-US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(</a:t>
              </a:r>
            </a:p>
            <a:p>
              <a:pPr>
                <a:lnSpc>
                  <a:spcPct val="95000"/>
                </a:lnSpc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	   </a:t>
              </a:r>
              <a:r>
                <a:rPr lang="pl-PL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	a   </a:t>
              </a:r>
              <a:r>
                <a:rPr lang="en-US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: </a:t>
              </a:r>
              <a:r>
                <a:rPr lang="pl-PL" altLang="en-US" sz="1400" b="1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IN STD_LOGIC</a:t>
              </a:r>
              <a:r>
                <a:rPr lang="en-US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;</a:t>
              </a:r>
              <a:endPara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endParaRPr>
            </a:p>
            <a:p>
              <a:pPr>
                <a:lnSpc>
                  <a:spcPct val="95000"/>
                </a:lnSpc>
                <a:buClrTx/>
                <a:buSzTx/>
                <a:buFontTx/>
                <a:buNone/>
              </a:pPr>
              <a:r>
                <a:rPr lang="pl-PL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        	b   : </a:t>
              </a:r>
              <a:r>
                <a:rPr lang="pl-PL" altLang="en-US" sz="1400" b="1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IN STD_LOGIC</a:t>
              </a:r>
              <a:r>
                <a:rPr lang="pl-PL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;</a:t>
              </a:r>
              <a:endPara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endParaRPr>
            </a:p>
            <a:p>
              <a:pPr>
                <a:lnSpc>
                  <a:spcPct val="95000"/>
                </a:lnSpc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	   </a:t>
              </a:r>
              <a:r>
                <a:rPr lang="pl-PL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	z</a:t>
              </a:r>
              <a:r>
                <a:rPr lang="en-US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   : </a:t>
              </a:r>
              <a:r>
                <a:rPr lang="pl-PL" altLang="en-US" sz="1400" b="1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OUT STD_LOGIC</a:t>
              </a:r>
              <a:endParaRPr lang="en-US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endParaRPr>
            </a:p>
            <a:p>
              <a:pPr>
                <a:lnSpc>
                  <a:spcPct val="95000"/>
                </a:lnSpc>
                <a:buClrTx/>
                <a:buSzTx/>
                <a:buFontTx/>
                <a:buNone/>
              </a:pPr>
              <a:r>
                <a:rPr lang="en-US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       );</a:t>
              </a:r>
            </a:p>
            <a:p>
              <a:pPr>
                <a:lnSpc>
                  <a:spcPct val="95000"/>
                </a:lnSpc>
                <a:buClrTx/>
                <a:buSzTx/>
                <a:buFontTx/>
                <a:buNone/>
              </a:pPr>
              <a:r>
                <a:rPr lang="pl-PL" altLang="en-US" sz="1400" b="1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END</a:t>
              </a:r>
              <a:r>
                <a:rPr lang="en-US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 </a:t>
              </a:r>
              <a:r>
                <a:rPr lang="pl-PL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nand</a:t>
              </a:r>
              <a:r>
                <a:rPr lang="en-US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_</a:t>
              </a:r>
              <a:r>
                <a:rPr lang="pl-PL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gate</a:t>
              </a:r>
              <a:r>
                <a:rPr lang="en-US" altLang="en-US" sz="1400" dirty="0">
                  <a:solidFill>
                    <a:schemeClr val="tx1"/>
                  </a:solidFill>
                  <a:latin typeface="Courier New" panose="02070309020205020404" pitchFamily="49" charset="0"/>
                  <a:ea typeface="MS PGothic" panose="020B0600070205080204" pitchFamily="34" charset="-128"/>
                </a:rPr>
                <a:t>;</a:t>
              </a:r>
            </a:p>
          </p:txBody>
        </p:sp>
        <p:sp>
          <p:nvSpPr>
            <p:cNvPr id="38934" name="Rectangle 6"/>
            <p:cNvSpPr>
              <a:spLocks noChangeArrowheads="1"/>
            </p:cNvSpPr>
            <p:nvPr/>
          </p:nvSpPr>
          <p:spPr bwMode="auto">
            <a:xfrm>
              <a:off x="480" y="2448"/>
              <a:ext cx="2688" cy="96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315263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rgbClr val="315263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C9D1E"/>
                </a:buClr>
                <a:buSzPct val="65000"/>
                <a:buFont typeface="Monotype Sorts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38916" name="Line 7"/>
          <p:cNvSpPr>
            <a:spLocks noChangeShapeType="1"/>
          </p:cNvSpPr>
          <p:nvPr/>
        </p:nvSpPr>
        <p:spPr bwMode="auto">
          <a:xfrm flipV="1">
            <a:off x="1828800" y="4114800"/>
            <a:ext cx="3175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8917" name="Line 8"/>
          <p:cNvSpPr>
            <a:spLocks noChangeShapeType="1"/>
          </p:cNvSpPr>
          <p:nvPr/>
        </p:nvSpPr>
        <p:spPr bwMode="auto">
          <a:xfrm flipV="1">
            <a:off x="1917700" y="5562600"/>
            <a:ext cx="2921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1063625" y="5673725"/>
            <a:ext cx="1635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Reserved words</a:t>
            </a:r>
          </a:p>
        </p:txBody>
      </p:sp>
      <p:sp>
        <p:nvSpPr>
          <p:cNvPr id="38919" name="Line 10"/>
          <p:cNvSpPr>
            <a:spLocks noChangeShapeType="1"/>
          </p:cNvSpPr>
          <p:nvPr/>
        </p:nvSpPr>
        <p:spPr bwMode="auto">
          <a:xfrm>
            <a:off x="3365500" y="3352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2679700" y="3044825"/>
            <a:ext cx="1247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Entity</a:t>
            </a:r>
            <a:r>
              <a:rPr lang="en-US" altLang="en-US" sz="1800" b="1">
                <a:solidFill>
                  <a:schemeClr val="accent2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1800" b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name</a:t>
            </a:r>
          </a:p>
        </p:txBody>
      </p:sp>
      <p:sp>
        <p:nvSpPr>
          <p:cNvPr id="38921" name="Line 12"/>
          <p:cNvSpPr>
            <a:spLocks noChangeShapeType="1"/>
          </p:cNvSpPr>
          <p:nvPr/>
        </p:nvSpPr>
        <p:spPr bwMode="auto">
          <a:xfrm flipH="1">
            <a:off x="3175000" y="3505200"/>
            <a:ext cx="1181100" cy="87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8922" name="Text Box 13"/>
          <p:cNvSpPr txBox="1">
            <a:spLocks noChangeArrowheads="1"/>
          </p:cNvSpPr>
          <p:nvPr/>
        </p:nvSpPr>
        <p:spPr bwMode="auto">
          <a:xfrm>
            <a:off x="4187825" y="3159125"/>
            <a:ext cx="1206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Port names</a:t>
            </a:r>
          </a:p>
        </p:txBody>
      </p:sp>
      <p:sp>
        <p:nvSpPr>
          <p:cNvPr id="38923" name="Line 14"/>
          <p:cNvSpPr>
            <a:spLocks noChangeShapeType="1"/>
          </p:cNvSpPr>
          <p:nvPr/>
        </p:nvSpPr>
        <p:spPr bwMode="auto">
          <a:xfrm flipH="1">
            <a:off x="4432300" y="3505200"/>
            <a:ext cx="1295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8924" name="Text Box 15"/>
          <p:cNvSpPr txBox="1">
            <a:spLocks noChangeArrowheads="1"/>
          </p:cNvSpPr>
          <p:nvPr/>
        </p:nvSpPr>
        <p:spPr bwMode="auto">
          <a:xfrm>
            <a:off x="5638800" y="3089275"/>
            <a:ext cx="99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Port type</a:t>
            </a:r>
          </a:p>
        </p:txBody>
      </p:sp>
      <p:sp>
        <p:nvSpPr>
          <p:cNvPr id="38925" name="Line 16"/>
          <p:cNvSpPr>
            <a:spLocks noChangeShapeType="1"/>
          </p:cNvSpPr>
          <p:nvPr/>
        </p:nvSpPr>
        <p:spPr bwMode="auto">
          <a:xfrm flipH="1">
            <a:off x="5105400" y="3733800"/>
            <a:ext cx="1790700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8926" name="Text Box 17"/>
          <p:cNvSpPr txBox="1">
            <a:spLocks noChangeArrowheads="1"/>
          </p:cNvSpPr>
          <p:nvPr/>
        </p:nvSpPr>
        <p:spPr bwMode="auto">
          <a:xfrm>
            <a:off x="6778625" y="3311525"/>
            <a:ext cx="1133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Semicolon</a:t>
            </a:r>
          </a:p>
        </p:txBody>
      </p:sp>
      <p:sp>
        <p:nvSpPr>
          <p:cNvPr id="38927" name="Line 18"/>
          <p:cNvSpPr>
            <a:spLocks noChangeShapeType="1"/>
          </p:cNvSpPr>
          <p:nvPr/>
        </p:nvSpPr>
        <p:spPr bwMode="auto">
          <a:xfrm flipH="1">
            <a:off x="5105400" y="4495800"/>
            <a:ext cx="1952625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8928" name="Text Box 19"/>
          <p:cNvSpPr txBox="1">
            <a:spLocks noChangeArrowheads="1"/>
          </p:cNvSpPr>
          <p:nvPr/>
        </p:nvSpPr>
        <p:spPr bwMode="auto">
          <a:xfrm>
            <a:off x="7162800" y="4416425"/>
            <a:ext cx="1568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No Semicolon after last port</a:t>
            </a:r>
          </a:p>
        </p:txBody>
      </p:sp>
      <p:sp>
        <p:nvSpPr>
          <p:cNvPr id="38929" name="Text Box 20"/>
          <p:cNvSpPr txBox="1">
            <a:spLocks noChangeArrowheads="1"/>
          </p:cNvSpPr>
          <p:nvPr/>
        </p:nvSpPr>
        <p:spPr bwMode="auto">
          <a:xfrm>
            <a:off x="3048000" y="5788025"/>
            <a:ext cx="3154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Port modes (data flow directions)</a:t>
            </a:r>
          </a:p>
        </p:txBody>
      </p:sp>
      <p:sp>
        <p:nvSpPr>
          <p:cNvPr id="38930" name="Line 21"/>
          <p:cNvSpPr>
            <a:spLocks noChangeShapeType="1"/>
          </p:cNvSpPr>
          <p:nvPr/>
        </p:nvSpPr>
        <p:spPr bwMode="auto">
          <a:xfrm flipH="1" flipV="1">
            <a:off x="3810000" y="5029200"/>
            <a:ext cx="209550" cy="781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9955" name="Rectangle 2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Entity Declaration</a:t>
            </a:r>
          </a:p>
        </p:txBody>
      </p:sp>
      <p:sp>
        <p:nvSpPr>
          <p:cNvPr id="38932" name="Rectangle 23"/>
          <p:cNvSpPr>
            <a:spLocks noGrp="1" noChangeArrowheads="1"/>
          </p:cNvSpPr>
          <p:nvPr>
            <p:ph type="body" idx="4294967295"/>
          </p:nvPr>
        </p:nvSpPr>
        <p:spPr>
          <a:xfrm>
            <a:off x="738188" y="1138238"/>
            <a:ext cx="7772400" cy="85725"/>
          </a:xfrm>
        </p:spPr>
        <p:txBody>
          <a:bodyPr/>
          <a:lstStyle/>
          <a:p>
            <a:r>
              <a:rPr lang="en-US" altLang="en-US" smtClean="0"/>
              <a:t>Entity Declaration describes an interface of the  component, i.e. input and output ports.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239000" y="6575425"/>
            <a:ext cx="1905000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i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Fall 08, Oct 29</a:t>
            </a:r>
          </a:p>
        </p:txBody>
      </p:sp>
      <p:sp>
        <p:nvSpPr>
          <p:cNvPr id="39939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ELEC2200-002 Lecture 7 (updated)</a:t>
            </a:r>
          </a:p>
        </p:txBody>
      </p:sp>
      <p:sp>
        <p:nvSpPr>
          <p:cNvPr id="3994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6211CCE-2735-4B79-BE53-0EEE4D6704E0}" type="slidenum">
              <a:rPr lang="en-US" altLang="en-US" sz="1200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n-US" altLang="en-US" sz="1200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pSp>
        <p:nvGrpSpPr>
          <p:cNvPr id="39941" name="Group 73"/>
          <p:cNvGrpSpPr>
            <a:grpSpLocks/>
          </p:cNvGrpSpPr>
          <p:nvPr/>
        </p:nvGrpSpPr>
        <p:grpSpPr bwMode="auto">
          <a:xfrm>
            <a:off x="5029200" y="2590800"/>
            <a:ext cx="3429000" cy="2133600"/>
            <a:chOff x="1584" y="3120"/>
            <a:chExt cx="2160" cy="1344"/>
          </a:xfrm>
        </p:grpSpPr>
        <p:sp>
          <p:nvSpPr>
            <p:cNvPr id="39957" name="Rectangle 31"/>
            <p:cNvSpPr>
              <a:spLocks noChangeArrowheads="1"/>
            </p:cNvSpPr>
            <p:nvPr/>
          </p:nvSpPr>
          <p:spPr bwMode="auto">
            <a:xfrm>
              <a:off x="2112" y="3120"/>
              <a:ext cx="1104" cy="1344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315263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rgbClr val="315263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C9D1E"/>
                </a:buClr>
                <a:buSzPct val="65000"/>
                <a:buFont typeface="Monotype Sorts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rPr>
                <a:t>my_ckt</a:t>
              </a:r>
            </a:p>
          </p:txBody>
        </p:sp>
        <p:sp>
          <p:nvSpPr>
            <p:cNvPr id="39958" name="Line 32"/>
            <p:cNvSpPr>
              <a:spLocks noChangeShapeType="1"/>
            </p:cNvSpPr>
            <p:nvPr/>
          </p:nvSpPr>
          <p:spPr bwMode="auto">
            <a:xfrm>
              <a:off x="1781" y="3408"/>
              <a:ext cx="33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959" name="Line 33"/>
            <p:cNvSpPr>
              <a:spLocks noChangeShapeType="1"/>
            </p:cNvSpPr>
            <p:nvPr/>
          </p:nvSpPr>
          <p:spPr bwMode="auto">
            <a:xfrm>
              <a:off x="1776" y="3791"/>
              <a:ext cx="33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960" name="Line 34"/>
            <p:cNvSpPr>
              <a:spLocks noChangeShapeType="1"/>
            </p:cNvSpPr>
            <p:nvPr/>
          </p:nvSpPr>
          <p:spPr bwMode="auto">
            <a:xfrm>
              <a:off x="1781" y="4175"/>
              <a:ext cx="33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961" name="Line 35"/>
            <p:cNvSpPr>
              <a:spLocks noChangeShapeType="1"/>
            </p:cNvSpPr>
            <p:nvPr/>
          </p:nvSpPr>
          <p:spPr bwMode="auto">
            <a:xfrm>
              <a:off x="3221" y="3599"/>
              <a:ext cx="33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962" name="Line 36"/>
            <p:cNvSpPr>
              <a:spLocks noChangeShapeType="1"/>
            </p:cNvSpPr>
            <p:nvPr/>
          </p:nvSpPr>
          <p:spPr bwMode="auto">
            <a:xfrm>
              <a:off x="3221" y="3983"/>
              <a:ext cx="33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963" name="Text Box 37"/>
            <p:cNvSpPr txBox="1">
              <a:spLocks noChangeArrowheads="1"/>
            </p:cNvSpPr>
            <p:nvPr/>
          </p:nvSpPr>
          <p:spPr bwMode="auto">
            <a:xfrm>
              <a:off x="1584" y="3296"/>
              <a:ext cx="21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315263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rgbClr val="315263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C9D1E"/>
                </a:buClr>
                <a:buSzPct val="65000"/>
                <a:buFont typeface="Monotype Sorts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9964" name="Text Box 38"/>
            <p:cNvSpPr txBox="1">
              <a:spLocks noChangeArrowheads="1"/>
            </p:cNvSpPr>
            <p:nvPr/>
          </p:nvSpPr>
          <p:spPr bwMode="auto">
            <a:xfrm>
              <a:off x="1584" y="3657"/>
              <a:ext cx="21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315263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rgbClr val="315263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C9D1E"/>
                </a:buClr>
                <a:buSzPct val="65000"/>
                <a:buFont typeface="Monotype Sorts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9965" name="Text Box 39"/>
            <p:cNvSpPr txBox="1">
              <a:spLocks noChangeArrowheads="1"/>
            </p:cNvSpPr>
            <p:nvPr/>
          </p:nvSpPr>
          <p:spPr bwMode="auto">
            <a:xfrm>
              <a:off x="1584" y="4041"/>
              <a:ext cx="21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315263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rgbClr val="315263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C9D1E"/>
                </a:buClr>
                <a:buSzPct val="65000"/>
                <a:buFont typeface="Monotype Sorts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39966" name="Text Box 40"/>
            <p:cNvSpPr txBox="1">
              <a:spLocks noChangeArrowheads="1"/>
            </p:cNvSpPr>
            <p:nvPr/>
          </p:nvSpPr>
          <p:spPr bwMode="auto">
            <a:xfrm>
              <a:off x="3530" y="3465"/>
              <a:ext cx="21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315263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rgbClr val="315263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C9D1E"/>
                </a:buClr>
                <a:buSzPct val="65000"/>
                <a:buFont typeface="Monotype Sorts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9967" name="Text Box 41"/>
            <p:cNvSpPr txBox="1">
              <a:spLocks noChangeArrowheads="1"/>
            </p:cNvSpPr>
            <p:nvPr/>
          </p:nvSpPr>
          <p:spPr bwMode="auto">
            <a:xfrm>
              <a:off x="3530" y="3849"/>
              <a:ext cx="20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315263"/>
                </a:buClr>
                <a:buSzPct val="75000"/>
                <a:buFont typeface="Wingdings" panose="05000000000000000000" pitchFamily="2" charset="2"/>
                <a:buChar char="q"/>
                <a:defRPr sz="2800">
                  <a:solidFill>
                    <a:srgbClr val="315263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C9D1E"/>
                </a:buClr>
                <a:buSzPct val="65000"/>
                <a:buFont typeface="Monotype Sorts" pitchFamily="2" charset="2"/>
                <a:buChar char="l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Times New Roman" panose="02020603050405020304" pitchFamily="18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rPr>
                <a:t>Y</a:t>
              </a:r>
            </a:p>
          </p:txBody>
        </p:sp>
      </p:grpSp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VHDL entity example</a:t>
            </a:r>
          </a:p>
        </p:txBody>
      </p:sp>
      <p:sp>
        <p:nvSpPr>
          <p:cNvPr id="399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001000" cy="4267200"/>
          </a:xfrm>
        </p:spPr>
        <p:txBody>
          <a:bodyPr/>
          <a:lstStyle/>
          <a:p>
            <a:pPr eaLnBrk="1" hangingPunct="1"/>
            <a: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  <a:t>entity </a:t>
            </a:r>
            <a:r>
              <a:rPr lang="en-US" altLang="en-US" sz="2400" b="1" smtClean="0">
                <a:solidFill>
                  <a:srgbClr val="990000"/>
                </a:solidFill>
                <a:latin typeface="Courier New" panose="02070309020205020404" pitchFamily="49" charset="0"/>
              </a:rPr>
              <a:t>my_ckt</a:t>
            </a:r>
            <a: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  <a:t> is   </a:t>
            </a:r>
            <a:b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</a:br>
            <a: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  <a:t>port (</a:t>
            </a:r>
            <a:b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</a:br>
            <a: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  <a:t>		A: in  bit;</a:t>
            </a:r>
            <a:b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</a:br>
            <a: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  <a:t>		B: in  bit;</a:t>
            </a:r>
            <a:b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</a:br>
            <a: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  <a:t>		S: in  bit;</a:t>
            </a:r>
            <a:b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</a:br>
            <a: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  <a:t>		X: out bit;</a:t>
            </a:r>
            <a:b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</a:br>
            <a: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  <a:t>		Y: out bit</a:t>
            </a:r>
            <a:b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</a:br>
            <a: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  <a:t>	   );	</a:t>
            </a:r>
            <a:b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</a:br>
            <a: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  <a:t>end </a:t>
            </a:r>
            <a:r>
              <a:rPr lang="en-US" altLang="en-US" sz="2400" b="1" smtClean="0">
                <a:solidFill>
                  <a:srgbClr val="990000"/>
                </a:solidFill>
                <a:latin typeface="Courier New" panose="02070309020205020404" pitchFamily="49" charset="0"/>
              </a:rPr>
              <a:t>my_ckt</a:t>
            </a:r>
            <a:r>
              <a:rPr lang="en-US" altLang="en-US" sz="2400" b="1" smtClean="0">
                <a:solidFill>
                  <a:schemeClr val="folHlink"/>
                </a:solidFill>
                <a:latin typeface="Courier New" panose="02070309020205020404" pitchFamily="49" charset="0"/>
              </a:rPr>
              <a:t>;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105400" y="1905000"/>
            <a:ext cx="3733800" cy="2209800"/>
          </a:xfrm>
          <a:prstGeom prst="wedgeRoundRectCallout">
            <a:avLst>
              <a:gd name="adj1" fmla="val -92264"/>
              <a:gd name="adj2" fmla="val -4525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286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tabLst>
                <a:tab pos="228600" algn="l"/>
              </a:tabLst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520700" indent="-1778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Name of the circuit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User-defined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Filename same as circuit name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Example. </a:t>
            </a:r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en-US" altLang="en-US" sz="1800">
                <a:latin typeface="Verdana" panose="020B0604030504040204" pitchFamily="34" charset="0"/>
                <a:cs typeface="Arial" panose="020B0604020202020204" pitchFamily="34" charset="0"/>
              </a:rPr>
              <a:t>Circuit name: my_ckt</a:t>
            </a:r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en-US" altLang="en-US" sz="1800">
                <a:latin typeface="Verdana" panose="020B0604030504040204" pitchFamily="34" charset="0"/>
                <a:cs typeface="Arial" panose="020B0604020202020204" pitchFamily="34" charset="0"/>
              </a:rPr>
              <a:t>Filename: my_ckt.vhd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209800" y="2438400"/>
            <a:ext cx="685800" cy="19812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04800" y="5181600"/>
            <a:ext cx="1905000" cy="990600"/>
          </a:xfrm>
          <a:prstGeom prst="wedgeRoundRectCallout">
            <a:avLst>
              <a:gd name="adj1" fmla="val 53167"/>
              <a:gd name="adj2" fmla="val -19198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tabLst>
                <a:tab pos="0" algn="l"/>
              </a:tabLst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>
                <a:tab pos="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tabLst>
                <a:tab pos="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Port names or </a:t>
            </a:r>
            <a:b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</a:b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Signal names</a:t>
            </a:r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5105400" y="1905000"/>
            <a:ext cx="3733800" cy="2209800"/>
          </a:xfrm>
          <a:prstGeom prst="wedgeRoundRectCallout">
            <a:avLst>
              <a:gd name="adj1" fmla="val -108250"/>
              <a:gd name="adj2" fmla="val 8060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286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tabLst>
                <a:tab pos="228600" algn="l"/>
              </a:tabLst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520700" indent="-17780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Name of the circuit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User-defined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Filename same as circuit name recommended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Example: </a:t>
            </a:r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en-US" altLang="en-US" sz="1800">
                <a:latin typeface="Verdana" panose="020B0604030504040204" pitchFamily="34" charset="0"/>
                <a:cs typeface="Arial" panose="020B0604020202020204" pitchFamily="34" charset="0"/>
              </a:rPr>
              <a:t>Circuit name: my_ckt</a:t>
            </a:r>
          </a:p>
          <a:p>
            <a:pPr lvl="1" eaLnBrk="1" hangingPunct="1">
              <a:spcBef>
                <a:spcPct val="0"/>
              </a:spcBef>
              <a:buClrTx/>
              <a:buSzTx/>
            </a:pPr>
            <a:r>
              <a:rPr lang="en-US" altLang="en-US" sz="1800">
                <a:latin typeface="Verdana" panose="020B0604030504040204" pitchFamily="34" charset="0"/>
                <a:cs typeface="Arial" panose="020B0604020202020204" pitchFamily="34" charset="0"/>
              </a:rPr>
              <a:t>Filename: my_ckt.vhd</a:t>
            </a:r>
          </a:p>
        </p:txBody>
      </p:sp>
      <p:sp>
        <p:nvSpPr>
          <p:cNvPr id="9228" name="AutoShape 12"/>
          <p:cNvSpPr>
            <a:spLocks noChangeArrowheads="1"/>
          </p:cNvSpPr>
          <p:nvPr/>
        </p:nvSpPr>
        <p:spPr bwMode="auto">
          <a:xfrm>
            <a:off x="5562600" y="1752600"/>
            <a:ext cx="2895600" cy="1066800"/>
          </a:xfrm>
          <a:prstGeom prst="wedgeRoundRectCallout">
            <a:avLst>
              <a:gd name="adj1" fmla="val -84319"/>
              <a:gd name="adj2" fmla="val 6458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286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tabLst>
                <a:tab pos="228600" algn="l"/>
              </a:tabLst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Datatypes: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In-built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User-defined</a:t>
            </a:r>
          </a:p>
        </p:txBody>
      </p:sp>
      <p:sp>
        <p:nvSpPr>
          <p:cNvPr id="9229" name="Oval 13"/>
          <p:cNvSpPr>
            <a:spLocks noChangeArrowheads="1"/>
          </p:cNvSpPr>
          <p:nvPr/>
        </p:nvSpPr>
        <p:spPr bwMode="auto">
          <a:xfrm>
            <a:off x="3505200" y="2286000"/>
            <a:ext cx="1066800" cy="22098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235" name="Oval 19"/>
          <p:cNvSpPr>
            <a:spLocks noChangeArrowheads="1"/>
          </p:cNvSpPr>
          <p:nvPr/>
        </p:nvSpPr>
        <p:spPr bwMode="auto">
          <a:xfrm>
            <a:off x="1752600" y="4572000"/>
            <a:ext cx="1295400" cy="609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237" name="Oval 21"/>
          <p:cNvSpPr>
            <a:spLocks noChangeArrowheads="1"/>
          </p:cNvSpPr>
          <p:nvPr/>
        </p:nvSpPr>
        <p:spPr bwMode="auto">
          <a:xfrm>
            <a:off x="2286000" y="1676400"/>
            <a:ext cx="1295400" cy="6096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245" name="Oval 29"/>
          <p:cNvSpPr>
            <a:spLocks noChangeArrowheads="1"/>
          </p:cNvSpPr>
          <p:nvPr/>
        </p:nvSpPr>
        <p:spPr bwMode="auto">
          <a:xfrm>
            <a:off x="2819400" y="2438400"/>
            <a:ext cx="914400" cy="20574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246" name="AutoShape 30"/>
          <p:cNvSpPr>
            <a:spLocks noChangeArrowheads="1"/>
          </p:cNvSpPr>
          <p:nvPr/>
        </p:nvSpPr>
        <p:spPr bwMode="auto">
          <a:xfrm>
            <a:off x="5486400" y="4267200"/>
            <a:ext cx="3048000" cy="1600200"/>
          </a:xfrm>
          <a:prstGeom prst="wedgeRoundRectCallout">
            <a:avLst>
              <a:gd name="adj1" fmla="val -107190"/>
              <a:gd name="adj2" fmla="val -8154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2286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tabLst>
                <a:tab pos="228600" algn="l"/>
              </a:tabLst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2286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Direction of port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3 main types: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 b="1">
                <a:solidFill>
                  <a:schemeClr val="tx1"/>
                </a:solidFill>
                <a:latin typeface="Courier New" panose="02070309020205020404" pitchFamily="49" charset="0"/>
                <a:cs typeface="Arial" panose="020B0604020202020204" pitchFamily="34" charset="0"/>
              </a:rPr>
              <a:t>in</a:t>
            </a: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: Input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 b="1">
                <a:solidFill>
                  <a:schemeClr val="tx1"/>
                </a:solidFill>
                <a:latin typeface="Courier New" panose="02070309020205020404" pitchFamily="49" charset="0"/>
                <a:cs typeface="Arial" panose="020B0604020202020204" pitchFamily="34" charset="0"/>
              </a:rPr>
              <a:t>out</a:t>
            </a: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: Output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 sz="1800" b="1">
                <a:solidFill>
                  <a:schemeClr val="tx1"/>
                </a:solidFill>
                <a:latin typeface="Courier New" panose="02070309020205020404" pitchFamily="49" charset="0"/>
                <a:cs typeface="Arial" panose="020B0604020202020204" pitchFamily="34" charset="0"/>
              </a:rPr>
              <a:t>inout</a:t>
            </a: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: Bidirectional</a:t>
            </a:r>
          </a:p>
        </p:txBody>
      </p:sp>
      <p:sp>
        <p:nvSpPr>
          <p:cNvPr id="9290" name="Line 74"/>
          <p:cNvSpPr>
            <a:spLocks noChangeShapeType="1"/>
          </p:cNvSpPr>
          <p:nvPr/>
        </p:nvSpPr>
        <p:spPr bwMode="auto">
          <a:xfrm flipH="1" flipV="1">
            <a:off x="4343400" y="4191000"/>
            <a:ext cx="304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91" name="Line 75"/>
          <p:cNvSpPr>
            <a:spLocks noChangeShapeType="1"/>
          </p:cNvSpPr>
          <p:nvPr/>
        </p:nvSpPr>
        <p:spPr bwMode="auto">
          <a:xfrm flipH="1" flipV="1">
            <a:off x="2438400" y="4572000"/>
            <a:ext cx="2209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92" name="Text Box 76"/>
          <p:cNvSpPr txBox="1">
            <a:spLocks noChangeArrowheads="1"/>
          </p:cNvSpPr>
          <p:nvPr/>
        </p:nvSpPr>
        <p:spPr bwMode="auto">
          <a:xfrm>
            <a:off x="4648200" y="5181600"/>
            <a:ext cx="3902075" cy="11906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Note the absence of semicolon “;” at the end of the last signal and the presence at the end of the closing bracket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224" grpId="0" animBg="1"/>
      <p:bldP spid="9224" grpId="1" animBg="1"/>
      <p:bldP spid="9228" grpId="0" animBg="1"/>
      <p:bldP spid="9228" grpId="1" animBg="1"/>
      <p:bldP spid="9229" grpId="0" animBg="1"/>
      <p:bldP spid="9229" grpId="1" animBg="1"/>
      <p:bldP spid="9235" grpId="0" animBg="1"/>
      <p:bldP spid="9235" grpId="1" animBg="1"/>
      <p:bldP spid="9237" grpId="0" animBg="1"/>
      <p:bldP spid="9237" grpId="1" animBg="1"/>
      <p:bldP spid="9245" grpId="0" animBg="1"/>
      <p:bldP spid="9245" grpId="1" animBg="1"/>
      <p:bldP spid="9246" grpId="0" animBg="1"/>
      <p:bldP spid="9246" grpId="1" animBg="1"/>
      <p:bldP spid="9290" grpId="0" animBg="1"/>
      <p:bldP spid="9291" grpId="0" animBg="1"/>
      <p:bldP spid="92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5" name="Text Box 3"/>
          <p:cNvSpPr txBox="1">
            <a:spLocks noChangeArrowheads="1"/>
          </p:cNvSpPr>
          <p:nvPr/>
        </p:nvSpPr>
        <p:spPr bwMode="auto">
          <a:xfrm>
            <a:off x="400050" y="4505325"/>
            <a:ext cx="5102225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i="0">
                <a:solidFill>
                  <a:srgbClr val="31526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VHDL In a Glance</a:t>
            </a:r>
          </a:p>
        </p:txBody>
      </p:sp>
      <p:pic>
        <p:nvPicPr>
          <p:cNvPr id="10243" name="Picture 6" descr="soc_intro_c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61975"/>
            <a:ext cx="3414713" cy="35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771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0663" y="13176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smtClean="0"/>
              <a:t>Part 1: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Architecture Declaration</a:t>
            </a:r>
          </a:p>
        </p:txBody>
      </p:sp>
      <p:sp>
        <p:nvSpPr>
          <p:cNvPr id="4096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7772400" cy="1981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smtClean="0"/>
              <a:t>Architecture declarations describe the operation of the component.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smtClean="0"/>
              <a:t>Many architectures may exist for one entity, but only one may be active at a time.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smtClean="0"/>
              <a:t>An architecture is similar to a schematic of the component.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3124200"/>
            <a:ext cx="7529512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75425"/>
            <a:ext cx="1905000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ECE 44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8</a:t>
            </a: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– 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FPGA and ASIC Design with VHDL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382000" cy="9144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Example VHDL Code</a:t>
            </a:r>
          </a:p>
        </p:txBody>
      </p:sp>
      <p:sp>
        <p:nvSpPr>
          <p:cNvPr id="41988" name="AutoShape 5"/>
          <p:cNvSpPr>
            <a:spLocks/>
          </p:cNvSpPr>
          <p:nvPr/>
        </p:nvSpPr>
        <p:spPr bwMode="auto">
          <a:xfrm>
            <a:off x="4419600" y="2906713"/>
            <a:ext cx="304800" cy="609600"/>
          </a:xfrm>
          <a:prstGeom prst="rightBrace">
            <a:avLst>
              <a:gd name="adj1" fmla="val 1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sp>
        <p:nvSpPr>
          <p:cNvPr id="41989" name="AutoShape 6"/>
          <p:cNvSpPr>
            <a:spLocks/>
          </p:cNvSpPr>
          <p:nvPr/>
        </p:nvSpPr>
        <p:spPr bwMode="auto">
          <a:xfrm>
            <a:off x="4419600" y="3592513"/>
            <a:ext cx="304800" cy="1600200"/>
          </a:xfrm>
          <a:prstGeom prst="rightBrace">
            <a:avLst>
              <a:gd name="adj1" fmla="val 4375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sp>
        <p:nvSpPr>
          <p:cNvPr id="41990" name="AutoShape 7"/>
          <p:cNvSpPr>
            <a:spLocks/>
          </p:cNvSpPr>
          <p:nvPr/>
        </p:nvSpPr>
        <p:spPr bwMode="auto">
          <a:xfrm>
            <a:off x="4419600" y="5421313"/>
            <a:ext cx="304800" cy="914400"/>
          </a:xfrm>
          <a:prstGeom prst="rightBrace">
            <a:avLst>
              <a:gd name="adj1" fmla="val 2500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sp>
        <p:nvSpPr>
          <p:cNvPr id="41991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066800"/>
            <a:ext cx="85344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smtClean="0"/>
              <a:t>3 sections to a piece of VHDL code</a:t>
            </a:r>
          </a:p>
          <a:p>
            <a:pPr>
              <a:lnSpc>
                <a:spcPct val="90000"/>
              </a:lnSpc>
            </a:pPr>
            <a:r>
              <a:rPr lang="en-US" altLang="en-US" sz="2400" smtClean="0"/>
              <a:t>File extension for a VHDL file is .vhd</a:t>
            </a:r>
          </a:p>
          <a:p>
            <a:pPr>
              <a:lnSpc>
                <a:spcPct val="90000"/>
              </a:lnSpc>
            </a:pPr>
            <a:r>
              <a:rPr lang="en-US" altLang="en-US" sz="2400" smtClean="0"/>
              <a:t>Name of the file </a:t>
            </a:r>
            <a:r>
              <a:rPr lang="en-US" altLang="en-US" sz="2400" smtClean="0">
                <a:solidFill>
                  <a:srgbClr val="BA2D2D"/>
                </a:solidFill>
              </a:rPr>
              <a:t>should be </a:t>
            </a:r>
            <a:r>
              <a:rPr lang="en-US" altLang="en-US" sz="2400" smtClean="0"/>
              <a:t>the same as the entity name (nand_gate.vhd) [</a:t>
            </a:r>
            <a:r>
              <a:rPr lang="en-US" altLang="en-US" sz="2400" smtClean="0">
                <a:solidFill>
                  <a:srgbClr val="BA2D2D"/>
                </a:solidFill>
              </a:rPr>
              <a:t>OpenCores Coding Guidelines</a:t>
            </a:r>
            <a:r>
              <a:rPr lang="en-US" altLang="en-US" sz="2400" smtClean="0"/>
              <a:t>]</a:t>
            </a:r>
          </a:p>
          <a:p>
            <a:pPr>
              <a:lnSpc>
                <a:spcPct val="90000"/>
              </a:lnSpc>
            </a:pPr>
            <a:endParaRPr lang="en-US" altLang="en-US" sz="2400" smtClean="0"/>
          </a:p>
        </p:txBody>
      </p:sp>
      <p:sp>
        <p:nvSpPr>
          <p:cNvPr id="41992" name="Text Box 13"/>
          <p:cNvSpPr txBox="1">
            <a:spLocks noChangeArrowheads="1"/>
          </p:cNvSpPr>
          <p:nvPr/>
        </p:nvSpPr>
        <p:spPr bwMode="auto">
          <a:xfrm>
            <a:off x="4800600" y="304800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ea typeface="MS PGothic" panose="020B0600070205080204" pitchFamily="34" charset="-128"/>
              </a:rPr>
              <a:t>LIBRARY DECLARATION</a:t>
            </a:r>
          </a:p>
        </p:txBody>
      </p:sp>
      <p:sp>
        <p:nvSpPr>
          <p:cNvPr id="41993" name="Text Box 15"/>
          <p:cNvSpPr txBox="1">
            <a:spLocks noChangeArrowheads="1"/>
          </p:cNvSpPr>
          <p:nvPr/>
        </p:nvSpPr>
        <p:spPr bwMode="auto">
          <a:xfrm>
            <a:off x="4800600" y="4205288"/>
            <a:ext cx="304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ea typeface="MS PGothic" panose="020B0600070205080204" pitchFamily="34" charset="-128"/>
              </a:rPr>
              <a:t>ENTITY DECLARATION</a:t>
            </a:r>
          </a:p>
        </p:txBody>
      </p:sp>
      <p:sp>
        <p:nvSpPr>
          <p:cNvPr id="41994" name="Text Box 16"/>
          <p:cNvSpPr txBox="1">
            <a:spLocks noChangeArrowheads="1"/>
          </p:cNvSpPr>
          <p:nvPr/>
        </p:nvSpPr>
        <p:spPr bwMode="auto">
          <a:xfrm>
            <a:off x="4800600" y="563880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ea typeface="MS PGothic" panose="020B0600070205080204" pitchFamily="34" charset="-128"/>
              </a:rPr>
              <a:t>ARCHITECTURE BODY</a:t>
            </a:r>
          </a:p>
        </p:txBody>
      </p:sp>
      <p:sp>
        <p:nvSpPr>
          <p:cNvPr id="41995" name="Rectangle 17"/>
          <p:cNvSpPr>
            <a:spLocks noChangeArrowheads="1"/>
          </p:cNvSpPr>
          <p:nvPr/>
        </p:nvSpPr>
        <p:spPr bwMode="auto">
          <a:xfrm>
            <a:off x="381000" y="2895600"/>
            <a:ext cx="3886200" cy="34940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tabLst>
                <a:tab pos="457200" algn="l"/>
                <a:tab pos="685800" algn="l"/>
              </a:tabLst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tabLst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tabLst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685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685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685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685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685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LIBRARY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ieee</a:t>
            </a:r>
            <a:r>
              <a:rPr lang="en-US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USE</a:t>
            </a:r>
            <a:r>
              <a:rPr lang="en-US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ieee</a:t>
            </a:r>
            <a:r>
              <a:rPr lang="en-US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.std_logic_1164.all;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endParaRPr lang="en-US" altLang="en-US" sz="1400" b="1" dirty="0">
              <a:solidFill>
                <a:schemeClr val="tx1"/>
              </a:solidFill>
              <a:latin typeface="Courier New" panose="02070309020205020404" pitchFamily="49" charset="0"/>
              <a:ea typeface="MS PGothic" panose="020B0600070205080204" pitchFamily="34" charset="-128"/>
            </a:endParaRP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ENTITY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nand_gate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IS</a:t>
            </a:r>
            <a:endParaRPr lang="en-US" altLang="en-US" sz="1400" b="1" dirty="0">
              <a:solidFill>
                <a:schemeClr val="tx1"/>
              </a:solidFill>
              <a:latin typeface="Courier New" panose="02070309020205020404" pitchFamily="49" charset="0"/>
              <a:ea typeface="MS PGothic" panose="020B0600070205080204" pitchFamily="34" charset="-128"/>
            </a:endParaRP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PORT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(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  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a  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: IN STD_LOGIC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		b   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: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IN STD_LOGIC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  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z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  :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OUT STD_LOGIC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);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END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nand_gate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endParaRPr lang="en-US" altLang="en-US" sz="1400" dirty="0">
              <a:solidFill>
                <a:schemeClr val="tx1"/>
              </a:solidFill>
              <a:latin typeface="Courier New" panose="02070309020205020404" pitchFamily="49" charset="0"/>
              <a:ea typeface="MS PGothic" panose="020B0600070205080204" pitchFamily="34" charset="-128"/>
            </a:endParaRP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ARCHITECTURE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model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OF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nand_gate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IS</a:t>
            </a:r>
            <a:endParaRPr lang="en-US" altLang="en-US" sz="1400" b="1" dirty="0">
              <a:solidFill>
                <a:schemeClr val="tx1"/>
              </a:solidFill>
              <a:latin typeface="Courier New" panose="02070309020205020404" pitchFamily="49" charset="0"/>
              <a:ea typeface="MS PGothic" panose="020B0600070205080204" pitchFamily="34" charset="-128"/>
            </a:endParaRP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BEGIN</a:t>
            </a:r>
            <a:endParaRPr lang="en-US" altLang="en-US" sz="1400" b="1" dirty="0">
              <a:solidFill>
                <a:schemeClr val="tx1"/>
              </a:solidFill>
              <a:latin typeface="Courier New" panose="02070309020205020404" pitchFamily="49" charset="0"/>
              <a:ea typeface="MS PGothic" panose="020B0600070205080204" pitchFamily="34" charset="-128"/>
            </a:endParaRP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z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&lt;=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a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NAND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b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END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model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;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75425"/>
            <a:ext cx="1905000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ECE 44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8</a:t>
            </a: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– 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FPGA and ASIC Design with VHDL</a:t>
            </a:r>
          </a:p>
        </p:txBody>
      </p:sp>
      <p:pic>
        <p:nvPicPr>
          <p:cNvPr id="43011" name="Picture 2" descr="crii_application_large_ch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3436938" y="3124200"/>
            <a:ext cx="24717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Tx/>
              <a:buFontTx/>
              <a:buNone/>
            </a:pPr>
            <a:r>
              <a:rPr kumimoji="1" lang="en-US" altLang="en-US" sz="4000" b="1">
                <a:solidFill>
                  <a:srgbClr val="333399"/>
                </a:solidFill>
                <a:ea typeface="MS PGothic" panose="020B0600070205080204" pitchFamily="34" charset="-128"/>
              </a:rPr>
              <a:t>Libraries</a:t>
            </a:r>
            <a:r>
              <a:rPr kumimoji="1" lang="pl-PL" altLang="en-US" sz="4000" b="1">
                <a:solidFill>
                  <a:srgbClr val="333399"/>
                </a:solidFill>
                <a:ea typeface="MS PGothic" panose="020B0600070205080204" pitchFamily="34" charset="-128"/>
              </a:rPr>
              <a:t> </a:t>
            </a:r>
            <a:endParaRPr kumimoji="1" lang="en-US" altLang="en-US" sz="4000" b="1">
              <a:solidFill>
                <a:srgbClr val="333399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75425"/>
            <a:ext cx="1905000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ECE 44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8</a:t>
            </a: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– 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FPGA and ASIC Design with VHDL</a:t>
            </a: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Library Declarations</a:t>
            </a:r>
          </a:p>
        </p:txBody>
      </p:sp>
      <p:sp>
        <p:nvSpPr>
          <p:cNvPr id="44036" name="Line 3"/>
          <p:cNvSpPr>
            <a:spLocks noChangeShapeType="1"/>
          </p:cNvSpPr>
          <p:nvPr/>
        </p:nvSpPr>
        <p:spPr bwMode="auto">
          <a:xfrm flipH="1">
            <a:off x="530225" y="1295400"/>
            <a:ext cx="6096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037" name="Line 4"/>
          <p:cNvSpPr>
            <a:spLocks noChangeShapeType="1"/>
          </p:cNvSpPr>
          <p:nvPr/>
        </p:nvSpPr>
        <p:spPr bwMode="auto">
          <a:xfrm flipH="1">
            <a:off x="1368425" y="1066800"/>
            <a:ext cx="304800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038" name="Line 5"/>
          <p:cNvSpPr>
            <a:spLocks noChangeShapeType="1"/>
          </p:cNvSpPr>
          <p:nvPr/>
        </p:nvSpPr>
        <p:spPr bwMode="auto">
          <a:xfrm flipH="1" flipV="1">
            <a:off x="2209800" y="2274888"/>
            <a:ext cx="2895600" cy="1371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039" name="Text Box 6"/>
          <p:cNvSpPr txBox="1">
            <a:spLocks noChangeArrowheads="1"/>
          </p:cNvSpPr>
          <p:nvPr/>
        </p:nvSpPr>
        <p:spPr bwMode="auto">
          <a:xfrm>
            <a:off x="5105400" y="3341688"/>
            <a:ext cx="36655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286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1600" b="1">
                <a:solidFill>
                  <a:schemeClr val="accent2"/>
                </a:solidFill>
                <a:ea typeface="MS PGothic" panose="020B0600070205080204" pitchFamily="34" charset="-128"/>
              </a:rPr>
              <a:t>Use all definitions from the package</a:t>
            </a:r>
          </a:p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1600" b="1">
                <a:solidFill>
                  <a:schemeClr val="accent2"/>
                </a:solidFill>
                <a:ea typeface="MS PGothic" panose="020B0600070205080204" pitchFamily="34" charset="-128"/>
              </a:rPr>
              <a:t>std_logic_1164</a:t>
            </a:r>
          </a:p>
        </p:txBody>
      </p:sp>
      <p:sp>
        <p:nvSpPr>
          <p:cNvPr id="44040" name="Rectangle 7"/>
          <p:cNvSpPr>
            <a:spLocks noChangeArrowheads="1"/>
          </p:cNvSpPr>
          <p:nvPr/>
        </p:nvSpPr>
        <p:spPr bwMode="auto">
          <a:xfrm>
            <a:off x="381000" y="1752600"/>
            <a:ext cx="4645025" cy="34940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tabLst>
                <a:tab pos="457200" algn="l"/>
                <a:tab pos="685800" algn="l"/>
              </a:tabLst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tabLst>
                <a:tab pos="4572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tabLst>
                <a:tab pos="4572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tabLst>
                <a:tab pos="457200" algn="l"/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685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685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685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685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tabLst>
                <a:tab pos="457200" algn="l"/>
                <a:tab pos="6858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en-US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LIBRARY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ieee</a:t>
            </a:r>
            <a:r>
              <a:rPr lang="en-US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USE</a:t>
            </a:r>
            <a:r>
              <a:rPr lang="en-US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ieee</a:t>
            </a:r>
            <a:r>
              <a:rPr lang="en-US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.std_logic_1164.all;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endParaRPr lang="en-US" altLang="en-US" sz="1400" b="1" dirty="0">
              <a:solidFill>
                <a:schemeClr val="tx1"/>
              </a:solidFill>
              <a:latin typeface="Courier New" panose="02070309020205020404" pitchFamily="49" charset="0"/>
              <a:ea typeface="MS PGothic" panose="020B0600070205080204" pitchFamily="34" charset="-128"/>
            </a:endParaRP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ENTITY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nand_gate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IS</a:t>
            </a:r>
            <a:endParaRPr lang="en-US" altLang="en-US" sz="1400" b="1" dirty="0">
              <a:solidFill>
                <a:schemeClr val="tx1"/>
              </a:solidFill>
              <a:latin typeface="Courier New" panose="02070309020205020404" pitchFamily="49" charset="0"/>
              <a:ea typeface="MS PGothic" panose="020B0600070205080204" pitchFamily="34" charset="-128"/>
            </a:endParaRP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PORT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(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  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a  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: IN STD_LOGIC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		b   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: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IN STD_LOGIC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  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z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  :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OUT STD_LOGIC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);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END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nand_gate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endParaRPr lang="en-US" altLang="en-US" sz="1400" dirty="0">
              <a:solidFill>
                <a:schemeClr val="tx1"/>
              </a:solidFill>
              <a:latin typeface="Courier New" panose="02070309020205020404" pitchFamily="49" charset="0"/>
              <a:ea typeface="MS PGothic" panose="020B0600070205080204" pitchFamily="34" charset="-128"/>
            </a:endParaRP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ARCHITECTURE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dataflow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OF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nand_gate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IS</a:t>
            </a:r>
            <a:endParaRPr lang="en-US" altLang="en-US" sz="1400" b="1" dirty="0">
              <a:solidFill>
                <a:schemeClr val="tx1"/>
              </a:solidFill>
              <a:latin typeface="Courier New" panose="02070309020205020404" pitchFamily="49" charset="0"/>
              <a:ea typeface="MS PGothic" panose="020B0600070205080204" pitchFamily="34" charset="-128"/>
            </a:endParaRP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BEGIN</a:t>
            </a:r>
            <a:endParaRPr lang="en-US" altLang="en-US" sz="1400" b="1" dirty="0">
              <a:solidFill>
                <a:schemeClr val="tx1"/>
              </a:solidFill>
              <a:latin typeface="Courier New" panose="02070309020205020404" pitchFamily="49" charset="0"/>
              <a:ea typeface="MS PGothic" panose="020B0600070205080204" pitchFamily="34" charset="-128"/>
            </a:endParaRP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	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z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&lt;=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a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NAND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b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;</a:t>
            </a:r>
          </a:p>
          <a:p>
            <a:pPr>
              <a:lnSpc>
                <a:spcPct val="95000"/>
              </a:lnSpc>
              <a:buClrTx/>
              <a:buSzTx/>
              <a:buFontTx/>
              <a:buNone/>
            </a:pPr>
            <a:r>
              <a:rPr lang="pl-PL" altLang="en-US" sz="1400" b="1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END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 </a:t>
            </a:r>
            <a:r>
              <a:rPr lang="pl-PL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dataflow</a:t>
            </a:r>
            <a:r>
              <a:rPr lang="en-US" altLang="en-US" sz="14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</a:rPr>
              <a:t>;</a:t>
            </a:r>
          </a:p>
        </p:txBody>
      </p:sp>
      <p:sp>
        <p:nvSpPr>
          <p:cNvPr id="44041" name="Line 8"/>
          <p:cNvSpPr>
            <a:spLocks noChangeShapeType="1"/>
          </p:cNvSpPr>
          <p:nvPr/>
        </p:nvSpPr>
        <p:spPr bwMode="auto">
          <a:xfrm flipH="1" flipV="1">
            <a:off x="1905000" y="1893888"/>
            <a:ext cx="4191000" cy="457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4042" name="Text Box 9"/>
          <p:cNvSpPr txBox="1">
            <a:spLocks noChangeArrowheads="1"/>
          </p:cNvSpPr>
          <p:nvPr/>
        </p:nvSpPr>
        <p:spPr bwMode="auto">
          <a:xfrm>
            <a:off x="5257800" y="2274888"/>
            <a:ext cx="2928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1600" b="1">
                <a:solidFill>
                  <a:schemeClr val="accent2"/>
                </a:solidFill>
                <a:ea typeface="MS PGothic" panose="020B0600070205080204" pitchFamily="34" charset="-128"/>
              </a:rPr>
              <a:t>Library declaration</a:t>
            </a:r>
            <a:endParaRPr kumimoji="1" lang="pl-PL" altLang="en-US" sz="1600" b="1">
              <a:solidFill>
                <a:schemeClr val="accent2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75425"/>
            <a:ext cx="1905000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ECE 44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8</a:t>
            </a: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– 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FPGA and ASIC Design with VHDL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382000" cy="11430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Library declarations - syntax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0" y="2895600"/>
            <a:ext cx="8302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 b="1" dirty="0">
                <a:solidFill>
                  <a:schemeClr val="tx1"/>
                </a:solidFill>
                <a:ea typeface="MS PGothic" panose="020B0600070205080204" pitchFamily="34" charset="-128"/>
              </a:rPr>
              <a:t>LIBRARY  </a:t>
            </a:r>
            <a:r>
              <a:rPr kumimoji="1" lang="en-US" altLang="en-US" sz="2400" b="1" dirty="0" err="1">
                <a:solidFill>
                  <a:schemeClr val="tx1"/>
                </a:solidFill>
                <a:ea typeface="MS PGothic" panose="020B0600070205080204" pitchFamily="34" charset="-128"/>
              </a:rPr>
              <a:t>library_name</a:t>
            </a:r>
            <a:r>
              <a:rPr kumimoji="1" lang="en-US" altLang="en-US" sz="2400" b="1" dirty="0">
                <a:solidFill>
                  <a:schemeClr val="tx1"/>
                </a:solidFill>
                <a:ea typeface="MS PGothic" panose="020B0600070205080204" pitchFamily="34" charset="-128"/>
              </a:rPr>
              <a:t>;</a:t>
            </a:r>
          </a:p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 b="1" dirty="0">
                <a:solidFill>
                  <a:schemeClr val="tx1"/>
                </a:solidFill>
                <a:ea typeface="MS PGothic" panose="020B0600070205080204" pitchFamily="34" charset="-128"/>
              </a:rPr>
              <a:t>USE </a:t>
            </a:r>
            <a:r>
              <a:rPr kumimoji="1" lang="en-US" altLang="en-US" sz="2400" b="1" dirty="0" err="1">
                <a:solidFill>
                  <a:schemeClr val="tx1"/>
                </a:solidFill>
                <a:ea typeface="MS PGothic" panose="020B0600070205080204" pitchFamily="34" charset="-128"/>
              </a:rPr>
              <a:t>library_name.package_name.package_parts</a:t>
            </a:r>
            <a:r>
              <a:rPr kumimoji="1" lang="en-US" altLang="en-US" sz="2400" b="1" dirty="0">
                <a:solidFill>
                  <a:schemeClr val="tx1"/>
                </a:solidFill>
                <a:ea typeface="MS PGothic" panose="020B0600070205080204" pitchFamily="34" charset="-128"/>
              </a:rPr>
              <a:t>;</a:t>
            </a:r>
            <a:endParaRPr kumimoji="1" lang="pl-PL" altLang="en-US" sz="2400" b="1" dirty="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457200" y="2438400"/>
            <a:ext cx="8077200" cy="1905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endParaRPr kumimoji="1" lang="en-US" altLang="en-US" sz="16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75425"/>
            <a:ext cx="1905000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ECE 44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8</a:t>
            </a: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– 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FPGA and ASIC Design with VHDL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Fundamental parts of a library</a:t>
            </a:r>
            <a:endParaRPr lang="pl-PL" altLang="en-US" smtClean="0"/>
          </a:p>
        </p:txBody>
      </p: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914400" y="1447800"/>
            <a:ext cx="7848600" cy="487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endParaRPr kumimoji="1" lang="en-US" altLang="en-US" sz="16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1371600" y="2133600"/>
            <a:ext cx="32004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endParaRPr kumimoji="1" lang="en-US" altLang="en-US" sz="16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5029200" y="2133600"/>
            <a:ext cx="32004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endParaRPr kumimoji="1" lang="en-US" altLang="en-US" sz="16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0" y="1524000"/>
            <a:ext cx="240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>
                <a:solidFill>
                  <a:schemeClr val="tx1"/>
                </a:solidFill>
                <a:ea typeface="MS PGothic" panose="020B0600070205080204" pitchFamily="34" charset="-128"/>
              </a:rPr>
              <a:t>LIBRARY</a:t>
            </a:r>
            <a:endParaRPr kumimoji="1" lang="pl-PL" altLang="en-US" sz="24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533400" y="2209800"/>
            <a:ext cx="282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>
                <a:solidFill>
                  <a:schemeClr val="tx1"/>
                </a:solidFill>
                <a:ea typeface="MS PGothic" panose="020B0600070205080204" pitchFamily="34" charset="-128"/>
              </a:rPr>
              <a:t>PACKAGE 1</a:t>
            </a:r>
            <a:endParaRPr kumimoji="1" lang="pl-PL" altLang="en-US" sz="24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4114800" y="2209800"/>
            <a:ext cx="282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>
                <a:solidFill>
                  <a:schemeClr val="tx1"/>
                </a:solidFill>
                <a:ea typeface="MS PGothic" panose="020B0600070205080204" pitchFamily="34" charset="-128"/>
              </a:rPr>
              <a:t>PACKAGE 2</a:t>
            </a:r>
            <a:endParaRPr kumimoji="1" lang="pl-PL" altLang="en-US" sz="24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1289050" y="3048000"/>
            <a:ext cx="32829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 dirty="0">
                <a:solidFill>
                  <a:schemeClr val="tx1"/>
                </a:solidFill>
                <a:ea typeface="MS PGothic" panose="020B0600070205080204" pitchFamily="34" charset="-128"/>
              </a:rPr>
              <a:t>TYPES</a:t>
            </a:r>
          </a:p>
          <a:p>
            <a:pPr algn="ctr"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 dirty="0">
                <a:solidFill>
                  <a:schemeClr val="tx1"/>
                </a:solidFill>
                <a:ea typeface="MS PGothic" panose="020B0600070205080204" pitchFamily="34" charset="-128"/>
              </a:rPr>
              <a:t>CONSTANTS</a:t>
            </a:r>
          </a:p>
          <a:p>
            <a:pPr algn="ctr"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 dirty="0">
                <a:solidFill>
                  <a:schemeClr val="tx1"/>
                </a:solidFill>
                <a:ea typeface="MS PGothic" panose="020B0600070205080204" pitchFamily="34" charset="-128"/>
              </a:rPr>
              <a:t>FUNCTIONS</a:t>
            </a:r>
          </a:p>
          <a:p>
            <a:pPr algn="ctr"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 dirty="0">
                <a:solidFill>
                  <a:schemeClr val="tx1"/>
                </a:solidFill>
                <a:ea typeface="MS PGothic" panose="020B0600070205080204" pitchFamily="34" charset="-128"/>
              </a:rPr>
              <a:t>PROCEDURES</a:t>
            </a:r>
          </a:p>
          <a:p>
            <a:pPr algn="ctr"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 dirty="0">
                <a:solidFill>
                  <a:schemeClr val="tx1"/>
                </a:solidFill>
                <a:ea typeface="MS PGothic" panose="020B0600070205080204" pitchFamily="34" charset="-128"/>
              </a:rPr>
              <a:t>COMPONENTS</a:t>
            </a:r>
            <a:endParaRPr kumimoji="1" lang="pl-PL" altLang="en-US" sz="2400" dirty="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46091" name="Text Box 10"/>
          <p:cNvSpPr txBox="1">
            <a:spLocks noChangeArrowheads="1"/>
          </p:cNvSpPr>
          <p:nvPr/>
        </p:nvSpPr>
        <p:spPr bwMode="auto">
          <a:xfrm>
            <a:off x="5022850" y="3048000"/>
            <a:ext cx="32829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>
                <a:solidFill>
                  <a:schemeClr val="tx1"/>
                </a:solidFill>
                <a:ea typeface="MS PGothic" panose="020B0600070205080204" pitchFamily="34" charset="-128"/>
              </a:rPr>
              <a:t>TYPES</a:t>
            </a:r>
          </a:p>
          <a:p>
            <a:pPr algn="ctr"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>
                <a:solidFill>
                  <a:schemeClr val="tx1"/>
                </a:solidFill>
                <a:ea typeface="MS PGothic" panose="020B0600070205080204" pitchFamily="34" charset="-128"/>
              </a:rPr>
              <a:t>CONSTANTS</a:t>
            </a:r>
          </a:p>
          <a:p>
            <a:pPr algn="ctr"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>
                <a:solidFill>
                  <a:schemeClr val="tx1"/>
                </a:solidFill>
                <a:ea typeface="MS PGothic" panose="020B0600070205080204" pitchFamily="34" charset="-128"/>
              </a:rPr>
              <a:t>FUNCTIONS</a:t>
            </a:r>
          </a:p>
          <a:p>
            <a:pPr algn="ctr"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>
                <a:solidFill>
                  <a:schemeClr val="tx1"/>
                </a:solidFill>
                <a:ea typeface="MS PGothic" panose="020B0600070205080204" pitchFamily="34" charset="-128"/>
              </a:rPr>
              <a:t>PROCEDURES</a:t>
            </a:r>
          </a:p>
          <a:p>
            <a:pPr algn="ctr"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>
                <a:solidFill>
                  <a:schemeClr val="tx1"/>
                </a:solidFill>
                <a:ea typeface="MS PGothic" panose="020B0600070205080204" pitchFamily="34" charset="-128"/>
              </a:rPr>
              <a:t>COMPONENTS</a:t>
            </a:r>
            <a:endParaRPr kumimoji="1" lang="pl-PL" altLang="en-US" sz="24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29475" y="6096000"/>
            <a:ext cx="1905000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ECE 44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8</a:t>
            </a:r>
            <a:r>
              <a:rPr lang="en-US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– </a:t>
            </a:r>
            <a:r>
              <a:rPr lang="pl-PL" altLang="en-US" sz="1400" i="0">
                <a:solidFill>
                  <a:srgbClr val="0099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FPGA and ASIC Design with VHDL</a:t>
            </a: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Libraries</a:t>
            </a:r>
            <a:endParaRPr lang="pl-PL" altLang="en-US" smtClean="0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err="1" smtClean="0"/>
              <a:t>ieee</a:t>
            </a:r>
            <a:endParaRPr lang="en-US" altLang="en-US" dirty="0" smtClean="0"/>
          </a:p>
          <a:p>
            <a:pPr>
              <a:lnSpc>
                <a:spcPct val="90000"/>
              </a:lnSpc>
            </a:pPr>
            <a:endParaRPr lang="en-US" altLang="en-US" dirty="0" smtClean="0"/>
          </a:p>
          <a:p>
            <a:pPr>
              <a:lnSpc>
                <a:spcPct val="90000"/>
              </a:lnSpc>
            </a:pPr>
            <a:endParaRPr lang="en-US" altLang="en-US" dirty="0" smtClean="0"/>
          </a:p>
          <a:p>
            <a:pPr>
              <a:lnSpc>
                <a:spcPct val="90000"/>
              </a:lnSpc>
            </a:pPr>
            <a:r>
              <a:rPr lang="en-US" altLang="en-US" dirty="0" err="1" smtClean="0"/>
              <a:t>std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  <a:p>
            <a:pPr>
              <a:lnSpc>
                <a:spcPct val="90000"/>
              </a:lnSpc>
            </a:pPr>
            <a:endParaRPr lang="en-US" altLang="en-US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  <a:p>
            <a:pPr>
              <a:lnSpc>
                <a:spcPct val="90000"/>
              </a:lnSpc>
            </a:pPr>
            <a:r>
              <a:rPr lang="en-US" altLang="en-US" dirty="0" smtClean="0"/>
              <a:t>work</a:t>
            </a:r>
            <a:endParaRPr lang="pl-PL" altLang="en-US" dirty="0" smtClean="0"/>
          </a:p>
        </p:txBody>
      </p:sp>
      <p:sp>
        <p:nvSpPr>
          <p:cNvPr id="47109" name="Line 4"/>
          <p:cNvSpPr>
            <a:spLocks noChangeShapeType="1"/>
          </p:cNvSpPr>
          <p:nvPr/>
        </p:nvSpPr>
        <p:spPr bwMode="auto">
          <a:xfrm>
            <a:off x="407988" y="2762250"/>
            <a:ext cx="88392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5314950" y="1600200"/>
            <a:ext cx="38290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 dirty="0">
                <a:solidFill>
                  <a:schemeClr val="tx1"/>
                </a:solidFill>
                <a:ea typeface="MS PGothic" panose="020B0600070205080204" pitchFamily="34" charset="-128"/>
              </a:rPr>
              <a:t>Need to be explicitly</a:t>
            </a:r>
          </a:p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 dirty="0">
                <a:solidFill>
                  <a:schemeClr val="tx1"/>
                </a:solidFill>
                <a:ea typeface="MS PGothic" panose="020B0600070205080204" pitchFamily="34" charset="-128"/>
              </a:rPr>
              <a:t>declared</a:t>
            </a:r>
            <a:endParaRPr kumimoji="1" lang="pl-PL" altLang="en-US" sz="2400" dirty="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47111" name="Text Box 6"/>
          <p:cNvSpPr txBox="1">
            <a:spLocks noChangeArrowheads="1"/>
          </p:cNvSpPr>
          <p:nvPr/>
        </p:nvSpPr>
        <p:spPr bwMode="auto">
          <a:xfrm>
            <a:off x="5410200" y="4495800"/>
            <a:ext cx="3405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400" dirty="0">
                <a:solidFill>
                  <a:schemeClr val="tx1"/>
                </a:solidFill>
                <a:ea typeface="MS PGothic" panose="020B0600070205080204" pitchFamily="34" charset="-128"/>
              </a:rPr>
              <a:t>Visible by default</a:t>
            </a:r>
            <a:endParaRPr kumimoji="1" lang="pl-PL" altLang="en-US" sz="2400" dirty="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47112" name="Text Box 7"/>
          <p:cNvSpPr txBox="1">
            <a:spLocks noChangeArrowheads="1"/>
          </p:cNvSpPr>
          <p:nvPr/>
        </p:nvSpPr>
        <p:spPr bwMode="auto">
          <a:xfrm>
            <a:off x="508000" y="1616075"/>
            <a:ext cx="4979988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000">
                <a:solidFill>
                  <a:schemeClr val="tx1"/>
                </a:solidFill>
                <a:ea typeface="MS PGothic" panose="020B0600070205080204" pitchFamily="34" charset="-128"/>
              </a:rPr>
              <a:t>Specifies multi-level logic system,</a:t>
            </a:r>
          </a:p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000">
                <a:solidFill>
                  <a:schemeClr val="tx1"/>
                </a:solidFill>
                <a:ea typeface="MS PGothic" panose="020B0600070205080204" pitchFamily="34" charset="-128"/>
              </a:rPr>
              <a:t>including STD_LOGIC, and </a:t>
            </a:r>
          </a:p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000">
                <a:solidFill>
                  <a:schemeClr val="tx1"/>
                </a:solidFill>
                <a:ea typeface="MS PGothic" panose="020B0600070205080204" pitchFamily="34" charset="-128"/>
              </a:rPr>
              <a:t>STD_LOGIC_VECTOR data types</a:t>
            </a:r>
            <a:endParaRPr kumimoji="1" lang="pl-PL" altLang="en-US" sz="20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47113" name="Text Box 8"/>
          <p:cNvSpPr txBox="1">
            <a:spLocks noChangeArrowheads="1"/>
          </p:cNvSpPr>
          <p:nvPr/>
        </p:nvSpPr>
        <p:spPr bwMode="auto">
          <a:xfrm>
            <a:off x="508000" y="2976563"/>
            <a:ext cx="54975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000" dirty="0">
                <a:solidFill>
                  <a:schemeClr val="tx1"/>
                </a:solidFill>
                <a:ea typeface="MS PGothic" panose="020B0600070205080204" pitchFamily="34" charset="-128"/>
              </a:rPr>
              <a:t>Specifies pre-defined data types</a:t>
            </a:r>
          </a:p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000" dirty="0">
                <a:solidFill>
                  <a:schemeClr val="tx1"/>
                </a:solidFill>
                <a:ea typeface="MS PGothic" panose="020B0600070205080204" pitchFamily="34" charset="-128"/>
              </a:rPr>
              <a:t>(BIT, BOOLEAN, INTEGER, REAL, </a:t>
            </a:r>
          </a:p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000" dirty="0">
                <a:solidFill>
                  <a:schemeClr val="tx1"/>
                </a:solidFill>
                <a:ea typeface="MS PGothic" panose="020B0600070205080204" pitchFamily="34" charset="-128"/>
              </a:rPr>
              <a:t>SIGNED, UNSIGNED, etc.), arithmetic </a:t>
            </a:r>
          </a:p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000" dirty="0">
                <a:solidFill>
                  <a:schemeClr val="tx1"/>
                </a:solidFill>
                <a:ea typeface="MS PGothic" panose="020B0600070205080204" pitchFamily="34" charset="-128"/>
              </a:rPr>
              <a:t>operations, basic type conversion </a:t>
            </a:r>
          </a:p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000" dirty="0">
                <a:solidFill>
                  <a:schemeClr val="tx1"/>
                </a:solidFill>
                <a:ea typeface="MS PGothic" panose="020B0600070205080204" pitchFamily="34" charset="-128"/>
              </a:rPr>
              <a:t>functions, basic text i/o functions, etc.</a:t>
            </a:r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404813" y="5454650"/>
            <a:ext cx="5538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r>
              <a:rPr kumimoji="1" lang="en-US" altLang="en-US" sz="2000">
                <a:solidFill>
                  <a:schemeClr val="tx1"/>
                </a:solidFill>
                <a:ea typeface="MS PGothic" panose="020B0600070205080204" pitchFamily="34" charset="-128"/>
              </a:rPr>
              <a:t>Holds current designs after compilation</a:t>
            </a:r>
            <a:endParaRPr kumimoji="1" lang="pl-PL" altLang="en-US" sz="20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47115" name="AutoShape 10"/>
          <p:cNvSpPr>
            <a:spLocks/>
          </p:cNvSpPr>
          <p:nvPr/>
        </p:nvSpPr>
        <p:spPr bwMode="auto">
          <a:xfrm>
            <a:off x="5943600" y="3352800"/>
            <a:ext cx="304800" cy="2895600"/>
          </a:xfrm>
          <a:prstGeom prst="rightBrace">
            <a:avLst>
              <a:gd name="adj1" fmla="val 7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endParaRPr kumimoji="1" lang="en-US" altLang="en-US" sz="16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sp>
        <p:nvSpPr>
          <p:cNvPr id="47116" name="AutoShape 11"/>
          <p:cNvSpPr>
            <a:spLocks/>
          </p:cNvSpPr>
          <p:nvPr/>
        </p:nvSpPr>
        <p:spPr bwMode="auto">
          <a:xfrm>
            <a:off x="5943600" y="1219200"/>
            <a:ext cx="228600" cy="1676400"/>
          </a:xfrm>
          <a:prstGeom prst="rightBrace">
            <a:avLst>
              <a:gd name="adj1" fmla="val 611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SzTx/>
              <a:buFontTx/>
              <a:buNone/>
            </a:pPr>
            <a:endParaRPr kumimoji="1" lang="en-US" altLang="en-US" sz="160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BIT versus STD_LOGIC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BIT type can only have a value of 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0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or 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1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STD_LOGIC can have nine values</a:t>
            </a:r>
          </a:p>
          <a:p>
            <a:pPr lvl="1">
              <a:defRPr/>
            </a:pP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0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, 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1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, 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Z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, 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U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, 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X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, 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L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, 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H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,</a:t>
            </a:r>
            <a:r>
              <a:rPr lang="ja-JP" altLang="en-US" dirty="0" smtClean="0">
                <a:ea typeface="ＭＳ Ｐゴシック" charset="0"/>
                <a:cs typeface="Arial"/>
              </a:rPr>
              <a:t> </a:t>
            </a:r>
            <a:r>
              <a:rPr lang="fr-FR" dirty="0">
                <a:ea typeface="ＭＳ Ｐゴシック" charset="0"/>
                <a:cs typeface="Arial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W</a:t>
            </a:r>
            <a:r>
              <a:rPr lang="fr-FR" dirty="0" smtClean="0">
                <a:ea typeface="ＭＳ Ｐゴシック" charset="0"/>
                <a:cs typeface="Arial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, </a:t>
            </a:r>
            <a:r>
              <a:rPr lang="fr-FR" dirty="0">
                <a:ea typeface="ＭＳ Ｐゴシック" charset="0"/>
                <a:cs typeface="Arial"/>
              </a:rPr>
              <a:t>'</a:t>
            </a:r>
            <a:r>
              <a:rPr lang="en-US" dirty="0" smtClean="0">
                <a:ea typeface="ＭＳ Ｐゴシック" charset="0"/>
                <a:cs typeface="Arial"/>
              </a:rPr>
              <a:t>-</a:t>
            </a:r>
            <a:r>
              <a:rPr lang="fr-FR" dirty="0">
                <a:ea typeface="ＭＳ Ｐゴシック" charset="0"/>
                <a:cs typeface="Arial"/>
              </a:rPr>
              <a:t>'</a:t>
            </a:r>
            <a:endParaRPr lang="en-US" dirty="0">
              <a:ea typeface="ＭＳ Ｐゴシック" charset="0"/>
              <a:cs typeface="Arial"/>
            </a:endParaRPr>
          </a:p>
          <a:p>
            <a:pPr marL="457200" lvl="1" indent="0">
              <a:buFontTx/>
              <a:buNone/>
              <a:defRPr/>
            </a:pPr>
            <a:r>
              <a:rPr lang="en-US" dirty="0" smtClean="0">
                <a:ea typeface="ＭＳ Ｐゴシック" charset="0"/>
              </a:rPr>
              <a:t>    Useful </a:t>
            </a:r>
            <a:r>
              <a:rPr lang="en-US" dirty="0">
                <a:ea typeface="ＭＳ Ｐゴシック" charset="0"/>
              </a:rPr>
              <a:t>mainly for simulation</a:t>
            </a:r>
          </a:p>
          <a:p>
            <a:pPr lvl="1">
              <a:defRPr/>
            </a:pP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</a:rPr>
              <a:t>0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</a:rPr>
              <a:t>, 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</a:rPr>
              <a:t>1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</a:rPr>
              <a:t>, </a:t>
            </a:r>
            <a:r>
              <a:rPr lang="en-US" dirty="0">
                <a:ea typeface="ＭＳ Ｐゴシック" charset="0"/>
              </a:rPr>
              <a:t>and 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</a:rPr>
              <a:t>Z</a:t>
            </a:r>
            <a:r>
              <a:rPr lang="fr-FR" dirty="0">
                <a:ea typeface="ＭＳ Ｐゴシック" charset="0"/>
                <a:cs typeface="ＭＳ Ｐゴシック" charset="0"/>
              </a:rPr>
              <a:t>'</a:t>
            </a:r>
            <a:r>
              <a:rPr lang="en-US" dirty="0" smtClean="0">
                <a:ea typeface="ＭＳ Ｐゴシック" charset="0"/>
              </a:rPr>
              <a:t> </a:t>
            </a:r>
            <a:r>
              <a:rPr lang="en-US" dirty="0">
                <a:ea typeface="ＭＳ Ｐゴシック" charset="0"/>
              </a:rPr>
              <a:t>are synthesizable </a:t>
            </a:r>
          </a:p>
          <a:p>
            <a:pPr marL="457200" lvl="1" indent="0">
              <a:buFontTx/>
              <a:buNone/>
              <a:defRPr/>
            </a:pPr>
            <a:r>
              <a:rPr lang="en-US" dirty="0" smtClean="0">
                <a:ea typeface="ＭＳ Ｐゴシック" charset="0"/>
              </a:rPr>
              <a:t>    (</a:t>
            </a:r>
            <a:r>
              <a:rPr lang="en-US" b="1" dirty="0">
                <a:solidFill>
                  <a:srgbClr val="BA2D2D"/>
                </a:solidFill>
                <a:ea typeface="ＭＳ Ｐゴシック" charset="0"/>
              </a:rPr>
              <a:t>your </a:t>
            </a:r>
            <a:r>
              <a:rPr lang="en-US" b="1" dirty="0" smtClean="0">
                <a:solidFill>
                  <a:srgbClr val="BA2D2D"/>
                </a:solidFill>
                <a:ea typeface="ＭＳ Ｐゴシック" charset="0"/>
              </a:rPr>
              <a:t>codes should </a:t>
            </a:r>
            <a:r>
              <a:rPr lang="en-US" b="1" dirty="0">
                <a:solidFill>
                  <a:srgbClr val="BA2D2D"/>
                </a:solidFill>
                <a:ea typeface="ＭＳ Ｐゴシック" charset="0"/>
              </a:rPr>
              <a:t>contain only these </a:t>
            </a:r>
            <a:endParaRPr lang="en-US" b="1" dirty="0" smtClean="0">
              <a:solidFill>
                <a:srgbClr val="BA2D2D"/>
              </a:solidFill>
              <a:ea typeface="ＭＳ Ｐゴシック" charset="0"/>
            </a:endParaRPr>
          </a:p>
          <a:p>
            <a:pPr marL="457200" lvl="1" indent="0">
              <a:buFontTx/>
              <a:buNone/>
              <a:defRPr/>
            </a:pPr>
            <a:r>
              <a:rPr lang="en-US" b="1" dirty="0">
                <a:solidFill>
                  <a:srgbClr val="BA2D2D"/>
                </a:solidFill>
                <a:ea typeface="ＭＳ Ｐゴシック" charset="0"/>
              </a:rPr>
              <a:t> </a:t>
            </a:r>
            <a:r>
              <a:rPr lang="en-US" b="1" dirty="0" smtClean="0">
                <a:solidFill>
                  <a:srgbClr val="BA2D2D"/>
                </a:solidFill>
                <a:ea typeface="ＭＳ Ｐゴシック" charset="0"/>
              </a:rPr>
              <a:t>    three </a:t>
            </a:r>
            <a:r>
              <a:rPr lang="en-US" b="1" dirty="0">
                <a:solidFill>
                  <a:srgbClr val="BA2D2D"/>
                </a:solidFill>
                <a:ea typeface="ＭＳ Ｐゴシック" charset="0"/>
              </a:rPr>
              <a:t>values</a:t>
            </a:r>
            <a:r>
              <a:rPr lang="en-US" dirty="0">
                <a:ea typeface="ＭＳ Ｐゴシック" charset="0"/>
              </a:rPr>
              <a:t>)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1941" y="170095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Standard Libraries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4114800"/>
          </a:xfrm>
        </p:spPr>
        <p:txBody>
          <a:bodyPr/>
          <a:lstStyle/>
          <a:p>
            <a:r>
              <a:rPr lang="en-US" altLang="en-US" sz="2400" dirty="0" smtClean="0"/>
              <a:t>Include </a:t>
            </a:r>
            <a:r>
              <a:rPr lang="en-US" altLang="en-US" sz="2400" i="1" dirty="0" smtClean="0"/>
              <a:t>library </a:t>
            </a:r>
            <a:r>
              <a:rPr lang="en-US" altLang="en-US" sz="2400" i="1" dirty="0" err="1" smtClean="0"/>
              <a:t>ieee</a:t>
            </a:r>
            <a:r>
              <a:rPr lang="en-US" altLang="en-US" sz="2400" i="1" dirty="0" smtClean="0"/>
              <a:t>; </a:t>
            </a:r>
            <a:r>
              <a:rPr lang="en-US" altLang="en-US" sz="2400" dirty="0" smtClean="0"/>
              <a:t>before entity declaration.</a:t>
            </a:r>
            <a:endParaRPr lang="en-US" altLang="en-US" sz="2400" i="1" dirty="0" smtClean="0"/>
          </a:p>
          <a:p>
            <a:r>
              <a:rPr lang="en-US" altLang="en-US" sz="2400" dirty="0" smtClean="0"/>
              <a:t>ieee.std_logic_1164 defines a standard for designers to use in describing interconnection data types used in VHDL modeling.</a:t>
            </a:r>
          </a:p>
          <a:p>
            <a:r>
              <a:rPr lang="en-US" altLang="en-US" sz="2400" dirty="0" err="1" smtClean="0"/>
              <a:t>ieee.std_logic_arith</a:t>
            </a:r>
            <a:r>
              <a:rPr lang="en-US" altLang="en-US" sz="2400" dirty="0" smtClean="0"/>
              <a:t> provides a set of arithmetic, conversion, comparison functions for signed, unsigned, </a:t>
            </a:r>
            <a:r>
              <a:rPr lang="en-US" altLang="en-US" sz="2400" dirty="0" err="1" smtClean="0"/>
              <a:t>std_ulogic</a:t>
            </a:r>
            <a:r>
              <a:rPr lang="en-US" altLang="en-US" sz="2400" dirty="0" smtClean="0"/>
              <a:t>, </a:t>
            </a:r>
            <a:r>
              <a:rPr lang="en-US" altLang="en-US" sz="2400" dirty="0" err="1" smtClean="0"/>
              <a:t>std_logic</a:t>
            </a:r>
            <a:r>
              <a:rPr lang="en-US" altLang="en-US" sz="2400" dirty="0" smtClean="0"/>
              <a:t>, </a:t>
            </a:r>
            <a:r>
              <a:rPr lang="en-US" altLang="en-US" sz="2400" dirty="0" err="1" smtClean="0"/>
              <a:t>std_logic_vector</a:t>
            </a:r>
            <a:r>
              <a:rPr lang="en-US" altLang="en-US" sz="2400" dirty="0" smtClean="0"/>
              <a:t>.</a:t>
            </a:r>
          </a:p>
          <a:p>
            <a:r>
              <a:rPr lang="en-US" altLang="en-US" sz="2400" dirty="0" err="1" smtClean="0"/>
              <a:t>Ieee.std_logic_unsigned</a:t>
            </a:r>
            <a:r>
              <a:rPr lang="en-US" altLang="en-US" sz="2400" dirty="0" smtClean="0"/>
              <a:t> provides a set of unsigned arithmetic, conversion, and comparison functions for </a:t>
            </a:r>
            <a:r>
              <a:rPr lang="en-US" altLang="en-US" sz="2400" dirty="0" err="1" smtClean="0"/>
              <a:t>std_logic_vector</a:t>
            </a:r>
            <a:r>
              <a:rPr lang="en-US" altLang="en-US" sz="2400" dirty="0" smtClean="0"/>
              <a:t>.</a:t>
            </a:r>
            <a:r>
              <a:rPr lang="en-US" altLang="en-US" dirty="0" smtClean="0"/>
              <a:t> </a:t>
            </a:r>
          </a:p>
          <a:p>
            <a:r>
              <a:rPr lang="en-US" altLang="en-US" sz="2400" dirty="0" smtClean="0"/>
              <a:t>See all available packages at </a:t>
            </a:r>
            <a:r>
              <a:rPr lang="en-US" altLang="en-US" sz="1800" dirty="0" smtClean="0">
                <a:hlinkClick r:id="rId4"/>
              </a:rPr>
              <a:t>http://www.cs.umbc.edu/portal/help/VHDL/stdpkg.html</a:t>
            </a:r>
            <a:r>
              <a:rPr lang="en-US" altLang="en-US" dirty="0" smtClean="0"/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4637" y="4286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239000" y="6575425"/>
            <a:ext cx="1905000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i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Fall 08, Oct 29</a:t>
            </a:r>
          </a:p>
        </p:txBody>
      </p:sp>
      <p:sp>
        <p:nvSpPr>
          <p:cNvPr id="50179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ELEC2200-002 Lecture 7 (updated)</a:t>
            </a:r>
          </a:p>
        </p:txBody>
      </p:sp>
      <p:sp>
        <p:nvSpPr>
          <p:cNvPr id="5018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1DF625-B891-42CC-AF0A-7407BABC94D6}" type="slidenum">
              <a:rPr lang="en-US" altLang="en-US" sz="1200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200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Built-in Datatypes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43862" cy="441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Scalar (single valued) signal types: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bit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dirty="0" err="1" smtClean="0">
                <a:solidFill>
                  <a:schemeClr val="folHlink"/>
                </a:solidFill>
                <a:latin typeface="Courier New" panose="02070309020205020404" pitchFamily="49" charset="0"/>
              </a:rPr>
              <a:t>boolean</a:t>
            </a:r>
            <a:endParaRPr lang="en-US" altLang="en-US" sz="1800" b="1" dirty="0" smtClean="0">
              <a:solidFill>
                <a:schemeClr val="folHlink"/>
              </a:solidFill>
              <a:latin typeface="Courier New" panose="02070309020205020404" pitchFamily="49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integer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smtClean="0"/>
              <a:t>Examples: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A: in bit;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G: out </a:t>
            </a:r>
            <a:r>
              <a:rPr lang="en-US" altLang="en-US" sz="1600" b="1" dirty="0" err="1" smtClean="0">
                <a:solidFill>
                  <a:schemeClr val="folHlink"/>
                </a:solidFill>
                <a:latin typeface="Courier New" panose="02070309020205020404" pitchFamily="49" charset="0"/>
              </a:rPr>
              <a:t>boolean</a:t>
            </a:r>
            <a: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;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K: out integer;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 smtClean="0"/>
              <a:t>Aggregate (collection or array) signal types: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dirty="0" err="1" smtClean="0">
                <a:solidFill>
                  <a:schemeClr val="folHlink"/>
                </a:solidFill>
                <a:latin typeface="Courier New" panose="02070309020205020404" pitchFamily="49" charset="0"/>
              </a:rPr>
              <a:t>bit_vector</a:t>
            </a:r>
            <a:r>
              <a:rPr lang="en-US" altLang="en-US" sz="1800" dirty="0" smtClean="0"/>
              <a:t>: array of bits representing binary numbers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signed</a:t>
            </a:r>
            <a:r>
              <a:rPr lang="en-US" altLang="en-US" sz="1800" dirty="0" smtClean="0"/>
              <a:t>: array of bits representing signed binary numbers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dirty="0" smtClean="0"/>
              <a:t>Examples: 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D: in </a:t>
            </a:r>
            <a:r>
              <a:rPr lang="en-US" altLang="en-US" sz="1600" b="1" dirty="0" err="1" smtClean="0">
                <a:solidFill>
                  <a:schemeClr val="folHlink"/>
                </a:solidFill>
                <a:latin typeface="Courier New" panose="02070309020205020404" pitchFamily="49" charset="0"/>
              </a:rPr>
              <a:t>bit_vector</a:t>
            </a:r>
            <a: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(0 to 7);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E: in </a:t>
            </a:r>
            <a:r>
              <a:rPr lang="en-US" altLang="en-US" sz="1600" b="1" dirty="0" err="1" smtClean="0">
                <a:solidFill>
                  <a:schemeClr val="folHlink"/>
                </a:solidFill>
                <a:latin typeface="Courier New" panose="02070309020205020404" pitchFamily="49" charset="0"/>
              </a:rPr>
              <a:t>bit_vector</a:t>
            </a:r>
            <a: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(7 </a:t>
            </a:r>
            <a:r>
              <a:rPr lang="en-US" altLang="en-US" sz="1600" b="1" dirty="0" err="1" smtClean="0">
                <a:solidFill>
                  <a:schemeClr val="folHlink"/>
                </a:solidFill>
                <a:latin typeface="Courier New" panose="02070309020205020404" pitchFamily="49" charset="0"/>
              </a:rPr>
              <a:t>downto</a:t>
            </a:r>
            <a: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 0);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M: in signed (4 </a:t>
            </a:r>
            <a:r>
              <a:rPr lang="en-US" altLang="en-US" sz="1600" b="1" dirty="0" err="1" smtClean="0">
                <a:solidFill>
                  <a:schemeClr val="folHlink"/>
                </a:solidFill>
                <a:latin typeface="Courier New" panose="02070309020205020404" pitchFamily="49" charset="0"/>
              </a:rPr>
              <a:t>downto</a:t>
            </a:r>
            <a: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 0); </a:t>
            </a:r>
            <a:b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</a:br>
            <a: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--signed 5 </a:t>
            </a:r>
            <a:r>
              <a:rPr lang="en-US" altLang="en-US" sz="1600" b="1" dirty="0" err="1" smtClean="0">
                <a:solidFill>
                  <a:schemeClr val="folHlink"/>
                </a:solidFill>
                <a:latin typeface="Courier New" panose="02070309020205020404" pitchFamily="49" charset="0"/>
              </a:rPr>
              <a:t>bit_vector</a:t>
            </a:r>
            <a:r>
              <a:rPr lang="en-US" altLang="en-US" sz="1600" b="1" dirty="0" smtClean="0">
                <a:solidFill>
                  <a:schemeClr val="folHlink"/>
                </a:solidFill>
                <a:latin typeface="Courier New" panose="02070309020205020404" pitchFamily="49" charset="0"/>
              </a:rPr>
              <a:t> binary number</a:t>
            </a:r>
          </a:p>
          <a:p>
            <a:pPr lvl="2" eaLnBrk="1" hangingPunct="1">
              <a:lnSpc>
                <a:spcPct val="80000"/>
              </a:lnSpc>
            </a:pPr>
            <a:endParaRPr lang="en-US" altLang="en-US" sz="1600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94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VHDL Program Structure</a:t>
            </a:r>
            <a:endParaRPr lang="en-GB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cs typeface="Arial" panose="020B0604020202020204" pitchFamily="34" charset="0"/>
              </a:rPr>
              <a:t>Every VHDL program consists of two main parts: </a:t>
            </a:r>
          </a:p>
          <a:p>
            <a:pPr lvl="1"/>
            <a:r>
              <a:rPr lang="en-US" altLang="en-US" smtClean="0">
                <a:solidFill>
                  <a:srgbClr val="FF0000"/>
                </a:solidFill>
                <a:cs typeface="Arial" panose="020B0604020202020204" pitchFamily="34" charset="0"/>
              </a:rPr>
              <a:t>Entity</a:t>
            </a:r>
          </a:p>
          <a:p>
            <a:pPr lvl="1"/>
            <a:r>
              <a:rPr lang="en-US" altLang="en-US" smtClean="0">
                <a:solidFill>
                  <a:srgbClr val="FF0000"/>
                </a:solidFill>
                <a:cs typeface="Arial" panose="020B0604020202020204" pitchFamily="34" charset="0"/>
              </a:rPr>
              <a:t>Architecture</a:t>
            </a:r>
          </a:p>
          <a:p>
            <a:r>
              <a:rPr lang="en-US" altLang="en-US" smtClean="0">
                <a:cs typeface="Arial" panose="020B0604020202020204" pitchFamily="34" charset="0"/>
              </a:rPr>
              <a:t>Entity describes Inputs and outputs of a design</a:t>
            </a:r>
          </a:p>
          <a:p>
            <a:r>
              <a:rPr lang="en-US" altLang="en-US" smtClean="0">
                <a:cs typeface="Arial" panose="020B0604020202020204" pitchFamily="34" charset="0"/>
              </a:rPr>
              <a:t>Architecture describes functionality of a design</a:t>
            </a:r>
          </a:p>
          <a:p>
            <a:endParaRPr lang="en-GB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DC36CBC-BF1A-45EA-81FC-AB715D1B6DED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239000" y="6575425"/>
            <a:ext cx="1905000" cy="2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i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Fall 08, Oct 29</a:t>
            </a:r>
          </a:p>
        </p:txBody>
      </p:sp>
      <p:sp>
        <p:nvSpPr>
          <p:cNvPr id="51203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ELEC2200-002 Lecture 7 (updated)</a:t>
            </a:r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1981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5FC9EEB-E796-4CBF-9D62-FAC3AF5C5047}" type="slidenum">
              <a:rPr lang="en-US" altLang="en-US" sz="1200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200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User-defined datatype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196262" cy="42672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Construct datatypes arbitrarily or using built-in datatypes</a:t>
            </a:r>
          </a:p>
          <a:p>
            <a:pPr eaLnBrk="1" hangingPunct="1"/>
            <a:r>
              <a:rPr lang="en-US" altLang="en-US" dirty="0" smtClean="0"/>
              <a:t>Examples:</a:t>
            </a:r>
          </a:p>
          <a:p>
            <a:pPr lvl="1" eaLnBrk="1" hangingPunct="1"/>
            <a:r>
              <a:rPr lang="en-US" altLang="en-US" sz="2000" b="1" dirty="0" smtClean="0">
                <a:solidFill>
                  <a:schemeClr val="hlink"/>
                </a:solidFill>
                <a:latin typeface="Courier New" panose="02070309020205020404" pitchFamily="49" charset="0"/>
              </a:rPr>
              <a:t>type temperature is (high, medium, low);</a:t>
            </a:r>
          </a:p>
          <a:p>
            <a:pPr lvl="1" eaLnBrk="1" hangingPunct="1"/>
            <a:r>
              <a:rPr lang="en-US" altLang="en-US" sz="2000" b="1" dirty="0" smtClean="0">
                <a:solidFill>
                  <a:schemeClr val="hlink"/>
                </a:solidFill>
                <a:latin typeface="Courier New" panose="02070309020205020404" pitchFamily="49" charset="0"/>
              </a:rPr>
              <a:t>type byte is array(0 to 7) of bit;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7C07833-085C-4BA1-8D40-2DA59AEC0C1C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a-IR" smtClean="0"/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a-IR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CN" sz="2800" dirty="0">
                <a:solidFill>
                  <a:schemeClr val="tx2"/>
                </a:solidFill>
                <a:latin typeface="Arial" panose="020B0604020202020204" pitchFamily="34" charset="0"/>
                <a:ea typeface="华文中宋"/>
                <a:cs typeface="华文中宋"/>
              </a:rPr>
              <a:t>Process</a:t>
            </a:r>
            <a:endParaRPr lang="en-US" altLang="en-US" sz="28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4294967295"/>
          </p:nvPr>
        </p:nvSpPr>
        <p:spPr>
          <a:xfrm>
            <a:off x="1435100" y="887413"/>
            <a:ext cx="7499350" cy="4800600"/>
          </a:xfrm>
          <a:solidFill>
            <a:srgbClr val="FFFFFF"/>
          </a:solidFill>
          <a:ln w="12700"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  <a:defRPr/>
            </a:pPr>
            <a:r>
              <a:rPr lang="en-US" altLang="zh-CN" sz="1800" dirty="0" smtClean="0">
                <a:ea typeface="华文中宋"/>
                <a:cs typeface="华文中宋"/>
              </a:rPr>
              <a:t>Contains sequentially executed statements </a:t>
            </a:r>
          </a:p>
          <a:p>
            <a:pPr>
              <a:buFontTx/>
              <a:buChar char="•"/>
              <a:defRPr/>
            </a:pPr>
            <a:r>
              <a:rPr lang="en-US" altLang="zh-CN" sz="1800" dirty="0" smtClean="0">
                <a:ea typeface="华文中宋"/>
                <a:cs typeface="华文中宋"/>
              </a:rPr>
              <a:t>Execution is controlled either via </a:t>
            </a:r>
          </a:p>
          <a:p>
            <a:pPr lvl="1">
              <a:buFontTx/>
              <a:buChar char="–"/>
              <a:defRPr/>
            </a:pPr>
            <a:r>
              <a:rPr lang="en-US" altLang="zh-CN" sz="1800" dirty="0" smtClean="0">
                <a:ea typeface="华文中宋"/>
                <a:cs typeface="华文中宋"/>
              </a:rPr>
              <a:t>sensitivity list (contains trigger signals), or </a:t>
            </a:r>
          </a:p>
          <a:p>
            <a:pPr lvl="1">
              <a:buFontTx/>
              <a:buChar char="–"/>
              <a:defRPr/>
            </a:pPr>
            <a:r>
              <a:rPr lang="en-US" altLang="zh-CN" sz="1800" dirty="0" smtClean="0">
                <a:ea typeface="华文中宋"/>
                <a:cs typeface="华文中宋"/>
              </a:rPr>
              <a:t>wait-statements </a:t>
            </a: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r>
              <a:rPr lang="en-US" altLang="en-US" sz="1800" dirty="0" smtClean="0"/>
              <a:t>(Executed when one of the signals in the sensitivity list has an event)</a:t>
            </a:r>
            <a:endParaRPr lang="en-US" altLang="zh-CN" sz="1800" dirty="0" smtClean="0">
              <a:ea typeface="华文中宋"/>
              <a:cs typeface="华文中宋"/>
            </a:endParaRPr>
          </a:p>
          <a:p>
            <a:pPr>
              <a:buFontTx/>
              <a:buChar char="•"/>
              <a:defRPr/>
            </a:pPr>
            <a:r>
              <a:rPr lang="en-US" sz="1800" i="1" dirty="0" smtClean="0"/>
              <a:t>Be careful about incomplete sensitivity list.</a:t>
            </a:r>
            <a:endParaRPr lang="en-US" altLang="zh-CN" sz="1800" dirty="0" smtClean="0">
              <a:ea typeface="华文中宋"/>
              <a:cs typeface="华文中宋"/>
            </a:endParaRPr>
          </a:p>
          <a:p>
            <a:pPr>
              <a:buFontTx/>
              <a:buChar char="•"/>
              <a:defRPr/>
            </a:pPr>
            <a:r>
              <a:rPr lang="en-US" altLang="zh-CN" sz="1800" dirty="0" smtClean="0">
                <a:ea typeface="华文中宋"/>
                <a:cs typeface="华文中宋"/>
              </a:rPr>
              <a:t>Exists within an architecture only </a:t>
            </a:r>
          </a:p>
          <a:p>
            <a:pPr>
              <a:buFontTx/>
              <a:buChar char="•"/>
              <a:defRPr/>
            </a:pPr>
            <a:r>
              <a:rPr lang="en-US" altLang="zh-CN" sz="1800" dirty="0" smtClean="0">
                <a:ea typeface="华文中宋"/>
                <a:cs typeface="华文中宋"/>
              </a:rPr>
              <a:t>Several processes run concurrently </a:t>
            </a:r>
          </a:p>
          <a:p>
            <a:pPr>
              <a:buFontTx/>
              <a:buChar char="•"/>
              <a:defRPr/>
            </a:pPr>
            <a:r>
              <a:rPr lang="en-US" altLang="zh-CN" sz="1800" dirty="0" smtClean="0">
                <a:ea typeface="华文中宋"/>
                <a:cs typeface="华文中宋"/>
              </a:rPr>
              <a:t>The process label is optional </a:t>
            </a:r>
          </a:p>
          <a:p>
            <a:pPr>
              <a:buFontTx/>
              <a:buChar char="•"/>
              <a:defRPr/>
            </a:pPr>
            <a:endParaRPr lang="en-US" altLang="en-US" sz="2400" dirty="0" smtClean="0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071563" y="4200525"/>
            <a:ext cx="2943225" cy="2030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Gill Sans MT" panose="020B0502020104020203" pitchFamily="34" charset="0"/>
              </a:rPr>
              <a:t>architecture RTL of AND_OR_XOR is</a:t>
            </a:r>
            <a:br>
              <a:rPr lang="en-US" altLang="en-US" sz="140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en-US" altLang="en-US" sz="1400">
                <a:solidFill>
                  <a:schemeClr val="tx1"/>
                </a:solidFill>
                <a:latin typeface="Gill Sans MT" panose="020B0502020104020203" pitchFamily="34" charset="0"/>
              </a:rPr>
              <a:t>begin</a:t>
            </a:r>
            <a:br>
              <a:rPr lang="en-US" altLang="en-US" sz="140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en-US" altLang="en-US" sz="1400">
                <a:solidFill>
                  <a:schemeClr val="tx1"/>
                </a:solidFill>
                <a:latin typeface="Gill Sans MT" panose="020B0502020104020203" pitchFamily="34" charset="0"/>
              </a:rPr>
              <a:t>   </a:t>
            </a:r>
            <a:r>
              <a:rPr lang="en-US" altLang="en-US" sz="1400">
                <a:solidFill>
                  <a:schemeClr val="accent1"/>
                </a:solidFill>
                <a:latin typeface="Gill Sans MT" panose="020B0502020104020203" pitchFamily="34" charset="0"/>
              </a:rPr>
              <a:t>A_O_X:  process  (A, B)                     </a:t>
            </a:r>
            <a:br>
              <a:rPr lang="en-US" altLang="en-US" sz="1400">
                <a:solidFill>
                  <a:schemeClr val="accent1"/>
                </a:solidFill>
                <a:latin typeface="Gill Sans MT" panose="020B0502020104020203" pitchFamily="34" charset="0"/>
              </a:rPr>
            </a:br>
            <a:r>
              <a:rPr lang="en-US" altLang="en-US" sz="1400">
                <a:solidFill>
                  <a:schemeClr val="accent1"/>
                </a:solidFill>
                <a:latin typeface="Gill Sans MT" panose="020B0502020104020203" pitchFamily="34" charset="0"/>
              </a:rPr>
              <a:t>    begin</a:t>
            </a:r>
            <a:br>
              <a:rPr lang="en-US" altLang="en-US" sz="1400">
                <a:solidFill>
                  <a:schemeClr val="accent1"/>
                </a:solidFill>
                <a:latin typeface="Gill Sans MT" panose="020B0502020104020203" pitchFamily="34" charset="0"/>
              </a:rPr>
            </a:br>
            <a:r>
              <a:rPr lang="en-US" altLang="en-US" sz="1400">
                <a:solidFill>
                  <a:schemeClr val="accent1"/>
                </a:solidFill>
                <a:latin typeface="Gill Sans MT" panose="020B0502020104020203" pitchFamily="34" charset="0"/>
              </a:rPr>
              <a:t>      Z_OR   &lt;= A or    B;</a:t>
            </a:r>
            <a:br>
              <a:rPr lang="en-US" altLang="en-US" sz="1400">
                <a:solidFill>
                  <a:schemeClr val="accent1"/>
                </a:solidFill>
                <a:latin typeface="Gill Sans MT" panose="020B0502020104020203" pitchFamily="34" charset="0"/>
              </a:rPr>
            </a:br>
            <a:r>
              <a:rPr lang="en-US" altLang="en-US" sz="1400">
                <a:solidFill>
                  <a:schemeClr val="accent1"/>
                </a:solidFill>
                <a:latin typeface="Gill Sans MT" panose="020B0502020104020203" pitchFamily="34" charset="0"/>
              </a:rPr>
              <a:t>      Z_AND &lt;= A and B;</a:t>
            </a:r>
            <a:br>
              <a:rPr lang="en-US" altLang="en-US" sz="1400">
                <a:solidFill>
                  <a:schemeClr val="accent1"/>
                </a:solidFill>
                <a:latin typeface="Gill Sans MT" panose="020B0502020104020203" pitchFamily="34" charset="0"/>
              </a:rPr>
            </a:br>
            <a:r>
              <a:rPr lang="en-US" altLang="en-US" sz="1400">
                <a:solidFill>
                  <a:schemeClr val="accent1"/>
                </a:solidFill>
                <a:latin typeface="Gill Sans MT" panose="020B0502020104020203" pitchFamily="34" charset="0"/>
              </a:rPr>
              <a:t>      Z_XOR &lt;= A xor  B;</a:t>
            </a:r>
            <a:br>
              <a:rPr lang="en-US" altLang="en-US" sz="1400">
                <a:solidFill>
                  <a:schemeClr val="accent1"/>
                </a:solidFill>
                <a:latin typeface="Gill Sans MT" panose="020B0502020104020203" pitchFamily="34" charset="0"/>
              </a:rPr>
            </a:br>
            <a:r>
              <a:rPr lang="en-US" altLang="en-US" sz="1400">
                <a:solidFill>
                  <a:schemeClr val="accent1"/>
                </a:solidFill>
                <a:latin typeface="Gill Sans MT" panose="020B0502020104020203" pitchFamily="34" charset="0"/>
              </a:rPr>
              <a:t>     end process  A_O_X ;</a:t>
            </a:r>
            <a:br>
              <a:rPr lang="en-US" altLang="en-US" sz="1400">
                <a:solidFill>
                  <a:schemeClr val="accent1"/>
                </a:solidFill>
                <a:latin typeface="Gill Sans MT" panose="020B0502020104020203" pitchFamily="34" charset="0"/>
              </a:rPr>
            </a:br>
            <a:r>
              <a:rPr lang="en-US" altLang="en-US" sz="1400">
                <a:solidFill>
                  <a:schemeClr val="tx1"/>
                </a:solidFill>
                <a:latin typeface="Gill Sans MT" panose="020B0502020104020203" pitchFamily="34" charset="0"/>
              </a:rPr>
              <a:t>end RTL; </a:t>
            </a:r>
          </a:p>
        </p:txBody>
      </p:sp>
      <p:sp>
        <p:nvSpPr>
          <p:cNvPr id="5" name="Oval 4"/>
          <p:cNvSpPr/>
          <p:nvPr/>
        </p:nvSpPr>
        <p:spPr>
          <a:xfrm>
            <a:off x="5286375" y="6000750"/>
            <a:ext cx="500063" cy="285750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57563" y="4429125"/>
            <a:ext cx="1143000" cy="214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5" name="TextBox 7"/>
          <p:cNvSpPr txBox="1">
            <a:spLocks noChangeArrowheads="1"/>
          </p:cNvSpPr>
          <p:nvPr/>
        </p:nvSpPr>
        <p:spPr bwMode="auto">
          <a:xfrm>
            <a:off x="4429125" y="4071938"/>
            <a:ext cx="1500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Gill Sans MT" panose="020B0502020104020203" pitchFamily="34" charset="0"/>
              </a:rPr>
              <a:t>Sensitivity list</a:t>
            </a:r>
          </a:p>
        </p:txBody>
      </p:sp>
      <p:sp>
        <p:nvSpPr>
          <p:cNvPr id="53256" name="Rectangle 6"/>
          <p:cNvSpPr>
            <a:spLocks noChangeArrowheads="1"/>
          </p:cNvSpPr>
          <p:nvPr/>
        </p:nvSpPr>
        <p:spPr bwMode="auto">
          <a:xfrm>
            <a:off x="4786313" y="4714875"/>
            <a:ext cx="4114800" cy="1938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architecture RTL of AND_OR_XOR is</a:t>
            </a:r>
            <a:br>
              <a:rPr lang="en-US" alt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begin</a:t>
            </a:r>
            <a:br>
              <a:rPr lang="en-US" alt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   </a:t>
            </a:r>
            <a: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  <a:t>A_O_X:  process                      </a:t>
            </a:r>
            <a:b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</a:br>
            <a: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  <a:t>    begin</a:t>
            </a:r>
            <a:b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</a:br>
            <a: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  <a:t>      Z_OR   &lt;= A or    B;</a:t>
            </a:r>
            <a:b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</a:br>
            <a: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  <a:t>      Z_AND &lt;= A and B;</a:t>
            </a:r>
            <a:b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</a:br>
            <a: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  <a:t>      Z_XOR &lt;= A </a:t>
            </a:r>
            <a:r>
              <a:rPr lang="en-US" altLang="en-US" sz="1200" dirty="0" err="1">
                <a:solidFill>
                  <a:schemeClr val="accent1"/>
                </a:solidFill>
                <a:latin typeface="Gill Sans MT" panose="020B0502020104020203" pitchFamily="34" charset="0"/>
              </a:rPr>
              <a:t>xor</a:t>
            </a:r>
            <a: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  <a:t>  B;</a:t>
            </a:r>
            <a:b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</a:br>
            <a: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  <a:t>      wait on A,B;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  <a:t>     end process  A_O_X ;</a:t>
            </a:r>
            <a:br>
              <a:rPr lang="en-US" altLang="en-US" sz="1200" dirty="0">
                <a:solidFill>
                  <a:schemeClr val="accent1"/>
                </a:solidFill>
                <a:latin typeface="Gill Sans MT" panose="020B0502020104020203" pitchFamily="34" charset="0"/>
              </a:rPr>
            </a:br>
            <a:r>
              <a:rPr lang="en-US" altLang="en-US" sz="1200" dirty="0">
                <a:solidFill>
                  <a:schemeClr val="tx1"/>
                </a:solidFill>
                <a:latin typeface="Gill Sans MT" panose="020B0502020104020203" pitchFamily="34" charset="0"/>
              </a:rPr>
              <a:t>end RTL; </a:t>
            </a:r>
          </a:p>
        </p:txBody>
      </p:sp>
      <p:sp>
        <p:nvSpPr>
          <p:cNvPr id="10" name="Oval 9"/>
          <p:cNvSpPr/>
          <p:nvPr/>
        </p:nvSpPr>
        <p:spPr>
          <a:xfrm>
            <a:off x="2493963" y="4654550"/>
            <a:ext cx="500062" cy="285750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4572000" y="4786313"/>
            <a:ext cx="1419225" cy="70485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Data Objects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60400" y="1254125"/>
            <a:ext cx="7772400" cy="4114800"/>
          </a:xfrm>
        </p:spPr>
        <p:txBody>
          <a:bodyPr/>
          <a:lstStyle/>
          <a:p>
            <a:pPr eaLnBrk="1" hangingPunct="1">
              <a:buSzPct val="80000"/>
              <a:buFont typeface="Arial" panose="020B0604020202020204" pitchFamily="34" charset="0"/>
              <a:buChar char="•"/>
            </a:pPr>
            <a:r>
              <a:rPr lang="en-US" altLang="en-US" dirty="0" smtClean="0"/>
              <a:t>Constants : Holds a value that cannot be changed within the design description</a:t>
            </a:r>
          </a:p>
          <a:p>
            <a:pPr eaLnBrk="1" hangingPunct="1">
              <a:buSzPct val="80000"/>
              <a:buFont typeface="Wingdings 2" panose="05020102010507070707" pitchFamily="18" charset="2"/>
              <a:buNone/>
            </a:pPr>
            <a:r>
              <a:rPr lang="en-US" altLang="en-US" dirty="0" smtClean="0">
                <a:solidFill>
                  <a:schemeClr val="hlink"/>
                </a:solidFill>
              </a:rPr>
              <a:t>		</a:t>
            </a:r>
            <a:r>
              <a:rPr lang="en-US" altLang="en-US" sz="2400" dirty="0" smtClean="0">
                <a:solidFill>
                  <a:schemeClr val="hlin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constant</a:t>
            </a:r>
            <a:r>
              <a:rPr lang="en-US" alt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width: integer:=8;</a:t>
            </a:r>
          </a:p>
          <a:p>
            <a:pPr lvl="2" eaLnBrk="1" hangingPunct="1">
              <a:buSzPct val="80000"/>
              <a:buFont typeface="Arial" panose="020B0604020202020204" pitchFamily="34" charset="0"/>
              <a:buChar char="•"/>
            </a:pPr>
            <a:r>
              <a:rPr lang="en-US" altLang="en-US" dirty="0" smtClean="0"/>
              <a:t>(The identifier width may be used several times in the code.)</a:t>
            </a:r>
          </a:p>
          <a:p>
            <a:pPr eaLnBrk="1" hangingPunct="1">
              <a:buSzPct val="80000"/>
              <a:buFont typeface="Arial" panose="020B0604020202020204" pitchFamily="34" charset="0"/>
              <a:buChar char="•"/>
            </a:pPr>
            <a:r>
              <a:rPr lang="en-US" altLang="en-US" dirty="0" smtClean="0"/>
              <a:t>Signals : represent wires, used to interconnect components</a:t>
            </a:r>
          </a:p>
          <a:p>
            <a:pPr eaLnBrk="1" hangingPunct="1">
              <a:buSzPct val="80000"/>
              <a:buFont typeface="Arial" panose="020B0604020202020204" pitchFamily="34" charset="0"/>
              <a:buChar char="•"/>
            </a:pPr>
            <a:r>
              <a:rPr lang="en-US" altLang="en-US" dirty="0" smtClean="0"/>
              <a:t>Variables : used in processes and subprograms</a:t>
            </a:r>
          </a:p>
          <a:p>
            <a:pPr eaLnBrk="1" hangingPunct="1">
              <a:buSzPct val="80000"/>
              <a:buFont typeface="Arial" panose="020B0604020202020204" pitchFamily="34" charset="0"/>
              <a:buChar char="•"/>
            </a:pPr>
            <a:endParaRPr lang="en-US" altLang="en-US" dirty="0" smtClean="0"/>
          </a:p>
          <a:p>
            <a:pPr eaLnBrk="1" hangingPunct="1">
              <a:buSzPct val="80000"/>
              <a:buFont typeface="Wingdings 2" panose="05020102010507070707" pitchFamily="18" charset="2"/>
              <a:buNone/>
            </a:pPr>
            <a:r>
              <a:rPr lang="en-US" altLang="en-US" dirty="0" smtClean="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Data Objects (Cont’d)</a:t>
            </a: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685800" y="2438400"/>
            <a:ext cx="79248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architecture</a:t>
            </a: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 example </a:t>
            </a: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of</a:t>
            </a: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 and8 </a:t>
            </a: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begin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my_and: </a:t>
            </a: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process</a:t>
            </a: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 (a_bus)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	</a:t>
            </a: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variable </a:t>
            </a: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tmp: bit;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	</a:t>
            </a: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begin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		tmp:=‘1’;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		</a:t>
            </a: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for</a:t>
            </a: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 i </a:t>
            </a: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in </a:t>
            </a: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7</a:t>
            </a: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 downto </a:t>
            </a: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0</a:t>
            </a: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 loop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			</a:t>
            </a: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tmp:= a_bus(i)</a:t>
            </a: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 and </a:t>
            </a: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tmp;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		</a:t>
            </a: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end loop</a:t>
            </a: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		</a:t>
            </a: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x&lt;=tmp;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	</a:t>
            </a: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end process </a:t>
            </a: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my_and;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  <a:latin typeface="Tahoma" panose="020B0604030504040204" pitchFamily="34" charset="0"/>
              </a:rPr>
              <a:t>end </a:t>
            </a:r>
            <a:r>
              <a:rPr lang="en-US" altLang="en-US" sz="2000">
                <a:solidFill>
                  <a:schemeClr val="tx1"/>
                </a:solidFill>
                <a:latin typeface="Tahoma" panose="020B0604030504040204" pitchFamily="34" charset="0"/>
              </a:rPr>
              <a:t>example;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867400" y="2743200"/>
            <a:ext cx="2971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CC0066"/>
                </a:solidFill>
                <a:latin typeface="+mn-lt"/>
              </a:rPr>
              <a:t>Note: Variable does not represent wires like signals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Data Objects</a:t>
            </a:r>
          </a:p>
        </p:txBody>
      </p:sp>
      <p:sp>
        <p:nvSpPr>
          <p:cNvPr id="5632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7772400" cy="3886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mtClean="0"/>
              <a:t>There are three types of data objects: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mtClean="0"/>
              <a:t>Signals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mtClean="0"/>
              <a:t>Can be considered as wires in a schematic.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mtClean="0"/>
              <a:t>Can have current value and future values.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mtClean="0"/>
              <a:t>Variables and Constants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mtClean="0"/>
              <a:t>Used to model the behavior of a circuit.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smtClean="0"/>
              <a:t>Used in processes, procedures and functions.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Constant Declaration</a:t>
            </a:r>
          </a:p>
        </p:txBody>
      </p:sp>
      <p:sp>
        <p:nvSpPr>
          <p:cNvPr id="57347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7772400" cy="2895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smtClean="0"/>
              <a:t>A constant can have a single value of a given type.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smtClean="0"/>
              <a:t>A constant’s value cannot be changed during the simulation.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smtClean="0"/>
              <a:t>Constants declared at the start of an architecture can be used anywhere in the architecture.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smtClean="0"/>
              <a:t>Constants declared in a process can only be used inside the specific process.</a:t>
            </a:r>
          </a:p>
        </p:txBody>
      </p:sp>
      <p:pic>
        <p:nvPicPr>
          <p:cNvPr id="57348" name="Picture 5" descr="12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4724400"/>
            <a:ext cx="70008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6"/>
          <p:cNvSpPr txBox="1">
            <a:spLocks noChangeArrowheads="1"/>
          </p:cNvSpPr>
          <p:nvPr/>
        </p:nvSpPr>
        <p:spPr bwMode="auto">
          <a:xfrm>
            <a:off x="1219200" y="4876800"/>
            <a:ext cx="6705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ea typeface="MS PGothic" panose="020B0600070205080204" pitchFamily="34" charset="-128"/>
              </a:rPr>
              <a:t>CONSTANT  </a:t>
            </a:r>
            <a:r>
              <a:rPr lang="en-US" altLang="en-US" sz="1400" dirty="0" err="1">
                <a:solidFill>
                  <a:schemeClr val="tx1"/>
                </a:solidFill>
                <a:ea typeface="MS PGothic" panose="020B0600070205080204" pitchFamily="34" charset="-128"/>
              </a:rPr>
              <a:t>constant_name</a:t>
            </a:r>
            <a:r>
              <a:rPr lang="en-US" altLang="en-US" sz="1400" dirty="0">
                <a:solidFill>
                  <a:schemeClr val="tx1"/>
                </a:solidFill>
                <a:ea typeface="MS PGothic" panose="020B0600070205080204" pitchFamily="34" charset="-128"/>
              </a:rPr>
              <a:t>  </a:t>
            </a:r>
            <a:r>
              <a:rPr lang="en-US" altLang="en-US" sz="1400" b="1" dirty="0">
                <a:solidFill>
                  <a:schemeClr val="tx1"/>
                </a:solidFill>
                <a:ea typeface="MS PGothic" panose="020B0600070205080204" pitchFamily="34" charset="-128"/>
              </a:rPr>
              <a:t>:</a:t>
            </a:r>
            <a:r>
              <a:rPr lang="en-US" altLang="en-US" sz="1400" dirty="0">
                <a:solidFill>
                  <a:schemeClr val="tx1"/>
                </a:solidFill>
                <a:ea typeface="MS PGothic" panose="020B0600070205080204" pitchFamily="34" charset="-128"/>
              </a:rPr>
              <a:t>  </a:t>
            </a:r>
            <a:r>
              <a:rPr lang="en-US" altLang="en-US" sz="1400" dirty="0" err="1">
                <a:solidFill>
                  <a:schemeClr val="tx1"/>
                </a:solidFill>
                <a:ea typeface="MS PGothic" panose="020B0600070205080204" pitchFamily="34" charset="-128"/>
              </a:rPr>
              <a:t>type_name</a:t>
            </a:r>
            <a:r>
              <a:rPr lang="en-US" altLang="en-US" sz="1400" dirty="0">
                <a:solidFill>
                  <a:schemeClr val="tx1"/>
                </a:solidFill>
                <a:ea typeface="MS PGothic" panose="020B0600070205080204" pitchFamily="34" charset="-128"/>
              </a:rPr>
              <a:t>  [ </a:t>
            </a:r>
            <a:r>
              <a:rPr lang="en-US" altLang="en-US" sz="1400" b="1" dirty="0">
                <a:solidFill>
                  <a:schemeClr val="tx1"/>
                </a:solidFill>
                <a:ea typeface="MS PGothic" panose="020B0600070205080204" pitchFamily="34" charset="-128"/>
              </a:rPr>
              <a:t>:</a:t>
            </a:r>
            <a:r>
              <a:rPr lang="en-US" altLang="en-US" sz="1400" dirty="0">
                <a:solidFill>
                  <a:schemeClr val="tx1"/>
                </a:solidFill>
                <a:ea typeface="MS PGothic" panose="020B0600070205080204" pitchFamily="34" charset="-128"/>
              </a:rPr>
              <a:t> = value];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ea typeface="MS PGothic" panose="020B0600070205080204" pitchFamily="34" charset="-128"/>
              </a:rPr>
              <a:t>CONSTANT  </a:t>
            </a:r>
            <a:r>
              <a:rPr lang="en-US" altLang="en-US" sz="1400" dirty="0" err="1">
                <a:solidFill>
                  <a:schemeClr val="tx1"/>
                </a:solidFill>
                <a:ea typeface="MS PGothic" panose="020B0600070205080204" pitchFamily="34" charset="-128"/>
              </a:rPr>
              <a:t>rise_fall_time</a:t>
            </a:r>
            <a:r>
              <a:rPr lang="en-US" altLang="en-US" sz="1400" dirty="0">
                <a:solidFill>
                  <a:schemeClr val="tx1"/>
                </a:solidFill>
                <a:ea typeface="MS PGothic" panose="020B0600070205080204" pitchFamily="34" charset="-128"/>
              </a:rPr>
              <a:t>  </a:t>
            </a:r>
            <a:r>
              <a:rPr lang="en-US" altLang="en-US" sz="1400" b="1" dirty="0">
                <a:solidFill>
                  <a:schemeClr val="tx1"/>
                </a:solidFill>
                <a:ea typeface="MS PGothic" panose="020B0600070205080204" pitchFamily="34" charset="-128"/>
              </a:rPr>
              <a:t>:</a:t>
            </a:r>
            <a:r>
              <a:rPr lang="en-US" altLang="en-US" sz="1400" dirty="0">
                <a:solidFill>
                  <a:schemeClr val="tx1"/>
                </a:solidFill>
                <a:ea typeface="MS PGothic" panose="020B0600070205080204" pitchFamily="34" charset="-128"/>
              </a:rPr>
              <a:t>  TIME  </a:t>
            </a:r>
            <a:r>
              <a:rPr lang="en-US" altLang="en-US" sz="1400" b="1" dirty="0">
                <a:solidFill>
                  <a:schemeClr val="tx1"/>
                </a:solidFill>
                <a:ea typeface="MS PGothic" panose="020B0600070205080204" pitchFamily="34" charset="-128"/>
              </a:rPr>
              <a:t>:</a:t>
            </a:r>
            <a:r>
              <a:rPr lang="en-US" altLang="en-US" sz="1400" dirty="0">
                <a:solidFill>
                  <a:schemeClr val="tx1"/>
                </a:solidFill>
                <a:ea typeface="MS PGothic" panose="020B0600070205080204" pitchFamily="34" charset="-128"/>
              </a:rPr>
              <a:t> =  2 ns;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ea typeface="MS PGothic" panose="020B0600070205080204" pitchFamily="34" charset="-128"/>
              </a:rPr>
              <a:t>CONSTANT  </a:t>
            </a:r>
            <a:r>
              <a:rPr lang="en-US" altLang="en-US" sz="1400" dirty="0" err="1">
                <a:solidFill>
                  <a:schemeClr val="tx1"/>
                </a:solidFill>
                <a:ea typeface="MS PGothic" panose="020B0600070205080204" pitchFamily="34" charset="-128"/>
              </a:rPr>
              <a:t>data_bus</a:t>
            </a:r>
            <a:r>
              <a:rPr lang="en-US" altLang="en-US" sz="1400" dirty="0">
                <a:solidFill>
                  <a:schemeClr val="tx1"/>
                </a:solidFill>
                <a:ea typeface="MS PGothic" panose="020B0600070205080204" pitchFamily="34" charset="-128"/>
              </a:rPr>
              <a:t>  </a:t>
            </a:r>
            <a:r>
              <a:rPr lang="en-US" altLang="en-US" sz="1400" b="1" dirty="0">
                <a:solidFill>
                  <a:schemeClr val="tx1"/>
                </a:solidFill>
                <a:ea typeface="MS PGothic" panose="020B0600070205080204" pitchFamily="34" charset="-128"/>
              </a:rPr>
              <a:t>:</a:t>
            </a:r>
            <a:r>
              <a:rPr lang="en-US" altLang="en-US" sz="1400" dirty="0">
                <a:solidFill>
                  <a:schemeClr val="tx1"/>
                </a:solidFill>
                <a:ea typeface="MS PGothic" panose="020B0600070205080204" pitchFamily="34" charset="-128"/>
              </a:rPr>
              <a:t>  INTEGER  </a:t>
            </a:r>
            <a:r>
              <a:rPr lang="en-US" altLang="en-US" sz="1400" b="1" dirty="0">
                <a:solidFill>
                  <a:schemeClr val="tx1"/>
                </a:solidFill>
                <a:ea typeface="MS PGothic" panose="020B0600070205080204" pitchFamily="34" charset="-128"/>
              </a:rPr>
              <a:t>: </a:t>
            </a:r>
            <a:r>
              <a:rPr lang="en-US" altLang="en-US" sz="1400" dirty="0">
                <a:solidFill>
                  <a:schemeClr val="tx1"/>
                </a:solidFill>
                <a:ea typeface="MS PGothic" panose="020B0600070205080204" pitchFamily="34" charset="-128"/>
              </a:rPr>
              <a:t>=  16;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Variable Declaration</a:t>
            </a:r>
          </a:p>
        </p:txBody>
      </p:sp>
      <p:sp>
        <p:nvSpPr>
          <p:cNvPr id="58371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696200" cy="2362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Variables are used for local storage of data.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Variables are generally not available to multiple components or processes.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All variable assignments take place immediately.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Variables are more convenient than signals for the storage of (temporary) data.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4705350"/>
            <a:ext cx="69818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Signal Declaration</a:t>
            </a:r>
          </a:p>
        </p:txBody>
      </p:sp>
      <p:sp>
        <p:nvSpPr>
          <p:cNvPr id="59395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981200"/>
            <a:ext cx="8458200" cy="2133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Signals are used for communication between components.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Signals are declared outside the process.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Signals can be seen as real, physical signals.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Some delay must be incurred in a signal assignment.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4248150"/>
            <a:ext cx="57531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8286AB-FA1B-465F-9B60-43999B0785E6}" type="slidenum">
              <a:rPr lang="ar-SA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66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3C6A7D5-1218-49FE-9D0B-F951902A8AEB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VHDL Program Structure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217613"/>
            <a:ext cx="5203825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4194175"/>
            <a:ext cx="501332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A0A41DD-5E6D-4F47-B00B-85972DFC6BCD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5D1B61F-8ABD-4ADD-91EB-D5790FA01E76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Generics</a:t>
            </a:r>
          </a:p>
        </p:txBody>
      </p:sp>
      <p:sp>
        <p:nvSpPr>
          <p:cNvPr id="63491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Generics allow the component to be customized upon instantiation.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Generics pass information from the entity to the architecture.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Common uses of generics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Customize timing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Alter range of subtypes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Change size of arrays</a:t>
            </a: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entity ADDER is generic(n: natural :=2); port( A: in std_logic_vector(n-1 downto 0); B: in std_logic_vector(n-1 downto 0); carry: out std_logic; sum: out std_logic_vector(n-1 downto 0) ); end ADDER;</a:t>
            </a:r>
            <a:r>
              <a:rPr lang="en-US" altLang="en-US" sz="900">
                <a:solidFill>
                  <a:schemeClr val="tx1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entity ADDER is generic(n: natural :=2); port( A: in std_logic_vector(n-1 downto 0); B: in std_logic_vector(n-1 downto 0); carry: out std_logic; sum: out std_logic_vector(n-1 downto 0) ); end ADDER;</a:t>
            </a:r>
            <a:r>
              <a:rPr lang="en-US" altLang="en-US" sz="900">
                <a:solidFill>
                  <a:schemeClr val="tx1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3494" name="TextBox 8"/>
          <p:cNvSpPr txBox="1">
            <a:spLocks noChangeArrowheads="1"/>
          </p:cNvSpPr>
          <p:nvPr/>
        </p:nvSpPr>
        <p:spPr bwMode="auto">
          <a:xfrm>
            <a:off x="1828800" y="4876800"/>
            <a:ext cx="4495800" cy="17541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ENTITY adder IS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GENERIC(n: </a:t>
            </a:r>
            <a:r>
              <a:rPr lang="en-US" altLang="en-US" sz="1200" dirty="0" smtClean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natural :=</a:t>
            </a:r>
            <a:r>
              <a:rPr lang="en-US" altLang="en-US" sz="12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2);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PORT(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    A: IN STD_LOGIC_VECTOR(n-1 DOWNTO 0);  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    B: IN STD_LOGIC_VECTOR(n-1 DOWNTO 0);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    C: OUT STD_LOGIC;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      SUM: OUT STD_LOGIC_VECTOR(n-1 DOWNTO 0) );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Courier New" panose="02070309020205020404" pitchFamily="49" charset="0"/>
                <a:ea typeface="MS PGothic" panose="020B0600070205080204" pitchFamily="34" charset="-128"/>
                <a:cs typeface="Courier New" panose="02070309020205020404" pitchFamily="49" charset="0"/>
              </a:rPr>
              <a:t>END adder;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entity ADDER is generic(n: natural :=2); port( A: in std_logic_vector(n-1 downto 0); B: in std_logic_vector(n-1 downto 0); carry: out std_logic; sum: out std_logic_vector(n-1 downto 0) ); end ADDER;</a:t>
            </a:r>
            <a:r>
              <a:rPr lang="en-US" altLang="en-US" sz="900">
                <a:solidFill>
                  <a:schemeClr val="tx1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>
                <a:solidFill>
                  <a:srgbClr val="000000"/>
                </a:solidFill>
                <a:latin typeface="Arial Unicode MS" panose="020B0604020202020204" pitchFamily="34" charset="-128"/>
                <a:ea typeface="MS PGothic" panose="020B0600070205080204" pitchFamily="34" charset="-128"/>
                <a:cs typeface="Times New Roman" panose="02020603050405020304" pitchFamily="18" charset="0"/>
              </a:rPr>
              <a:t>entity ADDER is generic(n: natural :=2); port( A: in std_logic_vector(n-1 downto 0); B: in std_logic_vector(n-1 downto 0); carry: out std_logic; sum: out std_logic_vector(n-1 downto 0) ); end ADDER;</a:t>
            </a:r>
            <a:r>
              <a:rPr lang="en-US" altLang="en-US" sz="900">
                <a:solidFill>
                  <a:schemeClr val="tx1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Technology Modeling</a:t>
            </a:r>
          </a:p>
        </p:txBody>
      </p:sp>
      <p:sp>
        <p:nvSpPr>
          <p:cNvPr id="64515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7848600" cy="1219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000" smtClean="0"/>
              <a:t>One use of generics is to alter the timing of a certain component.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smtClean="0"/>
              <a:t>It is possible to indicate a generic timing delay and then specify the exact delay at instantiation.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790825"/>
            <a:ext cx="6048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685800" y="4419600"/>
            <a:ext cx="7848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</a:rPr>
              <a:t>The example above declares the interface to a component named inv.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kern="0" dirty="0">
                <a:latin typeface="+mn-lt"/>
              </a:rPr>
              <a:t>The propagation time for high-to-low and low-to-high transitions can be specified later.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Structural Statements</a:t>
            </a:r>
          </a:p>
        </p:txBody>
      </p:sp>
      <p:sp>
        <p:nvSpPr>
          <p:cNvPr id="65539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7848600" cy="1295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smtClean="0"/>
              <a:t>The GENERIC MAP is similar to the PORT MAP in that it maps specific values to generics declared in the component.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2771775"/>
            <a:ext cx="66389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Generate Statement</a:t>
            </a:r>
          </a:p>
        </p:txBody>
      </p:sp>
      <p:sp>
        <p:nvSpPr>
          <p:cNvPr id="6656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76962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smtClean="0"/>
              <a:t>Structural for-loops:  The GENERATE statement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smtClean="0"/>
              <a:t>Some structures in digital hardware are repetitive in nature. (RAM, ROM, registers, adders, multipliers, …)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200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smtClean="0"/>
              <a:t>VHDL provides the GENERATE statement to automatically create regular hardware.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sz="200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000" smtClean="0"/>
              <a:t>Any VHDL concurrent statement may be included in a GENERATE statement, including another GENERATE statement.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Generate Statement Syntax</a:t>
            </a:r>
          </a:p>
        </p:txBody>
      </p:sp>
      <p:sp>
        <p:nvSpPr>
          <p:cNvPr id="67587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All objects created are similar.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The GENERATE parameter must be discrete and is undefined outside the GENERATE statement.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4152900"/>
            <a:ext cx="44862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Example: Array of AND-gates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638300"/>
            <a:ext cx="79343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B6CFD8B-BB07-4AC1-BE57-63C3D4AF6924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ChangeArrowheads="1"/>
          </p:cNvSpPr>
          <p:nvPr/>
        </p:nvSpPr>
        <p:spPr bwMode="auto">
          <a:xfrm>
            <a:off x="3581400" y="3200400"/>
            <a:ext cx="5257800" cy="2667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endParaRPr lang="en-US" altLang="en-US" sz="2400" b="1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33338"/>
            <a:ext cx="8382000" cy="1143001"/>
          </a:xfrm>
        </p:spPr>
        <p:txBody>
          <a:bodyPr/>
          <a:lstStyle/>
          <a:p>
            <a:r>
              <a:rPr lang="en-US" altLang="en-US" sz="3200" b="1" smtClean="0">
                <a:solidFill>
                  <a:srgbClr val="333399"/>
                </a:solidFill>
                <a:cs typeface="Arial" panose="020B0604020202020204" pitchFamily="34" charset="0"/>
              </a:rPr>
              <a:t>Types of VHDL Description: Alternative convention</a:t>
            </a:r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5013325" y="237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pl-PL" altLang="en-US" sz="2400" b="1"/>
          </a:p>
        </p:txBody>
      </p:sp>
      <p:sp>
        <p:nvSpPr>
          <p:cNvPr id="74758" name="Rectangle 4"/>
          <p:cNvSpPr>
            <a:spLocks noChangeArrowheads="1"/>
          </p:cNvSpPr>
          <p:nvPr/>
        </p:nvSpPr>
        <p:spPr bwMode="auto">
          <a:xfrm>
            <a:off x="990600" y="3810000"/>
            <a:ext cx="1978025" cy="8588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endParaRPr lang="en-US" altLang="en-US" sz="1600"/>
          </a:p>
        </p:txBody>
      </p:sp>
      <p:sp>
        <p:nvSpPr>
          <p:cNvPr id="74759" name="Text Box 5"/>
          <p:cNvSpPr txBox="1">
            <a:spLocks noChangeArrowheads="1"/>
          </p:cNvSpPr>
          <p:nvPr/>
        </p:nvSpPr>
        <p:spPr bwMode="auto">
          <a:xfrm>
            <a:off x="990600" y="4800600"/>
            <a:ext cx="2014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en-US" altLang="en-US" sz="2000" i="1"/>
              <a:t>Components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en-US" altLang="en-US" sz="2000" i="1"/>
              <a:t>&amp; interconnects</a:t>
            </a:r>
          </a:p>
        </p:txBody>
      </p:sp>
      <p:sp>
        <p:nvSpPr>
          <p:cNvPr id="74760" name="Text Box 6"/>
          <p:cNvSpPr txBox="1">
            <a:spLocks noChangeArrowheads="1"/>
          </p:cNvSpPr>
          <p:nvPr/>
        </p:nvSpPr>
        <p:spPr bwMode="auto">
          <a:xfrm>
            <a:off x="1143000" y="3962400"/>
            <a:ext cx="1638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en-US" sz="2400" b="1"/>
              <a:t>Structural</a:t>
            </a:r>
          </a:p>
        </p:txBody>
      </p:sp>
      <p:sp>
        <p:nvSpPr>
          <p:cNvPr id="74761" name="Text Box 7"/>
          <p:cNvSpPr txBox="1">
            <a:spLocks noChangeArrowheads="1"/>
          </p:cNvSpPr>
          <p:nvPr/>
        </p:nvSpPr>
        <p:spPr bwMode="auto">
          <a:xfrm>
            <a:off x="2590800" y="1371600"/>
            <a:ext cx="2967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en-US" altLang="en-US" sz="2400" b="1"/>
              <a:t>VHDL Descriptions</a:t>
            </a: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4038600" y="3810000"/>
            <a:ext cx="1976438" cy="8588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endParaRPr lang="en-US" altLang="en-US" sz="1600"/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4267200" y="4010025"/>
            <a:ext cx="1419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en-US" sz="2400" b="1"/>
              <a:t>dataflow</a:t>
            </a:r>
          </a:p>
        </p:txBody>
      </p:sp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4343400" y="4800600"/>
            <a:ext cx="1509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en-US" sz="2000" i="1"/>
              <a:t>Concurrent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en-US" sz="2000" i="1"/>
              <a:t>statements</a:t>
            </a: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6577013" y="3829050"/>
            <a:ext cx="1976437" cy="857250"/>
          </a:xfrm>
          <a:prstGeom prst="rect">
            <a:avLst/>
          </a:prstGeom>
          <a:solidFill>
            <a:srgbClr val="FFF1E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endParaRPr lang="en-US" altLang="en-US" sz="1600"/>
          </a:p>
        </p:txBody>
      </p:sp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6577013" y="3829050"/>
            <a:ext cx="509587" cy="8572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endParaRPr lang="en-US" altLang="en-US" sz="1600"/>
          </a:p>
        </p:txBody>
      </p:sp>
      <p:sp>
        <p:nvSpPr>
          <p:cNvPr id="74767" name="Text Box 15"/>
          <p:cNvSpPr txBox="1">
            <a:spLocks noChangeArrowheads="1"/>
          </p:cNvSpPr>
          <p:nvPr/>
        </p:nvSpPr>
        <p:spPr bwMode="auto">
          <a:xfrm>
            <a:off x="6629400" y="3962400"/>
            <a:ext cx="1843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en-US" altLang="en-US" sz="2400" b="1"/>
              <a:t>algorithmic</a:t>
            </a:r>
          </a:p>
        </p:txBody>
      </p:sp>
      <p:sp>
        <p:nvSpPr>
          <p:cNvPr id="74768" name="Text Box 17"/>
          <p:cNvSpPr txBox="1">
            <a:spLocks noChangeArrowheads="1"/>
          </p:cNvSpPr>
          <p:nvPr/>
        </p:nvSpPr>
        <p:spPr bwMode="auto">
          <a:xfrm>
            <a:off x="6858000" y="4800600"/>
            <a:ext cx="1501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en-US" sz="2000" i="1"/>
              <a:t>Sequential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en-US" sz="2000" i="1"/>
              <a:t>statements</a:t>
            </a:r>
          </a:p>
        </p:txBody>
      </p:sp>
      <p:sp>
        <p:nvSpPr>
          <p:cNvPr id="74769" name="Line 18"/>
          <p:cNvSpPr>
            <a:spLocks noChangeShapeType="1"/>
          </p:cNvSpPr>
          <p:nvPr/>
        </p:nvSpPr>
        <p:spPr bwMode="auto">
          <a:xfrm flipH="1">
            <a:off x="2057400" y="1981200"/>
            <a:ext cx="14478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770" name="Line 20"/>
          <p:cNvSpPr>
            <a:spLocks noChangeShapeType="1"/>
          </p:cNvSpPr>
          <p:nvPr/>
        </p:nvSpPr>
        <p:spPr bwMode="auto">
          <a:xfrm>
            <a:off x="4724400" y="1981200"/>
            <a:ext cx="1371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4771" name="Rectangle 2"/>
          <p:cNvSpPr>
            <a:spLocks noChangeArrowheads="1"/>
          </p:cNvSpPr>
          <p:nvPr/>
        </p:nvSpPr>
        <p:spPr bwMode="auto">
          <a:xfrm>
            <a:off x="3810000" y="3352800"/>
            <a:ext cx="5105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endParaRPr lang="en-US" altLang="en-US" sz="1600"/>
          </a:p>
        </p:txBody>
      </p:sp>
      <p:sp>
        <p:nvSpPr>
          <p:cNvPr id="74772" name="TextBox 3"/>
          <p:cNvSpPr txBox="1">
            <a:spLocks noChangeArrowheads="1"/>
          </p:cNvSpPr>
          <p:nvPr/>
        </p:nvSpPr>
        <p:spPr bwMode="auto">
          <a:xfrm>
            <a:off x="3657600" y="3276600"/>
            <a:ext cx="175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400" b="1"/>
              <a:t>Behavioral</a:t>
            </a:r>
          </a:p>
        </p:txBody>
      </p:sp>
    </p:spTree>
    <p:extLst>
      <p:ext uri="{BB962C8B-B14F-4D97-AF65-F5344CB8AC3E}">
        <p14:creationId xmlns:p14="http://schemas.microsoft.com/office/powerpoint/2010/main" val="41251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0E6CE2B-2D7B-404E-B14A-4180A4AE1888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Entity-Architecture Pair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9263" y="1316038"/>
            <a:ext cx="3381375" cy="43497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2400" smtClean="0">
                <a:solidFill>
                  <a:srgbClr val="3333FF"/>
                </a:solidFill>
              </a:rPr>
              <a:t>Full Adder Example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633538"/>
            <a:ext cx="3573462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414713"/>
            <a:ext cx="7124700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3155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pl-PL" altLang="en-US" sz="3600" b="1">
                <a:solidFill>
                  <a:srgbClr val="0000CC"/>
                </a:solidFill>
              </a:rPr>
              <a:t>xor3</a:t>
            </a:r>
            <a:r>
              <a:rPr lang="en-US" altLang="en-US" sz="3600" b="1">
                <a:solidFill>
                  <a:srgbClr val="0000CC"/>
                </a:solidFill>
              </a:rPr>
              <a:t> Example</a:t>
            </a:r>
          </a:p>
        </p:txBody>
      </p:sp>
      <p:graphicFrame>
        <p:nvGraphicFramePr>
          <p:cNvPr id="75780" name="Object 3"/>
          <p:cNvGraphicFramePr>
            <a:graphicFrameLocks noChangeAspect="1"/>
          </p:cNvGraphicFramePr>
          <p:nvPr/>
        </p:nvGraphicFramePr>
        <p:xfrm>
          <a:off x="609600" y="3352800"/>
          <a:ext cx="7772400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55" name="Bitmap Image" r:id="rId3" imgW="6523810" imgH="1209524" progId="Paint.Picture">
                  <p:embed/>
                </p:oleObj>
              </mc:Choice>
              <mc:Fallback>
                <p:oleObj name="Bitmap Image" r:id="rId3" imgW="6523810" imgH="12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352800"/>
                        <a:ext cx="7772400" cy="144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82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Entity </a:t>
            </a:r>
            <a:r>
              <a:rPr lang="pl-PL" altLang="en-US" smtClean="0"/>
              <a:t>xor3</a:t>
            </a:r>
            <a:r>
              <a:rPr lang="en-US" altLang="en-US" smtClean="0"/>
              <a:t>_gate 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382000" cy="5029200"/>
          </a:xfrm>
        </p:spPr>
        <p:txBody>
          <a:bodyPr/>
          <a:lstStyle/>
          <a:p>
            <a:pPr>
              <a:buFontTx/>
              <a:buNone/>
            </a:pPr>
            <a:r>
              <a:rPr kumimoji="0" lang="en-US" altLang="en-US" sz="2400" b="1" smtClean="0"/>
              <a:t>LIBRARY</a:t>
            </a:r>
            <a:r>
              <a:rPr kumimoji="0" lang="en-US" altLang="en-US" sz="2400" smtClean="0"/>
              <a:t> </a:t>
            </a:r>
            <a:r>
              <a:rPr kumimoji="0" lang="pl-PL" altLang="en-US" sz="2400" smtClean="0"/>
              <a:t>ieee</a:t>
            </a:r>
            <a:r>
              <a:rPr kumimoji="0" lang="en-US" altLang="en-US" sz="2400" smtClean="0"/>
              <a:t>;</a:t>
            </a:r>
          </a:p>
          <a:p>
            <a:pPr>
              <a:buFontTx/>
              <a:buNone/>
            </a:pPr>
            <a:r>
              <a:rPr kumimoji="0" lang="pl-PL" altLang="en-US" sz="2400" b="1" smtClean="0"/>
              <a:t>USE</a:t>
            </a:r>
            <a:r>
              <a:rPr kumimoji="0" lang="en-US" altLang="en-US" sz="2400" smtClean="0"/>
              <a:t> </a:t>
            </a:r>
            <a:r>
              <a:rPr kumimoji="0" lang="pl-PL" altLang="en-US" sz="2400" smtClean="0"/>
              <a:t>ieee</a:t>
            </a:r>
            <a:r>
              <a:rPr kumimoji="0" lang="en-US" altLang="en-US" sz="2400" smtClean="0"/>
              <a:t>.std_logic_1164.all;</a:t>
            </a:r>
          </a:p>
          <a:p>
            <a:pPr>
              <a:buFontTx/>
              <a:buNone/>
            </a:pPr>
            <a:endParaRPr lang="en-US" altLang="en-US" sz="2400" smtClean="0"/>
          </a:p>
          <a:p>
            <a:pPr>
              <a:buFontTx/>
              <a:buNone/>
            </a:pPr>
            <a:r>
              <a:rPr lang="pl-PL" altLang="en-US" sz="2400" b="1" smtClean="0"/>
              <a:t>ENTITY</a:t>
            </a:r>
            <a:r>
              <a:rPr lang="en-US" altLang="en-US" sz="2400" smtClean="0"/>
              <a:t> </a:t>
            </a:r>
            <a:r>
              <a:rPr lang="pl-PL" altLang="en-US" sz="2400" smtClean="0"/>
              <a:t>xor3</a:t>
            </a:r>
            <a:r>
              <a:rPr lang="en-US" altLang="en-US" sz="2400" smtClean="0"/>
              <a:t>_gate </a:t>
            </a:r>
            <a:r>
              <a:rPr lang="pl-PL" altLang="en-US" sz="2400" b="1" smtClean="0"/>
              <a:t>IS</a:t>
            </a:r>
            <a:endParaRPr lang="en-US" altLang="en-US" sz="2400" b="1" smtClean="0"/>
          </a:p>
          <a:p>
            <a:pPr>
              <a:buFontTx/>
              <a:buNone/>
            </a:pPr>
            <a:r>
              <a:rPr lang="en-US" altLang="en-US" sz="2400" smtClean="0"/>
              <a:t>	 </a:t>
            </a:r>
            <a:r>
              <a:rPr lang="pl-PL" altLang="en-US" sz="2400" b="1" smtClean="0"/>
              <a:t>PORT</a:t>
            </a:r>
            <a:r>
              <a:rPr lang="en-US" altLang="en-US" sz="2400" smtClean="0"/>
              <a:t>(</a:t>
            </a:r>
          </a:p>
          <a:p>
            <a:pPr>
              <a:buFontTx/>
              <a:buNone/>
            </a:pPr>
            <a:r>
              <a:rPr lang="en-US" altLang="en-US" sz="2400" smtClean="0"/>
              <a:t>		 A : </a:t>
            </a:r>
            <a:r>
              <a:rPr lang="pl-PL" altLang="en-US" sz="2400" b="1" smtClean="0"/>
              <a:t>IN</a:t>
            </a:r>
            <a:r>
              <a:rPr lang="en-US" altLang="en-US" sz="2400" smtClean="0"/>
              <a:t> STD_LOGIC;</a:t>
            </a:r>
          </a:p>
          <a:p>
            <a:pPr>
              <a:buFontTx/>
              <a:buNone/>
            </a:pPr>
            <a:r>
              <a:rPr lang="en-US" altLang="en-US" sz="2400" smtClean="0"/>
              <a:t>		 B : </a:t>
            </a:r>
            <a:r>
              <a:rPr lang="pl-PL" altLang="en-US" sz="2400" b="1" smtClean="0"/>
              <a:t>IN</a:t>
            </a:r>
            <a:r>
              <a:rPr lang="en-US" altLang="en-US" sz="2400" smtClean="0"/>
              <a:t> STD_LOGIC;</a:t>
            </a:r>
          </a:p>
          <a:p>
            <a:pPr>
              <a:buFontTx/>
              <a:buNone/>
            </a:pPr>
            <a:r>
              <a:rPr lang="en-US" altLang="en-US" sz="2400" smtClean="0"/>
              <a:t>		 C : </a:t>
            </a:r>
            <a:r>
              <a:rPr lang="pl-PL" altLang="en-US" sz="2400" b="1" smtClean="0"/>
              <a:t>IN</a:t>
            </a:r>
            <a:r>
              <a:rPr lang="en-US" altLang="en-US" sz="2400" smtClean="0"/>
              <a:t> STD_LOGIC;</a:t>
            </a:r>
          </a:p>
          <a:p>
            <a:pPr>
              <a:buFontTx/>
              <a:buNone/>
            </a:pPr>
            <a:r>
              <a:rPr lang="en-US" altLang="en-US" sz="2400" smtClean="0"/>
              <a:t>		 R</a:t>
            </a:r>
            <a:r>
              <a:rPr lang="pl-PL" altLang="en-US" sz="2400" smtClean="0"/>
              <a:t>esult</a:t>
            </a:r>
            <a:r>
              <a:rPr lang="en-US" altLang="en-US" sz="2400" smtClean="0"/>
              <a:t> : </a:t>
            </a:r>
            <a:r>
              <a:rPr lang="pl-PL" altLang="en-US" sz="2400" b="1" smtClean="0"/>
              <a:t>OUT</a:t>
            </a:r>
            <a:r>
              <a:rPr lang="en-US" altLang="en-US" sz="2400" smtClean="0"/>
              <a:t> STD_LOGIC</a:t>
            </a:r>
          </a:p>
          <a:p>
            <a:pPr>
              <a:buFontTx/>
              <a:buNone/>
            </a:pPr>
            <a:r>
              <a:rPr lang="en-US" altLang="en-US" sz="2400" smtClean="0"/>
              <a:t>	      );</a:t>
            </a:r>
          </a:p>
          <a:p>
            <a:pPr>
              <a:buFontTx/>
              <a:buNone/>
            </a:pPr>
            <a:r>
              <a:rPr lang="en-US" altLang="en-US" sz="2400" b="1" smtClean="0"/>
              <a:t>end </a:t>
            </a:r>
            <a:r>
              <a:rPr lang="pl-PL" altLang="en-US" sz="2400" smtClean="0"/>
              <a:t>xor3</a:t>
            </a:r>
            <a:r>
              <a:rPr lang="en-US" altLang="en-US" sz="2400" smtClean="0"/>
              <a:t>_gate;</a:t>
            </a:r>
          </a:p>
        </p:txBody>
      </p:sp>
    </p:spTree>
    <p:extLst>
      <p:ext uri="{BB962C8B-B14F-4D97-AF65-F5344CB8AC3E}">
        <p14:creationId xmlns:p14="http://schemas.microsoft.com/office/powerpoint/2010/main" val="11365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8600" y="6553200"/>
            <a:ext cx="67056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400">
                <a:solidFill>
                  <a:srgbClr val="009900"/>
                </a:solidFill>
              </a:rPr>
              <a:t>ECE 44</a:t>
            </a:r>
            <a:r>
              <a:rPr kumimoji="0" lang="pl-PL" altLang="en-US" sz="1400">
                <a:solidFill>
                  <a:srgbClr val="009900"/>
                </a:solidFill>
              </a:rPr>
              <a:t>8</a:t>
            </a:r>
            <a:r>
              <a:rPr kumimoji="0" lang="en-US" altLang="en-US" sz="1400">
                <a:solidFill>
                  <a:srgbClr val="009900"/>
                </a:solidFill>
              </a:rPr>
              <a:t> – </a:t>
            </a:r>
            <a:r>
              <a:rPr kumimoji="0" lang="pl-PL" altLang="en-US" sz="1400">
                <a:solidFill>
                  <a:srgbClr val="009900"/>
                </a:solidFill>
              </a:rPr>
              <a:t>FPGA and ASIC Design with VHDL</a:t>
            </a:r>
          </a:p>
        </p:txBody>
      </p:sp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Dataflow Architecture (</a:t>
            </a:r>
            <a:r>
              <a:rPr lang="pl-PL" altLang="en-US" smtClean="0"/>
              <a:t>xor3</a:t>
            </a:r>
            <a:r>
              <a:rPr lang="en-US" altLang="en-US" smtClean="0"/>
              <a:t>_</a:t>
            </a:r>
            <a:r>
              <a:rPr lang="pl-PL" altLang="en-US" smtClean="0"/>
              <a:t>g</a:t>
            </a:r>
            <a:r>
              <a:rPr lang="en-US" altLang="en-US" smtClean="0"/>
              <a:t>ate)</a:t>
            </a:r>
          </a:p>
        </p:txBody>
      </p:sp>
      <p:sp>
        <p:nvSpPr>
          <p:cNvPr id="77828" name="Text Box 3"/>
          <p:cNvSpPr txBox="1">
            <a:spLocks noChangeArrowheads="1"/>
          </p:cNvSpPr>
          <p:nvPr/>
        </p:nvSpPr>
        <p:spPr bwMode="auto">
          <a:xfrm>
            <a:off x="914400" y="1295400"/>
            <a:ext cx="7126288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pl-PL" altLang="en-US" sz="2800" b="1" dirty="0"/>
              <a:t>ARCHITECTURE</a:t>
            </a:r>
            <a:r>
              <a:rPr lang="en-US" altLang="en-US" sz="2800" dirty="0"/>
              <a:t> </a:t>
            </a:r>
            <a:r>
              <a:rPr lang="pl-PL" altLang="en-US" sz="2800" dirty="0"/>
              <a:t>dataflow</a:t>
            </a:r>
            <a:r>
              <a:rPr lang="en-US" altLang="en-US" sz="2800" dirty="0"/>
              <a:t> </a:t>
            </a:r>
            <a:r>
              <a:rPr lang="pl-PL" altLang="en-US" sz="2800" b="1" dirty="0"/>
              <a:t>OF</a:t>
            </a:r>
            <a:r>
              <a:rPr lang="en-US" altLang="en-US" sz="2800" dirty="0"/>
              <a:t> </a:t>
            </a:r>
            <a:r>
              <a:rPr lang="pl-PL" altLang="en-US" sz="2800" dirty="0"/>
              <a:t>xor3</a:t>
            </a:r>
            <a:r>
              <a:rPr lang="en-US" altLang="en-US" sz="2800" dirty="0"/>
              <a:t>_gate </a:t>
            </a:r>
            <a:r>
              <a:rPr lang="pl-PL" altLang="en-US" sz="2800" b="1" dirty="0"/>
              <a:t>IS</a:t>
            </a:r>
            <a:endParaRPr lang="en-US" altLang="en-US" sz="28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en-US" sz="2800" b="1" dirty="0"/>
              <a:t>SIGNAL</a:t>
            </a:r>
            <a:r>
              <a:rPr lang="en-US" altLang="en-US" sz="2800" dirty="0"/>
              <a:t> U1_OUT: STD_LOGIC;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en-US" sz="2800" b="1" dirty="0"/>
              <a:t>BEGIN</a:t>
            </a:r>
            <a:r>
              <a:rPr lang="en-US" altLang="en-US" sz="2800" dirty="0"/>
              <a:t>				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dirty="0"/>
              <a:t>	U1_OUT</a:t>
            </a:r>
            <a:r>
              <a:rPr lang="pl-PL" altLang="en-US" sz="2800" dirty="0"/>
              <a:t> </a:t>
            </a:r>
            <a:r>
              <a:rPr lang="en-US" altLang="en-US" sz="2800" dirty="0"/>
              <a:t>&lt;= A </a:t>
            </a:r>
            <a:r>
              <a:rPr lang="pl-PL" altLang="en-US" sz="2800" b="1" dirty="0"/>
              <a:t>XOR</a:t>
            </a:r>
            <a:r>
              <a:rPr lang="en-US" altLang="en-US" sz="2800" b="1" dirty="0"/>
              <a:t> </a:t>
            </a:r>
            <a:r>
              <a:rPr lang="en-US" altLang="en-US" sz="2800" dirty="0"/>
              <a:t>B;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dirty="0"/>
              <a:t>	R</a:t>
            </a:r>
            <a:r>
              <a:rPr lang="pl-PL" altLang="en-US" sz="2800" dirty="0"/>
              <a:t>esult  </a:t>
            </a:r>
            <a:r>
              <a:rPr lang="en-US" altLang="en-US" sz="2800" dirty="0"/>
              <a:t>&lt;= U1_OUT </a:t>
            </a:r>
            <a:r>
              <a:rPr lang="pl-PL" altLang="en-US" sz="2800" b="1" dirty="0"/>
              <a:t>XOR</a:t>
            </a:r>
            <a:r>
              <a:rPr lang="en-US" altLang="en-US" sz="2800" dirty="0"/>
              <a:t> C;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en-US" sz="2800" b="1" dirty="0"/>
              <a:t>END</a:t>
            </a:r>
            <a:r>
              <a:rPr lang="en-US" altLang="en-US" sz="2800" dirty="0"/>
              <a:t> </a:t>
            </a:r>
            <a:r>
              <a:rPr lang="pl-PL" altLang="en-US" sz="2800" dirty="0"/>
              <a:t>dataflow</a:t>
            </a:r>
            <a:r>
              <a:rPr lang="en-US" altLang="en-US" sz="2800" dirty="0"/>
              <a:t>;</a:t>
            </a:r>
          </a:p>
          <a:p>
            <a:pPr>
              <a:buFontTx/>
              <a:buNone/>
            </a:pPr>
            <a:endParaRPr lang="en-US" altLang="en-US" sz="1600" dirty="0"/>
          </a:p>
        </p:txBody>
      </p:sp>
      <p:graphicFrame>
        <p:nvGraphicFramePr>
          <p:cNvPr id="77829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609600" y="4724400"/>
          <a:ext cx="7772400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79" name="Bitmap Image" r:id="rId3" imgW="6523810" imgH="1209524" progId="Paint.Picture">
                  <p:embed/>
                </p:oleObj>
              </mc:Choice>
              <mc:Fallback>
                <p:oleObj name="Bitmap Image" r:id="rId3" imgW="6523810" imgH="12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724400"/>
                        <a:ext cx="7772400" cy="144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30" name="Text Box 5"/>
          <p:cNvSpPr txBox="1">
            <a:spLocks noChangeArrowheads="1"/>
          </p:cNvSpPr>
          <p:nvPr/>
        </p:nvSpPr>
        <p:spPr bwMode="auto">
          <a:xfrm>
            <a:off x="3048000" y="4800600"/>
            <a:ext cx="984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1600" b="1">
                <a:solidFill>
                  <a:srgbClr val="0000CC"/>
                </a:solidFill>
              </a:rPr>
              <a:t>U1_OUT</a:t>
            </a:r>
          </a:p>
        </p:txBody>
      </p:sp>
    </p:spTree>
    <p:extLst>
      <p:ext uri="{BB962C8B-B14F-4D97-AF65-F5344CB8AC3E}">
        <p14:creationId xmlns:p14="http://schemas.microsoft.com/office/powerpoint/2010/main" val="43892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382000" cy="1143000"/>
          </a:xfrm>
        </p:spPr>
        <p:txBody>
          <a:bodyPr/>
          <a:lstStyle/>
          <a:p>
            <a:r>
              <a:rPr lang="en-US" altLang="en-US" smtClean="0"/>
              <a:t>Dataflow Description </a:t>
            </a:r>
          </a:p>
        </p:txBody>
      </p:sp>
      <p:sp>
        <p:nvSpPr>
          <p:cNvPr id="7885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19200"/>
            <a:ext cx="8382000" cy="3352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smtClean="0"/>
              <a:t>Describes how data moves through the system and the various processing steps. </a:t>
            </a:r>
          </a:p>
          <a:p>
            <a:pPr lvl="1">
              <a:lnSpc>
                <a:spcPct val="90000"/>
              </a:lnSpc>
            </a:pPr>
            <a:r>
              <a:rPr lang="en-US" altLang="en-US" sz="2000" smtClean="0"/>
              <a:t>Dataflow uses series of concurrent statements to realize logic. </a:t>
            </a:r>
          </a:p>
          <a:p>
            <a:pPr lvl="1">
              <a:lnSpc>
                <a:spcPct val="90000"/>
              </a:lnSpc>
            </a:pPr>
            <a:r>
              <a:rPr lang="en-US" altLang="en-US" sz="2000" smtClean="0"/>
              <a:t>Dataflow is most useful style when series of Boolean equations can represent a logic </a:t>
            </a:r>
            <a:r>
              <a:rPr lang="en-US" altLang="en-US" sz="2000" smtClean="0">
                <a:sym typeface="Wingdings" panose="05000000000000000000" pitchFamily="2" charset="2"/>
              </a:rPr>
              <a:t> used to implement simple combinational logic</a:t>
            </a:r>
            <a:endParaRPr lang="en-US" altLang="en-US" sz="2000" smtClean="0"/>
          </a:p>
          <a:p>
            <a:pPr lvl="1">
              <a:lnSpc>
                <a:spcPct val="90000"/>
              </a:lnSpc>
            </a:pPr>
            <a:r>
              <a:rPr lang="en-US" altLang="en-US" sz="2000" smtClean="0"/>
              <a:t>Dataflow code also called </a:t>
            </a:r>
            <a:r>
              <a:rPr lang="ja-JP" altLang="en-US" sz="2000" smtClean="0"/>
              <a:t>“</a:t>
            </a:r>
            <a:r>
              <a:rPr lang="en-US" altLang="ja-JP" sz="2000" smtClean="0"/>
              <a:t>concurrent</a:t>
            </a:r>
            <a:r>
              <a:rPr lang="ja-JP" altLang="en-US" sz="2000" smtClean="0"/>
              <a:t>”</a:t>
            </a:r>
            <a:r>
              <a:rPr lang="en-US" altLang="ja-JP" sz="2000" smtClean="0"/>
              <a:t> code</a:t>
            </a:r>
          </a:p>
          <a:p>
            <a:pPr>
              <a:lnSpc>
                <a:spcPct val="90000"/>
              </a:lnSpc>
            </a:pPr>
            <a:r>
              <a:rPr lang="en-US" altLang="en-US" sz="2000" smtClean="0">
                <a:solidFill>
                  <a:srgbClr val="FF0000"/>
                </a:solidFill>
              </a:rPr>
              <a:t>Concurrent statements are evaluated at the same time; thus, the order of these statements doesn</a:t>
            </a:r>
            <a:r>
              <a:rPr lang="ja-JP" altLang="en-US" sz="2000" smtClean="0">
                <a:solidFill>
                  <a:srgbClr val="FF0000"/>
                </a:solidFill>
              </a:rPr>
              <a:t>’</a:t>
            </a:r>
            <a:r>
              <a:rPr lang="en-US" altLang="ja-JP" sz="2000" smtClean="0">
                <a:solidFill>
                  <a:srgbClr val="FF0000"/>
                </a:solidFill>
              </a:rPr>
              <a:t>t matter</a:t>
            </a:r>
            <a:endParaRPr lang="en-US" altLang="ja-JP" sz="2000" smtClean="0"/>
          </a:p>
          <a:p>
            <a:pPr lvl="1">
              <a:lnSpc>
                <a:spcPct val="90000"/>
              </a:lnSpc>
            </a:pPr>
            <a:r>
              <a:rPr lang="en-US" altLang="en-US" sz="2000" smtClean="0">
                <a:sym typeface="Wingdings" panose="05000000000000000000" pitchFamily="2" charset="2"/>
              </a:rPr>
              <a:t>This is not true for sequential/behavioral statements</a:t>
            </a:r>
            <a:endParaRPr lang="en-US" altLang="en-US" sz="2000" smtClean="0"/>
          </a:p>
        </p:txBody>
      </p:sp>
      <p:sp>
        <p:nvSpPr>
          <p:cNvPr id="78853" name="TextBox 3"/>
          <p:cNvSpPr txBox="1">
            <a:spLocks noChangeArrowheads="1"/>
          </p:cNvSpPr>
          <p:nvPr/>
        </p:nvSpPr>
        <p:spPr bwMode="auto">
          <a:xfrm>
            <a:off x="1447800" y="4419600"/>
            <a:ext cx="51816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2" eaLnBrk="1" hangingPunct="1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600">
                <a:solidFill>
                  <a:srgbClr val="FF000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This order…</a:t>
            </a: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	U1_</a:t>
            </a:r>
            <a:r>
              <a:rPr kumimoji="0" lang="pl-PL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out </a:t>
            </a: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&lt;= A </a:t>
            </a:r>
            <a:r>
              <a:rPr kumimoji="0" lang="pl-PL" alt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kumimoji="0" lang="en-US" alt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B;</a:t>
            </a: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	R</a:t>
            </a:r>
            <a:r>
              <a:rPr kumimoji="0" lang="pl-PL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esult </a:t>
            </a: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&lt;= U1_</a:t>
            </a:r>
            <a:r>
              <a:rPr kumimoji="0" lang="pl-PL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pl-PL" alt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C; </a:t>
            </a: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600">
                <a:solidFill>
                  <a:srgbClr val="FF0000"/>
                </a:solidFill>
                <a:latin typeface="Arial Narrow" panose="020B0606020202030204" pitchFamily="34" charset="0"/>
                <a:cs typeface="Courier New" panose="02070309020205020404" pitchFamily="49" charset="0"/>
              </a:rPr>
              <a:t>Is the same as this order…</a:t>
            </a: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	R</a:t>
            </a:r>
            <a:r>
              <a:rPr kumimoji="0" lang="pl-PL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esult </a:t>
            </a: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&lt;= U1_</a:t>
            </a:r>
            <a:r>
              <a:rPr kumimoji="0" lang="pl-PL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pl-PL" alt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 C;</a:t>
            </a: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	U1_</a:t>
            </a:r>
            <a:r>
              <a:rPr kumimoji="0" lang="pl-PL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out </a:t>
            </a: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&lt;= A </a:t>
            </a:r>
            <a:r>
              <a:rPr kumimoji="0" lang="pl-PL" alt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XOR</a:t>
            </a:r>
            <a:r>
              <a:rPr kumimoji="0" lang="en-US" altLang="en-US" sz="1600" b="1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B;</a:t>
            </a:r>
            <a:endParaRPr kumimoji="0" lang="en-US" altLang="en-US" sz="1400">
              <a:latin typeface="Arial Narrow" panose="020B0606020202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58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oter Placeholder 5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400">
                <a:solidFill>
                  <a:srgbClr val="009900"/>
                </a:solidFill>
              </a:rPr>
              <a:t>ECE 44</a:t>
            </a:r>
            <a:r>
              <a:rPr kumimoji="0" lang="pl-PL" altLang="en-US" sz="1400">
                <a:solidFill>
                  <a:srgbClr val="009900"/>
                </a:solidFill>
              </a:rPr>
              <a:t>8</a:t>
            </a:r>
            <a:r>
              <a:rPr kumimoji="0" lang="en-US" altLang="en-US" sz="1400">
                <a:solidFill>
                  <a:srgbClr val="009900"/>
                </a:solidFill>
              </a:rPr>
              <a:t> – </a:t>
            </a:r>
            <a:r>
              <a:rPr kumimoji="0" lang="pl-PL" altLang="en-US" sz="1400">
                <a:solidFill>
                  <a:srgbClr val="009900"/>
                </a:solidFill>
              </a:rPr>
              <a:t>FPGA and ASIC Design with VHDL</a:t>
            </a:r>
          </a:p>
        </p:txBody>
      </p:sp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Structural Architecture </a:t>
            </a:r>
            <a:r>
              <a:rPr lang="en-US" dirty="0" smtClean="0">
                <a:solidFill>
                  <a:schemeClr val="accent6"/>
                </a:solidFill>
                <a:ea typeface="+mj-ea"/>
                <a:cs typeface="+mj-cs"/>
              </a:rPr>
              <a:t>in VHDL 93</a:t>
            </a:r>
          </a:p>
        </p:txBody>
      </p:sp>
      <p:grpSp>
        <p:nvGrpSpPr>
          <p:cNvPr id="79876" name="Group 91"/>
          <p:cNvGrpSpPr>
            <a:grpSpLocks/>
          </p:cNvGrpSpPr>
          <p:nvPr/>
        </p:nvGrpSpPr>
        <p:grpSpPr bwMode="auto">
          <a:xfrm>
            <a:off x="4572000" y="1676400"/>
            <a:ext cx="4800600" cy="1219200"/>
            <a:chOff x="2880" y="1440"/>
            <a:chExt cx="3024" cy="768"/>
          </a:xfrm>
        </p:grpSpPr>
        <p:sp>
          <p:nvSpPr>
            <p:cNvPr id="79894" name="Text Box 7"/>
            <p:cNvSpPr txBox="1">
              <a:spLocks noChangeArrowheads="1"/>
            </p:cNvSpPr>
            <p:nvPr/>
          </p:nvSpPr>
          <p:spPr bwMode="auto">
            <a:xfrm>
              <a:off x="2880" y="1516"/>
              <a:ext cx="7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A</a:t>
              </a:r>
            </a:p>
          </p:txBody>
        </p:sp>
        <p:sp>
          <p:nvSpPr>
            <p:cNvPr id="79895" name="Text Box 8"/>
            <p:cNvSpPr txBox="1">
              <a:spLocks noChangeArrowheads="1"/>
            </p:cNvSpPr>
            <p:nvPr/>
          </p:nvSpPr>
          <p:spPr bwMode="auto">
            <a:xfrm>
              <a:off x="2880" y="1708"/>
              <a:ext cx="7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B</a:t>
              </a:r>
            </a:p>
          </p:txBody>
        </p:sp>
        <p:sp>
          <p:nvSpPr>
            <p:cNvPr id="79896" name="Text Box 9"/>
            <p:cNvSpPr txBox="1">
              <a:spLocks noChangeArrowheads="1"/>
            </p:cNvSpPr>
            <p:nvPr/>
          </p:nvSpPr>
          <p:spPr bwMode="auto">
            <a:xfrm>
              <a:off x="2880" y="1900"/>
              <a:ext cx="7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C</a:t>
              </a:r>
            </a:p>
          </p:txBody>
        </p:sp>
        <p:sp>
          <p:nvSpPr>
            <p:cNvPr id="79897" name="Text Box 10"/>
            <p:cNvSpPr txBox="1">
              <a:spLocks noChangeArrowheads="1"/>
            </p:cNvSpPr>
            <p:nvPr/>
          </p:nvSpPr>
          <p:spPr bwMode="auto">
            <a:xfrm>
              <a:off x="4320" y="1708"/>
              <a:ext cx="15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R</a:t>
              </a:r>
              <a:r>
                <a:rPr lang="pl-PL" altLang="en-US" sz="1600"/>
                <a:t>esult</a:t>
              </a:r>
              <a:endParaRPr lang="en-US" altLang="en-US" sz="1600"/>
            </a:p>
          </p:txBody>
        </p:sp>
        <p:sp>
          <p:nvSpPr>
            <p:cNvPr id="79898" name="Rectangle 12"/>
            <p:cNvSpPr>
              <a:spLocks noChangeArrowheads="1"/>
            </p:cNvSpPr>
            <p:nvPr/>
          </p:nvSpPr>
          <p:spPr bwMode="auto">
            <a:xfrm>
              <a:off x="3936" y="1440"/>
              <a:ext cx="768" cy="7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endParaRPr lang="en-US" altLang="en-US" sz="1600"/>
            </a:p>
          </p:txBody>
        </p:sp>
        <p:sp>
          <p:nvSpPr>
            <p:cNvPr id="79899" name="Line 13"/>
            <p:cNvSpPr>
              <a:spLocks noChangeShapeType="1"/>
            </p:cNvSpPr>
            <p:nvPr/>
          </p:nvSpPr>
          <p:spPr bwMode="auto">
            <a:xfrm>
              <a:off x="3648" y="163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900" name="Line 14"/>
            <p:cNvSpPr>
              <a:spLocks noChangeShapeType="1"/>
            </p:cNvSpPr>
            <p:nvPr/>
          </p:nvSpPr>
          <p:spPr bwMode="auto">
            <a:xfrm>
              <a:off x="3648" y="182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901" name="Line 15"/>
            <p:cNvSpPr>
              <a:spLocks noChangeShapeType="1"/>
            </p:cNvSpPr>
            <p:nvPr/>
          </p:nvSpPr>
          <p:spPr bwMode="auto">
            <a:xfrm>
              <a:off x="3648" y="201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902" name="Line 16"/>
            <p:cNvSpPr>
              <a:spLocks noChangeShapeType="1"/>
            </p:cNvSpPr>
            <p:nvPr/>
          </p:nvSpPr>
          <p:spPr bwMode="auto">
            <a:xfrm>
              <a:off x="4704" y="182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9903" name="Text Box 17"/>
            <p:cNvSpPr txBox="1">
              <a:spLocks noChangeArrowheads="1"/>
            </p:cNvSpPr>
            <p:nvPr/>
          </p:nvSpPr>
          <p:spPr bwMode="auto">
            <a:xfrm>
              <a:off x="3408" y="1728"/>
              <a:ext cx="15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0000CC"/>
                  </a:solidFill>
                </a:rPr>
                <a:t>xor3_gate</a:t>
              </a:r>
            </a:p>
          </p:txBody>
        </p:sp>
      </p:grpSp>
      <p:pic>
        <p:nvPicPr>
          <p:cNvPr id="79877" name="Picture 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92450"/>
            <a:ext cx="548640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878" name="Group 95"/>
          <p:cNvGrpSpPr>
            <a:grpSpLocks/>
          </p:cNvGrpSpPr>
          <p:nvPr/>
        </p:nvGrpSpPr>
        <p:grpSpPr bwMode="auto">
          <a:xfrm>
            <a:off x="3905250" y="3225800"/>
            <a:ext cx="1466850" cy="522288"/>
            <a:chOff x="2460" y="2100"/>
            <a:chExt cx="924" cy="329"/>
          </a:xfrm>
        </p:grpSpPr>
        <p:sp>
          <p:nvSpPr>
            <p:cNvPr id="79891" name="Text Box 92"/>
            <p:cNvSpPr txBox="1">
              <a:spLocks noChangeArrowheads="1"/>
            </p:cNvSpPr>
            <p:nvPr/>
          </p:nvSpPr>
          <p:spPr bwMode="auto">
            <a:xfrm>
              <a:off x="2460" y="2100"/>
              <a:ext cx="7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/>
                <a:t>I1</a:t>
              </a:r>
            </a:p>
          </p:txBody>
        </p:sp>
        <p:sp>
          <p:nvSpPr>
            <p:cNvPr id="79892" name="Text Box 93"/>
            <p:cNvSpPr txBox="1">
              <a:spLocks noChangeArrowheads="1"/>
            </p:cNvSpPr>
            <p:nvPr/>
          </p:nvSpPr>
          <p:spPr bwMode="auto">
            <a:xfrm>
              <a:off x="2466" y="2256"/>
              <a:ext cx="7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/>
                <a:t>I2</a:t>
              </a:r>
            </a:p>
          </p:txBody>
        </p:sp>
        <p:sp>
          <p:nvSpPr>
            <p:cNvPr id="79893" name="Text Box 94"/>
            <p:cNvSpPr txBox="1">
              <a:spLocks noChangeArrowheads="1"/>
            </p:cNvSpPr>
            <p:nvPr/>
          </p:nvSpPr>
          <p:spPr bwMode="auto">
            <a:xfrm>
              <a:off x="2628" y="2178"/>
              <a:ext cx="7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/>
                <a:t>Y</a:t>
              </a:r>
            </a:p>
          </p:txBody>
        </p:sp>
      </p:grpSp>
      <p:grpSp>
        <p:nvGrpSpPr>
          <p:cNvPr id="79879" name="Group 96"/>
          <p:cNvGrpSpPr>
            <a:grpSpLocks/>
          </p:cNvGrpSpPr>
          <p:nvPr/>
        </p:nvGrpSpPr>
        <p:grpSpPr bwMode="auto">
          <a:xfrm>
            <a:off x="6134100" y="3378200"/>
            <a:ext cx="1466850" cy="522288"/>
            <a:chOff x="2460" y="2100"/>
            <a:chExt cx="924" cy="329"/>
          </a:xfrm>
        </p:grpSpPr>
        <p:sp>
          <p:nvSpPr>
            <p:cNvPr id="79888" name="Text Box 97"/>
            <p:cNvSpPr txBox="1">
              <a:spLocks noChangeArrowheads="1"/>
            </p:cNvSpPr>
            <p:nvPr/>
          </p:nvSpPr>
          <p:spPr bwMode="auto">
            <a:xfrm>
              <a:off x="2460" y="2100"/>
              <a:ext cx="7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/>
                <a:t>I1</a:t>
              </a:r>
            </a:p>
          </p:txBody>
        </p:sp>
        <p:sp>
          <p:nvSpPr>
            <p:cNvPr id="79889" name="Text Box 98"/>
            <p:cNvSpPr txBox="1">
              <a:spLocks noChangeArrowheads="1"/>
            </p:cNvSpPr>
            <p:nvPr/>
          </p:nvSpPr>
          <p:spPr bwMode="auto">
            <a:xfrm>
              <a:off x="2466" y="2256"/>
              <a:ext cx="7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/>
                <a:t>I2</a:t>
              </a:r>
            </a:p>
          </p:txBody>
        </p:sp>
        <p:sp>
          <p:nvSpPr>
            <p:cNvPr id="79890" name="Text Box 99"/>
            <p:cNvSpPr txBox="1">
              <a:spLocks noChangeArrowheads="1"/>
            </p:cNvSpPr>
            <p:nvPr/>
          </p:nvSpPr>
          <p:spPr bwMode="auto">
            <a:xfrm>
              <a:off x="2628" y="2178"/>
              <a:ext cx="7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/>
                <a:t>Y</a:t>
              </a:r>
            </a:p>
          </p:txBody>
        </p:sp>
      </p:grpSp>
      <p:sp>
        <p:nvSpPr>
          <p:cNvPr id="79880" name="Text Box 100"/>
          <p:cNvSpPr txBox="1">
            <a:spLocks noChangeArrowheads="1"/>
          </p:cNvSpPr>
          <p:nvPr/>
        </p:nvSpPr>
        <p:spPr bwMode="auto">
          <a:xfrm>
            <a:off x="4419600" y="3092450"/>
            <a:ext cx="1898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1600"/>
              <a:t>U1_OUT</a:t>
            </a:r>
          </a:p>
        </p:txBody>
      </p:sp>
      <p:sp>
        <p:nvSpPr>
          <p:cNvPr id="79881" name="Line 101"/>
          <p:cNvSpPr>
            <a:spLocks noChangeShapeType="1"/>
          </p:cNvSpPr>
          <p:nvPr/>
        </p:nvSpPr>
        <p:spPr bwMode="auto">
          <a:xfrm flipH="1" flipV="1">
            <a:off x="5029200" y="3397250"/>
            <a:ext cx="762000" cy="13716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82" name="Line 102"/>
          <p:cNvSpPr>
            <a:spLocks noChangeShapeType="1"/>
          </p:cNvSpPr>
          <p:nvPr/>
        </p:nvSpPr>
        <p:spPr bwMode="auto">
          <a:xfrm flipH="1" flipV="1">
            <a:off x="2895600" y="3429000"/>
            <a:ext cx="2895600" cy="141605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83" name="Text Box 103"/>
          <p:cNvSpPr txBox="1">
            <a:spLocks noChangeArrowheads="1"/>
          </p:cNvSpPr>
          <p:nvPr/>
        </p:nvSpPr>
        <p:spPr bwMode="auto">
          <a:xfrm>
            <a:off x="4927600" y="4705350"/>
            <a:ext cx="2305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1600"/>
              <a:t>PORT NAME</a:t>
            </a:r>
          </a:p>
        </p:txBody>
      </p:sp>
      <p:sp>
        <p:nvSpPr>
          <p:cNvPr id="79884" name="Line 104"/>
          <p:cNvSpPr>
            <a:spLocks noChangeShapeType="1"/>
          </p:cNvSpPr>
          <p:nvPr/>
        </p:nvSpPr>
        <p:spPr bwMode="auto">
          <a:xfrm flipH="1" flipV="1">
            <a:off x="3886200" y="3397250"/>
            <a:ext cx="1600200" cy="20574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85" name="Line 105"/>
          <p:cNvSpPr>
            <a:spLocks noChangeShapeType="1"/>
          </p:cNvSpPr>
          <p:nvPr/>
        </p:nvSpPr>
        <p:spPr bwMode="auto">
          <a:xfrm flipH="1" flipV="1">
            <a:off x="3429000" y="3429000"/>
            <a:ext cx="2057400" cy="20574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86" name="Text Box 106"/>
          <p:cNvSpPr txBox="1">
            <a:spLocks noChangeArrowheads="1"/>
          </p:cNvSpPr>
          <p:nvPr/>
        </p:nvSpPr>
        <p:spPr bwMode="auto">
          <a:xfrm>
            <a:off x="4648200" y="5378450"/>
            <a:ext cx="2994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1600"/>
              <a:t>LOCAL WIRE NAME</a:t>
            </a:r>
          </a:p>
        </p:txBody>
      </p:sp>
      <p:sp>
        <p:nvSpPr>
          <p:cNvPr id="798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4343400" cy="5029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en-US" sz="1600" b="1" smtClean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b="1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1600" b="1" smtClean="0"/>
              <a:t>ARCHITECTURE</a:t>
            </a:r>
            <a:r>
              <a:rPr lang="en-US" altLang="en-US" sz="1600" smtClean="0"/>
              <a:t> </a:t>
            </a:r>
            <a:r>
              <a:rPr lang="pl-PL" altLang="en-US" sz="1600" smtClean="0"/>
              <a:t>structural</a:t>
            </a:r>
            <a:r>
              <a:rPr lang="en-US" altLang="en-US" sz="1600" smtClean="0"/>
              <a:t> </a:t>
            </a:r>
            <a:r>
              <a:rPr lang="pl-PL" altLang="en-US" sz="1600" b="1" smtClean="0"/>
              <a:t>OF </a:t>
            </a:r>
            <a:r>
              <a:rPr lang="pl-PL" altLang="en-US" sz="1600" smtClean="0"/>
              <a:t>xor3</a:t>
            </a:r>
            <a:r>
              <a:rPr lang="en-US" altLang="en-US" sz="1600" smtClean="0"/>
              <a:t>_gate </a:t>
            </a:r>
            <a:r>
              <a:rPr lang="pl-PL" altLang="en-US" sz="1600" b="1" smtClean="0"/>
              <a:t>IS</a:t>
            </a:r>
            <a:endParaRPr lang="en-US" altLang="en-US" sz="1600" b="1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1600" b="1" smtClean="0"/>
              <a:t>SIGNAL</a:t>
            </a:r>
            <a:r>
              <a:rPr lang="en-US" altLang="en-US" sz="1600" b="1" smtClean="0"/>
              <a:t> </a:t>
            </a:r>
            <a:r>
              <a:rPr lang="en-US" altLang="en-US" sz="1600" smtClean="0"/>
              <a:t>U1_</a:t>
            </a:r>
            <a:r>
              <a:rPr lang="pl-PL" altLang="en-US" sz="1600" smtClean="0"/>
              <a:t>OUT</a:t>
            </a:r>
            <a:r>
              <a:rPr lang="en-US" altLang="en-US" sz="1600" smtClean="0"/>
              <a:t>:</a:t>
            </a:r>
            <a:r>
              <a:rPr lang="pl-PL" altLang="en-US" sz="1600" smtClean="0"/>
              <a:t> </a:t>
            </a:r>
            <a:r>
              <a:rPr lang="en-US" altLang="en-US" sz="1600" smtClean="0"/>
              <a:t>STD_LOGIC;			</a:t>
            </a:r>
            <a:r>
              <a:rPr lang="pl-PL" altLang="en-US" sz="1600" b="1" smtClean="0"/>
              <a:t/>
            </a:r>
            <a:br>
              <a:rPr lang="pl-PL" altLang="en-US" sz="1600" b="1" smtClean="0"/>
            </a:br>
            <a:endParaRPr lang="en-US" altLang="en-US" sz="1600" b="1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1600" b="1" smtClean="0"/>
              <a:t>BEGIN</a:t>
            </a:r>
            <a:endParaRPr lang="en-US" altLang="en-US" sz="1600" b="1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smtClean="0"/>
              <a:t>	U1: </a:t>
            </a:r>
            <a:r>
              <a:rPr lang="en-US" altLang="en-US" sz="1600" b="1" smtClean="0"/>
              <a:t>entity</a:t>
            </a:r>
            <a:r>
              <a:rPr lang="en-US" altLang="en-US" sz="1600" smtClean="0"/>
              <a:t> work.</a:t>
            </a:r>
            <a:r>
              <a:rPr lang="pl-PL" altLang="en-US" sz="1600" smtClean="0"/>
              <a:t>xor2</a:t>
            </a:r>
            <a:r>
              <a:rPr lang="en-US" altLang="en-US" sz="1600" smtClean="0"/>
              <a:t>(dataflow)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b="1" smtClean="0"/>
              <a:t>                    </a:t>
            </a:r>
            <a:r>
              <a:rPr lang="pl-PL" altLang="en-US" sz="1600" b="1" smtClean="0"/>
              <a:t>PORT MAP</a:t>
            </a:r>
            <a:r>
              <a:rPr lang="en-US" altLang="en-US" sz="1600" smtClean="0"/>
              <a:t> (I1 =&gt; A,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smtClean="0"/>
              <a:t>		                     </a:t>
            </a:r>
            <a:r>
              <a:rPr lang="pl-PL" altLang="en-US" sz="1600" smtClean="0"/>
              <a:t>    </a:t>
            </a:r>
            <a:r>
              <a:rPr lang="en-US" altLang="en-US" sz="1600" smtClean="0"/>
              <a:t>I2 =&gt; B,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smtClean="0"/>
              <a:t>			      </a:t>
            </a:r>
            <a:r>
              <a:rPr lang="pl-PL" altLang="en-US" sz="1600" smtClean="0"/>
              <a:t>   </a:t>
            </a:r>
            <a:r>
              <a:rPr lang="en-US" altLang="en-US" sz="1600" smtClean="0"/>
              <a:t>Y  =&gt; U1_OUT);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smtClean="0"/>
              <a:t>					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smtClean="0"/>
              <a:t>	U2:  </a:t>
            </a:r>
            <a:r>
              <a:rPr lang="en-US" altLang="en-US" sz="1600" b="1" smtClean="0"/>
              <a:t>entity</a:t>
            </a:r>
            <a:r>
              <a:rPr lang="en-US" altLang="en-US" sz="1600" smtClean="0"/>
              <a:t> work.</a:t>
            </a:r>
            <a:r>
              <a:rPr lang="pl-PL" altLang="en-US" sz="1600" smtClean="0"/>
              <a:t>xor2</a:t>
            </a:r>
            <a:r>
              <a:rPr lang="en-US" altLang="en-US" sz="1600" smtClean="0"/>
              <a:t>(dataflow)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b="1" smtClean="0"/>
              <a:t>                    </a:t>
            </a:r>
            <a:r>
              <a:rPr lang="pl-PL" altLang="en-US" sz="1600" b="1" smtClean="0"/>
              <a:t>PORT MAP</a:t>
            </a:r>
            <a:r>
              <a:rPr lang="en-US" altLang="en-US" sz="1600" smtClean="0"/>
              <a:t> (I1 =&gt; U1_OUT,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smtClean="0"/>
              <a:t>			      </a:t>
            </a:r>
            <a:r>
              <a:rPr lang="pl-PL" altLang="en-US" sz="1600" smtClean="0"/>
              <a:t>   </a:t>
            </a:r>
            <a:r>
              <a:rPr lang="en-US" altLang="en-US" sz="1600" smtClean="0"/>
              <a:t>I2 =&gt; C,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smtClean="0"/>
              <a:t>			      </a:t>
            </a:r>
            <a:r>
              <a:rPr lang="pl-PL" altLang="en-US" sz="1600" smtClean="0"/>
              <a:t>   </a:t>
            </a:r>
            <a:r>
              <a:rPr lang="en-US" altLang="en-US" sz="1600" smtClean="0"/>
              <a:t>Y  =&gt; R</a:t>
            </a:r>
            <a:r>
              <a:rPr lang="pl-PL" altLang="en-US" sz="1600" smtClean="0"/>
              <a:t>esult</a:t>
            </a:r>
            <a:r>
              <a:rPr lang="en-US" altLang="en-US" sz="1600" smtClean="0"/>
              <a:t>);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1600" b="1" smtClean="0"/>
              <a:t>END</a:t>
            </a:r>
            <a:r>
              <a:rPr lang="en-US" altLang="en-US" sz="1600" smtClean="0"/>
              <a:t> </a:t>
            </a:r>
            <a:r>
              <a:rPr lang="pl-PL" altLang="en-US" sz="1600" smtClean="0"/>
              <a:t>structural</a:t>
            </a:r>
            <a:r>
              <a:rPr lang="en-US" altLang="en-US" sz="1600" smtClean="0"/>
              <a:t>;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732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82000" cy="1143000"/>
          </a:xfrm>
        </p:spPr>
        <p:txBody>
          <a:bodyPr/>
          <a:lstStyle/>
          <a:p>
            <a:r>
              <a:rPr lang="en-US" altLang="en-US" smtClean="0"/>
              <a:t>xor2</a:t>
            </a:r>
          </a:p>
        </p:txBody>
      </p:sp>
      <p:sp>
        <p:nvSpPr>
          <p:cNvPr id="80900" name="Line 3"/>
          <p:cNvSpPr>
            <a:spLocks noChangeShapeType="1"/>
          </p:cNvSpPr>
          <p:nvPr/>
        </p:nvSpPr>
        <p:spPr bwMode="auto">
          <a:xfrm flipH="1">
            <a:off x="2590800" y="1524000"/>
            <a:ext cx="6096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1" name="Line 4"/>
          <p:cNvSpPr>
            <a:spLocks noChangeShapeType="1"/>
          </p:cNvSpPr>
          <p:nvPr/>
        </p:nvSpPr>
        <p:spPr bwMode="auto">
          <a:xfrm flipH="1">
            <a:off x="3429000" y="1295400"/>
            <a:ext cx="304800" cy="7620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2" name="Rectangle 5"/>
          <p:cNvSpPr>
            <a:spLocks noChangeArrowheads="1"/>
          </p:cNvSpPr>
          <p:nvPr/>
        </p:nvSpPr>
        <p:spPr bwMode="auto">
          <a:xfrm>
            <a:off x="2441575" y="1981200"/>
            <a:ext cx="4645025" cy="34940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tabLst>
                <a:tab pos="457200" algn="l"/>
                <a:tab pos="685800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tabLst>
                <a:tab pos="457200" algn="l"/>
                <a:tab pos="685800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tabLst>
                <a:tab pos="457200" algn="l"/>
                <a:tab pos="685800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tabLst>
                <a:tab pos="457200" algn="l"/>
                <a:tab pos="6858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tabLst>
                <a:tab pos="457200" algn="l"/>
                <a:tab pos="6858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tabLst>
                <a:tab pos="457200" algn="l"/>
                <a:tab pos="6858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tabLst>
                <a:tab pos="457200" algn="l"/>
                <a:tab pos="6858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tabLst>
                <a:tab pos="457200" algn="l"/>
                <a:tab pos="6858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tabLst>
                <a:tab pos="457200" algn="l"/>
                <a:tab pos="685800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r>
              <a:rPr kumimoji="0" lang="en-US" altLang="en-US" sz="1400" b="1">
                <a:latin typeface="Courier New" panose="02070309020205020404" pitchFamily="49" charset="0"/>
              </a:rPr>
              <a:t>LIBRARY </a:t>
            </a:r>
            <a:r>
              <a:rPr kumimoji="0" lang="pl-PL" altLang="en-US" sz="1400" b="1">
                <a:latin typeface="Courier New" panose="02070309020205020404" pitchFamily="49" charset="0"/>
              </a:rPr>
              <a:t>ieee</a:t>
            </a:r>
            <a:r>
              <a:rPr kumimoji="0" lang="en-US" altLang="en-US" sz="1400" b="1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kumimoji="0" lang="pl-PL" altLang="en-US" sz="1400" b="1">
                <a:latin typeface="Courier New" panose="02070309020205020404" pitchFamily="49" charset="0"/>
              </a:rPr>
              <a:t>USE</a:t>
            </a:r>
            <a:r>
              <a:rPr kumimoji="0" lang="en-US" altLang="en-US" sz="1400" b="1">
                <a:latin typeface="Courier New" panose="02070309020205020404" pitchFamily="49" charset="0"/>
              </a:rPr>
              <a:t> </a:t>
            </a:r>
            <a:r>
              <a:rPr kumimoji="0" lang="pl-PL" altLang="en-US" sz="1400" b="1">
                <a:latin typeface="Courier New" panose="02070309020205020404" pitchFamily="49" charset="0"/>
              </a:rPr>
              <a:t>ieee</a:t>
            </a:r>
            <a:r>
              <a:rPr kumimoji="0" lang="en-US" altLang="en-US" sz="1400" b="1">
                <a:latin typeface="Courier New" panose="02070309020205020404" pitchFamily="49" charset="0"/>
              </a:rPr>
              <a:t>.std_logic_1164.all;</a:t>
            </a:r>
          </a:p>
          <a:p>
            <a:pPr>
              <a:lnSpc>
                <a:spcPct val="95000"/>
              </a:lnSpc>
              <a:buClrTx/>
              <a:buFontTx/>
              <a:buNone/>
            </a:pPr>
            <a:endParaRPr kumimoji="0" lang="en-US" altLang="en-US" sz="1400" b="1">
              <a:latin typeface="Courier New" panose="02070309020205020404" pitchFamily="49" charset="0"/>
            </a:endParaRP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kumimoji="0" lang="pl-PL" altLang="en-US" sz="1400" b="1">
                <a:latin typeface="Courier New" panose="02070309020205020404" pitchFamily="49" charset="0"/>
              </a:rPr>
              <a:t>ENTITY</a:t>
            </a:r>
            <a:r>
              <a:rPr kumimoji="0" lang="en-US" altLang="en-US" sz="1400">
                <a:latin typeface="Courier New" panose="02070309020205020404" pitchFamily="49" charset="0"/>
              </a:rPr>
              <a:t> xor2 </a:t>
            </a:r>
            <a:r>
              <a:rPr kumimoji="0" lang="pl-PL" altLang="en-US" sz="1400" b="1">
                <a:latin typeface="Courier New" panose="02070309020205020404" pitchFamily="49" charset="0"/>
              </a:rPr>
              <a:t>IS</a:t>
            </a:r>
            <a:endParaRPr kumimoji="0" lang="en-US" altLang="en-US" sz="1400" b="1">
              <a:latin typeface="Courier New" panose="02070309020205020404" pitchFamily="49" charset="0"/>
            </a:endParaRP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kumimoji="0" lang="en-US" altLang="en-US" sz="1400">
                <a:latin typeface="Courier New" panose="02070309020205020404" pitchFamily="49" charset="0"/>
              </a:rPr>
              <a:t>	</a:t>
            </a:r>
            <a:r>
              <a:rPr kumimoji="0" lang="pl-PL" altLang="en-US" sz="1400" b="1">
                <a:latin typeface="Courier New" panose="02070309020205020404" pitchFamily="49" charset="0"/>
              </a:rPr>
              <a:t>PORT</a:t>
            </a:r>
            <a:r>
              <a:rPr kumimoji="0" lang="en-US" altLang="en-US" sz="1400">
                <a:latin typeface="Courier New" panose="02070309020205020404" pitchFamily="49" charset="0"/>
              </a:rPr>
              <a:t>(</a:t>
            </a: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kumimoji="0" lang="en-US" altLang="en-US" sz="1400">
                <a:latin typeface="Courier New" panose="02070309020205020404" pitchFamily="49" charset="0"/>
              </a:rPr>
              <a:t>	   </a:t>
            </a:r>
            <a:r>
              <a:rPr kumimoji="0" lang="pl-PL" altLang="en-US" sz="1400">
                <a:latin typeface="Courier New" panose="02070309020205020404" pitchFamily="49" charset="0"/>
              </a:rPr>
              <a:t>	</a:t>
            </a:r>
            <a:r>
              <a:rPr kumimoji="0" lang="en-US" altLang="en-US" sz="1400">
                <a:latin typeface="Courier New" panose="02070309020205020404" pitchFamily="49" charset="0"/>
              </a:rPr>
              <a:t>I1</a:t>
            </a:r>
            <a:r>
              <a:rPr kumimoji="0" lang="pl-PL" altLang="en-US" sz="1400">
                <a:latin typeface="Courier New" panose="02070309020205020404" pitchFamily="49" charset="0"/>
              </a:rPr>
              <a:t>   </a:t>
            </a:r>
            <a:r>
              <a:rPr kumimoji="0" lang="pl-PL" altLang="en-US" sz="1400" b="1">
                <a:latin typeface="Courier New" panose="02070309020205020404" pitchFamily="49" charset="0"/>
              </a:rPr>
              <a:t>: IN STD_LOGIC</a:t>
            </a:r>
            <a:r>
              <a:rPr kumimoji="0" lang="pl-PL" altLang="en-US" sz="140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kumimoji="0" lang="pl-PL" altLang="en-US" sz="1400">
                <a:latin typeface="Courier New" panose="02070309020205020404" pitchFamily="49" charset="0"/>
              </a:rPr>
              <a:t>			</a:t>
            </a:r>
            <a:r>
              <a:rPr kumimoji="0" lang="en-US" altLang="en-US" sz="1400">
                <a:latin typeface="Courier New" panose="02070309020205020404" pitchFamily="49" charset="0"/>
              </a:rPr>
              <a:t>I2</a:t>
            </a:r>
            <a:r>
              <a:rPr kumimoji="0" lang="pl-PL" altLang="en-US" sz="1400">
                <a:latin typeface="Courier New" panose="02070309020205020404" pitchFamily="49" charset="0"/>
              </a:rPr>
              <a:t>   </a:t>
            </a:r>
            <a:r>
              <a:rPr kumimoji="0" lang="en-US" altLang="en-US" sz="1400">
                <a:latin typeface="Courier New" panose="02070309020205020404" pitchFamily="49" charset="0"/>
              </a:rPr>
              <a:t>: </a:t>
            </a:r>
            <a:r>
              <a:rPr kumimoji="0" lang="pl-PL" altLang="en-US" sz="1400" b="1">
                <a:latin typeface="Courier New" panose="02070309020205020404" pitchFamily="49" charset="0"/>
              </a:rPr>
              <a:t>IN STD_LOGIC</a:t>
            </a:r>
            <a:r>
              <a:rPr kumimoji="0" lang="en-US" altLang="en-US" sz="1400">
                <a:latin typeface="Courier New" panose="02070309020205020404" pitchFamily="49" charset="0"/>
              </a:rPr>
              <a:t>;</a:t>
            </a: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kumimoji="0" lang="en-US" altLang="en-US" sz="1400">
                <a:latin typeface="Courier New" panose="02070309020205020404" pitchFamily="49" charset="0"/>
              </a:rPr>
              <a:t>	   </a:t>
            </a:r>
            <a:r>
              <a:rPr kumimoji="0" lang="pl-PL" altLang="en-US" sz="1400">
                <a:latin typeface="Courier New" panose="02070309020205020404" pitchFamily="49" charset="0"/>
              </a:rPr>
              <a:t>	</a:t>
            </a:r>
            <a:r>
              <a:rPr kumimoji="0" lang="en-US" altLang="en-US" sz="1400">
                <a:latin typeface="Courier New" panose="02070309020205020404" pitchFamily="49" charset="0"/>
              </a:rPr>
              <a:t>Y    : </a:t>
            </a:r>
            <a:r>
              <a:rPr kumimoji="0" lang="pl-PL" altLang="en-US" sz="1400" b="1">
                <a:latin typeface="Courier New" panose="02070309020205020404" pitchFamily="49" charset="0"/>
              </a:rPr>
              <a:t>OUT STD_LOGIC</a:t>
            </a:r>
            <a:r>
              <a:rPr kumimoji="0" lang="en-US" altLang="en-US" sz="1400">
                <a:latin typeface="Courier New" panose="02070309020205020404" pitchFamily="49" charset="0"/>
              </a:rPr>
              <a:t>);</a:t>
            </a: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kumimoji="0" lang="pl-PL" altLang="en-US" sz="1400" b="1">
                <a:latin typeface="Courier New" panose="02070309020205020404" pitchFamily="49" charset="0"/>
              </a:rPr>
              <a:t>END</a:t>
            </a:r>
            <a:r>
              <a:rPr kumimoji="0" lang="en-US" altLang="en-US" sz="1400">
                <a:latin typeface="Courier New" panose="02070309020205020404" pitchFamily="49" charset="0"/>
              </a:rPr>
              <a:t> xor2;</a:t>
            </a:r>
          </a:p>
          <a:p>
            <a:pPr>
              <a:lnSpc>
                <a:spcPct val="95000"/>
              </a:lnSpc>
              <a:buClrTx/>
              <a:buFontTx/>
              <a:buNone/>
            </a:pPr>
            <a:endParaRPr kumimoji="0" lang="en-US" altLang="en-US" sz="1400">
              <a:latin typeface="Courier New" panose="02070309020205020404" pitchFamily="49" charset="0"/>
            </a:endParaRP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kumimoji="0" lang="pl-PL" altLang="en-US" sz="1400" b="1">
                <a:latin typeface="Courier New" panose="02070309020205020404" pitchFamily="49" charset="0"/>
              </a:rPr>
              <a:t>ARCHITECTURE</a:t>
            </a:r>
            <a:r>
              <a:rPr kumimoji="0" lang="en-US" altLang="en-US" sz="1400">
                <a:latin typeface="Courier New" panose="02070309020205020404" pitchFamily="49" charset="0"/>
              </a:rPr>
              <a:t> dataflow </a:t>
            </a:r>
            <a:r>
              <a:rPr kumimoji="0" lang="pl-PL" altLang="en-US" sz="1400" b="1">
                <a:latin typeface="Courier New" panose="02070309020205020404" pitchFamily="49" charset="0"/>
              </a:rPr>
              <a:t>OF</a:t>
            </a:r>
            <a:r>
              <a:rPr kumimoji="0" lang="en-US" altLang="en-US" sz="1400">
                <a:latin typeface="Courier New" panose="02070309020205020404" pitchFamily="49" charset="0"/>
              </a:rPr>
              <a:t> xor2 </a:t>
            </a:r>
            <a:r>
              <a:rPr kumimoji="0" lang="pl-PL" altLang="en-US" sz="1400" b="1">
                <a:latin typeface="Courier New" panose="02070309020205020404" pitchFamily="49" charset="0"/>
              </a:rPr>
              <a:t>IS</a:t>
            </a:r>
            <a:endParaRPr kumimoji="0" lang="en-US" altLang="en-US" sz="1400" b="1">
              <a:latin typeface="Courier New" panose="02070309020205020404" pitchFamily="49" charset="0"/>
            </a:endParaRP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kumimoji="0" lang="pl-PL" altLang="en-US" sz="1400" b="1">
                <a:latin typeface="Courier New" panose="02070309020205020404" pitchFamily="49" charset="0"/>
              </a:rPr>
              <a:t>BEGIN</a:t>
            </a:r>
            <a:endParaRPr kumimoji="0" lang="en-US" altLang="en-US" sz="1400" b="1">
              <a:latin typeface="Courier New" panose="02070309020205020404" pitchFamily="49" charset="0"/>
            </a:endParaRP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kumimoji="0" lang="en-US" altLang="en-US" sz="1400">
                <a:latin typeface="Courier New" panose="02070309020205020404" pitchFamily="49" charset="0"/>
              </a:rPr>
              <a:t>	Y &lt;= I1 </a:t>
            </a:r>
            <a:r>
              <a:rPr kumimoji="0" lang="en-US" altLang="en-US" sz="1400" b="1">
                <a:latin typeface="Courier New" panose="02070309020205020404" pitchFamily="49" charset="0"/>
              </a:rPr>
              <a:t>xor</a:t>
            </a:r>
            <a:r>
              <a:rPr kumimoji="0" lang="en-US" altLang="en-US" sz="1400">
                <a:latin typeface="Courier New" panose="02070309020205020404" pitchFamily="49" charset="0"/>
              </a:rPr>
              <a:t> I2;</a:t>
            </a:r>
          </a:p>
          <a:p>
            <a:pPr>
              <a:lnSpc>
                <a:spcPct val="95000"/>
              </a:lnSpc>
              <a:buClrTx/>
              <a:buFontTx/>
              <a:buNone/>
            </a:pPr>
            <a:r>
              <a:rPr kumimoji="0" lang="pl-PL" altLang="en-US" sz="1400" b="1">
                <a:latin typeface="Courier New" panose="02070309020205020404" pitchFamily="49" charset="0"/>
              </a:rPr>
              <a:t>END</a:t>
            </a:r>
            <a:r>
              <a:rPr kumimoji="0" lang="en-US" altLang="en-US" sz="1400">
                <a:latin typeface="Courier New" panose="02070309020205020404" pitchFamily="49" charset="0"/>
              </a:rPr>
              <a:t> dataflow;</a:t>
            </a:r>
          </a:p>
        </p:txBody>
      </p:sp>
      <p:sp>
        <p:nvSpPr>
          <p:cNvPr id="80903" name="Text Box 6"/>
          <p:cNvSpPr txBox="1">
            <a:spLocks noChangeArrowheads="1"/>
          </p:cNvSpPr>
          <p:nvPr/>
        </p:nvSpPr>
        <p:spPr bwMode="auto">
          <a:xfrm>
            <a:off x="-228600" y="1274763"/>
            <a:ext cx="226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2400"/>
              <a:t>xor2</a:t>
            </a:r>
            <a:r>
              <a:rPr lang="pl-PL" altLang="en-US" sz="2400"/>
              <a:t>.vhd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5179" y="21465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6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oter Placeholder 5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kumimoji="0" lang="en-US" altLang="en-US" sz="1400">
                <a:solidFill>
                  <a:srgbClr val="009900"/>
                </a:solidFill>
              </a:rPr>
              <a:t>ECE 44</a:t>
            </a:r>
            <a:r>
              <a:rPr kumimoji="0" lang="pl-PL" altLang="en-US" sz="1400">
                <a:solidFill>
                  <a:srgbClr val="009900"/>
                </a:solidFill>
              </a:rPr>
              <a:t>8</a:t>
            </a:r>
            <a:r>
              <a:rPr kumimoji="0" lang="en-US" altLang="en-US" sz="1400">
                <a:solidFill>
                  <a:srgbClr val="009900"/>
                </a:solidFill>
              </a:rPr>
              <a:t> – </a:t>
            </a:r>
            <a:r>
              <a:rPr kumimoji="0" lang="pl-PL" altLang="en-US" sz="1400">
                <a:solidFill>
                  <a:srgbClr val="009900"/>
                </a:solidFill>
              </a:rPr>
              <a:t>FPGA and ASIC Design with VHDL</a:t>
            </a:r>
          </a:p>
        </p:txBody>
      </p:sp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Structural Architecture </a:t>
            </a:r>
            <a:r>
              <a:rPr lang="en-US" dirty="0" smtClean="0">
                <a:solidFill>
                  <a:schemeClr val="accent6"/>
                </a:solidFill>
                <a:ea typeface="+mj-ea"/>
                <a:cs typeface="+mj-cs"/>
              </a:rPr>
              <a:t>in VHDL 87</a:t>
            </a:r>
          </a:p>
        </p:txBody>
      </p:sp>
      <p:sp>
        <p:nvSpPr>
          <p:cNvPr id="819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371600"/>
            <a:ext cx="4343400" cy="5029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pl-PL" altLang="en-US" sz="1600" b="1" dirty="0" smtClean="0"/>
              <a:t>ARCHITECTURE</a:t>
            </a:r>
            <a:r>
              <a:rPr lang="en-US" altLang="en-US" sz="1600" dirty="0" smtClean="0"/>
              <a:t> </a:t>
            </a:r>
            <a:r>
              <a:rPr lang="pl-PL" altLang="en-US" sz="1600" dirty="0" smtClean="0"/>
              <a:t>structural</a:t>
            </a:r>
            <a:r>
              <a:rPr lang="en-US" altLang="en-US" sz="1600" dirty="0" smtClean="0"/>
              <a:t> </a:t>
            </a:r>
            <a:r>
              <a:rPr lang="pl-PL" altLang="en-US" sz="1600" b="1" dirty="0" smtClean="0"/>
              <a:t>OF </a:t>
            </a:r>
            <a:r>
              <a:rPr lang="pl-PL" altLang="en-US" sz="1600" dirty="0" smtClean="0"/>
              <a:t>xor3</a:t>
            </a:r>
            <a:r>
              <a:rPr lang="en-US" altLang="en-US" sz="1600" dirty="0" smtClean="0"/>
              <a:t>_gate </a:t>
            </a:r>
            <a:r>
              <a:rPr lang="pl-PL" altLang="en-US" sz="1600" b="1" dirty="0" smtClean="0"/>
              <a:t>IS</a:t>
            </a:r>
            <a:endParaRPr lang="en-US" altLang="en-US" sz="16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1600" b="1" dirty="0" smtClean="0"/>
              <a:t>SIGNAL</a:t>
            </a:r>
            <a:r>
              <a:rPr lang="en-US" altLang="en-US" sz="1600" b="1" dirty="0" smtClean="0"/>
              <a:t> </a:t>
            </a:r>
            <a:r>
              <a:rPr lang="en-US" altLang="en-US" sz="1600" dirty="0" smtClean="0"/>
              <a:t>U1_</a:t>
            </a:r>
            <a:r>
              <a:rPr lang="pl-PL" altLang="en-US" sz="1600" dirty="0" smtClean="0"/>
              <a:t>OUT</a:t>
            </a:r>
            <a:r>
              <a:rPr lang="en-US" altLang="en-US" sz="1600" dirty="0" smtClean="0"/>
              <a:t>:</a:t>
            </a:r>
            <a:r>
              <a:rPr lang="pl-PL" altLang="en-US" sz="1600" dirty="0" smtClean="0"/>
              <a:t> </a:t>
            </a:r>
            <a:r>
              <a:rPr lang="en-US" altLang="en-US" sz="1600" dirty="0" smtClean="0"/>
              <a:t>STD_LOGIC;		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1600" b="1" dirty="0" smtClean="0"/>
              <a:t>COMPONENT xor2</a:t>
            </a:r>
            <a:endParaRPr lang="en-US" altLang="en-US" sz="16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dirty="0" smtClean="0"/>
              <a:t>	 </a:t>
            </a:r>
            <a:r>
              <a:rPr lang="pl-PL" altLang="en-US" sz="1600" b="1" dirty="0" smtClean="0"/>
              <a:t>PORT</a:t>
            </a:r>
            <a:r>
              <a:rPr lang="en-US" altLang="en-US" sz="1600" dirty="0" smtClean="0"/>
              <a:t>(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dirty="0" smtClean="0"/>
              <a:t>		 I1 : </a:t>
            </a:r>
            <a:r>
              <a:rPr lang="pl-PL" altLang="en-US" sz="1600" b="1" dirty="0" smtClean="0"/>
              <a:t>IN</a:t>
            </a:r>
            <a:r>
              <a:rPr lang="en-US" altLang="en-US" sz="1600" dirty="0" smtClean="0"/>
              <a:t> STD_LOGIC;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dirty="0" smtClean="0"/>
              <a:t>		 I2 : </a:t>
            </a:r>
            <a:r>
              <a:rPr lang="pl-PL" altLang="en-US" sz="1600" b="1" dirty="0" smtClean="0"/>
              <a:t>IN</a:t>
            </a:r>
            <a:r>
              <a:rPr lang="en-US" altLang="en-US" sz="1600" dirty="0" smtClean="0"/>
              <a:t> STD_LOGIC;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dirty="0" smtClean="0"/>
              <a:t>		 Y : </a:t>
            </a:r>
            <a:r>
              <a:rPr lang="pl-PL" altLang="en-US" sz="1600" b="1" dirty="0" smtClean="0"/>
              <a:t>OUT</a:t>
            </a:r>
            <a:r>
              <a:rPr lang="en-US" altLang="en-US" sz="1600" dirty="0" smtClean="0"/>
              <a:t> STD_LOGIC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dirty="0" smtClean="0"/>
              <a:t>	     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1600" b="1" dirty="0" smtClean="0"/>
              <a:t>END COMPONENT</a:t>
            </a:r>
            <a:r>
              <a:rPr lang="en-US" altLang="en-US" sz="1600" b="1" dirty="0" smtClean="0"/>
              <a:t>;</a:t>
            </a:r>
            <a:r>
              <a:rPr lang="pl-PL" altLang="en-US" sz="1600" b="1" dirty="0" smtClean="0"/>
              <a:t/>
            </a:r>
            <a:br>
              <a:rPr lang="pl-PL" altLang="en-US" sz="1600" b="1" dirty="0" smtClean="0"/>
            </a:br>
            <a:endParaRPr lang="en-US" altLang="en-US" sz="16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1600" b="1" dirty="0" smtClean="0"/>
              <a:t>BEGIN</a:t>
            </a:r>
            <a:endParaRPr lang="en-US" altLang="en-US" sz="16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dirty="0" smtClean="0"/>
              <a:t>	U1: </a:t>
            </a:r>
            <a:r>
              <a:rPr lang="pl-PL" altLang="en-US" sz="1600" dirty="0" smtClean="0"/>
              <a:t>xor2</a:t>
            </a:r>
            <a:r>
              <a:rPr lang="en-US" altLang="en-US" sz="1600" dirty="0" smtClean="0"/>
              <a:t> </a:t>
            </a:r>
            <a:r>
              <a:rPr lang="pl-PL" altLang="en-US" sz="1600" b="1" dirty="0" smtClean="0"/>
              <a:t>PORT MAP</a:t>
            </a:r>
            <a:r>
              <a:rPr lang="en-US" altLang="en-US" sz="1600" dirty="0" smtClean="0"/>
              <a:t> (I1 =&gt; A,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dirty="0" smtClean="0"/>
              <a:t>		                     </a:t>
            </a:r>
            <a:r>
              <a:rPr lang="pl-PL" altLang="en-US" sz="1600" dirty="0" smtClean="0"/>
              <a:t>    </a:t>
            </a:r>
            <a:r>
              <a:rPr lang="en-US" altLang="en-US" sz="1600" dirty="0" smtClean="0"/>
              <a:t>I2 =&gt; B,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dirty="0" smtClean="0"/>
              <a:t>			      </a:t>
            </a:r>
            <a:r>
              <a:rPr lang="pl-PL" altLang="en-US" sz="1600" dirty="0" smtClean="0"/>
              <a:t>   </a:t>
            </a:r>
            <a:r>
              <a:rPr lang="en-US" altLang="en-US" sz="1600" dirty="0" smtClean="0"/>
              <a:t>Y  =&gt; U1_OUT);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dirty="0" smtClean="0"/>
              <a:t>					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dirty="0" smtClean="0"/>
              <a:t>	U2: </a:t>
            </a:r>
            <a:r>
              <a:rPr lang="pl-PL" altLang="en-US" sz="1600" dirty="0" smtClean="0"/>
              <a:t>xor2</a:t>
            </a:r>
            <a:r>
              <a:rPr lang="en-US" altLang="en-US" sz="1600" dirty="0" smtClean="0"/>
              <a:t> </a:t>
            </a:r>
            <a:r>
              <a:rPr lang="pl-PL" altLang="en-US" sz="1600" b="1" dirty="0" smtClean="0"/>
              <a:t>PORT MAP</a:t>
            </a:r>
            <a:r>
              <a:rPr lang="en-US" altLang="en-US" sz="1600" dirty="0" smtClean="0"/>
              <a:t> (I1 =&gt; U1_OUT,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dirty="0" smtClean="0"/>
              <a:t>			      </a:t>
            </a:r>
            <a:r>
              <a:rPr lang="pl-PL" altLang="en-US" sz="1600" dirty="0" smtClean="0"/>
              <a:t>   </a:t>
            </a:r>
            <a:r>
              <a:rPr lang="en-US" altLang="en-US" sz="1600" dirty="0" smtClean="0"/>
              <a:t>I2 =&gt; C,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600" dirty="0" smtClean="0"/>
              <a:t>			      </a:t>
            </a:r>
            <a:r>
              <a:rPr lang="pl-PL" altLang="en-US" sz="1600" dirty="0" smtClean="0"/>
              <a:t>   </a:t>
            </a:r>
            <a:r>
              <a:rPr lang="en-US" altLang="en-US" sz="1600" dirty="0" smtClean="0"/>
              <a:t>Y  =&gt; R</a:t>
            </a:r>
            <a:r>
              <a:rPr lang="pl-PL" altLang="en-US" sz="1600" dirty="0" smtClean="0"/>
              <a:t>esult</a:t>
            </a:r>
            <a:r>
              <a:rPr lang="en-US" altLang="en-US" sz="1600" dirty="0" smtClean="0"/>
              <a:t>);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1600" b="1" dirty="0" smtClean="0"/>
              <a:t>END</a:t>
            </a:r>
            <a:r>
              <a:rPr lang="en-US" altLang="en-US" sz="1600" dirty="0" smtClean="0"/>
              <a:t> </a:t>
            </a:r>
            <a:r>
              <a:rPr lang="pl-PL" altLang="en-US" sz="1600" dirty="0" smtClean="0"/>
              <a:t>structural</a:t>
            </a:r>
            <a:r>
              <a:rPr lang="en-US" altLang="en-US" sz="1600" dirty="0" smtClean="0"/>
              <a:t>;</a:t>
            </a:r>
          </a:p>
        </p:txBody>
      </p:sp>
      <p:grpSp>
        <p:nvGrpSpPr>
          <p:cNvPr id="81925" name="Group 91"/>
          <p:cNvGrpSpPr>
            <a:grpSpLocks/>
          </p:cNvGrpSpPr>
          <p:nvPr/>
        </p:nvGrpSpPr>
        <p:grpSpPr bwMode="auto">
          <a:xfrm>
            <a:off x="4572000" y="1676400"/>
            <a:ext cx="4800600" cy="1219200"/>
            <a:chOff x="2880" y="1440"/>
            <a:chExt cx="3024" cy="768"/>
          </a:xfrm>
        </p:grpSpPr>
        <p:sp>
          <p:nvSpPr>
            <p:cNvPr id="81942" name="Text Box 7"/>
            <p:cNvSpPr txBox="1">
              <a:spLocks noChangeArrowheads="1"/>
            </p:cNvSpPr>
            <p:nvPr/>
          </p:nvSpPr>
          <p:spPr bwMode="auto">
            <a:xfrm>
              <a:off x="2880" y="1516"/>
              <a:ext cx="7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A</a:t>
              </a:r>
            </a:p>
          </p:txBody>
        </p:sp>
        <p:sp>
          <p:nvSpPr>
            <p:cNvPr id="81943" name="Text Box 8"/>
            <p:cNvSpPr txBox="1">
              <a:spLocks noChangeArrowheads="1"/>
            </p:cNvSpPr>
            <p:nvPr/>
          </p:nvSpPr>
          <p:spPr bwMode="auto">
            <a:xfrm>
              <a:off x="2880" y="1708"/>
              <a:ext cx="7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B</a:t>
              </a:r>
            </a:p>
          </p:txBody>
        </p:sp>
        <p:sp>
          <p:nvSpPr>
            <p:cNvPr id="81944" name="Text Box 9"/>
            <p:cNvSpPr txBox="1">
              <a:spLocks noChangeArrowheads="1"/>
            </p:cNvSpPr>
            <p:nvPr/>
          </p:nvSpPr>
          <p:spPr bwMode="auto">
            <a:xfrm>
              <a:off x="2880" y="1900"/>
              <a:ext cx="72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C</a:t>
              </a:r>
            </a:p>
          </p:txBody>
        </p:sp>
        <p:sp>
          <p:nvSpPr>
            <p:cNvPr id="81945" name="Text Box 10"/>
            <p:cNvSpPr txBox="1">
              <a:spLocks noChangeArrowheads="1"/>
            </p:cNvSpPr>
            <p:nvPr/>
          </p:nvSpPr>
          <p:spPr bwMode="auto">
            <a:xfrm>
              <a:off x="4320" y="1708"/>
              <a:ext cx="15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/>
                <a:t>R</a:t>
              </a:r>
              <a:r>
                <a:rPr lang="pl-PL" altLang="en-US" sz="1600"/>
                <a:t>esult</a:t>
              </a:r>
              <a:endParaRPr lang="en-US" altLang="en-US" sz="1600"/>
            </a:p>
          </p:txBody>
        </p:sp>
        <p:sp>
          <p:nvSpPr>
            <p:cNvPr id="81946" name="Rectangle 12"/>
            <p:cNvSpPr>
              <a:spLocks noChangeArrowheads="1"/>
            </p:cNvSpPr>
            <p:nvPr/>
          </p:nvSpPr>
          <p:spPr bwMode="auto">
            <a:xfrm>
              <a:off x="3936" y="1440"/>
              <a:ext cx="768" cy="7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endParaRPr lang="en-US" altLang="en-US" sz="1600"/>
            </a:p>
          </p:txBody>
        </p:sp>
        <p:sp>
          <p:nvSpPr>
            <p:cNvPr id="81947" name="Line 13"/>
            <p:cNvSpPr>
              <a:spLocks noChangeShapeType="1"/>
            </p:cNvSpPr>
            <p:nvPr/>
          </p:nvSpPr>
          <p:spPr bwMode="auto">
            <a:xfrm>
              <a:off x="3648" y="163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48" name="Line 14"/>
            <p:cNvSpPr>
              <a:spLocks noChangeShapeType="1"/>
            </p:cNvSpPr>
            <p:nvPr/>
          </p:nvSpPr>
          <p:spPr bwMode="auto">
            <a:xfrm>
              <a:off x="3648" y="182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49" name="Line 15"/>
            <p:cNvSpPr>
              <a:spLocks noChangeShapeType="1"/>
            </p:cNvSpPr>
            <p:nvPr/>
          </p:nvSpPr>
          <p:spPr bwMode="auto">
            <a:xfrm>
              <a:off x="3648" y="201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50" name="Line 16"/>
            <p:cNvSpPr>
              <a:spLocks noChangeShapeType="1"/>
            </p:cNvSpPr>
            <p:nvPr/>
          </p:nvSpPr>
          <p:spPr bwMode="auto">
            <a:xfrm>
              <a:off x="4704" y="182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951" name="Text Box 17"/>
            <p:cNvSpPr txBox="1">
              <a:spLocks noChangeArrowheads="1"/>
            </p:cNvSpPr>
            <p:nvPr/>
          </p:nvSpPr>
          <p:spPr bwMode="auto">
            <a:xfrm>
              <a:off x="3408" y="1728"/>
              <a:ext cx="158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600">
                  <a:solidFill>
                    <a:srgbClr val="0000CC"/>
                  </a:solidFill>
                </a:rPr>
                <a:t>xor3_gate</a:t>
              </a:r>
            </a:p>
          </p:txBody>
        </p:sp>
      </p:grpSp>
      <p:pic>
        <p:nvPicPr>
          <p:cNvPr id="81926" name="Picture 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548640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7" name="Group 95"/>
          <p:cNvGrpSpPr>
            <a:grpSpLocks/>
          </p:cNvGrpSpPr>
          <p:nvPr/>
        </p:nvGrpSpPr>
        <p:grpSpPr bwMode="auto">
          <a:xfrm>
            <a:off x="3905250" y="3333750"/>
            <a:ext cx="1466850" cy="522288"/>
            <a:chOff x="2460" y="2100"/>
            <a:chExt cx="924" cy="329"/>
          </a:xfrm>
        </p:grpSpPr>
        <p:sp>
          <p:nvSpPr>
            <p:cNvPr id="81939" name="Text Box 92"/>
            <p:cNvSpPr txBox="1">
              <a:spLocks noChangeArrowheads="1"/>
            </p:cNvSpPr>
            <p:nvPr/>
          </p:nvSpPr>
          <p:spPr bwMode="auto">
            <a:xfrm>
              <a:off x="2460" y="2100"/>
              <a:ext cx="7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/>
                <a:t>I1</a:t>
              </a:r>
            </a:p>
          </p:txBody>
        </p:sp>
        <p:sp>
          <p:nvSpPr>
            <p:cNvPr id="81940" name="Text Box 93"/>
            <p:cNvSpPr txBox="1">
              <a:spLocks noChangeArrowheads="1"/>
            </p:cNvSpPr>
            <p:nvPr/>
          </p:nvSpPr>
          <p:spPr bwMode="auto">
            <a:xfrm>
              <a:off x="2466" y="2256"/>
              <a:ext cx="7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/>
                <a:t>I2</a:t>
              </a:r>
            </a:p>
          </p:txBody>
        </p:sp>
        <p:sp>
          <p:nvSpPr>
            <p:cNvPr id="81941" name="Text Box 94"/>
            <p:cNvSpPr txBox="1">
              <a:spLocks noChangeArrowheads="1"/>
            </p:cNvSpPr>
            <p:nvPr/>
          </p:nvSpPr>
          <p:spPr bwMode="auto">
            <a:xfrm>
              <a:off x="2628" y="2178"/>
              <a:ext cx="7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/>
                <a:t>Y</a:t>
              </a:r>
            </a:p>
          </p:txBody>
        </p:sp>
      </p:grpSp>
      <p:grpSp>
        <p:nvGrpSpPr>
          <p:cNvPr id="81928" name="Group 96"/>
          <p:cNvGrpSpPr>
            <a:grpSpLocks/>
          </p:cNvGrpSpPr>
          <p:nvPr/>
        </p:nvGrpSpPr>
        <p:grpSpPr bwMode="auto">
          <a:xfrm>
            <a:off x="6134100" y="3486150"/>
            <a:ext cx="1466850" cy="522288"/>
            <a:chOff x="2460" y="2100"/>
            <a:chExt cx="924" cy="329"/>
          </a:xfrm>
        </p:grpSpPr>
        <p:sp>
          <p:nvSpPr>
            <p:cNvPr id="81936" name="Text Box 97"/>
            <p:cNvSpPr txBox="1">
              <a:spLocks noChangeArrowheads="1"/>
            </p:cNvSpPr>
            <p:nvPr/>
          </p:nvSpPr>
          <p:spPr bwMode="auto">
            <a:xfrm>
              <a:off x="2460" y="2100"/>
              <a:ext cx="7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/>
                <a:t>I1</a:t>
              </a:r>
            </a:p>
          </p:txBody>
        </p:sp>
        <p:sp>
          <p:nvSpPr>
            <p:cNvPr id="81937" name="Text Box 98"/>
            <p:cNvSpPr txBox="1">
              <a:spLocks noChangeArrowheads="1"/>
            </p:cNvSpPr>
            <p:nvPr/>
          </p:nvSpPr>
          <p:spPr bwMode="auto">
            <a:xfrm>
              <a:off x="2466" y="2256"/>
              <a:ext cx="7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/>
                <a:t>I2</a:t>
              </a:r>
            </a:p>
          </p:txBody>
        </p:sp>
        <p:sp>
          <p:nvSpPr>
            <p:cNvPr id="81938" name="Text Box 99"/>
            <p:cNvSpPr txBox="1">
              <a:spLocks noChangeArrowheads="1"/>
            </p:cNvSpPr>
            <p:nvPr/>
          </p:nvSpPr>
          <p:spPr bwMode="auto">
            <a:xfrm>
              <a:off x="2628" y="2178"/>
              <a:ext cx="7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FontTx/>
                <a:buNone/>
              </a:pPr>
              <a:r>
                <a:rPr lang="en-US" altLang="en-US" sz="1200" b="1"/>
                <a:t>Y</a:t>
              </a:r>
            </a:p>
          </p:txBody>
        </p:sp>
      </p:grpSp>
      <p:sp>
        <p:nvSpPr>
          <p:cNvPr id="81929" name="Text Box 100"/>
          <p:cNvSpPr txBox="1">
            <a:spLocks noChangeArrowheads="1"/>
          </p:cNvSpPr>
          <p:nvPr/>
        </p:nvSpPr>
        <p:spPr bwMode="auto">
          <a:xfrm>
            <a:off x="4419600" y="3200400"/>
            <a:ext cx="1898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1600"/>
              <a:t>U1_OUT</a:t>
            </a:r>
          </a:p>
        </p:txBody>
      </p:sp>
      <p:sp>
        <p:nvSpPr>
          <p:cNvPr id="81930" name="Line 101"/>
          <p:cNvSpPr>
            <a:spLocks noChangeShapeType="1"/>
          </p:cNvSpPr>
          <p:nvPr/>
        </p:nvSpPr>
        <p:spPr bwMode="auto">
          <a:xfrm flipH="1" flipV="1">
            <a:off x="5029200" y="3505200"/>
            <a:ext cx="762000" cy="13716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31" name="Line 102"/>
          <p:cNvSpPr>
            <a:spLocks noChangeShapeType="1"/>
          </p:cNvSpPr>
          <p:nvPr/>
        </p:nvSpPr>
        <p:spPr bwMode="auto">
          <a:xfrm flipH="1" flipV="1">
            <a:off x="2971800" y="4419600"/>
            <a:ext cx="2819400" cy="5334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32" name="Text Box 103"/>
          <p:cNvSpPr txBox="1">
            <a:spLocks noChangeArrowheads="1"/>
          </p:cNvSpPr>
          <p:nvPr/>
        </p:nvSpPr>
        <p:spPr bwMode="auto">
          <a:xfrm>
            <a:off x="4927600" y="4813300"/>
            <a:ext cx="2305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1600"/>
              <a:t>PORT NAME</a:t>
            </a:r>
          </a:p>
        </p:txBody>
      </p:sp>
      <p:sp>
        <p:nvSpPr>
          <p:cNvPr id="81933" name="Line 104"/>
          <p:cNvSpPr>
            <a:spLocks noChangeShapeType="1"/>
          </p:cNvSpPr>
          <p:nvPr/>
        </p:nvSpPr>
        <p:spPr bwMode="auto">
          <a:xfrm flipH="1" flipV="1">
            <a:off x="3886200" y="3505200"/>
            <a:ext cx="1600200" cy="20574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34" name="Line 105"/>
          <p:cNvSpPr>
            <a:spLocks noChangeShapeType="1"/>
          </p:cNvSpPr>
          <p:nvPr/>
        </p:nvSpPr>
        <p:spPr bwMode="auto">
          <a:xfrm flipH="1" flipV="1">
            <a:off x="3429000" y="4419600"/>
            <a:ext cx="2057400" cy="1270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35" name="Text Box 106"/>
          <p:cNvSpPr txBox="1">
            <a:spLocks noChangeArrowheads="1"/>
          </p:cNvSpPr>
          <p:nvPr/>
        </p:nvSpPr>
        <p:spPr bwMode="auto">
          <a:xfrm>
            <a:off x="4648200" y="5486400"/>
            <a:ext cx="2994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1600"/>
              <a:t>LOCAL WIRE NAME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637" y="7389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6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Structural Description</a:t>
            </a:r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smtClean="0"/>
              <a:t>Structural design is the simplest to understand. This style is the closest to schematic capture and utilizes simple building blocks to compose logic functions.</a:t>
            </a:r>
          </a:p>
          <a:p>
            <a:r>
              <a:rPr lang="en-US" altLang="en-US" sz="2800" smtClean="0"/>
              <a:t>Components are interconnected in a hierarchical manner.</a:t>
            </a:r>
          </a:p>
          <a:p>
            <a:r>
              <a:rPr lang="en-US" altLang="en-US" sz="2800" smtClean="0"/>
              <a:t>Structural descriptions may connect simple gates or complex, abstract components.</a:t>
            </a:r>
          </a:p>
          <a:p>
            <a:r>
              <a:rPr lang="en-US" altLang="en-US" sz="2800" smtClean="0"/>
              <a:t>Structural style is useful when expressing a design that is naturally composed of sub-blocks.</a:t>
            </a:r>
          </a:p>
        </p:txBody>
      </p:sp>
    </p:spTree>
    <p:extLst>
      <p:ext uri="{BB962C8B-B14F-4D97-AF65-F5344CB8AC3E}">
        <p14:creationId xmlns:p14="http://schemas.microsoft.com/office/powerpoint/2010/main" val="40929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Behavioral Architecture (</a:t>
            </a:r>
            <a:r>
              <a:rPr lang="pl-PL" altLang="en-US" sz="4000" dirty="0" smtClean="0"/>
              <a:t>xor3 gate</a:t>
            </a:r>
            <a:r>
              <a:rPr lang="en-US" altLang="en-US" sz="4000" dirty="0" smtClean="0"/>
              <a:t>)</a:t>
            </a:r>
          </a:p>
        </p:txBody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pl-PL" altLang="en-US" sz="2800" b="1" smtClean="0"/>
              <a:t>ARCHITECTURE</a:t>
            </a:r>
            <a:r>
              <a:rPr lang="en-US" altLang="en-US" sz="2800" smtClean="0"/>
              <a:t> </a:t>
            </a:r>
            <a:r>
              <a:rPr lang="pl-PL" altLang="en-US" sz="2800" smtClean="0"/>
              <a:t>behavioral</a:t>
            </a:r>
            <a:r>
              <a:rPr lang="en-US" altLang="en-US" sz="2800" smtClean="0"/>
              <a:t> </a:t>
            </a:r>
            <a:r>
              <a:rPr lang="pl-PL" altLang="en-US" sz="2800" b="1" smtClean="0"/>
              <a:t>OF</a:t>
            </a:r>
            <a:r>
              <a:rPr lang="pl-PL" altLang="en-US" sz="2800" smtClean="0"/>
              <a:t> xor3</a:t>
            </a:r>
            <a:r>
              <a:rPr lang="en-US" altLang="en-US" sz="2800" smtClean="0"/>
              <a:t> </a:t>
            </a:r>
            <a:r>
              <a:rPr lang="pl-PL" altLang="en-US" sz="2800" b="1" smtClean="0"/>
              <a:t>IS</a:t>
            </a:r>
            <a:endParaRPr lang="en-US" altLang="en-US" sz="2800" b="1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2800" b="1" smtClean="0"/>
              <a:t>BEGIN</a:t>
            </a:r>
            <a:endParaRPr lang="en-US" altLang="en-US" sz="2800" b="1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2800" smtClean="0"/>
              <a:t>xor3_behave</a:t>
            </a:r>
            <a:r>
              <a:rPr lang="en-US" altLang="en-US" sz="2800" smtClean="0"/>
              <a:t>: </a:t>
            </a:r>
            <a:r>
              <a:rPr lang="pl-PL" altLang="en-US" sz="2800" b="1" smtClean="0"/>
              <a:t>PROCESS</a:t>
            </a:r>
            <a:r>
              <a:rPr lang="en-US" altLang="en-US" sz="2800" smtClean="0"/>
              <a:t> (A, B, C)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2800" b="1" smtClean="0"/>
              <a:t>BEGIN</a:t>
            </a:r>
            <a:endParaRPr lang="en-US" altLang="en-US" sz="2800" b="1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smtClean="0"/>
              <a:t>	</a:t>
            </a:r>
            <a:r>
              <a:rPr lang="pl-PL" altLang="en-US" sz="2800" b="1" smtClean="0"/>
              <a:t>IF</a:t>
            </a:r>
            <a:r>
              <a:rPr lang="en-US" altLang="en-US" sz="2800" smtClean="0"/>
              <a:t> ((A </a:t>
            </a:r>
            <a:r>
              <a:rPr lang="pl-PL" altLang="en-US" sz="2800" b="1" smtClean="0"/>
              <a:t>XOR</a:t>
            </a:r>
            <a:r>
              <a:rPr lang="en-US" altLang="en-US" sz="2800" smtClean="0"/>
              <a:t> B </a:t>
            </a:r>
            <a:r>
              <a:rPr lang="pl-PL" altLang="en-US" sz="2800" b="1" smtClean="0"/>
              <a:t>XOR</a:t>
            </a:r>
            <a:r>
              <a:rPr lang="en-US" altLang="en-US" sz="2800" smtClean="0"/>
              <a:t> C) = '1') </a:t>
            </a:r>
            <a:r>
              <a:rPr lang="pl-PL" altLang="en-US" sz="2800" b="1" smtClean="0"/>
              <a:t>THEN</a:t>
            </a:r>
            <a:endParaRPr lang="en-US" altLang="en-US" sz="2800" b="1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smtClean="0"/>
              <a:t>		R</a:t>
            </a:r>
            <a:r>
              <a:rPr lang="pl-PL" altLang="en-US" sz="2800" smtClean="0"/>
              <a:t>esult</a:t>
            </a:r>
            <a:r>
              <a:rPr lang="en-US" altLang="en-US" sz="2800" smtClean="0"/>
              <a:t> &lt;= '1';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smtClean="0"/>
              <a:t>	</a:t>
            </a:r>
            <a:r>
              <a:rPr lang="pl-PL" altLang="en-US" sz="2800" b="1" smtClean="0"/>
              <a:t>ELSE</a:t>
            </a:r>
            <a:endParaRPr lang="en-US" altLang="en-US" sz="2800" b="1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smtClean="0"/>
              <a:t>		R</a:t>
            </a:r>
            <a:r>
              <a:rPr lang="pl-PL" altLang="en-US" sz="2800" smtClean="0"/>
              <a:t>esult</a:t>
            </a:r>
            <a:r>
              <a:rPr lang="en-US" altLang="en-US" sz="2800" smtClean="0"/>
              <a:t> &lt;= '0';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smtClean="0"/>
              <a:t>	</a:t>
            </a:r>
            <a:r>
              <a:rPr lang="pl-PL" altLang="en-US" sz="2800" b="1" smtClean="0"/>
              <a:t>END IF</a:t>
            </a:r>
            <a:r>
              <a:rPr lang="en-US" altLang="en-US" sz="2800" smtClean="0"/>
              <a:t>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2800" b="1" smtClean="0"/>
              <a:t>END PROCESS</a:t>
            </a:r>
            <a:r>
              <a:rPr lang="en-US" altLang="en-US" sz="2800" smtClean="0"/>
              <a:t> </a:t>
            </a:r>
            <a:r>
              <a:rPr lang="pl-PL" altLang="en-US" sz="2800" smtClean="0"/>
              <a:t>xor3_behave</a:t>
            </a:r>
            <a:r>
              <a:rPr lang="en-US" altLang="en-US" sz="2800" smtClean="0"/>
              <a:t>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en-US" sz="2800" b="1" smtClean="0"/>
              <a:t>END behavioral</a:t>
            </a:r>
            <a:r>
              <a:rPr lang="en-US" altLang="en-US" sz="2800" smtClean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8311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382000" cy="1143000"/>
          </a:xfrm>
        </p:spPr>
        <p:txBody>
          <a:bodyPr/>
          <a:lstStyle/>
          <a:p>
            <a:r>
              <a:rPr lang="en-US" altLang="en-US" smtClean="0"/>
              <a:t>Behavioral Description</a:t>
            </a:r>
          </a:p>
        </p:txBody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smtClean="0"/>
              <a:t>It accurately models what happens on the inputs and outputs of the black box (no matter what is inside and how it works).</a:t>
            </a:r>
          </a:p>
          <a:p>
            <a:r>
              <a:rPr lang="en-US" altLang="en-US" sz="2800" smtClean="0"/>
              <a:t>This style uses </a:t>
            </a:r>
            <a:r>
              <a:rPr lang="pl-PL" altLang="en-US" sz="2800" smtClean="0"/>
              <a:t>PROCESS</a:t>
            </a:r>
            <a:r>
              <a:rPr lang="en-US" altLang="en-US" sz="2800" i="1" smtClean="0"/>
              <a:t> </a:t>
            </a:r>
            <a:r>
              <a:rPr lang="en-US" altLang="en-US" sz="2800" smtClean="0"/>
              <a:t>statements</a:t>
            </a:r>
            <a:r>
              <a:rPr lang="en-US" altLang="en-US" sz="2800" i="1" smtClean="0"/>
              <a:t> </a:t>
            </a:r>
            <a:r>
              <a:rPr lang="en-US" altLang="en-US" sz="2800" smtClean="0"/>
              <a:t>in</a:t>
            </a:r>
            <a:r>
              <a:rPr lang="en-US" altLang="en-US" sz="2800" i="1" smtClean="0"/>
              <a:t> VHDL.</a:t>
            </a:r>
            <a:r>
              <a:rPr lang="en-US" altLang="en-US" i="1" smtClean="0"/>
              <a:t> </a:t>
            </a:r>
            <a:r>
              <a:rPr lang="en-US" altLang="en-US" smtClean="0"/>
              <a:t> </a:t>
            </a:r>
          </a:p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829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25A0A1B-BCB6-4A01-A4E3-7C55641BF098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87375" y="620713"/>
            <a:ext cx="7772400" cy="715962"/>
          </a:xfrm>
        </p:spPr>
        <p:txBody>
          <a:bodyPr/>
          <a:lstStyle/>
          <a:p>
            <a:pPr>
              <a:defRPr/>
            </a:pPr>
            <a:r>
              <a:rPr lang="en-US" smtClean="0"/>
              <a:t>VHDL Description of </a:t>
            </a:r>
            <a:br>
              <a:rPr lang="en-US" smtClean="0"/>
            </a:br>
            <a:r>
              <a:rPr lang="en-US" smtClean="0"/>
              <a:t>Combinational Networks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2373313"/>
            <a:ext cx="385603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1270000"/>
            <a:ext cx="42291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BA53629-854B-4BC7-A962-F06A78FC8085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  <p:sp>
        <p:nvSpPr>
          <p:cNvPr id="61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4-bit Adder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196975"/>
            <a:ext cx="764222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3771900"/>
            <a:ext cx="78454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315263"/>
              </a:buClr>
              <a:buSzPct val="75000"/>
              <a:buFont typeface="Wingdings" panose="05000000000000000000" pitchFamily="2" charset="2"/>
              <a:buChar char="q"/>
              <a:defRPr sz="2800">
                <a:solidFill>
                  <a:srgbClr val="315263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9D1E"/>
              </a:buClr>
              <a:buSzPct val="65000"/>
              <a:buFont typeface="Monotype Sorts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Times New Roman" panose="02020603050405020304" pitchFamily="18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0B932C3-6C44-46B3-A209-50BE1A81F8EA}" type="slidenum">
              <a:rPr lang="ar-SA" altLang="en-US" sz="1400" smtClean="0">
                <a:solidFill>
                  <a:srgbClr val="0000B6"/>
                </a:solidFill>
                <a:latin typeface="Book Antiqua" panose="0204060205030503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 smtClean="0">
              <a:solidFill>
                <a:srgbClr val="0000B6"/>
              </a:solidFill>
              <a:latin typeface="Book Antiqua" panose="02040602050305030304" pitchFamily="18" charset="0"/>
            </a:endParaRPr>
          </a:p>
        </p:txBody>
      </p:sp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4-bit Adder (cont’d)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190625"/>
            <a:ext cx="784542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449513"/>
            <a:ext cx="7329488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ab97">
  <a:themeElements>
    <a:clrScheme name="iab97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iab97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iab9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b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b9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b9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b9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b9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b9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29227</TotalTime>
  <Words>2681</Words>
  <Application>Microsoft Office PowerPoint</Application>
  <PresentationFormat>On-screen Show (4:3)</PresentationFormat>
  <Paragraphs>620</Paragraphs>
  <Slides>69</Slides>
  <Notes>4</Notes>
  <HiddenSlides>0</HiddenSlides>
  <MMClips>20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6" baseType="lpstr">
      <vt:lpstr>Arial Unicode MS</vt:lpstr>
      <vt:lpstr>MS PGothic</vt:lpstr>
      <vt:lpstr>MS PGothic</vt:lpstr>
      <vt:lpstr>Arial</vt:lpstr>
      <vt:lpstr>Arial Narrow</vt:lpstr>
      <vt:lpstr>Book Antiqua</vt:lpstr>
      <vt:lpstr>Courier New</vt:lpstr>
      <vt:lpstr>Gill Sans MT</vt:lpstr>
      <vt:lpstr>Monotype Sorts</vt:lpstr>
      <vt:lpstr>华文中宋</vt:lpstr>
      <vt:lpstr>Tahoma</vt:lpstr>
      <vt:lpstr>Times New Roman</vt:lpstr>
      <vt:lpstr>Verdana</vt:lpstr>
      <vt:lpstr>Wingdings</vt:lpstr>
      <vt:lpstr>Wingdings 2</vt:lpstr>
      <vt:lpstr>iab97</vt:lpstr>
      <vt:lpstr>Bitmap Image</vt:lpstr>
      <vt:lpstr>ASIC and FPGA Design Course</vt:lpstr>
      <vt:lpstr>Acknowledgement</vt:lpstr>
      <vt:lpstr>Part 1:</vt:lpstr>
      <vt:lpstr>VHDL Program Structure</vt:lpstr>
      <vt:lpstr>VHDL Program Structure</vt:lpstr>
      <vt:lpstr>Entity-Architecture Pair</vt:lpstr>
      <vt:lpstr>VHDL Description of  Combinational Networks</vt:lpstr>
      <vt:lpstr>4-bit Adder</vt:lpstr>
      <vt:lpstr>4-bit Adder (cont’d)</vt:lpstr>
      <vt:lpstr>Process</vt:lpstr>
      <vt:lpstr>Modeling Flip-Flops Using VHDL Processes</vt:lpstr>
      <vt:lpstr>Sequential Style Syntax</vt:lpstr>
      <vt:lpstr>Sequential Statements</vt:lpstr>
      <vt:lpstr>Synthesis</vt:lpstr>
      <vt:lpstr>PowerPoint Presentation</vt:lpstr>
      <vt:lpstr>PowerPoint Presentation</vt:lpstr>
      <vt:lpstr>Part 2:</vt:lpstr>
      <vt:lpstr>Intro to VHDL</vt:lpstr>
      <vt:lpstr>Intro to VHDL</vt:lpstr>
      <vt:lpstr>VHDL (Appendix B in Textbook)</vt:lpstr>
      <vt:lpstr>VHDL</vt:lpstr>
      <vt:lpstr>Subsequent versions of VHDL</vt:lpstr>
      <vt:lpstr>PowerPoint Presentation</vt:lpstr>
      <vt:lpstr>Basic Form of VHDL Code</vt:lpstr>
      <vt:lpstr>Basic Form of VHDL Code (cont.)</vt:lpstr>
      <vt:lpstr>Entity Declaration</vt:lpstr>
      <vt:lpstr>Port Declaration</vt:lpstr>
      <vt:lpstr>Entity Declaration</vt:lpstr>
      <vt:lpstr>VHDL entity example</vt:lpstr>
      <vt:lpstr>Architecture Declaration</vt:lpstr>
      <vt:lpstr>Example VHDL Code</vt:lpstr>
      <vt:lpstr>PowerPoint Presentation</vt:lpstr>
      <vt:lpstr>Library Declarations</vt:lpstr>
      <vt:lpstr>Library declarations - syntax</vt:lpstr>
      <vt:lpstr>Fundamental parts of a library</vt:lpstr>
      <vt:lpstr>Libraries</vt:lpstr>
      <vt:lpstr>BIT versus STD_LOGIC</vt:lpstr>
      <vt:lpstr>Standard Libraries</vt:lpstr>
      <vt:lpstr>Built-in Datatypes</vt:lpstr>
      <vt:lpstr>User-defined datatype</vt:lpstr>
      <vt:lpstr>PowerPoint Presentation</vt:lpstr>
      <vt:lpstr>Process</vt:lpstr>
      <vt:lpstr>Data Objects</vt:lpstr>
      <vt:lpstr>Data Objects (Cont’d)</vt:lpstr>
      <vt:lpstr>Data Objects</vt:lpstr>
      <vt:lpstr>Constant Declaration</vt:lpstr>
      <vt:lpstr>Variable Declaration</vt:lpstr>
      <vt:lpstr>Signal Declaration</vt:lpstr>
      <vt:lpstr>PowerPoint Presentation</vt:lpstr>
      <vt:lpstr>PowerPoint Presentation</vt:lpstr>
      <vt:lpstr>PowerPoint Presentation</vt:lpstr>
      <vt:lpstr>Generics</vt:lpstr>
      <vt:lpstr>Technology Modeling</vt:lpstr>
      <vt:lpstr>Structural Statements</vt:lpstr>
      <vt:lpstr>Generate Statement</vt:lpstr>
      <vt:lpstr>Generate Statement Syntax</vt:lpstr>
      <vt:lpstr>Example: Array of AND-gates</vt:lpstr>
      <vt:lpstr>PowerPoint Presentation</vt:lpstr>
      <vt:lpstr>Types of VHDL Description: Alternative convention</vt:lpstr>
      <vt:lpstr>PowerPoint Presentation</vt:lpstr>
      <vt:lpstr>Entity xor3_gate </vt:lpstr>
      <vt:lpstr>Dataflow Architecture (xor3_gate)</vt:lpstr>
      <vt:lpstr>Dataflow Description </vt:lpstr>
      <vt:lpstr>Structural Architecture in VHDL 93</vt:lpstr>
      <vt:lpstr>xor2</vt:lpstr>
      <vt:lpstr>Structural Architecture in VHDL 87</vt:lpstr>
      <vt:lpstr>Structural Description</vt:lpstr>
      <vt:lpstr>Behavioral Architecture (xor3 gate)</vt:lpstr>
      <vt:lpstr>Behavioral Description</vt:lpstr>
    </vt:vector>
  </TitlesOfParts>
  <Company>UC Berkeley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kaat</dc:creator>
  <cp:lastModifiedBy>Parviz Keshavarzi</cp:lastModifiedBy>
  <cp:revision>180</cp:revision>
  <cp:lastPrinted>1998-01-20T18:41:17Z</cp:lastPrinted>
  <dcterms:created xsi:type="dcterms:W3CDTF">1997-04-13T14:24:48Z</dcterms:created>
  <dcterms:modified xsi:type="dcterms:W3CDTF">2020-04-14T14:00:55Z</dcterms:modified>
</cp:coreProperties>
</file>