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6.xml" ContentType="application/vnd.openxmlformats-officedocument.theme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8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664" r:id="rId2"/>
    <p:sldMasterId id="2147484096" r:id="rId3"/>
    <p:sldMasterId id="2147484100" r:id="rId4"/>
    <p:sldMasterId id="2147484182" r:id="rId5"/>
    <p:sldMasterId id="2147484187" r:id="rId6"/>
    <p:sldMasterId id="2147484200" r:id="rId7"/>
    <p:sldMasterId id="2147484202" r:id="rId8"/>
    <p:sldMasterId id="2147484215" r:id="rId9"/>
  </p:sldMasterIdLst>
  <p:notesMasterIdLst>
    <p:notesMasterId r:id="rId123"/>
  </p:notesMasterIdLst>
  <p:handoutMasterIdLst>
    <p:handoutMasterId r:id="rId124"/>
  </p:handoutMasterIdLst>
  <p:sldIdLst>
    <p:sldId id="256" r:id="rId10"/>
    <p:sldId id="644" r:id="rId11"/>
    <p:sldId id="671" r:id="rId12"/>
    <p:sldId id="533" r:id="rId13"/>
    <p:sldId id="702" r:id="rId14"/>
    <p:sldId id="577" r:id="rId15"/>
    <p:sldId id="703" r:id="rId16"/>
    <p:sldId id="701" r:id="rId17"/>
    <p:sldId id="699" r:id="rId18"/>
    <p:sldId id="700" r:id="rId19"/>
    <p:sldId id="704" r:id="rId20"/>
    <p:sldId id="633" r:id="rId21"/>
    <p:sldId id="634" r:id="rId22"/>
    <p:sldId id="681" r:id="rId23"/>
    <p:sldId id="636" r:id="rId24"/>
    <p:sldId id="682" r:id="rId25"/>
    <p:sldId id="642" r:id="rId26"/>
    <p:sldId id="579" r:id="rId27"/>
    <p:sldId id="639" r:id="rId28"/>
    <p:sldId id="683" r:id="rId29"/>
    <p:sldId id="669" r:id="rId30"/>
    <p:sldId id="684" r:id="rId31"/>
    <p:sldId id="670" r:id="rId32"/>
    <p:sldId id="685" r:id="rId33"/>
    <p:sldId id="674" r:id="rId34"/>
    <p:sldId id="686" r:id="rId35"/>
    <p:sldId id="668" r:id="rId36"/>
    <p:sldId id="679" r:id="rId37"/>
    <p:sldId id="680" r:id="rId38"/>
    <p:sldId id="586" r:id="rId39"/>
    <p:sldId id="626" r:id="rId40"/>
    <p:sldId id="627" r:id="rId41"/>
    <p:sldId id="687" r:id="rId42"/>
    <p:sldId id="629" r:id="rId43"/>
    <p:sldId id="630" r:id="rId44"/>
    <p:sldId id="631" r:id="rId45"/>
    <p:sldId id="581" r:id="rId46"/>
    <p:sldId id="582" r:id="rId47"/>
    <p:sldId id="583" r:id="rId48"/>
    <p:sldId id="584" r:id="rId49"/>
    <p:sldId id="585" r:id="rId50"/>
    <p:sldId id="587" r:id="rId51"/>
    <p:sldId id="688" r:id="rId52"/>
    <p:sldId id="588" r:id="rId53"/>
    <p:sldId id="689" r:id="rId54"/>
    <p:sldId id="590" r:id="rId55"/>
    <p:sldId id="595" r:id="rId56"/>
    <p:sldId id="596" r:id="rId57"/>
    <p:sldId id="690" r:id="rId58"/>
    <p:sldId id="592" r:id="rId59"/>
    <p:sldId id="594" r:id="rId60"/>
    <p:sldId id="691" r:id="rId61"/>
    <p:sldId id="692" r:id="rId62"/>
    <p:sldId id="597" r:id="rId63"/>
    <p:sldId id="598" r:id="rId64"/>
    <p:sldId id="675" r:id="rId65"/>
    <p:sldId id="694" r:id="rId66"/>
    <p:sldId id="693" r:id="rId67"/>
    <p:sldId id="676" r:id="rId68"/>
    <p:sldId id="677" r:id="rId69"/>
    <p:sldId id="709" r:id="rId70"/>
    <p:sldId id="710" r:id="rId71"/>
    <p:sldId id="711" r:id="rId72"/>
    <p:sldId id="712" r:id="rId73"/>
    <p:sldId id="713" r:id="rId74"/>
    <p:sldId id="714" r:id="rId75"/>
    <p:sldId id="715" r:id="rId76"/>
    <p:sldId id="310" r:id="rId77"/>
    <p:sldId id="311" r:id="rId78"/>
    <p:sldId id="312" r:id="rId79"/>
    <p:sldId id="315" r:id="rId80"/>
    <p:sldId id="314" r:id="rId81"/>
    <p:sldId id="316" r:id="rId82"/>
    <p:sldId id="317" r:id="rId83"/>
    <p:sldId id="319" r:id="rId84"/>
    <p:sldId id="320" r:id="rId85"/>
    <p:sldId id="321" r:id="rId86"/>
    <p:sldId id="716" r:id="rId87"/>
    <p:sldId id="717" r:id="rId88"/>
    <p:sldId id="718" r:id="rId89"/>
    <p:sldId id="719" r:id="rId90"/>
    <p:sldId id="720" r:id="rId91"/>
    <p:sldId id="721" r:id="rId92"/>
    <p:sldId id="599" r:id="rId93"/>
    <p:sldId id="697" r:id="rId94"/>
    <p:sldId id="622" r:id="rId95"/>
    <p:sldId id="698" r:id="rId96"/>
    <p:sldId id="623" r:id="rId97"/>
    <p:sldId id="600" r:id="rId98"/>
    <p:sldId id="601" r:id="rId99"/>
    <p:sldId id="662" r:id="rId100"/>
    <p:sldId id="665" r:id="rId101"/>
    <p:sldId id="663" r:id="rId102"/>
    <p:sldId id="664" r:id="rId103"/>
    <p:sldId id="722" r:id="rId104"/>
    <p:sldId id="432" r:id="rId105"/>
    <p:sldId id="614" r:id="rId106"/>
    <p:sldId id="643" r:id="rId107"/>
    <p:sldId id="616" r:id="rId108"/>
    <p:sldId id="617" r:id="rId109"/>
    <p:sldId id="618" r:id="rId110"/>
    <p:sldId id="620" r:id="rId111"/>
    <p:sldId id="705" r:id="rId112"/>
    <p:sldId id="442" r:id="rId113"/>
    <p:sldId id="571" r:id="rId114"/>
    <p:sldId id="706" r:id="rId115"/>
    <p:sldId id="507" r:id="rId116"/>
    <p:sldId id="708" r:id="rId117"/>
    <p:sldId id="572" r:id="rId118"/>
    <p:sldId id="444" r:id="rId119"/>
    <p:sldId id="508" r:id="rId120"/>
    <p:sldId id="672" r:id="rId121"/>
    <p:sldId id="673" r:id="rId122"/>
  </p:sldIdLst>
  <p:sldSz cx="9144000" cy="6858000" type="screen4x3"/>
  <p:notesSz cx="6896100" cy="92329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rgbClr val="000000"/>
      </a:buClr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rgbClr val="000000"/>
      </a:buClr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rgbClr val="000000"/>
      </a:buClr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rgbClr val="000000"/>
      </a:buClr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rgbClr val="000000"/>
      </a:buClr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53"/>
    <p:restoredTop sz="92716"/>
  </p:normalViewPr>
  <p:slideViewPr>
    <p:cSldViewPr>
      <p:cViewPr varScale="1">
        <p:scale>
          <a:sx n="100" d="100"/>
          <a:sy n="100" d="100"/>
        </p:scale>
        <p:origin x="8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7.xml"/><Relationship Id="rId117" Type="http://schemas.openxmlformats.org/officeDocument/2006/relationships/slide" Target="slides/slide108.xml"/><Relationship Id="rId21" Type="http://schemas.openxmlformats.org/officeDocument/2006/relationships/slide" Target="slides/slide12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63" Type="http://schemas.openxmlformats.org/officeDocument/2006/relationships/slide" Target="slides/slide54.xml"/><Relationship Id="rId68" Type="http://schemas.openxmlformats.org/officeDocument/2006/relationships/slide" Target="slides/slide59.xml"/><Relationship Id="rId84" Type="http://schemas.openxmlformats.org/officeDocument/2006/relationships/slide" Target="slides/slide75.xml"/><Relationship Id="rId89" Type="http://schemas.openxmlformats.org/officeDocument/2006/relationships/slide" Target="slides/slide80.xml"/><Relationship Id="rId112" Type="http://schemas.openxmlformats.org/officeDocument/2006/relationships/slide" Target="slides/slide103.xml"/><Relationship Id="rId16" Type="http://schemas.openxmlformats.org/officeDocument/2006/relationships/slide" Target="slides/slide7.xml"/><Relationship Id="rId107" Type="http://schemas.openxmlformats.org/officeDocument/2006/relationships/slide" Target="slides/slide98.xml"/><Relationship Id="rId11" Type="http://schemas.openxmlformats.org/officeDocument/2006/relationships/slide" Target="slides/slide2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53" Type="http://schemas.openxmlformats.org/officeDocument/2006/relationships/slide" Target="slides/slide44.xml"/><Relationship Id="rId58" Type="http://schemas.openxmlformats.org/officeDocument/2006/relationships/slide" Target="slides/slide49.xml"/><Relationship Id="rId74" Type="http://schemas.openxmlformats.org/officeDocument/2006/relationships/slide" Target="slides/slide65.xml"/><Relationship Id="rId79" Type="http://schemas.openxmlformats.org/officeDocument/2006/relationships/slide" Target="slides/slide70.xml"/><Relationship Id="rId102" Type="http://schemas.openxmlformats.org/officeDocument/2006/relationships/slide" Target="slides/slide93.xml"/><Relationship Id="rId123" Type="http://schemas.openxmlformats.org/officeDocument/2006/relationships/notesMaster" Target="notesMasters/notesMaster1.xml"/><Relationship Id="rId128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1.xml"/><Relationship Id="rId95" Type="http://schemas.openxmlformats.org/officeDocument/2006/relationships/slide" Target="slides/slide86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64" Type="http://schemas.openxmlformats.org/officeDocument/2006/relationships/slide" Target="slides/slide55.xml"/><Relationship Id="rId69" Type="http://schemas.openxmlformats.org/officeDocument/2006/relationships/slide" Target="slides/slide60.xml"/><Relationship Id="rId113" Type="http://schemas.openxmlformats.org/officeDocument/2006/relationships/slide" Target="slides/slide104.xml"/><Relationship Id="rId118" Type="http://schemas.openxmlformats.org/officeDocument/2006/relationships/slide" Target="slides/slide109.xml"/><Relationship Id="rId80" Type="http://schemas.openxmlformats.org/officeDocument/2006/relationships/slide" Target="slides/slide71.xml"/><Relationship Id="rId85" Type="http://schemas.openxmlformats.org/officeDocument/2006/relationships/slide" Target="slides/slide76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59" Type="http://schemas.openxmlformats.org/officeDocument/2006/relationships/slide" Target="slides/slide50.xml"/><Relationship Id="rId103" Type="http://schemas.openxmlformats.org/officeDocument/2006/relationships/slide" Target="slides/slide94.xml"/><Relationship Id="rId108" Type="http://schemas.openxmlformats.org/officeDocument/2006/relationships/slide" Target="slides/slide99.xml"/><Relationship Id="rId124" Type="http://schemas.openxmlformats.org/officeDocument/2006/relationships/handoutMaster" Target="handoutMasters/handoutMaster1.xml"/><Relationship Id="rId54" Type="http://schemas.openxmlformats.org/officeDocument/2006/relationships/slide" Target="slides/slide45.xml"/><Relationship Id="rId70" Type="http://schemas.openxmlformats.org/officeDocument/2006/relationships/slide" Target="slides/slide61.xml"/><Relationship Id="rId75" Type="http://schemas.openxmlformats.org/officeDocument/2006/relationships/slide" Target="slides/slide66.xml"/><Relationship Id="rId91" Type="http://schemas.openxmlformats.org/officeDocument/2006/relationships/slide" Target="slides/slide82.xml"/><Relationship Id="rId96" Type="http://schemas.openxmlformats.org/officeDocument/2006/relationships/slide" Target="slides/slide8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49" Type="http://schemas.openxmlformats.org/officeDocument/2006/relationships/slide" Target="slides/slide40.xml"/><Relationship Id="rId114" Type="http://schemas.openxmlformats.org/officeDocument/2006/relationships/slide" Target="slides/slide105.xml"/><Relationship Id="rId119" Type="http://schemas.openxmlformats.org/officeDocument/2006/relationships/slide" Target="slides/slide110.xml"/><Relationship Id="rId44" Type="http://schemas.openxmlformats.org/officeDocument/2006/relationships/slide" Target="slides/slide35.xml"/><Relationship Id="rId60" Type="http://schemas.openxmlformats.org/officeDocument/2006/relationships/slide" Target="slides/slide51.xml"/><Relationship Id="rId65" Type="http://schemas.openxmlformats.org/officeDocument/2006/relationships/slide" Target="slides/slide56.xml"/><Relationship Id="rId81" Type="http://schemas.openxmlformats.org/officeDocument/2006/relationships/slide" Target="slides/slide72.xml"/><Relationship Id="rId86" Type="http://schemas.openxmlformats.org/officeDocument/2006/relationships/slide" Target="slides/slide77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9" Type="http://schemas.openxmlformats.org/officeDocument/2006/relationships/slide" Target="slides/slide30.xml"/><Relationship Id="rId109" Type="http://schemas.openxmlformats.org/officeDocument/2006/relationships/slide" Target="slides/slide100.xml"/><Relationship Id="rId34" Type="http://schemas.openxmlformats.org/officeDocument/2006/relationships/slide" Target="slides/slide25.xml"/><Relationship Id="rId50" Type="http://schemas.openxmlformats.org/officeDocument/2006/relationships/slide" Target="slides/slide41.xml"/><Relationship Id="rId55" Type="http://schemas.openxmlformats.org/officeDocument/2006/relationships/slide" Target="slides/slide46.xml"/><Relationship Id="rId76" Type="http://schemas.openxmlformats.org/officeDocument/2006/relationships/slide" Target="slides/slide67.xml"/><Relationship Id="rId97" Type="http://schemas.openxmlformats.org/officeDocument/2006/relationships/slide" Target="slides/slide88.xml"/><Relationship Id="rId104" Type="http://schemas.openxmlformats.org/officeDocument/2006/relationships/slide" Target="slides/slide95.xml"/><Relationship Id="rId120" Type="http://schemas.openxmlformats.org/officeDocument/2006/relationships/slide" Target="slides/slide111.xml"/><Relationship Id="rId125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2.xml"/><Relationship Id="rId92" Type="http://schemas.openxmlformats.org/officeDocument/2006/relationships/slide" Target="slides/slide83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0.xml"/><Relationship Id="rId24" Type="http://schemas.openxmlformats.org/officeDocument/2006/relationships/slide" Target="slides/slide15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66" Type="http://schemas.openxmlformats.org/officeDocument/2006/relationships/slide" Target="slides/slide57.xml"/><Relationship Id="rId87" Type="http://schemas.openxmlformats.org/officeDocument/2006/relationships/slide" Target="slides/slide78.xml"/><Relationship Id="rId110" Type="http://schemas.openxmlformats.org/officeDocument/2006/relationships/slide" Target="slides/slide101.xml"/><Relationship Id="rId115" Type="http://schemas.openxmlformats.org/officeDocument/2006/relationships/slide" Target="slides/slide106.xml"/><Relationship Id="rId61" Type="http://schemas.openxmlformats.org/officeDocument/2006/relationships/slide" Target="slides/slide52.xml"/><Relationship Id="rId82" Type="http://schemas.openxmlformats.org/officeDocument/2006/relationships/slide" Target="slides/slide73.xml"/><Relationship Id="rId19" Type="http://schemas.openxmlformats.org/officeDocument/2006/relationships/slide" Target="slides/slide10.xml"/><Relationship Id="rId14" Type="http://schemas.openxmlformats.org/officeDocument/2006/relationships/slide" Target="slides/slide5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56" Type="http://schemas.openxmlformats.org/officeDocument/2006/relationships/slide" Target="slides/slide47.xml"/><Relationship Id="rId77" Type="http://schemas.openxmlformats.org/officeDocument/2006/relationships/slide" Target="slides/slide68.xml"/><Relationship Id="rId100" Type="http://schemas.openxmlformats.org/officeDocument/2006/relationships/slide" Target="slides/slide91.xml"/><Relationship Id="rId105" Type="http://schemas.openxmlformats.org/officeDocument/2006/relationships/slide" Target="slides/slide96.xml"/><Relationship Id="rId126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2.xml"/><Relationship Id="rId72" Type="http://schemas.openxmlformats.org/officeDocument/2006/relationships/slide" Target="slides/slide63.xml"/><Relationship Id="rId93" Type="http://schemas.openxmlformats.org/officeDocument/2006/relationships/slide" Target="slides/slide84.xml"/><Relationship Id="rId98" Type="http://schemas.openxmlformats.org/officeDocument/2006/relationships/slide" Target="slides/slide89.xml"/><Relationship Id="rId121" Type="http://schemas.openxmlformats.org/officeDocument/2006/relationships/slide" Target="slides/slide112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6.xml"/><Relationship Id="rId46" Type="http://schemas.openxmlformats.org/officeDocument/2006/relationships/slide" Target="slides/slide37.xml"/><Relationship Id="rId67" Type="http://schemas.openxmlformats.org/officeDocument/2006/relationships/slide" Target="slides/slide58.xml"/><Relationship Id="rId116" Type="http://schemas.openxmlformats.org/officeDocument/2006/relationships/slide" Target="slides/slide107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62" Type="http://schemas.openxmlformats.org/officeDocument/2006/relationships/slide" Target="slides/slide53.xml"/><Relationship Id="rId83" Type="http://schemas.openxmlformats.org/officeDocument/2006/relationships/slide" Target="slides/slide74.xml"/><Relationship Id="rId88" Type="http://schemas.openxmlformats.org/officeDocument/2006/relationships/slide" Target="slides/slide79.xml"/><Relationship Id="rId111" Type="http://schemas.openxmlformats.org/officeDocument/2006/relationships/slide" Target="slides/slide102.xml"/><Relationship Id="rId15" Type="http://schemas.openxmlformats.org/officeDocument/2006/relationships/slide" Target="slides/slide6.xml"/><Relationship Id="rId36" Type="http://schemas.openxmlformats.org/officeDocument/2006/relationships/slide" Target="slides/slide27.xml"/><Relationship Id="rId57" Type="http://schemas.openxmlformats.org/officeDocument/2006/relationships/slide" Target="slides/slide48.xml"/><Relationship Id="rId106" Type="http://schemas.openxmlformats.org/officeDocument/2006/relationships/slide" Target="slides/slide97.xml"/><Relationship Id="rId127" Type="http://schemas.openxmlformats.org/officeDocument/2006/relationships/theme" Target="theme/theme1.xml"/><Relationship Id="rId10" Type="http://schemas.openxmlformats.org/officeDocument/2006/relationships/slide" Target="slides/slide1.xml"/><Relationship Id="rId31" Type="http://schemas.openxmlformats.org/officeDocument/2006/relationships/slide" Target="slides/slide22.xml"/><Relationship Id="rId52" Type="http://schemas.openxmlformats.org/officeDocument/2006/relationships/slide" Target="slides/slide43.xml"/><Relationship Id="rId73" Type="http://schemas.openxmlformats.org/officeDocument/2006/relationships/slide" Target="slides/slide64.xml"/><Relationship Id="rId78" Type="http://schemas.openxmlformats.org/officeDocument/2006/relationships/slide" Target="slides/slide69.xml"/><Relationship Id="rId94" Type="http://schemas.openxmlformats.org/officeDocument/2006/relationships/slide" Target="slides/slide85.xml"/><Relationship Id="rId99" Type="http://schemas.openxmlformats.org/officeDocument/2006/relationships/slide" Target="slides/slide90.xml"/><Relationship Id="rId101" Type="http://schemas.openxmlformats.org/officeDocument/2006/relationships/slide" Target="slides/slide92.xml"/><Relationship Id="rId122" Type="http://schemas.openxmlformats.org/officeDocument/2006/relationships/slide" Target="slides/slide113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5.xml"/><Relationship Id="rId13" Type="http://schemas.openxmlformats.org/officeDocument/2006/relationships/slide" Target="slides/slide47.xml"/><Relationship Id="rId3" Type="http://schemas.openxmlformats.org/officeDocument/2006/relationships/slide" Target="slides/slide20.xml"/><Relationship Id="rId7" Type="http://schemas.openxmlformats.org/officeDocument/2006/relationships/slide" Target="slides/slide24.xml"/><Relationship Id="rId12" Type="http://schemas.openxmlformats.org/officeDocument/2006/relationships/slide" Target="slides/slide41.xml"/><Relationship Id="rId2" Type="http://schemas.openxmlformats.org/officeDocument/2006/relationships/slide" Target="slides/slide5.xml"/><Relationship Id="rId1" Type="http://schemas.openxmlformats.org/officeDocument/2006/relationships/slide" Target="slides/slide1.xml"/><Relationship Id="rId6" Type="http://schemas.openxmlformats.org/officeDocument/2006/relationships/slide" Target="slides/slide23.xml"/><Relationship Id="rId11" Type="http://schemas.openxmlformats.org/officeDocument/2006/relationships/slide" Target="slides/slide40.xml"/><Relationship Id="rId5" Type="http://schemas.openxmlformats.org/officeDocument/2006/relationships/slide" Target="slides/slide22.xml"/><Relationship Id="rId10" Type="http://schemas.openxmlformats.org/officeDocument/2006/relationships/slide" Target="slides/slide27.xml"/><Relationship Id="rId4" Type="http://schemas.openxmlformats.org/officeDocument/2006/relationships/slide" Target="slides/slide21.xml"/><Relationship Id="rId9" Type="http://schemas.openxmlformats.org/officeDocument/2006/relationships/slide" Target="slides/slide26.xml"/><Relationship Id="rId14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5B5676FA-69D9-6841-A1FB-A288AAF4D9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BCE9A3DC-CC41-8B4A-9515-DF396C78E59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6838" y="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5F5CC47B-F1F3-DF44-BB76-78D791E7971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935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C069E492-0B4F-0540-9FAE-B0713644A84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6838" y="876935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kumimoji="0" sz="1200">
                <a:latin typeface="Times New Roman" panose="02020603050405020304" pitchFamily="18" charset="0"/>
              </a:defRPr>
            </a:lvl1pPr>
          </a:lstStyle>
          <a:p>
            <a:fld id="{C5BB0ADE-4960-AB49-B7C6-F488F7E466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79DA8DE7-DE07-FB44-A79B-9243B392CB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C548A69C-920D-6F45-AB74-1A85BED311E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6838" y="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70021695-3A43-AC4E-936D-B5759752EB5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9825" y="692150"/>
            <a:ext cx="4616450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D1A0D982-FA47-F640-9426-F6F7B7F23E8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386263"/>
            <a:ext cx="5518150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47280BFE-6E31-8A4B-9A3F-02572D0F736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935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id="{7458A4A2-F8A6-FC47-A2F5-3A05A079FF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6838" y="876935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kumimoji="0" sz="1200">
                <a:latin typeface="Times New Roman" panose="02020603050405020304" pitchFamily="18" charset="0"/>
              </a:defRPr>
            </a:lvl1pPr>
          </a:lstStyle>
          <a:p>
            <a:fld id="{76684B44-58BE-1E41-B409-72DC5897DD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61746236-14DF-2A45-86E4-8F07C5C784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D2BA45C-DE5A-BE46-AA08-DF507A3E893B}" type="slidenum">
              <a:rPr kumimoji="0" lang="en-US" altLang="en-US" sz="1200">
                <a:latin typeface="Times New Roman" panose="02020603050405020304" pitchFamily="18" charset="0"/>
              </a:rPr>
              <a:pPr/>
              <a:t>20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A2B26A52-0236-5A45-9420-F41E3A8CBE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2AE3EF2A-F0AF-F84D-85D4-75B7DEFF5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56" tIns="46078" rIns="92156" bIns="46078"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signals are from DUT.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Main process may be split into main process. I.e. one to drive clk, rst and other for test vectors.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architectures can be tested by inserting more </a:t>
            </a:r>
          </a:p>
          <a:p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DUT:TestComp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entity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.TestComp(archName)</a:t>
            </a:r>
            <a:r>
              <a:rPr lang="en-US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statmetns</a:t>
            </a:r>
          </a:p>
          <a:p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the name of the library that 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TestComp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being compiled to.</a:t>
            </a:r>
            <a:endParaRPr lang="en-US" altLang="ja-JP" sz="600" b="1">
              <a:solidFill>
                <a:srgbClr val="CC33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DUT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tag is required.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>
            <a:extLst>
              <a:ext uri="{FF2B5EF4-FFF2-40B4-BE49-F238E27FC236}">
                <a16:creationId xmlns:a16="http://schemas.microsoft.com/office/drawing/2014/main" id="{93947A40-313C-AF43-B133-8698C04F7F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452BAF5-435B-8A4F-AF44-CC2F18EF6723}" type="slidenum">
              <a:rPr kumimoji="0" lang="en-US" altLang="en-US" sz="1200">
                <a:latin typeface="Times New Roman" panose="02020603050405020304" pitchFamily="18" charset="0"/>
              </a:rPr>
              <a:pPr/>
              <a:t>40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9D286D8C-74B0-F64E-8C83-73102B3EBC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9BEAA78A-0BF5-C947-ADE8-0B9500691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order precedents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>
            <a:extLst>
              <a:ext uri="{FF2B5EF4-FFF2-40B4-BE49-F238E27FC236}">
                <a16:creationId xmlns:a16="http://schemas.microsoft.com/office/drawing/2014/main" id="{DC1D153A-AF83-2841-89D4-E94B707C52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B6B2F05-B4CF-BF46-B03F-59CB00AAAF52}" type="slidenum">
              <a:rPr kumimoji="0" lang="en-US" altLang="en-US" sz="1200">
                <a:latin typeface="Times New Roman" panose="02020603050405020304" pitchFamily="18" charset="0"/>
              </a:rPr>
              <a:pPr/>
              <a:t>41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99A35827-BC7F-234E-BCE8-726FEADE1E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173F7D0C-74ED-F048-AB23-88ED4B077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order precedents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>
            <a:extLst>
              <a:ext uri="{FF2B5EF4-FFF2-40B4-BE49-F238E27FC236}">
                <a16:creationId xmlns:a16="http://schemas.microsoft.com/office/drawing/2014/main" id="{828F20EC-6164-074C-A6DE-8DE47D2C05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7848A6E-7E63-654E-8FC4-D6AE85490678}" type="slidenum">
              <a:rPr kumimoji="0" lang="en-US" altLang="en-US" sz="1200">
                <a:latin typeface="Times New Roman" panose="02020603050405020304" pitchFamily="18" charset="0"/>
              </a:rPr>
              <a:pPr/>
              <a:t>47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0702043D-D14B-1C4C-B397-BD127E2409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F8CBD812-CA89-AF40-978C-166A3BF6A1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order precedents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>
            <a:extLst>
              <a:ext uri="{FF2B5EF4-FFF2-40B4-BE49-F238E27FC236}">
                <a16:creationId xmlns:a16="http://schemas.microsoft.com/office/drawing/2014/main" id="{611DE2DF-A1D4-5042-8BB6-636EA66D73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7BA042B-D9E8-7546-9E59-1F7704149E6D}" type="slidenum">
              <a:rPr kumimoji="0" lang="en-US" altLang="en-US" sz="1200">
                <a:latin typeface="Times New Roman" panose="02020603050405020304" pitchFamily="18" charset="0"/>
              </a:rPr>
              <a:pPr/>
              <a:t>48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F5DD105A-FCEB-9647-88B9-72C76513D1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404C10EB-F17C-B444-9584-B105E44CA3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order precedents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Slide Image Placeholder 1">
            <a:extLst>
              <a:ext uri="{FF2B5EF4-FFF2-40B4-BE49-F238E27FC236}">
                <a16:creationId xmlns:a16="http://schemas.microsoft.com/office/drawing/2014/main" id="{1AFC6E07-34BE-1541-AB44-6D874FF55A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6" name="Notes Placeholder 2">
            <a:extLst>
              <a:ext uri="{FF2B5EF4-FFF2-40B4-BE49-F238E27FC236}">
                <a16:creationId xmlns:a16="http://schemas.microsoft.com/office/drawing/2014/main" id="{D4E6C65A-8133-D548-BD76-A55CCEAB1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4627" name="Slide Number Placeholder 3">
            <a:extLst>
              <a:ext uri="{FF2B5EF4-FFF2-40B4-BE49-F238E27FC236}">
                <a16:creationId xmlns:a16="http://schemas.microsoft.com/office/drawing/2014/main" id="{6E75F4AD-9ECE-1748-A68F-B2447CF1CA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487EFFF-7E4D-AB47-B99D-721C2E4F0D69}" type="slidenum">
              <a:rPr kumimoji="0" lang="pl-PL" altLang="en-US" sz="1200">
                <a:solidFill>
                  <a:srgbClr val="000000"/>
                </a:solidFill>
                <a:latin typeface="Calibri" panose="020F0502020204030204" pitchFamily="34" charset="0"/>
              </a:rPr>
              <a:pPr/>
              <a:t>98</a:t>
            </a:fld>
            <a:endParaRPr kumimoji="0" lang="pl-PL" altLang="en-US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id="{AEC9EFE4-ECDA-774F-B4BC-1CCDBB089D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91CA203-488D-E741-AB56-7EDB4D108C5A}" type="slidenum">
              <a:rPr kumimoji="0" lang="en-US" altLang="en-US" sz="1200">
                <a:latin typeface="Times New Roman" panose="02020603050405020304" pitchFamily="18" charset="0"/>
              </a:rPr>
              <a:pPr/>
              <a:t>21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2684E5A1-C8FD-5B4E-84F2-5FA69CC24B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C051DCEB-AA86-E146-B39C-D76BCA89F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56" tIns="46078" rIns="92156" bIns="46078"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signals are from DUT.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Main process may be split into main process. I.e. one to drive clk, rst and other for test vectors.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architectures can be tested by inserting more </a:t>
            </a:r>
          </a:p>
          <a:p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DUT:TestComp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entity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.TestComp(archName)</a:t>
            </a:r>
            <a:r>
              <a:rPr lang="en-US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statmetns</a:t>
            </a:r>
          </a:p>
          <a:p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the name of the library that 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TestComp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being compiled to.</a:t>
            </a:r>
            <a:endParaRPr lang="en-US" altLang="ja-JP" sz="600" b="1">
              <a:solidFill>
                <a:srgbClr val="CC33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DUT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tag is required.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>
            <a:extLst>
              <a:ext uri="{FF2B5EF4-FFF2-40B4-BE49-F238E27FC236}">
                <a16:creationId xmlns:a16="http://schemas.microsoft.com/office/drawing/2014/main" id="{ECEC3399-121B-714E-9EB1-FEB5621356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C5CED7F-CAD7-0B43-ACDB-452E6A8EBA38}" type="slidenum">
              <a:rPr kumimoji="0" lang="en-US" altLang="en-US" sz="1200">
                <a:latin typeface="Times New Roman" panose="02020603050405020304" pitchFamily="18" charset="0"/>
              </a:rPr>
              <a:pPr/>
              <a:t>22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08BB2181-94D4-0147-B9A1-C01A4B8241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AFD750A3-ED81-9B4F-917E-132A28CDE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56" tIns="46078" rIns="92156" bIns="46078"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signals are from DUT.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Main process may be split into main process. I.e. one to drive clk, rst and other for test vectors.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architectures can be tested by inserting more </a:t>
            </a:r>
          </a:p>
          <a:p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DUT:TestComp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entity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.TestComp(archName)</a:t>
            </a:r>
            <a:r>
              <a:rPr lang="en-US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statmetns</a:t>
            </a:r>
          </a:p>
          <a:p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the name of the library that 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TestComp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being compiled to.</a:t>
            </a:r>
            <a:endParaRPr lang="en-US" altLang="ja-JP" sz="600" b="1">
              <a:solidFill>
                <a:srgbClr val="CC33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DUT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tag is required.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>
            <a:extLst>
              <a:ext uri="{FF2B5EF4-FFF2-40B4-BE49-F238E27FC236}">
                <a16:creationId xmlns:a16="http://schemas.microsoft.com/office/drawing/2014/main" id="{A72709BB-91FF-6043-987C-B2996B4600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AE31A98-8C9F-1D42-999B-17E60E1BF10C}" type="slidenum">
              <a:rPr kumimoji="0" lang="en-US" altLang="en-US" sz="1200">
                <a:latin typeface="Times New Roman" panose="02020603050405020304" pitchFamily="18" charset="0"/>
              </a:rPr>
              <a:pPr/>
              <a:t>23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CA50F2FD-18C5-EA40-8389-7053D4DD66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BB2AC507-B195-824E-A4C0-C707B9F5A9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56" tIns="46078" rIns="92156" bIns="46078"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signals are from DUT.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Main process may be split into main process. I.e. one to drive clk, rst and other for test vectors.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architectures can be tested by inserting more </a:t>
            </a:r>
          </a:p>
          <a:p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DUT:TestComp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entity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.TestComp(archName)</a:t>
            </a:r>
            <a:r>
              <a:rPr lang="en-US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statmetns</a:t>
            </a:r>
          </a:p>
          <a:p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the name of the library that 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TestComp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being compiled to.</a:t>
            </a:r>
            <a:endParaRPr lang="en-US" altLang="ja-JP" sz="600" b="1">
              <a:solidFill>
                <a:srgbClr val="CC33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DUT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tag is required.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8FBE16B0-C0AF-D846-BB87-C8836252C5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C970402-91DA-3242-9E3A-5F1E7E13621F}" type="slidenum">
              <a:rPr kumimoji="0" lang="en-US" altLang="en-US" sz="1200">
                <a:latin typeface="Times New Roman" panose="02020603050405020304" pitchFamily="18" charset="0"/>
              </a:rPr>
              <a:pPr/>
              <a:t>24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77620767-1BB5-6943-A29A-ECF3B8530A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77D799ED-D281-3942-8EBF-5B45EBA5E3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56" tIns="46078" rIns="92156" bIns="46078"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signals are from DUT.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Main process may be split into main process. I.e. one to drive clk, rst and other for test vectors.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architectures can be tested by inserting more </a:t>
            </a:r>
          </a:p>
          <a:p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DUT:TestComp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entity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.TestComp(archName)</a:t>
            </a:r>
            <a:r>
              <a:rPr lang="en-US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statmetns</a:t>
            </a:r>
          </a:p>
          <a:p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the name of the library that 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TestComp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being compiled to.</a:t>
            </a:r>
            <a:endParaRPr lang="en-US" altLang="ja-JP" sz="600" b="1">
              <a:solidFill>
                <a:srgbClr val="CC33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DUT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tag is required.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>
            <a:extLst>
              <a:ext uri="{FF2B5EF4-FFF2-40B4-BE49-F238E27FC236}">
                <a16:creationId xmlns:a16="http://schemas.microsoft.com/office/drawing/2014/main" id="{DF1ACEBE-A552-184F-8027-3E2955F041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0F1DBAF-CED5-E542-BB24-18BF38B68092}" type="slidenum">
              <a:rPr kumimoji="0" lang="en-US" altLang="en-US" sz="1200">
                <a:latin typeface="Times New Roman" panose="02020603050405020304" pitchFamily="18" charset="0"/>
              </a:rPr>
              <a:pPr/>
              <a:t>25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D7717FE6-4CBB-8642-86FE-95A094900E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4202114-A5AF-5246-A554-458BEEDAF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56" tIns="46078" rIns="92156" bIns="46078"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signals are from DUT.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Main process may be split into main process. I.e. one to drive clk, rst and other for test vectors.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architectures can be tested by inserting more </a:t>
            </a:r>
          </a:p>
          <a:p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DUT:TestComp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entity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.TestComp(archName)</a:t>
            </a:r>
            <a:r>
              <a:rPr lang="en-US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statmetns</a:t>
            </a:r>
          </a:p>
          <a:p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the name of the library that 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TestComp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being compiled to.</a:t>
            </a:r>
            <a:endParaRPr lang="en-US" altLang="ja-JP" sz="600" b="1">
              <a:solidFill>
                <a:srgbClr val="CC33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DUT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tag is required.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>
            <a:extLst>
              <a:ext uri="{FF2B5EF4-FFF2-40B4-BE49-F238E27FC236}">
                <a16:creationId xmlns:a16="http://schemas.microsoft.com/office/drawing/2014/main" id="{F792FB9D-FFB6-3741-99AC-E5A98A9469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847F98F-68DD-F546-8546-018EBC19728B}" type="slidenum">
              <a:rPr kumimoji="0" lang="en-US" altLang="en-US" sz="1200">
                <a:latin typeface="Times New Roman" panose="02020603050405020304" pitchFamily="18" charset="0"/>
              </a:rPr>
              <a:pPr/>
              <a:t>26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DD3F0EEB-B17C-2444-BB92-86194E4F58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FEF94875-C451-1B4D-A5EE-8A881F3F8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56" tIns="46078" rIns="92156" bIns="46078"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signals are from DUT.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Main process may be split into main process. I.e. one to drive clk, rst and other for test vectors.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architectures can be tested by inserting more </a:t>
            </a:r>
          </a:p>
          <a:p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DUT:TestComp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entity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.TestComp(archName)</a:t>
            </a:r>
            <a:r>
              <a:rPr lang="en-US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statmetns</a:t>
            </a:r>
          </a:p>
          <a:p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the name of the library that 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TestComp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being compiled to.</a:t>
            </a:r>
            <a:endParaRPr lang="en-US" altLang="ja-JP" sz="600" b="1">
              <a:solidFill>
                <a:srgbClr val="CC33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DUT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tag is required.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>
            <a:extLst>
              <a:ext uri="{FF2B5EF4-FFF2-40B4-BE49-F238E27FC236}">
                <a16:creationId xmlns:a16="http://schemas.microsoft.com/office/drawing/2014/main" id="{1B83BCF9-80A2-CA49-88C5-BDDBB76121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7C7CBB6-0B95-934F-A68A-2E30395BDC86}" type="slidenum">
              <a:rPr kumimoji="0" lang="en-US" altLang="en-US" sz="1200">
                <a:latin typeface="Times New Roman" panose="02020603050405020304" pitchFamily="18" charset="0"/>
              </a:rPr>
              <a:pPr/>
              <a:t>27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D89528E3-BCD5-FB4C-8731-FFE4A96226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531D86D9-D4AF-7042-8B83-44D1FC114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56" tIns="46078" rIns="92156" bIns="46078"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signals are from DUT.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Main process may be split into main process. I.e. one to drive clk, rst and other for test vectors.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architectures can be tested by inserting more </a:t>
            </a:r>
          </a:p>
          <a:p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for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DUT:TestComp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use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entity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600" b="1"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en-US" altLang="en-US" sz="600">
                <a:latin typeface="Courier New" panose="02070309020205020404" pitchFamily="49" charset="0"/>
                <a:ea typeface="ＭＳ Ｐゴシック" panose="020B0600070205080204" pitchFamily="34" charset="-128"/>
              </a:rPr>
              <a:t>.TestComp(archName)</a:t>
            </a:r>
            <a:r>
              <a:rPr lang="en-US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statmetns</a:t>
            </a:r>
          </a:p>
          <a:p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work</a:t>
            </a:r>
            <a:r>
              <a:rPr lang="ja-JP" altLang="en-US" sz="600" b="1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the name of the library that 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“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TestComp</a:t>
            </a:r>
            <a:r>
              <a:rPr lang="ja-JP" altLang="en-US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”</a:t>
            </a:r>
            <a:r>
              <a:rPr lang="en-US" altLang="ja-JP" sz="600">
                <a:solidFill>
                  <a:srgbClr val="CC33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is being compiled to.</a:t>
            </a:r>
            <a:endParaRPr lang="en-US" altLang="ja-JP" sz="600" b="1">
              <a:solidFill>
                <a:srgbClr val="CC33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DUT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tag is required.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684B44-58BE-1E41-B409-72DC5897DDF8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28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rii_application_large_change">
            <a:extLst>
              <a:ext uri="{FF2B5EF4-FFF2-40B4-BE49-F238E27FC236}">
                <a16:creationId xmlns:a16="http://schemas.microsoft.com/office/drawing/2014/main" id="{E6E8FCC1-F610-9B41-A5D5-7CCE9A567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6">
            <a:extLst>
              <a:ext uri="{FF2B5EF4-FFF2-40B4-BE49-F238E27FC236}">
                <a16:creationId xmlns:a16="http://schemas.microsoft.com/office/drawing/2014/main" id="{3758C8B1-3F49-CE4F-96CD-21F32AA27D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6477000"/>
            <a:ext cx="83820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63E3A3E-1AA2-5F4D-AAB3-497EC78BD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553200"/>
            <a:ext cx="419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50000"/>
              </a:spcBef>
              <a:buClrTx/>
            </a:pPr>
            <a:r>
              <a:rPr kumimoji="0" lang="en-US" altLang="en-US" sz="1400">
                <a:solidFill>
                  <a:srgbClr val="009900"/>
                </a:solidFill>
                <a:latin typeface="Times New Roman" panose="02020603050405020304" pitchFamily="18" charset="0"/>
              </a:rPr>
              <a:t>George Mason University</a:t>
            </a:r>
            <a:endParaRPr kumimoji="0" lang="pl-PL" altLang="en-US" sz="1400">
              <a:solidFill>
                <a:srgbClr val="00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53F56D44-EC2F-4844-B023-CFD70DEBF7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81000" y="6553200"/>
            <a:ext cx="4800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9260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10401846-7B35-8E46-97F1-3E700CEFB05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48347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0955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341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E1F4F623-7C5F-7945-8D63-A0528286623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370254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0"/>
            <a:ext cx="8382000" cy="640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333EB5A-F3C6-1344-A6FB-23ECB4AAF5D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536715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359E6-6F50-244D-ADB1-7FB777564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0BA56C-CEF5-5943-979D-CA95DA19296C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94852-E311-B342-8AD0-AD63DAC70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CE9F8-5875-3E4A-B180-C6CA784C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505C7-DCC0-DB46-8935-ACDE5CFB51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981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BA33F-596F-B149-9DFE-F7859B3C4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960BF5-9DF6-2144-AC75-61D4FD74DAD7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9B8EB-22AF-EA44-A7A7-875AF8EA8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01E0B-219D-7F4D-ABDA-2CA54A894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150ED-8151-6047-97A4-888B3709F2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234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32A28-29FD-C348-9E49-16E045289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7303A0-BBA1-9D4F-A924-06FD6F8CF3CB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03205-FCF6-4E46-A10A-C272DB7CB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E05F1-8952-E94A-948E-6081FEC52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90029-1C59-9647-B19F-C572F5386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668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3E84633-F956-1646-9973-589DE9C1E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C64AAB-7E5A-3D41-9213-C7E726C770FE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D5DB0D9-CBF6-7842-A435-954D77F7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1274AD6-9201-5A48-B057-F0FABC75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1EFB7-22A5-2F45-8349-62B83694CE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689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DC6ED6-1F5A-5E41-96B3-C82B9245C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C85C4A-C1DD-944C-830B-7C28958F038A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7C29CA1-958B-EF4C-893B-1DC491DE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D06EC9A-1EE1-5A4B-AEAA-3DE389640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93785-BF91-7D49-A5FE-AFB7318E4C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5658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17E1BEF-0B2A-0245-9C71-0DC9537BA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5DEE9-6F20-BD48-908A-F034C0A7A9AE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0E414EA-DF16-FC46-BDE8-7C60B41AE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CE53F66-889D-3C47-A8BC-6EFFDA43A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4CBFE-261F-064A-BA79-FA62CA5520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1636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48D565-4A8B-F74B-89FA-F80E82468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CE5EBB-7791-A247-ABFE-2719BA53D402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1F60EA-C5AC-5749-A05F-42EF2218C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2C937AE-C2E8-674A-AF3D-2274E1D89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8397F-6C61-6A45-9711-C29DDD3A5D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423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762EB5B1-67CD-D849-800E-260B6A13051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8957873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55C0C95-4F33-9F4C-A107-CC4934D11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0B9A06-8E67-9948-885A-3CB4939A9132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DDA69D-BB18-1E4E-B2AC-08D153834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15FE030-956E-C642-BE75-DE0BE4478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35BA7-DBDD-AA41-A951-8AA73775C2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610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E8CFD25-EABA-A74D-9A6F-B13C81951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549F9F-2856-8B46-8253-1D6946B35D25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DE9690-FF57-1C4D-AD5C-CDE25F234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7447BB-1F37-5C49-8A9D-A9CF3C39A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2D82B-7C88-F248-8889-979A075094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285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F6D2F-323D-5D42-BF43-A35878EB9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282F12-1A21-3E47-9256-E4197E27D806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F721B-28EF-DA40-B9AD-464B65DD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7BF73-D59E-1442-A6A7-D23EB80A6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48254-DF2F-854D-9B34-D4EECF3402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7152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BD7D6-9009-A546-8F08-9D01BC8F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A6E666-ECB8-6443-9F39-AD4452A0129C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E7058-87DE-9347-9F26-FAAEE7D5C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29470-4E98-214B-9DDC-A8020A1E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0C5E4-C688-DF43-982E-C79B98D5D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118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67DAD-7A44-2449-9AE4-FC3A8B9F39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 rtlCol="0"/>
          <a:lstStyle>
            <a:lvl1pPr>
              <a:defRPr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EAA3E0-28C0-864B-AEDC-42883E175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29678D-5185-0244-BB9B-4EFE91942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41CACD6-64A5-9747-B65A-B5109A5A93BA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8831774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27407BF-80E9-B849-8B59-CEDC6069F1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buClr>
                <a:srgbClr val="000000"/>
              </a:buClr>
              <a:defRPr/>
            </a:lvl1pPr>
          </a:lstStyle>
          <a:p>
            <a:r>
              <a:rPr lang="en-US" altLang="en-US"/>
              <a:t>ECE 545 – Introduction to VHDL</a:t>
            </a:r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61165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12CB7639-5B32-7A41-8D2C-1F9C14A2E25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buClr>
                <a:srgbClr val="000000"/>
              </a:buCl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0065804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C1B26FDF-FF1E-5644-96EE-577DC33C0E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buClr>
                <a:srgbClr val="000000"/>
              </a:buCl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2037023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39DBBAEF-769A-0E4C-B843-32641AA9D96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buClr>
                <a:srgbClr val="000000"/>
              </a:buCl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8584576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DA4A354C-310D-0C41-9A0D-5419C2C30A9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60444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06019732-3B47-F44D-BA8D-4D5CACB6F6E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508734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03162958-26F8-5F4C-8553-6A75CB0959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7813371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B30C92E3-A17B-6849-B8B3-22709130E5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1556128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8DF45C2D-D9B6-FC43-99F5-6C0D1AC3A8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3341350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rii_application_large_change">
            <a:extLst>
              <a:ext uri="{FF2B5EF4-FFF2-40B4-BE49-F238E27FC236}">
                <a16:creationId xmlns:a16="http://schemas.microsoft.com/office/drawing/2014/main" id="{3D25DAEC-E2E9-7044-81E0-6F8AC1568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6">
            <a:extLst>
              <a:ext uri="{FF2B5EF4-FFF2-40B4-BE49-F238E27FC236}">
                <a16:creationId xmlns:a16="http://schemas.microsoft.com/office/drawing/2014/main" id="{173D31B7-7C97-DD45-973D-E57ABBAF43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6477000"/>
            <a:ext cx="83820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2DFCD1C-6270-2B40-95C7-ED0E857C2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553200"/>
            <a:ext cx="419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kumimoji="0" lang="en-US" altLang="en-US" sz="1400">
                <a:solidFill>
                  <a:srgbClr val="009900"/>
                </a:solidFill>
                <a:latin typeface="Times New Roman" charset="0"/>
              </a:rPr>
              <a:t>George Mason University</a:t>
            </a:r>
            <a:endParaRPr kumimoji="0" lang="pl-PL" altLang="en-US" sz="1400">
              <a:solidFill>
                <a:srgbClr val="009900"/>
              </a:solidFill>
              <a:latin typeface="Times New Roman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563CE68-711F-8B40-93DD-581CCEF8EED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81000" y="6553200"/>
            <a:ext cx="4800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8493583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F0CABCE6-BD91-C940-BCDF-7BC7CE07B81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2037412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99C7E229-D2A8-A14E-A55A-859E63D0DE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2932273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C823F75-E4B2-1441-A505-258AEAA9394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170822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7E70C948-F62A-BD43-87BF-6074669D416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7219635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8ACFFB6-082D-014D-BEF6-0479E6CE9F5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2553171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419CDF28-0024-6A42-BE0F-46A79BCFAB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656524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57EB2FC-39CD-ED4A-9224-B74299F483D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3478467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2A80E3D-C8A3-D847-9398-D888A58D66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2293850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FCE547F-F18A-AD46-ABEA-2E5E9FBE7B6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0219824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6F9A76F9-2D25-2F42-8F09-20BAED5107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3872383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0955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341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0C9EF1C-B7A5-ED43-886A-4943EC2F1BD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454151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0"/>
            <a:ext cx="8382000" cy="640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151D433D-2487-6E4D-BCC3-74A746C57C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5624465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5CB87066-E415-6947-8785-5AAD0051311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717672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rii_application_large_change">
            <a:extLst>
              <a:ext uri="{FF2B5EF4-FFF2-40B4-BE49-F238E27FC236}">
                <a16:creationId xmlns:a16="http://schemas.microsoft.com/office/drawing/2014/main" id="{E68CAE82-F396-BF43-9F5B-0266CB6D4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6">
            <a:extLst>
              <a:ext uri="{FF2B5EF4-FFF2-40B4-BE49-F238E27FC236}">
                <a16:creationId xmlns:a16="http://schemas.microsoft.com/office/drawing/2014/main" id="{3790B2F0-4179-404B-B406-745198853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6477000"/>
            <a:ext cx="83820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BABAA4F-5702-5842-B2CB-F6F4F3A51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553200"/>
            <a:ext cx="419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kumimoji="0" lang="en-US" altLang="en-US" sz="1400">
                <a:solidFill>
                  <a:srgbClr val="009900"/>
                </a:solidFill>
                <a:latin typeface="Times New Roman" charset="0"/>
              </a:rPr>
              <a:t>George Mason University</a:t>
            </a:r>
            <a:endParaRPr kumimoji="0" lang="pl-PL" altLang="en-US" sz="1400">
              <a:solidFill>
                <a:srgbClr val="009900"/>
              </a:solidFill>
              <a:latin typeface="Times New Roman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FDE8F726-E34D-2C43-8FC3-9C519F9460B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81000" y="6553200"/>
            <a:ext cx="4800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1420484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2B28D6CD-619B-FA4A-B0E1-547287C275F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698189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42BB94B8-F76E-9C48-B979-AD93314C01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96604369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54AB410C-A6CB-CD4F-AA76-C6BE73F83BD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58623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39CA0C59-DDE9-E94E-A320-6C1FCD8CCF8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3619886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355DA606-E648-1F47-9AA5-335437CAE4E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3264508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A93A8B-23B6-3D48-BF99-E5E0140B9A3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24643240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31ED9A87-1447-D543-9F5C-4BDCF0A369F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55404196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FCF5519-A5AB-CA43-8763-1FDA4A471D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76289476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4707496-60DB-824F-8A2C-3C320E56AFB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870443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C89F951D-F12D-724D-92A0-2A1EDBC1F7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7327786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0955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341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00124514-A936-644F-A278-D08D963545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77724811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0"/>
            <a:ext cx="8382000" cy="640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81C390C-DE21-C641-9C00-0052B0BA54D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9591311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10082-6077-5E4B-958A-F91C6D334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9B151-F2A8-A94F-98B4-FD52DFA5C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BC199-F803-8842-9B0D-4B4859A5D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D4F80-BDAA-8848-951A-07987C861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AF005-C60D-884F-AE71-8504E5204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7AD6D-6806-0E49-A99C-106B5C38F0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94615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CFDF5-A4C6-6A4A-9A8C-BE3A3A127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D0D9B-9E5F-1A43-869E-46A9B9834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A1F8E-B62E-A84F-89B5-30E3C10DB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EAE07-6A04-3244-802B-D3DC4E9AF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BE8EE-2EC6-194C-9043-ECE3850A5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FA6B4-0577-4D4E-A79A-84FBF25DFF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6757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EFD24AE-8974-054E-85E8-C788362ADA9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9043809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E3EF4-85C0-6B45-9FC8-EC1510AED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F4BB7-EA52-BD47-BB5F-F7732C0FE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23E33-1C1E-5844-82A2-A63D2E12B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7ACCC-2367-3041-8A22-2E943CD3B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1CFCA-DCD0-F140-9F8F-4076B974B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3CC45-BC35-4C4C-B4FC-91AE36D544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858248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4FED1-B061-A741-B86E-F16CF4E90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5E29F-D6D2-E546-A69D-4D1F485A4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C649F0-A31E-7E4E-9437-F78DE4C2C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263BB-C7BD-214D-9F5F-450379725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50DBC-6F84-E144-A240-0672BAE0F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F3C8A-A9CB-E64F-91F1-AD24B774D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CBC4F-0892-E54A-9D4A-5207B61EB1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6815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F14AF-6D75-784D-B2DC-503D3B24F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AB723-FBDE-4448-9925-6D04E0D2B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B04863-AF69-3447-9566-0576B9783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BBC74-92CD-DC43-8B49-51B46882A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269B1-1F6F-D54A-94F6-18776100F0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C9FBC0-59A3-D848-AEC3-64F048990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7C256-A938-A647-B58F-1B79F54CB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998FC-23EB-1F48-962C-97622544E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59C96-58C9-404F-BAE0-9D9B74FDDF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750994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28A44-814D-5348-A632-B7C21E817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549ECC-383D-E446-A67B-E34775919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D8860-4F3E-C547-A624-2046FBADA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676DDA-26F2-3A47-8501-24235F6FE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C295D-F57A-D240-8D0E-096EF9E30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7433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845BB9-2B4E-D54A-8E3F-1E32EDC38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1875AB-272A-5543-9551-4772EBC49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7BC61-7F4E-0042-B024-4A49FD36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5EFC9-ED66-0140-9423-3A5C15B5A5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97107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4DD4-846A-DB4A-AF66-633F5A416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295B1-0323-AE40-9A8F-C0DFDB554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74BF2A-83B1-F343-B90D-7B225D616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DF6187-AB4B-874E-B328-2C6001571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3092F-6389-F246-9833-3FDD621F3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4B92-2C75-1A45-BFB2-12AC594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A838D-A416-D14A-A302-6C0BD64F0C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3425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CF50-ED38-E041-AE91-86A59B0E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C680C5-992E-C445-BEDC-5045CBD0EB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4CFB8F-3BD2-FF43-83C6-D87F5FDA0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F31CC-3FB2-904D-B3EF-E6408FFC1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0C8C3-CACA-2C4A-8BEC-788748EA6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E97FD-6191-EF45-A5B6-07529103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D26EE-289B-E74F-831A-162E92DE29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3291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94E6-C8CC-6B46-B501-9D98AD27A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DD0DF-3825-3F40-9297-1B9D96C71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315F3-1170-4648-92D9-5B4FCED13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6B606-FA32-E641-BEDE-AD18461B8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9B5C-50D6-4044-AD3A-5552A970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25B66-AFE2-F543-9EED-5993AC885A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721516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C4F649-D56C-6447-9643-07F97051E9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F85A03-A797-8646-A1D1-3A29F1695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94D6B-C700-E04D-B760-44F8985CB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3F1EB-894E-0A4A-95B1-EB614A028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2AFC1-ED7D-5548-841B-04354D2A6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78B1B-6EE5-1245-83C2-3CE2F9A98C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532510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C36A5-4704-A44E-8162-0598789DE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1A2D5-BAFD-7A44-90D9-5B7A4E8CFC3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CE9F8-ED7D-D249-BE25-3E695BCEA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4A9EA-C40B-9942-8D07-56BABD9849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4BBF96-C24C-D049-83F9-C377F6E3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30925-3F4D-4349-9FD8-4B80F3122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58A40DF-65CE-D74C-B7AD-77AE209A88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15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1E5ECAA0-F7AD-6D4B-B3C2-2C20F4538B4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95931863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1554D-7B8F-4643-AD80-844590D8C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8C916-67CC-A04C-B9BF-3EA980DE3B1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1671CD-C622-BC43-AA3F-8A7E7D94DEA2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57447C-77F0-564E-B334-0D2E8CF7459B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B1BF4E-B155-0647-8070-19503CC24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B5D5D61-F0B3-FC45-9AB3-5D8B00B80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1F2B8AB-64E3-694E-BCE0-7F1E74729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4C7F5F4-713E-CE43-9208-6B3A481C8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042213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10685-3ACD-B74C-A632-7D545BB8D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E0827-71EF-424D-8FBE-AA4786A0786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ADCFE-94CB-FD47-95E4-31C462C01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DF1AB-4C6B-E548-BDF8-21ECFCC1D8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A43E4-45C7-1742-BA9C-B8BA94BB5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9C601-FF3C-C542-B25B-830D55529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C03886C-4841-BF46-8115-E197B3D42B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57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3F42B90-2E81-5940-9541-B970E0E4179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12651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C1C0F4B-16C9-F14B-B11D-31A1105602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05106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8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.jpe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4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2">
            <a:extLst>
              <a:ext uri="{FF2B5EF4-FFF2-40B4-BE49-F238E27FC236}">
                <a16:creationId xmlns:a16="http://schemas.microsoft.com/office/drawing/2014/main" id="{A80826AB-8017-474F-B5CF-BAF64BE14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273EA193-273C-DC4A-9F72-635CDCD89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6B36BC0-18E7-4A48-8184-7E15BD1B3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1029" name="Line 6">
            <a:extLst>
              <a:ext uri="{FF2B5EF4-FFF2-40B4-BE49-F238E27FC236}">
                <a16:creationId xmlns:a16="http://schemas.microsoft.com/office/drawing/2014/main" id="{907A77C5-3963-B844-9811-F924506B3F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845ED796-6156-2647-A2D9-722FB6375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D6CED256-002D-EC46-95F3-52CC61066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</a:pPr>
            <a:fld id="{C8484695-5A6B-1F44-A2BB-FA99D052B9F1}" type="slidenum">
              <a:rPr kumimoji="0" lang="en-US" altLang="en-US" sz="1400"/>
              <a:pPr algn="r">
                <a:spcBef>
                  <a:spcPct val="0"/>
                </a:spcBef>
                <a:buClrTx/>
              </a:pPr>
              <a:t>‹#›</a:t>
            </a:fld>
            <a:endParaRPr kumimoji="0" lang="en-US" altLang="en-US" sz="1400"/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CD0E9B9B-5FA8-224A-A3D9-653F2E4ADF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>
                <a:solidFill>
                  <a:srgbClr val="009900"/>
                </a:solidFill>
              </a:defRPr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  <p:sldLayoutId id="2147484150" r:id="rId2"/>
    <p:sldLayoutId id="2147484151" r:id="rId3"/>
    <p:sldLayoutId id="2147484152" r:id="rId4"/>
    <p:sldLayoutId id="2147484153" r:id="rId5"/>
    <p:sldLayoutId id="2147484154" r:id="rId6"/>
    <p:sldLayoutId id="2147484155" r:id="rId7"/>
    <p:sldLayoutId id="2147484156" r:id="rId8"/>
    <p:sldLayoutId id="2147484157" r:id="rId9"/>
    <p:sldLayoutId id="2147484158" r:id="rId10"/>
    <p:sldLayoutId id="2147484159" r:id="rId11"/>
    <p:sldLayoutId id="2147484160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4C1CED3B-05B2-964C-A911-624F49FE90D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38E8D4A1-540B-8747-A88A-37CBE2723C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E0005-5DDF-B245-A09E-DF86132156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206B900-B94E-9149-8A40-765A6D70447C}" type="datetime1">
              <a:rPr lang="en-US" altLang="en-US"/>
              <a:pPr/>
              <a:t>2/4/19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30D98-24A0-D448-AFC8-FC9FFB1887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2F05B-EB9B-1A4C-AA1E-C292178BEC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8271B14-6183-7E48-AB94-933980E6D9A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1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67" r:id="rId7"/>
    <p:sldLayoutId id="2147484168" r:id="rId8"/>
    <p:sldLayoutId id="2147484169" r:id="rId9"/>
    <p:sldLayoutId id="2147484170" r:id="rId10"/>
    <p:sldLayoutId id="2147484171" r:id="rId11"/>
    <p:sldLayoutId id="21474841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background2">
            <a:extLst>
              <a:ext uri="{FF2B5EF4-FFF2-40B4-BE49-F238E27FC236}">
                <a16:creationId xmlns:a16="http://schemas.microsoft.com/office/drawing/2014/main" id="{2F29C0BD-056C-CA4B-98A0-232668462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3">
            <a:extLst>
              <a:ext uri="{FF2B5EF4-FFF2-40B4-BE49-F238E27FC236}">
                <a16:creationId xmlns:a16="http://schemas.microsoft.com/office/drawing/2014/main" id="{C7C2B333-4DEB-3B4C-B704-3C80FAF0CB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3C47E340-ABA5-0945-8BF1-DF1AD7BC93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30654D82-A7F5-B341-A1BF-8B3ACF3F99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>
                <a:solidFill>
                  <a:srgbClr val="009900"/>
                </a:solidFill>
              </a:defRPr>
            </a:lvl1pPr>
          </a:lstStyle>
          <a:p>
            <a:r>
              <a:rPr lang="en-US" altLang="en-US"/>
              <a:t>ECE 545 – Introduction to VHDL</a:t>
            </a:r>
            <a:endParaRPr lang="pl-PL" altLang="en-US"/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E136D819-14B9-CB41-B2B2-193D9FEA3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C2516915-858F-534A-B5A8-E333E4F88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600">
              <a:solidFill>
                <a:srgbClr val="402000"/>
              </a:solidFill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66D4C79D-650E-F94D-8875-E12CE7594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</a:pPr>
            <a:fld id="{DB7838FA-DDB3-E049-B5BB-3A37FBC4A7DA}" type="slidenum">
              <a:rPr kumimoji="0" lang="en-US" altLang="en-US" sz="1400">
                <a:solidFill>
                  <a:srgbClr val="402000"/>
                </a:solidFill>
              </a:rPr>
              <a:pPr algn="r">
                <a:spcBef>
                  <a:spcPct val="0"/>
                </a:spcBef>
                <a:buClrTx/>
              </a:pPr>
              <a:t>‹#›</a:t>
            </a:fld>
            <a:endParaRPr kumimoji="0" lang="en-US" altLang="en-US" sz="1400">
              <a:solidFill>
                <a:srgbClr val="402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background2">
            <a:extLst>
              <a:ext uri="{FF2B5EF4-FFF2-40B4-BE49-F238E27FC236}">
                <a16:creationId xmlns:a16="http://schemas.microsoft.com/office/drawing/2014/main" id="{DBF9D727-2CB2-1C43-909F-4B155057B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3">
            <a:extLst>
              <a:ext uri="{FF2B5EF4-FFF2-40B4-BE49-F238E27FC236}">
                <a16:creationId xmlns:a16="http://schemas.microsoft.com/office/drawing/2014/main" id="{71787BBF-2933-B846-AB1B-2FDB0CEEF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F01C43DA-4F33-EB4D-8182-F7297B4F09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38917" name="Line 6">
            <a:extLst>
              <a:ext uri="{FF2B5EF4-FFF2-40B4-BE49-F238E27FC236}">
                <a16:creationId xmlns:a16="http://schemas.microsoft.com/office/drawing/2014/main" id="{888739D0-7E2F-3F48-9503-4435BBB62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Rectangle 7">
            <a:extLst>
              <a:ext uri="{FF2B5EF4-FFF2-40B4-BE49-F238E27FC236}">
                <a16:creationId xmlns:a16="http://schemas.microsoft.com/office/drawing/2014/main" id="{3C2D8568-2C9D-D745-942F-1DC28E5F6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402000"/>
              </a:solidFill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906E3104-90E3-AD43-B1D2-F40AFA8D3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</a:pPr>
            <a:fld id="{72E9FA08-3C4C-B940-9B14-FC1C56AE201A}" type="slidenum">
              <a:rPr kumimoji="0" lang="en-US" altLang="en-US" sz="1400">
                <a:solidFill>
                  <a:srgbClr val="402000"/>
                </a:solidFill>
              </a:rPr>
              <a:pPr algn="r">
                <a:spcBef>
                  <a:spcPct val="0"/>
                </a:spcBef>
                <a:buClrTx/>
              </a:pPr>
              <a:t>‹#›</a:t>
            </a:fld>
            <a:endParaRPr kumimoji="0" lang="en-US" altLang="en-US" sz="1400">
              <a:solidFill>
                <a:srgbClr val="402000"/>
              </a:solidFill>
            </a:endParaRP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8C3FB040-2986-2043-89B5-8DE0678DB59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>
                <a:solidFill>
                  <a:srgbClr val="009900"/>
                </a:solidFill>
              </a:defRPr>
            </a:lvl1pPr>
          </a:lstStyle>
          <a:p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1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ackground2">
            <a:extLst>
              <a:ext uri="{FF2B5EF4-FFF2-40B4-BE49-F238E27FC236}">
                <a16:creationId xmlns:a16="http://schemas.microsoft.com/office/drawing/2014/main" id="{4F9A3AB1-9FBE-1447-AE7C-9BB463B91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>
            <a:extLst>
              <a:ext uri="{FF2B5EF4-FFF2-40B4-BE49-F238E27FC236}">
                <a16:creationId xmlns:a16="http://schemas.microsoft.com/office/drawing/2014/main" id="{E5071A9C-4306-AF4E-9FBC-7047D4FD31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326547A-AE4F-CA41-B6F6-68C571C2E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14341" name="Line 6">
            <a:extLst>
              <a:ext uri="{FF2B5EF4-FFF2-40B4-BE49-F238E27FC236}">
                <a16:creationId xmlns:a16="http://schemas.microsoft.com/office/drawing/2014/main" id="{F38184FB-F65F-874D-AA21-E222F2D97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C4D11333-6808-CD4A-A7C1-E9EB97BAD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0000"/>
              </a:buClr>
              <a:defRPr/>
            </a:pPr>
            <a:endParaRPr lang="en-US" altLang="en-US">
              <a:solidFill>
                <a:srgbClr val="402000"/>
              </a:solidFill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9DDFFE1C-59BE-9F47-8B30-F4AFD58B0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fld id="{4EBA806B-9052-704A-9203-169B5247140C}" type="slidenum">
              <a:rPr kumimoji="0" lang="en-US" altLang="en-US" sz="1400" smtClean="0">
                <a:solidFill>
                  <a:srgbClr val="402000"/>
                </a:solidFill>
              </a:rPr>
              <a:pPr algn="r">
                <a:defRPr/>
              </a:pPr>
              <a:t>‹#›</a:t>
            </a:fld>
            <a:endParaRPr kumimoji="0" lang="en-US" altLang="en-US" sz="1400">
              <a:solidFill>
                <a:srgbClr val="402000"/>
              </a:solidFill>
            </a:endParaRP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DD260202-A965-FF4C-9B7F-C5DB4D7F27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>
                <a:solidFill>
                  <a:srgbClr val="0099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81335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84" r:id="rId2"/>
    <p:sldLayoutId id="2147484185" r:id="rId3"/>
    <p:sldLayoutId id="2147484186" r:id="rId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2" descr="background2">
            <a:extLst>
              <a:ext uri="{FF2B5EF4-FFF2-40B4-BE49-F238E27FC236}">
                <a16:creationId xmlns:a16="http://schemas.microsoft.com/office/drawing/2014/main" id="{F5C3D70C-50DC-AD4D-9C64-9028C522D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1" name="Rectangle 3">
            <a:extLst>
              <a:ext uri="{FF2B5EF4-FFF2-40B4-BE49-F238E27FC236}">
                <a16:creationId xmlns:a16="http://schemas.microsoft.com/office/drawing/2014/main" id="{F606573B-4DB6-5944-BCA0-4AAA93FBB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10FFDD56-3AC6-0140-9C83-8733D7298D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99333" name="Line 6">
            <a:extLst>
              <a:ext uri="{FF2B5EF4-FFF2-40B4-BE49-F238E27FC236}">
                <a16:creationId xmlns:a16="http://schemas.microsoft.com/office/drawing/2014/main" id="{003D7891-D6CA-8D4A-B6A3-7E09DA6C2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82" name="Rectangle 7">
            <a:extLst>
              <a:ext uri="{FF2B5EF4-FFF2-40B4-BE49-F238E27FC236}">
                <a16:creationId xmlns:a16="http://schemas.microsoft.com/office/drawing/2014/main" id="{F099FE1F-A936-5A4C-ACB7-7293E1288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0000"/>
              </a:buClr>
              <a:defRPr/>
            </a:pPr>
            <a:endParaRPr lang="en-US" altLang="en-US">
              <a:solidFill>
                <a:srgbClr val="402000"/>
              </a:solidFill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44A1A176-741F-C543-B561-8C055ABAF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fld id="{1194A858-A880-FB40-84BF-72E3843BDD3D}" type="slidenum">
              <a:rPr kumimoji="0" lang="en-US" altLang="en-US" sz="1400" smtClean="0">
                <a:solidFill>
                  <a:srgbClr val="402000"/>
                </a:solidFill>
              </a:rPr>
              <a:pPr algn="r">
                <a:defRPr/>
              </a:pPr>
              <a:t>‹#›</a:t>
            </a:fld>
            <a:endParaRPr kumimoji="0" lang="en-US" altLang="en-US" sz="1400">
              <a:solidFill>
                <a:srgbClr val="402000"/>
              </a:solidFill>
            </a:endParaRP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C4608156-0B1A-7A49-8E21-94095CD64F5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>
                <a:solidFill>
                  <a:srgbClr val="0099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67463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89" r:id="rId2"/>
    <p:sldLayoutId id="2147484190" r:id="rId3"/>
    <p:sldLayoutId id="2147484191" r:id="rId4"/>
    <p:sldLayoutId id="2147484192" r:id="rId5"/>
    <p:sldLayoutId id="2147484193" r:id="rId6"/>
    <p:sldLayoutId id="2147484194" r:id="rId7"/>
    <p:sldLayoutId id="2147484195" r:id="rId8"/>
    <p:sldLayoutId id="2147484196" r:id="rId9"/>
    <p:sldLayoutId id="2147484197" r:id="rId10"/>
    <p:sldLayoutId id="2147484198" r:id="rId11"/>
    <p:sldLayoutId id="2147484199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6" name="Picture 2" descr="background2">
            <a:extLst>
              <a:ext uri="{FF2B5EF4-FFF2-40B4-BE49-F238E27FC236}">
                <a16:creationId xmlns:a16="http://schemas.microsoft.com/office/drawing/2014/main" id="{1579745C-D6E4-FB4D-BC7B-8956D4D44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27" name="Rectangle 3">
            <a:extLst>
              <a:ext uri="{FF2B5EF4-FFF2-40B4-BE49-F238E27FC236}">
                <a16:creationId xmlns:a16="http://schemas.microsoft.com/office/drawing/2014/main" id="{A40B8F8E-7136-CC42-A6EC-01BBC8755B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205828" name="Rectangle 4">
            <a:extLst>
              <a:ext uri="{FF2B5EF4-FFF2-40B4-BE49-F238E27FC236}">
                <a16:creationId xmlns:a16="http://schemas.microsoft.com/office/drawing/2014/main" id="{7768E47A-E685-5C48-B241-098C8097E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205829" name="Line 6">
            <a:extLst>
              <a:ext uri="{FF2B5EF4-FFF2-40B4-BE49-F238E27FC236}">
                <a16:creationId xmlns:a16="http://schemas.microsoft.com/office/drawing/2014/main" id="{EC78A9F4-F1B5-F041-A822-174FDC9A4E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286" name="Rectangle 7">
            <a:extLst>
              <a:ext uri="{FF2B5EF4-FFF2-40B4-BE49-F238E27FC236}">
                <a16:creationId xmlns:a16="http://schemas.microsoft.com/office/drawing/2014/main" id="{B8D21FD4-D645-CD4D-A513-ADE8392E0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0000"/>
              </a:buClr>
              <a:defRPr/>
            </a:pPr>
            <a:endParaRPr lang="en-US" altLang="en-US">
              <a:solidFill>
                <a:srgbClr val="402000"/>
              </a:solidFill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D8611861-BE13-FF41-AB3E-848F4C258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fld id="{3FFC7648-7779-1E4A-8C40-16C0AAD10E73}" type="slidenum">
              <a:rPr kumimoji="0" lang="en-US" altLang="en-US" sz="1400" smtClean="0">
                <a:solidFill>
                  <a:srgbClr val="402000"/>
                </a:solidFill>
              </a:rPr>
              <a:pPr algn="r">
                <a:defRPr/>
              </a:pPr>
              <a:t>‹#›</a:t>
            </a:fld>
            <a:endParaRPr kumimoji="0" lang="en-US" altLang="en-US" sz="1400">
              <a:solidFill>
                <a:srgbClr val="402000"/>
              </a:solidFill>
            </a:endParaRP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2873880B-02B8-1E41-A646-40B4E9A9990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>
                <a:solidFill>
                  <a:srgbClr val="0099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7250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 descr="background2">
            <a:extLst>
              <a:ext uri="{FF2B5EF4-FFF2-40B4-BE49-F238E27FC236}">
                <a16:creationId xmlns:a16="http://schemas.microsoft.com/office/drawing/2014/main" id="{22B34288-FFF4-484B-96AE-0F1EEC3306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5" name="Rectangle 3">
            <a:extLst>
              <a:ext uri="{FF2B5EF4-FFF2-40B4-BE49-F238E27FC236}">
                <a16:creationId xmlns:a16="http://schemas.microsoft.com/office/drawing/2014/main" id="{66ED6EC2-9F9F-194A-B87C-D7B81683F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125956" name="Rectangle 4">
            <a:extLst>
              <a:ext uri="{FF2B5EF4-FFF2-40B4-BE49-F238E27FC236}">
                <a16:creationId xmlns:a16="http://schemas.microsoft.com/office/drawing/2014/main" id="{BE1A901F-455F-1542-BBAB-A57C3ECE8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125957" name="Line 6">
            <a:extLst>
              <a:ext uri="{FF2B5EF4-FFF2-40B4-BE49-F238E27FC236}">
                <a16:creationId xmlns:a16="http://schemas.microsoft.com/office/drawing/2014/main" id="{EFE268E9-F6AE-104C-9CE0-DA21CD144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414" name="Rectangle 7">
            <a:extLst>
              <a:ext uri="{FF2B5EF4-FFF2-40B4-BE49-F238E27FC236}">
                <a16:creationId xmlns:a16="http://schemas.microsoft.com/office/drawing/2014/main" id="{C8558E3D-73E9-EB4C-A0AC-D551D4715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0000"/>
              </a:buClr>
              <a:defRPr/>
            </a:pPr>
            <a:endParaRPr lang="en-US" altLang="en-US">
              <a:solidFill>
                <a:srgbClr val="402000"/>
              </a:solidFill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A157484E-AF68-9448-9CB0-64105D980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fld id="{C6B93799-E635-9644-A3BB-C30BE8188B84}" type="slidenum">
              <a:rPr kumimoji="0" lang="en-US" altLang="en-US" sz="1400" smtClean="0">
                <a:solidFill>
                  <a:srgbClr val="402000"/>
                </a:solidFill>
              </a:rPr>
              <a:pPr algn="r">
                <a:defRPr/>
              </a:pPr>
              <a:t>‹#›</a:t>
            </a:fld>
            <a:endParaRPr kumimoji="0" lang="en-US" altLang="en-US" sz="1400">
              <a:solidFill>
                <a:srgbClr val="402000"/>
              </a:solidFill>
            </a:endParaRP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8922E5AD-161B-D54D-AFCF-A475164083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>
                <a:solidFill>
                  <a:srgbClr val="0099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37722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3" r:id="rId1"/>
    <p:sldLayoutId id="2147484204" r:id="rId2"/>
    <p:sldLayoutId id="214748420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  <p:sldLayoutId id="2147484214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EAE39A-BFF1-8049-89AD-858E36E9DB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3C47851-709D-E14C-9EC3-2A027DE8B3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721F6C0-AEE4-B44C-881B-FC37DB122C9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en-US"/>
              <a:t>RTL Hardware Design by P. Chu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291BDED-4115-964E-AF6F-C22B4FBACE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Chapter 3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83D78D-9A73-B343-A9A4-6FAECD32A7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5B666BF-2E45-684F-8C72-832633D44D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58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6" r:id="rId1"/>
    <p:sldLayoutId id="2147484217" r:id="rId2"/>
    <p:sldLayoutId id="2147484218" r:id="rId3"/>
    <p:sldLayoutId id="2147484219" r:id="rId4"/>
    <p:sldLayoutId id="2147484220" r:id="rId5"/>
    <p:sldLayoutId id="2147484221" r:id="rId6"/>
    <p:sldLayoutId id="2147484222" r:id="rId7"/>
    <p:sldLayoutId id="2147484223" r:id="rId8"/>
    <p:sldLayoutId id="2147484224" r:id="rId9"/>
    <p:sldLayoutId id="2147484225" r:id="rId10"/>
    <p:sldLayoutId id="2147484226" r:id="rId11"/>
    <p:sldLayoutId id="2147484227" r:id="rId12"/>
    <p:sldLayoutId id="2147484228" r:id="rId13"/>
    <p:sldLayoutId id="2147484229" r:id="rId14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png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9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9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9.png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8">
            <a:extLst>
              <a:ext uri="{FF2B5EF4-FFF2-40B4-BE49-F238E27FC236}">
                <a16:creationId xmlns:a16="http://schemas.microsoft.com/office/drawing/2014/main" id="{BDB0C8EC-21D6-D24D-8409-EC99D0C1D9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FCAF52A5-983D-E746-AA3B-80544DE2795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3276600"/>
            <a:ext cx="7848600" cy="2057400"/>
          </a:xfrm>
        </p:spPr>
        <p:txBody>
          <a:bodyPr/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Combinational-Circuit Building Blocks</a:t>
            </a:r>
            <a:br>
              <a:rPr lang="en-US" altLang="en-US" sz="4400" dirty="0">
                <a:ea typeface="ＭＳ Ｐゴシック" panose="020B0600070205080204" pitchFamily="34" charset="-128"/>
              </a:rPr>
            </a:br>
            <a:br>
              <a:rPr lang="en-US" altLang="en-US" sz="4400" dirty="0">
                <a:ea typeface="ＭＳ Ｐゴシック" panose="020B0600070205080204" pitchFamily="34" charset="-128"/>
              </a:rPr>
            </a:br>
            <a:r>
              <a:rPr lang="en-US" altLang="en-US" sz="4400" dirty="0">
                <a:ea typeface="ＭＳ Ｐゴシック" panose="020B0600070205080204" pitchFamily="34" charset="-128"/>
              </a:rPr>
              <a:t>Data Flow Modeling of </a:t>
            </a:r>
            <a:br>
              <a:rPr lang="en-US" altLang="en-US" sz="4400" dirty="0">
                <a:ea typeface="ＭＳ Ｐゴシック" panose="020B0600070205080204" pitchFamily="34" charset="-128"/>
              </a:rPr>
            </a:br>
            <a:r>
              <a:rPr lang="en-US" altLang="en-US" sz="4400" dirty="0">
                <a:ea typeface="ＭＳ Ｐゴシック" panose="020B0600070205080204" pitchFamily="34" charset="-128"/>
              </a:rPr>
              <a:t>Combinational Logic</a:t>
            </a:r>
          </a:p>
        </p:txBody>
      </p:sp>
      <p:sp>
        <p:nvSpPr>
          <p:cNvPr id="43011" name="Rectangle 4">
            <a:extLst>
              <a:ext uri="{FF2B5EF4-FFF2-40B4-BE49-F238E27FC236}">
                <a16:creationId xmlns:a16="http://schemas.microsoft.com/office/drawing/2014/main" id="{20778A6B-D80D-8F4C-9B04-A71706BAF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28600"/>
            <a:ext cx="4648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</a:pPr>
            <a:r>
              <a:rPr lang="en-US" altLang="en-US" sz="4400">
                <a:solidFill>
                  <a:srgbClr val="000099"/>
                </a:solidFill>
              </a:rPr>
              <a:t>ECE </a:t>
            </a:r>
            <a:r>
              <a:rPr lang="pl-PL" altLang="en-US" sz="4400">
                <a:solidFill>
                  <a:srgbClr val="000099"/>
                </a:solidFill>
              </a:rPr>
              <a:t>448</a:t>
            </a:r>
            <a:endParaRPr lang="en-US" altLang="en-US" sz="4400">
              <a:solidFill>
                <a:srgbClr val="000099"/>
              </a:solidFill>
            </a:endParaRPr>
          </a:p>
          <a:p>
            <a:pPr algn="ctr">
              <a:spcBef>
                <a:spcPct val="0"/>
              </a:spcBef>
              <a:buClrTx/>
            </a:pPr>
            <a:r>
              <a:rPr lang="en-US" altLang="en-US" sz="4400">
                <a:solidFill>
                  <a:srgbClr val="000099"/>
                </a:solidFill>
              </a:rPr>
              <a:t>Lecture </a:t>
            </a:r>
            <a:r>
              <a:rPr lang="pl-PL" altLang="en-US" sz="4400">
                <a:solidFill>
                  <a:srgbClr val="000099"/>
                </a:solidFill>
              </a:rPr>
              <a:t>3</a:t>
            </a:r>
            <a:endParaRPr lang="en-US" altLang="en-US" sz="440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Footer Placeholder 2">
            <a:extLst>
              <a:ext uri="{FF2B5EF4-FFF2-40B4-BE49-F238E27FC236}">
                <a16:creationId xmlns:a16="http://schemas.microsoft.com/office/drawing/2014/main" id="{AB61505E-A714-584A-BA6A-920CBCDEB18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935043F7-1A82-9247-9CB0-35BFBA4C4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85725"/>
            <a:ext cx="8382000" cy="8382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Selected concurrent signal assignment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9DA63783-F7FF-444C-B026-6DFB26388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743200"/>
            <a:ext cx="7620000" cy="1800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 b="1">
                <a:latin typeface="Courier New" panose="02070309020205020404" pitchFamily="49" charset="0"/>
              </a:rPr>
              <a:t>with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choice_expression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select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</a:t>
            </a:r>
            <a:r>
              <a:rPr kumimoji="0" lang="en-US" altLang="en-US" sz="2000" i="1">
                <a:latin typeface="Courier New" panose="02070309020205020404" pitchFamily="49" charset="0"/>
              </a:rPr>
              <a:t>target_signal</a:t>
            </a:r>
            <a:r>
              <a:rPr kumimoji="0" lang="en-US" altLang="en-US" sz="2000">
                <a:latin typeface="Courier New" panose="02070309020205020404" pitchFamily="49" charset="0"/>
              </a:rPr>
              <a:t> &lt;=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1</a:t>
            </a:r>
            <a:r>
              <a:rPr kumimoji="0" lang="en-US" altLang="en-US" sz="2000">
                <a:latin typeface="Courier New" panose="02070309020205020404" pitchFamily="49" charset="0"/>
              </a:rPr>
              <a:t>,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2</a:t>
            </a:r>
            <a:r>
              <a:rPr kumimoji="0" lang="en-US" altLang="en-US" sz="2000">
                <a:latin typeface="Courier New" panose="02070309020205020404" pitchFamily="49" charset="0"/>
              </a:rPr>
              <a:t>,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    . . .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N</a:t>
            </a:r>
            <a:r>
              <a:rPr kumimoji="0" lang="en-US" altLang="en-US" sz="200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52228" name="Text Box 4">
            <a:extLst>
              <a:ext uri="{FF2B5EF4-FFF2-40B4-BE49-F238E27FC236}">
                <a16:creationId xmlns:a16="http://schemas.microsoft.com/office/drawing/2014/main" id="{CCF1D2DD-F803-D743-A73B-6BCF05C5E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09800"/>
            <a:ext cx="32305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With –Select</a:t>
            </a:r>
            <a:r>
              <a:rPr lang="pl-PL" altLang="en-US" sz="2800" i="1"/>
              <a:t>-When</a:t>
            </a:r>
            <a:endParaRPr lang="en-US" altLang="en-US" sz="2800" i="1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Footer Placeholder 3">
            <a:extLst>
              <a:ext uri="{FF2B5EF4-FFF2-40B4-BE49-F238E27FC236}">
                <a16:creationId xmlns:a16="http://schemas.microsoft.com/office/drawing/2014/main" id="{7CACE652-7374-E542-95BF-C36EE8BE35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02AE876E-7AF4-7647-B8E8-A636963F7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MLU: Architecture Declarative Section</a:t>
            </a:r>
            <a:endParaRPr lang="pl-PL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D0AD835D-3C92-BF4A-B456-409171B19D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ARCHITECTURE mlu_dataflow OF mlu IS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SIGNAL  A1 :  STD_LOGIC;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SIGNAL  B1 :  STD_LOGIC;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SIGNAL  Y1 : STD_LOGIC;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SIGNAL  MUX_0 : STD_LOGIC;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SIGNAL  MUX_1 : STD_LOGIC;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SIGNAL  MUX_2 : STD_LOGIC;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SIGNAL  MUX_3 : STD_LOGIC;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SIGNAL  L: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pl-PL" altLang="en-US" sz="2000">
                <a:ea typeface="ＭＳ Ｐゴシック" panose="020B0600070205080204" pitchFamily="34" charset="-128"/>
              </a:rPr>
              <a:t>STD_LOGIC_VECTOR(1 DOWNTO 0);</a:t>
            </a:r>
          </a:p>
          <a:p>
            <a:pPr>
              <a:lnSpc>
                <a:spcPct val="90000"/>
              </a:lnSpc>
            </a:pPr>
            <a:endParaRPr lang="pl-PL" altLang="en-US" sz="20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endParaRPr lang="pl-PL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Footer Placeholder 3">
            <a:extLst>
              <a:ext uri="{FF2B5EF4-FFF2-40B4-BE49-F238E27FC236}">
                <a16:creationId xmlns:a16="http://schemas.microsoft.com/office/drawing/2014/main" id="{54A6235E-E9A5-E244-B26E-EF4B07E71D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57698" name="Rectangle 2">
            <a:extLst>
              <a:ext uri="{FF2B5EF4-FFF2-40B4-BE49-F238E27FC236}">
                <a16:creationId xmlns:a16="http://schemas.microsoft.com/office/drawing/2014/main" id="{EE1B935B-A776-F744-92D6-2FBD85CA39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23825"/>
            <a:ext cx="8382000" cy="762000"/>
          </a:xfrm>
        </p:spPr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MLU - Architecture Body</a:t>
            </a:r>
            <a:endParaRPr lang="pl-PL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72470ADF-A335-334C-AD60-EE013BD25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382000" cy="5029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BEGIN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A1&lt;=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NOT A  WHEN (NEG_A='1') ELSE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	A;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B1&lt;=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NOT B  WHEN (NEG_B='1') ELSE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	B;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Y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&lt;=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NOT Y1 WHEN (NEG_Y='1') ELSE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	Y1;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MUX_0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&lt;=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A1  AND  B1;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MUX_1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&lt;=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A1   OR   B1;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MUX_2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&lt;=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A1  XOR  B1;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MUX_3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&lt;=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A1  XNOR B1;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6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      L &lt;= L1 &amp; L0;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with (L) select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</a:t>
            </a:r>
            <a:r>
              <a:rPr lang="en-US" altLang="en-US" sz="1600">
                <a:ea typeface="ＭＳ Ｐゴシック" panose="020B0600070205080204" pitchFamily="34" charset="-128"/>
              </a:rPr>
              <a:t>    </a:t>
            </a:r>
            <a:r>
              <a:rPr lang="pl-PL" altLang="en-US" sz="1600">
                <a:ea typeface="ＭＳ Ｐゴシック" panose="020B0600070205080204" pitchFamily="34" charset="-128"/>
              </a:rPr>
              <a:t>Y1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  <a:r>
              <a:rPr lang="pl-PL" altLang="en-US" sz="1600">
                <a:ea typeface="ＭＳ Ｐゴシック" panose="020B0600070205080204" pitchFamily="34" charset="-128"/>
              </a:rPr>
              <a:t>&lt;=</a:t>
            </a:r>
            <a:r>
              <a:rPr lang="en-US" altLang="en-US" sz="1600">
                <a:ea typeface="ＭＳ Ｐゴシック" panose="020B0600070205080204" pitchFamily="34" charset="-128"/>
              </a:rPr>
              <a:t>  </a:t>
            </a:r>
            <a:r>
              <a:rPr lang="pl-PL" altLang="en-US" sz="1600">
                <a:ea typeface="ＭＳ Ｐゴシック" panose="020B0600070205080204" pitchFamily="34" charset="-128"/>
              </a:rPr>
              <a:t>MUX_0  WHEN "00",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                      </a:t>
            </a:r>
            <a:r>
              <a:rPr lang="pl-PL" altLang="en-US" sz="1600">
                <a:ea typeface="ＭＳ Ｐゴシック" panose="020B0600070205080204" pitchFamily="34" charset="-128"/>
              </a:rPr>
              <a:t>MUX_1  WHEN "01",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	   </a:t>
            </a:r>
            <a:r>
              <a:rPr lang="en-US" altLang="en-US" sz="1600">
                <a:ea typeface="ＭＳ Ｐゴシック" panose="020B0600070205080204" pitchFamily="34" charset="-128"/>
              </a:rPr>
              <a:t>   </a:t>
            </a:r>
            <a:r>
              <a:rPr lang="pl-PL" altLang="en-US" sz="1600">
                <a:ea typeface="ＭＳ Ｐゴシック" panose="020B0600070205080204" pitchFamily="34" charset="-128"/>
              </a:rPr>
              <a:t>MUX_2  WHEN  "10",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            </a:t>
            </a:r>
            <a:r>
              <a:rPr lang="en-US" altLang="en-US" sz="1600">
                <a:ea typeface="ＭＳ Ｐゴシック" panose="020B0600070205080204" pitchFamily="34" charset="-128"/>
              </a:rPr>
              <a:t>    </a:t>
            </a:r>
            <a:r>
              <a:rPr lang="pl-PL" altLang="en-US" sz="1600">
                <a:ea typeface="ＭＳ Ｐゴシック" panose="020B0600070205080204" pitchFamily="34" charset="-128"/>
              </a:rPr>
              <a:t>MUX_3  WHEN OTHERS;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>
                <a:ea typeface="ＭＳ Ｐゴシック" panose="020B0600070205080204" pitchFamily="34" charset="-128"/>
              </a:rPr>
              <a:t>END mlu_dataflow;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Footer Placeholder 1">
            <a:extLst>
              <a:ext uri="{FF2B5EF4-FFF2-40B4-BE49-F238E27FC236}">
                <a16:creationId xmlns:a16="http://schemas.microsoft.com/office/drawing/2014/main" id="{4AC88B47-8F41-9146-AC46-D61F71B230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158722" name="Picture 2" descr="crii_application_large_change">
            <a:extLst>
              <a:ext uri="{FF2B5EF4-FFF2-40B4-BE49-F238E27FC236}">
                <a16:creationId xmlns:a16="http://schemas.microsoft.com/office/drawing/2014/main" id="{07552C0C-4E45-A74E-94B7-289322DA9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723" name="Text Box 3">
            <a:extLst>
              <a:ext uri="{FF2B5EF4-FFF2-40B4-BE49-F238E27FC236}">
                <a16:creationId xmlns:a16="http://schemas.microsoft.com/office/drawing/2014/main" id="{F12D3ECF-5C10-BE4C-AEA1-11AC43488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638" y="1882775"/>
            <a:ext cx="7126287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en-US" sz="4000" b="1">
                <a:solidFill>
                  <a:srgbClr val="333399"/>
                </a:solidFill>
              </a:rPr>
              <a:t>Logic Implied Most Often by </a:t>
            </a:r>
            <a:br>
              <a:rPr lang="en-US" altLang="en-US" sz="4000" b="1">
                <a:solidFill>
                  <a:srgbClr val="333399"/>
                </a:solidFill>
              </a:rPr>
            </a:br>
            <a:r>
              <a:rPr lang="en-US" altLang="en-US" sz="4000" b="1">
                <a:solidFill>
                  <a:srgbClr val="333399"/>
                </a:solidFill>
              </a:rPr>
              <a:t>Conditional and Selected</a:t>
            </a:r>
          </a:p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en-US" sz="4000" b="1">
                <a:solidFill>
                  <a:srgbClr val="333399"/>
                </a:solidFill>
              </a:rPr>
              <a:t>Concurrent Signal</a:t>
            </a:r>
          </a:p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lang="en-US" altLang="en-US" sz="4000" b="1">
                <a:solidFill>
                  <a:srgbClr val="333399"/>
                </a:solidFill>
              </a:rPr>
              <a:t>Assignments 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Text Box 2">
            <a:extLst>
              <a:ext uri="{FF2B5EF4-FFF2-40B4-BE49-F238E27FC236}">
                <a16:creationId xmlns:a16="http://schemas.microsoft.com/office/drawing/2014/main" id="{D02871BC-6893-6546-A71D-E14296D11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52400"/>
            <a:ext cx="3633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3600">
                <a:solidFill>
                  <a:srgbClr val="000090"/>
                </a:solidFill>
                <a:cs typeface="Arial" panose="020B0604020202020204" pitchFamily="34" charset="0"/>
              </a:rPr>
              <a:t>Data-Flow VHDL</a:t>
            </a:r>
          </a:p>
        </p:txBody>
      </p:sp>
      <p:sp>
        <p:nvSpPr>
          <p:cNvPr id="159746" name="Text Box 3">
            <a:extLst>
              <a:ext uri="{FF2B5EF4-FFF2-40B4-BE49-F238E27FC236}">
                <a16:creationId xmlns:a16="http://schemas.microsoft.com/office/drawing/2014/main" id="{EEDA6F01-21CD-134B-BA0A-DBAF81F1D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828800"/>
            <a:ext cx="739457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solidFill>
                  <a:srgbClr val="402000"/>
                </a:solidFill>
                <a:latin typeface="Times New Roman" panose="02020603050405020304" pitchFamily="18" charset="0"/>
              </a:rPr>
              <a:t>simple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concurrent signal assignment      </a:t>
            </a:r>
            <a:b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</a:br>
            <a: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  <a:t>                                        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   (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  <a:sym typeface="Symbol" pitchFamily="2" charset="2"/>
              </a:rPr>
              <a:t>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)</a:t>
            </a:r>
            <a:b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</a:br>
            <a:endParaRPr kumimoji="0" lang="en-US" altLang="en-US" sz="2800" b="1">
              <a:solidFill>
                <a:srgbClr val="CD3333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800" b="1">
                <a:solidFill>
                  <a:srgbClr val="BA2D2D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solidFill>
                  <a:srgbClr val="BA2D2D"/>
                </a:solidFill>
                <a:latin typeface="Times New Roman" panose="02020603050405020304" pitchFamily="18" charset="0"/>
              </a:rPr>
              <a:t>conditional</a:t>
            </a:r>
            <a:r>
              <a:rPr kumimoji="0" lang="en-US" altLang="en-US" sz="2800" b="1">
                <a:solidFill>
                  <a:srgbClr val="BA2D2D"/>
                </a:solidFill>
                <a:latin typeface="Times New Roman" panose="02020603050405020304" pitchFamily="18" charset="0"/>
              </a:rPr>
              <a:t> concurrent signal assignment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  <a:t>                                                 (when-else)</a:t>
            </a:r>
            <a:b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</a:br>
            <a:endParaRPr kumimoji="0" lang="en-US" altLang="en-US" sz="2800" b="1">
              <a:solidFill>
                <a:srgbClr val="CD3333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solidFill>
                  <a:srgbClr val="402000"/>
                </a:solidFill>
                <a:latin typeface="Times New Roman" panose="02020603050405020304" pitchFamily="18" charset="0"/>
              </a:rPr>
              <a:t>selected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concurrent signal assignment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  <a:t>                                               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 (with-select-when)</a:t>
            </a:r>
          </a:p>
        </p:txBody>
      </p:sp>
      <p:sp>
        <p:nvSpPr>
          <p:cNvPr id="159747" name="Text Box 5">
            <a:extLst>
              <a:ext uri="{FF2B5EF4-FFF2-40B4-BE49-F238E27FC236}">
                <a16:creationId xmlns:a16="http://schemas.microsoft.com/office/drawing/2014/main" id="{21059232-B540-3147-81CC-15FAD90D7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066800"/>
            <a:ext cx="37322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Concurrent Statements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Footer Placeholder 2">
            <a:extLst>
              <a:ext uri="{FF2B5EF4-FFF2-40B4-BE49-F238E27FC236}">
                <a16:creationId xmlns:a16="http://schemas.microsoft.com/office/drawing/2014/main" id="{C578F1D9-63C5-414D-BCC2-17088709D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0770" name="Rectangle 2">
            <a:extLst>
              <a:ext uri="{FF2B5EF4-FFF2-40B4-BE49-F238E27FC236}">
                <a16:creationId xmlns:a16="http://schemas.microsoft.com/office/drawing/2014/main" id="{3EE32119-B366-3B43-B06E-938957B919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63000" cy="11430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Conditional concurrent signal assignment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1C90FF86-3BCE-AF45-8CCC-10FC31C2B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000375"/>
            <a:ext cx="7620000" cy="1800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 i="1">
                <a:latin typeface="Courier New" panose="02070309020205020404" pitchFamily="49" charset="0"/>
              </a:rPr>
              <a:t>target_signal</a:t>
            </a:r>
            <a:r>
              <a:rPr kumimoji="0" lang="en-US" altLang="en-US" sz="2000">
                <a:latin typeface="Courier New" panose="02070309020205020404" pitchFamily="49" charset="0"/>
              </a:rPr>
              <a:t> &lt;=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. . .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valueN-1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conditionN-1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valueN</a:t>
            </a:r>
            <a:r>
              <a:rPr kumimoji="0" lang="en-US" altLang="en-US" sz="200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160772" name="Text Box 4">
            <a:extLst>
              <a:ext uri="{FF2B5EF4-FFF2-40B4-BE49-F238E27FC236}">
                <a16:creationId xmlns:a16="http://schemas.microsoft.com/office/drawing/2014/main" id="{576FD4FC-C4AD-9A4B-ACFB-8B5307A3F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154113"/>
            <a:ext cx="30638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pl-PL" altLang="en-US" sz="1400"/>
          </a:p>
        </p:txBody>
      </p:sp>
      <p:sp>
        <p:nvSpPr>
          <p:cNvPr id="160773" name="Text Box 5">
            <a:extLst>
              <a:ext uri="{FF2B5EF4-FFF2-40B4-BE49-F238E27FC236}">
                <a16:creationId xmlns:a16="http://schemas.microsoft.com/office/drawing/2014/main" id="{652466A8-928E-3142-9382-A91140634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2300288"/>
            <a:ext cx="21224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When - Else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Footer Placeholder 2">
            <a:extLst>
              <a:ext uri="{FF2B5EF4-FFF2-40B4-BE49-F238E27FC236}">
                <a16:creationId xmlns:a16="http://schemas.microsoft.com/office/drawing/2014/main" id="{E9A2920A-348F-E34B-BEE2-CE495D2902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F3A2610E-5C91-E949-819F-88AEBE5AC7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-123825"/>
            <a:ext cx="8382000" cy="11430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Most often implied structure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E2F37412-A262-0A43-A1F4-5B7CE12DD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085975"/>
            <a:ext cx="7620000" cy="1800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 i="1">
                <a:latin typeface="Courier New" panose="02070309020205020404" pitchFamily="49" charset="0"/>
              </a:rPr>
              <a:t>target_signal</a:t>
            </a:r>
            <a:r>
              <a:rPr kumimoji="0" lang="en-US" altLang="en-US" sz="2000">
                <a:latin typeface="Courier New" panose="02070309020205020404" pitchFamily="49" charset="0"/>
              </a:rPr>
              <a:t> &lt;=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. . .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valueN-1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conditionN-1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valueN</a:t>
            </a:r>
            <a:r>
              <a:rPr kumimoji="0" lang="en-US" altLang="en-US" sz="200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161796" name="Text Box 4">
            <a:extLst>
              <a:ext uri="{FF2B5EF4-FFF2-40B4-BE49-F238E27FC236}">
                <a16:creationId xmlns:a16="http://schemas.microsoft.com/office/drawing/2014/main" id="{D65F9060-A479-804B-A805-AEF22DEC8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154113"/>
            <a:ext cx="30638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pl-PL" altLang="en-US" sz="1400"/>
          </a:p>
        </p:txBody>
      </p:sp>
      <p:sp>
        <p:nvSpPr>
          <p:cNvPr id="161797" name="Text Box 5">
            <a:extLst>
              <a:ext uri="{FF2B5EF4-FFF2-40B4-BE49-F238E27FC236}">
                <a16:creationId xmlns:a16="http://schemas.microsoft.com/office/drawing/2014/main" id="{B903A55C-1219-1847-A4BF-B0F7E7E1F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1385888"/>
            <a:ext cx="21224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When - Else</a:t>
            </a:r>
          </a:p>
        </p:txBody>
      </p:sp>
      <p:sp>
        <p:nvSpPr>
          <p:cNvPr id="161798" name="AutoShape 6">
            <a:extLst>
              <a:ext uri="{FF2B5EF4-FFF2-40B4-BE49-F238E27FC236}">
                <a16:creationId xmlns:a16="http://schemas.microsoft.com/office/drawing/2014/main" id="{E5C79D9C-8E30-1943-840D-F1D2CD0F6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3" y="5410200"/>
            <a:ext cx="3665537" cy="304800"/>
          </a:xfrm>
          <a:prstGeom prst="flowChartManualOperation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pl-PL" altLang="en-US" sz="1400"/>
          </a:p>
        </p:txBody>
      </p:sp>
      <p:sp>
        <p:nvSpPr>
          <p:cNvPr id="161799" name="Text Box 7">
            <a:extLst>
              <a:ext uri="{FF2B5EF4-FFF2-40B4-BE49-F238E27FC236}">
                <a16:creationId xmlns:a16="http://schemas.microsoft.com/office/drawing/2014/main" id="{B8F86D70-3FED-6845-B778-DBCFE4257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.…</a:t>
            </a:r>
          </a:p>
        </p:txBody>
      </p:sp>
      <p:grpSp>
        <p:nvGrpSpPr>
          <p:cNvPr id="161800" name="Group 8">
            <a:extLst>
              <a:ext uri="{FF2B5EF4-FFF2-40B4-BE49-F238E27FC236}">
                <a16:creationId xmlns:a16="http://schemas.microsoft.com/office/drawing/2014/main" id="{0F37292A-C92D-DC42-8B89-A944D47E3FFD}"/>
              </a:ext>
            </a:extLst>
          </p:cNvPr>
          <p:cNvGrpSpPr>
            <a:grpSpLocks/>
          </p:cNvGrpSpPr>
          <p:nvPr/>
        </p:nvGrpSpPr>
        <p:grpSpPr bwMode="auto">
          <a:xfrm>
            <a:off x="-685800" y="4240213"/>
            <a:ext cx="9761538" cy="2236787"/>
            <a:chOff x="-432" y="2671"/>
            <a:chExt cx="6149" cy="1409"/>
          </a:xfrm>
        </p:grpSpPr>
        <p:grpSp>
          <p:nvGrpSpPr>
            <p:cNvPr id="161804" name="Group 9">
              <a:extLst>
                <a:ext uri="{FF2B5EF4-FFF2-40B4-BE49-F238E27FC236}">
                  <a16:creationId xmlns:a16="http://schemas.microsoft.com/office/drawing/2014/main" id="{292C4F50-C01E-9445-AF0D-C56ED97556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32" y="2671"/>
              <a:ext cx="6149" cy="1409"/>
              <a:chOff x="-432" y="2652"/>
              <a:chExt cx="6149" cy="1409"/>
            </a:xfrm>
          </p:grpSpPr>
          <p:graphicFrame>
            <p:nvGraphicFramePr>
              <p:cNvPr id="161806" name="Object 10">
                <a:extLst>
                  <a:ext uri="{FF2B5EF4-FFF2-40B4-BE49-F238E27FC236}">
                    <a16:creationId xmlns:a16="http://schemas.microsoft.com/office/drawing/2014/main" id="{9EF4A168-D703-BC40-91CB-E0B362FE3A4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55" y="2652"/>
              <a:ext cx="4385" cy="1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1829" name="Bitmap Image" r:id="rId3" imgW="9283700" imgH="2616200" progId="Paint.Picture">
                      <p:embed/>
                    </p:oleObj>
                  </mc:Choice>
                  <mc:Fallback>
                    <p:oleObj name="Bitmap Image" r:id="rId3" imgW="9283700" imgH="2616200" progId="Paint.Picture">
                      <p:embed/>
                      <p:pic>
                        <p:nvPicPr>
                          <p:cNvPr id="0" name="Object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55" y="2652"/>
                            <a:ext cx="4385" cy="1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1807" name="Text Box 11">
                <a:extLst>
                  <a:ext uri="{FF2B5EF4-FFF2-40B4-BE49-F238E27FC236}">
                    <a16:creationId xmlns:a16="http://schemas.microsoft.com/office/drawing/2014/main" id="{7C128C9C-7E9B-1144-8F40-6F5FE50F54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372" y="2755"/>
                <a:ext cx="104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r>
                  <a:rPr lang="en-US" altLang="en-US" sz="1200" b="1"/>
                  <a:t>Value N</a:t>
                </a:r>
              </a:p>
            </p:txBody>
          </p:sp>
          <p:sp>
            <p:nvSpPr>
              <p:cNvPr id="161808" name="Text Box 12">
                <a:extLst>
                  <a:ext uri="{FF2B5EF4-FFF2-40B4-BE49-F238E27FC236}">
                    <a16:creationId xmlns:a16="http://schemas.microsoft.com/office/drawing/2014/main" id="{BE8FC562-B231-E34D-9405-EA6A3502F4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432" y="3024"/>
                <a:ext cx="112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r>
                  <a:rPr lang="en-US" altLang="en-US" sz="1200" b="1"/>
                  <a:t>Value N-1</a:t>
                </a:r>
              </a:p>
            </p:txBody>
          </p:sp>
          <p:sp>
            <p:nvSpPr>
              <p:cNvPr id="161809" name="Text Box 13">
                <a:extLst>
                  <a:ext uri="{FF2B5EF4-FFF2-40B4-BE49-F238E27FC236}">
                    <a16:creationId xmlns:a16="http://schemas.microsoft.com/office/drawing/2014/main" id="{E9D87456-10CD-5A4E-95A4-BCFB8FCD85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" y="3504"/>
                <a:ext cx="132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r>
                  <a:rPr lang="en-US" altLang="en-US" sz="1200" b="1"/>
                  <a:t>Condition N-1</a:t>
                </a:r>
              </a:p>
            </p:txBody>
          </p:sp>
          <p:sp>
            <p:nvSpPr>
              <p:cNvPr id="161810" name="Text Box 14">
                <a:extLst>
                  <a:ext uri="{FF2B5EF4-FFF2-40B4-BE49-F238E27FC236}">
                    <a16:creationId xmlns:a16="http://schemas.microsoft.com/office/drawing/2014/main" id="{BC8B69B8-C198-684C-B416-D167BCAA27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1" y="3744"/>
                <a:ext cx="122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r>
                  <a:rPr lang="en-US" altLang="en-US" sz="1200" b="1"/>
                  <a:t>Condition 2</a:t>
                </a:r>
              </a:p>
            </p:txBody>
          </p:sp>
          <p:sp>
            <p:nvSpPr>
              <p:cNvPr id="161811" name="Text Box 15">
                <a:extLst>
                  <a:ext uri="{FF2B5EF4-FFF2-40B4-BE49-F238E27FC236}">
                    <a16:creationId xmlns:a16="http://schemas.microsoft.com/office/drawing/2014/main" id="{57D1F2BB-B040-5B48-97BA-7922E4C95D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4" y="3888"/>
                <a:ext cx="122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r>
                  <a:rPr lang="en-US" altLang="en-US" sz="1200" b="1"/>
                  <a:t>Condition 1</a:t>
                </a:r>
              </a:p>
            </p:txBody>
          </p:sp>
          <p:sp>
            <p:nvSpPr>
              <p:cNvPr id="161812" name="Text Box 16">
                <a:extLst>
                  <a:ext uri="{FF2B5EF4-FFF2-40B4-BE49-F238E27FC236}">
                    <a16:creationId xmlns:a16="http://schemas.microsoft.com/office/drawing/2014/main" id="{7380113C-1C2B-A54B-A976-451C9AB321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2" y="3264"/>
                <a:ext cx="10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r>
                  <a:rPr lang="en-US" altLang="en-US" sz="1200" b="1"/>
                  <a:t>Value 2</a:t>
                </a:r>
              </a:p>
            </p:txBody>
          </p:sp>
          <p:sp>
            <p:nvSpPr>
              <p:cNvPr id="161813" name="Text Box 17">
                <a:extLst>
                  <a:ext uri="{FF2B5EF4-FFF2-40B4-BE49-F238E27FC236}">
                    <a16:creationId xmlns:a16="http://schemas.microsoft.com/office/drawing/2014/main" id="{CFA1FF78-BCCB-314B-9F4A-B197D657D6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3408"/>
                <a:ext cx="10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r>
                  <a:rPr lang="en-US" altLang="en-US" sz="1200" b="1"/>
                  <a:t>Value 1</a:t>
                </a:r>
              </a:p>
            </p:txBody>
          </p:sp>
          <p:sp>
            <p:nvSpPr>
              <p:cNvPr id="161814" name="Text Box 18">
                <a:extLst>
                  <a:ext uri="{FF2B5EF4-FFF2-40B4-BE49-F238E27FC236}">
                    <a16:creationId xmlns:a16="http://schemas.microsoft.com/office/drawing/2014/main" id="{FA426C06-D5DD-444E-9019-DF049BB3F5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6" y="3072"/>
                <a:ext cx="1301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r>
                  <a:rPr lang="en-US" altLang="en-US" sz="1200" b="1"/>
                  <a:t>Target Signal</a:t>
                </a:r>
              </a:p>
            </p:txBody>
          </p:sp>
        </p:grpSp>
        <p:sp>
          <p:nvSpPr>
            <p:cNvPr id="161805" name="Text Box 19">
              <a:extLst>
                <a:ext uri="{FF2B5EF4-FFF2-40B4-BE49-F238E27FC236}">
                  <a16:creationId xmlns:a16="http://schemas.microsoft.com/office/drawing/2014/main" id="{F2E98B40-4FCC-DC4D-8A7F-581A48FFB7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4" y="276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286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1"/>
                <a:t>…</a:t>
              </a:r>
            </a:p>
          </p:txBody>
        </p:sp>
      </p:grpSp>
      <p:sp>
        <p:nvSpPr>
          <p:cNvPr id="161801" name="Text Box 20">
            <a:extLst>
              <a:ext uri="{FF2B5EF4-FFF2-40B4-BE49-F238E27FC236}">
                <a16:creationId xmlns:a16="http://schemas.microsoft.com/office/drawing/2014/main" id="{66A5153E-45DF-1E43-8385-DA9CF677A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0" y="4752975"/>
            <a:ext cx="1211263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1600"/>
              <a:t>0</a:t>
            </a:r>
          </a:p>
          <a:p>
            <a:r>
              <a:rPr lang="pl-PL" altLang="en-US" sz="1600"/>
              <a:t>1</a:t>
            </a:r>
          </a:p>
        </p:txBody>
      </p:sp>
      <p:sp>
        <p:nvSpPr>
          <p:cNvPr id="161802" name="Text Box 21">
            <a:extLst>
              <a:ext uri="{FF2B5EF4-FFF2-40B4-BE49-F238E27FC236}">
                <a16:creationId xmlns:a16="http://schemas.microsoft.com/office/drawing/2014/main" id="{FD01713A-F692-F64D-A999-5B9999CBE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572000"/>
            <a:ext cx="1211263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1600"/>
              <a:t>0</a:t>
            </a:r>
          </a:p>
          <a:p>
            <a:r>
              <a:rPr lang="pl-PL" altLang="en-US" sz="1600"/>
              <a:t>1</a:t>
            </a:r>
          </a:p>
        </p:txBody>
      </p:sp>
      <p:sp>
        <p:nvSpPr>
          <p:cNvPr id="161803" name="Text Box 22">
            <a:extLst>
              <a:ext uri="{FF2B5EF4-FFF2-40B4-BE49-F238E27FC236}">
                <a16:creationId xmlns:a16="http://schemas.microsoft.com/office/drawing/2014/main" id="{D7C8237C-4403-D84E-8BE0-FB098CCD5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343400"/>
            <a:ext cx="1211263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1600"/>
              <a:t>0</a:t>
            </a:r>
          </a:p>
          <a:p>
            <a:r>
              <a:rPr lang="pl-PL" altLang="en-US" sz="1600"/>
              <a:t>1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Text Box 2">
            <a:extLst>
              <a:ext uri="{FF2B5EF4-FFF2-40B4-BE49-F238E27FC236}">
                <a16:creationId xmlns:a16="http://schemas.microsoft.com/office/drawing/2014/main" id="{35B03BA4-CEB9-0842-94DA-1DD85B975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52400"/>
            <a:ext cx="3633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3600">
                <a:solidFill>
                  <a:srgbClr val="000090"/>
                </a:solidFill>
                <a:cs typeface="Arial" panose="020B0604020202020204" pitchFamily="34" charset="0"/>
              </a:rPr>
              <a:t>Data-Flow VHDL</a:t>
            </a:r>
          </a:p>
        </p:txBody>
      </p:sp>
      <p:sp>
        <p:nvSpPr>
          <p:cNvPr id="162818" name="Text Box 3">
            <a:extLst>
              <a:ext uri="{FF2B5EF4-FFF2-40B4-BE49-F238E27FC236}">
                <a16:creationId xmlns:a16="http://schemas.microsoft.com/office/drawing/2014/main" id="{72041F69-36C7-FF4C-8913-83BA51CD0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1676400"/>
            <a:ext cx="739457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Char char="•"/>
            </a:pPr>
            <a:r>
              <a:rPr kumimoji="0" lang="en-US" altLang="en-US" sz="2800" b="1"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latin typeface="Times New Roman" panose="02020603050405020304" pitchFamily="18" charset="0"/>
              </a:rPr>
              <a:t>simple</a:t>
            </a:r>
            <a:r>
              <a:rPr kumimoji="0" lang="en-US" altLang="en-US" sz="2800" b="1">
                <a:latin typeface="Times New Roman" panose="02020603050405020304" pitchFamily="18" charset="0"/>
              </a:rPr>
              <a:t> concurrent signal assignment      </a:t>
            </a:r>
            <a:b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                       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     (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  <a:sym typeface="Symbol" pitchFamily="2" charset="2"/>
              </a:rPr>
              <a:t>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)</a:t>
            </a:r>
            <a:b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</a:br>
            <a:endParaRPr kumimoji="0" lang="en-US" altLang="en-US" sz="2800" b="1">
              <a:solidFill>
                <a:srgbClr val="402000"/>
              </a:solidFill>
              <a:latin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kumimoji="0" lang="en-US" altLang="en-US" sz="2800" b="1"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latin typeface="Times New Roman" panose="02020603050405020304" pitchFamily="18" charset="0"/>
              </a:rPr>
              <a:t>conditional</a:t>
            </a:r>
            <a:r>
              <a:rPr kumimoji="0" lang="en-US" altLang="en-US" sz="2800" b="1">
                <a:latin typeface="Times New Roman" panose="02020603050405020304" pitchFamily="18" charset="0"/>
              </a:rPr>
              <a:t> concurrent signal assignment</a:t>
            </a:r>
          </a:p>
          <a:p>
            <a: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                            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     (when-else)</a:t>
            </a:r>
            <a:b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</a:br>
            <a:endParaRPr kumimoji="0" lang="en-US" altLang="en-US" sz="2800" b="1">
              <a:solidFill>
                <a:srgbClr val="402000"/>
              </a:solidFill>
              <a:latin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kumimoji="0" lang="en-US" altLang="en-US" sz="2800" b="1"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solidFill>
                  <a:srgbClr val="BA2D2D"/>
                </a:solidFill>
                <a:latin typeface="Times New Roman" panose="02020603050405020304" pitchFamily="18" charset="0"/>
              </a:rPr>
              <a:t>selected</a:t>
            </a:r>
            <a:r>
              <a:rPr kumimoji="0" lang="en-US" altLang="en-US" sz="2800" b="1">
                <a:solidFill>
                  <a:srgbClr val="BA2D2D"/>
                </a:solidFill>
                <a:latin typeface="Times New Roman" panose="02020603050405020304" pitchFamily="18" charset="0"/>
              </a:rPr>
              <a:t> concurrent signal assignment</a:t>
            </a:r>
          </a:p>
          <a:p>
            <a: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                                  (with-select-when)</a:t>
            </a:r>
            <a:endParaRPr kumimoji="0"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162819" name="Text Box 5">
            <a:extLst>
              <a:ext uri="{FF2B5EF4-FFF2-40B4-BE49-F238E27FC236}">
                <a16:creationId xmlns:a16="http://schemas.microsoft.com/office/drawing/2014/main" id="{B2D8A7E0-45B6-864A-A63C-DBE26DA1F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066800"/>
            <a:ext cx="37322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Concurrent Statements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Footer Placeholder 2">
            <a:extLst>
              <a:ext uri="{FF2B5EF4-FFF2-40B4-BE49-F238E27FC236}">
                <a16:creationId xmlns:a16="http://schemas.microsoft.com/office/drawing/2014/main" id="{A51285B6-9C91-A942-B592-A14A6CEE48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3842" name="Rectangle 2">
            <a:extLst>
              <a:ext uri="{FF2B5EF4-FFF2-40B4-BE49-F238E27FC236}">
                <a16:creationId xmlns:a16="http://schemas.microsoft.com/office/drawing/2014/main" id="{60A86CE4-EC55-684F-B03E-F850E8576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85725"/>
            <a:ext cx="8382000" cy="8382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Selected concurrent signal assignment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4B3BA3C3-4677-BA4F-B8F9-23745B811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743200"/>
            <a:ext cx="7620000" cy="1800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 b="1">
                <a:latin typeface="Courier New" panose="02070309020205020404" pitchFamily="49" charset="0"/>
              </a:rPr>
              <a:t>with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choice_expression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select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</a:t>
            </a:r>
            <a:r>
              <a:rPr kumimoji="0" lang="en-US" altLang="en-US" sz="2000" i="1">
                <a:latin typeface="Courier New" panose="02070309020205020404" pitchFamily="49" charset="0"/>
              </a:rPr>
              <a:t>target_signal</a:t>
            </a:r>
            <a:r>
              <a:rPr kumimoji="0" lang="en-US" altLang="en-US" sz="2000">
                <a:latin typeface="Courier New" panose="02070309020205020404" pitchFamily="49" charset="0"/>
              </a:rPr>
              <a:t> &lt;=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1</a:t>
            </a:r>
            <a:r>
              <a:rPr kumimoji="0" lang="en-US" altLang="en-US" sz="2000">
                <a:latin typeface="Courier New" panose="02070309020205020404" pitchFamily="49" charset="0"/>
              </a:rPr>
              <a:t>,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2</a:t>
            </a:r>
            <a:r>
              <a:rPr kumimoji="0" lang="en-US" altLang="en-US" sz="2000">
                <a:latin typeface="Courier New" panose="02070309020205020404" pitchFamily="49" charset="0"/>
              </a:rPr>
              <a:t>,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    . . .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N</a:t>
            </a:r>
            <a:r>
              <a:rPr kumimoji="0" lang="en-US" altLang="en-US" sz="200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163844" name="Text Box 4">
            <a:extLst>
              <a:ext uri="{FF2B5EF4-FFF2-40B4-BE49-F238E27FC236}">
                <a16:creationId xmlns:a16="http://schemas.microsoft.com/office/drawing/2014/main" id="{08E2D3D2-0F89-624B-A3A1-25B12E53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09800"/>
            <a:ext cx="32305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With –Select</a:t>
            </a:r>
            <a:r>
              <a:rPr lang="pl-PL" altLang="en-US" sz="2800" i="1"/>
              <a:t>-When</a:t>
            </a:r>
            <a:endParaRPr lang="en-US" altLang="en-US" sz="2800" i="1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Footer Placeholder 2">
            <a:extLst>
              <a:ext uri="{FF2B5EF4-FFF2-40B4-BE49-F238E27FC236}">
                <a16:creationId xmlns:a16="http://schemas.microsoft.com/office/drawing/2014/main" id="{B80D56E0-7928-C340-9301-EFD788AA8F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4866" name="Rectangle 2">
            <a:extLst>
              <a:ext uri="{FF2B5EF4-FFF2-40B4-BE49-F238E27FC236}">
                <a16:creationId xmlns:a16="http://schemas.microsoft.com/office/drawing/2014/main" id="{856D5AAC-68EA-2949-8273-A5E5D53CDC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85725"/>
            <a:ext cx="8382000" cy="8382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Selected concurrent signal assignment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164867" name="TextBox 2">
            <a:extLst>
              <a:ext uri="{FF2B5EF4-FFF2-40B4-BE49-F238E27FC236}">
                <a16:creationId xmlns:a16="http://schemas.microsoft.com/office/drawing/2014/main" id="{C992E54C-F822-8846-B291-E77D4823F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71600"/>
            <a:ext cx="8482013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choice_expression</a:t>
            </a:r>
          </a:p>
          <a:p>
            <a:pPr lvl="2">
              <a:buFont typeface="Lucida Grande" panose="020B0600040502020204" pitchFamily="34" charset="0"/>
              <a:buChar char="-"/>
            </a:pPr>
            <a:r>
              <a:rPr lang="en-US" altLang="en-US"/>
              <a:t>Discrete type or 1-D array</a:t>
            </a:r>
          </a:p>
          <a:p>
            <a:pPr lvl="2">
              <a:buFont typeface="Lucida Grande" panose="020B0600040502020204" pitchFamily="34" charset="0"/>
              <a:buChar char="-"/>
            </a:pPr>
            <a:r>
              <a:rPr lang="en-US" altLang="en-US"/>
              <a:t>With finite possible values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choices_k</a:t>
            </a:r>
          </a:p>
          <a:p>
            <a:pPr lvl="2">
              <a:buFont typeface="Lucida Grande" panose="020B0600040502020204" pitchFamily="34" charset="0"/>
              <a:buChar char="-"/>
            </a:pPr>
            <a:r>
              <a:rPr lang="en-US" altLang="en-US"/>
              <a:t>A value of the data type used for choice_expression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Choices must be</a:t>
            </a:r>
          </a:p>
          <a:p>
            <a:pPr lvl="2">
              <a:buFont typeface="Lucida Grande" panose="020B0600040502020204" pitchFamily="34" charset="0"/>
              <a:buChar char="-"/>
            </a:pPr>
            <a:r>
              <a:rPr lang="en-US" altLang="en-US"/>
              <a:t>Mutually exclusive</a:t>
            </a:r>
          </a:p>
          <a:p>
            <a:pPr lvl="2">
              <a:buFont typeface="Lucida Grande" panose="020B0600040502020204" pitchFamily="34" charset="0"/>
              <a:buChar char="-"/>
            </a:pPr>
            <a:r>
              <a:rPr lang="en-US" altLang="en-US"/>
              <a:t>All inclusive</a:t>
            </a:r>
          </a:p>
          <a:p>
            <a:pPr lvl="2">
              <a:buFont typeface="Lucida Grande" panose="020B0600040502020204" pitchFamily="34" charset="0"/>
              <a:buChar char="-"/>
            </a:pPr>
            <a:r>
              <a:rPr lang="en-US" altLang="en-US"/>
              <a:t>OTHERS can be used as a last choice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target_signal and expressions(1..N) must have </a:t>
            </a:r>
            <a:br>
              <a:rPr lang="en-US" altLang="en-US"/>
            </a:br>
            <a:r>
              <a:rPr lang="en-US" altLang="en-US"/>
              <a:t>the same type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altLang="en-US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Footer Placeholder 2">
            <a:extLst>
              <a:ext uri="{FF2B5EF4-FFF2-40B4-BE49-F238E27FC236}">
                <a16:creationId xmlns:a16="http://schemas.microsoft.com/office/drawing/2014/main" id="{735D7994-8C72-EA46-9C0D-E41BC63172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26F2D463-1486-5F46-BEB7-95CD9F0115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85725"/>
            <a:ext cx="8382000" cy="8382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Most Often Implied Structure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5C5C75D4-CFD3-424E-9078-298288B51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676400"/>
            <a:ext cx="7620000" cy="1800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 b="1">
                <a:latin typeface="Courier New" panose="02070309020205020404" pitchFamily="49" charset="0"/>
              </a:rPr>
              <a:t>with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choice_expression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select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</a:t>
            </a:r>
            <a:r>
              <a:rPr kumimoji="0" lang="en-US" altLang="en-US" sz="2000" i="1">
                <a:latin typeface="Courier New" panose="02070309020205020404" pitchFamily="49" charset="0"/>
              </a:rPr>
              <a:t>target_signal</a:t>
            </a:r>
            <a:r>
              <a:rPr kumimoji="0" lang="en-US" altLang="en-US" sz="2000">
                <a:latin typeface="Courier New" panose="02070309020205020404" pitchFamily="49" charset="0"/>
              </a:rPr>
              <a:t> &lt;=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1</a:t>
            </a:r>
            <a:r>
              <a:rPr kumimoji="0" lang="en-US" altLang="en-US" sz="2000">
                <a:latin typeface="Courier New" panose="02070309020205020404" pitchFamily="49" charset="0"/>
              </a:rPr>
              <a:t>,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2</a:t>
            </a:r>
            <a:r>
              <a:rPr kumimoji="0" lang="en-US" altLang="en-US" sz="2000">
                <a:latin typeface="Courier New" panose="02070309020205020404" pitchFamily="49" charset="0"/>
              </a:rPr>
              <a:t>,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    . . .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choices</a:t>
            </a:r>
            <a:r>
              <a:rPr kumimoji="0" lang="pl-PL" altLang="en-US" sz="2000" i="1">
                <a:latin typeface="Courier New" panose="02070309020205020404" pitchFamily="49" charset="0"/>
              </a:rPr>
              <a:t>_</a:t>
            </a:r>
            <a:r>
              <a:rPr kumimoji="0" lang="en-US" altLang="en-US" sz="2000" i="1">
                <a:latin typeface="Courier New" panose="02070309020205020404" pitchFamily="49" charset="0"/>
              </a:rPr>
              <a:t>N</a:t>
            </a:r>
            <a:r>
              <a:rPr kumimoji="0" lang="en-US" altLang="en-US" sz="200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165892" name="Text Box 4">
            <a:extLst>
              <a:ext uri="{FF2B5EF4-FFF2-40B4-BE49-F238E27FC236}">
                <a16:creationId xmlns:a16="http://schemas.microsoft.com/office/drawing/2014/main" id="{1D70AE4A-7163-3F40-BDA5-FE5E8318B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143000"/>
            <a:ext cx="32305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With –Select</a:t>
            </a:r>
            <a:r>
              <a:rPr lang="pl-PL" altLang="en-US" sz="2800" i="1"/>
              <a:t>-When</a:t>
            </a:r>
            <a:endParaRPr lang="en-US" altLang="en-US" sz="2800" i="1"/>
          </a:p>
        </p:txBody>
      </p:sp>
      <p:sp>
        <p:nvSpPr>
          <p:cNvPr id="165893" name="AutoShape 5">
            <a:extLst>
              <a:ext uri="{FF2B5EF4-FFF2-40B4-BE49-F238E27FC236}">
                <a16:creationId xmlns:a16="http://schemas.microsoft.com/office/drawing/2014/main" id="{10C24C21-9026-1843-A089-5EE94136D613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371850" y="4171950"/>
            <a:ext cx="2476500" cy="1447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894" name="Line 6">
            <a:extLst>
              <a:ext uri="{FF2B5EF4-FFF2-40B4-BE49-F238E27FC236}">
                <a16:creationId xmlns:a16="http://schemas.microsoft.com/office/drawing/2014/main" id="{A4A61BC9-EAA8-8B47-8051-87900CE752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267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895" name="Line 7">
            <a:extLst>
              <a:ext uri="{FF2B5EF4-FFF2-40B4-BE49-F238E27FC236}">
                <a16:creationId xmlns:a16="http://schemas.microsoft.com/office/drawing/2014/main" id="{3B0DEDD2-DE07-F34E-8F03-5AB8AF5088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572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896" name="Line 8">
            <a:extLst>
              <a:ext uri="{FF2B5EF4-FFF2-40B4-BE49-F238E27FC236}">
                <a16:creationId xmlns:a16="http://schemas.microsoft.com/office/drawing/2014/main" id="{3951309B-9A75-9F48-8F4C-C964BEC4D2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5562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897" name="Line 9">
            <a:extLst>
              <a:ext uri="{FF2B5EF4-FFF2-40B4-BE49-F238E27FC236}">
                <a16:creationId xmlns:a16="http://schemas.microsoft.com/office/drawing/2014/main" id="{F0CC8F92-6732-CB42-A25A-2A2178DA8B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4876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898" name="Text Box 10">
            <a:extLst>
              <a:ext uri="{FF2B5EF4-FFF2-40B4-BE49-F238E27FC236}">
                <a16:creationId xmlns:a16="http://schemas.microsoft.com/office/drawing/2014/main" id="{ADA9DF94-62E4-DC4B-9C3B-805046727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650" y="4076700"/>
            <a:ext cx="2057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l-PL" altLang="en-US" sz="1600"/>
              <a:t>c</a:t>
            </a:r>
            <a:r>
              <a:rPr lang="en-US" altLang="en-US" sz="1600"/>
              <a:t>hoices</a:t>
            </a:r>
            <a:r>
              <a:rPr lang="pl-PL" altLang="en-US" sz="1600"/>
              <a:t>_</a:t>
            </a:r>
            <a:r>
              <a:rPr lang="en-US" altLang="en-US" sz="1600"/>
              <a:t>1</a:t>
            </a:r>
          </a:p>
        </p:txBody>
      </p:sp>
      <p:sp>
        <p:nvSpPr>
          <p:cNvPr id="165899" name="Text Box 11">
            <a:extLst>
              <a:ext uri="{FF2B5EF4-FFF2-40B4-BE49-F238E27FC236}">
                <a16:creationId xmlns:a16="http://schemas.microsoft.com/office/drawing/2014/main" id="{614152CD-2F5B-B145-8620-26D0F06B7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0" y="4457700"/>
            <a:ext cx="2057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l-PL" altLang="en-US" sz="1600"/>
              <a:t>c</a:t>
            </a:r>
            <a:r>
              <a:rPr lang="en-US" altLang="en-US" sz="1600"/>
              <a:t>hoices</a:t>
            </a:r>
            <a:r>
              <a:rPr lang="pl-PL" altLang="en-US" sz="1600"/>
              <a:t>_</a:t>
            </a:r>
            <a:r>
              <a:rPr lang="en-US" altLang="en-US" sz="1600"/>
              <a:t>2</a:t>
            </a:r>
          </a:p>
        </p:txBody>
      </p:sp>
      <p:sp>
        <p:nvSpPr>
          <p:cNvPr id="165900" name="Text Box 12">
            <a:extLst>
              <a:ext uri="{FF2B5EF4-FFF2-40B4-BE49-F238E27FC236}">
                <a16:creationId xmlns:a16="http://schemas.microsoft.com/office/drawing/2014/main" id="{AF4FD94F-371A-4646-998D-881A90A1F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410200"/>
            <a:ext cx="2590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l-PL" altLang="en-US" sz="1600"/>
              <a:t>c</a:t>
            </a:r>
            <a:r>
              <a:rPr lang="en-US" altLang="en-US" sz="1600"/>
              <a:t>hoices</a:t>
            </a:r>
            <a:r>
              <a:rPr lang="pl-PL" altLang="en-US" sz="1600"/>
              <a:t>_</a:t>
            </a:r>
            <a:r>
              <a:rPr lang="en-US" altLang="en-US" sz="1600"/>
              <a:t>N</a:t>
            </a:r>
          </a:p>
        </p:txBody>
      </p:sp>
      <p:sp>
        <p:nvSpPr>
          <p:cNvPr id="165901" name="Text Box 13">
            <a:extLst>
              <a:ext uri="{FF2B5EF4-FFF2-40B4-BE49-F238E27FC236}">
                <a16:creationId xmlns:a16="http://schemas.microsoft.com/office/drawing/2014/main" id="{F0B9F386-1FDF-7B4C-ABD1-A0A25555F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114800"/>
            <a:ext cx="243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/>
              <a:t>expression1</a:t>
            </a:r>
          </a:p>
        </p:txBody>
      </p:sp>
      <p:sp>
        <p:nvSpPr>
          <p:cNvPr id="165902" name="Text Box 14">
            <a:extLst>
              <a:ext uri="{FF2B5EF4-FFF2-40B4-BE49-F238E27FC236}">
                <a16:creationId xmlns:a16="http://schemas.microsoft.com/office/drawing/2014/main" id="{BF414A05-5D5E-2F41-B963-1D7AAE51D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648200"/>
            <a:ext cx="3657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/>
              <a:t>target_signal</a:t>
            </a:r>
          </a:p>
        </p:txBody>
      </p:sp>
      <p:sp>
        <p:nvSpPr>
          <p:cNvPr id="165903" name="AutoShape 15">
            <a:extLst>
              <a:ext uri="{FF2B5EF4-FFF2-40B4-BE49-F238E27FC236}">
                <a16:creationId xmlns:a16="http://schemas.microsoft.com/office/drawing/2014/main" id="{610C3B80-6C91-B446-808C-C29E29F5D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791200"/>
            <a:ext cx="457200" cy="609600"/>
          </a:xfrm>
          <a:prstGeom prst="upArrow">
            <a:avLst>
              <a:gd name="adj1" fmla="val 50000"/>
              <a:gd name="adj2" fmla="val 3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65904" name="Text Box 16">
            <a:extLst>
              <a:ext uri="{FF2B5EF4-FFF2-40B4-BE49-F238E27FC236}">
                <a16:creationId xmlns:a16="http://schemas.microsoft.com/office/drawing/2014/main" id="{1FA898A9-F7AC-6F41-9F31-9138DD120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943600"/>
            <a:ext cx="3657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/>
              <a:t>choice expression</a:t>
            </a:r>
          </a:p>
        </p:txBody>
      </p:sp>
      <p:sp>
        <p:nvSpPr>
          <p:cNvPr id="165905" name="Text Box 17">
            <a:extLst>
              <a:ext uri="{FF2B5EF4-FFF2-40B4-BE49-F238E27FC236}">
                <a16:creationId xmlns:a16="http://schemas.microsoft.com/office/drawing/2014/main" id="{C7DDA654-BA7C-AA40-B99F-32C16EE79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429125"/>
            <a:ext cx="243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/>
              <a:t>expression2</a:t>
            </a:r>
          </a:p>
        </p:txBody>
      </p:sp>
      <p:sp>
        <p:nvSpPr>
          <p:cNvPr id="165906" name="Text Box 18">
            <a:extLst>
              <a:ext uri="{FF2B5EF4-FFF2-40B4-BE49-F238E27FC236}">
                <a16:creationId xmlns:a16="http://schemas.microsoft.com/office/drawing/2014/main" id="{C0327BFC-40F5-CE46-A1BF-E617B1781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334000"/>
            <a:ext cx="243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/>
              <a:t>expressionN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2">
            <a:extLst>
              <a:ext uri="{FF2B5EF4-FFF2-40B4-BE49-F238E27FC236}">
                <a16:creationId xmlns:a16="http://schemas.microsoft.com/office/drawing/2014/main" id="{EBB02CB4-860C-254D-B51F-216186B56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52400"/>
            <a:ext cx="3633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3600">
                <a:solidFill>
                  <a:srgbClr val="000090"/>
                </a:solidFill>
                <a:cs typeface="Arial" panose="020B0604020202020204" pitchFamily="34" charset="0"/>
              </a:rPr>
              <a:t>Data-Flow VHDL</a:t>
            </a:r>
          </a:p>
        </p:txBody>
      </p:sp>
      <p:sp>
        <p:nvSpPr>
          <p:cNvPr id="53250" name="Text Box 3">
            <a:extLst>
              <a:ext uri="{FF2B5EF4-FFF2-40B4-BE49-F238E27FC236}">
                <a16:creationId xmlns:a16="http://schemas.microsoft.com/office/drawing/2014/main" id="{EB7470F1-8D7A-8846-9594-2E4E46764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1676400"/>
            <a:ext cx="739457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Char char="•"/>
            </a:pPr>
            <a:r>
              <a:rPr kumimoji="0" lang="en-US" altLang="en-US" sz="2800" b="1"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solidFill>
                  <a:srgbClr val="BA2D2D"/>
                </a:solidFill>
                <a:latin typeface="Times New Roman" panose="02020603050405020304" pitchFamily="18" charset="0"/>
              </a:rPr>
              <a:t>simple</a:t>
            </a:r>
            <a:r>
              <a:rPr kumimoji="0" lang="en-US" altLang="en-US" sz="2800" b="1">
                <a:solidFill>
                  <a:srgbClr val="BA2D2D"/>
                </a:solidFill>
                <a:latin typeface="Times New Roman" panose="02020603050405020304" pitchFamily="18" charset="0"/>
              </a:rPr>
              <a:t> concurrent signal assignment      </a:t>
            </a:r>
            <a:b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                             (</a:t>
            </a:r>
            <a: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sym typeface="Symbol" pitchFamily="2" charset="2"/>
              </a:rPr>
              <a:t></a:t>
            </a:r>
            <a: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)</a:t>
            </a:r>
            <a:b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endParaRPr kumimoji="0" lang="en-US" altLang="en-US" sz="2800" b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kumimoji="0" lang="en-US" altLang="en-US" sz="2800" b="1"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latin typeface="Times New Roman" panose="02020603050405020304" pitchFamily="18" charset="0"/>
              </a:rPr>
              <a:t>conditional</a:t>
            </a:r>
            <a:r>
              <a:rPr kumimoji="0" lang="en-US" altLang="en-US" sz="2800" b="1">
                <a:latin typeface="Times New Roman" panose="02020603050405020304" pitchFamily="18" charset="0"/>
              </a:rPr>
              <a:t> concurrent signal assignment</a:t>
            </a:r>
          </a:p>
          <a:p>
            <a: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                                 </a:t>
            </a:r>
            <a:r>
              <a:rPr kumimoji="0" lang="en-US" altLang="en-US" sz="2800" b="1">
                <a:latin typeface="Times New Roman" panose="02020603050405020304" pitchFamily="18" charset="0"/>
              </a:rPr>
              <a:t> (when-else)</a:t>
            </a:r>
            <a:b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endParaRPr kumimoji="0" lang="en-US" altLang="en-US" sz="2800" b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kumimoji="0" lang="en-US" altLang="en-US" sz="2800" b="1"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latin typeface="Times New Roman" panose="02020603050405020304" pitchFamily="18" charset="0"/>
              </a:rPr>
              <a:t>selected</a:t>
            </a:r>
            <a:r>
              <a:rPr kumimoji="0" lang="en-US" altLang="en-US" sz="2800" b="1">
                <a:latin typeface="Times New Roman" panose="02020603050405020304" pitchFamily="18" charset="0"/>
              </a:rPr>
              <a:t> concurrent signal assignment</a:t>
            </a:r>
          </a:p>
          <a:p>
            <a:r>
              <a:rPr kumimoji="0"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                                 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(with-select-when)</a:t>
            </a:r>
          </a:p>
        </p:txBody>
      </p:sp>
      <p:sp>
        <p:nvSpPr>
          <p:cNvPr id="53251" name="Text Box 5">
            <a:extLst>
              <a:ext uri="{FF2B5EF4-FFF2-40B4-BE49-F238E27FC236}">
                <a16:creationId xmlns:a16="http://schemas.microsoft.com/office/drawing/2014/main" id="{2141DFFD-8DA4-9042-A3F3-4BC9C75AA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066800"/>
            <a:ext cx="37322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Concurrent Statements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Footer Placeholder 2">
            <a:extLst>
              <a:ext uri="{FF2B5EF4-FFF2-40B4-BE49-F238E27FC236}">
                <a16:creationId xmlns:a16="http://schemas.microsoft.com/office/drawing/2014/main" id="{9D596B42-E042-E040-B91E-2DCF74799C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6914" name="Rectangle 2">
            <a:extLst>
              <a:ext uri="{FF2B5EF4-FFF2-40B4-BE49-F238E27FC236}">
                <a16:creationId xmlns:a16="http://schemas.microsoft.com/office/drawing/2014/main" id="{E689D3A2-7D53-DE4C-A855-77AC114968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838200"/>
          </a:xfrm>
        </p:spPr>
        <p:txBody>
          <a:bodyPr/>
          <a:lstStyle/>
          <a:p>
            <a:r>
              <a:rPr lang="pl-PL" altLang="en-US">
                <a:ea typeface="ＭＳ Ｐゴシック" panose="020B0600070205080204" pitchFamily="34" charset="-128"/>
              </a:rPr>
              <a:t>Allowed formats of </a:t>
            </a:r>
            <a:r>
              <a:rPr lang="pl-PL" altLang="en-US" i="1">
                <a:ea typeface="ＭＳ Ｐゴシック" panose="020B0600070205080204" pitchFamily="34" charset="-128"/>
              </a:rPr>
              <a:t>choices_k </a:t>
            </a:r>
            <a:endParaRPr lang="en-US" altLang="en-US" i="1">
              <a:ea typeface="ＭＳ Ｐゴシック" panose="020B0600070205080204" pitchFamily="34" charset="-128"/>
            </a:endParaRPr>
          </a:p>
        </p:txBody>
      </p:sp>
      <p:sp>
        <p:nvSpPr>
          <p:cNvPr id="166915" name="Text Box 19">
            <a:extLst>
              <a:ext uri="{FF2B5EF4-FFF2-40B4-BE49-F238E27FC236}">
                <a16:creationId xmlns:a16="http://schemas.microsoft.com/office/drawing/2014/main" id="{C2008EF1-85EA-6D49-AC95-7F5111AF2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57400"/>
            <a:ext cx="7250113" cy="257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2800"/>
              <a:t>WHEN value</a:t>
            </a:r>
          </a:p>
          <a:p>
            <a:endParaRPr lang="pl-PL" altLang="en-US" sz="2800"/>
          </a:p>
          <a:p>
            <a:r>
              <a:rPr lang="pl-PL" altLang="en-US" sz="2800"/>
              <a:t>WHEN value_1 | value_2 | .... | value N</a:t>
            </a:r>
          </a:p>
          <a:p>
            <a:endParaRPr lang="pl-PL" altLang="en-US" sz="2800"/>
          </a:p>
          <a:p>
            <a:r>
              <a:rPr lang="pl-PL" altLang="en-US" sz="2800"/>
              <a:t>WHEN OTHERS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Footer Placeholder 2">
            <a:extLst>
              <a:ext uri="{FF2B5EF4-FFF2-40B4-BE49-F238E27FC236}">
                <a16:creationId xmlns:a16="http://schemas.microsoft.com/office/drawing/2014/main" id="{B98773F7-EA27-0E4E-9CD3-81C1BF2F3D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7938" name="Rectangle 2">
            <a:extLst>
              <a:ext uri="{FF2B5EF4-FFF2-40B4-BE49-F238E27FC236}">
                <a16:creationId xmlns:a16="http://schemas.microsoft.com/office/drawing/2014/main" id="{4B4C989F-260C-3E48-B1FE-3C27D12EB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8382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Allowed formats of </a:t>
            </a:r>
            <a:r>
              <a:rPr lang="pl-PL" altLang="en-US" sz="3600" i="1">
                <a:ea typeface="ＭＳ Ｐゴシック" panose="020B0600070205080204" pitchFamily="34" charset="-128"/>
              </a:rPr>
              <a:t>choices_k - example </a:t>
            </a:r>
            <a:endParaRPr lang="en-US" altLang="en-US" sz="3600" i="1">
              <a:ea typeface="ＭＳ Ｐゴシック" panose="020B0600070205080204" pitchFamily="34" charset="-128"/>
            </a:endParaRPr>
          </a:p>
        </p:txBody>
      </p:sp>
      <p:sp>
        <p:nvSpPr>
          <p:cNvPr id="167939" name="Text Box 3">
            <a:extLst>
              <a:ext uri="{FF2B5EF4-FFF2-40B4-BE49-F238E27FC236}">
                <a16:creationId xmlns:a16="http://schemas.microsoft.com/office/drawing/2014/main" id="{545DE9A8-D233-5244-B51B-564C1E81B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57400"/>
            <a:ext cx="79057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2800">
                <a:latin typeface="Courier New" panose="02070309020205020404" pitchFamily="49" charset="0"/>
              </a:rPr>
              <a:t>WITH sel SELECT</a:t>
            </a:r>
          </a:p>
          <a:p>
            <a:r>
              <a:rPr lang="pl-PL" altLang="en-US" sz="2800">
                <a:latin typeface="Courier New" panose="02070309020205020404" pitchFamily="49" charset="0"/>
              </a:rPr>
              <a:t>		y &lt;= a WHEN </a:t>
            </a:r>
            <a:r>
              <a:rPr lang="en-US" altLang="en-US" sz="2800">
                <a:latin typeface="Courier New" panose="02070309020205020404" pitchFamily="49" charset="0"/>
              </a:rPr>
              <a:t>"</a:t>
            </a:r>
            <a:r>
              <a:rPr lang="pl-PL" altLang="en-US" sz="2800">
                <a:latin typeface="Courier New" panose="02070309020205020404" pitchFamily="49" charset="0"/>
              </a:rPr>
              <a:t>000",</a:t>
            </a:r>
          </a:p>
          <a:p>
            <a:r>
              <a:rPr lang="pl-PL" altLang="en-US" sz="2800">
                <a:latin typeface="Courier New" panose="02070309020205020404" pitchFamily="49" charset="0"/>
              </a:rPr>
              <a:t>          c WHEN "001" | "111", </a:t>
            </a:r>
          </a:p>
          <a:p>
            <a:r>
              <a:rPr lang="pl-PL" altLang="en-US" sz="2800">
                <a:latin typeface="Courier New" panose="02070309020205020404" pitchFamily="49" charset="0"/>
              </a:rPr>
              <a:t>          d WHEN OTHERS; 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Footer Placeholder 2">
            <a:extLst>
              <a:ext uri="{FF2B5EF4-FFF2-40B4-BE49-F238E27FC236}">
                <a16:creationId xmlns:a16="http://schemas.microsoft.com/office/drawing/2014/main" id="{511421B2-1BA7-8646-A406-30EFDAF8DC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D38A4F3C-A366-6C42-A584-91E1161DA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8382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when-else vs. with-select-when (1)</a:t>
            </a:r>
            <a:endParaRPr lang="en-US" altLang="en-US" sz="3600" i="1">
              <a:ea typeface="ＭＳ Ｐゴシック" panose="020B0600070205080204" pitchFamily="34" charset="-128"/>
            </a:endParaRPr>
          </a:p>
        </p:txBody>
      </p:sp>
      <p:sp>
        <p:nvSpPr>
          <p:cNvPr id="133123" name="Text Box 3">
            <a:extLst>
              <a:ext uri="{FF2B5EF4-FFF2-40B4-BE49-F238E27FC236}">
                <a16:creationId xmlns:a16="http://schemas.microsoft.com/office/drawing/2014/main" id="{F3CB18BF-93FB-EE48-94B0-1E1410B06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1295400"/>
            <a:ext cx="8991600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dirty="0">
                <a:latin typeface="+mn-lt"/>
                <a:cs typeface="Courier New" charset="0"/>
              </a:rPr>
              <a:t>"when-else" should be used when:</a:t>
            </a:r>
          </a:p>
          <a:p>
            <a:pPr>
              <a:defRPr/>
            </a:pPr>
            <a:r>
              <a:rPr lang="en-US" sz="2800" dirty="0">
                <a:latin typeface="+mn-lt"/>
                <a:cs typeface="Courier New" charset="0"/>
              </a:rPr>
              <a:t>1) there is only one condition (and thus, only one else), as in the 2-to-1 MUX</a:t>
            </a:r>
          </a:p>
          <a:p>
            <a:pPr>
              <a:defRPr/>
            </a:pPr>
            <a:r>
              <a:rPr lang="en-US" sz="2800" dirty="0">
                <a:latin typeface="+mn-lt"/>
                <a:cs typeface="Courier New" charset="0"/>
              </a:rPr>
              <a:t> 2) conditions are independent of each other (e.g., they test values of different signals)</a:t>
            </a:r>
          </a:p>
          <a:p>
            <a:pPr>
              <a:defRPr/>
            </a:pPr>
            <a:r>
              <a:rPr lang="en-US" sz="2800" dirty="0">
                <a:latin typeface="+mn-lt"/>
                <a:cs typeface="Courier New" charset="0"/>
              </a:rPr>
              <a:t>3) conditions reflect priority (as in priority encoder); one with the highest priority need to be tested first.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Footer Placeholder 2">
            <a:extLst>
              <a:ext uri="{FF2B5EF4-FFF2-40B4-BE49-F238E27FC236}">
                <a16:creationId xmlns:a16="http://schemas.microsoft.com/office/drawing/2014/main" id="{523FA9EE-E9CD-FA4B-B34C-C9540E9A067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69986" name="Rectangle 2">
            <a:extLst>
              <a:ext uri="{FF2B5EF4-FFF2-40B4-BE49-F238E27FC236}">
                <a16:creationId xmlns:a16="http://schemas.microsoft.com/office/drawing/2014/main" id="{CECF3268-DACD-A147-AA87-E894B708C1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8382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when-else vs. with-select-when (2)</a:t>
            </a:r>
            <a:endParaRPr lang="en-US" altLang="en-US" sz="3600" i="1">
              <a:ea typeface="ＭＳ Ｐゴシック" panose="020B0600070205080204" pitchFamily="34" charset="-128"/>
            </a:endParaRPr>
          </a:p>
        </p:txBody>
      </p:sp>
      <p:sp>
        <p:nvSpPr>
          <p:cNvPr id="133123" name="Text Box 3">
            <a:extLst>
              <a:ext uri="{FF2B5EF4-FFF2-40B4-BE49-F238E27FC236}">
                <a16:creationId xmlns:a16="http://schemas.microsoft.com/office/drawing/2014/main" id="{A0FE0FB8-0B15-714B-B7E0-71B6F9237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71600"/>
            <a:ext cx="8991600" cy="336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dirty="0">
                <a:latin typeface="+mn-lt"/>
                <a:cs typeface="Courier New" charset="0"/>
              </a:rPr>
              <a:t>"with-select-when" should be used when there is</a:t>
            </a:r>
          </a:p>
          <a:p>
            <a:pPr>
              <a:defRPr/>
            </a:pPr>
            <a:r>
              <a:rPr lang="en-US" sz="2800" dirty="0">
                <a:latin typeface="+mn-lt"/>
                <a:cs typeface="Courier New" charset="0"/>
              </a:rPr>
              <a:t>1) more than one condition</a:t>
            </a:r>
          </a:p>
          <a:p>
            <a:pPr>
              <a:defRPr/>
            </a:pPr>
            <a:r>
              <a:rPr lang="en-US" sz="2800" dirty="0">
                <a:latin typeface="+mn-lt"/>
                <a:cs typeface="Courier New" charset="0"/>
              </a:rPr>
              <a:t>2) conditions are closely related to each other (e.g., represent different ranges of values of the same signal)</a:t>
            </a:r>
          </a:p>
          <a:p>
            <a:pPr>
              <a:defRPr/>
            </a:pPr>
            <a:r>
              <a:rPr lang="en-US" sz="2800" dirty="0">
                <a:latin typeface="+mn-lt"/>
                <a:cs typeface="Courier New" charset="0"/>
              </a:rPr>
              <a:t>3) all conditions have the same priority (as in the 4-to-1 MUX).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Footer Placeholder 1">
            <a:extLst>
              <a:ext uri="{FF2B5EF4-FFF2-40B4-BE49-F238E27FC236}">
                <a16:creationId xmlns:a16="http://schemas.microsoft.com/office/drawing/2014/main" id="{0B2F2C17-263D-2949-8AC3-8B1229E118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54274" name="Picture 2" descr="crii_application_large_change">
            <a:extLst>
              <a:ext uri="{FF2B5EF4-FFF2-40B4-BE49-F238E27FC236}">
                <a16:creationId xmlns:a16="http://schemas.microsoft.com/office/drawing/2014/main" id="{7AC7688B-EB36-C74A-B469-05E24B04B0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Text Box 3">
            <a:extLst>
              <a:ext uri="{FF2B5EF4-FFF2-40B4-BE49-F238E27FC236}">
                <a16:creationId xmlns:a16="http://schemas.microsoft.com/office/drawing/2014/main" id="{CEEDAAB1-052D-EF46-AC73-56CA4833F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975" y="3124200"/>
            <a:ext cx="6645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>
                <a:solidFill>
                  <a:srgbClr val="333399"/>
                </a:solidFill>
              </a:rPr>
              <a:t>Modeling </a:t>
            </a:r>
            <a:r>
              <a:rPr lang="pl-PL" altLang="en-US" sz="4000" b="1">
                <a:solidFill>
                  <a:srgbClr val="333399"/>
                </a:solidFill>
              </a:rPr>
              <a:t>W</a:t>
            </a:r>
            <a:r>
              <a:rPr lang="en-US" altLang="en-US" sz="4000" b="1">
                <a:solidFill>
                  <a:srgbClr val="333399"/>
                </a:solidFill>
              </a:rPr>
              <a:t>ires and </a:t>
            </a:r>
            <a:r>
              <a:rPr lang="pl-PL" altLang="en-US" sz="4000" b="1">
                <a:solidFill>
                  <a:srgbClr val="333399"/>
                </a:solidFill>
              </a:rPr>
              <a:t>B</a:t>
            </a:r>
            <a:r>
              <a:rPr lang="en-US" altLang="en-US" sz="4000" b="1">
                <a:solidFill>
                  <a:srgbClr val="333399"/>
                </a:solidFill>
              </a:rPr>
              <a:t>uses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oter Placeholder 3">
            <a:extLst>
              <a:ext uri="{FF2B5EF4-FFF2-40B4-BE49-F238E27FC236}">
                <a16:creationId xmlns:a16="http://schemas.microsoft.com/office/drawing/2014/main" id="{617A1AC8-777D-1C41-8EC6-C705DC4D5A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760B5DAE-C198-7A49-8025-9292170154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Signals</a:t>
            </a:r>
            <a:endParaRPr lang="pl-PL" altLang="en-US">
              <a:ea typeface="ＭＳ Ｐゴシック" panose="020B0600070205080204" pitchFamily="34" charset="-128"/>
            </a:endParaRP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2B86510-5479-AD4B-A5B7-5ADA42F74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altLang="en-US" sz="2600">
                <a:ea typeface="ＭＳ Ｐゴシック" panose="020B0600070205080204" pitchFamily="34" charset="-128"/>
              </a:rPr>
              <a:t>   SIGNAL</a:t>
            </a:r>
            <a:r>
              <a:rPr lang="en-US" altLang="en-US" sz="2600">
                <a:ea typeface="ＭＳ Ｐゴシック" panose="020B0600070205080204" pitchFamily="34" charset="-128"/>
              </a:rPr>
              <a:t>  </a:t>
            </a:r>
            <a:r>
              <a:rPr lang="pl-PL" altLang="en-US" sz="2600">
                <a:ea typeface="ＭＳ Ｐゴシック" panose="020B0600070205080204" pitchFamily="34" charset="-128"/>
              </a:rPr>
              <a:t>a</a:t>
            </a:r>
            <a:r>
              <a:rPr lang="en-US" altLang="en-US" sz="2600">
                <a:ea typeface="ＭＳ Ｐゴシック" panose="020B0600070205080204" pitchFamily="34" charset="-128"/>
              </a:rPr>
              <a:t> : </a:t>
            </a:r>
            <a:r>
              <a:rPr lang="pl-PL" altLang="en-US" sz="2600">
                <a:ea typeface="ＭＳ Ｐゴシック" panose="020B0600070205080204" pitchFamily="34" charset="-128"/>
              </a:rPr>
              <a:t>STD_LOGIC</a:t>
            </a:r>
            <a:r>
              <a:rPr lang="en-US" altLang="en-US" sz="2600">
                <a:ea typeface="ＭＳ Ｐゴシック" panose="020B0600070205080204" pitchFamily="34" charset="-128"/>
              </a:rPr>
              <a:t>;</a:t>
            </a:r>
          </a:p>
          <a:p>
            <a:pPr>
              <a:buFontTx/>
              <a:buNone/>
            </a:pPr>
            <a:endParaRPr lang="en-US" altLang="en-US" sz="26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endParaRPr lang="en-US" altLang="en-US" sz="26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endParaRPr lang="en-US" altLang="en-US" sz="26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br>
              <a:rPr lang="pl-PL" altLang="en-US" sz="2600">
                <a:ea typeface="ＭＳ Ｐゴシック" panose="020B0600070205080204" pitchFamily="34" charset="-128"/>
              </a:rPr>
            </a:br>
            <a:r>
              <a:rPr lang="pl-PL" altLang="en-US" sz="2600">
                <a:ea typeface="ＭＳ Ｐゴシック" panose="020B0600070205080204" pitchFamily="34" charset="-128"/>
              </a:rPr>
              <a:t>SIGNAL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pl-PL" altLang="en-US" sz="2600">
                <a:ea typeface="ＭＳ Ｐゴシック" panose="020B0600070205080204" pitchFamily="34" charset="-128"/>
              </a:rPr>
              <a:t>b</a:t>
            </a:r>
            <a:r>
              <a:rPr lang="en-US" altLang="en-US" sz="2600">
                <a:ea typeface="ＭＳ Ｐゴシック" panose="020B0600070205080204" pitchFamily="34" charset="-128"/>
              </a:rPr>
              <a:t> : </a:t>
            </a:r>
            <a:r>
              <a:rPr lang="pl-PL" altLang="en-US" sz="2600">
                <a:ea typeface="ＭＳ Ｐゴシック" panose="020B0600070205080204" pitchFamily="34" charset="-128"/>
              </a:rPr>
              <a:t>STD_LOGIC_VECTOR</a:t>
            </a:r>
            <a:r>
              <a:rPr lang="en-US" altLang="en-US" sz="2600">
                <a:ea typeface="ＭＳ Ｐゴシック" panose="020B0600070205080204" pitchFamily="34" charset="-128"/>
              </a:rPr>
              <a:t>(7</a:t>
            </a:r>
            <a:r>
              <a:rPr lang="pl-PL" altLang="en-US" sz="2600">
                <a:ea typeface="ＭＳ Ｐゴシック" panose="020B0600070205080204" pitchFamily="34" charset="-128"/>
              </a:rPr>
              <a:t> DOWNTO</a:t>
            </a:r>
            <a:r>
              <a:rPr lang="en-US" altLang="en-US" sz="2600">
                <a:ea typeface="ＭＳ Ｐゴシック" panose="020B0600070205080204" pitchFamily="34" charset="-128"/>
              </a:rPr>
              <a:t> 0);</a:t>
            </a:r>
            <a:endParaRPr lang="pl-PL" altLang="en-US" sz="2600">
              <a:ea typeface="ＭＳ Ｐゴシック" panose="020B0600070205080204" pitchFamily="34" charset="-128"/>
            </a:endParaRPr>
          </a:p>
        </p:txBody>
      </p:sp>
      <p:sp>
        <p:nvSpPr>
          <p:cNvPr id="55300" name="Line 4">
            <a:extLst>
              <a:ext uri="{FF2B5EF4-FFF2-40B4-BE49-F238E27FC236}">
                <a16:creationId xmlns:a16="http://schemas.microsoft.com/office/drawing/2014/main" id="{060EECA7-30C1-E349-9DCB-49A77CD831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8956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Text Box 5">
            <a:extLst>
              <a:ext uri="{FF2B5EF4-FFF2-40B4-BE49-F238E27FC236}">
                <a16:creationId xmlns:a16="http://schemas.microsoft.com/office/drawing/2014/main" id="{C589FCF1-BCB0-DA45-A68A-BB7B56119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048000"/>
            <a:ext cx="1658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wire</a:t>
            </a:r>
            <a:endParaRPr lang="pl-PL" altLang="en-US"/>
          </a:p>
        </p:txBody>
      </p:sp>
      <p:sp>
        <p:nvSpPr>
          <p:cNvPr id="55302" name="Text Box 6">
            <a:extLst>
              <a:ext uri="{FF2B5EF4-FFF2-40B4-BE49-F238E27FC236}">
                <a16:creationId xmlns:a16="http://schemas.microsoft.com/office/drawing/2014/main" id="{7620D9DA-BC68-2845-BF65-2802F9A25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286000"/>
            <a:ext cx="1323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3200"/>
              <a:t>a</a:t>
            </a:r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C5B67EF6-9DDC-E347-BEBA-C885E55F7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09825"/>
            <a:ext cx="83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04" name="Rectangle 8">
            <a:extLst>
              <a:ext uri="{FF2B5EF4-FFF2-40B4-BE49-F238E27FC236}">
                <a16:creationId xmlns:a16="http://schemas.microsoft.com/office/drawing/2014/main" id="{5F756665-1CCB-B54B-BA4E-5FC56236A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362200"/>
            <a:ext cx="83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05" name="Line 9">
            <a:extLst>
              <a:ext uri="{FF2B5EF4-FFF2-40B4-BE49-F238E27FC236}">
                <a16:creationId xmlns:a16="http://schemas.microsoft.com/office/drawing/2014/main" id="{435F5F67-3227-084B-AC53-C80E281B66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257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6" name="Text Box 10">
            <a:extLst>
              <a:ext uri="{FF2B5EF4-FFF2-40B4-BE49-F238E27FC236}">
                <a16:creationId xmlns:a16="http://schemas.microsoft.com/office/drawing/2014/main" id="{7EDB241F-A1B5-B34A-8C3B-49B03D9DE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410200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bus</a:t>
            </a:r>
            <a:endParaRPr lang="pl-PL" altLang="en-US"/>
          </a:p>
        </p:txBody>
      </p:sp>
      <p:sp>
        <p:nvSpPr>
          <p:cNvPr id="55307" name="Text Box 11">
            <a:extLst>
              <a:ext uri="{FF2B5EF4-FFF2-40B4-BE49-F238E27FC236}">
                <a16:creationId xmlns:a16="http://schemas.microsoft.com/office/drawing/2014/main" id="{3FED468B-906D-E049-88D5-4A00165E5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8200"/>
            <a:ext cx="1323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3200"/>
              <a:t>b</a:t>
            </a:r>
          </a:p>
        </p:txBody>
      </p:sp>
      <p:sp>
        <p:nvSpPr>
          <p:cNvPr id="55308" name="Rectangle 12">
            <a:extLst>
              <a:ext uri="{FF2B5EF4-FFF2-40B4-BE49-F238E27FC236}">
                <a16:creationId xmlns:a16="http://schemas.microsoft.com/office/drawing/2014/main" id="{3DAC865F-21CF-8240-A09F-BBC900476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4772025"/>
            <a:ext cx="83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09" name="Rectangle 13">
            <a:extLst>
              <a:ext uri="{FF2B5EF4-FFF2-40B4-BE49-F238E27FC236}">
                <a16:creationId xmlns:a16="http://schemas.microsoft.com/office/drawing/2014/main" id="{60ECE4CF-42F0-8542-A6F2-E0FEFD14E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724400"/>
            <a:ext cx="83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10" name="Line 14">
            <a:extLst>
              <a:ext uri="{FF2B5EF4-FFF2-40B4-BE49-F238E27FC236}">
                <a16:creationId xmlns:a16="http://schemas.microsoft.com/office/drawing/2014/main" id="{36CE5778-9C4B-5445-861D-E614003FF1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2819400"/>
            <a:ext cx="7620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Line 15">
            <a:extLst>
              <a:ext uri="{FF2B5EF4-FFF2-40B4-BE49-F238E27FC236}">
                <a16:creationId xmlns:a16="http://schemas.microsoft.com/office/drawing/2014/main" id="{287A9722-5D2E-6E4B-9162-CD82B6132F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743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Text Box 16">
            <a:extLst>
              <a:ext uri="{FF2B5EF4-FFF2-40B4-BE49-F238E27FC236}">
                <a16:creationId xmlns:a16="http://schemas.microsoft.com/office/drawing/2014/main" id="{078D599A-A617-A34F-897D-FDF280AE4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80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1</a:t>
            </a:r>
            <a:endParaRPr lang="pl-PL" altLang="en-US" sz="1600"/>
          </a:p>
        </p:txBody>
      </p:sp>
      <p:sp>
        <p:nvSpPr>
          <p:cNvPr id="55313" name="Line 17">
            <a:extLst>
              <a:ext uri="{FF2B5EF4-FFF2-40B4-BE49-F238E27FC236}">
                <a16:creationId xmlns:a16="http://schemas.microsoft.com/office/drawing/2014/main" id="{11005E09-4E79-D349-B04D-95F300C8B2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5181600"/>
            <a:ext cx="7620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Line 18">
            <a:extLst>
              <a:ext uri="{FF2B5EF4-FFF2-40B4-BE49-F238E27FC236}">
                <a16:creationId xmlns:a16="http://schemas.microsoft.com/office/drawing/2014/main" id="{BC07FD00-DEF4-EE43-A10C-F0A5592957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51054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5" name="Text Box 19">
            <a:extLst>
              <a:ext uri="{FF2B5EF4-FFF2-40B4-BE49-F238E27FC236}">
                <a16:creationId xmlns:a16="http://schemas.microsoft.com/office/drawing/2014/main" id="{701AFB50-C28A-C842-8EC8-AC719A2FE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4864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8</a:t>
            </a:r>
            <a:endParaRPr lang="pl-PL" altLang="en-US"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Footer Placeholder 3">
            <a:extLst>
              <a:ext uri="{FF2B5EF4-FFF2-40B4-BE49-F238E27FC236}">
                <a16:creationId xmlns:a16="http://schemas.microsoft.com/office/drawing/2014/main" id="{675D5B4C-5AA5-C644-A3FD-0921E5BDFF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D4E5A15E-5854-5844-97ED-3427A256FF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Merging wires and buses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44580A94-ED5D-9A44-AD00-4BBFE26E8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581400"/>
            <a:ext cx="7315200" cy="21494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a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STD_LOGIC_VECTOR(3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b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STD_LOGIC_VECTOR(4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c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STD_LOGIC;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SIGNAL </a:t>
            </a:r>
            <a:r>
              <a:rPr kumimoji="0" lang="pl-PL" altLang="en-US" sz="2000">
                <a:latin typeface="Courier New" panose="02070309020205020404" pitchFamily="49" charset="0"/>
              </a:rPr>
              <a:t>d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STD_LOGIC_VECTOR(9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endParaRPr kumimoji="0"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d</a:t>
            </a:r>
            <a:r>
              <a:rPr kumimoji="0" lang="en-US" altLang="en-US" sz="2000">
                <a:latin typeface="Courier New" panose="02070309020205020404" pitchFamily="49" charset="0"/>
              </a:rPr>
              <a:t> &lt;= </a:t>
            </a:r>
          </a:p>
        </p:txBody>
      </p:sp>
      <p:sp>
        <p:nvSpPr>
          <p:cNvPr id="56324" name="Line 4">
            <a:extLst>
              <a:ext uri="{FF2B5EF4-FFF2-40B4-BE49-F238E27FC236}">
                <a16:creationId xmlns:a16="http://schemas.microsoft.com/office/drawing/2014/main" id="{54F5586F-9B99-894A-8A6B-8422EA176D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4478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5" name="Line 5">
            <a:extLst>
              <a:ext uri="{FF2B5EF4-FFF2-40B4-BE49-F238E27FC236}">
                <a16:creationId xmlns:a16="http://schemas.microsoft.com/office/drawing/2014/main" id="{8324C9E0-EBF3-7248-9CE0-5BDA7610A1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133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Line 6">
            <a:extLst>
              <a:ext uri="{FF2B5EF4-FFF2-40B4-BE49-F238E27FC236}">
                <a16:creationId xmlns:a16="http://schemas.microsoft.com/office/drawing/2014/main" id="{AC7EDB1F-232C-4542-8245-4B7C154C15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25146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7" name="Oval 7">
            <a:extLst>
              <a:ext uri="{FF2B5EF4-FFF2-40B4-BE49-F238E27FC236}">
                <a16:creationId xmlns:a16="http://schemas.microsoft.com/office/drawing/2014/main" id="{402C4B24-F411-8C48-8E62-C3577B223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0955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6328" name="Line 8">
            <a:extLst>
              <a:ext uri="{FF2B5EF4-FFF2-40B4-BE49-F238E27FC236}">
                <a16:creationId xmlns:a16="http://schemas.microsoft.com/office/drawing/2014/main" id="{E460C70B-B7DE-E141-A21B-47A2EE99A1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752600"/>
            <a:ext cx="1052513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Line 9">
            <a:extLst>
              <a:ext uri="{FF2B5EF4-FFF2-40B4-BE49-F238E27FC236}">
                <a16:creationId xmlns:a16="http://schemas.microsoft.com/office/drawing/2014/main" id="{37AD5D51-EFC9-B444-B168-715F407229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513" y="2133600"/>
            <a:ext cx="1814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0" name="Line 10">
            <a:extLst>
              <a:ext uri="{FF2B5EF4-FFF2-40B4-BE49-F238E27FC236}">
                <a16:creationId xmlns:a16="http://schemas.microsoft.com/office/drawing/2014/main" id="{29FD4F07-EB4C-CC48-BBE0-77CF753916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2143125"/>
            <a:ext cx="1052513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11">
            <a:extLst>
              <a:ext uri="{FF2B5EF4-FFF2-40B4-BE49-F238E27FC236}">
                <a16:creationId xmlns:a16="http://schemas.microsoft.com/office/drawing/2014/main" id="{2D32795C-8BD9-BE43-B3EC-2A466E4B4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7738" y="21336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12">
            <a:extLst>
              <a:ext uri="{FF2B5EF4-FFF2-40B4-BE49-F238E27FC236}">
                <a16:creationId xmlns:a16="http://schemas.microsoft.com/office/drawing/2014/main" id="{596A33BB-1677-B248-A155-E212631E78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18288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13">
            <a:extLst>
              <a:ext uri="{FF2B5EF4-FFF2-40B4-BE49-F238E27FC236}">
                <a16:creationId xmlns:a16="http://schemas.microsoft.com/office/drawing/2014/main" id="{C826D882-4585-EB43-BDE8-C45BCFD4C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057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Text Box 15">
            <a:extLst>
              <a:ext uri="{FF2B5EF4-FFF2-40B4-BE49-F238E27FC236}">
                <a16:creationId xmlns:a16="http://schemas.microsoft.com/office/drawing/2014/main" id="{8222A804-933D-2544-A1BF-09D713FCB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5240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4</a:t>
            </a:r>
          </a:p>
        </p:txBody>
      </p:sp>
      <p:sp>
        <p:nvSpPr>
          <p:cNvPr id="56335" name="Text Box 16">
            <a:extLst>
              <a:ext uri="{FF2B5EF4-FFF2-40B4-BE49-F238E27FC236}">
                <a16:creationId xmlns:a16="http://schemas.microsoft.com/office/drawing/2014/main" id="{3AE53EE2-5CD1-5146-A4C6-B3098219A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413" y="2071688"/>
            <a:ext cx="1211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5</a:t>
            </a:r>
          </a:p>
        </p:txBody>
      </p:sp>
      <p:sp>
        <p:nvSpPr>
          <p:cNvPr id="56336" name="Line 17">
            <a:extLst>
              <a:ext uri="{FF2B5EF4-FFF2-40B4-BE49-F238E27FC236}">
                <a16:creationId xmlns:a16="http://schemas.microsoft.com/office/drawing/2014/main" id="{C0EE8318-DAB7-DF47-81EB-2808FCAFB7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057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Text Box 18">
            <a:extLst>
              <a:ext uri="{FF2B5EF4-FFF2-40B4-BE49-F238E27FC236}">
                <a16:creationId xmlns:a16="http://schemas.microsoft.com/office/drawing/2014/main" id="{1F364868-C7F1-A44A-BEE2-E7CD5FA45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7145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10</a:t>
            </a:r>
          </a:p>
        </p:txBody>
      </p:sp>
      <p:sp>
        <p:nvSpPr>
          <p:cNvPr id="56338" name="Text Box 19">
            <a:extLst>
              <a:ext uri="{FF2B5EF4-FFF2-40B4-BE49-F238E27FC236}">
                <a16:creationId xmlns:a16="http://schemas.microsoft.com/office/drawing/2014/main" id="{BBD2EC4F-7F03-9746-9D16-13AD9729A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171575"/>
            <a:ext cx="126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56339" name="Text Box 20">
            <a:extLst>
              <a:ext uri="{FF2B5EF4-FFF2-40B4-BE49-F238E27FC236}">
                <a16:creationId xmlns:a16="http://schemas.microsoft.com/office/drawing/2014/main" id="{5EB50C07-4055-064C-A66E-CF9E17764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1917700"/>
            <a:ext cx="126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b</a:t>
            </a:r>
          </a:p>
        </p:txBody>
      </p:sp>
      <p:sp>
        <p:nvSpPr>
          <p:cNvPr id="56340" name="Text Box 21">
            <a:extLst>
              <a:ext uri="{FF2B5EF4-FFF2-40B4-BE49-F238E27FC236}">
                <a16:creationId xmlns:a16="http://schemas.microsoft.com/office/drawing/2014/main" id="{32AC6AFB-8439-A248-B363-CE443AFFA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2603500"/>
            <a:ext cx="125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56341" name="Text Box 22">
            <a:extLst>
              <a:ext uri="{FF2B5EF4-FFF2-40B4-BE49-F238E27FC236}">
                <a16:creationId xmlns:a16="http://schemas.microsoft.com/office/drawing/2014/main" id="{10DF0FF2-9BB9-8744-BAEE-027E928C3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2098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d = a || b || c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Footer Placeholder 3">
            <a:extLst>
              <a:ext uri="{FF2B5EF4-FFF2-40B4-BE49-F238E27FC236}">
                <a16:creationId xmlns:a16="http://schemas.microsoft.com/office/drawing/2014/main" id="{13F27BEB-8771-D949-8A4D-B39B274424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7545C560-6A0E-9F4F-A28C-ABB2D68F69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Merging wires and buses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7ADAFDE-FB0A-4B41-8654-83FEE3BD4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581400"/>
            <a:ext cx="7315200" cy="21494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a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STD_LOGIC_VECTOR(3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b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STD_LOGIC_VECTOR(4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c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STD_LOGIC;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SIGNAL </a:t>
            </a:r>
            <a:r>
              <a:rPr kumimoji="0" lang="pl-PL" altLang="en-US" sz="2000">
                <a:latin typeface="Courier New" panose="02070309020205020404" pitchFamily="49" charset="0"/>
              </a:rPr>
              <a:t>d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STD_LOGIC_VECTOR(9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endParaRPr kumimoji="0"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d</a:t>
            </a:r>
            <a:r>
              <a:rPr kumimoji="0" lang="en-US" altLang="en-US" sz="2000">
                <a:latin typeface="Courier New" panose="02070309020205020404" pitchFamily="49" charset="0"/>
              </a:rPr>
              <a:t> &lt;= a &amp; b &amp; c;</a:t>
            </a:r>
          </a:p>
        </p:txBody>
      </p:sp>
      <p:sp>
        <p:nvSpPr>
          <p:cNvPr id="57348" name="Line 4">
            <a:extLst>
              <a:ext uri="{FF2B5EF4-FFF2-40B4-BE49-F238E27FC236}">
                <a16:creationId xmlns:a16="http://schemas.microsoft.com/office/drawing/2014/main" id="{C00F50A8-B7C2-5E4F-8753-1BCDEE3B9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4478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>
            <a:extLst>
              <a:ext uri="{FF2B5EF4-FFF2-40B4-BE49-F238E27FC236}">
                <a16:creationId xmlns:a16="http://schemas.microsoft.com/office/drawing/2014/main" id="{D0F4B47C-B247-9A4A-8989-1C8CCE4214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133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0" name="Line 6">
            <a:extLst>
              <a:ext uri="{FF2B5EF4-FFF2-40B4-BE49-F238E27FC236}">
                <a16:creationId xmlns:a16="http://schemas.microsoft.com/office/drawing/2014/main" id="{271FA88E-0D1C-C848-B91B-8DB1B9B9CA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25146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1" name="Oval 7">
            <a:extLst>
              <a:ext uri="{FF2B5EF4-FFF2-40B4-BE49-F238E27FC236}">
                <a16:creationId xmlns:a16="http://schemas.microsoft.com/office/drawing/2014/main" id="{D3728C5E-C217-644A-AF7F-4BC4FB743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0955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7352" name="Line 8">
            <a:extLst>
              <a:ext uri="{FF2B5EF4-FFF2-40B4-BE49-F238E27FC236}">
                <a16:creationId xmlns:a16="http://schemas.microsoft.com/office/drawing/2014/main" id="{BE35F674-B02F-0A41-A267-F930C4550B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752600"/>
            <a:ext cx="1052513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Line 9">
            <a:extLst>
              <a:ext uri="{FF2B5EF4-FFF2-40B4-BE49-F238E27FC236}">
                <a16:creationId xmlns:a16="http://schemas.microsoft.com/office/drawing/2014/main" id="{FEBCA998-6C6D-604B-A445-29B9BE693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513" y="2133600"/>
            <a:ext cx="1814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Line 10">
            <a:extLst>
              <a:ext uri="{FF2B5EF4-FFF2-40B4-BE49-F238E27FC236}">
                <a16:creationId xmlns:a16="http://schemas.microsoft.com/office/drawing/2014/main" id="{3506DF8E-4CB3-C84D-AB7C-DDEE5FAD11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2143125"/>
            <a:ext cx="1052513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11">
            <a:extLst>
              <a:ext uri="{FF2B5EF4-FFF2-40B4-BE49-F238E27FC236}">
                <a16:creationId xmlns:a16="http://schemas.microsoft.com/office/drawing/2014/main" id="{15153FE1-16B5-1044-8CE3-649FAF1610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7738" y="21336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12">
            <a:extLst>
              <a:ext uri="{FF2B5EF4-FFF2-40B4-BE49-F238E27FC236}">
                <a16:creationId xmlns:a16="http://schemas.microsoft.com/office/drawing/2014/main" id="{49DB76F5-C77B-9A4A-89FA-B0BED9DFFD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18288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Line 13">
            <a:extLst>
              <a:ext uri="{FF2B5EF4-FFF2-40B4-BE49-F238E27FC236}">
                <a16:creationId xmlns:a16="http://schemas.microsoft.com/office/drawing/2014/main" id="{35869A69-7A52-DF4B-A91E-B1D65E5942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057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Text Box 15">
            <a:extLst>
              <a:ext uri="{FF2B5EF4-FFF2-40B4-BE49-F238E27FC236}">
                <a16:creationId xmlns:a16="http://schemas.microsoft.com/office/drawing/2014/main" id="{D382F46F-4E77-5D4E-A589-ACDCB64CE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5240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4</a:t>
            </a:r>
          </a:p>
        </p:txBody>
      </p:sp>
      <p:sp>
        <p:nvSpPr>
          <p:cNvPr id="57359" name="Text Box 16">
            <a:extLst>
              <a:ext uri="{FF2B5EF4-FFF2-40B4-BE49-F238E27FC236}">
                <a16:creationId xmlns:a16="http://schemas.microsoft.com/office/drawing/2014/main" id="{4999D666-ED84-E041-88E5-025EB383B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413" y="2071688"/>
            <a:ext cx="1211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5</a:t>
            </a:r>
          </a:p>
        </p:txBody>
      </p:sp>
      <p:sp>
        <p:nvSpPr>
          <p:cNvPr id="57360" name="Line 17">
            <a:extLst>
              <a:ext uri="{FF2B5EF4-FFF2-40B4-BE49-F238E27FC236}">
                <a16:creationId xmlns:a16="http://schemas.microsoft.com/office/drawing/2014/main" id="{7B2FE2D0-BBD8-A848-A469-ACA0FCE2DC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057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1" name="Text Box 18">
            <a:extLst>
              <a:ext uri="{FF2B5EF4-FFF2-40B4-BE49-F238E27FC236}">
                <a16:creationId xmlns:a16="http://schemas.microsoft.com/office/drawing/2014/main" id="{5D50AD43-7981-9E45-979A-58F5CD4B3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7145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10</a:t>
            </a:r>
          </a:p>
        </p:txBody>
      </p:sp>
      <p:sp>
        <p:nvSpPr>
          <p:cNvPr id="57362" name="Text Box 19">
            <a:extLst>
              <a:ext uri="{FF2B5EF4-FFF2-40B4-BE49-F238E27FC236}">
                <a16:creationId xmlns:a16="http://schemas.microsoft.com/office/drawing/2014/main" id="{C1C6A249-C7BA-CA47-855A-DF1E3A19B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171575"/>
            <a:ext cx="126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57363" name="Text Box 20">
            <a:extLst>
              <a:ext uri="{FF2B5EF4-FFF2-40B4-BE49-F238E27FC236}">
                <a16:creationId xmlns:a16="http://schemas.microsoft.com/office/drawing/2014/main" id="{364A2A47-3517-0D43-8867-372B558E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1917700"/>
            <a:ext cx="126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b</a:t>
            </a:r>
          </a:p>
        </p:txBody>
      </p:sp>
      <p:sp>
        <p:nvSpPr>
          <p:cNvPr id="57364" name="Text Box 21">
            <a:extLst>
              <a:ext uri="{FF2B5EF4-FFF2-40B4-BE49-F238E27FC236}">
                <a16:creationId xmlns:a16="http://schemas.microsoft.com/office/drawing/2014/main" id="{42C8B01A-05CC-6F45-99B9-ECAB345F0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2603500"/>
            <a:ext cx="125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57365" name="Text Box 22">
            <a:extLst>
              <a:ext uri="{FF2B5EF4-FFF2-40B4-BE49-F238E27FC236}">
                <a16:creationId xmlns:a16="http://schemas.microsoft.com/office/drawing/2014/main" id="{5AFBB695-E467-AC42-A3EC-6DFC7D48E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2098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d = a || b || c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Footer Placeholder 3">
            <a:extLst>
              <a:ext uri="{FF2B5EF4-FFF2-40B4-BE49-F238E27FC236}">
                <a16:creationId xmlns:a16="http://schemas.microsoft.com/office/drawing/2014/main" id="{4B39F039-53F2-544B-B5E4-B578F0CA4C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F85C78F1-4EF0-A34D-B444-8E937FD78D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Splitting buses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941D9C7-AED5-FF4C-9E51-8101ABB7D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352800"/>
            <a:ext cx="7315200" cy="28479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a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STD_LOGIC_VECTOR(3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b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STD_LOGIC_VECTOR(4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c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STD_LOGIC;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SIGNAL </a:t>
            </a:r>
            <a:r>
              <a:rPr kumimoji="0" lang="pl-PL" altLang="en-US" sz="2000">
                <a:latin typeface="Courier New" panose="02070309020205020404" pitchFamily="49" charset="0"/>
              </a:rPr>
              <a:t>d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STD_LOGIC_VECTOR(9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endParaRPr kumimoji="0"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a &lt;= 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b &lt;= 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c &lt;= </a:t>
            </a:r>
          </a:p>
        </p:txBody>
      </p:sp>
      <p:sp>
        <p:nvSpPr>
          <p:cNvPr id="58372" name="Line 4">
            <a:extLst>
              <a:ext uri="{FF2B5EF4-FFF2-40B4-BE49-F238E27FC236}">
                <a16:creationId xmlns:a16="http://schemas.microsoft.com/office/drawing/2014/main" id="{D7E33382-669D-F048-A832-052FC68D72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1495425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3" name="Line 5">
            <a:extLst>
              <a:ext uri="{FF2B5EF4-FFF2-40B4-BE49-F238E27FC236}">
                <a16:creationId xmlns:a16="http://schemas.microsoft.com/office/drawing/2014/main" id="{9E2F3C47-7D66-F64D-A527-33247F32D0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21213" y="2181225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6">
            <a:extLst>
              <a:ext uri="{FF2B5EF4-FFF2-40B4-BE49-F238E27FC236}">
                <a16:creationId xmlns:a16="http://schemas.microsoft.com/office/drawing/2014/main" id="{7D285273-7CE3-334B-AE86-F5F96F9424C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45013" y="2562225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Oval 7">
            <a:extLst>
              <a:ext uri="{FF2B5EF4-FFF2-40B4-BE49-F238E27FC236}">
                <a16:creationId xmlns:a16="http://schemas.microsoft.com/office/drawing/2014/main" id="{39A162FD-6D56-F045-AA39-5CE5B432FDE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35350" y="214312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8376" name="Line 8">
            <a:extLst>
              <a:ext uri="{FF2B5EF4-FFF2-40B4-BE49-F238E27FC236}">
                <a16:creationId xmlns:a16="http://schemas.microsoft.com/office/drawing/2014/main" id="{B22BB8DF-1CC0-6546-80D2-1E3B531FE4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2500" y="1800225"/>
            <a:ext cx="1052513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Line 9">
            <a:extLst>
              <a:ext uri="{FF2B5EF4-FFF2-40B4-BE49-F238E27FC236}">
                <a16:creationId xmlns:a16="http://schemas.microsoft.com/office/drawing/2014/main" id="{D8572024-B70E-764C-813B-4DB99FEE23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20988" y="2181225"/>
            <a:ext cx="1814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8" name="Line 10">
            <a:extLst>
              <a:ext uri="{FF2B5EF4-FFF2-40B4-BE49-F238E27FC236}">
                <a16:creationId xmlns:a16="http://schemas.microsoft.com/office/drawing/2014/main" id="{2AB52520-AC3B-2142-A767-31CB8753009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92500" y="2190750"/>
            <a:ext cx="1052513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11">
            <a:extLst>
              <a:ext uri="{FF2B5EF4-FFF2-40B4-BE49-F238E27FC236}">
                <a16:creationId xmlns:a16="http://schemas.microsoft.com/office/drawing/2014/main" id="{1198C1B8-8B8E-8E40-A209-28B9BC1760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59013" y="2181225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Line 12">
            <a:extLst>
              <a:ext uri="{FF2B5EF4-FFF2-40B4-BE49-F238E27FC236}">
                <a16:creationId xmlns:a16="http://schemas.microsoft.com/office/drawing/2014/main" id="{73571804-253E-F741-A9CA-3AEFE0F70B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87813" y="1876425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Line 13">
            <a:extLst>
              <a:ext uri="{FF2B5EF4-FFF2-40B4-BE49-F238E27FC236}">
                <a16:creationId xmlns:a16="http://schemas.microsoft.com/office/drawing/2014/main" id="{2BDBB669-F51D-CA4D-B1C4-33E7E6385A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40213" y="21050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2" name="Text Box 14">
            <a:extLst>
              <a:ext uri="{FF2B5EF4-FFF2-40B4-BE49-F238E27FC236}">
                <a16:creationId xmlns:a16="http://schemas.microsoft.com/office/drawing/2014/main" id="{FACFE1F5-7941-7243-B09D-584ADCEFC35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124200" y="15240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4</a:t>
            </a:r>
          </a:p>
        </p:txBody>
      </p:sp>
      <p:sp>
        <p:nvSpPr>
          <p:cNvPr id="58383" name="Text Box 15">
            <a:extLst>
              <a:ext uri="{FF2B5EF4-FFF2-40B4-BE49-F238E27FC236}">
                <a16:creationId xmlns:a16="http://schemas.microsoft.com/office/drawing/2014/main" id="{F5EC0316-0D9A-6045-81E7-CAC8716EB22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276600" y="21336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5</a:t>
            </a:r>
          </a:p>
        </p:txBody>
      </p:sp>
      <p:sp>
        <p:nvSpPr>
          <p:cNvPr id="58384" name="Line 16">
            <a:extLst>
              <a:ext uri="{FF2B5EF4-FFF2-40B4-BE49-F238E27FC236}">
                <a16:creationId xmlns:a16="http://schemas.microsoft.com/office/drawing/2014/main" id="{ACF8550B-2DF5-7043-B208-89715CAED5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7613" y="21050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5" name="Text Box 17">
            <a:extLst>
              <a:ext uri="{FF2B5EF4-FFF2-40B4-BE49-F238E27FC236}">
                <a16:creationId xmlns:a16="http://schemas.microsoft.com/office/drawing/2014/main" id="{2356517B-0914-ED48-A07F-D3E5F6A9DD7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71600" y="17653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10</a:t>
            </a:r>
          </a:p>
        </p:txBody>
      </p:sp>
      <p:sp>
        <p:nvSpPr>
          <p:cNvPr id="58386" name="Text Box 18">
            <a:extLst>
              <a:ext uri="{FF2B5EF4-FFF2-40B4-BE49-F238E27FC236}">
                <a16:creationId xmlns:a16="http://schemas.microsoft.com/office/drawing/2014/main" id="{4CA2B3E7-F7D6-F541-BE24-EFA012B57CE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45038" y="1219200"/>
            <a:ext cx="2951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 = d</a:t>
            </a:r>
            <a:r>
              <a:rPr lang="en-US" altLang="en-US" baseline="-25000"/>
              <a:t> ..</a:t>
            </a:r>
            <a:r>
              <a:rPr lang="en-US" altLang="en-US"/>
              <a:t> </a:t>
            </a:r>
          </a:p>
        </p:txBody>
      </p:sp>
      <p:sp>
        <p:nvSpPr>
          <p:cNvPr id="58387" name="Text Box 19">
            <a:extLst>
              <a:ext uri="{FF2B5EF4-FFF2-40B4-BE49-F238E27FC236}">
                <a16:creationId xmlns:a16="http://schemas.microsoft.com/office/drawing/2014/main" id="{DCF171F2-9212-FF4A-8B27-C42DF6A523A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68850" y="1981200"/>
            <a:ext cx="2546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b = d</a:t>
            </a:r>
            <a:r>
              <a:rPr lang="en-US" altLang="en-US" baseline="-25000"/>
              <a:t> ..</a:t>
            </a:r>
            <a:r>
              <a:rPr lang="en-US" altLang="en-US"/>
              <a:t> </a:t>
            </a:r>
          </a:p>
        </p:txBody>
      </p:sp>
      <p:sp>
        <p:nvSpPr>
          <p:cNvPr id="58388" name="Text Box 20">
            <a:extLst>
              <a:ext uri="{FF2B5EF4-FFF2-40B4-BE49-F238E27FC236}">
                <a16:creationId xmlns:a16="http://schemas.microsoft.com/office/drawing/2014/main" id="{8F533C99-2D8D-E347-B88B-B1E1E2AA77A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62500" y="2673350"/>
            <a:ext cx="2552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 = d</a:t>
            </a:r>
            <a:r>
              <a:rPr lang="en-US" altLang="en-US" baseline="-25000"/>
              <a:t> </a:t>
            </a:r>
          </a:p>
        </p:txBody>
      </p:sp>
      <p:sp>
        <p:nvSpPr>
          <p:cNvPr id="58389" name="Text Box 21">
            <a:extLst>
              <a:ext uri="{FF2B5EF4-FFF2-40B4-BE49-F238E27FC236}">
                <a16:creationId xmlns:a16="http://schemas.microsoft.com/office/drawing/2014/main" id="{3D26EC69-F6DF-0044-831A-179B8320B44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01700" y="1905000"/>
            <a:ext cx="126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Footer Placeholder 3">
            <a:extLst>
              <a:ext uri="{FF2B5EF4-FFF2-40B4-BE49-F238E27FC236}">
                <a16:creationId xmlns:a16="http://schemas.microsoft.com/office/drawing/2014/main" id="{2223DB8E-539A-3249-BC35-71A7794A5C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3994C7A9-1A4B-2642-AD5F-EDA41D1838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Splitting buses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42F1D0AD-4432-5245-85AD-9571C7320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352800"/>
            <a:ext cx="7315200" cy="28479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a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STD_LOGIC_VECTOR(3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b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STD_LOGIC_VECTOR(4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r>
              <a:rPr kumimoji="0" lang="pl-PL" altLang="en-US" sz="2000">
                <a:latin typeface="Courier New" panose="02070309020205020404" pitchFamily="49" charset="0"/>
              </a:rPr>
              <a:t>SIGNAL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pl-PL" altLang="en-US" sz="2000">
                <a:latin typeface="Courier New" panose="02070309020205020404" pitchFamily="49" charset="0"/>
              </a:rPr>
              <a:t>c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STD_LOGIC;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SIGNAL </a:t>
            </a:r>
            <a:r>
              <a:rPr kumimoji="0" lang="pl-PL" altLang="en-US" sz="2000">
                <a:latin typeface="Courier New" panose="02070309020205020404" pitchFamily="49" charset="0"/>
              </a:rPr>
              <a:t>d</a:t>
            </a:r>
            <a:r>
              <a:rPr kumimoji="0" lang="en-US" altLang="en-US" sz="2000">
                <a:latin typeface="Courier New" panose="02070309020205020404" pitchFamily="49" charset="0"/>
              </a:rPr>
              <a:t>: STD_LOGIC_VECTOR(9 </a:t>
            </a:r>
            <a:r>
              <a:rPr kumimoji="0" lang="pl-PL" altLang="en-US" sz="2000">
                <a:latin typeface="Courier New" panose="02070309020205020404" pitchFamily="49" charset="0"/>
              </a:rPr>
              <a:t>DOWNTO</a:t>
            </a:r>
            <a:r>
              <a:rPr kumimoji="0" lang="en-US" altLang="en-US" sz="2000">
                <a:latin typeface="Courier New" panose="02070309020205020404" pitchFamily="49" charset="0"/>
              </a:rPr>
              <a:t> 0);</a:t>
            </a:r>
          </a:p>
          <a:p>
            <a:pPr>
              <a:lnSpc>
                <a:spcPct val="95000"/>
              </a:lnSpc>
              <a:buClrTx/>
            </a:pPr>
            <a:endParaRPr kumimoji="0"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a &lt;= d(9 downto 6);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b &lt;= d(5 downto 1);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c &lt;= d(0);</a:t>
            </a:r>
          </a:p>
        </p:txBody>
      </p:sp>
      <p:sp>
        <p:nvSpPr>
          <p:cNvPr id="59396" name="Line 4">
            <a:extLst>
              <a:ext uri="{FF2B5EF4-FFF2-40B4-BE49-F238E27FC236}">
                <a16:creationId xmlns:a16="http://schemas.microsoft.com/office/drawing/2014/main" id="{2AF2773B-E154-DD42-85C5-6DFD0888AB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1495425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7" name="Line 5">
            <a:extLst>
              <a:ext uri="{FF2B5EF4-FFF2-40B4-BE49-F238E27FC236}">
                <a16:creationId xmlns:a16="http://schemas.microsoft.com/office/drawing/2014/main" id="{24495C3B-3387-9A46-8780-5FA1AD1C26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21213" y="2181225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8" name="Line 6">
            <a:extLst>
              <a:ext uri="{FF2B5EF4-FFF2-40B4-BE49-F238E27FC236}">
                <a16:creationId xmlns:a16="http://schemas.microsoft.com/office/drawing/2014/main" id="{5CFA1D06-F603-1745-B878-AABD6A10D8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45013" y="2562225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9" name="Oval 7">
            <a:extLst>
              <a:ext uri="{FF2B5EF4-FFF2-40B4-BE49-F238E27FC236}">
                <a16:creationId xmlns:a16="http://schemas.microsoft.com/office/drawing/2014/main" id="{A1E098D1-9998-4E4A-A067-EAC3FC93DC9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435350" y="214312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9400" name="Line 8">
            <a:extLst>
              <a:ext uri="{FF2B5EF4-FFF2-40B4-BE49-F238E27FC236}">
                <a16:creationId xmlns:a16="http://schemas.microsoft.com/office/drawing/2014/main" id="{2D8F1F48-C801-4742-822C-49CAD76795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2500" y="1800225"/>
            <a:ext cx="1052513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1" name="Line 9">
            <a:extLst>
              <a:ext uri="{FF2B5EF4-FFF2-40B4-BE49-F238E27FC236}">
                <a16:creationId xmlns:a16="http://schemas.microsoft.com/office/drawing/2014/main" id="{EACF75E5-6741-7A4B-8992-92C5A0AD71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20988" y="2181225"/>
            <a:ext cx="1814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Line 10">
            <a:extLst>
              <a:ext uri="{FF2B5EF4-FFF2-40B4-BE49-F238E27FC236}">
                <a16:creationId xmlns:a16="http://schemas.microsoft.com/office/drawing/2014/main" id="{ED511FE4-367F-5042-B5E6-FD141341DB4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92500" y="2190750"/>
            <a:ext cx="1052513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3" name="Line 11">
            <a:extLst>
              <a:ext uri="{FF2B5EF4-FFF2-40B4-BE49-F238E27FC236}">
                <a16:creationId xmlns:a16="http://schemas.microsoft.com/office/drawing/2014/main" id="{C261A2EC-F72C-2846-B384-501B138B37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59013" y="2181225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12">
            <a:extLst>
              <a:ext uri="{FF2B5EF4-FFF2-40B4-BE49-F238E27FC236}">
                <a16:creationId xmlns:a16="http://schemas.microsoft.com/office/drawing/2014/main" id="{1BBB61D1-D34E-8F4C-96FA-6603BB613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87813" y="1876425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Line 13">
            <a:extLst>
              <a:ext uri="{FF2B5EF4-FFF2-40B4-BE49-F238E27FC236}">
                <a16:creationId xmlns:a16="http://schemas.microsoft.com/office/drawing/2014/main" id="{B4649478-B193-F844-A901-6CA4CBB871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40213" y="21050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Text Box 14">
            <a:extLst>
              <a:ext uri="{FF2B5EF4-FFF2-40B4-BE49-F238E27FC236}">
                <a16:creationId xmlns:a16="http://schemas.microsoft.com/office/drawing/2014/main" id="{28F9890E-FA19-084E-B604-F52F3DB6895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124200" y="15240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4</a:t>
            </a:r>
          </a:p>
        </p:txBody>
      </p:sp>
      <p:sp>
        <p:nvSpPr>
          <p:cNvPr id="59407" name="Text Box 15">
            <a:extLst>
              <a:ext uri="{FF2B5EF4-FFF2-40B4-BE49-F238E27FC236}">
                <a16:creationId xmlns:a16="http://schemas.microsoft.com/office/drawing/2014/main" id="{09E2CB90-5433-644E-8380-6550679230B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276600" y="21336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5</a:t>
            </a:r>
          </a:p>
        </p:txBody>
      </p:sp>
      <p:sp>
        <p:nvSpPr>
          <p:cNvPr id="59408" name="Line 16">
            <a:extLst>
              <a:ext uri="{FF2B5EF4-FFF2-40B4-BE49-F238E27FC236}">
                <a16:creationId xmlns:a16="http://schemas.microsoft.com/office/drawing/2014/main" id="{5C055879-1F9D-E243-B3D7-43E3022C0F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7613" y="21050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Text Box 17">
            <a:extLst>
              <a:ext uri="{FF2B5EF4-FFF2-40B4-BE49-F238E27FC236}">
                <a16:creationId xmlns:a16="http://schemas.microsoft.com/office/drawing/2014/main" id="{0578F1B9-5A8F-834A-84DD-1BF2FDB751F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71600" y="17653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10</a:t>
            </a:r>
          </a:p>
        </p:txBody>
      </p:sp>
      <p:sp>
        <p:nvSpPr>
          <p:cNvPr id="59410" name="Text Box 18">
            <a:extLst>
              <a:ext uri="{FF2B5EF4-FFF2-40B4-BE49-F238E27FC236}">
                <a16:creationId xmlns:a16="http://schemas.microsoft.com/office/drawing/2014/main" id="{A0F2C91F-D05A-9D47-B756-D79BA9B9AE8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45038" y="1219200"/>
            <a:ext cx="2951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 = d</a:t>
            </a:r>
            <a:r>
              <a:rPr lang="en-US" altLang="en-US" baseline="-25000"/>
              <a:t>9..6</a:t>
            </a:r>
            <a:r>
              <a:rPr lang="en-US" altLang="en-US"/>
              <a:t> </a:t>
            </a:r>
          </a:p>
        </p:txBody>
      </p:sp>
      <p:sp>
        <p:nvSpPr>
          <p:cNvPr id="59411" name="Text Box 19">
            <a:extLst>
              <a:ext uri="{FF2B5EF4-FFF2-40B4-BE49-F238E27FC236}">
                <a16:creationId xmlns:a16="http://schemas.microsoft.com/office/drawing/2014/main" id="{26E56213-7C1D-D749-9D19-F393DD7DEEB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68850" y="1981200"/>
            <a:ext cx="2546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b = d</a:t>
            </a:r>
            <a:r>
              <a:rPr lang="en-US" altLang="en-US" baseline="-25000"/>
              <a:t>5..1</a:t>
            </a:r>
            <a:r>
              <a:rPr lang="en-US" altLang="en-US"/>
              <a:t> </a:t>
            </a:r>
          </a:p>
        </p:txBody>
      </p:sp>
      <p:sp>
        <p:nvSpPr>
          <p:cNvPr id="59412" name="Text Box 20">
            <a:extLst>
              <a:ext uri="{FF2B5EF4-FFF2-40B4-BE49-F238E27FC236}">
                <a16:creationId xmlns:a16="http://schemas.microsoft.com/office/drawing/2014/main" id="{683E396E-71B0-2B44-958A-39699DD510E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62500" y="2673350"/>
            <a:ext cx="2552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 = d</a:t>
            </a:r>
            <a:r>
              <a:rPr lang="en-US" altLang="en-US" baseline="-25000"/>
              <a:t>0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C66E14BD-E788-DA45-AB95-7EEB8B576A99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01700" y="1905000"/>
            <a:ext cx="126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Footer Placeholder 1">
            <a:extLst>
              <a:ext uri="{FF2B5EF4-FFF2-40B4-BE49-F238E27FC236}">
                <a16:creationId xmlns:a16="http://schemas.microsoft.com/office/drawing/2014/main" id="{B485DA9F-0EB8-F343-9699-B232F51A0A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60418" name="Picture 2" descr="crii_application_large_change">
            <a:extLst>
              <a:ext uri="{FF2B5EF4-FFF2-40B4-BE49-F238E27FC236}">
                <a16:creationId xmlns:a16="http://schemas.microsoft.com/office/drawing/2014/main" id="{155DABF5-CF5A-FE48-9981-2452CA192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19" name="Text Box 3">
            <a:extLst>
              <a:ext uri="{FF2B5EF4-FFF2-40B4-BE49-F238E27FC236}">
                <a16:creationId xmlns:a16="http://schemas.microsoft.com/office/drawing/2014/main" id="{FF63ADB0-4D3F-B041-9658-46B6B251F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713" y="2743200"/>
            <a:ext cx="5489575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>
                <a:solidFill>
                  <a:srgbClr val="333399"/>
                </a:solidFill>
              </a:rPr>
              <a:t>Combinational-Circuit</a:t>
            </a:r>
          </a:p>
          <a:p>
            <a:pPr algn="ctr"/>
            <a:r>
              <a:rPr lang="en-US" altLang="en-US" sz="4000" b="1">
                <a:solidFill>
                  <a:srgbClr val="333399"/>
                </a:solidFill>
              </a:rPr>
              <a:t>Building Blocks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Footer Placeholder 1">
            <a:extLst>
              <a:ext uri="{FF2B5EF4-FFF2-40B4-BE49-F238E27FC236}">
                <a16:creationId xmlns:a16="http://schemas.microsoft.com/office/drawing/2014/main" id="{A888936B-7A96-1A47-9B28-146DD60A2A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61442" name="Picture 2" descr="crii_application_large_change">
            <a:extLst>
              <a:ext uri="{FF2B5EF4-FFF2-40B4-BE49-F238E27FC236}">
                <a16:creationId xmlns:a16="http://schemas.microsoft.com/office/drawing/2014/main" id="{D614EDD7-7AD7-FA4F-A867-70D2C073C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3" name="Text Box 3">
            <a:extLst>
              <a:ext uri="{FF2B5EF4-FFF2-40B4-BE49-F238E27FC236}">
                <a16:creationId xmlns:a16="http://schemas.microsoft.com/office/drawing/2014/main" id="{5EAE7DE7-0E28-E74F-AA8F-7C9C565B0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048000"/>
            <a:ext cx="62817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/>
              <a:t>Fixed Shifters &amp; Rotators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2">
            <a:extLst>
              <a:ext uri="{FF2B5EF4-FFF2-40B4-BE49-F238E27FC236}">
                <a16:creationId xmlns:a16="http://schemas.microsoft.com/office/drawing/2014/main" id="{7F22137D-51DF-9241-A8B8-63C3BA4F817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61B8AEAB-8124-EE44-929A-C12922A424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3810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</a:t>
            </a:r>
            <a:r>
              <a:rPr lang="pl-PL" altLang="en-US">
                <a:ea typeface="ＭＳ Ｐゴシック" panose="020B0600070205080204" pitchFamily="34" charset="-128"/>
              </a:rPr>
              <a:t>eading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4035" name="Text Box 3">
            <a:extLst>
              <a:ext uri="{FF2B5EF4-FFF2-40B4-BE49-F238E27FC236}">
                <a16:creationId xmlns:a16="http://schemas.microsoft.com/office/drawing/2014/main" id="{666E4C20-07BD-7941-AEAE-5B3B8D840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835400"/>
            <a:ext cx="9067800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pl-PL" altLang="en-US" sz="2800"/>
              <a:t>S. Brown and Z. Vranesic</a:t>
            </a:r>
            <a:r>
              <a:rPr lang="en-US" altLang="en-US" sz="2800"/>
              <a:t>,</a:t>
            </a:r>
            <a:r>
              <a:rPr lang="en-US" altLang="en-US" sz="2800" i="1"/>
              <a:t> </a:t>
            </a:r>
            <a:r>
              <a:rPr lang="pl-PL" altLang="en-US" sz="2800" i="1"/>
              <a:t>Fundamentals of Digital</a:t>
            </a:r>
            <a:br>
              <a:rPr lang="pl-PL" altLang="en-US" sz="2800" i="1"/>
            </a:br>
            <a:r>
              <a:rPr lang="pl-PL" altLang="en-US" sz="2800" i="1"/>
              <a:t>  Logic with VHDL Design</a:t>
            </a:r>
            <a:endParaRPr lang="en-US" altLang="en-US" sz="2800" i="1"/>
          </a:p>
          <a:p>
            <a:r>
              <a:rPr lang="en-US" altLang="en-US" sz="2800" b="1" i="1">
                <a:solidFill>
                  <a:srgbClr val="800000"/>
                </a:solidFill>
              </a:rPr>
              <a:t>     </a:t>
            </a:r>
            <a:r>
              <a:rPr lang="pl-PL" altLang="en-US" sz="2800" b="1" i="1">
                <a:solidFill>
                  <a:srgbClr val="800000"/>
                </a:solidFill>
              </a:rPr>
              <a:t>Chapter </a:t>
            </a:r>
            <a:r>
              <a:rPr lang="en-US" altLang="en-US" sz="2800" b="1" i="1">
                <a:solidFill>
                  <a:srgbClr val="800000"/>
                </a:solidFill>
              </a:rPr>
              <a:t>6, Combinational-Circuit Building Blocks</a:t>
            </a:r>
          </a:p>
          <a:p>
            <a:r>
              <a:rPr lang="en-US" altLang="en-US" sz="2800" b="1" i="1">
                <a:solidFill>
                  <a:srgbClr val="800000"/>
                </a:solidFill>
              </a:rPr>
              <a:t>     Chapter 5.5, Design of Arithmetic Circuits Using </a:t>
            </a:r>
          </a:p>
          <a:p>
            <a:r>
              <a:rPr lang="en-US" altLang="en-US" sz="2800" b="1" i="1">
                <a:solidFill>
                  <a:srgbClr val="800000"/>
                </a:solidFill>
              </a:rPr>
              <a:t>                         CAD Tools</a:t>
            </a:r>
          </a:p>
          <a:p>
            <a:r>
              <a:rPr lang="en-US" altLang="en-US" sz="2800" b="1" i="1">
                <a:solidFill>
                  <a:srgbClr val="800000"/>
                </a:solidFill>
              </a:rPr>
              <a:t>    </a:t>
            </a:r>
            <a:endParaRPr lang="pl-PL" altLang="en-US" sz="2800">
              <a:solidFill>
                <a:srgbClr val="000000"/>
              </a:solidFill>
            </a:endParaRPr>
          </a:p>
        </p:txBody>
      </p:sp>
      <p:sp>
        <p:nvSpPr>
          <p:cNvPr id="44036" name="Text Box 3">
            <a:extLst>
              <a:ext uri="{FF2B5EF4-FFF2-40B4-BE49-F238E27FC236}">
                <a16:creationId xmlns:a16="http://schemas.microsoft.com/office/drawing/2014/main" id="{A60E911B-7CE2-944B-B3C1-ABFB17DB4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" y="1524000"/>
            <a:ext cx="7750455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/>
              <a:t>P. Chu, </a:t>
            </a:r>
            <a:r>
              <a:rPr lang="en-US" altLang="en-US" sz="2800" i="1" dirty="0"/>
              <a:t>FPGA Prototyping by VHDL Examples</a:t>
            </a:r>
          </a:p>
          <a:p>
            <a:pPr lvl="1"/>
            <a:r>
              <a:rPr lang="en-US" altLang="en-US" sz="2800" b="1" i="1" dirty="0">
                <a:solidFill>
                  <a:srgbClr val="800000"/>
                </a:solidFill>
              </a:rPr>
              <a:t>Chapter 3, RT-level combinational circuit</a:t>
            </a:r>
          </a:p>
        </p:txBody>
      </p:sp>
      <p:sp>
        <p:nvSpPr>
          <p:cNvPr id="44037" name="TextBox 5">
            <a:extLst>
              <a:ext uri="{FF2B5EF4-FFF2-40B4-BE49-F238E27FC236}">
                <a16:creationId xmlns:a16="http://schemas.microsoft.com/office/drawing/2014/main" id="{F22D7B0B-4F7A-3E4D-90A4-D6BE1966C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62038"/>
            <a:ext cx="1519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Required</a:t>
            </a:r>
          </a:p>
        </p:txBody>
      </p:sp>
      <p:sp>
        <p:nvSpPr>
          <p:cNvPr id="44038" name="TextBox 6">
            <a:extLst>
              <a:ext uri="{FF2B5EF4-FFF2-40B4-BE49-F238E27FC236}">
                <a16:creationId xmlns:a16="http://schemas.microsoft.com/office/drawing/2014/main" id="{845A4EF7-424C-674B-B779-1433F22A0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76600"/>
            <a:ext cx="2390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Recommended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Footer Placeholder 3">
            <a:extLst>
              <a:ext uri="{FF2B5EF4-FFF2-40B4-BE49-F238E27FC236}">
                <a16:creationId xmlns:a16="http://schemas.microsoft.com/office/drawing/2014/main" id="{34D352C2-1747-D248-B29B-911FCF8172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9A2535E9-E3F9-6B40-99F2-72AFEE98B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pl-PL" altLang="en-US" sz="3200" b="1">
                <a:ea typeface="ＭＳ Ｐゴシック" panose="020B0600070205080204" pitchFamily="34" charset="-128"/>
              </a:rPr>
              <a:t>Fixed Logical </a:t>
            </a:r>
            <a:r>
              <a:rPr lang="en-US" altLang="en-US" sz="3200" b="1">
                <a:ea typeface="ＭＳ Ｐゴシック" panose="020B0600070205080204" pitchFamily="34" charset="-128"/>
              </a:rPr>
              <a:t>Shift Right in VHDL</a:t>
            </a:r>
          </a:p>
        </p:txBody>
      </p:sp>
      <p:sp>
        <p:nvSpPr>
          <p:cNvPr id="62467" name="Text Box 3">
            <a:extLst>
              <a:ext uri="{FF2B5EF4-FFF2-40B4-BE49-F238E27FC236}">
                <a16:creationId xmlns:a16="http://schemas.microsoft.com/office/drawing/2014/main" id="{CBBE157F-321B-3F40-90D1-B0F75DC76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5" y="28130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E167FDDA-6207-B643-8EC4-34F76B1F2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28416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grpSp>
        <p:nvGrpSpPr>
          <p:cNvPr id="62469" name="Group 5">
            <a:extLst>
              <a:ext uri="{FF2B5EF4-FFF2-40B4-BE49-F238E27FC236}">
                <a16:creationId xmlns:a16="http://schemas.microsoft.com/office/drawing/2014/main" id="{CC12DC48-F710-EC47-AB19-BB9D00FC6CF5}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2851150"/>
            <a:ext cx="2562225" cy="717550"/>
            <a:chOff x="856" y="1038"/>
            <a:chExt cx="1614" cy="452"/>
          </a:xfrm>
        </p:grpSpPr>
        <p:sp>
          <p:nvSpPr>
            <p:cNvPr id="62496" name="Oval 6">
              <a:extLst>
                <a:ext uri="{FF2B5EF4-FFF2-40B4-BE49-F238E27FC236}">
                  <a16:creationId xmlns:a16="http://schemas.microsoft.com/office/drawing/2014/main" id="{4407053C-EC1F-9440-AD10-EE3C9CC38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497" name="Oval 7">
              <a:extLst>
                <a:ext uri="{FF2B5EF4-FFF2-40B4-BE49-F238E27FC236}">
                  <a16:creationId xmlns:a16="http://schemas.microsoft.com/office/drawing/2014/main" id="{CC6FB69D-3094-5844-AFA4-4DE75B2C0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498" name="Oval 8">
              <a:extLst>
                <a:ext uri="{FF2B5EF4-FFF2-40B4-BE49-F238E27FC236}">
                  <a16:creationId xmlns:a16="http://schemas.microsoft.com/office/drawing/2014/main" id="{C36CD0C1-057C-294D-8904-CDCABF52A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4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499" name="Oval 9">
              <a:extLst>
                <a:ext uri="{FF2B5EF4-FFF2-40B4-BE49-F238E27FC236}">
                  <a16:creationId xmlns:a16="http://schemas.microsoft.com/office/drawing/2014/main" id="{213A1C41-DEEB-C94A-8130-87219BC04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1346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500" name="Text Box 10">
              <a:extLst>
                <a:ext uri="{FF2B5EF4-FFF2-40B4-BE49-F238E27FC236}">
                  <a16:creationId xmlns:a16="http://schemas.microsoft.com/office/drawing/2014/main" id="{A5E285E1-E894-CE41-A87E-5A1CD1CF1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" y="1038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A(1)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  <p:sp>
          <p:nvSpPr>
            <p:cNvPr id="62501" name="Text Box 11">
              <a:extLst>
                <a:ext uri="{FF2B5EF4-FFF2-40B4-BE49-F238E27FC236}">
                  <a16:creationId xmlns:a16="http://schemas.microsoft.com/office/drawing/2014/main" id="{50D8A2EA-8BD8-3F49-A875-85CD4197B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6" y="1044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A(0)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</p:grpSp>
      <p:sp>
        <p:nvSpPr>
          <p:cNvPr id="62470" name="Oval 12">
            <a:extLst>
              <a:ext uri="{FF2B5EF4-FFF2-40B4-BE49-F238E27FC236}">
                <a16:creationId xmlns:a16="http://schemas.microsoft.com/office/drawing/2014/main" id="{4152D435-BCF6-E548-9646-526C558B5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2471" name="Oval 13">
            <a:extLst>
              <a:ext uri="{FF2B5EF4-FFF2-40B4-BE49-F238E27FC236}">
                <a16:creationId xmlns:a16="http://schemas.microsoft.com/office/drawing/2014/main" id="{4836238D-4C34-7F4B-A3CE-5050F849A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2472" name="Oval 14">
            <a:extLst>
              <a:ext uri="{FF2B5EF4-FFF2-40B4-BE49-F238E27FC236}">
                <a16:creationId xmlns:a16="http://schemas.microsoft.com/office/drawing/2014/main" id="{64E98D7B-0182-2747-9C78-3E13A34FC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2473" name="Oval 15">
            <a:extLst>
              <a:ext uri="{FF2B5EF4-FFF2-40B4-BE49-F238E27FC236}">
                <a16:creationId xmlns:a16="http://schemas.microsoft.com/office/drawing/2014/main" id="{12402F4C-6421-9546-820A-A4746AF75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481647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2474" name="Text Box 16">
            <a:extLst>
              <a:ext uri="{FF2B5EF4-FFF2-40B4-BE49-F238E27FC236}">
                <a16:creationId xmlns:a16="http://schemas.microsoft.com/office/drawing/2014/main" id="{D6BFE6FC-7AD8-244B-A1F5-F046BB0A7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913" y="5165725"/>
            <a:ext cx="1354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>
                <a:cs typeface="Arial" panose="020B0604020202020204" pitchFamily="34" charset="0"/>
              </a:rPr>
              <a:t>0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2475" name="Text Box 17">
            <a:extLst>
              <a:ext uri="{FF2B5EF4-FFF2-40B4-BE49-F238E27FC236}">
                <a16:creationId xmlns:a16="http://schemas.microsoft.com/office/drawing/2014/main" id="{2968CBE2-D62A-E748-9F30-6F6B247DC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2476" name="Text Box 18">
            <a:extLst>
              <a:ext uri="{FF2B5EF4-FFF2-40B4-BE49-F238E27FC236}">
                <a16:creationId xmlns:a16="http://schemas.microsoft.com/office/drawing/2014/main" id="{E837245F-EE74-124D-9939-E618F153D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2477" name="Text Box 19">
            <a:extLst>
              <a:ext uri="{FF2B5EF4-FFF2-40B4-BE49-F238E27FC236}">
                <a16:creationId xmlns:a16="http://schemas.microsoft.com/office/drawing/2014/main" id="{35C9B754-8DB0-CF47-820A-F4E9F0788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A(1)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2478" name="Line 21">
            <a:extLst>
              <a:ext uri="{FF2B5EF4-FFF2-40B4-BE49-F238E27FC236}">
                <a16:creationId xmlns:a16="http://schemas.microsoft.com/office/drawing/2014/main" id="{E263AD3A-5085-404F-BFCE-9A1BF02B8B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4650" y="3565525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9" name="Text Box 22">
            <a:extLst>
              <a:ext uri="{FF2B5EF4-FFF2-40B4-BE49-F238E27FC236}">
                <a16:creationId xmlns:a16="http://schemas.microsoft.com/office/drawing/2014/main" id="{37E0F042-2B1E-CD4F-97F1-E951D5044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143000"/>
            <a:ext cx="71564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SIGNAL  A :      STD_LOGIC_VECTOR(3 DOWNTO 0);</a:t>
            </a:r>
          </a:p>
          <a:p>
            <a:r>
              <a:rPr lang="en-US" altLang="en-US" sz="2200"/>
              <a:t>SIGNAL  C:      STD_LOGIC_VECTOR(3 DOWNTO 0);</a:t>
            </a:r>
          </a:p>
        </p:txBody>
      </p:sp>
      <p:sp>
        <p:nvSpPr>
          <p:cNvPr id="62480" name="Line 23">
            <a:extLst>
              <a:ext uri="{FF2B5EF4-FFF2-40B4-BE49-F238E27FC236}">
                <a16:creationId xmlns:a16="http://schemas.microsoft.com/office/drawing/2014/main" id="{50F73AE6-0FC0-CF43-9812-243CEA3A9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8075" y="355600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1" name="Line 24">
            <a:extLst>
              <a:ext uri="{FF2B5EF4-FFF2-40B4-BE49-F238E27FC236}">
                <a16:creationId xmlns:a16="http://schemas.microsoft.com/office/drawing/2014/main" id="{0B37286E-664F-194D-A5BC-8B3E763153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1975" y="357505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2" name="Text Box 27">
            <a:extLst>
              <a:ext uri="{FF2B5EF4-FFF2-40B4-BE49-F238E27FC236}">
                <a16:creationId xmlns:a16="http://schemas.microsoft.com/office/drawing/2014/main" id="{195565F7-C402-B14C-9923-52197FEB0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650" y="32766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62483" name="Rectangle 29">
            <a:extLst>
              <a:ext uri="{FF2B5EF4-FFF2-40B4-BE49-F238E27FC236}">
                <a16:creationId xmlns:a16="http://schemas.microsoft.com/office/drawing/2014/main" id="{864E36EE-85C1-7544-8C64-43B336B54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3429000"/>
            <a:ext cx="3200400" cy="1447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2484" name="TextBox 30">
            <a:extLst>
              <a:ext uri="{FF2B5EF4-FFF2-40B4-BE49-F238E27FC236}">
                <a16:creationId xmlns:a16="http://schemas.microsoft.com/office/drawing/2014/main" id="{5BB3ED29-7A7E-CA42-AC96-23F1B7AB0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4648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62485" name="Rectangle 3">
            <a:extLst>
              <a:ext uri="{FF2B5EF4-FFF2-40B4-BE49-F238E27FC236}">
                <a16:creationId xmlns:a16="http://schemas.microsoft.com/office/drawing/2014/main" id="{34D5099D-0500-8A4A-82EA-D1960F48F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190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2486" name="Line 4">
            <a:extLst>
              <a:ext uri="{FF2B5EF4-FFF2-40B4-BE49-F238E27FC236}">
                <a16:creationId xmlns:a16="http://schemas.microsoft.com/office/drawing/2014/main" id="{ADBF36E3-79C1-8546-823F-78D0078137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463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7" name="Line 5">
            <a:extLst>
              <a:ext uri="{FF2B5EF4-FFF2-40B4-BE49-F238E27FC236}">
                <a16:creationId xmlns:a16="http://schemas.microsoft.com/office/drawing/2014/main" id="{C076D5A5-67FE-BA4B-B1B3-7D3CCBFEC5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1464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8" name="Text Box 6">
            <a:extLst>
              <a:ext uri="{FF2B5EF4-FFF2-40B4-BE49-F238E27FC236}">
                <a16:creationId xmlns:a16="http://schemas.microsoft.com/office/drawing/2014/main" id="{7563E6B4-E4B2-EC45-8572-C40DCDDE7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9543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2489" name="Line 7">
            <a:extLst>
              <a:ext uri="{FF2B5EF4-FFF2-40B4-BE49-F238E27FC236}">
                <a16:creationId xmlns:a16="http://schemas.microsoft.com/office/drawing/2014/main" id="{1F9343C1-7E4B-0249-82D6-535C9C778D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2288" y="472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0" name="Line 8">
            <a:extLst>
              <a:ext uri="{FF2B5EF4-FFF2-40B4-BE49-F238E27FC236}">
                <a16:creationId xmlns:a16="http://schemas.microsoft.com/office/drawing/2014/main" id="{2DDB016C-FBC4-4F45-9B1A-4CA8738956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3225" y="49752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1" name="Text Box 9">
            <a:extLst>
              <a:ext uri="{FF2B5EF4-FFF2-40B4-BE49-F238E27FC236}">
                <a16:creationId xmlns:a16="http://schemas.microsoft.com/office/drawing/2014/main" id="{02191CAB-4EC0-6D4D-A41E-719172A1C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7831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2492" name="Text Box 13">
            <a:extLst>
              <a:ext uri="{FF2B5EF4-FFF2-40B4-BE49-F238E27FC236}">
                <a16:creationId xmlns:a16="http://schemas.microsoft.com/office/drawing/2014/main" id="{FD58FDEC-50CA-2341-862B-4A0E40B3E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5052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62493" name="Text Box 13">
            <a:extLst>
              <a:ext uri="{FF2B5EF4-FFF2-40B4-BE49-F238E27FC236}">
                <a16:creationId xmlns:a16="http://schemas.microsoft.com/office/drawing/2014/main" id="{603383AC-864E-CC4A-BAB7-72044A44E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243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C</a:t>
            </a:r>
          </a:p>
        </p:txBody>
      </p:sp>
      <p:sp>
        <p:nvSpPr>
          <p:cNvPr id="62494" name="TextBox 42">
            <a:extLst>
              <a:ext uri="{FF2B5EF4-FFF2-40B4-BE49-F238E27FC236}">
                <a16:creationId xmlns:a16="http://schemas.microsoft.com/office/drawing/2014/main" id="{74E29158-3ACC-5E4E-9808-092C32B1E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3881438"/>
            <a:ext cx="715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&gt;&gt;1</a:t>
            </a:r>
          </a:p>
        </p:txBody>
      </p:sp>
      <p:sp>
        <p:nvSpPr>
          <p:cNvPr id="62495" name="TextBox 38">
            <a:extLst>
              <a:ext uri="{FF2B5EF4-FFF2-40B4-BE49-F238E27FC236}">
                <a16:creationId xmlns:a16="http://schemas.microsoft.com/office/drawing/2014/main" id="{AB5049B3-5552-1548-91F9-909AF9403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267200"/>
            <a:ext cx="366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Footer Placeholder 3">
            <a:extLst>
              <a:ext uri="{FF2B5EF4-FFF2-40B4-BE49-F238E27FC236}">
                <a16:creationId xmlns:a16="http://schemas.microsoft.com/office/drawing/2014/main" id="{3A3B3490-CBDB-914F-B594-4F1F2FB734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3681B406-0A9F-C249-9269-93233F53B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pl-PL" altLang="en-US" sz="3200" b="1">
                <a:ea typeface="ＭＳ Ｐゴシック" panose="020B0600070205080204" pitchFamily="34" charset="-128"/>
              </a:rPr>
              <a:t>Fixed Logical </a:t>
            </a:r>
            <a:r>
              <a:rPr lang="en-US" altLang="en-US" sz="3200" b="1">
                <a:ea typeface="ＭＳ Ｐゴシック" panose="020B0600070205080204" pitchFamily="34" charset="-128"/>
              </a:rPr>
              <a:t>Shift Right in VHDL</a:t>
            </a:r>
          </a:p>
        </p:txBody>
      </p:sp>
      <p:sp>
        <p:nvSpPr>
          <p:cNvPr id="64515" name="Text Box 3">
            <a:extLst>
              <a:ext uri="{FF2B5EF4-FFF2-40B4-BE49-F238E27FC236}">
                <a16:creationId xmlns:a16="http://schemas.microsoft.com/office/drawing/2014/main" id="{CED753A9-F7EB-564D-9680-EA292C9B5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5" y="28130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4516" name="Text Box 4">
            <a:extLst>
              <a:ext uri="{FF2B5EF4-FFF2-40B4-BE49-F238E27FC236}">
                <a16:creationId xmlns:a16="http://schemas.microsoft.com/office/drawing/2014/main" id="{1ED914A7-F099-704D-814A-A393A1395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28416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grpSp>
        <p:nvGrpSpPr>
          <p:cNvPr id="64517" name="Group 5">
            <a:extLst>
              <a:ext uri="{FF2B5EF4-FFF2-40B4-BE49-F238E27FC236}">
                <a16:creationId xmlns:a16="http://schemas.microsoft.com/office/drawing/2014/main" id="{F88D456F-976F-884D-8E99-33407B3E0B68}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2851150"/>
            <a:ext cx="2562225" cy="717550"/>
            <a:chOff x="856" y="1038"/>
            <a:chExt cx="1614" cy="452"/>
          </a:xfrm>
        </p:grpSpPr>
        <p:sp>
          <p:nvSpPr>
            <p:cNvPr id="64545" name="Oval 6">
              <a:extLst>
                <a:ext uri="{FF2B5EF4-FFF2-40B4-BE49-F238E27FC236}">
                  <a16:creationId xmlns:a16="http://schemas.microsoft.com/office/drawing/2014/main" id="{159A3409-EE1E-3E44-81FD-C6EC30E4D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4546" name="Oval 7">
              <a:extLst>
                <a:ext uri="{FF2B5EF4-FFF2-40B4-BE49-F238E27FC236}">
                  <a16:creationId xmlns:a16="http://schemas.microsoft.com/office/drawing/2014/main" id="{EDD99C03-8245-594E-9F5E-188E17BCB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4547" name="Oval 8">
              <a:extLst>
                <a:ext uri="{FF2B5EF4-FFF2-40B4-BE49-F238E27FC236}">
                  <a16:creationId xmlns:a16="http://schemas.microsoft.com/office/drawing/2014/main" id="{4D692B73-7F66-AB45-9A37-2B2E8A0CC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4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4548" name="Oval 9">
              <a:extLst>
                <a:ext uri="{FF2B5EF4-FFF2-40B4-BE49-F238E27FC236}">
                  <a16:creationId xmlns:a16="http://schemas.microsoft.com/office/drawing/2014/main" id="{83D8B813-6D78-224E-821D-7C3BE2EB7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1346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4549" name="Text Box 10">
              <a:extLst>
                <a:ext uri="{FF2B5EF4-FFF2-40B4-BE49-F238E27FC236}">
                  <a16:creationId xmlns:a16="http://schemas.microsoft.com/office/drawing/2014/main" id="{27427C72-D77E-5347-AAC7-ECEFCA191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" y="1038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A(1)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  <p:sp>
          <p:nvSpPr>
            <p:cNvPr id="64550" name="Text Box 11">
              <a:extLst>
                <a:ext uri="{FF2B5EF4-FFF2-40B4-BE49-F238E27FC236}">
                  <a16:creationId xmlns:a16="http://schemas.microsoft.com/office/drawing/2014/main" id="{D01F9C06-91C7-734A-B847-A0F4C50902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6" y="1044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A(0)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</p:grpSp>
      <p:sp>
        <p:nvSpPr>
          <p:cNvPr id="64518" name="Oval 12">
            <a:extLst>
              <a:ext uri="{FF2B5EF4-FFF2-40B4-BE49-F238E27FC236}">
                <a16:creationId xmlns:a16="http://schemas.microsoft.com/office/drawing/2014/main" id="{6068FAF9-37DF-5F40-A146-A11F45753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19" name="Oval 13">
            <a:extLst>
              <a:ext uri="{FF2B5EF4-FFF2-40B4-BE49-F238E27FC236}">
                <a16:creationId xmlns:a16="http://schemas.microsoft.com/office/drawing/2014/main" id="{3E806A59-81CA-4446-9D1B-50215C1AC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0" name="Oval 14">
            <a:extLst>
              <a:ext uri="{FF2B5EF4-FFF2-40B4-BE49-F238E27FC236}">
                <a16:creationId xmlns:a16="http://schemas.microsoft.com/office/drawing/2014/main" id="{829C29BD-CEF4-174F-BC57-4BB22E3E2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1" name="Oval 15">
            <a:extLst>
              <a:ext uri="{FF2B5EF4-FFF2-40B4-BE49-F238E27FC236}">
                <a16:creationId xmlns:a16="http://schemas.microsoft.com/office/drawing/2014/main" id="{E59F6ECC-45BC-BD4B-95DD-B79987EA9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481647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2" name="Text Box 16">
            <a:extLst>
              <a:ext uri="{FF2B5EF4-FFF2-40B4-BE49-F238E27FC236}">
                <a16:creationId xmlns:a16="http://schemas.microsoft.com/office/drawing/2014/main" id="{F192DA45-9B3E-B343-9299-8F2CE3BFF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913" y="5165725"/>
            <a:ext cx="1354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>
                <a:cs typeface="Arial" panose="020B0604020202020204" pitchFamily="34" charset="0"/>
              </a:rPr>
              <a:t>0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4523" name="Text Box 17">
            <a:extLst>
              <a:ext uri="{FF2B5EF4-FFF2-40B4-BE49-F238E27FC236}">
                <a16:creationId xmlns:a16="http://schemas.microsoft.com/office/drawing/2014/main" id="{57250505-8754-7E41-9FF7-4CBBA4558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4524" name="Text Box 18">
            <a:extLst>
              <a:ext uri="{FF2B5EF4-FFF2-40B4-BE49-F238E27FC236}">
                <a16:creationId xmlns:a16="http://schemas.microsoft.com/office/drawing/2014/main" id="{3D919058-9746-4048-855D-0D71F925C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4525" name="Text Box 19">
            <a:extLst>
              <a:ext uri="{FF2B5EF4-FFF2-40B4-BE49-F238E27FC236}">
                <a16:creationId xmlns:a16="http://schemas.microsoft.com/office/drawing/2014/main" id="{A12BBE88-CC21-6A4A-9968-645A990EC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A(1)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4526" name="Line 21">
            <a:extLst>
              <a:ext uri="{FF2B5EF4-FFF2-40B4-BE49-F238E27FC236}">
                <a16:creationId xmlns:a16="http://schemas.microsoft.com/office/drawing/2014/main" id="{51188FB9-14FB-1B45-B57A-4D9394A546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4650" y="3565525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Text Box 22">
            <a:extLst>
              <a:ext uri="{FF2B5EF4-FFF2-40B4-BE49-F238E27FC236}">
                <a16:creationId xmlns:a16="http://schemas.microsoft.com/office/drawing/2014/main" id="{AB19EB3D-9C04-E640-BCA8-8352B7A74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143000"/>
            <a:ext cx="71564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SIGNAL  A :      STD_LOGIC_VECTOR(3 DOWNTO 0);</a:t>
            </a:r>
          </a:p>
          <a:p>
            <a:r>
              <a:rPr lang="en-US" altLang="en-US" sz="2200"/>
              <a:t>SIGNAL  C:      STD_LOGIC_VECTOR(3 DOWNTO 0);</a:t>
            </a:r>
          </a:p>
        </p:txBody>
      </p:sp>
      <p:sp>
        <p:nvSpPr>
          <p:cNvPr id="64528" name="Line 23">
            <a:extLst>
              <a:ext uri="{FF2B5EF4-FFF2-40B4-BE49-F238E27FC236}">
                <a16:creationId xmlns:a16="http://schemas.microsoft.com/office/drawing/2014/main" id="{206D6FC3-D644-DF45-8079-26C9D5DD07D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8075" y="355600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9" name="Line 24">
            <a:extLst>
              <a:ext uri="{FF2B5EF4-FFF2-40B4-BE49-F238E27FC236}">
                <a16:creationId xmlns:a16="http://schemas.microsoft.com/office/drawing/2014/main" id="{859CCC16-1346-E542-89B7-4158BD3FAD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1975" y="357505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Text Box 27">
            <a:extLst>
              <a:ext uri="{FF2B5EF4-FFF2-40B4-BE49-F238E27FC236}">
                <a16:creationId xmlns:a16="http://schemas.microsoft.com/office/drawing/2014/main" id="{C702DC2C-3387-A64A-B607-4C7A32B5A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650" y="32766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64531" name="Rectangle 29">
            <a:extLst>
              <a:ext uri="{FF2B5EF4-FFF2-40B4-BE49-F238E27FC236}">
                <a16:creationId xmlns:a16="http://schemas.microsoft.com/office/drawing/2014/main" id="{F5BF2C65-8D88-8F49-AF91-FC78E7766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3429000"/>
            <a:ext cx="3200400" cy="1447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2" name="TextBox 29">
            <a:extLst>
              <a:ext uri="{FF2B5EF4-FFF2-40B4-BE49-F238E27FC236}">
                <a16:creationId xmlns:a16="http://schemas.microsoft.com/office/drawing/2014/main" id="{36E244A9-875E-B84C-BEE0-B51C5B259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91200"/>
            <a:ext cx="3798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C &lt;= </a:t>
            </a:r>
            <a:r>
              <a:rPr kumimoji="0" lang="en-US" altLang="en-US" b="1">
                <a:solidFill>
                  <a:srgbClr val="BA2D2D"/>
                </a:solidFill>
                <a:latin typeface="Times New Roman" panose="02020603050405020304" pitchFamily="18" charset="0"/>
              </a:rPr>
              <a:t>'</a:t>
            </a:r>
            <a:r>
              <a:rPr kumimoji="0"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0</a:t>
            </a:r>
            <a:r>
              <a:rPr kumimoji="0" lang="en-US" altLang="en-US" b="1">
                <a:solidFill>
                  <a:srgbClr val="BA2D2D"/>
                </a:solidFill>
                <a:latin typeface="Times New Roman" panose="02020603050405020304" pitchFamily="18" charset="0"/>
              </a:rPr>
              <a:t>'</a:t>
            </a:r>
            <a:r>
              <a:rPr kumimoji="0"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 &amp; A(3 downto 1);  </a:t>
            </a:r>
            <a:r>
              <a:rPr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4533" name="TextBox 30">
            <a:extLst>
              <a:ext uri="{FF2B5EF4-FFF2-40B4-BE49-F238E27FC236}">
                <a16:creationId xmlns:a16="http://schemas.microsoft.com/office/drawing/2014/main" id="{BD496BED-2F85-844F-A9B8-38E675D6A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4648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64534" name="Rectangle 3">
            <a:extLst>
              <a:ext uri="{FF2B5EF4-FFF2-40B4-BE49-F238E27FC236}">
                <a16:creationId xmlns:a16="http://schemas.microsoft.com/office/drawing/2014/main" id="{8EFBA203-ED49-1F45-AD4E-813CE728E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190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5" name="Line 4">
            <a:extLst>
              <a:ext uri="{FF2B5EF4-FFF2-40B4-BE49-F238E27FC236}">
                <a16:creationId xmlns:a16="http://schemas.microsoft.com/office/drawing/2014/main" id="{DC46BA9C-AF93-FA4F-BAAE-89AFA8430D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463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6" name="Line 5">
            <a:extLst>
              <a:ext uri="{FF2B5EF4-FFF2-40B4-BE49-F238E27FC236}">
                <a16:creationId xmlns:a16="http://schemas.microsoft.com/office/drawing/2014/main" id="{E57D90E8-B8D8-084E-97D5-4622006494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1464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7" name="Text Box 6">
            <a:extLst>
              <a:ext uri="{FF2B5EF4-FFF2-40B4-BE49-F238E27FC236}">
                <a16:creationId xmlns:a16="http://schemas.microsoft.com/office/drawing/2014/main" id="{E7ECF4DA-8988-1D41-ADF7-8CC0FC171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9543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4538" name="Line 7">
            <a:extLst>
              <a:ext uri="{FF2B5EF4-FFF2-40B4-BE49-F238E27FC236}">
                <a16:creationId xmlns:a16="http://schemas.microsoft.com/office/drawing/2014/main" id="{9F459523-882A-3844-AFB4-F95D0DEBA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2288" y="472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9" name="Line 8">
            <a:extLst>
              <a:ext uri="{FF2B5EF4-FFF2-40B4-BE49-F238E27FC236}">
                <a16:creationId xmlns:a16="http://schemas.microsoft.com/office/drawing/2014/main" id="{466335DB-ABBD-034F-9128-83DCED8362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3225" y="49752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0" name="Text Box 9">
            <a:extLst>
              <a:ext uri="{FF2B5EF4-FFF2-40B4-BE49-F238E27FC236}">
                <a16:creationId xmlns:a16="http://schemas.microsoft.com/office/drawing/2014/main" id="{A9C4EA9E-8EF7-104C-B18A-6A6C288B4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7831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4541" name="Text Box 13">
            <a:extLst>
              <a:ext uri="{FF2B5EF4-FFF2-40B4-BE49-F238E27FC236}">
                <a16:creationId xmlns:a16="http://schemas.microsoft.com/office/drawing/2014/main" id="{F5628EDC-8D62-F74E-86F5-0AE83B5F9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5052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64542" name="Text Box 13">
            <a:extLst>
              <a:ext uri="{FF2B5EF4-FFF2-40B4-BE49-F238E27FC236}">
                <a16:creationId xmlns:a16="http://schemas.microsoft.com/office/drawing/2014/main" id="{7EEC9DA4-21CF-404F-B0D8-0F17AC77C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243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C</a:t>
            </a:r>
          </a:p>
        </p:txBody>
      </p:sp>
      <p:sp>
        <p:nvSpPr>
          <p:cNvPr id="64543" name="TextBox 42">
            <a:extLst>
              <a:ext uri="{FF2B5EF4-FFF2-40B4-BE49-F238E27FC236}">
                <a16:creationId xmlns:a16="http://schemas.microsoft.com/office/drawing/2014/main" id="{0C8E99D6-AF5A-9E40-8694-516C2294E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3881438"/>
            <a:ext cx="715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&gt;&gt;1</a:t>
            </a:r>
          </a:p>
        </p:txBody>
      </p:sp>
      <p:sp>
        <p:nvSpPr>
          <p:cNvPr id="64544" name="TextBox 38">
            <a:extLst>
              <a:ext uri="{FF2B5EF4-FFF2-40B4-BE49-F238E27FC236}">
                <a16:creationId xmlns:a16="http://schemas.microsoft.com/office/drawing/2014/main" id="{926D3CDF-6B02-D94F-8280-ECC55EE46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267200"/>
            <a:ext cx="366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Footer Placeholder 3">
            <a:extLst>
              <a:ext uri="{FF2B5EF4-FFF2-40B4-BE49-F238E27FC236}">
                <a16:creationId xmlns:a16="http://schemas.microsoft.com/office/drawing/2014/main" id="{9130DD21-F6DE-2540-8846-B1C0DAD299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8313918F-3690-1847-A48F-A14C1ECA26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pl-PL" altLang="en-US" sz="3200" b="1">
                <a:ea typeface="ＭＳ Ｐゴシック" panose="020B0600070205080204" pitchFamily="34" charset="-128"/>
              </a:rPr>
              <a:t>Fixed Arithmetic </a:t>
            </a:r>
            <a:r>
              <a:rPr lang="en-US" altLang="en-US" sz="3200" b="1">
                <a:ea typeface="ＭＳ Ｐゴシック" panose="020B0600070205080204" pitchFamily="34" charset="-128"/>
              </a:rPr>
              <a:t>Shift Right in VHDL</a:t>
            </a:r>
          </a:p>
        </p:txBody>
      </p:sp>
      <p:sp>
        <p:nvSpPr>
          <p:cNvPr id="66563" name="Text Box 3">
            <a:extLst>
              <a:ext uri="{FF2B5EF4-FFF2-40B4-BE49-F238E27FC236}">
                <a16:creationId xmlns:a16="http://schemas.microsoft.com/office/drawing/2014/main" id="{6CF0300C-0D90-434B-A58D-D1614628A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5" y="28130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6564" name="Text Box 4">
            <a:extLst>
              <a:ext uri="{FF2B5EF4-FFF2-40B4-BE49-F238E27FC236}">
                <a16:creationId xmlns:a16="http://schemas.microsoft.com/office/drawing/2014/main" id="{0E76ECDB-45DA-1B40-AC88-EC4BE784C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28416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grpSp>
        <p:nvGrpSpPr>
          <p:cNvPr id="66565" name="Group 5">
            <a:extLst>
              <a:ext uri="{FF2B5EF4-FFF2-40B4-BE49-F238E27FC236}">
                <a16:creationId xmlns:a16="http://schemas.microsoft.com/office/drawing/2014/main" id="{980220D2-860C-D447-999B-7FBC50A587C7}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2851150"/>
            <a:ext cx="2562225" cy="717550"/>
            <a:chOff x="856" y="1038"/>
            <a:chExt cx="1614" cy="452"/>
          </a:xfrm>
        </p:grpSpPr>
        <p:sp>
          <p:nvSpPr>
            <p:cNvPr id="66593" name="Oval 6">
              <a:extLst>
                <a:ext uri="{FF2B5EF4-FFF2-40B4-BE49-F238E27FC236}">
                  <a16:creationId xmlns:a16="http://schemas.microsoft.com/office/drawing/2014/main" id="{9D853E5C-866F-5D48-B7F2-C8A84D913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6594" name="Oval 7">
              <a:extLst>
                <a:ext uri="{FF2B5EF4-FFF2-40B4-BE49-F238E27FC236}">
                  <a16:creationId xmlns:a16="http://schemas.microsoft.com/office/drawing/2014/main" id="{FB2438FC-F776-8148-9F7F-46203ABF1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6595" name="Oval 8">
              <a:extLst>
                <a:ext uri="{FF2B5EF4-FFF2-40B4-BE49-F238E27FC236}">
                  <a16:creationId xmlns:a16="http://schemas.microsoft.com/office/drawing/2014/main" id="{E38DD1C4-0B03-0341-B74C-4C88899F4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4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6596" name="Oval 9">
              <a:extLst>
                <a:ext uri="{FF2B5EF4-FFF2-40B4-BE49-F238E27FC236}">
                  <a16:creationId xmlns:a16="http://schemas.microsoft.com/office/drawing/2014/main" id="{EE47237E-72B3-534E-A21A-E11B480F1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1346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6597" name="Text Box 10">
              <a:extLst>
                <a:ext uri="{FF2B5EF4-FFF2-40B4-BE49-F238E27FC236}">
                  <a16:creationId xmlns:a16="http://schemas.microsoft.com/office/drawing/2014/main" id="{B5016E91-625B-F046-8442-22D836916D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" y="1038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A(1)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  <p:sp>
          <p:nvSpPr>
            <p:cNvPr id="66598" name="Text Box 11">
              <a:extLst>
                <a:ext uri="{FF2B5EF4-FFF2-40B4-BE49-F238E27FC236}">
                  <a16:creationId xmlns:a16="http://schemas.microsoft.com/office/drawing/2014/main" id="{3B17764F-25AB-1243-8119-F06259FFF2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6" y="1044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A(0)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</p:grpSp>
      <p:sp>
        <p:nvSpPr>
          <p:cNvPr id="66566" name="Oval 12">
            <a:extLst>
              <a:ext uri="{FF2B5EF4-FFF2-40B4-BE49-F238E27FC236}">
                <a16:creationId xmlns:a16="http://schemas.microsoft.com/office/drawing/2014/main" id="{D966F1E5-0C08-1440-B191-82F95F4C1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6567" name="Oval 13">
            <a:extLst>
              <a:ext uri="{FF2B5EF4-FFF2-40B4-BE49-F238E27FC236}">
                <a16:creationId xmlns:a16="http://schemas.microsoft.com/office/drawing/2014/main" id="{7A422817-5F50-CE4E-A165-61DB27A7F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6568" name="Oval 14">
            <a:extLst>
              <a:ext uri="{FF2B5EF4-FFF2-40B4-BE49-F238E27FC236}">
                <a16:creationId xmlns:a16="http://schemas.microsoft.com/office/drawing/2014/main" id="{AD863A99-0C7E-1345-A4AA-D0273B79A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6569" name="Oval 15">
            <a:extLst>
              <a:ext uri="{FF2B5EF4-FFF2-40B4-BE49-F238E27FC236}">
                <a16:creationId xmlns:a16="http://schemas.microsoft.com/office/drawing/2014/main" id="{783EABE2-05E7-954B-8EBD-BEDDF4C83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481647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6570" name="Text Box 17">
            <a:extLst>
              <a:ext uri="{FF2B5EF4-FFF2-40B4-BE49-F238E27FC236}">
                <a16:creationId xmlns:a16="http://schemas.microsoft.com/office/drawing/2014/main" id="{F951CCA2-E9FD-394E-AA20-9893A4217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6571" name="Text Box 18">
            <a:extLst>
              <a:ext uri="{FF2B5EF4-FFF2-40B4-BE49-F238E27FC236}">
                <a16:creationId xmlns:a16="http://schemas.microsoft.com/office/drawing/2014/main" id="{FB97F329-7DA7-D24E-8FA2-2FE94B720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6572" name="Text Box 19">
            <a:extLst>
              <a:ext uri="{FF2B5EF4-FFF2-40B4-BE49-F238E27FC236}">
                <a16:creationId xmlns:a16="http://schemas.microsoft.com/office/drawing/2014/main" id="{CCAE808F-429C-5C49-90DB-E9D9EF439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A(1)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6573" name="Line 21">
            <a:extLst>
              <a:ext uri="{FF2B5EF4-FFF2-40B4-BE49-F238E27FC236}">
                <a16:creationId xmlns:a16="http://schemas.microsoft.com/office/drawing/2014/main" id="{BBCB16CD-93ED-8644-B6A2-31C91EFCCC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4650" y="3565525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Text Box 22">
            <a:extLst>
              <a:ext uri="{FF2B5EF4-FFF2-40B4-BE49-F238E27FC236}">
                <a16:creationId xmlns:a16="http://schemas.microsoft.com/office/drawing/2014/main" id="{85458802-0715-F446-8C1D-BEB75FC3E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143000"/>
            <a:ext cx="71564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SIGNAL  A :      STD_LOGIC_VECTOR(3 DOWNTO 0);</a:t>
            </a:r>
          </a:p>
          <a:p>
            <a:r>
              <a:rPr lang="en-US" altLang="en-US" sz="2200"/>
              <a:t>SIGNAL  C:      STD_LOGIC_VECTOR(3 DOWNTO 0);</a:t>
            </a:r>
          </a:p>
        </p:txBody>
      </p:sp>
      <p:sp>
        <p:nvSpPr>
          <p:cNvPr id="66575" name="Line 23">
            <a:extLst>
              <a:ext uri="{FF2B5EF4-FFF2-40B4-BE49-F238E27FC236}">
                <a16:creationId xmlns:a16="http://schemas.microsoft.com/office/drawing/2014/main" id="{3E891CE9-4305-894C-945A-8E88E8F517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8075" y="355600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Line 24">
            <a:extLst>
              <a:ext uri="{FF2B5EF4-FFF2-40B4-BE49-F238E27FC236}">
                <a16:creationId xmlns:a16="http://schemas.microsoft.com/office/drawing/2014/main" id="{75E914D5-93BC-9B4C-AC0D-1E1C59DFC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1975" y="357505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7" name="Text Box 27">
            <a:extLst>
              <a:ext uri="{FF2B5EF4-FFF2-40B4-BE49-F238E27FC236}">
                <a16:creationId xmlns:a16="http://schemas.microsoft.com/office/drawing/2014/main" id="{05E4E3EE-5F1C-7744-A543-09D9AC45C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650" y="32766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66578" name="Rectangle 29">
            <a:extLst>
              <a:ext uri="{FF2B5EF4-FFF2-40B4-BE49-F238E27FC236}">
                <a16:creationId xmlns:a16="http://schemas.microsoft.com/office/drawing/2014/main" id="{A77C6B6A-DE43-604E-BF87-73AB02886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3429000"/>
            <a:ext cx="3200400" cy="1447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6579" name="TextBox 30">
            <a:extLst>
              <a:ext uri="{FF2B5EF4-FFF2-40B4-BE49-F238E27FC236}">
                <a16:creationId xmlns:a16="http://schemas.microsoft.com/office/drawing/2014/main" id="{1A54B088-5E62-D649-9627-3F23DBFD5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4648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66580" name="Rectangle 3">
            <a:extLst>
              <a:ext uri="{FF2B5EF4-FFF2-40B4-BE49-F238E27FC236}">
                <a16:creationId xmlns:a16="http://schemas.microsoft.com/office/drawing/2014/main" id="{A6473ADD-D4B6-1548-B0E9-E8426D75F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190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6581" name="Line 4">
            <a:extLst>
              <a:ext uri="{FF2B5EF4-FFF2-40B4-BE49-F238E27FC236}">
                <a16:creationId xmlns:a16="http://schemas.microsoft.com/office/drawing/2014/main" id="{C1F5EA50-1614-784C-9272-5146364F9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463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2" name="Line 5">
            <a:extLst>
              <a:ext uri="{FF2B5EF4-FFF2-40B4-BE49-F238E27FC236}">
                <a16:creationId xmlns:a16="http://schemas.microsoft.com/office/drawing/2014/main" id="{61E25512-5218-4D4A-87CC-4978CF7C65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1464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3" name="Text Box 6">
            <a:extLst>
              <a:ext uri="{FF2B5EF4-FFF2-40B4-BE49-F238E27FC236}">
                <a16:creationId xmlns:a16="http://schemas.microsoft.com/office/drawing/2014/main" id="{D3B52D98-6839-AE45-9476-4C593949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9543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6584" name="Line 7">
            <a:extLst>
              <a:ext uri="{FF2B5EF4-FFF2-40B4-BE49-F238E27FC236}">
                <a16:creationId xmlns:a16="http://schemas.microsoft.com/office/drawing/2014/main" id="{05051E8C-6FDC-FA43-AC09-2D4244BB1C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2288" y="472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5" name="Line 8">
            <a:extLst>
              <a:ext uri="{FF2B5EF4-FFF2-40B4-BE49-F238E27FC236}">
                <a16:creationId xmlns:a16="http://schemas.microsoft.com/office/drawing/2014/main" id="{CCB5176C-7C47-EB4A-AF61-205722B217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3225" y="49752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6" name="Text Box 9">
            <a:extLst>
              <a:ext uri="{FF2B5EF4-FFF2-40B4-BE49-F238E27FC236}">
                <a16:creationId xmlns:a16="http://schemas.microsoft.com/office/drawing/2014/main" id="{708DD4AF-9E6B-A949-8BAA-BB46EC470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7831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6587" name="Text Box 13">
            <a:extLst>
              <a:ext uri="{FF2B5EF4-FFF2-40B4-BE49-F238E27FC236}">
                <a16:creationId xmlns:a16="http://schemas.microsoft.com/office/drawing/2014/main" id="{8906FF72-2928-CB4B-AE7B-433B697A2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5052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66588" name="Text Box 13">
            <a:extLst>
              <a:ext uri="{FF2B5EF4-FFF2-40B4-BE49-F238E27FC236}">
                <a16:creationId xmlns:a16="http://schemas.microsoft.com/office/drawing/2014/main" id="{D43E493D-4F0D-6341-96AE-E40568337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243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C</a:t>
            </a:r>
          </a:p>
        </p:txBody>
      </p:sp>
      <p:sp>
        <p:nvSpPr>
          <p:cNvPr id="66589" name="TextBox 42">
            <a:extLst>
              <a:ext uri="{FF2B5EF4-FFF2-40B4-BE49-F238E27FC236}">
                <a16:creationId xmlns:a16="http://schemas.microsoft.com/office/drawing/2014/main" id="{A52CFC6D-6255-4C4E-9D9F-84C117575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3881438"/>
            <a:ext cx="715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&gt;&gt;1</a:t>
            </a:r>
          </a:p>
        </p:txBody>
      </p:sp>
      <p:sp>
        <p:nvSpPr>
          <p:cNvPr id="66590" name="TextBox 39">
            <a:extLst>
              <a:ext uri="{FF2B5EF4-FFF2-40B4-BE49-F238E27FC236}">
                <a16:creationId xmlns:a16="http://schemas.microsoft.com/office/drawing/2014/main" id="{6E563EAA-D2B8-E84B-B3A3-80BA9F843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3175" y="5162550"/>
            <a:ext cx="682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A(3)</a:t>
            </a:r>
          </a:p>
        </p:txBody>
      </p:sp>
      <p:sp>
        <p:nvSpPr>
          <p:cNvPr id="66591" name="Line 21">
            <a:extLst>
              <a:ext uri="{FF2B5EF4-FFF2-40B4-BE49-F238E27FC236}">
                <a16:creationId xmlns:a16="http://schemas.microsoft.com/office/drawing/2014/main" id="{CF17989E-5DE1-534A-BC35-5F34E6612B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581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92" name="TextBox 1">
            <a:extLst>
              <a:ext uri="{FF2B5EF4-FFF2-40B4-BE49-F238E27FC236}">
                <a16:creationId xmlns:a16="http://schemas.microsoft.com/office/drawing/2014/main" id="{7EFE06AB-7122-E344-A5FD-759879F56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267200"/>
            <a:ext cx="40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Footer Placeholder 3">
            <a:extLst>
              <a:ext uri="{FF2B5EF4-FFF2-40B4-BE49-F238E27FC236}">
                <a16:creationId xmlns:a16="http://schemas.microsoft.com/office/drawing/2014/main" id="{0FE69EC5-39F9-8C4B-8BFF-EB2C318728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2BC1051F-0661-914B-AC70-326172263B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pl-PL" altLang="en-US" sz="3200" b="1">
                <a:ea typeface="ＭＳ Ｐゴシック" panose="020B0600070205080204" pitchFamily="34" charset="-128"/>
              </a:rPr>
              <a:t>Fixed Arithmetic </a:t>
            </a:r>
            <a:r>
              <a:rPr lang="en-US" altLang="en-US" sz="3200" b="1">
                <a:ea typeface="ＭＳ Ｐゴシック" panose="020B0600070205080204" pitchFamily="34" charset="-128"/>
              </a:rPr>
              <a:t>Shift Right in VHDL</a:t>
            </a:r>
          </a:p>
        </p:txBody>
      </p:sp>
      <p:sp>
        <p:nvSpPr>
          <p:cNvPr id="68611" name="Text Box 3">
            <a:extLst>
              <a:ext uri="{FF2B5EF4-FFF2-40B4-BE49-F238E27FC236}">
                <a16:creationId xmlns:a16="http://schemas.microsoft.com/office/drawing/2014/main" id="{C6093982-12A8-8A48-8713-4FFC4C18C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5" y="28130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8612" name="Text Box 4">
            <a:extLst>
              <a:ext uri="{FF2B5EF4-FFF2-40B4-BE49-F238E27FC236}">
                <a16:creationId xmlns:a16="http://schemas.microsoft.com/office/drawing/2014/main" id="{D65D2A4C-792A-AA4F-AB85-6844BC7EF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28416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grpSp>
        <p:nvGrpSpPr>
          <p:cNvPr id="68613" name="Group 5">
            <a:extLst>
              <a:ext uri="{FF2B5EF4-FFF2-40B4-BE49-F238E27FC236}">
                <a16:creationId xmlns:a16="http://schemas.microsoft.com/office/drawing/2014/main" id="{0EF333D0-0A58-B94F-9F4F-A34473D93232}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2851150"/>
            <a:ext cx="2562225" cy="717550"/>
            <a:chOff x="856" y="1038"/>
            <a:chExt cx="1614" cy="452"/>
          </a:xfrm>
        </p:grpSpPr>
        <p:sp>
          <p:nvSpPr>
            <p:cNvPr id="68642" name="Oval 6">
              <a:extLst>
                <a:ext uri="{FF2B5EF4-FFF2-40B4-BE49-F238E27FC236}">
                  <a16:creationId xmlns:a16="http://schemas.microsoft.com/office/drawing/2014/main" id="{F178821B-5963-3642-A717-3B1DD555C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643" name="Oval 7">
              <a:extLst>
                <a:ext uri="{FF2B5EF4-FFF2-40B4-BE49-F238E27FC236}">
                  <a16:creationId xmlns:a16="http://schemas.microsoft.com/office/drawing/2014/main" id="{AE67B15E-6FAF-774F-ABAE-256DCA2B3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644" name="Oval 8">
              <a:extLst>
                <a:ext uri="{FF2B5EF4-FFF2-40B4-BE49-F238E27FC236}">
                  <a16:creationId xmlns:a16="http://schemas.microsoft.com/office/drawing/2014/main" id="{1B9E5F78-304B-EA41-8FC8-3C55489DD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4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645" name="Oval 9">
              <a:extLst>
                <a:ext uri="{FF2B5EF4-FFF2-40B4-BE49-F238E27FC236}">
                  <a16:creationId xmlns:a16="http://schemas.microsoft.com/office/drawing/2014/main" id="{F9EEB2F2-7C0B-624A-B4C0-ED4312840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1346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646" name="Text Box 10">
              <a:extLst>
                <a:ext uri="{FF2B5EF4-FFF2-40B4-BE49-F238E27FC236}">
                  <a16:creationId xmlns:a16="http://schemas.microsoft.com/office/drawing/2014/main" id="{351CEC9F-D638-F344-A0D8-651202F564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" y="1038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A(1)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  <p:sp>
          <p:nvSpPr>
            <p:cNvPr id="68647" name="Text Box 11">
              <a:extLst>
                <a:ext uri="{FF2B5EF4-FFF2-40B4-BE49-F238E27FC236}">
                  <a16:creationId xmlns:a16="http://schemas.microsoft.com/office/drawing/2014/main" id="{54307934-9BCF-4C4B-9035-96171052C5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6" y="1044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A(0)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</p:grpSp>
      <p:sp>
        <p:nvSpPr>
          <p:cNvPr id="68614" name="Oval 12">
            <a:extLst>
              <a:ext uri="{FF2B5EF4-FFF2-40B4-BE49-F238E27FC236}">
                <a16:creationId xmlns:a16="http://schemas.microsoft.com/office/drawing/2014/main" id="{B81CC2F0-2D17-3D48-BB99-39E020699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8615" name="Oval 13">
            <a:extLst>
              <a:ext uri="{FF2B5EF4-FFF2-40B4-BE49-F238E27FC236}">
                <a16:creationId xmlns:a16="http://schemas.microsoft.com/office/drawing/2014/main" id="{65A4D226-FF47-BA45-B380-14EE728AF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8616" name="Oval 14">
            <a:extLst>
              <a:ext uri="{FF2B5EF4-FFF2-40B4-BE49-F238E27FC236}">
                <a16:creationId xmlns:a16="http://schemas.microsoft.com/office/drawing/2014/main" id="{6CFE6180-1CE0-9B4D-A508-B2BA22471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8617" name="Oval 15">
            <a:extLst>
              <a:ext uri="{FF2B5EF4-FFF2-40B4-BE49-F238E27FC236}">
                <a16:creationId xmlns:a16="http://schemas.microsoft.com/office/drawing/2014/main" id="{19FE5A8D-469D-F943-9981-FB3D53169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481647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8618" name="Text Box 17">
            <a:extLst>
              <a:ext uri="{FF2B5EF4-FFF2-40B4-BE49-F238E27FC236}">
                <a16:creationId xmlns:a16="http://schemas.microsoft.com/office/drawing/2014/main" id="{F48BAA48-20C0-7B47-BF84-A34986475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8619" name="Text Box 18">
            <a:extLst>
              <a:ext uri="{FF2B5EF4-FFF2-40B4-BE49-F238E27FC236}">
                <a16:creationId xmlns:a16="http://schemas.microsoft.com/office/drawing/2014/main" id="{12A39100-372A-964F-A2D1-8C45A146C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8620" name="Text Box 19">
            <a:extLst>
              <a:ext uri="{FF2B5EF4-FFF2-40B4-BE49-F238E27FC236}">
                <a16:creationId xmlns:a16="http://schemas.microsoft.com/office/drawing/2014/main" id="{54E60AA9-9503-D24D-9AFF-F03AFD2C2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A(1)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68621" name="Line 21">
            <a:extLst>
              <a:ext uri="{FF2B5EF4-FFF2-40B4-BE49-F238E27FC236}">
                <a16:creationId xmlns:a16="http://schemas.microsoft.com/office/drawing/2014/main" id="{110DA1E0-D90D-C244-81F6-8166D4165D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4650" y="3565525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2" name="Text Box 22">
            <a:extLst>
              <a:ext uri="{FF2B5EF4-FFF2-40B4-BE49-F238E27FC236}">
                <a16:creationId xmlns:a16="http://schemas.microsoft.com/office/drawing/2014/main" id="{0278186E-11C7-9A4C-9C55-AF9AF4C6C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143000"/>
            <a:ext cx="71564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SIGNAL  A :      STD_LOGIC_VECTOR(3 DOWNTO 0);</a:t>
            </a:r>
          </a:p>
          <a:p>
            <a:r>
              <a:rPr lang="en-US" altLang="en-US" sz="2200"/>
              <a:t>SIGNAL  C:      STD_LOGIC_VECTOR(3 DOWNTO 0);</a:t>
            </a:r>
          </a:p>
        </p:txBody>
      </p:sp>
      <p:sp>
        <p:nvSpPr>
          <p:cNvPr id="68623" name="Line 23">
            <a:extLst>
              <a:ext uri="{FF2B5EF4-FFF2-40B4-BE49-F238E27FC236}">
                <a16:creationId xmlns:a16="http://schemas.microsoft.com/office/drawing/2014/main" id="{C8797084-B8E6-B148-B344-DD1AC0B492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8075" y="355600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4" name="Line 24">
            <a:extLst>
              <a:ext uri="{FF2B5EF4-FFF2-40B4-BE49-F238E27FC236}">
                <a16:creationId xmlns:a16="http://schemas.microsoft.com/office/drawing/2014/main" id="{43A346B8-D4AA-3E4C-89B3-44AAFF587D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1975" y="357505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5" name="Text Box 27">
            <a:extLst>
              <a:ext uri="{FF2B5EF4-FFF2-40B4-BE49-F238E27FC236}">
                <a16:creationId xmlns:a16="http://schemas.microsoft.com/office/drawing/2014/main" id="{CFAC4C08-4374-5342-890E-0413CA941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650" y="32766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68626" name="Rectangle 29">
            <a:extLst>
              <a:ext uri="{FF2B5EF4-FFF2-40B4-BE49-F238E27FC236}">
                <a16:creationId xmlns:a16="http://schemas.microsoft.com/office/drawing/2014/main" id="{42EE9FC7-E6F8-F547-84CC-309E5AD18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3429000"/>
            <a:ext cx="3200400" cy="1447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8627" name="TextBox 30">
            <a:extLst>
              <a:ext uri="{FF2B5EF4-FFF2-40B4-BE49-F238E27FC236}">
                <a16:creationId xmlns:a16="http://schemas.microsoft.com/office/drawing/2014/main" id="{8C95082E-3022-4841-82B3-E40314D0A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4648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68628" name="Rectangle 3">
            <a:extLst>
              <a:ext uri="{FF2B5EF4-FFF2-40B4-BE49-F238E27FC236}">
                <a16:creationId xmlns:a16="http://schemas.microsoft.com/office/drawing/2014/main" id="{1E6E387C-5307-6F4D-8371-056CEAF21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190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8629" name="Line 4">
            <a:extLst>
              <a:ext uri="{FF2B5EF4-FFF2-40B4-BE49-F238E27FC236}">
                <a16:creationId xmlns:a16="http://schemas.microsoft.com/office/drawing/2014/main" id="{C341237B-1AAB-9B46-BC08-416BD3443E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463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0" name="Line 5">
            <a:extLst>
              <a:ext uri="{FF2B5EF4-FFF2-40B4-BE49-F238E27FC236}">
                <a16:creationId xmlns:a16="http://schemas.microsoft.com/office/drawing/2014/main" id="{63BA0AA4-A3C1-E041-8635-60D63845FC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1464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1" name="Text Box 6">
            <a:extLst>
              <a:ext uri="{FF2B5EF4-FFF2-40B4-BE49-F238E27FC236}">
                <a16:creationId xmlns:a16="http://schemas.microsoft.com/office/drawing/2014/main" id="{47B6747E-6936-584A-A6DB-F37EF90DC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9543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8632" name="Line 7">
            <a:extLst>
              <a:ext uri="{FF2B5EF4-FFF2-40B4-BE49-F238E27FC236}">
                <a16:creationId xmlns:a16="http://schemas.microsoft.com/office/drawing/2014/main" id="{6CE590DB-CA64-154D-B217-84724E4FD02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2288" y="472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3" name="Line 8">
            <a:extLst>
              <a:ext uri="{FF2B5EF4-FFF2-40B4-BE49-F238E27FC236}">
                <a16:creationId xmlns:a16="http://schemas.microsoft.com/office/drawing/2014/main" id="{B0D9641C-9073-3D46-BF0E-CF5D39FB89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3225" y="49752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4" name="Text Box 9">
            <a:extLst>
              <a:ext uri="{FF2B5EF4-FFF2-40B4-BE49-F238E27FC236}">
                <a16:creationId xmlns:a16="http://schemas.microsoft.com/office/drawing/2014/main" id="{41B27572-D904-D74D-87DF-C18D4B3FF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7831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8635" name="Text Box 13">
            <a:extLst>
              <a:ext uri="{FF2B5EF4-FFF2-40B4-BE49-F238E27FC236}">
                <a16:creationId xmlns:a16="http://schemas.microsoft.com/office/drawing/2014/main" id="{1F421E87-4FBC-B54A-8667-008C81358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5052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68636" name="Text Box 13">
            <a:extLst>
              <a:ext uri="{FF2B5EF4-FFF2-40B4-BE49-F238E27FC236}">
                <a16:creationId xmlns:a16="http://schemas.microsoft.com/office/drawing/2014/main" id="{B4B8C5D0-EDC3-FD46-9B61-E06E7E9CB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243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C</a:t>
            </a:r>
          </a:p>
        </p:txBody>
      </p:sp>
      <p:sp>
        <p:nvSpPr>
          <p:cNvPr id="68637" name="TextBox 42">
            <a:extLst>
              <a:ext uri="{FF2B5EF4-FFF2-40B4-BE49-F238E27FC236}">
                <a16:creationId xmlns:a16="http://schemas.microsoft.com/office/drawing/2014/main" id="{D5864AB1-F5B6-1F4E-9150-30F82088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3881438"/>
            <a:ext cx="715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&gt;&gt;1</a:t>
            </a:r>
          </a:p>
        </p:txBody>
      </p:sp>
      <p:sp>
        <p:nvSpPr>
          <p:cNvPr id="68638" name="TextBox 39">
            <a:extLst>
              <a:ext uri="{FF2B5EF4-FFF2-40B4-BE49-F238E27FC236}">
                <a16:creationId xmlns:a16="http://schemas.microsoft.com/office/drawing/2014/main" id="{C2414ADA-94AE-4145-97AD-EB9A2A6B7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3175" y="5162550"/>
            <a:ext cx="682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A(3)</a:t>
            </a:r>
          </a:p>
        </p:txBody>
      </p:sp>
      <p:sp>
        <p:nvSpPr>
          <p:cNvPr id="68639" name="Line 21">
            <a:extLst>
              <a:ext uri="{FF2B5EF4-FFF2-40B4-BE49-F238E27FC236}">
                <a16:creationId xmlns:a16="http://schemas.microsoft.com/office/drawing/2014/main" id="{07DEB69B-7E1F-9844-864B-7F3292EC76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581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0" name="TextBox 1">
            <a:extLst>
              <a:ext uri="{FF2B5EF4-FFF2-40B4-BE49-F238E27FC236}">
                <a16:creationId xmlns:a16="http://schemas.microsoft.com/office/drawing/2014/main" id="{423CB76C-8F7D-874D-9181-858E841F1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267200"/>
            <a:ext cx="40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A</a:t>
            </a:r>
          </a:p>
        </p:txBody>
      </p:sp>
      <p:sp>
        <p:nvSpPr>
          <p:cNvPr id="68641" name="TextBox 29">
            <a:extLst>
              <a:ext uri="{FF2B5EF4-FFF2-40B4-BE49-F238E27FC236}">
                <a16:creationId xmlns:a16="http://schemas.microsoft.com/office/drawing/2014/main" id="{D87FBB32-4679-BD4C-9372-CE32D84C3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715000"/>
            <a:ext cx="3846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C = A(3) </a:t>
            </a:r>
            <a:r>
              <a:rPr kumimoji="0"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&amp; A(3 downto 1);  </a:t>
            </a:r>
            <a:r>
              <a:rPr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Footer Placeholder 3">
            <a:extLst>
              <a:ext uri="{FF2B5EF4-FFF2-40B4-BE49-F238E27FC236}">
                <a16:creationId xmlns:a16="http://schemas.microsoft.com/office/drawing/2014/main" id="{3A716199-E320-5345-A583-341EA8FCAF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3625CA57-7304-404B-9B36-CF36500861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 sz="3200" b="1">
                <a:ea typeface="ＭＳ Ｐゴシック" panose="020B0600070205080204" pitchFamily="34" charset="-128"/>
              </a:rPr>
              <a:t>Fixed Logical Shift Left in VHDL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AE8BF5B5-7A81-3E40-9F09-7C37BDD62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5" y="28130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id="{7AD38C63-D9FF-9C4F-9B52-2E298F8EB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28416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grpSp>
        <p:nvGrpSpPr>
          <p:cNvPr id="70661" name="Group 5">
            <a:extLst>
              <a:ext uri="{FF2B5EF4-FFF2-40B4-BE49-F238E27FC236}">
                <a16:creationId xmlns:a16="http://schemas.microsoft.com/office/drawing/2014/main" id="{1F0EF7E5-546B-BB49-8586-6B2D8DD946B5}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2851150"/>
            <a:ext cx="2562225" cy="717550"/>
            <a:chOff x="856" y="1038"/>
            <a:chExt cx="1614" cy="452"/>
          </a:xfrm>
        </p:grpSpPr>
        <p:sp>
          <p:nvSpPr>
            <p:cNvPr id="70685" name="Oval 6">
              <a:extLst>
                <a:ext uri="{FF2B5EF4-FFF2-40B4-BE49-F238E27FC236}">
                  <a16:creationId xmlns:a16="http://schemas.microsoft.com/office/drawing/2014/main" id="{C130B035-7164-0C4E-A6AF-55DE55AF8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0686" name="Oval 7">
              <a:extLst>
                <a:ext uri="{FF2B5EF4-FFF2-40B4-BE49-F238E27FC236}">
                  <a16:creationId xmlns:a16="http://schemas.microsoft.com/office/drawing/2014/main" id="{94FB35A3-CFB7-4040-971E-87F5C05D4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0687" name="Oval 8">
              <a:extLst>
                <a:ext uri="{FF2B5EF4-FFF2-40B4-BE49-F238E27FC236}">
                  <a16:creationId xmlns:a16="http://schemas.microsoft.com/office/drawing/2014/main" id="{57E10A37-4A9C-1B42-A4A5-27F5A01A4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4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0688" name="Oval 9">
              <a:extLst>
                <a:ext uri="{FF2B5EF4-FFF2-40B4-BE49-F238E27FC236}">
                  <a16:creationId xmlns:a16="http://schemas.microsoft.com/office/drawing/2014/main" id="{FEB792CB-C489-414D-8F96-96D48B3A4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1346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0689" name="Text Box 10">
              <a:extLst>
                <a:ext uri="{FF2B5EF4-FFF2-40B4-BE49-F238E27FC236}">
                  <a16:creationId xmlns:a16="http://schemas.microsoft.com/office/drawing/2014/main" id="{F7540B85-F73A-8A4F-A6DA-65FE2BE837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" y="1038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A(1)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  <p:sp>
          <p:nvSpPr>
            <p:cNvPr id="70690" name="Text Box 11">
              <a:extLst>
                <a:ext uri="{FF2B5EF4-FFF2-40B4-BE49-F238E27FC236}">
                  <a16:creationId xmlns:a16="http://schemas.microsoft.com/office/drawing/2014/main" id="{806F15F3-EC43-2646-9FF8-865DADAE3B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6" y="1044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A(0)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</p:grpSp>
      <p:sp>
        <p:nvSpPr>
          <p:cNvPr id="70662" name="Oval 12">
            <a:extLst>
              <a:ext uri="{FF2B5EF4-FFF2-40B4-BE49-F238E27FC236}">
                <a16:creationId xmlns:a16="http://schemas.microsoft.com/office/drawing/2014/main" id="{075726E3-E9E2-6344-BEA2-2F44C059B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0663" name="Oval 13">
            <a:extLst>
              <a:ext uri="{FF2B5EF4-FFF2-40B4-BE49-F238E27FC236}">
                <a16:creationId xmlns:a16="http://schemas.microsoft.com/office/drawing/2014/main" id="{1B847623-D733-ED47-AF5B-6F7905AD7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0664" name="Oval 14">
            <a:extLst>
              <a:ext uri="{FF2B5EF4-FFF2-40B4-BE49-F238E27FC236}">
                <a16:creationId xmlns:a16="http://schemas.microsoft.com/office/drawing/2014/main" id="{A2998522-F0A3-3A4F-8B54-3413CB509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0665" name="Oval 15">
            <a:extLst>
              <a:ext uri="{FF2B5EF4-FFF2-40B4-BE49-F238E27FC236}">
                <a16:creationId xmlns:a16="http://schemas.microsoft.com/office/drawing/2014/main" id="{C417A484-EE97-0A43-978D-FCDD0583B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481647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9166" name="Line 21">
            <a:extLst>
              <a:ext uri="{FF2B5EF4-FFF2-40B4-BE49-F238E27FC236}">
                <a16:creationId xmlns:a16="http://schemas.microsoft.com/office/drawing/2014/main" id="{4AA21021-BD3A-1B4B-ACE8-9BDA05B29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54330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0667" name="Text Box 22">
            <a:extLst>
              <a:ext uri="{FF2B5EF4-FFF2-40B4-BE49-F238E27FC236}">
                <a16:creationId xmlns:a16="http://schemas.microsoft.com/office/drawing/2014/main" id="{4A295D2A-1670-0642-9712-7B519A746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143000"/>
            <a:ext cx="71564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SIGNAL  A :      STD_LOGIC_VECTOR(3 DOWNTO 0);</a:t>
            </a:r>
          </a:p>
          <a:p>
            <a:r>
              <a:rPr lang="en-US" altLang="en-US" sz="2200"/>
              <a:t>SIGNAL  C:      STD_LOGIC_VECTOR(3 DOWNTO 0);</a:t>
            </a:r>
          </a:p>
        </p:txBody>
      </p:sp>
      <p:sp>
        <p:nvSpPr>
          <p:cNvPr id="49168" name="Line 23">
            <a:extLst>
              <a:ext uri="{FF2B5EF4-FFF2-40B4-BE49-F238E27FC236}">
                <a16:creationId xmlns:a16="http://schemas.microsoft.com/office/drawing/2014/main" id="{8BAEBC55-89C5-0F42-98D8-A341087098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2025" y="3533775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169" name="Line 24">
            <a:extLst>
              <a:ext uri="{FF2B5EF4-FFF2-40B4-BE49-F238E27FC236}">
                <a16:creationId xmlns:a16="http://schemas.microsoft.com/office/drawing/2014/main" id="{63F39712-690B-9E4B-B1B7-E89CA8E438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5925" y="3552825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0670" name="Text Box 27">
            <a:extLst>
              <a:ext uri="{FF2B5EF4-FFF2-40B4-BE49-F238E27FC236}">
                <a16:creationId xmlns:a16="http://schemas.microsoft.com/office/drawing/2014/main" id="{CAAF8F00-F6BF-F943-B9FA-FA9DE1314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650" y="32766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70671" name="Rectangle 29">
            <a:extLst>
              <a:ext uri="{FF2B5EF4-FFF2-40B4-BE49-F238E27FC236}">
                <a16:creationId xmlns:a16="http://schemas.microsoft.com/office/drawing/2014/main" id="{9740604B-A8D0-E749-9D79-CF1B454B1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3429000"/>
            <a:ext cx="3200400" cy="1447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0672" name="TextBox 30">
            <a:extLst>
              <a:ext uri="{FF2B5EF4-FFF2-40B4-BE49-F238E27FC236}">
                <a16:creationId xmlns:a16="http://schemas.microsoft.com/office/drawing/2014/main" id="{704F74B5-7453-394C-B654-BEEBA5D12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4648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70673" name="Rectangle 3">
            <a:extLst>
              <a:ext uri="{FF2B5EF4-FFF2-40B4-BE49-F238E27FC236}">
                <a16:creationId xmlns:a16="http://schemas.microsoft.com/office/drawing/2014/main" id="{A1AF4E97-5D14-7148-95E0-FB4DA5D8A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190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0674" name="Line 4">
            <a:extLst>
              <a:ext uri="{FF2B5EF4-FFF2-40B4-BE49-F238E27FC236}">
                <a16:creationId xmlns:a16="http://schemas.microsoft.com/office/drawing/2014/main" id="{A9FD2378-E796-9146-9AE9-CEC35F9C556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463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5" name="Line 5">
            <a:extLst>
              <a:ext uri="{FF2B5EF4-FFF2-40B4-BE49-F238E27FC236}">
                <a16:creationId xmlns:a16="http://schemas.microsoft.com/office/drawing/2014/main" id="{22DA1290-15CC-9B4E-A353-44F15D655B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1464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6" name="Text Box 6">
            <a:extLst>
              <a:ext uri="{FF2B5EF4-FFF2-40B4-BE49-F238E27FC236}">
                <a16:creationId xmlns:a16="http://schemas.microsoft.com/office/drawing/2014/main" id="{0BD0E4C7-E9E2-B14D-9F5E-9BD90E7FF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9543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70677" name="Line 7">
            <a:extLst>
              <a:ext uri="{FF2B5EF4-FFF2-40B4-BE49-F238E27FC236}">
                <a16:creationId xmlns:a16="http://schemas.microsoft.com/office/drawing/2014/main" id="{F2114A83-BFB2-F941-B4E3-0A810412E9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2288" y="472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8" name="Line 8">
            <a:extLst>
              <a:ext uri="{FF2B5EF4-FFF2-40B4-BE49-F238E27FC236}">
                <a16:creationId xmlns:a16="http://schemas.microsoft.com/office/drawing/2014/main" id="{7D828DC7-6B48-0542-A286-422CE03C6A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3225" y="49752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9" name="Text Box 9">
            <a:extLst>
              <a:ext uri="{FF2B5EF4-FFF2-40B4-BE49-F238E27FC236}">
                <a16:creationId xmlns:a16="http://schemas.microsoft.com/office/drawing/2014/main" id="{22F6B8B0-AFBB-DC46-9FCC-65E3A00A3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7831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70680" name="Text Box 13">
            <a:extLst>
              <a:ext uri="{FF2B5EF4-FFF2-40B4-BE49-F238E27FC236}">
                <a16:creationId xmlns:a16="http://schemas.microsoft.com/office/drawing/2014/main" id="{E81141DE-9988-0B42-B059-99DDA6E36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5052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70681" name="Text Box 13">
            <a:extLst>
              <a:ext uri="{FF2B5EF4-FFF2-40B4-BE49-F238E27FC236}">
                <a16:creationId xmlns:a16="http://schemas.microsoft.com/office/drawing/2014/main" id="{B189E504-286F-9D4D-92E0-4A8504ADA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243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C</a:t>
            </a:r>
          </a:p>
        </p:txBody>
      </p:sp>
      <p:sp>
        <p:nvSpPr>
          <p:cNvPr id="70682" name="TextBox 42">
            <a:extLst>
              <a:ext uri="{FF2B5EF4-FFF2-40B4-BE49-F238E27FC236}">
                <a16:creationId xmlns:a16="http://schemas.microsoft.com/office/drawing/2014/main" id="{0DADAC71-86CF-554A-8E3E-21E12D04F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3881438"/>
            <a:ext cx="715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&lt;&lt;1</a:t>
            </a:r>
          </a:p>
        </p:txBody>
      </p:sp>
      <p:sp>
        <p:nvSpPr>
          <p:cNvPr id="70683" name="TextBox 38">
            <a:extLst>
              <a:ext uri="{FF2B5EF4-FFF2-40B4-BE49-F238E27FC236}">
                <a16:creationId xmlns:a16="http://schemas.microsoft.com/office/drawing/2014/main" id="{6AFF7BD4-BD26-6347-8820-A0053FE03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267200"/>
            <a:ext cx="366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L</a:t>
            </a:r>
          </a:p>
        </p:txBody>
      </p:sp>
      <p:sp>
        <p:nvSpPr>
          <p:cNvPr id="70684" name="TextBox 2">
            <a:extLst>
              <a:ext uri="{FF2B5EF4-FFF2-40B4-BE49-F238E27FC236}">
                <a16:creationId xmlns:a16="http://schemas.microsoft.com/office/drawing/2014/main" id="{673892FC-DC91-1343-A250-AB20D92D5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105400"/>
            <a:ext cx="2743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A(2)   A(1)   A(0)   ‘0’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Footer Placeholder 3">
            <a:extLst>
              <a:ext uri="{FF2B5EF4-FFF2-40B4-BE49-F238E27FC236}">
                <a16:creationId xmlns:a16="http://schemas.microsoft.com/office/drawing/2014/main" id="{557DF42C-FBB2-0D47-9772-59A406A42E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F87F8340-F3E0-B247-BBE1-81D19E351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 sz="3200" b="1">
                <a:ea typeface="ＭＳ Ｐゴシック" panose="020B0600070205080204" pitchFamily="34" charset="-128"/>
              </a:rPr>
              <a:t>Fixed Logical Shift Left in VHDL</a:t>
            </a:r>
          </a:p>
        </p:txBody>
      </p:sp>
      <p:sp>
        <p:nvSpPr>
          <p:cNvPr id="72707" name="Text Box 3">
            <a:extLst>
              <a:ext uri="{FF2B5EF4-FFF2-40B4-BE49-F238E27FC236}">
                <a16:creationId xmlns:a16="http://schemas.microsoft.com/office/drawing/2014/main" id="{6B38D219-B681-F140-BA57-254351328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5" y="28130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2708" name="Text Box 4">
            <a:extLst>
              <a:ext uri="{FF2B5EF4-FFF2-40B4-BE49-F238E27FC236}">
                <a16:creationId xmlns:a16="http://schemas.microsoft.com/office/drawing/2014/main" id="{45642853-B075-9F42-9565-04B5B4C5F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28416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grpSp>
        <p:nvGrpSpPr>
          <p:cNvPr id="72709" name="Group 5">
            <a:extLst>
              <a:ext uri="{FF2B5EF4-FFF2-40B4-BE49-F238E27FC236}">
                <a16:creationId xmlns:a16="http://schemas.microsoft.com/office/drawing/2014/main" id="{29EB996B-5678-5E43-96A5-55E8832A7108}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2851150"/>
            <a:ext cx="2562225" cy="717550"/>
            <a:chOff x="856" y="1038"/>
            <a:chExt cx="1614" cy="452"/>
          </a:xfrm>
        </p:grpSpPr>
        <p:sp>
          <p:nvSpPr>
            <p:cNvPr id="72734" name="Oval 6">
              <a:extLst>
                <a:ext uri="{FF2B5EF4-FFF2-40B4-BE49-F238E27FC236}">
                  <a16:creationId xmlns:a16="http://schemas.microsoft.com/office/drawing/2014/main" id="{BF30C6B5-ACFA-EA4B-B915-ED0CD6C51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2735" name="Oval 7">
              <a:extLst>
                <a:ext uri="{FF2B5EF4-FFF2-40B4-BE49-F238E27FC236}">
                  <a16:creationId xmlns:a16="http://schemas.microsoft.com/office/drawing/2014/main" id="{284BCB0D-4184-C341-A0F1-E90F17CC2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2736" name="Oval 8">
              <a:extLst>
                <a:ext uri="{FF2B5EF4-FFF2-40B4-BE49-F238E27FC236}">
                  <a16:creationId xmlns:a16="http://schemas.microsoft.com/office/drawing/2014/main" id="{831C65AB-6483-514E-B61D-E0494169D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4" y="1344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2737" name="Oval 9">
              <a:extLst>
                <a:ext uri="{FF2B5EF4-FFF2-40B4-BE49-F238E27FC236}">
                  <a16:creationId xmlns:a16="http://schemas.microsoft.com/office/drawing/2014/main" id="{6AC5DA6B-4DB9-784A-A700-7F42205F9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1346"/>
              <a:ext cx="144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2738" name="Text Box 10">
              <a:extLst>
                <a:ext uri="{FF2B5EF4-FFF2-40B4-BE49-F238E27FC236}">
                  <a16:creationId xmlns:a16="http://schemas.microsoft.com/office/drawing/2014/main" id="{EE8EA72D-ED08-414C-8FEC-B6AC28480A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" y="1038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A(1)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  <p:sp>
          <p:nvSpPr>
            <p:cNvPr id="72739" name="Text Box 11">
              <a:extLst>
                <a:ext uri="{FF2B5EF4-FFF2-40B4-BE49-F238E27FC236}">
                  <a16:creationId xmlns:a16="http://schemas.microsoft.com/office/drawing/2014/main" id="{D65EB7D4-D9B4-D543-9809-C458A9E8E9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6" y="1044"/>
              <a:ext cx="9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>
                  <a:cs typeface="Arial" panose="020B0604020202020204" pitchFamily="34" charset="0"/>
                </a:rPr>
                <a:t>A(0)</a:t>
              </a:r>
              <a:endParaRPr lang="pl-PL" altLang="en-US" sz="2000">
                <a:cs typeface="Arial" panose="020B0604020202020204" pitchFamily="34" charset="0"/>
              </a:endParaRPr>
            </a:p>
          </p:txBody>
        </p:sp>
      </p:grpSp>
      <p:sp>
        <p:nvSpPr>
          <p:cNvPr id="72710" name="Oval 12">
            <a:extLst>
              <a:ext uri="{FF2B5EF4-FFF2-40B4-BE49-F238E27FC236}">
                <a16:creationId xmlns:a16="http://schemas.microsoft.com/office/drawing/2014/main" id="{B9587699-2BC8-D24F-B7D8-9092FA5A0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2711" name="Oval 13">
            <a:extLst>
              <a:ext uri="{FF2B5EF4-FFF2-40B4-BE49-F238E27FC236}">
                <a16:creationId xmlns:a16="http://schemas.microsoft.com/office/drawing/2014/main" id="{5861E9C2-2E4E-564B-8630-17F876DDB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2712" name="Oval 14">
            <a:extLst>
              <a:ext uri="{FF2B5EF4-FFF2-40B4-BE49-F238E27FC236}">
                <a16:creationId xmlns:a16="http://schemas.microsoft.com/office/drawing/2014/main" id="{E673C03D-73FB-5B4D-A218-2401EA0A7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2713" name="Oval 15">
            <a:extLst>
              <a:ext uri="{FF2B5EF4-FFF2-40B4-BE49-F238E27FC236}">
                <a16:creationId xmlns:a16="http://schemas.microsoft.com/office/drawing/2014/main" id="{9B69EC22-E210-204A-A8AF-2B408E1D5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481647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9166" name="Line 21">
            <a:extLst>
              <a:ext uri="{FF2B5EF4-FFF2-40B4-BE49-F238E27FC236}">
                <a16:creationId xmlns:a16="http://schemas.microsoft.com/office/drawing/2014/main" id="{945DD365-B0FE-F749-AAE5-48D669637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543300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2715" name="Text Box 22">
            <a:extLst>
              <a:ext uri="{FF2B5EF4-FFF2-40B4-BE49-F238E27FC236}">
                <a16:creationId xmlns:a16="http://schemas.microsoft.com/office/drawing/2014/main" id="{A92F7C6D-CB4A-0A4F-B4D4-16D939A17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143000"/>
            <a:ext cx="71564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SIGNAL  A :      STD_LOGIC_VECTOR(3 DOWNTO 0);</a:t>
            </a:r>
          </a:p>
          <a:p>
            <a:r>
              <a:rPr lang="en-US" altLang="en-US" sz="2200"/>
              <a:t>SIGNAL  C:      STD_LOGIC_VECTOR(3 DOWNTO 0);</a:t>
            </a:r>
          </a:p>
        </p:txBody>
      </p:sp>
      <p:sp>
        <p:nvSpPr>
          <p:cNvPr id="49168" name="Line 23">
            <a:extLst>
              <a:ext uri="{FF2B5EF4-FFF2-40B4-BE49-F238E27FC236}">
                <a16:creationId xmlns:a16="http://schemas.microsoft.com/office/drawing/2014/main" id="{C90D42F3-CE45-274D-8D28-85BD992D9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2025" y="3533775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169" name="Line 24">
            <a:extLst>
              <a:ext uri="{FF2B5EF4-FFF2-40B4-BE49-F238E27FC236}">
                <a16:creationId xmlns:a16="http://schemas.microsoft.com/office/drawing/2014/main" id="{390E6FC2-FC69-7A41-9A3E-59C1A03943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5925" y="3552825"/>
            <a:ext cx="628650" cy="124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2718" name="Text Box 27">
            <a:extLst>
              <a:ext uri="{FF2B5EF4-FFF2-40B4-BE49-F238E27FC236}">
                <a16:creationId xmlns:a16="http://schemas.microsoft.com/office/drawing/2014/main" id="{2A24EC1E-680C-AA43-B3A0-72B214AFB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650" y="32766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72719" name="Rectangle 29">
            <a:extLst>
              <a:ext uri="{FF2B5EF4-FFF2-40B4-BE49-F238E27FC236}">
                <a16:creationId xmlns:a16="http://schemas.microsoft.com/office/drawing/2014/main" id="{5A25BE05-2547-9744-B0A4-D896CDA30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3429000"/>
            <a:ext cx="3200400" cy="1447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2720" name="TextBox 30">
            <a:extLst>
              <a:ext uri="{FF2B5EF4-FFF2-40B4-BE49-F238E27FC236}">
                <a16:creationId xmlns:a16="http://schemas.microsoft.com/office/drawing/2014/main" id="{7B804EE4-A49E-704F-AD3F-B290A25E8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4648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72721" name="Rectangle 3">
            <a:extLst>
              <a:ext uri="{FF2B5EF4-FFF2-40B4-BE49-F238E27FC236}">
                <a16:creationId xmlns:a16="http://schemas.microsoft.com/office/drawing/2014/main" id="{87B2D3EB-2C5A-7649-A5FD-49025C4E8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190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2722" name="Line 4">
            <a:extLst>
              <a:ext uri="{FF2B5EF4-FFF2-40B4-BE49-F238E27FC236}">
                <a16:creationId xmlns:a16="http://schemas.microsoft.com/office/drawing/2014/main" id="{7CC339B7-2E1B-4E45-8899-EA4C7CE165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463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23" name="Line 5">
            <a:extLst>
              <a:ext uri="{FF2B5EF4-FFF2-40B4-BE49-F238E27FC236}">
                <a16:creationId xmlns:a16="http://schemas.microsoft.com/office/drawing/2014/main" id="{87A0FC77-215A-794E-BA74-6A29AD3ED4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1464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24" name="Text Box 6">
            <a:extLst>
              <a:ext uri="{FF2B5EF4-FFF2-40B4-BE49-F238E27FC236}">
                <a16:creationId xmlns:a16="http://schemas.microsoft.com/office/drawing/2014/main" id="{E907D6A3-279F-9944-A225-F6F4BB059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9543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72725" name="Line 7">
            <a:extLst>
              <a:ext uri="{FF2B5EF4-FFF2-40B4-BE49-F238E27FC236}">
                <a16:creationId xmlns:a16="http://schemas.microsoft.com/office/drawing/2014/main" id="{FFBB3F6E-C7C1-EA4A-AF86-EB699FC732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2288" y="472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26" name="Line 8">
            <a:extLst>
              <a:ext uri="{FF2B5EF4-FFF2-40B4-BE49-F238E27FC236}">
                <a16:creationId xmlns:a16="http://schemas.microsoft.com/office/drawing/2014/main" id="{9B73FE44-F84A-5E43-A34E-9D4D3F9876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3225" y="49752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27" name="Text Box 9">
            <a:extLst>
              <a:ext uri="{FF2B5EF4-FFF2-40B4-BE49-F238E27FC236}">
                <a16:creationId xmlns:a16="http://schemas.microsoft.com/office/drawing/2014/main" id="{6C62EA34-C44D-A74A-BDCB-B6FEA6C8B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7831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72728" name="Text Box 13">
            <a:extLst>
              <a:ext uri="{FF2B5EF4-FFF2-40B4-BE49-F238E27FC236}">
                <a16:creationId xmlns:a16="http://schemas.microsoft.com/office/drawing/2014/main" id="{BF5D216B-C91F-8F4B-A858-1E751A349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5052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72729" name="Text Box 13">
            <a:extLst>
              <a:ext uri="{FF2B5EF4-FFF2-40B4-BE49-F238E27FC236}">
                <a16:creationId xmlns:a16="http://schemas.microsoft.com/office/drawing/2014/main" id="{96384EBE-DE68-6041-AEDC-B70A6BD6C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243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C</a:t>
            </a:r>
          </a:p>
        </p:txBody>
      </p:sp>
      <p:sp>
        <p:nvSpPr>
          <p:cNvPr id="72730" name="TextBox 42">
            <a:extLst>
              <a:ext uri="{FF2B5EF4-FFF2-40B4-BE49-F238E27FC236}">
                <a16:creationId xmlns:a16="http://schemas.microsoft.com/office/drawing/2014/main" id="{AFE46398-42EB-444F-98B7-F8CD54D51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3881438"/>
            <a:ext cx="715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&lt;&lt;1</a:t>
            </a:r>
          </a:p>
        </p:txBody>
      </p:sp>
      <p:sp>
        <p:nvSpPr>
          <p:cNvPr id="72731" name="TextBox 38">
            <a:extLst>
              <a:ext uri="{FF2B5EF4-FFF2-40B4-BE49-F238E27FC236}">
                <a16:creationId xmlns:a16="http://schemas.microsoft.com/office/drawing/2014/main" id="{2F6F96BA-C457-D845-9FAB-5D8D84E07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267200"/>
            <a:ext cx="366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L</a:t>
            </a:r>
          </a:p>
        </p:txBody>
      </p:sp>
      <p:sp>
        <p:nvSpPr>
          <p:cNvPr id="72732" name="TextBox 2">
            <a:extLst>
              <a:ext uri="{FF2B5EF4-FFF2-40B4-BE49-F238E27FC236}">
                <a16:creationId xmlns:a16="http://schemas.microsoft.com/office/drawing/2014/main" id="{24560EFF-2386-0542-BC80-EB685E901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105400"/>
            <a:ext cx="2743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A(2)   A(1)   A(0)   ‘0’</a:t>
            </a:r>
          </a:p>
        </p:txBody>
      </p:sp>
      <p:sp>
        <p:nvSpPr>
          <p:cNvPr id="72733" name="TextBox 29">
            <a:extLst>
              <a:ext uri="{FF2B5EF4-FFF2-40B4-BE49-F238E27FC236}">
                <a16:creationId xmlns:a16="http://schemas.microsoft.com/office/drawing/2014/main" id="{ECD4D584-1C04-AB41-A962-9B049CF89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715000"/>
            <a:ext cx="361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C = </a:t>
            </a:r>
            <a:r>
              <a:rPr kumimoji="0"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A(2 downto 0) &amp; </a:t>
            </a:r>
            <a:r>
              <a:rPr kumimoji="0" lang="en-US" altLang="en-US" b="1">
                <a:solidFill>
                  <a:srgbClr val="BA2D2D"/>
                </a:solidFill>
                <a:latin typeface="Times New Roman" panose="02020603050405020304" pitchFamily="18" charset="0"/>
              </a:rPr>
              <a:t>'</a:t>
            </a:r>
            <a:r>
              <a:rPr kumimoji="0"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0</a:t>
            </a:r>
            <a:r>
              <a:rPr kumimoji="0" lang="en-US" altLang="en-US" b="1">
                <a:solidFill>
                  <a:srgbClr val="BA2D2D"/>
                </a:solidFill>
                <a:latin typeface="Times New Roman" panose="02020603050405020304" pitchFamily="18" charset="0"/>
              </a:rPr>
              <a:t>';</a:t>
            </a:r>
            <a:endParaRPr lang="en-US" altLang="en-US" b="1">
              <a:solidFill>
                <a:srgbClr val="BA2D2D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Footer Placeholder 3">
            <a:extLst>
              <a:ext uri="{FF2B5EF4-FFF2-40B4-BE49-F238E27FC236}">
                <a16:creationId xmlns:a16="http://schemas.microsoft.com/office/drawing/2014/main" id="{53646C7D-A360-3649-902A-7886FEEBD1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9AAB2920-C53A-A94A-8CAB-6D3611EF6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pl-PL" altLang="en-US" sz="3200" b="1">
                <a:ea typeface="ＭＳ Ｐゴシック" panose="020B0600070205080204" pitchFamily="34" charset="-128"/>
              </a:rPr>
              <a:t>Fixed </a:t>
            </a:r>
            <a:r>
              <a:rPr lang="en-US" altLang="en-US" sz="3200" b="1">
                <a:ea typeface="ＭＳ Ｐゴシック" panose="020B0600070205080204" pitchFamily="34" charset="-128"/>
              </a:rPr>
              <a:t>Rotation Left in VHDL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271BA29A-C472-E341-AA31-ACE9F64B8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28130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AB4AE6CA-BDE2-AF41-BAF1-5E7A3C0D0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3038" y="28416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4757" name="Oval 5">
            <a:extLst>
              <a:ext uri="{FF2B5EF4-FFF2-40B4-BE49-F238E27FC236}">
                <a16:creationId xmlns:a16="http://schemas.microsoft.com/office/drawing/2014/main" id="{E6B9E420-EECE-8C41-805C-EF218D939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333692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58" name="Oval 6">
            <a:extLst>
              <a:ext uri="{FF2B5EF4-FFF2-40B4-BE49-F238E27FC236}">
                <a16:creationId xmlns:a16="http://schemas.microsoft.com/office/drawing/2014/main" id="{FD3351AC-7E25-1E42-B988-FC9664451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1438" y="333692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59" name="Oval 7">
            <a:extLst>
              <a:ext uri="{FF2B5EF4-FFF2-40B4-BE49-F238E27FC236}">
                <a16:creationId xmlns:a16="http://schemas.microsoft.com/office/drawing/2014/main" id="{3170B347-6F59-6D48-B51F-E92BCF382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988" y="333692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60" name="Oval 8">
            <a:extLst>
              <a:ext uri="{FF2B5EF4-FFF2-40B4-BE49-F238E27FC236}">
                <a16:creationId xmlns:a16="http://schemas.microsoft.com/office/drawing/2014/main" id="{AACBB3DA-629B-2745-9269-F597778FF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6538" y="33401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61" name="Text Box 9">
            <a:extLst>
              <a:ext uri="{FF2B5EF4-FFF2-40B4-BE49-F238E27FC236}">
                <a16:creationId xmlns:a16="http://schemas.microsoft.com/office/drawing/2014/main" id="{4A585E5E-E09E-A34A-A414-AF2443607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8363" y="28511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A(1)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4762" name="Text Box 10">
            <a:extLst>
              <a:ext uri="{FF2B5EF4-FFF2-40B4-BE49-F238E27FC236}">
                <a16:creationId xmlns:a16="http://schemas.microsoft.com/office/drawing/2014/main" id="{7527FF25-C770-1742-8EBE-B6A8176EF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2738" y="286067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A(0)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4763" name="Oval 11">
            <a:extLst>
              <a:ext uri="{FF2B5EF4-FFF2-40B4-BE49-F238E27FC236}">
                <a16:creationId xmlns:a16="http://schemas.microsoft.com/office/drawing/2014/main" id="{E061CD34-BBF6-9644-8A2A-BDD8F16D0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0713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64" name="Oval 12">
            <a:extLst>
              <a:ext uri="{FF2B5EF4-FFF2-40B4-BE49-F238E27FC236}">
                <a16:creationId xmlns:a16="http://schemas.microsoft.com/office/drawing/2014/main" id="{7F28B2A0-D914-FD45-813D-0E0F63101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4613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65" name="Oval 13">
            <a:extLst>
              <a:ext uri="{FF2B5EF4-FFF2-40B4-BE49-F238E27FC236}">
                <a16:creationId xmlns:a16="http://schemas.microsoft.com/office/drawing/2014/main" id="{860CD138-3A25-AE4A-88F4-46F2728F1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2163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66" name="Oval 14">
            <a:extLst>
              <a:ext uri="{FF2B5EF4-FFF2-40B4-BE49-F238E27FC236}">
                <a16:creationId xmlns:a16="http://schemas.microsoft.com/office/drawing/2014/main" id="{5DFE6C2A-71BA-C547-B479-BEECD352A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713" y="481647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67" name="Text Box 15">
            <a:extLst>
              <a:ext uri="{FF2B5EF4-FFF2-40B4-BE49-F238E27FC236}">
                <a16:creationId xmlns:a16="http://schemas.microsoft.com/office/drawing/2014/main" id="{1EB0BB0B-49EC-1A45-85D3-C9927B280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6763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4768" name="Text Box 16">
            <a:extLst>
              <a:ext uri="{FF2B5EF4-FFF2-40B4-BE49-F238E27FC236}">
                <a16:creationId xmlns:a16="http://schemas.microsoft.com/office/drawing/2014/main" id="{2D68FFE9-98C7-9449-9A45-D4C9EF697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3988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A(1)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4769" name="Text Box 17">
            <a:extLst>
              <a:ext uri="{FF2B5EF4-FFF2-40B4-BE49-F238E27FC236}">
                <a16:creationId xmlns:a16="http://schemas.microsoft.com/office/drawing/2014/main" id="{BF7A40D8-D134-3740-B1DD-2CF29923B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9788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A(0)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4770" name="Text Box 18">
            <a:extLst>
              <a:ext uri="{FF2B5EF4-FFF2-40B4-BE49-F238E27FC236}">
                <a16:creationId xmlns:a16="http://schemas.microsoft.com/office/drawing/2014/main" id="{29BEDCFC-C344-614B-B549-C8E099A0F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4771" name="Line 20">
            <a:extLst>
              <a:ext uri="{FF2B5EF4-FFF2-40B4-BE49-F238E27FC236}">
                <a16:creationId xmlns:a16="http://schemas.microsoft.com/office/drawing/2014/main" id="{71020895-A277-504B-838B-0EF49114C7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2163" y="3565525"/>
            <a:ext cx="647700" cy="1235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2" name="Line 21">
            <a:extLst>
              <a:ext uri="{FF2B5EF4-FFF2-40B4-BE49-F238E27FC236}">
                <a16:creationId xmlns:a16="http://schemas.microsoft.com/office/drawing/2014/main" id="{3A0CB05C-41FA-E948-B749-63DD7F101A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3988" y="3441700"/>
            <a:ext cx="419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3" name="Line 22">
            <a:extLst>
              <a:ext uri="{FF2B5EF4-FFF2-40B4-BE49-F238E27FC236}">
                <a16:creationId xmlns:a16="http://schemas.microsoft.com/office/drawing/2014/main" id="{FCBBA83C-6400-3845-ABB0-598BB464AC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3988" y="27463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4" name="Line 23">
            <a:extLst>
              <a:ext uri="{FF2B5EF4-FFF2-40B4-BE49-F238E27FC236}">
                <a16:creationId xmlns:a16="http://schemas.microsoft.com/office/drawing/2014/main" id="{87EB4032-DC25-4E40-8F81-79CAD7D0DA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3988" y="2727325"/>
            <a:ext cx="173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5" name="Line 24">
            <a:extLst>
              <a:ext uri="{FF2B5EF4-FFF2-40B4-BE49-F238E27FC236}">
                <a16:creationId xmlns:a16="http://schemas.microsoft.com/office/drawing/2014/main" id="{B3964255-761F-1E40-9119-907210428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64413" y="2736850"/>
            <a:ext cx="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6" name="Line 25">
            <a:extLst>
              <a:ext uri="{FF2B5EF4-FFF2-40B4-BE49-F238E27FC236}">
                <a16:creationId xmlns:a16="http://schemas.microsoft.com/office/drawing/2014/main" id="{9DE5E58D-F470-F645-A654-A49352B1CA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6113" y="2727325"/>
            <a:ext cx="162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7" name="Text Box 26">
            <a:extLst>
              <a:ext uri="{FF2B5EF4-FFF2-40B4-BE49-F238E27FC236}">
                <a16:creationId xmlns:a16="http://schemas.microsoft.com/office/drawing/2014/main" id="{0F166DEB-41DE-504B-B993-3C99A4CBC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143000"/>
            <a:ext cx="70929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SIGNAL  A :      STD_LOGIC_VECTOR(3 DOWNTO 0);</a:t>
            </a:r>
          </a:p>
          <a:p>
            <a:r>
              <a:rPr lang="en-US" altLang="en-US" sz="2200"/>
              <a:t>SIGNAL  C:      STD_LOGIC_VECTOR(3 DOWNTO 0);</a:t>
            </a:r>
          </a:p>
        </p:txBody>
      </p:sp>
      <p:sp>
        <p:nvSpPr>
          <p:cNvPr id="74778" name="Line 27">
            <a:extLst>
              <a:ext uri="{FF2B5EF4-FFF2-40B4-BE49-F238E27FC236}">
                <a16:creationId xmlns:a16="http://schemas.microsoft.com/office/drawing/2014/main" id="{53783095-E9C3-1D4E-B467-CC629C8E41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97488" y="3575050"/>
            <a:ext cx="647700" cy="1235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9" name="Line 28">
            <a:extLst>
              <a:ext uri="{FF2B5EF4-FFF2-40B4-BE49-F238E27FC236}">
                <a16:creationId xmlns:a16="http://schemas.microsoft.com/office/drawing/2014/main" id="{DDD1666A-8485-6245-9751-1763A7BE91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1863" y="3565525"/>
            <a:ext cx="647700" cy="1235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0" name="Line 29">
            <a:extLst>
              <a:ext uri="{FF2B5EF4-FFF2-40B4-BE49-F238E27FC236}">
                <a16:creationId xmlns:a16="http://schemas.microsoft.com/office/drawing/2014/main" id="{F212725E-6167-1A4C-A9F3-12F6BC4035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35763" y="3556000"/>
            <a:ext cx="628650" cy="1254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1" name="Text Box 32">
            <a:extLst>
              <a:ext uri="{FF2B5EF4-FFF2-40B4-BE49-F238E27FC236}">
                <a16:creationId xmlns:a16="http://schemas.microsoft.com/office/drawing/2014/main" id="{B7E0B23B-AF16-674B-B146-623B08CB4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32004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74782" name="Rectangle 33">
            <a:extLst>
              <a:ext uri="{FF2B5EF4-FFF2-40B4-BE49-F238E27FC236}">
                <a16:creationId xmlns:a16="http://schemas.microsoft.com/office/drawing/2014/main" id="{C30CBECF-00CE-3643-AF11-C51CA4A7F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288" y="3441700"/>
            <a:ext cx="2667000" cy="1447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83" name="Rectangle 3">
            <a:extLst>
              <a:ext uri="{FF2B5EF4-FFF2-40B4-BE49-F238E27FC236}">
                <a16:creationId xmlns:a16="http://schemas.microsoft.com/office/drawing/2014/main" id="{F22F84E7-8EDF-1546-A144-201750E75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190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4784" name="Line 4">
            <a:extLst>
              <a:ext uri="{FF2B5EF4-FFF2-40B4-BE49-F238E27FC236}">
                <a16:creationId xmlns:a16="http://schemas.microsoft.com/office/drawing/2014/main" id="{987046FB-1FFA-184D-ADB1-876266060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463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5" name="Line 5">
            <a:extLst>
              <a:ext uri="{FF2B5EF4-FFF2-40B4-BE49-F238E27FC236}">
                <a16:creationId xmlns:a16="http://schemas.microsoft.com/office/drawing/2014/main" id="{DA84E1DB-5418-F748-9398-557F6E12F6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1464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6" name="Text Box 6">
            <a:extLst>
              <a:ext uri="{FF2B5EF4-FFF2-40B4-BE49-F238E27FC236}">
                <a16:creationId xmlns:a16="http://schemas.microsoft.com/office/drawing/2014/main" id="{BFE42D96-A15D-224C-A83E-DB0670AE2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9543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74787" name="Line 7">
            <a:extLst>
              <a:ext uri="{FF2B5EF4-FFF2-40B4-BE49-F238E27FC236}">
                <a16:creationId xmlns:a16="http://schemas.microsoft.com/office/drawing/2014/main" id="{EA8F447D-F139-7D49-B86D-1EC56401A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2288" y="472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8" name="Line 8">
            <a:extLst>
              <a:ext uri="{FF2B5EF4-FFF2-40B4-BE49-F238E27FC236}">
                <a16:creationId xmlns:a16="http://schemas.microsoft.com/office/drawing/2014/main" id="{186A8173-BEC4-274E-BDAF-EC7B13656B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3225" y="49752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9" name="Text Box 9">
            <a:extLst>
              <a:ext uri="{FF2B5EF4-FFF2-40B4-BE49-F238E27FC236}">
                <a16:creationId xmlns:a16="http://schemas.microsoft.com/office/drawing/2014/main" id="{A9505F96-E5D7-CB4B-B3F9-561DACD87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7831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74790" name="Text Box 13">
            <a:extLst>
              <a:ext uri="{FF2B5EF4-FFF2-40B4-BE49-F238E27FC236}">
                <a16:creationId xmlns:a16="http://schemas.microsoft.com/office/drawing/2014/main" id="{FB01CBFD-475C-7B48-80AD-21CE4C075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5052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74791" name="Text Box 13">
            <a:extLst>
              <a:ext uri="{FF2B5EF4-FFF2-40B4-BE49-F238E27FC236}">
                <a16:creationId xmlns:a16="http://schemas.microsoft.com/office/drawing/2014/main" id="{2B798E4E-F54B-5446-8BEF-45B0E481D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243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C</a:t>
            </a:r>
          </a:p>
        </p:txBody>
      </p:sp>
      <p:sp>
        <p:nvSpPr>
          <p:cNvPr id="74792" name="TextBox 53">
            <a:extLst>
              <a:ext uri="{FF2B5EF4-FFF2-40B4-BE49-F238E27FC236}">
                <a16:creationId xmlns:a16="http://schemas.microsoft.com/office/drawing/2014/main" id="{B00227FB-ADAE-9446-AEEF-52874599E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3881438"/>
            <a:ext cx="981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&lt;&lt;&lt; 1</a:t>
            </a:r>
          </a:p>
        </p:txBody>
      </p:sp>
      <p:sp>
        <p:nvSpPr>
          <p:cNvPr id="74793" name="TextBox 54">
            <a:extLst>
              <a:ext uri="{FF2B5EF4-FFF2-40B4-BE49-F238E27FC236}">
                <a16:creationId xmlns:a16="http://schemas.microsoft.com/office/drawing/2014/main" id="{F9B80C1D-C486-2C4A-BDBD-FCC836344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648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Footer Placeholder 3">
            <a:extLst>
              <a:ext uri="{FF2B5EF4-FFF2-40B4-BE49-F238E27FC236}">
                <a16:creationId xmlns:a16="http://schemas.microsoft.com/office/drawing/2014/main" id="{F1789589-CF52-4B46-A5E7-71522150B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E9F9E086-02B3-3E47-8175-821CB5363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pl-PL" altLang="en-US" sz="3200" b="1">
                <a:ea typeface="ＭＳ Ｐゴシック" panose="020B0600070205080204" pitchFamily="34" charset="-128"/>
              </a:rPr>
              <a:t>Fixed </a:t>
            </a:r>
            <a:r>
              <a:rPr lang="en-US" altLang="en-US" sz="3200" b="1">
                <a:ea typeface="ＭＳ Ｐゴシック" panose="020B0600070205080204" pitchFamily="34" charset="-128"/>
              </a:rPr>
              <a:t>Rotation Left in VHDL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00686A14-570B-2646-818C-E6A3716DB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28130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6804" name="Text Box 4">
            <a:extLst>
              <a:ext uri="{FF2B5EF4-FFF2-40B4-BE49-F238E27FC236}">
                <a16:creationId xmlns:a16="http://schemas.microsoft.com/office/drawing/2014/main" id="{0C1E1160-53EE-6B48-A195-0853022FD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3038" y="28416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6805" name="Oval 5">
            <a:extLst>
              <a:ext uri="{FF2B5EF4-FFF2-40B4-BE49-F238E27FC236}">
                <a16:creationId xmlns:a16="http://schemas.microsoft.com/office/drawing/2014/main" id="{F09E6365-43A4-244A-8628-071F3D7F8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333692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06" name="Oval 6">
            <a:extLst>
              <a:ext uri="{FF2B5EF4-FFF2-40B4-BE49-F238E27FC236}">
                <a16:creationId xmlns:a16="http://schemas.microsoft.com/office/drawing/2014/main" id="{5A6E71D6-826F-F941-A108-0B7636A69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1438" y="333692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07" name="Oval 7">
            <a:extLst>
              <a:ext uri="{FF2B5EF4-FFF2-40B4-BE49-F238E27FC236}">
                <a16:creationId xmlns:a16="http://schemas.microsoft.com/office/drawing/2014/main" id="{C22CEBC9-3A95-9844-B673-C03396814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988" y="333692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08" name="Oval 8">
            <a:extLst>
              <a:ext uri="{FF2B5EF4-FFF2-40B4-BE49-F238E27FC236}">
                <a16:creationId xmlns:a16="http://schemas.microsoft.com/office/drawing/2014/main" id="{F66B1CD6-6B44-4D47-AE99-A17F4BE14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6538" y="33401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09" name="Text Box 9">
            <a:extLst>
              <a:ext uri="{FF2B5EF4-FFF2-40B4-BE49-F238E27FC236}">
                <a16:creationId xmlns:a16="http://schemas.microsoft.com/office/drawing/2014/main" id="{877269D9-72CF-5B40-BC38-E104B8887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8363" y="285115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A(1)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6810" name="Text Box 10">
            <a:extLst>
              <a:ext uri="{FF2B5EF4-FFF2-40B4-BE49-F238E27FC236}">
                <a16:creationId xmlns:a16="http://schemas.microsoft.com/office/drawing/2014/main" id="{55345CB9-597D-1247-891B-BF01A3AF5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2738" y="286067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A(0)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6811" name="Oval 11">
            <a:extLst>
              <a:ext uri="{FF2B5EF4-FFF2-40B4-BE49-F238E27FC236}">
                <a16:creationId xmlns:a16="http://schemas.microsoft.com/office/drawing/2014/main" id="{663174CD-F9CF-614E-B843-58C2AAA7C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0713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12" name="Oval 12">
            <a:extLst>
              <a:ext uri="{FF2B5EF4-FFF2-40B4-BE49-F238E27FC236}">
                <a16:creationId xmlns:a16="http://schemas.microsoft.com/office/drawing/2014/main" id="{FDA49ECF-8D1E-E645-8D5F-901CB4062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4613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13" name="Oval 13">
            <a:extLst>
              <a:ext uri="{FF2B5EF4-FFF2-40B4-BE49-F238E27FC236}">
                <a16:creationId xmlns:a16="http://schemas.microsoft.com/office/drawing/2014/main" id="{13106FD5-324E-AE4D-8FAC-773910874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2163" y="4813300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14" name="Oval 14">
            <a:extLst>
              <a:ext uri="{FF2B5EF4-FFF2-40B4-BE49-F238E27FC236}">
                <a16:creationId xmlns:a16="http://schemas.microsoft.com/office/drawing/2014/main" id="{357B23FB-0243-CA4D-BE7A-F057DAA2E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713" y="4816475"/>
            <a:ext cx="228600" cy="228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15" name="Text Box 15">
            <a:extLst>
              <a:ext uri="{FF2B5EF4-FFF2-40B4-BE49-F238E27FC236}">
                <a16:creationId xmlns:a16="http://schemas.microsoft.com/office/drawing/2014/main" id="{15D88370-8F50-ED4B-9E08-D83CC6913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6763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A(2)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6816" name="Text Box 16">
            <a:extLst>
              <a:ext uri="{FF2B5EF4-FFF2-40B4-BE49-F238E27FC236}">
                <a16:creationId xmlns:a16="http://schemas.microsoft.com/office/drawing/2014/main" id="{39F4CD50-4563-624E-94A5-8717646B1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3988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A(1)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6817" name="Text Box 17">
            <a:extLst>
              <a:ext uri="{FF2B5EF4-FFF2-40B4-BE49-F238E27FC236}">
                <a16:creationId xmlns:a16="http://schemas.microsoft.com/office/drawing/2014/main" id="{0AD85A33-9F8C-2B48-9379-D4D7FEA1A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9788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A(0)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6818" name="Text Box 18">
            <a:extLst>
              <a:ext uri="{FF2B5EF4-FFF2-40B4-BE49-F238E27FC236}">
                <a16:creationId xmlns:a16="http://schemas.microsoft.com/office/drawing/2014/main" id="{21A186F8-AC35-AC42-9477-FD43885D6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5165725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cs typeface="Arial" panose="020B0604020202020204" pitchFamily="34" charset="0"/>
              </a:rPr>
              <a:t>A(3)</a:t>
            </a:r>
            <a:endParaRPr lang="pl-PL" altLang="en-US" sz="2000">
              <a:cs typeface="Arial" panose="020B0604020202020204" pitchFamily="34" charset="0"/>
            </a:endParaRPr>
          </a:p>
        </p:txBody>
      </p:sp>
      <p:sp>
        <p:nvSpPr>
          <p:cNvPr id="76819" name="Line 20">
            <a:extLst>
              <a:ext uri="{FF2B5EF4-FFF2-40B4-BE49-F238E27FC236}">
                <a16:creationId xmlns:a16="http://schemas.microsoft.com/office/drawing/2014/main" id="{B5D8C800-EB7B-E04B-A43B-0A6A07877A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2163" y="3565525"/>
            <a:ext cx="647700" cy="1235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0" name="Line 21">
            <a:extLst>
              <a:ext uri="{FF2B5EF4-FFF2-40B4-BE49-F238E27FC236}">
                <a16:creationId xmlns:a16="http://schemas.microsoft.com/office/drawing/2014/main" id="{D840E0EB-6316-7F4A-9463-7518363464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3988" y="3441700"/>
            <a:ext cx="419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1" name="Line 22">
            <a:extLst>
              <a:ext uri="{FF2B5EF4-FFF2-40B4-BE49-F238E27FC236}">
                <a16:creationId xmlns:a16="http://schemas.microsoft.com/office/drawing/2014/main" id="{48C04018-A6E4-5048-A9A7-8F013FBBC4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3988" y="27463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2" name="Line 23">
            <a:extLst>
              <a:ext uri="{FF2B5EF4-FFF2-40B4-BE49-F238E27FC236}">
                <a16:creationId xmlns:a16="http://schemas.microsoft.com/office/drawing/2014/main" id="{72EB7117-EFB9-4E40-8A21-788E6D967D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3988" y="2727325"/>
            <a:ext cx="173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3" name="Line 24">
            <a:extLst>
              <a:ext uri="{FF2B5EF4-FFF2-40B4-BE49-F238E27FC236}">
                <a16:creationId xmlns:a16="http://schemas.microsoft.com/office/drawing/2014/main" id="{66D41AF6-8BCE-0746-A8CF-D701BAA97A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64413" y="2736850"/>
            <a:ext cx="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4" name="Line 25">
            <a:extLst>
              <a:ext uri="{FF2B5EF4-FFF2-40B4-BE49-F238E27FC236}">
                <a16:creationId xmlns:a16="http://schemas.microsoft.com/office/drawing/2014/main" id="{7A022BBD-5C9D-5B4E-8B1E-071E6A1723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6113" y="2727325"/>
            <a:ext cx="162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5" name="Text Box 26">
            <a:extLst>
              <a:ext uri="{FF2B5EF4-FFF2-40B4-BE49-F238E27FC236}">
                <a16:creationId xmlns:a16="http://schemas.microsoft.com/office/drawing/2014/main" id="{A933863F-E9B2-6A40-A5DB-7513C6A67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143000"/>
            <a:ext cx="70929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/>
              <a:t>SIGNAL  A :      STD_LOGIC_VECTOR(3 DOWNTO 0);</a:t>
            </a:r>
          </a:p>
          <a:p>
            <a:r>
              <a:rPr lang="en-US" altLang="en-US" sz="2200"/>
              <a:t>SIGNAL  C:      STD_LOGIC_VECTOR(3 DOWNTO 0);</a:t>
            </a:r>
          </a:p>
        </p:txBody>
      </p:sp>
      <p:sp>
        <p:nvSpPr>
          <p:cNvPr id="76826" name="Line 27">
            <a:extLst>
              <a:ext uri="{FF2B5EF4-FFF2-40B4-BE49-F238E27FC236}">
                <a16:creationId xmlns:a16="http://schemas.microsoft.com/office/drawing/2014/main" id="{9B3DA3A8-4F62-3F4B-B5F7-9DED5CEDC0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97488" y="3575050"/>
            <a:ext cx="647700" cy="1235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7" name="Line 28">
            <a:extLst>
              <a:ext uri="{FF2B5EF4-FFF2-40B4-BE49-F238E27FC236}">
                <a16:creationId xmlns:a16="http://schemas.microsoft.com/office/drawing/2014/main" id="{A794F7F7-9F56-F94A-937A-966B54D2B1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1863" y="3565525"/>
            <a:ext cx="647700" cy="1235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8" name="Line 29">
            <a:extLst>
              <a:ext uri="{FF2B5EF4-FFF2-40B4-BE49-F238E27FC236}">
                <a16:creationId xmlns:a16="http://schemas.microsoft.com/office/drawing/2014/main" id="{18F4E010-76B5-3F4E-8097-0CF468BD77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35763" y="3556000"/>
            <a:ext cx="628650" cy="1254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9" name="Text Box 32">
            <a:extLst>
              <a:ext uri="{FF2B5EF4-FFF2-40B4-BE49-F238E27FC236}">
                <a16:creationId xmlns:a16="http://schemas.microsoft.com/office/drawing/2014/main" id="{5FCD9C7E-82AB-A047-8D65-72EAFFE66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32004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76830" name="Rectangle 33">
            <a:extLst>
              <a:ext uri="{FF2B5EF4-FFF2-40B4-BE49-F238E27FC236}">
                <a16:creationId xmlns:a16="http://schemas.microsoft.com/office/drawing/2014/main" id="{A6FFFBE5-4D13-E844-931A-82E982ECC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288" y="3441700"/>
            <a:ext cx="2667000" cy="1447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31" name="Rectangle 3">
            <a:extLst>
              <a:ext uri="{FF2B5EF4-FFF2-40B4-BE49-F238E27FC236}">
                <a16:creationId xmlns:a16="http://schemas.microsoft.com/office/drawing/2014/main" id="{D3C52105-F85E-C44A-BFEB-E829E64BC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190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6832" name="Line 4">
            <a:extLst>
              <a:ext uri="{FF2B5EF4-FFF2-40B4-BE49-F238E27FC236}">
                <a16:creationId xmlns:a16="http://schemas.microsoft.com/office/drawing/2014/main" id="{BF9244D6-B5BF-9746-9BFD-097F69235C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463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3" name="Line 5">
            <a:extLst>
              <a:ext uri="{FF2B5EF4-FFF2-40B4-BE49-F238E27FC236}">
                <a16:creationId xmlns:a16="http://schemas.microsoft.com/office/drawing/2014/main" id="{631D805D-CF24-4044-8A90-7A5F94DC9F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1464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4" name="Text Box 6">
            <a:extLst>
              <a:ext uri="{FF2B5EF4-FFF2-40B4-BE49-F238E27FC236}">
                <a16:creationId xmlns:a16="http://schemas.microsoft.com/office/drawing/2014/main" id="{1E864BFB-7E76-A44E-A3F4-4A306091B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9543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76835" name="Line 7">
            <a:extLst>
              <a:ext uri="{FF2B5EF4-FFF2-40B4-BE49-F238E27FC236}">
                <a16:creationId xmlns:a16="http://schemas.microsoft.com/office/drawing/2014/main" id="{A0DD9566-DB60-624A-91FE-FC87677B61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2288" y="472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6" name="Line 8">
            <a:extLst>
              <a:ext uri="{FF2B5EF4-FFF2-40B4-BE49-F238E27FC236}">
                <a16:creationId xmlns:a16="http://schemas.microsoft.com/office/drawing/2014/main" id="{2410889D-C520-B649-9D35-95829B7541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3225" y="49752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7" name="Text Box 9">
            <a:extLst>
              <a:ext uri="{FF2B5EF4-FFF2-40B4-BE49-F238E27FC236}">
                <a16:creationId xmlns:a16="http://schemas.microsoft.com/office/drawing/2014/main" id="{386F74B1-FAE7-4849-9C0B-DF1A10015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7831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76838" name="Text Box 13">
            <a:extLst>
              <a:ext uri="{FF2B5EF4-FFF2-40B4-BE49-F238E27FC236}">
                <a16:creationId xmlns:a16="http://schemas.microsoft.com/office/drawing/2014/main" id="{8489640F-1F22-5D44-82B7-56CBD586F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5052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A</a:t>
            </a:r>
          </a:p>
        </p:txBody>
      </p:sp>
      <p:sp>
        <p:nvSpPr>
          <p:cNvPr id="76839" name="Text Box 13">
            <a:extLst>
              <a:ext uri="{FF2B5EF4-FFF2-40B4-BE49-F238E27FC236}">
                <a16:creationId xmlns:a16="http://schemas.microsoft.com/office/drawing/2014/main" id="{8DE9BFA8-C022-E241-9621-81AC50166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243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2000">
                <a:cs typeface="Arial" panose="020B0604020202020204" pitchFamily="34" charset="0"/>
              </a:rPr>
              <a:t>C</a:t>
            </a:r>
          </a:p>
        </p:txBody>
      </p:sp>
      <p:sp>
        <p:nvSpPr>
          <p:cNvPr id="76840" name="TextBox 53">
            <a:extLst>
              <a:ext uri="{FF2B5EF4-FFF2-40B4-BE49-F238E27FC236}">
                <a16:creationId xmlns:a16="http://schemas.microsoft.com/office/drawing/2014/main" id="{CAD818F2-4CA9-E645-8F32-B6BB5065C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3881438"/>
            <a:ext cx="981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/>
              <a:t>&lt;&lt;&lt; 1</a:t>
            </a:r>
          </a:p>
        </p:txBody>
      </p:sp>
      <p:sp>
        <p:nvSpPr>
          <p:cNvPr id="76841" name="TextBox 54">
            <a:extLst>
              <a:ext uri="{FF2B5EF4-FFF2-40B4-BE49-F238E27FC236}">
                <a16:creationId xmlns:a16="http://schemas.microsoft.com/office/drawing/2014/main" id="{AC16E4C3-18F8-6442-AF72-5C8089A76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648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76842" name="TextBox 29">
            <a:extLst>
              <a:ext uri="{FF2B5EF4-FFF2-40B4-BE49-F238E27FC236}">
                <a16:creationId xmlns:a16="http://schemas.microsoft.com/office/drawing/2014/main" id="{54197923-9021-404F-B147-E58AFE08D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3863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C = </a:t>
            </a:r>
            <a:r>
              <a:rPr kumimoji="0" lang="en-US" altLang="en-US" b="1">
                <a:solidFill>
                  <a:srgbClr val="BA2D2D"/>
                </a:solidFill>
                <a:cs typeface="Arial" panose="020B0604020202020204" pitchFamily="34" charset="0"/>
              </a:rPr>
              <a:t>A(2 downto 0) &amp; A(3);</a:t>
            </a:r>
            <a:endParaRPr lang="en-US" altLang="en-US" b="1">
              <a:solidFill>
                <a:srgbClr val="BA2D2D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Footer Placeholder 1">
            <a:extLst>
              <a:ext uri="{FF2B5EF4-FFF2-40B4-BE49-F238E27FC236}">
                <a16:creationId xmlns:a16="http://schemas.microsoft.com/office/drawing/2014/main" id="{07AAFD01-DA36-F241-A359-0D94F13F4A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78850" name="Picture 2" descr="crii_application_large_change">
            <a:extLst>
              <a:ext uri="{FF2B5EF4-FFF2-40B4-BE49-F238E27FC236}">
                <a16:creationId xmlns:a16="http://schemas.microsoft.com/office/drawing/2014/main" id="{0DC72173-C1B6-8048-8217-1DBD9A12C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1" name="Text Box 3">
            <a:extLst>
              <a:ext uri="{FF2B5EF4-FFF2-40B4-BE49-F238E27FC236}">
                <a16:creationId xmlns:a16="http://schemas.microsoft.com/office/drawing/2014/main" id="{320B80B4-7C6E-A948-B30B-29403D5C9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1563" y="2971800"/>
            <a:ext cx="44053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/>
              <a:t>Variable Rotators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Footer Placeholder 3">
            <a:extLst>
              <a:ext uri="{FF2B5EF4-FFF2-40B4-BE49-F238E27FC236}">
                <a16:creationId xmlns:a16="http://schemas.microsoft.com/office/drawing/2014/main" id="{A1FA90ED-78F3-BA47-AC57-5166D6E21B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984D5D2E-62D9-A940-A453-51D90DA1E0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382000" cy="639763"/>
          </a:xfrm>
        </p:spPr>
        <p:txBody>
          <a:bodyPr/>
          <a:lstStyle/>
          <a:p>
            <a:pPr algn="ctr"/>
            <a:r>
              <a:rPr lang="pl-PL" altLang="en-US" sz="3200">
                <a:ea typeface="ＭＳ Ｐゴシック" panose="020B0600070205080204" pitchFamily="34" charset="-128"/>
              </a:rPr>
              <a:t>8-bit </a:t>
            </a:r>
            <a:r>
              <a:rPr lang="en-US" altLang="en-US" sz="3200">
                <a:ea typeface="ＭＳ Ｐゴシック" panose="020B0600070205080204" pitchFamily="34" charset="-128"/>
              </a:rPr>
              <a:t>Variable Rotator Left</a:t>
            </a:r>
            <a:endParaRPr lang="pl-PL" altLang="en-US" sz="3200">
              <a:ea typeface="ＭＳ Ｐゴシック" panose="020B0600070205080204" pitchFamily="34" charset="-128"/>
            </a:endParaRP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CE4A8448-AA2D-1548-B7C4-F1D211E6D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667000"/>
            <a:ext cx="35052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9876" name="Line 4">
            <a:extLst>
              <a:ext uri="{FF2B5EF4-FFF2-40B4-BE49-F238E27FC236}">
                <a16:creationId xmlns:a16="http://schemas.microsoft.com/office/drawing/2014/main" id="{4CCBE0B8-9CB4-9643-A608-44D0620F72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5" y="19589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7" name="Line 5">
            <a:extLst>
              <a:ext uri="{FF2B5EF4-FFF2-40B4-BE49-F238E27FC236}">
                <a16:creationId xmlns:a16="http://schemas.microsoft.com/office/drawing/2014/main" id="{1C5A6A24-4494-074E-BA34-85C2E073C1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59313" y="2209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8" name="Text Box 6">
            <a:extLst>
              <a:ext uri="{FF2B5EF4-FFF2-40B4-BE49-F238E27FC236}">
                <a16:creationId xmlns:a16="http://schemas.microsoft.com/office/drawing/2014/main" id="{6B6CA24B-BBE7-F443-8C5B-B2E369398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9350" y="20177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8</a:t>
            </a:r>
          </a:p>
        </p:txBody>
      </p:sp>
      <p:sp>
        <p:nvSpPr>
          <p:cNvPr id="79879" name="Line 7">
            <a:extLst>
              <a:ext uri="{FF2B5EF4-FFF2-40B4-BE49-F238E27FC236}">
                <a16:creationId xmlns:a16="http://schemas.microsoft.com/office/drawing/2014/main" id="{FD915C52-4A0F-304E-816A-71BA4BA82A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4088" y="481806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0" name="Line 8">
            <a:extLst>
              <a:ext uri="{FF2B5EF4-FFF2-40B4-BE49-F238E27FC236}">
                <a16:creationId xmlns:a16="http://schemas.microsoft.com/office/drawing/2014/main" id="{D33B3F73-75A1-C640-BBB6-33EE18E912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5025" y="5068888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1" name="Text Box 9">
            <a:extLst>
              <a:ext uri="{FF2B5EF4-FFF2-40B4-BE49-F238E27FC236}">
                <a16:creationId xmlns:a16="http://schemas.microsoft.com/office/drawing/2014/main" id="{748A6418-A992-F04C-B660-18C96FAEA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5063" y="48768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8</a:t>
            </a:r>
          </a:p>
        </p:txBody>
      </p:sp>
      <p:sp>
        <p:nvSpPr>
          <p:cNvPr id="79882" name="Line 10">
            <a:extLst>
              <a:ext uri="{FF2B5EF4-FFF2-40B4-BE49-F238E27FC236}">
                <a16:creationId xmlns:a16="http://schemas.microsoft.com/office/drawing/2014/main" id="{F554341C-3BB5-0D45-85A2-0D4424B147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767138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3" name="Line 11">
            <a:extLst>
              <a:ext uri="{FF2B5EF4-FFF2-40B4-BE49-F238E27FC236}">
                <a16:creationId xmlns:a16="http://schemas.microsoft.com/office/drawing/2014/main" id="{3E833D11-FFB2-AE43-952C-4CBD99EA66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3657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4" name="Text Box 12">
            <a:extLst>
              <a:ext uri="{FF2B5EF4-FFF2-40B4-BE49-F238E27FC236}">
                <a16:creationId xmlns:a16="http://schemas.microsoft.com/office/drawing/2014/main" id="{FB5CA42F-6FD2-E749-AA8C-6AB34A083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233738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3</a:t>
            </a:r>
          </a:p>
        </p:txBody>
      </p:sp>
      <p:sp>
        <p:nvSpPr>
          <p:cNvPr id="79885" name="Text Box 13">
            <a:extLst>
              <a:ext uri="{FF2B5EF4-FFF2-40B4-BE49-F238E27FC236}">
                <a16:creationId xmlns:a16="http://schemas.microsoft.com/office/drawing/2014/main" id="{C9EF7491-12F0-414B-8173-41D8D96ED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667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>
                <a:cs typeface="Arial" panose="020B0604020202020204" pitchFamily="34" charset="0"/>
              </a:rPr>
              <a:t>A</a:t>
            </a:r>
          </a:p>
        </p:txBody>
      </p:sp>
      <p:sp>
        <p:nvSpPr>
          <p:cNvPr id="79886" name="Text Box 14">
            <a:extLst>
              <a:ext uri="{FF2B5EF4-FFF2-40B4-BE49-F238E27FC236}">
                <a16:creationId xmlns:a16="http://schemas.microsoft.com/office/drawing/2014/main" id="{6D03EA4D-F0EC-0F45-9D29-7C922026E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505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>
                <a:cs typeface="Arial" panose="020B0604020202020204" pitchFamily="34" charset="0"/>
              </a:rPr>
              <a:t>B</a:t>
            </a:r>
          </a:p>
        </p:txBody>
      </p:sp>
      <p:sp>
        <p:nvSpPr>
          <p:cNvPr id="79887" name="Text Box 15">
            <a:extLst>
              <a:ext uri="{FF2B5EF4-FFF2-40B4-BE49-F238E27FC236}">
                <a16:creationId xmlns:a16="http://schemas.microsoft.com/office/drawing/2014/main" id="{A0960461-B988-4D4A-8A35-76E458BD0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188" y="4338638"/>
            <a:ext cx="404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>
                <a:cs typeface="Arial" panose="020B0604020202020204" pitchFamily="34" charset="0"/>
              </a:rPr>
              <a:t>C</a:t>
            </a:r>
          </a:p>
        </p:txBody>
      </p:sp>
      <p:sp>
        <p:nvSpPr>
          <p:cNvPr id="79888" name="Text Box 16">
            <a:extLst>
              <a:ext uri="{FF2B5EF4-FFF2-40B4-BE49-F238E27FC236}">
                <a16:creationId xmlns:a16="http://schemas.microsoft.com/office/drawing/2014/main" id="{8B07E4A8-3108-F94E-9EEB-2285C678C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352800"/>
            <a:ext cx="16557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/>
              <a:t>A &lt;&lt;&lt; B</a:t>
            </a:r>
            <a:endParaRPr lang="pl-PL" altLang="en-US" sz="3200"/>
          </a:p>
        </p:txBody>
      </p:sp>
      <p:sp>
        <p:nvSpPr>
          <p:cNvPr id="79889" name="TextBox 1">
            <a:extLst>
              <a:ext uri="{FF2B5EF4-FFF2-40B4-BE49-F238E27FC236}">
                <a16:creationId xmlns:a16="http://schemas.microsoft.com/office/drawing/2014/main" id="{1E17C76A-65BF-8E4E-9636-DCB5082DE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638800"/>
            <a:ext cx="6497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To be covered during one of the future classes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oter Placeholder 1">
            <a:extLst>
              <a:ext uri="{FF2B5EF4-FFF2-40B4-BE49-F238E27FC236}">
                <a16:creationId xmlns:a16="http://schemas.microsoft.com/office/drawing/2014/main" id="{3F1EB946-7A9B-3B49-BF3B-7C3A7BDD35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45058" name="Picture 2" descr="crii_application_large_change">
            <a:extLst>
              <a:ext uri="{FF2B5EF4-FFF2-40B4-BE49-F238E27FC236}">
                <a16:creationId xmlns:a16="http://schemas.microsoft.com/office/drawing/2014/main" id="{3205D8B2-3A98-3A47-B412-BC4A564E1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Text Box 3">
            <a:extLst>
              <a:ext uri="{FF2B5EF4-FFF2-40B4-BE49-F238E27FC236}">
                <a16:creationId xmlns:a16="http://schemas.microsoft.com/office/drawing/2014/main" id="{B8120F9D-83A3-D249-8BD8-62DE58423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43200"/>
            <a:ext cx="675005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pl-PL" altLang="en-US" sz="4000" b="1">
                <a:solidFill>
                  <a:srgbClr val="333399"/>
                </a:solidFill>
              </a:rPr>
              <a:t>Types of VHDL Description</a:t>
            </a:r>
          </a:p>
          <a:p>
            <a:pPr algn="ctr"/>
            <a:r>
              <a:rPr lang="pl-PL" altLang="en-US" sz="4000" b="1">
                <a:solidFill>
                  <a:srgbClr val="333399"/>
                </a:solidFill>
              </a:rPr>
              <a:t>(Modeling Styles)</a:t>
            </a:r>
            <a:endParaRPr lang="en-US" altLang="en-US" sz="4000" b="1">
              <a:solidFill>
                <a:srgbClr val="33339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Footer Placeholder 1">
            <a:extLst>
              <a:ext uri="{FF2B5EF4-FFF2-40B4-BE49-F238E27FC236}">
                <a16:creationId xmlns:a16="http://schemas.microsoft.com/office/drawing/2014/main" id="{68D728A1-DDC6-9647-AA78-3B042FE0B2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80898" name="Picture 2" descr="crii_application_large_change">
            <a:extLst>
              <a:ext uri="{FF2B5EF4-FFF2-40B4-BE49-F238E27FC236}">
                <a16:creationId xmlns:a16="http://schemas.microsoft.com/office/drawing/2014/main" id="{2A4FF0F8-14D4-A948-953D-5315D932C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899" name="Text Box 3">
            <a:extLst>
              <a:ext uri="{FF2B5EF4-FFF2-40B4-BE49-F238E27FC236}">
                <a16:creationId xmlns:a16="http://schemas.microsoft.com/office/drawing/2014/main" id="{91CCC0DB-938A-9646-B34D-C068A905B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971800"/>
            <a:ext cx="15970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/>
              <a:t>Gates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Footer Placeholder 1">
            <a:extLst>
              <a:ext uri="{FF2B5EF4-FFF2-40B4-BE49-F238E27FC236}">
                <a16:creationId xmlns:a16="http://schemas.microsoft.com/office/drawing/2014/main" id="{14CD3DA8-F725-EE4F-8615-D4926793D8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81924" name="Line 2">
            <a:extLst>
              <a:ext uri="{FF2B5EF4-FFF2-40B4-BE49-F238E27FC236}">
                <a16:creationId xmlns:a16="http://schemas.microsoft.com/office/drawing/2014/main" id="{E5666B02-E9D9-004B-AB19-6508A71A97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5192" y="2392896"/>
            <a:ext cx="239587" cy="1308"/>
          </a:xfrm>
          <a:prstGeom prst="line">
            <a:avLst/>
          </a:prstGeom>
          <a:noFill/>
          <a:ln w="20701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5" name="Line 3">
            <a:extLst>
              <a:ext uri="{FF2B5EF4-FFF2-40B4-BE49-F238E27FC236}">
                <a16:creationId xmlns:a16="http://schemas.microsoft.com/office/drawing/2014/main" id="{FEA2ADC6-E80C-3743-8767-906AB65DB8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5502" y="3952589"/>
            <a:ext cx="256423" cy="1308"/>
          </a:xfrm>
          <a:prstGeom prst="line">
            <a:avLst/>
          </a:prstGeom>
          <a:noFill/>
          <a:ln w="20701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6" name="Line 4">
            <a:extLst>
              <a:ext uri="{FF2B5EF4-FFF2-40B4-BE49-F238E27FC236}">
                <a16:creationId xmlns:a16="http://schemas.microsoft.com/office/drawing/2014/main" id="{FDE90560-BE76-3F44-BBF3-76F7ED354D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5502" y="4177646"/>
            <a:ext cx="256423" cy="1308"/>
          </a:xfrm>
          <a:prstGeom prst="line">
            <a:avLst/>
          </a:prstGeom>
          <a:noFill/>
          <a:ln w="20701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7" name="Line 5">
            <a:extLst>
              <a:ext uri="{FF2B5EF4-FFF2-40B4-BE49-F238E27FC236}">
                <a16:creationId xmlns:a16="http://schemas.microsoft.com/office/drawing/2014/main" id="{03A966E3-E0DB-AC47-9ED8-9954D5C9A6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83689" y="4074277"/>
            <a:ext cx="119146" cy="1308"/>
          </a:xfrm>
          <a:prstGeom prst="line">
            <a:avLst/>
          </a:prstGeom>
          <a:noFill/>
          <a:ln w="20701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8" name="Freeform 6">
            <a:extLst>
              <a:ext uri="{FF2B5EF4-FFF2-40B4-BE49-F238E27FC236}">
                <a16:creationId xmlns:a16="http://schemas.microsoft.com/office/drawing/2014/main" id="{DAE6A66C-C423-B64F-9870-CDC385B028DD}"/>
              </a:ext>
            </a:extLst>
          </p:cNvPr>
          <p:cNvSpPr>
            <a:spLocks/>
          </p:cNvSpPr>
          <p:nvPr/>
        </p:nvSpPr>
        <p:spPr bwMode="auto">
          <a:xfrm>
            <a:off x="2676024" y="3867539"/>
            <a:ext cx="512846" cy="205429"/>
          </a:xfrm>
          <a:custGeom>
            <a:avLst/>
            <a:gdLst>
              <a:gd name="T0" fmla="*/ 1 w 791"/>
              <a:gd name="T1" fmla="*/ 0 h 316"/>
              <a:gd name="T2" fmla="*/ 1 w 791"/>
              <a:gd name="T3" fmla="*/ 0 h 316"/>
              <a:gd name="T4" fmla="*/ 1 w 791"/>
              <a:gd name="T5" fmla="*/ 0 h 316"/>
              <a:gd name="T6" fmla="*/ 1 w 791"/>
              <a:gd name="T7" fmla="*/ 0 h 316"/>
              <a:gd name="T8" fmla="*/ 1 w 791"/>
              <a:gd name="T9" fmla="*/ 0 h 316"/>
              <a:gd name="T10" fmla="*/ 1 w 791"/>
              <a:gd name="T11" fmla="*/ 0 h 316"/>
              <a:gd name="T12" fmla="*/ 1 w 791"/>
              <a:gd name="T13" fmla="*/ 0 h 316"/>
              <a:gd name="T14" fmla="*/ 1 w 791"/>
              <a:gd name="T15" fmla="*/ 0 h 316"/>
              <a:gd name="T16" fmla="*/ 1 w 791"/>
              <a:gd name="T17" fmla="*/ 0 h 316"/>
              <a:gd name="T18" fmla="*/ 1 w 791"/>
              <a:gd name="T19" fmla="*/ 0 h 316"/>
              <a:gd name="T20" fmla="*/ 1 w 791"/>
              <a:gd name="T21" fmla="*/ 0 h 316"/>
              <a:gd name="T22" fmla="*/ 1 w 791"/>
              <a:gd name="T23" fmla="*/ 0 h 316"/>
              <a:gd name="T24" fmla="*/ 1 w 791"/>
              <a:gd name="T25" fmla="*/ 0 h 316"/>
              <a:gd name="T26" fmla="*/ 1 w 791"/>
              <a:gd name="T27" fmla="*/ 0 h 316"/>
              <a:gd name="T28" fmla="*/ 1 w 791"/>
              <a:gd name="T29" fmla="*/ 0 h 316"/>
              <a:gd name="T30" fmla="*/ 1 w 791"/>
              <a:gd name="T31" fmla="*/ 0 h 316"/>
              <a:gd name="T32" fmla="*/ 1 w 791"/>
              <a:gd name="T33" fmla="*/ 0 h 316"/>
              <a:gd name="T34" fmla="*/ 1 w 791"/>
              <a:gd name="T35" fmla="*/ 0 h 316"/>
              <a:gd name="T36" fmla="*/ 1 w 791"/>
              <a:gd name="T37" fmla="*/ 0 h 316"/>
              <a:gd name="T38" fmla="*/ 1 w 791"/>
              <a:gd name="T39" fmla="*/ 0 h 316"/>
              <a:gd name="T40" fmla="*/ 1 w 791"/>
              <a:gd name="T41" fmla="*/ 0 h 316"/>
              <a:gd name="T42" fmla="*/ 1 w 791"/>
              <a:gd name="T43" fmla="*/ 0 h 316"/>
              <a:gd name="T44" fmla="*/ 1 w 791"/>
              <a:gd name="T45" fmla="*/ 0 h 316"/>
              <a:gd name="T46" fmla="*/ 1 w 791"/>
              <a:gd name="T47" fmla="*/ 0 h 316"/>
              <a:gd name="T48" fmla="*/ 1 w 791"/>
              <a:gd name="T49" fmla="*/ 0 h 316"/>
              <a:gd name="T50" fmla="*/ 1 w 791"/>
              <a:gd name="T51" fmla="*/ 0 h 316"/>
              <a:gd name="T52" fmla="*/ 1 w 791"/>
              <a:gd name="T53" fmla="*/ 0 h 316"/>
              <a:gd name="T54" fmla="*/ 1 w 791"/>
              <a:gd name="T55" fmla="*/ 0 h 316"/>
              <a:gd name="T56" fmla="*/ 1 w 791"/>
              <a:gd name="T57" fmla="*/ 0 h 316"/>
              <a:gd name="T58" fmla="*/ 1 w 791"/>
              <a:gd name="T59" fmla="*/ 0 h 316"/>
              <a:gd name="T60" fmla="*/ 1 w 791"/>
              <a:gd name="T61" fmla="*/ 0 h 316"/>
              <a:gd name="T62" fmla="*/ 1 w 791"/>
              <a:gd name="T63" fmla="*/ 0 h 316"/>
              <a:gd name="T64" fmla="*/ 1 w 791"/>
              <a:gd name="T65" fmla="*/ 0 h 316"/>
              <a:gd name="T66" fmla="*/ 1 w 791"/>
              <a:gd name="T67" fmla="*/ 0 h 316"/>
              <a:gd name="T68" fmla="*/ 1 w 791"/>
              <a:gd name="T69" fmla="*/ 0 h 316"/>
              <a:gd name="T70" fmla="*/ 1 w 791"/>
              <a:gd name="T71" fmla="*/ 0 h 316"/>
              <a:gd name="T72" fmla="*/ 1 w 791"/>
              <a:gd name="T73" fmla="*/ 0 h 316"/>
              <a:gd name="T74" fmla="*/ 1 w 791"/>
              <a:gd name="T75" fmla="*/ 0 h 316"/>
              <a:gd name="T76" fmla="*/ 1 w 791"/>
              <a:gd name="T77" fmla="*/ 0 h 316"/>
              <a:gd name="T78" fmla="*/ 1 w 791"/>
              <a:gd name="T79" fmla="*/ 0 h 316"/>
              <a:gd name="T80" fmla="*/ 1 w 791"/>
              <a:gd name="T81" fmla="*/ 0 h 316"/>
              <a:gd name="T82" fmla="*/ 1 w 791"/>
              <a:gd name="T83" fmla="*/ 0 h 316"/>
              <a:gd name="T84" fmla="*/ 1 w 791"/>
              <a:gd name="T85" fmla="*/ 0 h 316"/>
              <a:gd name="T86" fmla="*/ 1 w 791"/>
              <a:gd name="T87" fmla="*/ 0 h 316"/>
              <a:gd name="T88" fmla="*/ 1 w 791"/>
              <a:gd name="T89" fmla="*/ 0 h 316"/>
              <a:gd name="T90" fmla="*/ 1 w 791"/>
              <a:gd name="T91" fmla="*/ 0 h 316"/>
              <a:gd name="T92" fmla="*/ 1 w 791"/>
              <a:gd name="T93" fmla="*/ 0 h 316"/>
              <a:gd name="T94" fmla="*/ 1 w 791"/>
              <a:gd name="T95" fmla="*/ 0 h 316"/>
              <a:gd name="T96" fmla="*/ 1 w 791"/>
              <a:gd name="T97" fmla="*/ 0 h 316"/>
              <a:gd name="T98" fmla="*/ 1 w 791"/>
              <a:gd name="T99" fmla="*/ 0 h 316"/>
              <a:gd name="T100" fmla="*/ 1 w 791"/>
              <a:gd name="T101" fmla="*/ 0 h 316"/>
              <a:gd name="T102" fmla="*/ 1 w 791"/>
              <a:gd name="T103" fmla="*/ 0 h 316"/>
              <a:gd name="T104" fmla="*/ 1 w 791"/>
              <a:gd name="T105" fmla="*/ 0 h 316"/>
              <a:gd name="T106" fmla="*/ 1 w 791"/>
              <a:gd name="T107" fmla="*/ 0 h 316"/>
              <a:gd name="T108" fmla="*/ 1 w 791"/>
              <a:gd name="T109" fmla="*/ 0 h 316"/>
              <a:gd name="T110" fmla="*/ 1 w 791"/>
              <a:gd name="T111" fmla="*/ 0 h 316"/>
              <a:gd name="T112" fmla="*/ 1 w 791"/>
              <a:gd name="T113" fmla="*/ 0 h 316"/>
              <a:gd name="T114" fmla="*/ 1 w 791"/>
              <a:gd name="T115" fmla="*/ 0 h 316"/>
              <a:gd name="T116" fmla="*/ 1 w 791"/>
              <a:gd name="T117" fmla="*/ 0 h 316"/>
              <a:gd name="T118" fmla="*/ 1 w 791"/>
              <a:gd name="T119" fmla="*/ 0 h 316"/>
              <a:gd name="T120" fmla="*/ 1 w 791"/>
              <a:gd name="T121" fmla="*/ 0 h 31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1"/>
              <a:gd name="T184" fmla="*/ 0 h 316"/>
              <a:gd name="T185" fmla="*/ 791 w 791"/>
              <a:gd name="T186" fmla="*/ 316 h 31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1" h="316">
                <a:moveTo>
                  <a:pt x="0" y="0"/>
                </a:moveTo>
                <a:lnTo>
                  <a:pt x="31" y="0"/>
                </a:lnTo>
                <a:lnTo>
                  <a:pt x="59" y="0"/>
                </a:lnTo>
                <a:lnTo>
                  <a:pt x="85" y="0"/>
                </a:lnTo>
                <a:lnTo>
                  <a:pt x="110" y="0"/>
                </a:lnTo>
                <a:lnTo>
                  <a:pt x="133" y="0"/>
                </a:lnTo>
                <a:lnTo>
                  <a:pt x="154" y="0"/>
                </a:lnTo>
                <a:lnTo>
                  <a:pt x="174" y="0"/>
                </a:lnTo>
                <a:lnTo>
                  <a:pt x="192" y="0"/>
                </a:lnTo>
                <a:lnTo>
                  <a:pt x="210" y="0"/>
                </a:lnTo>
                <a:lnTo>
                  <a:pt x="225" y="0"/>
                </a:lnTo>
                <a:lnTo>
                  <a:pt x="240" y="0"/>
                </a:lnTo>
                <a:lnTo>
                  <a:pt x="253" y="0"/>
                </a:lnTo>
                <a:lnTo>
                  <a:pt x="265" y="2"/>
                </a:lnTo>
                <a:lnTo>
                  <a:pt x="276" y="2"/>
                </a:lnTo>
                <a:lnTo>
                  <a:pt x="285" y="2"/>
                </a:lnTo>
                <a:lnTo>
                  <a:pt x="294" y="2"/>
                </a:lnTo>
                <a:lnTo>
                  <a:pt x="302" y="2"/>
                </a:lnTo>
                <a:lnTo>
                  <a:pt x="309" y="2"/>
                </a:lnTo>
                <a:lnTo>
                  <a:pt x="316" y="2"/>
                </a:lnTo>
                <a:lnTo>
                  <a:pt x="321" y="2"/>
                </a:lnTo>
                <a:lnTo>
                  <a:pt x="326" y="2"/>
                </a:lnTo>
                <a:lnTo>
                  <a:pt x="330" y="2"/>
                </a:lnTo>
                <a:lnTo>
                  <a:pt x="334" y="2"/>
                </a:lnTo>
                <a:lnTo>
                  <a:pt x="338" y="2"/>
                </a:lnTo>
                <a:lnTo>
                  <a:pt x="341" y="2"/>
                </a:lnTo>
                <a:lnTo>
                  <a:pt x="343" y="2"/>
                </a:lnTo>
                <a:lnTo>
                  <a:pt x="346" y="2"/>
                </a:lnTo>
                <a:lnTo>
                  <a:pt x="349" y="2"/>
                </a:lnTo>
                <a:lnTo>
                  <a:pt x="350" y="2"/>
                </a:lnTo>
                <a:lnTo>
                  <a:pt x="353" y="2"/>
                </a:lnTo>
                <a:lnTo>
                  <a:pt x="354" y="3"/>
                </a:lnTo>
                <a:lnTo>
                  <a:pt x="357" y="3"/>
                </a:lnTo>
                <a:lnTo>
                  <a:pt x="359" y="3"/>
                </a:lnTo>
                <a:lnTo>
                  <a:pt x="361" y="3"/>
                </a:lnTo>
                <a:lnTo>
                  <a:pt x="363" y="3"/>
                </a:lnTo>
                <a:lnTo>
                  <a:pt x="365" y="3"/>
                </a:lnTo>
                <a:lnTo>
                  <a:pt x="366" y="3"/>
                </a:lnTo>
                <a:lnTo>
                  <a:pt x="369" y="3"/>
                </a:lnTo>
                <a:lnTo>
                  <a:pt x="370" y="3"/>
                </a:lnTo>
                <a:lnTo>
                  <a:pt x="371" y="3"/>
                </a:lnTo>
                <a:lnTo>
                  <a:pt x="372" y="3"/>
                </a:lnTo>
                <a:lnTo>
                  <a:pt x="374" y="4"/>
                </a:lnTo>
                <a:lnTo>
                  <a:pt x="375" y="4"/>
                </a:lnTo>
                <a:lnTo>
                  <a:pt x="376" y="4"/>
                </a:lnTo>
                <a:lnTo>
                  <a:pt x="378" y="4"/>
                </a:lnTo>
                <a:lnTo>
                  <a:pt x="379" y="4"/>
                </a:lnTo>
                <a:lnTo>
                  <a:pt x="380" y="4"/>
                </a:lnTo>
                <a:lnTo>
                  <a:pt x="382" y="4"/>
                </a:lnTo>
                <a:lnTo>
                  <a:pt x="383" y="4"/>
                </a:lnTo>
                <a:lnTo>
                  <a:pt x="384" y="4"/>
                </a:lnTo>
                <a:lnTo>
                  <a:pt x="386" y="4"/>
                </a:lnTo>
                <a:lnTo>
                  <a:pt x="386" y="6"/>
                </a:lnTo>
                <a:lnTo>
                  <a:pt x="387" y="6"/>
                </a:lnTo>
                <a:lnTo>
                  <a:pt x="388" y="6"/>
                </a:lnTo>
                <a:lnTo>
                  <a:pt x="390" y="6"/>
                </a:lnTo>
                <a:lnTo>
                  <a:pt x="391" y="6"/>
                </a:lnTo>
                <a:lnTo>
                  <a:pt x="394" y="6"/>
                </a:lnTo>
                <a:lnTo>
                  <a:pt x="395" y="6"/>
                </a:lnTo>
                <a:lnTo>
                  <a:pt x="396" y="7"/>
                </a:lnTo>
                <a:lnTo>
                  <a:pt x="398" y="7"/>
                </a:lnTo>
                <a:lnTo>
                  <a:pt x="400" y="7"/>
                </a:lnTo>
                <a:lnTo>
                  <a:pt x="402" y="7"/>
                </a:lnTo>
                <a:lnTo>
                  <a:pt x="404" y="7"/>
                </a:lnTo>
                <a:lnTo>
                  <a:pt x="406" y="8"/>
                </a:lnTo>
                <a:lnTo>
                  <a:pt x="408" y="8"/>
                </a:lnTo>
                <a:lnTo>
                  <a:pt x="410" y="8"/>
                </a:lnTo>
                <a:lnTo>
                  <a:pt x="412" y="8"/>
                </a:lnTo>
                <a:lnTo>
                  <a:pt x="414" y="8"/>
                </a:lnTo>
                <a:lnTo>
                  <a:pt x="415" y="10"/>
                </a:lnTo>
                <a:lnTo>
                  <a:pt x="416" y="10"/>
                </a:lnTo>
                <a:lnTo>
                  <a:pt x="418" y="10"/>
                </a:lnTo>
                <a:lnTo>
                  <a:pt x="419" y="10"/>
                </a:lnTo>
                <a:lnTo>
                  <a:pt x="420" y="10"/>
                </a:lnTo>
                <a:lnTo>
                  <a:pt x="421" y="10"/>
                </a:lnTo>
                <a:lnTo>
                  <a:pt x="423" y="11"/>
                </a:lnTo>
                <a:lnTo>
                  <a:pt x="424" y="11"/>
                </a:lnTo>
                <a:lnTo>
                  <a:pt x="425" y="11"/>
                </a:lnTo>
                <a:lnTo>
                  <a:pt x="427" y="11"/>
                </a:lnTo>
                <a:lnTo>
                  <a:pt x="428" y="11"/>
                </a:lnTo>
                <a:lnTo>
                  <a:pt x="428" y="12"/>
                </a:lnTo>
                <a:lnTo>
                  <a:pt x="429" y="12"/>
                </a:lnTo>
                <a:lnTo>
                  <a:pt x="431" y="12"/>
                </a:lnTo>
                <a:lnTo>
                  <a:pt x="432" y="12"/>
                </a:lnTo>
                <a:lnTo>
                  <a:pt x="433" y="14"/>
                </a:lnTo>
                <a:lnTo>
                  <a:pt x="435" y="14"/>
                </a:lnTo>
                <a:lnTo>
                  <a:pt x="436" y="14"/>
                </a:lnTo>
                <a:lnTo>
                  <a:pt x="437" y="14"/>
                </a:lnTo>
                <a:lnTo>
                  <a:pt x="440" y="15"/>
                </a:lnTo>
                <a:lnTo>
                  <a:pt x="441" y="15"/>
                </a:lnTo>
                <a:lnTo>
                  <a:pt x="443" y="16"/>
                </a:lnTo>
                <a:lnTo>
                  <a:pt x="445" y="16"/>
                </a:lnTo>
                <a:lnTo>
                  <a:pt x="447" y="18"/>
                </a:lnTo>
                <a:lnTo>
                  <a:pt x="449" y="18"/>
                </a:lnTo>
                <a:lnTo>
                  <a:pt x="451" y="19"/>
                </a:lnTo>
                <a:lnTo>
                  <a:pt x="453" y="19"/>
                </a:lnTo>
                <a:lnTo>
                  <a:pt x="456" y="20"/>
                </a:lnTo>
                <a:lnTo>
                  <a:pt x="459" y="20"/>
                </a:lnTo>
                <a:lnTo>
                  <a:pt x="460" y="22"/>
                </a:lnTo>
                <a:lnTo>
                  <a:pt x="463" y="22"/>
                </a:lnTo>
                <a:lnTo>
                  <a:pt x="464" y="23"/>
                </a:lnTo>
                <a:lnTo>
                  <a:pt x="467" y="23"/>
                </a:lnTo>
                <a:lnTo>
                  <a:pt x="468" y="24"/>
                </a:lnTo>
                <a:lnTo>
                  <a:pt x="469" y="24"/>
                </a:lnTo>
                <a:lnTo>
                  <a:pt x="471" y="24"/>
                </a:lnTo>
                <a:lnTo>
                  <a:pt x="472" y="26"/>
                </a:lnTo>
                <a:lnTo>
                  <a:pt x="473" y="26"/>
                </a:lnTo>
                <a:lnTo>
                  <a:pt x="474" y="26"/>
                </a:lnTo>
                <a:lnTo>
                  <a:pt x="476" y="27"/>
                </a:lnTo>
                <a:lnTo>
                  <a:pt x="477" y="27"/>
                </a:lnTo>
                <a:lnTo>
                  <a:pt x="478" y="27"/>
                </a:lnTo>
                <a:lnTo>
                  <a:pt x="480" y="28"/>
                </a:lnTo>
                <a:lnTo>
                  <a:pt x="481" y="28"/>
                </a:lnTo>
                <a:lnTo>
                  <a:pt x="482" y="28"/>
                </a:lnTo>
                <a:lnTo>
                  <a:pt x="484" y="30"/>
                </a:lnTo>
                <a:lnTo>
                  <a:pt x="485" y="31"/>
                </a:lnTo>
                <a:lnTo>
                  <a:pt x="486" y="31"/>
                </a:lnTo>
                <a:lnTo>
                  <a:pt x="488" y="32"/>
                </a:lnTo>
                <a:lnTo>
                  <a:pt x="489" y="32"/>
                </a:lnTo>
                <a:lnTo>
                  <a:pt x="490" y="34"/>
                </a:lnTo>
                <a:lnTo>
                  <a:pt x="492" y="34"/>
                </a:lnTo>
                <a:lnTo>
                  <a:pt x="494" y="35"/>
                </a:lnTo>
                <a:lnTo>
                  <a:pt x="496" y="35"/>
                </a:lnTo>
                <a:lnTo>
                  <a:pt x="497" y="36"/>
                </a:lnTo>
                <a:lnTo>
                  <a:pt x="500" y="38"/>
                </a:lnTo>
                <a:lnTo>
                  <a:pt x="501" y="38"/>
                </a:lnTo>
                <a:lnTo>
                  <a:pt x="504" y="39"/>
                </a:lnTo>
                <a:lnTo>
                  <a:pt x="505" y="40"/>
                </a:lnTo>
                <a:lnTo>
                  <a:pt x="508" y="41"/>
                </a:lnTo>
                <a:lnTo>
                  <a:pt x="509" y="41"/>
                </a:lnTo>
                <a:lnTo>
                  <a:pt x="512" y="43"/>
                </a:lnTo>
                <a:lnTo>
                  <a:pt x="513" y="44"/>
                </a:lnTo>
                <a:lnTo>
                  <a:pt x="514" y="44"/>
                </a:lnTo>
                <a:lnTo>
                  <a:pt x="516" y="45"/>
                </a:lnTo>
                <a:lnTo>
                  <a:pt x="517" y="45"/>
                </a:lnTo>
                <a:lnTo>
                  <a:pt x="518" y="47"/>
                </a:lnTo>
                <a:lnTo>
                  <a:pt x="520" y="47"/>
                </a:lnTo>
                <a:lnTo>
                  <a:pt x="521" y="48"/>
                </a:lnTo>
                <a:lnTo>
                  <a:pt x="522" y="48"/>
                </a:lnTo>
                <a:lnTo>
                  <a:pt x="523" y="49"/>
                </a:lnTo>
                <a:lnTo>
                  <a:pt x="525" y="49"/>
                </a:lnTo>
                <a:lnTo>
                  <a:pt x="526" y="51"/>
                </a:lnTo>
                <a:lnTo>
                  <a:pt x="527" y="51"/>
                </a:lnTo>
                <a:lnTo>
                  <a:pt x="529" y="52"/>
                </a:lnTo>
                <a:lnTo>
                  <a:pt x="530" y="53"/>
                </a:lnTo>
                <a:lnTo>
                  <a:pt x="531" y="53"/>
                </a:lnTo>
                <a:lnTo>
                  <a:pt x="533" y="53"/>
                </a:lnTo>
                <a:lnTo>
                  <a:pt x="534" y="55"/>
                </a:lnTo>
                <a:lnTo>
                  <a:pt x="535" y="55"/>
                </a:lnTo>
                <a:lnTo>
                  <a:pt x="537" y="56"/>
                </a:lnTo>
                <a:lnTo>
                  <a:pt x="538" y="56"/>
                </a:lnTo>
                <a:lnTo>
                  <a:pt x="539" y="57"/>
                </a:lnTo>
                <a:lnTo>
                  <a:pt x="541" y="59"/>
                </a:lnTo>
                <a:lnTo>
                  <a:pt x="542" y="59"/>
                </a:lnTo>
                <a:lnTo>
                  <a:pt x="543" y="60"/>
                </a:lnTo>
                <a:lnTo>
                  <a:pt x="545" y="61"/>
                </a:lnTo>
                <a:lnTo>
                  <a:pt x="547" y="63"/>
                </a:lnTo>
                <a:lnTo>
                  <a:pt x="549" y="63"/>
                </a:lnTo>
                <a:lnTo>
                  <a:pt x="551" y="64"/>
                </a:lnTo>
                <a:lnTo>
                  <a:pt x="553" y="65"/>
                </a:lnTo>
                <a:lnTo>
                  <a:pt x="554" y="67"/>
                </a:lnTo>
                <a:lnTo>
                  <a:pt x="555" y="67"/>
                </a:lnTo>
                <a:lnTo>
                  <a:pt x="557" y="68"/>
                </a:lnTo>
                <a:lnTo>
                  <a:pt x="558" y="68"/>
                </a:lnTo>
                <a:lnTo>
                  <a:pt x="559" y="69"/>
                </a:lnTo>
                <a:lnTo>
                  <a:pt x="561" y="69"/>
                </a:lnTo>
                <a:lnTo>
                  <a:pt x="562" y="71"/>
                </a:lnTo>
                <a:lnTo>
                  <a:pt x="563" y="71"/>
                </a:lnTo>
                <a:lnTo>
                  <a:pt x="563" y="72"/>
                </a:lnTo>
                <a:lnTo>
                  <a:pt x="565" y="72"/>
                </a:lnTo>
                <a:lnTo>
                  <a:pt x="566" y="73"/>
                </a:lnTo>
                <a:lnTo>
                  <a:pt x="567" y="73"/>
                </a:lnTo>
                <a:lnTo>
                  <a:pt x="569" y="75"/>
                </a:lnTo>
                <a:lnTo>
                  <a:pt x="570" y="76"/>
                </a:lnTo>
                <a:lnTo>
                  <a:pt x="571" y="76"/>
                </a:lnTo>
                <a:lnTo>
                  <a:pt x="573" y="77"/>
                </a:lnTo>
                <a:lnTo>
                  <a:pt x="574" y="77"/>
                </a:lnTo>
                <a:lnTo>
                  <a:pt x="574" y="79"/>
                </a:lnTo>
                <a:lnTo>
                  <a:pt x="575" y="79"/>
                </a:lnTo>
                <a:lnTo>
                  <a:pt x="576" y="80"/>
                </a:lnTo>
                <a:lnTo>
                  <a:pt x="578" y="80"/>
                </a:lnTo>
                <a:lnTo>
                  <a:pt x="579" y="81"/>
                </a:lnTo>
                <a:lnTo>
                  <a:pt x="580" y="81"/>
                </a:lnTo>
                <a:lnTo>
                  <a:pt x="582" y="83"/>
                </a:lnTo>
                <a:lnTo>
                  <a:pt x="583" y="84"/>
                </a:lnTo>
                <a:lnTo>
                  <a:pt x="584" y="84"/>
                </a:lnTo>
                <a:lnTo>
                  <a:pt x="586" y="85"/>
                </a:lnTo>
                <a:lnTo>
                  <a:pt x="587" y="87"/>
                </a:lnTo>
                <a:lnTo>
                  <a:pt x="588" y="88"/>
                </a:lnTo>
                <a:lnTo>
                  <a:pt x="590" y="88"/>
                </a:lnTo>
                <a:lnTo>
                  <a:pt x="591" y="89"/>
                </a:lnTo>
                <a:lnTo>
                  <a:pt x="592" y="89"/>
                </a:lnTo>
                <a:lnTo>
                  <a:pt x="594" y="91"/>
                </a:lnTo>
                <a:lnTo>
                  <a:pt x="595" y="92"/>
                </a:lnTo>
                <a:lnTo>
                  <a:pt x="596" y="92"/>
                </a:lnTo>
                <a:lnTo>
                  <a:pt x="596" y="93"/>
                </a:lnTo>
                <a:lnTo>
                  <a:pt x="598" y="93"/>
                </a:lnTo>
                <a:lnTo>
                  <a:pt x="599" y="94"/>
                </a:lnTo>
                <a:lnTo>
                  <a:pt x="600" y="94"/>
                </a:lnTo>
                <a:lnTo>
                  <a:pt x="602" y="96"/>
                </a:lnTo>
                <a:lnTo>
                  <a:pt x="602" y="97"/>
                </a:lnTo>
                <a:lnTo>
                  <a:pt x="603" y="97"/>
                </a:lnTo>
                <a:lnTo>
                  <a:pt x="604" y="98"/>
                </a:lnTo>
                <a:lnTo>
                  <a:pt x="606" y="98"/>
                </a:lnTo>
                <a:lnTo>
                  <a:pt x="607" y="100"/>
                </a:lnTo>
                <a:lnTo>
                  <a:pt x="608" y="101"/>
                </a:lnTo>
                <a:lnTo>
                  <a:pt x="610" y="102"/>
                </a:lnTo>
                <a:lnTo>
                  <a:pt x="611" y="102"/>
                </a:lnTo>
                <a:lnTo>
                  <a:pt x="611" y="104"/>
                </a:lnTo>
                <a:lnTo>
                  <a:pt x="612" y="104"/>
                </a:lnTo>
                <a:lnTo>
                  <a:pt x="614" y="105"/>
                </a:lnTo>
                <a:lnTo>
                  <a:pt x="615" y="106"/>
                </a:lnTo>
                <a:lnTo>
                  <a:pt x="616" y="108"/>
                </a:lnTo>
                <a:lnTo>
                  <a:pt x="618" y="108"/>
                </a:lnTo>
                <a:lnTo>
                  <a:pt x="618" y="109"/>
                </a:lnTo>
                <a:lnTo>
                  <a:pt x="619" y="109"/>
                </a:lnTo>
                <a:lnTo>
                  <a:pt x="619" y="110"/>
                </a:lnTo>
                <a:lnTo>
                  <a:pt x="620" y="110"/>
                </a:lnTo>
                <a:lnTo>
                  <a:pt x="622" y="112"/>
                </a:lnTo>
                <a:lnTo>
                  <a:pt x="623" y="112"/>
                </a:lnTo>
                <a:lnTo>
                  <a:pt x="623" y="113"/>
                </a:lnTo>
                <a:lnTo>
                  <a:pt x="624" y="113"/>
                </a:lnTo>
                <a:lnTo>
                  <a:pt x="625" y="114"/>
                </a:lnTo>
                <a:lnTo>
                  <a:pt x="627" y="116"/>
                </a:lnTo>
                <a:lnTo>
                  <a:pt x="628" y="116"/>
                </a:lnTo>
                <a:lnTo>
                  <a:pt x="628" y="117"/>
                </a:lnTo>
                <a:lnTo>
                  <a:pt x="629" y="117"/>
                </a:lnTo>
                <a:lnTo>
                  <a:pt x="631" y="118"/>
                </a:lnTo>
                <a:lnTo>
                  <a:pt x="632" y="118"/>
                </a:lnTo>
                <a:lnTo>
                  <a:pt x="633" y="120"/>
                </a:lnTo>
                <a:lnTo>
                  <a:pt x="635" y="121"/>
                </a:lnTo>
                <a:lnTo>
                  <a:pt x="636" y="122"/>
                </a:lnTo>
                <a:lnTo>
                  <a:pt x="637" y="122"/>
                </a:lnTo>
                <a:lnTo>
                  <a:pt x="639" y="124"/>
                </a:lnTo>
                <a:lnTo>
                  <a:pt x="640" y="124"/>
                </a:lnTo>
                <a:lnTo>
                  <a:pt x="640" y="125"/>
                </a:lnTo>
                <a:lnTo>
                  <a:pt x="641" y="126"/>
                </a:lnTo>
                <a:lnTo>
                  <a:pt x="643" y="126"/>
                </a:lnTo>
                <a:lnTo>
                  <a:pt x="644" y="128"/>
                </a:lnTo>
                <a:lnTo>
                  <a:pt x="645" y="128"/>
                </a:lnTo>
                <a:lnTo>
                  <a:pt x="645" y="129"/>
                </a:lnTo>
                <a:lnTo>
                  <a:pt x="647" y="129"/>
                </a:lnTo>
                <a:lnTo>
                  <a:pt x="647" y="130"/>
                </a:lnTo>
                <a:lnTo>
                  <a:pt x="648" y="130"/>
                </a:lnTo>
                <a:lnTo>
                  <a:pt x="649" y="132"/>
                </a:lnTo>
                <a:lnTo>
                  <a:pt x="651" y="133"/>
                </a:lnTo>
                <a:lnTo>
                  <a:pt x="652" y="134"/>
                </a:lnTo>
                <a:lnTo>
                  <a:pt x="653" y="136"/>
                </a:lnTo>
                <a:lnTo>
                  <a:pt x="655" y="137"/>
                </a:lnTo>
                <a:lnTo>
                  <a:pt x="656" y="137"/>
                </a:lnTo>
                <a:lnTo>
                  <a:pt x="656" y="138"/>
                </a:lnTo>
                <a:lnTo>
                  <a:pt x="657" y="140"/>
                </a:lnTo>
                <a:lnTo>
                  <a:pt x="659" y="140"/>
                </a:lnTo>
                <a:lnTo>
                  <a:pt x="659" y="141"/>
                </a:lnTo>
                <a:lnTo>
                  <a:pt x="660" y="142"/>
                </a:lnTo>
                <a:lnTo>
                  <a:pt x="661" y="143"/>
                </a:lnTo>
                <a:lnTo>
                  <a:pt x="663" y="143"/>
                </a:lnTo>
                <a:lnTo>
                  <a:pt x="664" y="145"/>
                </a:lnTo>
                <a:lnTo>
                  <a:pt x="664" y="146"/>
                </a:lnTo>
                <a:lnTo>
                  <a:pt x="665" y="147"/>
                </a:lnTo>
                <a:lnTo>
                  <a:pt x="667" y="149"/>
                </a:lnTo>
                <a:lnTo>
                  <a:pt x="668" y="150"/>
                </a:lnTo>
                <a:lnTo>
                  <a:pt x="669" y="151"/>
                </a:lnTo>
                <a:lnTo>
                  <a:pt x="671" y="153"/>
                </a:lnTo>
                <a:lnTo>
                  <a:pt x="672" y="154"/>
                </a:lnTo>
                <a:lnTo>
                  <a:pt x="673" y="155"/>
                </a:lnTo>
                <a:lnTo>
                  <a:pt x="674" y="157"/>
                </a:lnTo>
                <a:lnTo>
                  <a:pt x="676" y="158"/>
                </a:lnTo>
                <a:lnTo>
                  <a:pt x="676" y="159"/>
                </a:lnTo>
                <a:lnTo>
                  <a:pt x="677" y="159"/>
                </a:lnTo>
                <a:lnTo>
                  <a:pt x="677" y="161"/>
                </a:lnTo>
                <a:lnTo>
                  <a:pt x="678" y="162"/>
                </a:lnTo>
                <a:lnTo>
                  <a:pt x="680" y="163"/>
                </a:lnTo>
                <a:lnTo>
                  <a:pt x="681" y="163"/>
                </a:lnTo>
                <a:lnTo>
                  <a:pt x="681" y="165"/>
                </a:lnTo>
                <a:lnTo>
                  <a:pt x="682" y="166"/>
                </a:lnTo>
                <a:lnTo>
                  <a:pt x="684" y="167"/>
                </a:lnTo>
                <a:lnTo>
                  <a:pt x="685" y="169"/>
                </a:lnTo>
                <a:lnTo>
                  <a:pt x="685" y="170"/>
                </a:lnTo>
                <a:lnTo>
                  <a:pt x="686" y="171"/>
                </a:lnTo>
                <a:lnTo>
                  <a:pt x="688" y="173"/>
                </a:lnTo>
                <a:lnTo>
                  <a:pt x="689" y="174"/>
                </a:lnTo>
                <a:lnTo>
                  <a:pt x="690" y="175"/>
                </a:lnTo>
                <a:lnTo>
                  <a:pt x="692" y="177"/>
                </a:lnTo>
                <a:lnTo>
                  <a:pt x="693" y="178"/>
                </a:lnTo>
                <a:lnTo>
                  <a:pt x="694" y="179"/>
                </a:lnTo>
                <a:lnTo>
                  <a:pt x="696" y="182"/>
                </a:lnTo>
                <a:lnTo>
                  <a:pt x="697" y="183"/>
                </a:lnTo>
                <a:lnTo>
                  <a:pt x="698" y="185"/>
                </a:lnTo>
                <a:lnTo>
                  <a:pt x="700" y="186"/>
                </a:lnTo>
                <a:lnTo>
                  <a:pt x="701" y="189"/>
                </a:lnTo>
                <a:lnTo>
                  <a:pt x="702" y="190"/>
                </a:lnTo>
                <a:lnTo>
                  <a:pt x="704" y="191"/>
                </a:lnTo>
                <a:lnTo>
                  <a:pt x="704" y="193"/>
                </a:lnTo>
                <a:lnTo>
                  <a:pt x="705" y="194"/>
                </a:lnTo>
                <a:lnTo>
                  <a:pt x="706" y="194"/>
                </a:lnTo>
                <a:lnTo>
                  <a:pt x="708" y="195"/>
                </a:lnTo>
                <a:lnTo>
                  <a:pt x="708" y="196"/>
                </a:lnTo>
                <a:lnTo>
                  <a:pt x="709" y="198"/>
                </a:lnTo>
                <a:lnTo>
                  <a:pt x="709" y="199"/>
                </a:lnTo>
                <a:lnTo>
                  <a:pt x="710" y="199"/>
                </a:lnTo>
                <a:lnTo>
                  <a:pt x="712" y="200"/>
                </a:lnTo>
                <a:lnTo>
                  <a:pt x="712" y="202"/>
                </a:lnTo>
                <a:lnTo>
                  <a:pt x="713" y="203"/>
                </a:lnTo>
                <a:lnTo>
                  <a:pt x="713" y="204"/>
                </a:lnTo>
                <a:lnTo>
                  <a:pt x="714" y="204"/>
                </a:lnTo>
                <a:lnTo>
                  <a:pt x="716" y="206"/>
                </a:lnTo>
                <a:lnTo>
                  <a:pt x="716" y="207"/>
                </a:lnTo>
                <a:lnTo>
                  <a:pt x="717" y="208"/>
                </a:lnTo>
                <a:lnTo>
                  <a:pt x="718" y="210"/>
                </a:lnTo>
                <a:lnTo>
                  <a:pt x="718" y="211"/>
                </a:lnTo>
                <a:lnTo>
                  <a:pt x="720" y="212"/>
                </a:lnTo>
                <a:lnTo>
                  <a:pt x="721" y="214"/>
                </a:lnTo>
                <a:lnTo>
                  <a:pt x="722" y="215"/>
                </a:lnTo>
                <a:lnTo>
                  <a:pt x="724" y="216"/>
                </a:lnTo>
                <a:lnTo>
                  <a:pt x="725" y="219"/>
                </a:lnTo>
                <a:lnTo>
                  <a:pt x="726" y="220"/>
                </a:lnTo>
                <a:lnTo>
                  <a:pt x="727" y="223"/>
                </a:lnTo>
                <a:lnTo>
                  <a:pt x="729" y="224"/>
                </a:lnTo>
                <a:lnTo>
                  <a:pt x="730" y="227"/>
                </a:lnTo>
                <a:lnTo>
                  <a:pt x="731" y="228"/>
                </a:lnTo>
                <a:lnTo>
                  <a:pt x="733" y="231"/>
                </a:lnTo>
                <a:lnTo>
                  <a:pt x="734" y="232"/>
                </a:lnTo>
                <a:lnTo>
                  <a:pt x="735" y="234"/>
                </a:lnTo>
                <a:lnTo>
                  <a:pt x="737" y="235"/>
                </a:lnTo>
                <a:lnTo>
                  <a:pt x="737" y="238"/>
                </a:lnTo>
                <a:lnTo>
                  <a:pt x="738" y="239"/>
                </a:lnTo>
                <a:lnTo>
                  <a:pt x="739" y="240"/>
                </a:lnTo>
                <a:lnTo>
                  <a:pt x="741" y="242"/>
                </a:lnTo>
                <a:lnTo>
                  <a:pt x="742" y="243"/>
                </a:lnTo>
                <a:lnTo>
                  <a:pt x="743" y="244"/>
                </a:lnTo>
                <a:lnTo>
                  <a:pt x="743" y="245"/>
                </a:lnTo>
                <a:lnTo>
                  <a:pt x="745" y="247"/>
                </a:lnTo>
                <a:lnTo>
                  <a:pt x="745" y="248"/>
                </a:lnTo>
                <a:lnTo>
                  <a:pt x="746" y="249"/>
                </a:lnTo>
                <a:lnTo>
                  <a:pt x="747" y="249"/>
                </a:lnTo>
                <a:lnTo>
                  <a:pt x="747" y="251"/>
                </a:lnTo>
                <a:lnTo>
                  <a:pt x="749" y="252"/>
                </a:lnTo>
                <a:lnTo>
                  <a:pt x="749" y="253"/>
                </a:lnTo>
                <a:lnTo>
                  <a:pt x="750" y="255"/>
                </a:lnTo>
                <a:lnTo>
                  <a:pt x="751" y="256"/>
                </a:lnTo>
                <a:lnTo>
                  <a:pt x="753" y="257"/>
                </a:lnTo>
                <a:lnTo>
                  <a:pt x="753" y="259"/>
                </a:lnTo>
                <a:lnTo>
                  <a:pt x="754" y="260"/>
                </a:lnTo>
                <a:lnTo>
                  <a:pt x="755" y="263"/>
                </a:lnTo>
                <a:lnTo>
                  <a:pt x="757" y="264"/>
                </a:lnTo>
                <a:lnTo>
                  <a:pt x="758" y="265"/>
                </a:lnTo>
                <a:lnTo>
                  <a:pt x="759" y="268"/>
                </a:lnTo>
                <a:lnTo>
                  <a:pt x="761" y="269"/>
                </a:lnTo>
                <a:lnTo>
                  <a:pt x="762" y="272"/>
                </a:lnTo>
                <a:lnTo>
                  <a:pt x="763" y="273"/>
                </a:lnTo>
                <a:lnTo>
                  <a:pt x="766" y="276"/>
                </a:lnTo>
                <a:lnTo>
                  <a:pt x="767" y="277"/>
                </a:lnTo>
                <a:lnTo>
                  <a:pt x="769" y="280"/>
                </a:lnTo>
                <a:lnTo>
                  <a:pt x="770" y="281"/>
                </a:lnTo>
                <a:lnTo>
                  <a:pt x="770" y="283"/>
                </a:lnTo>
                <a:lnTo>
                  <a:pt x="771" y="284"/>
                </a:lnTo>
                <a:lnTo>
                  <a:pt x="773" y="285"/>
                </a:lnTo>
                <a:lnTo>
                  <a:pt x="774" y="287"/>
                </a:lnTo>
                <a:lnTo>
                  <a:pt x="774" y="288"/>
                </a:lnTo>
                <a:lnTo>
                  <a:pt x="775" y="289"/>
                </a:lnTo>
                <a:lnTo>
                  <a:pt x="776" y="291"/>
                </a:lnTo>
                <a:lnTo>
                  <a:pt x="776" y="292"/>
                </a:lnTo>
                <a:lnTo>
                  <a:pt x="778" y="293"/>
                </a:lnTo>
                <a:lnTo>
                  <a:pt x="778" y="295"/>
                </a:lnTo>
                <a:lnTo>
                  <a:pt x="779" y="295"/>
                </a:lnTo>
                <a:lnTo>
                  <a:pt x="779" y="296"/>
                </a:lnTo>
                <a:lnTo>
                  <a:pt x="780" y="297"/>
                </a:lnTo>
                <a:lnTo>
                  <a:pt x="780" y="298"/>
                </a:lnTo>
                <a:lnTo>
                  <a:pt x="782" y="300"/>
                </a:lnTo>
                <a:lnTo>
                  <a:pt x="783" y="301"/>
                </a:lnTo>
                <a:lnTo>
                  <a:pt x="783" y="302"/>
                </a:lnTo>
                <a:lnTo>
                  <a:pt x="784" y="304"/>
                </a:lnTo>
                <a:lnTo>
                  <a:pt x="786" y="305"/>
                </a:lnTo>
                <a:lnTo>
                  <a:pt x="786" y="306"/>
                </a:lnTo>
                <a:lnTo>
                  <a:pt x="787" y="308"/>
                </a:lnTo>
                <a:lnTo>
                  <a:pt x="787" y="309"/>
                </a:lnTo>
                <a:lnTo>
                  <a:pt x="788" y="310"/>
                </a:lnTo>
                <a:lnTo>
                  <a:pt x="790" y="312"/>
                </a:lnTo>
                <a:lnTo>
                  <a:pt x="790" y="313"/>
                </a:lnTo>
                <a:lnTo>
                  <a:pt x="791" y="316"/>
                </a:lnTo>
              </a:path>
            </a:pathLst>
          </a:custGeom>
          <a:noFill/>
          <a:ln w="20701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9" name="Freeform 7">
            <a:extLst>
              <a:ext uri="{FF2B5EF4-FFF2-40B4-BE49-F238E27FC236}">
                <a16:creationId xmlns:a16="http://schemas.microsoft.com/office/drawing/2014/main" id="{FF1A7BB5-598A-3442-9F3D-BE06DBF5CFD3}"/>
              </a:ext>
            </a:extLst>
          </p:cNvPr>
          <p:cNvSpPr>
            <a:spLocks/>
          </p:cNvSpPr>
          <p:nvPr/>
        </p:nvSpPr>
        <p:spPr bwMode="auto">
          <a:xfrm>
            <a:off x="2676024" y="4074277"/>
            <a:ext cx="512846" cy="206738"/>
          </a:xfrm>
          <a:custGeom>
            <a:avLst/>
            <a:gdLst>
              <a:gd name="T0" fmla="*/ 1 w 791"/>
              <a:gd name="T1" fmla="*/ 1 h 315"/>
              <a:gd name="T2" fmla="*/ 1 w 791"/>
              <a:gd name="T3" fmla="*/ 1 h 315"/>
              <a:gd name="T4" fmla="*/ 1 w 791"/>
              <a:gd name="T5" fmla="*/ 1 h 315"/>
              <a:gd name="T6" fmla="*/ 1 w 791"/>
              <a:gd name="T7" fmla="*/ 1 h 315"/>
              <a:gd name="T8" fmla="*/ 1 w 791"/>
              <a:gd name="T9" fmla="*/ 1 h 315"/>
              <a:gd name="T10" fmla="*/ 1 w 791"/>
              <a:gd name="T11" fmla="*/ 1 h 315"/>
              <a:gd name="T12" fmla="*/ 1 w 791"/>
              <a:gd name="T13" fmla="*/ 1 h 315"/>
              <a:gd name="T14" fmla="*/ 1 w 791"/>
              <a:gd name="T15" fmla="*/ 1 h 315"/>
              <a:gd name="T16" fmla="*/ 1 w 791"/>
              <a:gd name="T17" fmla="*/ 1 h 315"/>
              <a:gd name="T18" fmla="*/ 1 w 791"/>
              <a:gd name="T19" fmla="*/ 1 h 315"/>
              <a:gd name="T20" fmla="*/ 1 w 791"/>
              <a:gd name="T21" fmla="*/ 1 h 315"/>
              <a:gd name="T22" fmla="*/ 1 w 791"/>
              <a:gd name="T23" fmla="*/ 1 h 315"/>
              <a:gd name="T24" fmla="*/ 1 w 791"/>
              <a:gd name="T25" fmla="*/ 1 h 315"/>
              <a:gd name="T26" fmla="*/ 1 w 791"/>
              <a:gd name="T27" fmla="*/ 1 h 315"/>
              <a:gd name="T28" fmla="*/ 1 w 791"/>
              <a:gd name="T29" fmla="*/ 1 h 315"/>
              <a:gd name="T30" fmla="*/ 1 w 791"/>
              <a:gd name="T31" fmla="*/ 1 h 315"/>
              <a:gd name="T32" fmla="*/ 1 w 791"/>
              <a:gd name="T33" fmla="*/ 1 h 315"/>
              <a:gd name="T34" fmla="*/ 1 w 791"/>
              <a:gd name="T35" fmla="*/ 1 h 315"/>
              <a:gd name="T36" fmla="*/ 1 w 791"/>
              <a:gd name="T37" fmla="*/ 1 h 315"/>
              <a:gd name="T38" fmla="*/ 1 w 791"/>
              <a:gd name="T39" fmla="*/ 1 h 315"/>
              <a:gd name="T40" fmla="*/ 1 w 791"/>
              <a:gd name="T41" fmla="*/ 1 h 315"/>
              <a:gd name="T42" fmla="*/ 1 w 791"/>
              <a:gd name="T43" fmla="*/ 1 h 315"/>
              <a:gd name="T44" fmla="*/ 1 w 791"/>
              <a:gd name="T45" fmla="*/ 1 h 315"/>
              <a:gd name="T46" fmla="*/ 1 w 791"/>
              <a:gd name="T47" fmla="*/ 1 h 315"/>
              <a:gd name="T48" fmla="*/ 1 w 791"/>
              <a:gd name="T49" fmla="*/ 1 h 315"/>
              <a:gd name="T50" fmla="*/ 1 w 791"/>
              <a:gd name="T51" fmla="*/ 1 h 315"/>
              <a:gd name="T52" fmla="*/ 1 w 791"/>
              <a:gd name="T53" fmla="*/ 1 h 315"/>
              <a:gd name="T54" fmla="*/ 1 w 791"/>
              <a:gd name="T55" fmla="*/ 1 h 315"/>
              <a:gd name="T56" fmla="*/ 1 w 791"/>
              <a:gd name="T57" fmla="*/ 1 h 315"/>
              <a:gd name="T58" fmla="*/ 1 w 791"/>
              <a:gd name="T59" fmla="*/ 1 h 315"/>
              <a:gd name="T60" fmla="*/ 1 w 791"/>
              <a:gd name="T61" fmla="*/ 1 h 315"/>
              <a:gd name="T62" fmla="*/ 1 w 791"/>
              <a:gd name="T63" fmla="*/ 1 h 315"/>
              <a:gd name="T64" fmla="*/ 1 w 791"/>
              <a:gd name="T65" fmla="*/ 1 h 315"/>
              <a:gd name="T66" fmla="*/ 1 w 791"/>
              <a:gd name="T67" fmla="*/ 1 h 315"/>
              <a:gd name="T68" fmla="*/ 1 w 791"/>
              <a:gd name="T69" fmla="*/ 1 h 315"/>
              <a:gd name="T70" fmla="*/ 1 w 791"/>
              <a:gd name="T71" fmla="*/ 1 h 315"/>
              <a:gd name="T72" fmla="*/ 1 w 791"/>
              <a:gd name="T73" fmla="*/ 1 h 315"/>
              <a:gd name="T74" fmla="*/ 1 w 791"/>
              <a:gd name="T75" fmla="*/ 1 h 315"/>
              <a:gd name="T76" fmla="*/ 1 w 791"/>
              <a:gd name="T77" fmla="*/ 1 h 315"/>
              <a:gd name="T78" fmla="*/ 1 w 791"/>
              <a:gd name="T79" fmla="*/ 1 h 315"/>
              <a:gd name="T80" fmla="*/ 1 w 791"/>
              <a:gd name="T81" fmla="*/ 1 h 315"/>
              <a:gd name="T82" fmla="*/ 1 w 791"/>
              <a:gd name="T83" fmla="*/ 1 h 315"/>
              <a:gd name="T84" fmla="*/ 1 w 791"/>
              <a:gd name="T85" fmla="*/ 1 h 315"/>
              <a:gd name="T86" fmla="*/ 1 w 791"/>
              <a:gd name="T87" fmla="*/ 1 h 315"/>
              <a:gd name="T88" fmla="*/ 1 w 791"/>
              <a:gd name="T89" fmla="*/ 1 h 315"/>
              <a:gd name="T90" fmla="*/ 1 w 791"/>
              <a:gd name="T91" fmla="*/ 1 h 315"/>
              <a:gd name="T92" fmla="*/ 1 w 791"/>
              <a:gd name="T93" fmla="*/ 1 h 315"/>
              <a:gd name="T94" fmla="*/ 1 w 791"/>
              <a:gd name="T95" fmla="*/ 1 h 315"/>
              <a:gd name="T96" fmla="*/ 1 w 791"/>
              <a:gd name="T97" fmla="*/ 1 h 315"/>
              <a:gd name="T98" fmla="*/ 1 w 791"/>
              <a:gd name="T99" fmla="*/ 1 h 315"/>
              <a:gd name="T100" fmla="*/ 1 w 791"/>
              <a:gd name="T101" fmla="*/ 1 h 315"/>
              <a:gd name="T102" fmla="*/ 1 w 791"/>
              <a:gd name="T103" fmla="*/ 1 h 315"/>
              <a:gd name="T104" fmla="*/ 1 w 791"/>
              <a:gd name="T105" fmla="*/ 1 h 315"/>
              <a:gd name="T106" fmla="*/ 1 w 791"/>
              <a:gd name="T107" fmla="*/ 1 h 315"/>
              <a:gd name="T108" fmla="*/ 1 w 791"/>
              <a:gd name="T109" fmla="*/ 1 h 315"/>
              <a:gd name="T110" fmla="*/ 1 w 791"/>
              <a:gd name="T111" fmla="*/ 1 h 315"/>
              <a:gd name="T112" fmla="*/ 1 w 791"/>
              <a:gd name="T113" fmla="*/ 1 h 315"/>
              <a:gd name="T114" fmla="*/ 1 w 791"/>
              <a:gd name="T115" fmla="*/ 1 h 315"/>
              <a:gd name="T116" fmla="*/ 1 w 791"/>
              <a:gd name="T117" fmla="*/ 1 h 315"/>
              <a:gd name="T118" fmla="*/ 1 w 791"/>
              <a:gd name="T119" fmla="*/ 1 h 315"/>
              <a:gd name="T120" fmla="*/ 1 w 791"/>
              <a:gd name="T121" fmla="*/ 1 h 31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1"/>
              <a:gd name="T184" fmla="*/ 0 h 315"/>
              <a:gd name="T185" fmla="*/ 791 w 791"/>
              <a:gd name="T186" fmla="*/ 315 h 31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1" h="315">
                <a:moveTo>
                  <a:pt x="0" y="315"/>
                </a:moveTo>
                <a:lnTo>
                  <a:pt x="31" y="315"/>
                </a:lnTo>
                <a:lnTo>
                  <a:pt x="59" y="315"/>
                </a:lnTo>
                <a:lnTo>
                  <a:pt x="85" y="315"/>
                </a:lnTo>
                <a:lnTo>
                  <a:pt x="110" y="315"/>
                </a:lnTo>
                <a:lnTo>
                  <a:pt x="133" y="315"/>
                </a:lnTo>
                <a:lnTo>
                  <a:pt x="154" y="315"/>
                </a:lnTo>
                <a:lnTo>
                  <a:pt x="174" y="315"/>
                </a:lnTo>
                <a:lnTo>
                  <a:pt x="192" y="315"/>
                </a:lnTo>
                <a:lnTo>
                  <a:pt x="210" y="315"/>
                </a:lnTo>
                <a:lnTo>
                  <a:pt x="225" y="315"/>
                </a:lnTo>
                <a:lnTo>
                  <a:pt x="240" y="315"/>
                </a:lnTo>
                <a:lnTo>
                  <a:pt x="253" y="315"/>
                </a:lnTo>
                <a:lnTo>
                  <a:pt x="265" y="315"/>
                </a:lnTo>
                <a:lnTo>
                  <a:pt x="276" y="315"/>
                </a:lnTo>
                <a:lnTo>
                  <a:pt x="285" y="315"/>
                </a:lnTo>
                <a:lnTo>
                  <a:pt x="294" y="314"/>
                </a:lnTo>
                <a:lnTo>
                  <a:pt x="302" y="314"/>
                </a:lnTo>
                <a:lnTo>
                  <a:pt x="309" y="314"/>
                </a:lnTo>
                <a:lnTo>
                  <a:pt x="316" y="314"/>
                </a:lnTo>
                <a:lnTo>
                  <a:pt x="321" y="314"/>
                </a:lnTo>
                <a:lnTo>
                  <a:pt x="326" y="314"/>
                </a:lnTo>
                <a:lnTo>
                  <a:pt x="330" y="314"/>
                </a:lnTo>
                <a:lnTo>
                  <a:pt x="334" y="314"/>
                </a:lnTo>
                <a:lnTo>
                  <a:pt x="338" y="314"/>
                </a:lnTo>
                <a:lnTo>
                  <a:pt x="341" y="314"/>
                </a:lnTo>
                <a:lnTo>
                  <a:pt x="343" y="314"/>
                </a:lnTo>
                <a:lnTo>
                  <a:pt x="346" y="314"/>
                </a:lnTo>
                <a:lnTo>
                  <a:pt x="349" y="314"/>
                </a:lnTo>
                <a:lnTo>
                  <a:pt x="350" y="314"/>
                </a:lnTo>
                <a:lnTo>
                  <a:pt x="353" y="314"/>
                </a:lnTo>
                <a:lnTo>
                  <a:pt x="354" y="314"/>
                </a:lnTo>
                <a:lnTo>
                  <a:pt x="357" y="313"/>
                </a:lnTo>
                <a:lnTo>
                  <a:pt x="359" y="313"/>
                </a:lnTo>
                <a:lnTo>
                  <a:pt x="361" y="313"/>
                </a:lnTo>
                <a:lnTo>
                  <a:pt x="363" y="313"/>
                </a:lnTo>
                <a:lnTo>
                  <a:pt x="365" y="313"/>
                </a:lnTo>
                <a:lnTo>
                  <a:pt x="366" y="313"/>
                </a:lnTo>
                <a:lnTo>
                  <a:pt x="369" y="313"/>
                </a:lnTo>
                <a:lnTo>
                  <a:pt x="370" y="313"/>
                </a:lnTo>
                <a:lnTo>
                  <a:pt x="371" y="313"/>
                </a:lnTo>
                <a:lnTo>
                  <a:pt x="372" y="313"/>
                </a:lnTo>
                <a:lnTo>
                  <a:pt x="374" y="313"/>
                </a:lnTo>
                <a:lnTo>
                  <a:pt x="375" y="311"/>
                </a:lnTo>
                <a:lnTo>
                  <a:pt x="376" y="311"/>
                </a:lnTo>
                <a:lnTo>
                  <a:pt x="378" y="311"/>
                </a:lnTo>
                <a:lnTo>
                  <a:pt x="379" y="311"/>
                </a:lnTo>
                <a:lnTo>
                  <a:pt x="380" y="311"/>
                </a:lnTo>
                <a:lnTo>
                  <a:pt x="382" y="311"/>
                </a:lnTo>
                <a:lnTo>
                  <a:pt x="383" y="311"/>
                </a:lnTo>
                <a:lnTo>
                  <a:pt x="384" y="311"/>
                </a:lnTo>
                <a:lnTo>
                  <a:pt x="386" y="311"/>
                </a:lnTo>
                <a:lnTo>
                  <a:pt x="387" y="310"/>
                </a:lnTo>
                <a:lnTo>
                  <a:pt x="388" y="310"/>
                </a:lnTo>
                <a:lnTo>
                  <a:pt x="390" y="310"/>
                </a:lnTo>
                <a:lnTo>
                  <a:pt x="391" y="310"/>
                </a:lnTo>
                <a:lnTo>
                  <a:pt x="394" y="310"/>
                </a:lnTo>
                <a:lnTo>
                  <a:pt x="395" y="310"/>
                </a:lnTo>
                <a:lnTo>
                  <a:pt x="396" y="309"/>
                </a:lnTo>
                <a:lnTo>
                  <a:pt x="398" y="309"/>
                </a:lnTo>
                <a:lnTo>
                  <a:pt x="400" y="309"/>
                </a:lnTo>
                <a:lnTo>
                  <a:pt x="402" y="309"/>
                </a:lnTo>
                <a:lnTo>
                  <a:pt x="404" y="309"/>
                </a:lnTo>
                <a:lnTo>
                  <a:pt x="406" y="307"/>
                </a:lnTo>
                <a:lnTo>
                  <a:pt x="408" y="307"/>
                </a:lnTo>
                <a:lnTo>
                  <a:pt x="410" y="307"/>
                </a:lnTo>
                <a:lnTo>
                  <a:pt x="412" y="307"/>
                </a:lnTo>
                <a:lnTo>
                  <a:pt x="414" y="307"/>
                </a:lnTo>
                <a:lnTo>
                  <a:pt x="415" y="306"/>
                </a:lnTo>
                <a:lnTo>
                  <a:pt x="416" y="306"/>
                </a:lnTo>
                <a:lnTo>
                  <a:pt x="418" y="306"/>
                </a:lnTo>
                <a:lnTo>
                  <a:pt x="419" y="306"/>
                </a:lnTo>
                <a:lnTo>
                  <a:pt x="420" y="306"/>
                </a:lnTo>
                <a:lnTo>
                  <a:pt x="421" y="306"/>
                </a:lnTo>
                <a:lnTo>
                  <a:pt x="423" y="305"/>
                </a:lnTo>
                <a:lnTo>
                  <a:pt x="424" y="305"/>
                </a:lnTo>
                <a:lnTo>
                  <a:pt x="425" y="305"/>
                </a:lnTo>
                <a:lnTo>
                  <a:pt x="427" y="305"/>
                </a:lnTo>
                <a:lnTo>
                  <a:pt x="428" y="305"/>
                </a:lnTo>
                <a:lnTo>
                  <a:pt x="429" y="303"/>
                </a:lnTo>
                <a:lnTo>
                  <a:pt x="431" y="303"/>
                </a:lnTo>
                <a:lnTo>
                  <a:pt x="432" y="303"/>
                </a:lnTo>
                <a:lnTo>
                  <a:pt x="433" y="303"/>
                </a:lnTo>
                <a:lnTo>
                  <a:pt x="435" y="302"/>
                </a:lnTo>
                <a:lnTo>
                  <a:pt x="436" y="302"/>
                </a:lnTo>
                <a:lnTo>
                  <a:pt x="437" y="302"/>
                </a:lnTo>
                <a:lnTo>
                  <a:pt x="440" y="301"/>
                </a:lnTo>
                <a:lnTo>
                  <a:pt x="441" y="301"/>
                </a:lnTo>
                <a:lnTo>
                  <a:pt x="443" y="299"/>
                </a:lnTo>
                <a:lnTo>
                  <a:pt x="445" y="299"/>
                </a:lnTo>
                <a:lnTo>
                  <a:pt x="447" y="298"/>
                </a:lnTo>
                <a:lnTo>
                  <a:pt x="449" y="298"/>
                </a:lnTo>
                <a:lnTo>
                  <a:pt x="451" y="297"/>
                </a:lnTo>
                <a:lnTo>
                  <a:pt x="453" y="297"/>
                </a:lnTo>
                <a:lnTo>
                  <a:pt x="456" y="295"/>
                </a:lnTo>
                <a:lnTo>
                  <a:pt x="459" y="295"/>
                </a:lnTo>
                <a:lnTo>
                  <a:pt x="460" y="294"/>
                </a:lnTo>
                <a:lnTo>
                  <a:pt x="463" y="294"/>
                </a:lnTo>
                <a:lnTo>
                  <a:pt x="464" y="293"/>
                </a:lnTo>
                <a:lnTo>
                  <a:pt x="467" y="293"/>
                </a:lnTo>
                <a:lnTo>
                  <a:pt x="468" y="291"/>
                </a:lnTo>
                <a:lnTo>
                  <a:pt x="469" y="291"/>
                </a:lnTo>
                <a:lnTo>
                  <a:pt x="471" y="291"/>
                </a:lnTo>
                <a:lnTo>
                  <a:pt x="472" y="290"/>
                </a:lnTo>
                <a:lnTo>
                  <a:pt x="473" y="290"/>
                </a:lnTo>
                <a:lnTo>
                  <a:pt x="474" y="290"/>
                </a:lnTo>
                <a:lnTo>
                  <a:pt x="476" y="289"/>
                </a:lnTo>
                <a:lnTo>
                  <a:pt x="477" y="289"/>
                </a:lnTo>
                <a:lnTo>
                  <a:pt x="478" y="289"/>
                </a:lnTo>
                <a:lnTo>
                  <a:pt x="480" y="287"/>
                </a:lnTo>
                <a:lnTo>
                  <a:pt x="481" y="287"/>
                </a:lnTo>
                <a:lnTo>
                  <a:pt x="482" y="287"/>
                </a:lnTo>
                <a:lnTo>
                  <a:pt x="484" y="286"/>
                </a:lnTo>
                <a:lnTo>
                  <a:pt x="485" y="285"/>
                </a:lnTo>
                <a:lnTo>
                  <a:pt x="486" y="285"/>
                </a:lnTo>
                <a:lnTo>
                  <a:pt x="488" y="285"/>
                </a:lnTo>
                <a:lnTo>
                  <a:pt x="489" y="284"/>
                </a:lnTo>
                <a:lnTo>
                  <a:pt x="490" y="284"/>
                </a:lnTo>
                <a:lnTo>
                  <a:pt x="492" y="282"/>
                </a:lnTo>
                <a:lnTo>
                  <a:pt x="494" y="281"/>
                </a:lnTo>
                <a:lnTo>
                  <a:pt x="496" y="281"/>
                </a:lnTo>
                <a:lnTo>
                  <a:pt x="497" y="280"/>
                </a:lnTo>
                <a:lnTo>
                  <a:pt x="500" y="278"/>
                </a:lnTo>
                <a:lnTo>
                  <a:pt x="501" y="278"/>
                </a:lnTo>
                <a:lnTo>
                  <a:pt x="504" y="277"/>
                </a:lnTo>
                <a:lnTo>
                  <a:pt x="505" y="276"/>
                </a:lnTo>
                <a:lnTo>
                  <a:pt x="508" y="274"/>
                </a:lnTo>
                <a:lnTo>
                  <a:pt x="509" y="274"/>
                </a:lnTo>
                <a:lnTo>
                  <a:pt x="512" y="273"/>
                </a:lnTo>
                <a:lnTo>
                  <a:pt x="513" y="272"/>
                </a:lnTo>
                <a:lnTo>
                  <a:pt x="514" y="272"/>
                </a:lnTo>
                <a:lnTo>
                  <a:pt x="516" y="270"/>
                </a:lnTo>
                <a:lnTo>
                  <a:pt x="517" y="270"/>
                </a:lnTo>
                <a:lnTo>
                  <a:pt x="518" y="269"/>
                </a:lnTo>
                <a:lnTo>
                  <a:pt x="520" y="269"/>
                </a:lnTo>
                <a:lnTo>
                  <a:pt x="521" y="268"/>
                </a:lnTo>
                <a:lnTo>
                  <a:pt x="522" y="268"/>
                </a:lnTo>
                <a:lnTo>
                  <a:pt x="523" y="266"/>
                </a:lnTo>
                <a:lnTo>
                  <a:pt x="525" y="266"/>
                </a:lnTo>
                <a:lnTo>
                  <a:pt x="526" y="265"/>
                </a:lnTo>
                <a:lnTo>
                  <a:pt x="527" y="265"/>
                </a:lnTo>
                <a:lnTo>
                  <a:pt x="529" y="264"/>
                </a:lnTo>
                <a:lnTo>
                  <a:pt x="530" y="264"/>
                </a:lnTo>
                <a:lnTo>
                  <a:pt x="531" y="262"/>
                </a:lnTo>
                <a:lnTo>
                  <a:pt x="533" y="262"/>
                </a:lnTo>
                <a:lnTo>
                  <a:pt x="534" y="261"/>
                </a:lnTo>
                <a:lnTo>
                  <a:pt x="535" y="261"/>
                </a:lnTo>
                <a:lnTo>
                  <a:pt x="537" y="260"/>
                </a:lnTo>
                <a:lnTo>
                  <a:pt x="538" y="260"/>
                </a:lnTo>
                <a:lnTo>
                  <a:pt x="539" y="258"/>
                </a:lnTo>
                <a:lnTo>
                  <a:pt x="541" y="257"/>
                </a:lnTo>
                <a:lnTo>
                  <a:pt x="542" y="257"/>
                </a:lnTo>
                <a:lnTo>
                  <a:pt x="543" y="256"/>
                </a:lnTo>
                <a:lnTo>
                  <a:pt x="545" y="254"/>
                </a:lnTo>
                <a:lnTo>
                  <a:pt x="547" y="253"/>
                </a:lnTo>
                <a:lnTo>
                  <a:pt x="549" y="253"/>
                </a:lnTo>
                <a:lnTo>
                  <a:pt x="551" y="252"/>
                </a:lnTo>
                <a:lnTo>
                  <a:pt x="553" y="250"/>
                </a:lnTo>
                <a:lnTo>
                  <a:pt x="554" y="250"/>
                </a:lnTo>
                <a:lnTo>
                  <a:pt x="555" y="249"/>
                </a:lnTo>
                <a:lnTo>
                  <a:pt x="557" y="248"/>
                </a:lnTo>
                <a:lnTo>
                  <a:pt x="558" y="248"/>
                </a:lnTo>
                <a:lnTo>
                  <a:pt x="559" y="246"/>
                </a:lnTo>
                <a:lnTo>
                  <a:pt x="561" y="246"/>
                </a:lnTo>
                <a:lnTo>
                  <a:pt x="562" y="245"/>
                </a:lnTo>
                <a:lnTo>
                  <a:pt x="563" y="245"/>
                </a:lnTo>
                <a:lnTo>
                  <a:pt x="563" y="244"/>
                </a:lnTo>
                <a:lnTo>
                  <a:pt x="565" y="244"/>
                </a:lnTo>
                <a:lnTo>
                  <a:pt x="566" y="244"/>
                </a:lnTo>
                <a:lnTo>
                  <a:pt x="566" y="242"/>
                </a:lnTo>
                <a:lnTo>
                  <a:pt x="567" y="242"/>
                </a:lnTo>
                <a:lnTo>
                  <a:pt x="569" y="241"/>
                </a:lnTo>
                <a:lnTo>
                  <a:pt x="570" y="241"/>
                </a:lnTo>
                <a:lnTo>
                  <a:pt x="571" y="240"/>
                </a:lnTo>
                <a:lnTo>
                  <a:pt x="573" y="238"/>
                </a:lnTo>
                <a:lnTo>
                  <a:pt x="574" y="238"/>
                </a:lnTo>
                <a:lnTo>
                  <a:pt x="574" y="237"/>
                </a:lnTo>
                <a:lnTo>
                  <a:pt x="575" y="237"/>
                </a:lnTo>
                <a:lnTo>
                  <a:pt x="576" y="236"/>
                </a:lnTo>
                <a:lnTo>
                  <a:pt x="578" y="236"/>
                </a:lnTo>
                <a:lnTo>
                  <a:pt x="579" y="234"/>
                </a:lnTo>
                <a:lnTo>
                  <a:pt x="580" y="234"/>
                </a:lnTo>
                <a:lnTo>
                  <a:pt x="582" y="233"/>
                </a:lnTo>
                <a:lnTo>
                  <a:pt x="583" y="232"/>
                </a:lnTo>
                <a:lnTo>
                  <a:pt x="584" y="231"/>
                </a:lnTo>
                <a:lnTo>
                  <a:pt x="586" y="231"/>
                </a:lnTo>
                <a:lnTo>
                  <a:pt x="587" y="229"/>
                </a:lnTo>
                <a:lnTo>
                  <a:pt x="588" y="228"/>
                </a:lnTo>
                <a:lnTo>
                  <a:pt x="590" y="228"/>
                </a:lnTo>
                <a:lnTo>
                  <a:pt x="591" y="227"/>
                </a:lnTo>
                <a:lnTo>
                  <a:pt x="592" y="227"/>
                </a:lnTo>
                <a:lnTo>
                  <a:pt x="594" y="225"/>
                </a:lnTo>
                <a:lnTo>
                  <a:pt x="595" y="224"/>
                </a:lnTo>
                <a:lnTo>
                  <a:pt x="596" y="224"/>
                </a:lnTo>
                <a:lnTo>
                  <a:pt x="596" y="223"/>
                </a:lnTo>
                <a:lnTo>
                  <a:pt x="598" y="223"/>
                </a:lnTo>
                <a:lnTo>
                  <a:pt x="599" y="221"/>
                </a:lnTo>
                <a:lnTo>
                  <a:pt x="600" y="221"/>
                </a:lnTo>
                <a:lnTo>
                  <a:pt x="602" y="220"/>
                </a:lnTo>
                <a:lnTo>
                  <a:pt x="603" y="219"/>
                </a:lnTo>
                <a:lnTo>
                  <a:pt x="604" y="217"/>
                </a:lnTo>
                <a:lnTo>
                  <a:pt x="606" y="217"/>
                </a:lnTo>
                <a:lnTo>
                  <a:pt x="607" y="216"/>
                </a:lnTo>
                <a:lnTo>
                  <a:pt x="608" y="215"/>
                </a:lnTo>
                <a:lnTo>
                  <a:pt x="610" y="213"/>
                </a:lnTo>
                <a:lnTo>
                  <a:pt x="611" y="213"/>
                </a:lnTo>
                <a:lnTo>
                  <a:pt x="611" y="212"/>
                </a:lnTo>
                <a:lnTo>
                  <a:pt x="612" y="211"/>
                </a:lnTo>
                <a:lnTo>
                  <a:pt x="614" y="211"/>
                </a:lnTo>
                <a:lnTo>
                  <a:pt x="615" y="209"/>
                </a:lnTo>
                <a:lnTo>
                  <a:pt x="616" y="208"/>
                </a:lnTo>
                <a:lnTo>
                  <a:pt x="618" y="208"/>
                </a:lnTo>
                <a:lnTo>
                  <a:pt x="618" y="207"/>
                </a:lnTo>
                <a:lnTo>
                  <a:pt x="619" y="207"/>
                </a:lnTo>
                <a:lnTo>
                  <a:pt x="619" y="205"/>
                </a:lnTo>
                <a:lnTo>
                  <a:pt x="620" y="205"/>
                </a:lnTo>
                <a:lnTo>
                  <a:pt x="622" y="204"/>
                </a:lnTo>
                <a:lnTo>
                  <a:pt x="623" y="204"/>
                </a:lnTo>
                <a:lnTo>
                  <a:pt x="623" y="203"/>
                </a:lnTo>
                <a:lnTo>
                  <a:pt x="624" y="203"/>
                </a:lnTo>
                <a:lnTo>
                  <a:pt x="625" y="201"/>
                </a:lnTo>
                <a:lnTo>
                  <a:pt x="627" y="200"/>
                </a:lnTo>
                <a:lnTo>
                  <a:pt x="628" y="200"/>
                </a:lnTo>
                <a:lnTo>
                  <a:pt x="628" y="199"/>
                </a:lnTo>
                <a:lnTo>
                  <a:pt x="629" y="199"/>
                </a:lnTo>
                <a:lnTo>
                  <a:pt x="631" y="197"/>
                </a:lnTo>
                <a:lnTo>
                  <a:pt x="632" y="197"/>
                </a:lnTo>
                <a:lnTo>
                  <a:pt x="633" y="196"/>
                </a:lnTo>
                <a:lnTo>
                  <a:pt x="635" y="195"/>
                </a:lnTo>
                <a:lnTo>
                  <a:pt x="636" y="193"/>
                </a:lnTo>
                <a:lnTo>
                  <a:pt x="637" y="193"/>
                </a:lnTo>
                <a:lnTo>
                  <a:pt x="639" y="192"/>
                </a:lnTo>
                <a:lnTo>
                  <a:pt x="640" y="192"/>
                </a:lnTo>
                <a:lnTo>
                  <a:pt x="640" y="191"/>
                </a:lnTo>
                <a:lnTo>
                  <a:pt x="641" y="191"/>
                </a:lnTo>
                <a:lnTo>
                  <a:pt x="643" y="189"/>
                </a:lnTo>
                <a:lnTo>
                  <a:pt x="644" y="189"/>
                </a:lnTo>
                <a:lnTo>
                  <a:pt x="644" y="188"/>
                </a:lnTo>
                <a:lnTo>
                  <a:pt x="645" y="188"/>
                </a:lnTo>
                <a:lnTo>
                  <a:pt x="645" y="187"/>
                </a:lnTo>
                <a:lnTo>
                  <a:pt x="647" y="187"/>
                </a:lnTo>
                <a:lnTo>
                  <a:pt x="647" y="185"/>
                </a:lnTo>
                <a:lnTo>
                  <a:pt x="648" y="185"/>
                </a:lnTo>
                <a:lnTo>
                  <a:pt x="649" y="185"/>
                </a:lnTo>
                <a:lnTo>
                  <a:pt x="649" y="184"/>
                </a:lnTo>
                <a:lnTo>
                  <a:pt x="651" y="183"/>
                </a:lnTo>
                <a:lnTo>
                  <a:pt x="652" y="182"/>
                </a:lnTo>
                <a:lnTo>
                  <a:pt x="653" y="180"/>
                </a:lnTo>
                <a:lnTo>
                  <a:pt x="655" y="179"/>
                </a:lnTo>
                <a:lnTo>
                  <a:pt x="656" y="179"/>
                </a:lnTo>
                <a:lnTo>
                  <a:pt x="656" y="178"/>
                </a:lnTo>
                <a:lnTo>
                  <a:pt x="657" y="178"/>
                </a:lnTo>
                <a:lnTo>
                  <a:pt x="659" y="176"/>
                </a:lnTo>
                <a:lnTo>
                  <a:pt x="659" y="175"/>
                </a:lnTo>
                <a:lnTo>
                  <a:pt x="660" y="174"/>
                </a:lnTo>
                <a:lnTo>
                  <a:pt x="661" y="174"/>
                </a:lnTo>
                <a:lnTo>
                  <a:pt x="663" y="172"/>
                </a:lnTo>
                <a:lnTo>
                  <a:pt x="664" y="171"/>
                </a:lnTo>
                <a:lnTo>
                  <a:pt x="664" y="170"/>
                </a:lnTo>
                <a:lnTo>
                  <a:pt x="665" y="168"/>
                </a:lnTo>
                <a:lnTo>
                  <a:pt x="667" y="167"/>
                </a:lnTo>
                <a:lnTo>
                  <a:pt x="668" y="166"/>
                </a:lnTo>
                <a:lnTo>
                  <a:pt x="669" y="164"/>
                </a:lnTo>
                <a:lnTo>
                  <a:pt x="671" y="163"/>
                </a:lnTo>
                <a:lnTo>
                  <a:pt x="672" y="162"/>
                </a:lnTo>
                <a:lnTo>
                  <a:pt x="673" y="160"/>
                </a:lnTo>
                <a:lnTo>
                  <a:pt x="674" y="159"/>
                </a:lnTo>
                <a:lnTo>
                  <a:pt x="676" y="158"/>
                </a:lnTo>
                <a:lnTo>
                  <a:pt x="676" y="156"/>
                </a:lnTo>
                <a:lnTo>
                  <a:pt x="677" y="156"/>
                </a:lnTo>
                <a:lnTo>
                  <a:pt x="677" y="155"/>
                </a:lnTo>
                <a:lnTo>
                  <a:pt x="678" y="155"/>
                </a:lnTo>
                <a:lnTo>
                  <a:pt x="678" y="154"/>
                </a:lnTo>
                <a:lnTo>
                  <a:pt x="680" y="152"/>
                </a:lnTo>
                <a:lnTo>
                  <a:pt x="681" y="152"/>
                </a:lnTo>
                <a:lnTo>
                  <a:pt x="681" y="151"/>
                </a:lnTo>
                <a:lnTo>
                  <a:pt x="682" y="150"/>
                </a:lnTo>
                <a:lnTo>
                  <a:pt x="684" y="148"/>
                </a:lnTo>
                <a:lnTo>
                  <a:pt x="685" y="147"/>
                </a:lnTo>
                <a:lnTo>
                  <a:pt x="685" y="146"/>
                </a:lnTo>
                <a:lnTo>
                  <a:pt x="686" y="144"/>
                </a:lnTo>
                <a:lnTo>
                  <a:pt x="688" y="143"/>
                </a:lnTo>
                <a:lnTo>
                  <a:pt x="689" y="142"/>
                </a:lnTo>
                <a:lnTo>
                  <a:pt x="690" y="140"/>
                </a:lnTo>
                <a:lnTo>
                  <a:pt x="692" y="139"/>
                </a:lnTo>
                <a:lnTo>
                  <a:pt x="693" y="138"/>
                </a:lnTo>
                <a:lnTo>
                  <a:pt x="694" y="136"/>
                </a:lnTo>
                <a:lnTo>
                  <a:pt x="696" y="134"/>
                </a:lnTo>
                <a:lnTo>
                  <a:pt x="697" y="132"/>
                </a:lnTo>
                <a:lnTo>
                  <a:pt x="698" y="131"/>
                </a:lnTo>
                <a:lnTo>
                  <a:pt x="700" y="130"/>
                </a:lnTo>
                <a:lnTo>
                  <a:pt x="701" y="127"/>
                </a:lnTo>
                <a:lnTo>
                  <a:pt x="702" y="126"/>
                </a:lnTo>
                <a:lnTo>
                  <a:pt x="704" y="125"/>
                </a:lnTo>
                <a:lnTo>
                  <a:pt x="704" y="123"/>
                </a:lnTo>
                <a:lnTo>
                  <a:pt x="705" y="122"/>
                </a:lnTo>
                <a:lnTo>
                  <a:pt x="706" y="122"/>
                </a:lnTo>
                <a:lnTo>
                  <a:pt x="708" y="121"/>
                </a:lnTo>
                <a:lnTo>
                  <a:pt x="708" y="119"/>
                </a:lnTo>
                <a:lnTo>
                  <a:pt x="709" y="118"/>
                </a:lnTo>
                <a:lnTo>
                  <a:pt x="709" y="117"/>
                </a:lnTo>
                <a:lnTo>
                  <a:pt x="710" y="117"/>
                </a:lnTo>
                <a:lnTo>
                  <a:pt x="712" y="115"/>
                </a:lnTo>
                <a:lnTo>
                  <a:pt x="712" y="114"/>
                </a:lnTo>
                <a:lnTo>
                  <a:pt x="713" y="113"/>
                </a:lnTo>
                <a:lnTo>
                  <a:pt x="714" y="111"/>
                </a:lnTo>
                <a:lnTo>
                  <a:pt x="716" y="110"/>
                </a:lnTo>
                <a:lnTo>
                  <a:pt x="716" y="109"/>
                </a:lnTo>
                <a:lnTo>
                  <a:pt x="717" y="107"/>
                </a:lnTo>
                <a:lnTo>
                  <a:pt x="718" y="106"/>
                </a:lnTo>
                <a:lnTo>
                  <a:pt x="718" y="105"/>
                </a:lnTo>
                <a:lnTo>
                  <a:pt x="720" y="103"/>
                </a:lnTo>
                <a:lnTo>
                  <a:pt x="721" y="102"/>
                </a:lnTo>
                <a:lnTo>
                  <a:pt x="722" y="101"/>
                </a:lnTo>
                <a:lnTo>
                  <a:pt x="724" y="99"/>
                </a:lnTo>
                <a:lnTo>
                  <a:pt x="725" y="97"/>
                </a:lnTo>
                <a:lnTo>
                  <a:pt x="726" y="95"/>
                </a:lnTo>
                <a:lnTo>
                  <a:pt x="727" y="93"/>
                </a:lnTo>
                <a:lnTo>
                  <a:pt x="729" y="91"/>
                </a:lnTo>
                <a:lnTo>
                  <a:pt x="730" y="89"/>
                </a:lnTo>
                <a:lnTo>
                  <a:pt x="731" y="87"/>
                </a:lnTo>
                <a:lnTo>
                  <a:pt x="733" y="85"/>
                </a:lnTo>
                <a:lnTo>
                  <a:pt x="734" y="83"/>
                </a:lnTo>
                <a:lnTo>
                  <a:pt x="735" y="82"/>
                </a:lnTo>
                <a:lnTo>
                  <a:pt x="737" y="81"/>
                </a:lnTo>
                <a:lnTo>
                  <a:pt x="737" y="80"/>
                </a:lnTo>
                <a:lnTo>
                  <a:pt x="738" y="77"/>
                </a:lnTo>
                <a:lnTo>
                  <a:pt x="739" y="76"/>
                </a:lnTo>
                <a:lnTo>
                  <a:pt x="741" y="76"/>
                </a:lnTo>
                <a:lnTo>
                  <a:pt x="741" y="74"/>
                </a:lnTo>
                <a:lnTo>
                  <a:pt x="742" y="73"/>
                </a:lnTo>
                <a:lnTo>
                  <a:pt x="743" y="72"/>
                </a:lnTo>
                <a:lnTo>
                  <a:pt x="743" y="70"/>
                </a:lnTo>
                <a:lnTo>
                  <a:pt x="745" y="69"/>
                </a:lnTo>
                <a:lnTo>
                  <a:pt x="745" y="68"/>
                </a:lnTo>
                <a:lnTo>
                  <a:pt x="746" y="66"/>
                </a:lnTo>
                <a:lnTo>
                  <a:pt x="747" y="66"/>
                </a:lnTo>
                <a:lnTo>
                  <a:pt x="747" y="65"/>
                </a:lnTo>
                <a:lnTo>
                  <a:pt x="749" y="64"/>
                </a:lnTo>
                <a:lnTo>
                  <a:pt x="749" y="62"/>
                </a:lnTo>
                <a:lnTo>
                  <a:pt x="750" y="61"/>
                </a:lnTo>
                <a:lnTo>
                  <a:pt x="751" y="60"/>
                </a:lnTo>
                <a:lnTo>
                  <a:pt x="753" y="58"/>
                </a:lnTo>
                <a:lnTo>
                  <a:pt x="753" y="57"/>
                </a:lnTo>
                <a:lnTo>
                  <a:pt x="754" y="56"/>
                </a:lnTo>
                <a:lnTo>
                  <a:pt x="755" y="54"/>
                </a:lnTo>
                <a:lnTo>
                  <a:pt x="757" y="52"/>
                </a:lnTo>
                <a:lnTo>
                  <a:pt x="758" y="50"/>
                </a:lnTo>
                <a:lnTo>
                  <a:pt x="759" y="48"/>
                </a:lnTo>
                <a:lnTo>
                  <a:pt x="761" y="46"/>
                </a:lnTo>
                <a:lnTo>
                  <a:pt x="762" y="44"/>
                </a:lnTo>
                <a:lnTo>
                  <a:pt x="763" y="42"/>
                </a:lnTo>
                <a:lnTo>
                  <a:pt x="766" y="40"/>
                </a:lnTo>
                <a:lnTo>
                  <a:pt x="767" y="38"/>
                </a:lnTo>
                <a:lnTo>
                  <a:pt x="769" y="36"/>
                </a:lnTo>
                <a:lnTo>
                  <a:pt x="770" y="34"/>
                </a:lnTo>
                <a:lnTo>
                  <a:pt x="770" y="33"/>
                </a:lnTo>
                <a:lnTo>
                  <a:pt x="771" y="32"/>
                </a:lnTo>
                <a:lnTo>
                  <a:pt x="773" y="30"/>
                </a:lnTo>
                <a:lnTo>
                  <a:pt x="774" y="29"/>
                </a:lnTo>
                <a:lnTo>
                  <a:pt x="774" y="28"/>
                </a:lnTo>
                <a:lnTo>
                  <a:pt x="775" y="27"/>
                </a:lnTo>
                <a:lnTo>
                  <a:pt x="776" y="25"/>
                </a:lnTo>
                <a:lnTo>
                  <a:pt x="776" y="24"/>
                </a:lnTo>
                <a:lnTo>
                  <a:pt x="778" y="23"/>
                </a:lnTo>
                <a:lnTo>
                  <a:pt x="778" y="21"/>
                </a:lnTo>
                <a:lnTo>
                  <a:pt x="779" y="21"/>
                </a:lnTo>
                <a:lnTo>
                  <a:pt x="779" y="20"/>
                </a:lnTo>
                <a:lnTo>
                  <a:pt x="780" y="19"/>
                </a:lnTo>
                <a:lnTo>
                  <a:pt x="780" y="17"/>
                </a:lnTo>
                <a:lnTo>
                  <a:pt x="782" y="17"/>
                </a:lnTo>
                <a:lnTo>
                  <a:pt x="782" y="16"/>
                </a:lnTo>
                <a:lnTo>
                  <a:pt x="783" y="15"/>
                </a:lnTo>
                <a:lnTo>
                  <a:pt x="783" y="13"/>
                </a:lnTo>
                <a:lnTo>
                  <a:pt x="784" y="12"/>
                </a:lnTo>
                <a:lnTo>
                  <a:pt x="786" y="11"/>
                </a:lnTo>
                <a:lnTo>
                  <a:pt x="786" y="9"/>
                </a:lnTo>
                <a:lnTo>
                  <a:pt x="787" y="8"/>
                </a:lnTo>
                <a:lnTo>
                  <a:pt x="787" y="7"/>
                </a:lnTo>
                <a:lnTo>
                  <a:pt x="788" y="5"/>
                </a:lnTo>
                <a:lnTo>
                  <a:pt x="790" y="4"/>
                </a:lnTo>
                <a:lnTo>
                  <a:pt x="790" y="3"/>
                </a:lnTo>
                <a:lnTo>
                  <a:pt x="791" y="0"/>
                </a:lnTo>
              </a:path>
            </a:pathLst>
          </a:custGeom>
          <a:noFill/>
          <a:ln w="20701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0" name="Freeform 8">
            <a:extLst>
              <a:ext uri="{FF2B5EF4-FFF2-40B4-BE49-F238E27FC236}">
                <a16:creationId xmlns:a16="http://schemas.microsoft.com/office/drawing/2014/main" id="{12B61830-8F64-114B-90B1-A2E925497E2A}"/>
              </a:ext>
            </a:extLst>
          </p:cNvPr>
          <p:cNvSpPr>
            <a:spLocks/>
          </p:cNvSpPr>
          <p:nvPr/>
        </p:nvSpPr>
        <p:spPr bwMode="auto">
          <a:xfrm>
            <a:off x="2670843" y="3867539"/>
            <a:ext cx="59573" cy="206738"/>
          </a:xfrm>
          <a:custGeom>
            <a:avLst/>
            <a:gdLst>
              <a:gd name="T0" fmla="*/ 0 w 94"/>
              <a:gd name="T1" fmla="*/ 0 h 317"/>
              <a:gd name="T2" fmla="*/ 0 w 94"/>
              <a:gd name="T3" fmla="*/ 0 h 317"/>
              <a:gd name="T4" fmla="*/ 0 w 94"/>
              <a:gd name="T5" fmla="*/ 0 h 317"/>
              <a:gd name="T6" fmla="*/ 0 w 94"/>
              <a:gd name="T7" fmla="*/ 0 h 317"/>
              <a:gd name="T8" fmla="*/ 0 w 94"/>
              <a:gd name="T9" fmla="*/ 0 h 317"/>
              <a:gd name="T10" fmla="*/ 0 w 94"/>
              <a:gd name="T11" fmla="*/ 0 h 317"/>
              <a:gd name="T12" fmla="*/ 0 w 94"/>
              <a:gd name="T13" fmla="*/ 0 h 317"/>
              <a:gd name="T14" fmla="*/ 0 w 94"/>
              <a:gd name="T15" fmla="*/ 0 h 317"/>
              <a:gd name="T16" fmla="*/ 0 w 94"/>
              <a:gd name="T17" fmla="*/ 0 h 317"/>
              <a:gd name="T18" fmla="*/ 0 w 94"/>
              <a:gd name="T19" fmla="*/ 0 h 317"/>
              <a:gd name="T20" fmla="*/ 0 w 94"/>
              <a:gd name="T21" fmla="*/ 0 h 317"/>
              <a:gd name="T22" fmla="*/ 0 w 94"/>
              <a:gd name="T23" fmla="*/ 0 h 317"/>
              <a:gd name="T24" fmla="*/ 0 w 94"/>
              <a:gd name="T25" fmla="*/ 0 h 317"/>
              <a:gd name="T26" fmla="*/ 0 w 94"/>
              <a:gd name="T27" fmla="*/ 0 h 317"/>
              <a:gd name="T28" fmla="*/ 0 w 94"/>
              <a:gd name="T29" fmla="*/ 0 h 317"/>
              <a:gd name="T30" fmla="*/ 0 w 94"/>
              <a:gd name="T31" fmla="*/ 0 h 317"/>
              <a:gd name="T32" fmla="*/ 0 w 94"/>
              <a:gd name="T33" fmla="*/ 0 h 317"/>
              <a:gd name="T34" fmla="*/ 0 w 94"/>
              <a:gd name="T35" fmla="*/ 0 h 317"/>
              <a:gd name="T36" fmla="*/ 0 w 94"/>
              <a:gd name="T37" fmla="*/ 0 h 317"/>
              <a:gd name="T38" fmla="*/ 0 w 94"/>
              <a:gd name="T39" fmla="*/ 0 h 317"/>
              <a:gd name="T40" fmla="*/ 0 w 94"/>
              <a:gd name="T41" fmla="*/ 0 h 317"/>
              <a:gd name="T42" fmla="*/ 0 w 94"/>
              <a:gd name="T43" fmla="*/ 0 h 317"/>
              <a:gd name="T44" fmla="*/ 0 w 94"/>
              <a:gd name="T45" fmla="*/ 0 h 317"/>
              <a:gd name="T46" fmla="*/ 0 w 94"/>
              <a:gd name="T47" fmla="*/ 0 h 317"/>
              <a:gd name="T48" fmla="*/ 0 w 94"/>
              <a:gd name="T49" fmla="*/ 0 h 317"/>
              <a:gd name="T50" fmla="*/ 0 w 94"/>
              <a:gd name="T51" fmla="*/ 0 h 317"/>
              <a:gd name="T52" fmla="*/ 0 w 94"/>
              <a:gd name="T53" fmla="*/ 0 h 317"/>
              <a:gd name="T54" fmla="*/ 0 w 94"/>
              <a:gd name="T55" fmla="*/ 0 h 317"/>
              <a:gd name="T56" fmla="*/ 0 w 94"/>
              <a:gd name="T57" fmla="*/ 0 h 317"/>
              <a:gd name="T58" fmla="*/ 0 w 94"/>
              <a:gd name="T59" fmla="*/ 0 h 317"/>
              <a:gd name="T60" fmla="*/ 0 w 94"/>
              <a:gd name="T61" fmla="*/ 0 h 317"/>
              <a:gd name="T62" fmla="*/ 0 w 94"/>
              <a:gd name="T63" fmla="*/ 0 h 317"/>
              <a:gd name="T64" fmla="*/ 0 w 94"/>
              <a:gd name="T65" fmla="*/ 0 h 317"/>
              <a:gd name="T66" fmla="*/ 0 w 94"/>
              <a:gd name="T67" fmla="*/ 0 h 317"/>
              <a:gd name="T68" fmla="*/ 0 w 94"/>
              <a:gd name="T69" fmla="*/ 0 h 317"/>
              <a:gd name="T70" fmla="*/ 0 w 94"/>
              <a:gd name="T71" fmla="*/ 0 h 317"/>
              <a:gd name="T72" fmla="*/ 0 w 94"/>
              <a:gd name="T73" fmla="*/ 0 h 317"/>
              <a:gd name="T74" fmla="*/ 0 w 94"/>
              <a:gd name="T75" fmla="*/ 0 h 317"/>
              <a:gd name="T76" fmla="*/ 0 w 94"/>
              <a:gd name="T77" fmla="*/ 0 h 317"/>
              <a:gd name="T78" fmla="*/ 0 w 94"/>
              <a:gd name="T79" fmla="*/ 0 h 317"/>
              <a:gd name="T80" fmla="*/ 0 w 94"/>
              <a:gd name="T81" fmla="*/ 0 h 317"/>
              <a:gd name="T82" fmla="*/ 0 w 94"/>
              <a:gd name="T83" fmla="*/ 0 h 317"/>
              <a:gd name="T84" fmla="*/ 0 w 94"/>
              <a:gd name="T85" fmla="*/ 0 h 317"/>
              <a:gd name="T86" fmla="*/ 0 w 94"/>
              <a:gd name="T87" fmla="*/ 0 h 317"/>
              <a:gd name="T88" fmla="*/ 0 w 94"/>
              <a:gd name="T89" fmla="*/ 0 h 317"/>
              <a:gd name="T90" fmla="*/ 0 w 94"/>
              <a:gd name="T91" fmla="*/ 0 h 317"/>
              <a:gd name="T92" fmla="*/ 0 w 94"/>
              <a:gd name="T93" fmla="*/ 0 h 317"/>
              <a:gd name="T94" fmla="*/ 0 w 94"/>
              <a:gd name="T95" fmla="*/ 0 h 317"/>
              <a:gd name="T96" fmla="*/ 0 w 94"/>
              <a:gd name="T97" fmla="*/ 0 h 317"/>
              <a:gd name="T98" fmla="*/ 0 w 94"/>
              <a:gd name="T99" fmla="*/ 0 h 317"/>
              <a:gd name="T100" fmla="*/ 0 w 94"/>
              <a:gd name="T101" fmla="*/ 0 h 317"/>
              <a:gd name="T102" fmla="*/ 0 w 94"/>
              <a:gd name="T103" fmla="*/ 0 h 317"/>
              <a:gd name="T104" fmla="*/ 0 w 94"/>
              <a:gd name="T105" fmla="*/ 0 h 317"/>
              <a:gd name="T106" fmla="*/ 0 w 94"/>
              <a:gd name="T107" fmla="*/ 0 h 317"/>
              <a:gd name="T108" fmla="*/ 0 w 94"/>
              <a:gd name="T109" fmla="*/ 0 h 317"/>
              <a:gd name="T110" fmla="*/ 0 w 94"/>
              <a:gd name="T111" fmla="*/ 0 h 317"/>
              <a:gd name="T112" fmla="*/ 0 w 94"/>
              <a:gd name="T113" fmla="*/ 0 h 31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7"/>
              <a:gd name="T173" fmla="*/ 94 w 94"/>
              <a:gd name="T174" fmla="*/ 317 h 31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7">
                <a:moveTo>
                  <a:pt x="0" y="0"/>
                </a:moveTo>
                <a:lnTo>
                  <a:pt x="3" y="4"/>
                </a:lnTo>
                <a:lnTo>
                  <a:pt x="4" y="8"/>
                </a:lnTo>
                <a:lnTo>
                  <a:pt x="7" y="11"/>
                </a:lnTo>
                <a:lnTo>
                  <a:pt x="8" y="14"/>
                </a:lnTo>
                <a:lnTo>
                  <a:pt x="9" y="16"/>
                </a:lnTo>
                <a:lnTo>
                  <a:pt x="11" y="19"/>
                </a:lnTo>
                <a:lnTo>
                  <a:pt x="12" y="22"/>
                </a:lnTo>
                <a:lnTo>
                  <a:pt x="13" y="23"/>
                </a:lnTo>
                <a:lnTo>
                  <a:pt x="15" y="26"/>
                </a:lnTo>
                <a:lnTo>
                  <a:pt x="16" y="27"/>
                </a:lnTo>
                <a:lnTo>
                  <a:pt x="16" y="30"/>
                </a:lnTo>
                <a:lnTo>
                  <a:pt x="17" y="31"/>
                </a:lnTo>
                <a:lnTo>
                  <a:pt x="19" y="32"/>
                </a:lnTo>
                <a:lnTo>
                  <a:pt x="19" y="34"/>
                </a:lnTo>
                <a:lnTo>
                  <a:pt x="20" y="35"/>
                </a:lnTo>
                <a:lnTo>
                  <a:pt x="20" y="38"/>
                </a:lnTo>
                <a:lnTo>
                  <a:pt x="21" y="39"/>
                </a:lnTo>
                <a:lnTo>
                  <a:pt x="23" y="40"/>
                </a:lnTo>
                <a:lnTo>
                  <a:pt x="23" y="41"/>
                </a:lnTo>
                <a:lnTo>
                  <a:pt x="24" y="43"/>
                </a:lnTo>
                <a:lnTo>
                  <a:pt x="24" y="44"/>
                </a:lnTo>
                <a:lnTo>
                  <a:pt x="25" y="45"/>
                </a:lnTo>
                <a:lnTo>
                  <a:pt x="25" y="47"/>
                </a:lnTo>
                <a:lnTo>
                  <a:pt x="25" y="48"/>
                </a:lnTo>
                <a:lnTo>
                  <a:pt x="27" y="49"/>
                </a:lnTo>
                <a:lnTo>
                  <a:pt x="27" y="51"/>
                </a:lnTo>
                <a:lnTo>
                  <a:pt x="28" y="52"/>
                </a:lnTo>
                <a:lnTo>
                  <a:pt x="28" y="53"/>
                </a:lnTo>
                <a:lnTo>
                  <a:pt x="29" y="56"/>
                </a:lnTo>
                <a:lnTo>
                  <a:pt x="29" y="57"/>
                </a:lnTo>
                <a:lnTo>
                  <a:pt x="30" y="59"/>
                </a:lnTo>
                <a:lnTo>
                  <a:pt x="30" y="61"/>
                </a:lnTo>
                <a:lnTo>
                  <a:pt x="32" y="63"/>
                </a:lnTo>
                <a:lnTo>
                  <a:pt x="33" y="64"/>
                </a:lnTo>
                <a:lnTo>
                  <a:pt x="33" y="65"/>
                </a:lnTo>
                <a:lnTo>
                  <a:pt x="33" y="67"/>
                </a:lnTo>
                <a:lnTo>
                  <a:pt x="34" y="68"/>
                </a:lnTo>
                <a:lnTo>
                  <a:pt x="34" y="69"/>
                </a:lnTo>
                <a:lnTo>
                  <a:pt x="36" y="71"/>
                </a:lnTo>
                <a:lnTo>
                  <a:pt x="36" y="72"/>
                </a:lnTo>
                <a:lnTo>
                  <a:pt x="36" y="73"/>
                </a:lnTo>
                <a:lnTo>
                  <a:pt x="37" y="75"/>
                </a:lnTo>
                <a:lnTo>
                  <a:pt x="37" y="76"/>
                </a:lnTo>
                <a:lnTo>
                  <a:pt x="38" y="77"/>
                </a:lnTo>
                <a:lnTo>
                  <a:pt x="38" y="79"/>
                </a:lnTo>
                <a:lnTo>
                  <a:pt x="38" y="80"/>
                </a:lnTo>
                <a:lnTo>
                  <a:pt x="40" y="80"/>
                </a:lnTo>
                <a:lnTo>
                  <a:pt x="40" y="81"/>
                </a:lnTo>
                <a:lnTo>
                  <a:pt x="40" y="83"/>
                </a:lnTo>
                <a:lnTo>
                  <a:pt x="41" y="84"/>
                </a:lnTo>
                <a:lnTo>
                  <a:pt x="41" y="85"/>
                </a:lnTo>
                <a:lnTo>
                  <a:pt x="41" y="87"/>
                </a:lnTo>
                <a:lnTo>
                  <a:pt x="42" y="88"/>
                </a:lnTo>
                <a:lnTo>
                  <a:pt x="42" y="89"/>
                </a:lnTo>
                <a:lnTo>
                  <a:pt x="42" y="91"/>
                </a:lnTo>
                <a:lnTo>
                  <a:pt x="44" y="92"/>
                </a:lnTo>
                <a:lnTo>
                  <a:pt x="44" y="93"/>
                </a:lnTo>
                <a:lnTo>
                  <a:pt x="45" y="94"/>
                </a:lnTo>
                <a:lnTo>
                  <a:pt x="45" y="97"/>
                </a:lnTo>
                <a:lnTo>
                  <a:pt x="46" y="98"/>
                </a:lnTo>
                <a:lnTo>
                  <a:pt x="46" y="101"/>
                </a:lnTo>
                <a:lnTo>
                  <a:pt x="48" y="102"/>
                </a:lnTo>
                <a:lnTo>
                  <a:pt x="49" y="105"/>
                </a:lnTo>
                <a:lnTo>
                  <a:pt x="49" y="106"/>
                </a:lnTo>
                <a:lnTo>
                  <a:pt x="50" y="109"/>
                </a:lnTo>
                <a:lnTo>
                  <a:pt x="50" y="110"/>
                </a:lnTo>
                <a:lnTo>
                  <a:pt x="52" y="113"/>
                </a:lnTo>
                <a:lnTo>
                  <a:pt x="52" y="114"/>
                </a:lnTo>
                <a:lnTo>
                  <a:pt x="53" y="116"/>
                </a:lnTo>
                <a:lnTo>
                  <a:pt x="53" y="117"/>
                </a:lnTo>
                <a:lnTo>
                  <a:pt x="53" y="118"/>
                </a:lnTo>
                <a:lnTo>
                  <a:pt x="54" y="120"/>
                </a:lnTo>
                <a:lnTo>
                  <a:pt x="54" y="121"/>
                </a:lnTo>
                <a:lnTo>
                  <a:pt x="56" y="122"/>
                </a:lnTo>
                <a:lnTo>
                  <a:pt x="56" y="124"/>
                </a:lnTo>
                <a:lnTo>
                  <a:pt x="56" y="125"/>
                </a:lnTo>
                <a:lnTo>
                  <a:pt x="56" y="126"/>
                </a:lnTo>
                <a:lnTo>
                  <a:pt x="57" y="126"/>
                </a:lnTo>
                <a:lnTo>
                  <a:pt x="57" y="128"/>
                </a:lnTo>
                <a:lnTo>
                  <a:pt x="57" y="129"/>
                </a:lnTo>
                <a:lnTo>
                  <a:pt x="58" y="130"/>
                </a:lnTo>
                <a:lnTo>
                  <a:pt x="58" y="132"/>
                </a:lnTo>
                <a:lnTo>
                  <a:pt x="58" y="133"/>
                </a:lnTo>
                <a:lnTo>
                  <a:pt x="60" y="134"/>
                </a:lnTo>
                <a:lnTo>
                  <a:pt x="60" y="136"/>
                </a:lnTo>
                <a:lnTo>
                  <a:pt x="60" y="137"/>
                </a:lnTo>
                <a:lnTo>
                  <a:pt x="60" y="138"/>
                </a:lnTo>
                <a:lnTo>
                  <a:pt x="61" y="140"/>
                </a:lnTo>
                <a:lnTo>
                  <a:pt x="61" y="141"/>
                </a:lnTo>
                <a:lnTo>
                  <a:pt x="62" y="142"/>
                </a:lnTo>
                <a:lnTo>
                  <a:pt x="62" y="145"/>
                </a:lnTo>
                <a:lnTo>
                  <a:pt x="64" y="146"/>
                </a:lnTo>
                <a:lnTo>
                  <a:pt x="64" y="149"/>
                </a:lnTo>
                <a:lnTo>
                  <a:pt x="64" y="150"/>
                </a:lnTo>
                <a:lnTo>
                  <a:pt x="65" y="153"/>
                </a:lnTo>
                <a:lnTo>
                  <a:pt x="66" y="155"/>
                </a:lnTo>
                <a:lnTo>
                  <a:pt x="66" y="157"/>
                </a:lnTo>
                <a:lnTo>
                  <a:pt x="66" y="158"/>
                </a:lnTo>
                <a:lnTo>
                  <a:pt x="68" y="161"/>
                </a:lnTo>
                <a:lnTo>
                  <a:pt x="68" y="162"/>
                </a:lnTo>
                <a:lnTo>
                  <a:pt x="69" y="163"/>
                </a:lnTo>
                <a:lnTo>
                  <a:pt x="69" y="165"/>
                </a:lnTo>
                <a:lnTo>
                  <a:pt x="69" y="166"/>
                </a:lnTo>
                <a:lnTo>
                  <a:pt x="70" y="167"/>
                </a:lnTo>
                <a:lnTo>
                  <a:pt x="70" y="169"/>
                </a:lnTo>
                <a:lnTo>
                  <a:pt x="70" y="170"/>
                </a:lnTo>
                <a:lnTo>
                  <a:pt x="70" y="171"/>
                </a:lnTo>
                <a:lnTo>
                  <a:pt x="72" y="173"/>
                </a:lnTo>
                <a:lnTo>
                  <a:pt x="72" y="174"/>
                </a:lnTo>
                <a:lnTo>
                  <a:pt x="72" y="175"/>
                </a:lnTo>
                <a:lnTo>
                  <a:pt x="73" y="175"/>
                </a:lnTo>
                <a:lnTo>
                  <a:pt x="73" y="177"/>
                </a:lnTo>
                <a:lnTo>
                  <a:pt x="73" y="178"/>
                </a:lnTo>
                <a:lnTo>
                  <a:pt x="73" y="179"/>
                </a:lnTo>
                <a:lnTo>
                  <a:pt x="74" y="181"/>
                </a:lnTo>
                <a:lnTo>
                  <a:pt x="74" y="182"/>
                </a:lnTo>
                <a:lnTo>
                  <a:pt x="74" y="183"/>
                </a:lnTo>
                <a:lnTo>
                  <a:pt x="76" y="185"/>
                </a:lnTo>
                <a:lnTo>
                  <a:pt x="76" y="186"/>
                </a:lnTo>
                <a:lnTo>
                  <a:pt x="76" y="187"/>
                </a:lnTo>
                <a:lnTo>
                  <a:pt x="77" y="189"/>
                </a:lnTo>
                <a:lnTo>
                  <a:pt x="77" y="191"/>
                </a:lnTo>
                <a:lnTo>
                  <a:pt x="77" y="193"/>
                </a:lnTo>
                <a:lnTo>
                  <a:pt x="78" y="195"/>
                </a:lnTo>
                <a:lnTo>
                  <a:pt x="78" y="196"/>
                </a:lnTo>
                <a:lnTo>
                  <a:pt x="79" y="199"/>
                </a:lnTo>
                <a:lnTo>
                  <a:pt x="79" y="200"/>
                </a:lnTo>
                <a:lnTo>
                  <a:pt x="81" y="203"/>
                </a:lnTo>
                <a:lnTo>
                  <a:pt x="81" y="204"/>
                </a:lnTo>
                <a:lnTo>
                  <a:pt x="82" y="207"/>
                </a:lnTo>
                <a:lnTo>
                  <a:pt x="82" y="208"/>
                </a:lnTo>
                <a:lnTo>
                  <a:pt x="82" y="210"/>
                </a:lnTo>
                <a:lnTo>
                  <a:pt x="83" y="211"/>
                </a:lnTo>
                <a:lnTo>
                  <a:pt x="83" y="212"/>
                </a:lnTo>
                <a:lnTo>
                  <a:pt x="83" y="214"/>
                </a:lnTo>
                <a:lnTo>
                  <a:pt x="85" y="215"/>
                </a:lnTo>
                <a:lnTo>
                  <a:pt x="85" y="216"/>
                </a:lnTo>
                <a:lnTo>
                  <a:pt x="85" y="218"/>
                </a:lnTo>
                <a:lnTo>
                  <a:pt x="85" y="219"/>
                </a:lnTo>
                <a:lnTo>
                  <a:pt x="86" y="220"/>
                </a:lnTo>
                <a:lnTo>
                  <a:pt x="86" y="222"/>
                </a:lnTo>
                <a:lnTo>
                  <a:pt x="86" y="223"/>
                </a:lnTo>
                <a:lnTo>
                  <a:pt x="86" y="224"/>
                </a:lnTo>
                <a:lnTo>
                  <a:pt x="86" y="226"/>
                </a:lnTo>
                <a:lnTo>
                  <a:pt x="86" y="227"/>
                </a:lnTo>
                <a:lnTo>
                  <a:pt x="87" y="228"/>
                </a:lnTo>
                <a:lnTo>
                  <a:pt x="87" y="230"/>
                </a:lnTo>
                <a:lnTo>
                  <a:pt x="87" y="231"/>
                </a:lnTo>
                <a:lnTo>
                  <a:pt x="87" y="232"/>
                </a:lnTo>
                <a:lnTo>
                  <a:pt x="87" y="234"/>
                </a:lnTo>
                <a:lnTo>
                  <a:pt x="87" y="235"/>
                </a:lnTo>
                <a:lnTo>
                  <a:pt x="87" y="236"/>
                </a:lnTo>
                <a:lnTo>
                  <a:pt x="87" y="238"/>
                </a:lnTo>
                <a:lnTo>
                  <a:pt x="87" y="240"/>
                </a:lnTo>
                <a:lnTo>
                  <a:pt x="89" y="242"/>
                </a:lnTo>
                <a:lnTo>
                  <a:pt x="89" y="243"/>
                </a:lnTo>
                <a:lnTo>
                  <a:pt x="89" y="245"/>
                </a:lnTo>
                <a:lnTo>
                  <a:pt x="89" y="247"/>
                </a:lnTo>
                <a:lnTo>
                  <a:pt x="89" y="248"/>
                </a:lnTo>
                <a:lnTo>
                  <a:pt x="89" y="251"/>
                </a:lnTo>
                <a:lnTo>
                  <a:pt x="89" y="252"/>
                </a:lnTo>
                <a:lnTo>
                  <a:pt x="89" y="253"/>
                </a:lnTo>
                <a:lnTo>
                  <a:pt x="89" y="255"/>
                </a:lnTo>
                <a:lnTo>
                  <a:pt x="89" y="256"/>
                </a:lnTo>
                <a:lnTo>
                  <a:pt x="89" y="257"/>
                </a:lnTo>
                <a:lnTo>
                  <a:pt x="90" y="257"/>
                </a:lnTo>
                <a:lnTo>
                  <a:pt x="90" y="259"/>
                </a:lnTo>
                <a:lnTo>
                  <a:pt x="90" y="260"/>
                </a:lnTo>
                <a:lnTo>
                  <a:pt x="90" y="261"/>
                </a:lnTo>
                <a:lnTo>
                  <a:pt x="90" y="263"/>
                </a:lnTo>
                <a:lnTo>
                  <a:pt x="90" y="264"/>
                </a:lnTo>
                <a:lnTo>
                  <a:pt x="90" y="265"/>
                </a:lnTo>
                <a:lnTo>
                  <a:pt x="90" y="267"/>
                </a:lnTo>
                <a:lnTo>
                  <a:pt x="91" y="268"/>
                </a:lnTo>
                <a:lnTo>
                  <a:pt x="91" y="269"/>
                </a:lnTo>
                <a:lnTo>
                  <a:pt x="91" y="271"/>
                </a:lnTo>
                <a:lnTo>
                  <a:pt x="91" y="272"/>
                </a:lnTo>
                <a:lnTo>
                  <a:pt x="91" y="273"/>
                </a:lnTo>
                <a:lnTo>
                  <a:pt x="93" y="275"/>
                </a:lnTo>
                <a:lnTo>
                  <a:pt x="93" y="276"/>
                </a:lnTo>
                <a:lnTo>
                  <a:pt x="93" y="277"/>
                </a:lnTo>
                <a:lnTo>
                  <a:pt x="93" y="279"/>
                </a:lnTo>
                <a:lnTo>
                  <a:pt x="93" y="280"/>
                </a:lnTo>
                <a:lnTo>
                  <a:pt x="93" y="281"/>
                </a:lnTo>
                <a:lnTo>
                  <a:pt x="94" y="281"/>
                </a:lnTo>
                <a:lnTo>
                  <a:pt x="94" y="283"/>
                </a:lnTo>
                <a:lnTo>
                  <a:pt x="94" y="284"/>
                </a:lnTo>
                <a:lnTo>
                  <a:pt x="94" y="285"/>
                </a:lnTo>
                <a:lnTo>
                  <a:pt x="94" y="287"/>
                </a:lnTo>
                <a:lnTo>
                  <a:pt x="94" y="288"/>
                </a:lnTo>
                <a:lnTo>
                  <a:pt x="94" y="289"/>
                </a:lnTo>
                <a:lnTo>
                  <a:pt x="94" y="291"/>
                </a:lnTo>
                <a:lnTo>
                  <a:pt x="94" y="292"/>
                </a:lnTo>
                <a:lnTo>
                  <a:pt x="94" y="293"/>
                </a:lnTo>
                <a:lnTo>
                  <a:pt x="94" y="295"/>
                </a:lnTo>
                <a:lnTo>
                  <a:pt x="94" y="296"/>
                </a:lnTo>
                <a:lnTo>
                  <a:pt x="94" y="297"/>
                </a:lnTo>
                <a:lnTo>
                  <a:pt x="94" y="298"/>
                </a:lnTo>
                <a:lnTo>
                  <a:pt x="94" y="300"/>
                </a:lnTo>
                <a:lnTo>
                  <a:pt x="94" y="301"/>
                </a:lnTo>
                <a:lnTo>
                  <a:pt x="94" y="302"/>
                </a:lnTo>
                <a:lnTo>
                  <a:pt x="94" y="304"/>
                </a:lnTo>
                <a:lnTo>
                  <a:pt x="94" y="306"/>
                </a:lnTo>
                <a:lnTo>
                  <a:pt x="94" y="308"/>
                </a:lnTo>
                <a:lnTo>
                  <a:pt x="94" y="310"/>
                </a:lnTo>
                <a:lnTo>
                  <a:pt x="94" y="312"/>
                </a:lnTo>
                <a:lnTo>
                  <a:pt x="94" y="314"/>
                </a:lnTo>
                <a:lnTo>
                  <a:pt x="93" y="317"/>
                </a:lnTo>
              </a:path>
            </a:pathLst>
          </a:custGeom>
          <a:noFill/>
          <a:ln w="20701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1" name="Freeform 9">
            <a:extLst>
              <a:ext uri="{FF2B5EF4-FFF2-40B4-BE49-F238E27FC236}">
                <a16:creationId xmlns:a16="http://schemas.microsoft.com/office/drawing/2014/main" id="{D54F3961-D19C-324C-9C1D-A5F63911E71B}"/>
              </a:ext>
            </a:extLst>
          </p:cNvPr>
          <p:cNvSpPr>
            <a:spLocks/>
          </p:cNvSpPr>
          <p:nvPr/>
        </p:nvSpPr>
        <p:spPr bwMode="auto">
          <a:xfrm>
            <a:off x="2670843" y="4072968"/>
            <a:ext cx="59573" cy="208046"/>
          </a:xfrm>
          <a:custGeom>
            <a:avLst/>
            <a:gdLst>
              <a:gd name="T0" fmla="*/ 0 w 94"/>
              <a:gd name="T1" fmla="*/ 1 h 316"/>
              <a:gd name="T2" fmla="*/ 0 w 94"/>
              <a:gd name="T3" fmla="*/ 1 h 316"/>
              <a:gd name="T4" fmla="*/ 0 w 94"/>
              <a:gd name="T5" fmla="*/ 1 h 316"/>
              <a:gd name="T6" fmla="*/ 0 w 94"/>
              <a:gd name="T7" fmla="*/ 1 h 316"/>
              <a:gd name="T8" fmla="*/ 0 w 94"/>
              <a:gd name="T9" fmla="*/ 1 h 316"/>
              <a:gd name="T10" fmla="*/ 0 w 94"/>
              <a:gd name="T11" fmla="*/ 1 h 316"/>
              <a:gd name="T12" fmla="*/ 0 w 94"/>
              <a:gd name="T13" fmla="*/ 1 h 316"/>
              <a:gd name="T14" fmla="*/ 0 w 94"/>
              <a:gd name="T15" fmla="*/ 1 h 316"/>
              <a:gd name="T16" fmla="*/ 0 w 94"/>
              <a:gd name="T17" fmla="*/ 1 h 316"/>
              <a:gd name="T18" fmla="*/ 0 w 94"/>
              <a:gd name="T19" fmla="*/ 1 h 316"/>
              <a:gd name="T20" fmla="*/ 0 w 94"/>
              <a:gd name="T21" fmla="*/ 1 h 316"/>
              <a:gd name="T22" fmla="*/ 0 w 94"/>
              <a:gd name="T23" fmla="*/ 1 h 316"/>
              <a:gd name="T24" fmla="*/ 0 w 94"/>
              <a:gd name="T25" fmla="*/ 1 h 316"/>
              <a:gd name="T26" fmla="*/ 0 w 94"/>
              <a:gd name="T27" fmla="*/ 1 h 316"/>
              <a:gd name="T28" fmla="*/ 0 w 94"/>
              <a:gd name="T29" fmla="*/ 1 h 316"/>
              <a:gd name="T30" fmla="*/ 0 w 94"/>
              <a:gd name="T31" fmla="*/ 1 h 316"/>
              <a:gd name="T32" fmla="*/ 0 w 94"/>
              <a:gd name="T33" fmla="*/ 1 h 316"/>
              <a:gd name="T34" fmla="*/ 0 w 94"/>
              <a:gd name="T35" fmla="*/ 1 h 316"/>
              <a:gd name="T36" fmla="*/ 0 w 94"/>
              <a:gd name="T37" fmla="*/ 1 h 316"/>
              <a:gd name="T38" fmla="*/ 0 w 94"/>
              <a:gd name="T39" fmla="*/ 1 h 316"/>
              <a:gd name="T40" fmla="*/ 0 w 94"/>
              <a:gd name="T41" fmla="*/ 1 h 316"/>
              <a:gd name="T42" fmla="*/ 0 w 94"/>
              <a:gd name="T43" fmla="*/ 1 h 316"/>
              <a:gd name="T44" fmla="*/ 0 w 94"/>
              <a:gd name="T45" fmla="*/ 1 h 316"/>
              <a:gd name="T46" fmla="*/ 0 w 94"/>
              <a:gd name="T47" fmla="*/ 1 h 316"/>
              <a:gd name="T48" fmla="*/ 0 w 94"/>
              <a:gd name="T49" fmla="*/ 1 h 316"/>
              <a:gd name="T50" fmla="*/ 0 w 94"/>
              <a:gd name="T51" fmla="*/ 1 h 316"/>
              <a:gd name="T52" fmla="*/ 0 w 94"/>
              <a:gd name="T53" fmla="*/ 1 h 316"/>
              <a:gd name="T54" fmla="*/ 0 w 94"/>
              <a:gd name="T55" fmla="*/ 1 h 316"/>
              <a:gd name="T56" fmla="*/ 0 w 94"/>
              <a:gd name="T57" fmla="*/ 1 h 316"/>
              <a:gd name="T58" fmla="*/ 0 w 94"/>
              <a:gd name="T59" fmla="*/ 1 h 316"/>
              <a:gd name="T60" fmla="*/ 0 w 94"/>
              <a:gd name="T61" fmla="*/ 1 h 316"/>
              <a:gd name="T62" fmla="*/ 0 w 94"/>
              <a:gd name="T63" fmla="*/ 1 h 316"/>
              <a:gd name="T64" fmla="*/ 0 w 94"/>
              <a:gd name="T65" fmla="*/ 1 h 316"/>
              <a:gd name="T66" fmla="*/ 0 w 94"/>
              <a:gd name="T67" fmla="*/ 1 h 316"/>
              <a:gd name="T68" fmla="*/ 0 w 94"/>
              <a:gd name="T69" fmla="*/ 1 h 316"/>
              <a:gd name="T70" fmla="*/ 0 w 94"/>
              <a:gd name="T71" fmla="*/ 1 h 316"/>
              <a:gd name="T72" fmla="*/ 0 w 94"/>
              <a:gd name="T73" fmla="*/ 1 h 316"/>
              <a:gd name="T74" fmla="*/ 0 w 94"/>
              <a:gd name="T75" fmla="*/ 1 h 316"/>
              <a:gd name="T76" fmla="*/ 0 w 94"/>
              <a:gd name="T77" fmla="*/ 1 h 316"/>
              <a:gd name="T78" fmla="*/ 0 w 94"/>
              <a:gd name="T79" fmla="*/ 1 h 316"/>
              <a:gd name="T80" fmla="*/ 0 w 94"/>
              <a:gd name="T81" fmla="*/ 1 h 316"/>
              <a:gd name="T82" fmla="*/ 0 w 94"/>
              <a:gd name="T83" fmla="*/ 1 h 316"/>
              <a:gd name="T84" fmla="*/ 0 w 94"/>
              <a:gd name="T85" fmla="*/ 1 h 316"/>
              <a:gd name="T86" fmla="*/ 0 w 94"/>
              <a:gd name="T87" fmla="*/ 1 h 316"/>
              <a:gd name="T88" fmla="*/ 0 w 94"/>
              <a:gd name="T89" fmla="*/ 1 h 316"/>
              <a:gd name="T90" fmla="*/ 0 w 94"/>
              <a:gd name="T91" fmla="*/ 1 h 316"/>
              <a:gd name="T92" fmla="*/ 0 w 94"/>
              <a:gd name="T93" fmla="*/ 1 h 316"/>
              <a:gd name="T94" fmla="*/ 0 w 94"/>
              <a:gd name="T95" fmla="*/ 1 h 316"/>
              <a:gd name="T96" fmla="*/ 0 w 94"/>
              <a:gd name="T97" fmla="*/ 1 h 316"/>
              <a:gd name="T98" fmla="*/ 0 w 94"/>
              <a:gd name="T99" fmla="*/ 1 h 316"/>
              <a:gd name="T100" fmla="*/ 0 w 94"/>
              <a:gd name="T101" fmla="*/ 1 h 316"/>
              <a:gd name="T102" fmla="*/ 0 w 94"/>
              <a:gd name="T103" fmla="*/ 1 h 316"/>
              <a:gd name="T104" fmla="*/ 0 w 94"/>
              <a:gd name="T105" fmla="*/ 1 h 316"/>
              <a:gd name="T106" fmla="*/ 0 w 94"/>
              <a:gd name="T107" fmla="*/ 1 h 316"/>
              <a:gd name="T108" fmla="*/ 0 w 94"/>
              <a:gd name="T109" fmla="*/ 1 h 316"/>
              <a:gd name="T110" fmla="*/ 0 w 94"/>
              <a:gd name="T111" fmla="*/ 1 h 316"/>
              <a:gd name="T112" fmla="*/ 0 w 94"/>
              <a:gd name="T113" fmla="*/ 1 h 3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6"/>
              <a:gd name="T173" fmla="*/ 94 w 94"/>
              <a:gd name="T174" fmla="*/ 316 h 31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6">
                <a:moveTo>
                  <a:pt x="0" y="316"/>
                </a:moveTo>
                <a:lnTo>
                  <a:pt x="3" y="312"/>
                </a:lnTo>
                <a:lnTo>
                  <a:pt x="4" y="310"/>
                </a:lnTo>
                <a:lnTo>
                  <a:pt x="7" y="306"/>
                </a:lnTo>
                <a:lnTo>
                  <a:pt x="8" y="303"/>
                </a:lnTo>
                <a:lnTo>
                  <a:pt x="9" y="300"/>
                </a:lnTo>
                <a:lnTo>
                  <a:pt x="11" y="298"/>
                </a:lnTo>
                <a:lnTo>
                  <a:pt x="12" y="295"/>
                </a:lnTo>
                <a:lnTo>
                  <a:pt x="13" y="294"/>
                </a:lnTo>
                <a:lnTo>
                  <a:pt x="15" y="291"/>
                </a:lnTo>
                <a:lnTo>
                  <a:pt x="16" y="290"/>
                </a:lnTo>
                <a:lnTo>
                  <a:pt x="16" y="287"/>
                </a:lnTo>
                <a:lnTo>
                  <a:pt x="17" y="286"/>
                </a:lnTo>
                <a:lnTo>
                  <a:pt x="19" y="285"/>
                </a:lnTo>
                <a:lnTo>
                  <a:pt x="19" y="283"/>
                </a:lnTo>
                <a:lnTo>
                  <a:pt x="20" y="282"/>
                </a:lnTo>
                <a:lnTo>
                  <a:pt x="20" y="281"/>
                </a:lnTo>
                <a:lnTo>
                  <a:pt x="21" y="279"/>
                </a:lnTo>
                <a:lnTo>
                  <a:pt x="21" y="278"/>
                </a:lnTo>
                <a:lnTo>
                  <a:pt x="23" y="277"/>
                </a:lnTo>
                <a:lnTo>
                  <a:pt x="23" y="275"/>
                </a:lnTo>
                <a:lnTo>
                  <a:pt x="24" y="274"/>
                </a:lnTo>
                <a:lnTo>
                  <a:pt x="24" y="273"/>
                </a:lnTo>
                <a:lnTo>
                  <a:pt x="25" y="271"/>
                </a:lnTo>
                <a:lnTo>
                  <a:pt x="25" y="270"/>
                </a:lnTo>
                <a:lnTo>
                  <a:pt x="25" y="269"/>
                </a:lnTo>
                <a:lnTo>
                  <a:pt x="27" y="267"/>
                </a:lnTo>
                <a:lnTo>
                  <a:pt x="27" y="266"/>
                </a:lnTo>
                <a:lnTo>
                  <a:pt x="28" y="265"/>
                </a:lnTo>
                <a:lnTo>
                  <a:pt x="28" y="263"/>
                </a:lnTo>
                <a:lnTo>
                  <a:pt x="29" y="261"/>
                </a:lnTo>
                <a:lnTo>
                  <a:pt x="29" y="259"/>
                </a:lnTo>
                <a:lnTo>
                  <a:pt x="30" y="258"/>
                </a:lnTo>
                <a:lnTo>
                  <a:pt x="30" y="255"/>
                </a:lnTo>
                <a:lnTo>
                  <a:pt x="32" y="254"/>
                </a:lnTo>
                <a:lnTo>
                  <a:pt x="33" y="253"/>
                </a:lnTo>
                <a:lnTo>
                  <a:pt x="33" y="251"/>
                </a:lnTo>
                <a:lnTo>
                  <a:pt x="33" y="250"/>
                </a:lnTo>
                <a:lnTo>
                  <a:pt x="34" y="249"/>
                </a:lnTo>
                <a:lnTo>
                  <a:pt x="34" y="247"/>
                </a:lnTo>
                <a:lnTo>
                  <a:pt x="36" y="246"/>
                </a:lnTo>
                <a:lnTo>
                  <a:pt x="36" y="245"/>
                </a:lnTo>
                <a:lnTo>
                  <a:pt x="36" y="243"/>
                </a:lnTo>
                <a:lnTo>
                  <a:pt x="37" y="242"/>
                </a:lnTo>
                <a:lnTo>
                  <a:pt x="37" y="241"/>
                </a:lnTo>
                <a:lnTo>
                  <a:pt x="38" y="239"/>
                </a:lnTo>
                <a:lnTo>
                  <a:pt x="38" y="238"/>
                </a:lnTo>
                <a:lnTo>
                  <a:pt x="38" y="237"/>
                </a:lnTo>
                <a:lnTo>
                  <a:pt x="40" y="237"/>
                </a:lnTo>
                <a:lnTo>
                  <a:pt x="40" y="235"/>
                </a:lnTo>
                <a:lnTo>
                  <a:pt x="40" y="234"/>
                </a:lnTo>
                <a:lnTo>
                  <a:pt x="41" y="233"/>
                </a:lnTo>
                <a:lnTo>
                  <a:pt x="41" y="232"/>
                </a:lnTo>
                <a:lnTo>
                  <a:pt x="41" y="230"/>
                </a:lnTo>
                <a:lnTo>
                  <a:pt x="42" y="229"/>
                </a:lnTo>
                <a:lnTo>
                  <a:pt x="42" y="228"/>
                </a:lnTo>
                <a:lnTo>
                  <a:pt x="42" y="226"/>
                </a:lnTo>
                <a:lnTo>
                  <a:pt x="44" y="225"/>
                </a:lnTo>
                <a:lnTo>
                  <a:pt x="44" y="224"/>
                </a:lnTo>
                <a:lnTo>
                  <a:pt x="45" y="222"/>
                </a:lnTo>
                <a:lnTo>
                  <a:pt x="45" y="220"/>
                </a:lnTo>
                <a:lnTo>
                  <a:pt x="46" y="218"/>
                </a:lnTo>
                <a:lnTo>
                  <a:pt x="46" y="216"/>
                </a:lnTo>
                <a:lnTo>
                  <a:pt x="48" y="214"/>
                </a:lnTo>
                <a:lnTo>
                  <a:pt x="49" y="212"/>
                </a:lnTo>
                <a:lnTo>
                  <a:pt x="49" y="210"/>
                </a:lnTo>
                <a:lnTo>
                  <a:pt x="50" y="208"/>
                </a:lnTo>
                <a:lnTo>
                  <a:pt x="50" y="206"/>
                </a:lnTo>
                <a:lnTo>
                  <a:pt x="52" y="204"/>
                </a:lnTo>
                <a:lnTo>
                  <a:pt x="52" y="202"/>
                </a:lnTo>
                <a:lnTo>
                  <a:pt x="53" y="201"/>
                </a:lnTo>
                <a:lnTo>
                  <a:pt x="53" y="200"/>
                </a:lnTo>
                <a:lnTo>
                  <a:pt x="53" y="198"/>
                </a:lnTo>
                <a:lnTo>
                  <a:pt x="54" y="197"/>
                </a:lnTo>
                <a:lnTo>
                  <a:pt x="54" y="196"/>
                </a:lnTo>
                <a:lnTo>
                  <a:pt x="56" y="194"/>
                </a:lnTo>
                <a:lnTo>
                  <a:pt x="56" y="193"/>
                </a:lnTo>
                <a:lnTo>
                  <a:pt x="56" y="192"/>
                </a:lnTo>
                <a:lnTo>
                  <a:pt x="56" y="190"/>
                </a:lnTo>
                <a:lnTo>
                  <a:pt x="57" y="190"/>
                </a:lnTo>
                <a:lnTo>
                  <a:pt x="57" y="189"/>
                </a:lnTo>
                <a:lnTo>
                  <a:pt x="57" y="188"/>
                </a:lnTo>
                <a:lnTo>
                  <a:pt x="58" y="186"/>
                </a:lnTo>
                <a:lnTo>
                  <a:pt x="58" y="185"/>
                </a:lnTo>
                <a:lnTo>
                  <a:pt x="58" y="184"/>
                </a:lnTo>
                <a:lnTo>
                  <a:pt x="60" y="183"/>
                </a:lnTo>
                <a:lnTo>
                  <a:pt x="60" y="181"/>
                </a:lnTo>
                <a:lnTo>
                  <a:pt x="60" y="180"/>
                </a:lnTo>
                <a:lnTo>
                  <a:pt x="60" y="179"/>
                </a:lnTo>
                <a:lnTo>
                  <a:pt x="61" y="177"/>
                </a:lnTo>
                <a:lnTo>
                  <a:pt x="61" y="176"/>
                </a:lnTo>
                <a:lnTo>
                  <a:pt x="62" y="173"/>
                </a:lnTo>
                <a:lnTo>
                  <a:pt x="62" y="172"/>
                </a:lnTo>
                <a:lnTo>
                  <a:pt x="64" y="171"/>
                </a:lnTo>
                <a:lnTo>
                  <a:pt x="64" y="168"/>
                </a:lnTo>
                <a:lnTo>
                  <a:pt x="64" y="165"/>
                </a:lnTo>
                <a:lnTo>
                  <a:pt x="65" y="164"/>
                </a:lnTo>
                <a:lnTo>
                  <a:pt x="66" y="161"/>
                </a:lnTo>
                <a:lnTo>
                  <a:pt x="66" y="160"/>
                </a:lnTo>
                <a:lnTo>
                  <a:pt x="66" y="157"/>
                </a:lnTo>
                <a:lnTo>
                  <a:pt x="68" y="156"/>
                </a:lnTo>
                <a:lnTo>
                  <a:pt x="68" y="155"/>
                </a:lnTo>
                <a:lnTo>
                  <a:pt x="69" y="153"/>
                </a:lnTo>
                <a:lnTo>
                  <a:pt x="69" y="152"/>
                </a:lnTo>
                <a:lnTo>
                  <a:pt x="69" y="151"/>
                </a:lnTo>
                <a:lnTo>
                  <a:pt x="70" y="149"/>
                </a:lnTo>
                <a:lnTo>
                  <a:pt x="70" y="148"/>
                </a:lnTo>
                <a:lnTo>
                  <a:pt x="70" y="147"/>
                </a:lnTo>
                <a:lnTo>
                  <a:pt x="70" y="145"/>
                </a:lnTo>
                <a:lnTo>
                  <a:pt x="72" y="144"/>
                </a:lnTo>
                <a:lnTo>
                  <a:pt x="72" y="143"/>
                </a:lnTo>
                <a:lnTo>
                  <a:pt x="72" y="141"/>
                </a:lnTo>
                <a:lnTo>
                  <a:pt x="73" y="141"/>
                </a:lnTo>
                <a:lnTo>
                  <a:pt x="73" y="140"/>
                </a:lnTo>
                <a:lnTo>
                  <a:pt x="73" y="139"/>
                </a:lnTo>
                <a:lnTo>
                  <a:pt x="73" y="137"/>
                </a:lnTo>
                <a:lnTo>
                  <a:pt x="74" y="136"/>
                </a:lnTo>
                <a:lnTo>
                  <a:pt x="74" y="135"/>
                </a:lnTo>
                <a:lnTo>
                  <a:pt x="74" y="133"/>
                </a:lnTo>
                <a:lnTo>
                  <a:pt x="76" y="132"/>
                </a:lnTo>
                <a:lnTo>
                  <a:pt x="76" y="131"/>
                </a:lnTo>
                <a:lnTo>
                  <a:pt x="76" y="130"/>
                </a:lnTo>
                <a:lnTo>
                  <a:pt x="77" y="128"/>
                </a:lnTo>
                <a:lnTo>
                  <a:pt x="77" y="126"/>
                </a:lnTo>
                <a:lnTo>
                  <a:pt x="77" y="124"/>
                </a:lnTo>
                <a:lnTo>
                  <a:pt x="78" y="122"/>
                </a:lnTo>
                <a:lnTo>
                  <a:pt x="78" y="120"/>
                </a:lnTo>
                <a:lnTo>
                  <a:pt x="79" y="118"/>
                </a:lnTo>
                <a:lnTo>
                  <a:pt x="79" y="116"/>
                </a:lnTo>
                <a:lnTo>
                  <a:pt x="81" y="114"/>
                </a:lnTo>
                <a:lnTo>
                  <a:pt x="81" y="112"/>
                </a:lnTo>
                <a:lnTo>
                  <a:pt x="82" y="110"/>
                </a:lnTo>
                <a:lnTo>
                  <a:pt x="82" y="108"/>
                </a:lnTo>
                <a:lnTo>
                  <a:pt x="82" y="107"/>
                </a:lnTo>
                <a:lnTo>
                  <a:pt x="83" y="106"/>
                </a:lnTo>
                <a:lnTo>
                  <a:pt x="83" y="104"/>
                </a:lnTo>
                <a:lnTo>
                  <a:pt x="83" y="103"/>
                </a:lnTo>
                <a:lnTo>
                  <a:pt x="85" y="102"/>
                </a:lnTo>
                <a:lnTo>
                  <a:pt x="85" y="100"/>
                </a:lnTo>
                <a:lnTo>
                  <a:pt x="85" y="99"/>
                </a:lnTo>
                <a:lnTo>
                  <a:pt x="85" y="98"/>
                </a:lnTo>
                <a:lnTo>
                  <a:pt x="86" y="96"/>
                </a:lnTo>
                <a:lnTo>
                  <a:pt x="86" y="95"/>
                </a:lnTo>
                <a:lnTo>
                  <a:pt x="86" y="94"/>
                </a:lnTo>
                <a:lnTo>
                  <a:pt x="86" y="92"/>
                </a:lnTo>
                <a:lnTo>
                  <a:pt x="86" y="91"/>
                </a:lnTo>
                <a:lnTo>
                  <a:pt x="86" y="90"/>
                </a:lnTo>
                <a:lnTo>
                  <a:pt x="87" y="90"/>
                </a:lnTo>
                <a:lnTo>
                  <a:pt x="87" y="88"/>
                </a:lnTo>
                <a:lnTo>
                  <a:pt x="87" y="87"/>
                </a:lnTo>
                <a:lnTo>
                  <a:pt x="87" y="86"/>
                </a:lnTo>
                <a:lnTo>
                  <a:pt x="87" y="84"/>
                </a:lnTo>
                <a:lnTo>
                  <a:pt x="87" y="83"/>
                </a:lnTo>
                <a:lnTo>
                  <a:pt x="87" y="82"/>
                </a:lnTo>
                <a:lnTo>
                  <a:pt x="87" y="81"/>
                </a:lnTo>
                <a:lnTo>
                  <a:pt x="87" y="78"/>
                </a:lnTo>
                <a:lnTo>
                  <a:pt x="87" y="77"/>
                </a:lnTo>
                <a:lnTo>
                  <a:pt x="89" y="75"/>
                </a:lnTo>
                <a:lnTo>
                  <a:pt x="89" y="73"/>
                </a:lnTo>
                <a:lnTo>
                  <a:pt x="89" y="71"/>
                </a:lnTo>
                <a:lnTo>
                  <a:pt x="89" y="70"/>
                </a:lnTo>
                <a:lnTo>
                  <a:pt x="89" y="67"/>
                </a:lnTo>
                <a:lnTo>
                  <a:pt x="89" y="66"/>
                </a:lnTo>
                <a:lnTo>
                  <a:pt x="89" y="65"/>
                </a:lnTo>
                <a:lnTo>
                  <a:pt x="89" y="63"/>
                </a:lnTo>
                <a:lnTo>
                  <a:pt x="89" y="62"/>
                </a:lnTo>
                <a:lnTo>
                  <a:pt x="89" y="61"/>
                </a:lnTo>
                <a:lnTo>
                  <a:pt x="89" y="59"/>
                </a:lnTo>
                <a:lnTo>
                  <a:pt x="90" y="59"/>
                </a:lnTo>
                <a:lnTo>
                  <a:pt x="90" y="58"/>
                </a:lnTo>
                <a:lnTo>
                  <a:pt x="90" y="57"/>
                </a:lnTo>
                <a:lnTo>
                  <a:pt x="90" y="55"/>
                </a:lnTo>
                <a:lnTo>
                  <a:pt x="90" y="54"/>
                </a:lnTo>
                <a:lnTo>
                  <a:pt x="90" y="53"/>
                </a:lnTo>
                <a:lnTo>
                  <a:pt x="90" y="51"/>
                </a:lnTo>
                <a:lnTo>
                  <a:pt x="90" y="50"/>
                </a:lnTo>
                <a:lnTo>
                  <a:pt x="91" y="49"/>
                </a:lnTo>
                <a:lnTo>
                  <a:pt x="91" y="47"/>
                </a:lnTo>
                <a:lnTo>
                  <a:pt x="91" y="46"/>
                </a:lnTo>
                <a:lnTo>
                  <a:pt x="91" y="45"/>
                </a:lnTo>
                <a:lnTo>
                  <a:pt x="91" y="43"/>
                </a:lnTo>
                <a:lnTo>
                  <a:pt x="93" y="42"/>
                </a:lnTo>
                <a:lnTo>
                  <a:pt x="93" y="41"/>
                </a:lnTo>
                <a:lnTo>
                  <a:pt x="93" y="39"/>
                </a:lnTo>
                <a:lnTo>
                  <a:pt x="93" y="38"/>
                </a:lnTo>
                <a:lnTo>
                  <a:pt x="93" y="37"/>
                </a:lnTo>
                <a:lnTo>
                  <a:pt x="93" y="35"/>
                </a:lnTo>
                <a:lnTo>
                  <a:pt x="94" y="35"/>
                </a:lnTo>
                <a:lnTo>
                  <a:pt x="94" y="34"/>
                </a:lnTo>
                <a:lnTo>
                  <a:pt x="94" y="33"/>
                </a:lnTo>
                <a:lnTo>
                  <a:pt x="94" y="31"/>
                </a:lnTo>
                <a:lnTo>
                  <a:pt x="94" y="30"/>
                </a:lnTo>
                <a:lnTo>
                  <a:pt x="94" y="29"/>
                </a:lnTo>
                <a:lnTo>
                  <a:pt x="94" y="28"/>
                </a:lnTo>
                <a:lnTo>
                  <a:pt x="94" y="26"/>
                </a:lnTo>
                <a:lnTo>
                  <a:pt x="94" y="25"/>
                </a:lnTo>
                <a:lnTo>
                  <a:pt x="94" y="24"/>
                </a:lnTo>
                <a:lnTo>
                  <a:pt x="94" y="22"/>
                </a:lnTo>
                <a:lnTo>
                  <a:pt x="94" y="21"/>
                </a:lnTo>
                <a:lnTo>
                  <a:pt x="94" y="20"/>
                </a:lnTo>
                <a:lnTo>
                  <a:pt x="94" y="17"/>
                </a:lnTo>
                <a:lnTo>
                  <a:pt x="94" y="16"/>
                </a:lnTo>
                <a:lnTo>
                  <a:pt x="94" y="14"/>
                </a:lnTo>
                <a:lnTo>
                  <a:pt x="94" y="13"/>
                </a:lnTo>
                <a:lnTo>
                  <a:pt x="94" y="10"/>
                </a:lnTo>
                <a:lnTo>
                  <a:pt x="94" y="9"/>
                </a:lnTo>
                <a:lnTo>
                  <a:pt x="94" y="6"/>
                </a:lnTo>
                <a:lnTo>
                  <a:pt x="94" y="5"/>
                </a:lnTo>
                <a:lnTo>
                  <a:pt x="94" y="2"/>
                </a:lnTo>
                <a:lnTo>
                  <a:pt x="93" y="0"/>
                </a:lnTo>
              </a:path>
            </a:pathLst>
          </a:custGeom>
          <a:noFill/>
          <a:ln w="20701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2" name="Freeform 10">
            <a:extLst>
              <a:ext uri="{FF2B5EF4-FFF2-40B4-BE49-F238E27FC236}">
                <a16:creationId xmlns:a16="http://schemas.microsoft.com/office/drawing/2014/main" id="{2D8AF494-5D02-6D44-9443-2C9E72DEF918}"/>
              </a:ext>
            </a:extLst>
          </p:cNvPr>
          <p:cNvSpPr>
            <a:spLocks/>
          </p:cNvSpPr>
          <p:nvPr/>
        </p:nvSpPr>
        <p:spPr bwMode="auto">
          <a:xfrm>
            <a:off x="3165559" y="1855115"/>
            <a:ext cx="137277" cy="1308"/>
          </a:xfrm>
          <a:custGeom>
            <a:avLst/>
            <a:gdLst>
              <a:gd name="T0" fmla="*/ 1 w 212"/>
              <a:gd name="T1" fmla="*/ 0 h 1"/>
              <a:gd name="T2" fmla="*/ 0 w 212"/>
              <a:gd name="T3" fmla="*/ 0 h 1"/>
              <a:gd name="T4" fmla="*/ 1 w 212"/>
              <a:gd name="T5" fmla="*/ 0 h 1"/>
              <a:gd name="T6" fmla="*/ 0 60000 65536"/>
              <a:gd name="T7" fmla="*/ 0 60000 65536"/>
              <a:gd name="T8" fmla="*/ 0 60000 65536"/>
              <a:gd name="T9" fmla="*/ 0 w 212"/>
              <a:gd name="T10" fmla="*/ 0 h 1"/>
              <a:gd name="T11" fmla="*/ 212 w 212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1">
                <a:moveTo>
                  <a:pt x="212" y="0"/>
                </a:moveTo>
                <a:lnTo>
                  <a:pt x="0" y="0"/>
                </a:lnTo>
                <a:lnTo>
                  <a:pt x="212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3" name="Line 11">
            <a:extLst>
              <a:ext uri="{FF2B5EF4-FFF2-40B4-BE49-F238E27FC236}">
                <a16:creationId xmlns:a16="http://schemas.microsoft.com/office/drawing/2014/main" id="{197806E5-5642-4E4D-815C-E2EE6F6A74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65559" y="1855115"/>
            <a:ext cx="137277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4" name="Freeform 12">
            <a:extLst>
              <a:ext uri="{FF2B5EF4-FFF2-40B4-BE49-F238E27FC236}">
                <a16:creationId xmlns:a16="http://schemas.microsoft.com/office/drawing/2014/main" id="{4A9D66C4-4DFB-E24C-BCBF-1934583A8998}"/>
              </a:ext>
            </a:extLst>
          </p:cNvPr>
          <p:cNvSpPr>
            <a:spLocks/>
          </p:cNvSpPr>
          <p:nvPr/>
        </p:nvSpPr>
        <p:spPr bwMode="auto">
          <a:xfrm>
            <a:off x="2445502" y="1993813"/>
            <a:ext cx="240882" cy="1308"/>
          </a:xfrm>
          <a:custGeom>
            <a:avLst/>
            <a:gdLst>
              <a:gd name="T0" fmla="*/ 1 w 371"/>
              <a:gd name="T1" fmla="*/ 0 h 1"/>
              <a:gd name="T2" fmla="*/ 0 w 371"/>
              <a:gd name="T3" fmla="*/ 0 h 1"/>
              <a:gd name="T4" fmla="*/ 1 w 371"/>
              <a:gd name="T5" fmla="*/ 0 h 1"/>
              <a:gd name="T6" fmla="*/ 0 60000 65536"/>
              <a:gd name="T7" fmla="*/ 0 60000 65536"/>
              <a:gd name="T8" fmla="*/ 0 60000 65536"/>
              <a:gd name="T9" fmla="*/ 0 w 371"/>
              <a:gd name="T10" fmla="*/ 0 h 1"/>
              <a:gd name="T11" fmla="*/ 371 w 371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1" h="1">
                <a:moveTo>
                  <a:pt x="371" y="0"/>
                </a:moveTo>
                <a:lnTo>
                  <a:pt x="0" y="0"/>
                </a:lnTo>
                <a:lnTo>
                  <a:pt x="3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5" name="Line 13">
            <a:extLst>
              <a:ext uri="{FF2B5EF4-FFF2-40B4-BE49-F238E27FC236}">
                <a16:creationId xmlns:a16="http://schemas.microsoft.com/office/drawing/2014/main" id="{C562E1D2-E3F0-224A-B00F-5D8263573F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45502" y="1993813"/>
            <a:ext cx="240882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6" name="Freeform 14">
            <a:extLst>
              <a:ext uri="{FF2B5EF4-FFF2-40B4-BE49-F238E27FC236}">
                <a16:creationId xmlns:a16="http://schemas.microsoft.com/office/drawing/2014/main" id="{EC43D8BF-5E4A-1F45-9222-341A5A5E61A3}"/>
              </a:ext>
            </a:extLst>
          </p:cNvPr>
          <p:cNvSpPr>
            <a:spLocks/>
          </p:cNvSpPr>
          <p:nvPr/>
        </p:nvSpPr>
        <p:spPr bwMode="auto">
          <a:xfrm>
            <a:off x="2445502" y="1734736"/>
            <a:ext cx="240882" cy="1308"/>
          </a:xfrm>
          <a:custGeom>
            <a:avLst/>
            <a:gdLst>
              <a:gd name="T0" fmla="*/ 1 w 371"/>
              <a:gd name="T1" fmla="*/ 0 h 1"/>
              <a:gd name="T2" fmla="*/ 0 w 371"/>
              <a:gd name="T3" fmla="*/ 0 h 1"/>
              <a:gd name="T4" fmla="*/ 1 w 371"/>
              <a:gd name="T5" fmla="*/ 0 h 1"/>
              <a:gd name="T6" fmla="*/ 0 60000 65536"/>
              <a:gd name="T7" fmla="*/ 0 60000 65536"/>
              <a:gd name="T8" fmla="*/ 0 60000 65536"/>
              <a:gd name="T9" fmla="*/ 0 w 371"/>
              <a:gd name="T10" fmla="*/ 0 h 1"/>
              <a:gd name="T11" fmla="*/ 371 w 371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1" h="1">
                <a:moveTo>
                  <a:pt x="371" y="0"/>
                </a:moveTo>
                <a:lnTo>
                  <a:pt x="0" y="0"/>
                </a:lnTo>
                <a:lnTo>
                  <a:pt x="3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7" name="Line 15">
            <a:extLst>
              <a:ext uri="{FF2B5EF4-FFF2-40B4-BE49-F238E27FC236}">
                <a16:creationId xmlns:a16="http://schemas.microsoft.com/office/drawing/2014/main" id="{8194EB13-2E55-A746-BB55-1426282DA8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45502" y="1734736"/>
            <a:ext cx="240882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8" name="Line 16">
            <a:extLst>
              <a:ext uri="{FF2B5EF4-FFF2-40B4-BE49-F238E27FC236}">
                <a16:creationId xmlns:a16="http://schemas.microsoft.com/office/drawing/2014/main" id="{3CD17AA7-4F11-3D4E-8C7A-C4FE6BA848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60520" y="5685001"/>
            <a:ext cx="240882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9" name="Line 17">
            <a:extLst>
              <a:ext uri="{FF2B5EF4-FFF2-40B4-BE49-F238E27FC236}">
                <a16:creationId xmlns:a16="http://schemas.microsoft.com/office/drawing/2014/main" id="{9F5C3226-8A3D-7844-B776-984CDABDA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4922" y="5685001"/>
            <a:ext cx="255128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0" name="Freeform 18">
            <a:extLst>
              <a:ext uri="{FF2B5EF4-FFF2-40B4-BE49-F238E27FC236}">
                <a16:creationId xmlns:a16="http://schemas.microsoft.com/office/drawing/2014/main" id="{172EB162-3B3F-A543-849A-CF62E9023051}"/>
              </a:ext>
            </a:extLst>
          </p:cNvPr>
          <p:cNvSpPr>
            <a:spLocks/>
          </p:cNvSpPr>
          <p:nvPr/>
        </p:nvSpPr>
        <p:spPr bwMode="auto">
          <a:xfrm>
            <a:off x="4480050" y="5512283"/>
            <a:ext cx="361323" cy="363754"/>
          </a:xfrm>
          <a:custGeom>
            <a:avLst/>
            <a:gdLst>
              <a:gd name="T0" fmla="*/ 1 w 556"/>
              <a:gd name="T1" fmla="*/ 1 h 556"/>
              <a:gd name="T2" fmla="*/ 0 w 556"/>
              <a:gd name="T3" fmla="*/ 1 h 556"/>
              <a:gd name="T4" fmla="*/ 0 w 556"/>
              <a:gd name="T5" fmla="*/ 0 h 556"/>
              <a:gd name="T6" fmla="*/ 1 w 556"/>
              <a:gd name="T7" fmla="*/ 1 h 556"/>
              <a:gd name="T8" fmla="*/ 0 60000 65536"/>
              <a:gd name="T9" fmla="*/ 0 60000 65536"/>
              <a:gd name="T10" fmla="*/ 0 60000 65536"/>
              <a:gd name="T11" fmla="*/ 0 60000 65536"/>
              <a:gd name="T12" fmla="*/ 0 w 556"/>
              <a:gd name="T13" fmla="*/ 0 h 556"/>
              <a:gd name="T14" fmla="*/ 556 w 556"/>
              <a:gd name="T15" fmla="*/ 556 h 5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6" h="556">
                <a:moveTo>
                  <a:pt x="556" y="265"/>
                </a:moveTo>
                <a:lnTo>
                  <a:pt x="0" y="556"/>
                </a:lnTo>
                <a:lnTo>
                  <a:pt x="0" y="0"/>
                </a:lnTo>
                <a:lnTo>
                  <a:pt x="556" y="265"/>
                </a:lnTo>
                <a:close/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1" name="Freeform 19">
            <a:extLst>
              <a:ext uri="{FF2B5EF4-FFF2-40B4-BE49-F238E27FC236}">
                <a16:creationId xmlns:a16="http://schemas.microsoft.com/office/drawing/2014/main" id="{F0EBD6D3-D298-A944-8958-CF0A31E04E24}"/>
              </a:ext>
            </a:extLst>
          </p:cNvPr>
          <p:cNvSpPr>
            <a:spLocks/>
          </p:cNvSpPr>
          <p:nvPr/>
        </p:nvSpPr>
        <p:spPr bwMode="auto">
          <a:xfrm>
            <a:off x="4856914" y="5636588"/>
            <a:ext cx="95835" cy="98135"/>
          </a:xfrm>
          <a:custGeom>
            <a:avLst/>
            <a:gdLst>
              <a:gd name="T0" fmla="*/ 0 w 149"/>
              <a:gd name="T1" fmla="*/ 0 h 150"/>
              <a:gd name="T2" fmla="*/ 0 w 149"/>
              <a:gd name="T3" fmla="*/ 1 h 150"/>
              <a:gd name="T4" fmla="*/ 0 w 149"/>
              <a:gd name="T5" fmla="*/ 1 h 150"/>
              <a:gd name="T6" fmla="*/ 0 w 149"/>
              <a:gd name="T7" fmla="*/ 1 h 150"/>
              <a:gd name="T8" fmla="*/ 0 w 149"/>
              <a:gd name="T9" fmla="*/ 1 h 150"/>
              <a:gd name="T10" fmla="*/ 0 w 149"/>
              <a:gd name="T11" fmla="*/ 1 h 150"/>
              <a:gd name="T12" fmla="*/ 0 w 149"/>
              <a:gd name="T13" fmla="*/ 1 h 150"/>
              <a:gd name="T14" fmla="*/ 0 w 149"/>
              <a:gd name="T15" fmla="*/ 1 h 150"/>
              <a:gd name="T16" fmla="*/ 0 w 149"/>
              <a:gd name="T17" fmla="*/ 1 h 150"/>
              <a:gd name="T18" fmla="*/ 0 w 149"/>
              <a:gd name="T19" fmla="*/ 1 h 150"/>
              <a:gd name="T20" fmla="*/ 0 w 149"/>
              <a:gd name="T21" fmla="*/ 1 h 150"/>
              <a:gd name="T22" fmla="*/ 0 w 149"/>
              <a:gd name="T23" fmla="*/ 1 h 150"/>
              <a:gd name="T24" fmla="*/ 0 w 149"/>
              <a:gd name="T25" fmla="*/ 1 h 150"/>
              <a:gd name="T26" fmla="*/ 0 w 149"/>
              <a:gd name="T27" fmla="*/ 1 h 150"/>
              <a:gd name="T28" fmla="*/ 0 w 149"/>
              <a:gd name="T29" fmla="*/ 1 h 150"/>
              <a:gd name="T30" fmla="*/ 0 w 149"/>
              <a:gd name="T31" fmla="*/ 1 h 150"/>
              <a:gd name="T32" fmla="*/ 0 w 149"/>
              <a:gd name="T33" fmla="*/ 1 h 150"/>
              <a:gd name="T34" fmla="*/ 0 w 149"/>
              <a:gd name="T35" fmla="*/ 1 h 150"/>
              <a:gd name="T36" fmla="*/ 0 w 149"/>
              <a:gd name="T37" fmla="*/ 1 h 150"/>
              <a:gd name="T38" fmla="*/ 0 w 149"/>
              <a:gd name="T39" fmla="*/ 1 h 150"/>
              <a:gd name="T40" fmla="*/ 0 w 149"/>
              <a:gd name="T41" fmla="*/ 1 h 150"/>
              <a:gd name="T42" fmla="*/ 0 w 149"/>
              <a:gd name="T43" fmla="*/ 1 h 150"/>
              <a:gd name="T44" fmla="*/ 0 w 149"/>
              <a:gd name="T45" fmla="*/ 1 h 150"/>
              <a:gd name="T46" fmla="*/ 0 w 149"/>
              <a:gd name="T47" fmla="*/ 1 h 150"/>
              <a:gd name="T48" fmla="*/ 0 w 149"/>
              <a:gd name="T49" fmla="*/ 1 h 150"/>
              <a:gd name="T50" fmla="*/ 0 w 149"/>
              <a:gd name="T51" fmla="*/ 1 h 150"/>
              <a:gd name="T52" fmla="*/ 0 w 149"/>
              <a:gd name="T53" fmla="*/ 1 h 150"/>
              <a:gd name="T54" fmla="*/ 0 w 149"/>
              <a:gd name="T55" fmla="*/ 1 h 150"/>
              <a:gd name="T56" fmla="*/ 0 w 149"/>
              <a:gd name="T57" fmla="*/ 1 h 150"/>
              <a:gd name="T58" fmla="*/ 0 w 149"/>
              <a:gd name="T59" fmla="*/ 1 h 150"/>
              <a:gd name="T60" fmla="*/ 0 w 149"/>
              <a:gd name="T61" fmla="*/ 1 h 150"/>
              <a:gd name="T62" fmla="*/ 0 w 149"/>
              <a:gd name="T63" fmla="*/ 1 h 150"/>
              <a:gd name="T64" fmla="*/ 0 w 149"/>
              <a:gd name="T65" fmla="*/ 1 h 150"/>
              <a:gd name="T66" fmla="*/ 0 w 149"/>
              <a:gd name="T67" fmla="*/ 1 h 150"/>
              <a:gd name="T68" fmla="*/ 0 w 149"/>
              <a:gd name="T69" fmla="*/ 1 h 150"/>
              <a:gd name="T70" fmla="*/ 0 w 149"/>
              <a:gd name="T71" fmla="*/ 1 h 150"/>
              <a:gd name="T72" fmla="*/ 0 w 149"/>
              <a:gd name="T73" fmla="*/ 1 h 150"/>
              <a:gd name="T74" fmla="*/ 0 w 149"/>
              <a:gd name="T75" fmla="*/ 1 h 150"/>
              <a:gd name="T76" fmla="*/ 0 w 149"/>
              <a:gd name="T77" fmla="*/ 1 h 150"/>
              <a:gd name="T78" fmla="*/ 0 w 149"/>
              <a:gd name="T79" fmla="*/ 1 h 150"/>
              <a:gd name="T80" fmla="*/ 0 w 149"/>
              <a:gd name="T81" fmla="*/ 1 h 150"/>
              <a:gd name="T82" fmla="*/ 0 w 149"/>
              <a:gd name="T83" fmla="*/ 1 h 150"/>
              <a:gd name="T84" fmla="*/ 0 w 149"/>
              <a:gd name="T85" fmla="*/ 0 h 150"/>
              <a:gd name="T86" fmla="*/ 0 w 149"/>
              <a:gd name="T87" fmla="*/ 0 h 15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49"/>
              <a:gd name="T133" fmla="*/ 0 h 150"/>
              <a:gd name="T134" fmla="*/ 149 w 149"/>
              <a:gd name="T135" fmla="*/ 150 h 15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49" h="150">
                <a:moveTo>
                  <a:pt x="75" y="0"/>
                </a:moveTo>
                <a:lnTo>
                  <a:pt x="71" y="0"/>
                </a:lnTo>
                <a:lnTo>
                  <a:pt x="67" y="0"/>
                </a:lnTo>
                <a:lnTo>
                  <a:pt x="63" y="0"/>
                </a:lnTo>
                <a:lnTo>
                  <a:pt x="59" y="2"/>
                </a:lnTo>
                <a:lnTo>
                  <a:pt x="57" y="2"/>
                </a:lnTo>
                <a:lnTo>
                  <a:pt x="53" y="3"/>
                </a:lnTo>
                <a:lnTo>
                  <a:pt x="49" y="4"/>
                </a:lnTo>
                <a:lnTo>
                  <a:pt x="46" y="6"/>
                </a:lnTo>
                <a:lnTo>
                  <a:pt x="42" y="7"/>
                </a:lnTo>
                <a:lnTo>
                  <a:pt x="39" y="8"/>
                </a:lnTo>
                <a:lnTo>
                  <a:pt x="35" y="11"/>
                </a:lnTo>
                <a:lnTo>
                  <a:pt x="33" y="12"/>
                </a:lnTo>
                <a:lnTo>
                  <a:pt x="30" y="15"/>
                </a:lnTo>
                <a:lnTo>
                  <a:pt x="27" y="16"/>
                </a:lnTo>
                <a:lnTo>
                  <a:pt x="25" y="19"/>
                </a:lnTo>
                <a:lnTo>
                  <a:pt x="22" y="22"/>
                </a:lnTo>
                <a:lnTo>
                  <a:pt x="19" y="24"/>
                </a:lnTo>
                <a:lnTo>
                  <a:pt x="17" y="27"/>
                </a:lnTo>
                <a:lnTo>
                  <a:pt x="14" y="29"/>
                </a:lnTo>
                <a:lnTo>
                  <a:pt x="13" y="32"/>
                </a:lnTo>
                <a:lnTo>
                  <a:pt x="10" y="36"/>
                </a:lnTo>
                <a:lnTo>
                  <a:pt x="9" y="39"/>
                </a:lnTo>
                <a:lnTo>
                  <a:pt x="8" y="43"/>
                </a:lnTo>
                <a:lnTo>
                  <a:pt x="6" y="45"/>
                </a:lnTo>
                <a:lnTo>
                  <a:pt x="5" y="49"/>
                </a:lnTo>
                <a:lnTo>
                  <a:pt x="4" y="52"/>
                </a:lnTo>
                <a:lnTo>
                  <a:pt x="2" y="56"/>
                </a:lnTo>
                <a:lnTo>
                  <a:pt x="1" y="60"/>
                </a:lnTo>
                <a:lnTo>
                  <a:pt x="1" y="64"/>
                </a:lnTo>
                <a:lnTo>
                  <a:pt x="0" y="67"/>
                </a:lnTo>
                <a:lnTo>
                  <a:pt x="0" y="71"/>
                </a:lnTo>
                <a:lnTo>
                  <a:pt x="0" y="75"/>
                </a:lnTo>
                <a:lnTo>
                  <a:pt x="0" y="78"/>
                </a:lnTo>
                <a:lnTo>
                  <a:pt x="0" y="82"/>
                </a:lnTo>
                <a:lnTo>
                  <a:pt x="1" y="86"/>
                </a:lnTo>
                <a:lnTo>
                  <a:pt x="1" y="90"/>
                </a:lnTo>
                <a:lnTo>
                  <a:pt x="2" y="93"/>
                </a:lnTo>
                <a:lnTo>
                  <a:pt x="4" y="97"/>
                </a:lnTo>
                <a:lnTo>
                  <a:pt x="5" y="101"/>
                </a:lnTo>
                <a:lnTo>
                  <a:pt x="6" y="104"/>
                </a:lnTo>
                <a:lnTo>
                  <a:pt x="8" y="108"/>
                </a:lnTo>
                <a:lnTo>
                  <a:pt x="9" y="110"/>
                </a:lnTo>
                <a:lnTo>
                  <a:pt x="10" y="113"/>
                </a:lnTo>
                <a:lnTo>
                  <a:pt x="13" y="117"/>
                </a:lnTo>
                <a:lnTo>
                  <a:pt x="14" y="120"/>
                </a:lnTo>
                <a:lnTo>
                  <a:pt x="17" y="122"/>
                </a:lnTo>
                <a:lnTo>
                  <a:pt x="19" y="125"/>
                </a:lnTo>
                <a:lnTo>
                  <a:pt x="22" y="127"/>
                </a:lnTo>
                <a:lnTo>
                  <a:pt x="25" y="130"/>
                </a:lnTo>
                <a:lnTo>
                  <a:pt x="27" y="133"/>
                </a:lnTo>
                <a:lnTo>
                  <a:pt x="30" y="134"/>
                </a:lnTo>
                <a:lnTo>
                  <a:pt x="33" y="137"/>
                </a:lnTo>
                <a:lnTo>
                  <a:pt x="35" y="139"/>
                </a:lnTo>
                <a:lnTo>
                  <a:pt x="39" y="141"/>
                </a:lnTo>
                <a:lnTo>
                  <a:pt x="42" y="142"/>
                </a:lnTo>
                <a:lnTo>
                  <a:pt x="46" y="143"/>
                </a:lnTo>
                <a:lnTo>
                  <a:pt x="49" y="145"/>
                </a:lnTo>
                <a:lnTo>
                  <a:pt x="53" y="146"/>
                </a:lnTo>
                <a:lnTo>
                  <a:pt x="57" y="147"/>
                </a:lnTo>
                <a:lnTo>
                  <a:pt x="59" y="149"/>
                </a:lnTo>
                <a:lnTo>
                  <a:pt x="63" y="149"/>
                </a:lnTo>
                <a:lnTo>
                  <a:pt x="67" y="149"/>
                </a:lnTo>
                <a:lnTo>
                  <a:pt x="71" y="150"/>
                </a:lnTo>
                <a:lnTo>
                  <a:pt x="75" y="150"/>
                </a:lnTo>
                <a:lnTo>
                  <a:pt x="79" y="150"/>
                </a:lnTo>
                <a:lnTo>
                  <a:pt x="83" y="149"/>
                </a:lnTo>
                <a:lnTo>
                  <a:pt x="86" y="149"/>
                </a:lnTo>
                <a:lnTo>
                  <a:pt x="90" y="149"/>
                </a:lnTo>
                <a:lnTo>
                  <a:pt x="94" y="147"/>
                </a:lnTo>
                <a:lnTo>
                  <a:pt x="98" y="146"/>
                </a:lnTo>
                <a:lnTo>
                  <a:pt x="100" y="145"/>
                </a:lnTo>
                <a:lnTo>
                  <a:pt x="104" y="143"/>
                </a:lnTo>
                <a:lnTo>
                  <a:pt x="107" y="142"/>
                </a:lnTo>
                <a:lnTo>
                  <a:pt x="111" y="141"/>
                </a:lnTo>
                <a:lnTo>
                  <a:pt x="114" y="139"/>
                </a:lnTo>
                <a:lnTo>
                  <a:pt x="116" y="137"/>
                </a:lnTo>
                <a:lnTo>
                  <a:pt x="120" y="134"/>
                </a:lnTo>
                <a:lnTo>
                  <a:pt x="123" y="133"/>
                </a:lnTo>
                <a:lnTo>
                  <a:pt x="125" y="130"/>
                </a:lnTo>
                <a:lnTo>
                  <a:pt x="128" y="127"/>
                </a:lnTo>
                <a:lnTo>
                  <a:pt x="131" y="125"/>
                </a:lnTo>
                <a:lnTo>
                  <a:pt x="132" y="122"/>
                </a:lnTo>
                <a:lnTo>
                  <a:pt x="135" y="120"/>
                </a:lnTo>
                <a:lnTo>
                  <a:pt x="137" y="117"/>
                </a:lnTo>
                <a:lnTo>
                  <a:pt x="139" y="113"/>
                </a:lnTo>
                <a:lnTo>
                  <a:pt x="141" y="110"/>
                </a:lnTo>
                <a:lnTo>
                  <a:pt x="143" y="108"/>
                </a:lnTo>
                <a:lnTo>
                  <a:pt x="144" y="104"/>
                </a:lnTo>
                <a:lnTo>
                  <a:pt x="145" y="101"/>
                </a:lnTo>
                <a:lnTo>
                  <a:pt x="147" y="97"/>
                </a:lnTo>
                <a:lnTo>
                  <a:pt x="148" y="93"/>
                </a:lnTo>
                <a:lnTo>
                  <a:pt x="148" y="90"/>
                </a:lnTo>
                <a:lnTo>
                  <a:pt x="149" y="86"/>
                </a:lnTo>
                <a:lnTo>
                  <a:pt x="149" y="82"/>
                </a:lnTo>
                <a:lnTo>
                  <a:pt x="149" y="78"/>
                </a:lnTo>
                <a:lnTo>
                  <a:pt x="149" y="75"/>
                </a:lnTo>
                <a:lnTo>
                  <a:pt x="149" y="71"/>
                </a:lnTo>
                <a:lnTo>
                  <a:pt x="149" y="67"/>
                </a:lnTo>
                <a:lnTo>
                  <a:pt x="149" y="64"/>
                </a:lnTo>
                <a:lnTo>
                  <a:pt x="148" y="60"/>
                </a:lnTo>
                <a:lnTo>
                  <a:pt x="148" y="56"/>
                </a:lnTo>
                <a:lnTo>
                  <a:pt x="147" y="52"/>
                </a:lnTo>
                <a:lnTo>
                  <a:pt x="145" y="49"/>
                </a:lnTo>
                <a:lnTo>
                  <a:pt x="144" y="45"/>
                </a:lnTo>
                <a:lnTo>
                  <a:pt x="143" y="43"/>
                </a:lnTo>
                <a:lnTo>
                  <a:pt x="141" y="39"/>
                </a:lnTo>
                <a:lnTo>
                  <a:pt x="139" y="36"/>
                </a:lnTo>
                <a:lnTo>
                  <a:pt x="137" y="32"/>
                </a:lnTo>
                <a:lnTo>
                  <a:pt x="135" y="29"/>
                </a:lnTo>
                <a:lnTo>
                  <a:pt x="132" y="27"/>
                </a:lnTo>
                <a:lnTo>
                  <a:pt x="131" y="24"/>
                </a:lnTo>
                <a:lnTo>
                  <a:pt x="128" y="22"/>
                </a:lnTo>
                <a:lnTo>
                  <a:pt x="125" y="19"/>
                </a:lnTo>
                <a:lnTo>
                  <a:pt x="123" y="16"/>
                </a:lnTo>
                <a:lnTo>
                  <a:pt x="120" y="15"/>
                </a:lnTo>
                <a:lnTo>
                  <a:pt x="116" y="12"/>
                </a:lnTo>
                <a:lnTo>
                  <a:pt x="114" y="11"/>
                </a:lnTo>
                <a:lnTo>
                  <a:pt x="111" y="8"/>
                </a:lnTo>
                <a:lnTo>
                  <a:pt x="107" y="7"/>
                </a:lnTo>
                <a:lnTo>
                  <a:pt x="104" y="6"/>
                </a:lnTo>
                <a:lnTo>
                  <a:pt x="100" y="4"/>
                </a:lnTo>
                <a:lnTo>
                  <a:pt x="98" y="3"/>
                </a:lnTo>
                <a:lnTo>
                  <a:pt x="94" y="2"/>
                </a:lnTo>
                <a:lnTo>
                  <a:pt x="90" y="2"/>
                </a:lnTo>
                <a:lnTo>
                  <a:pt x="86" y="0"/>
                </a:lnTo>
                <a:lnTo>
                  <a:pt x="83" y="0"/>
                </a:lnTo>
                <a:lnTo>
                  <a:pt x="79" y="0"/>
                </a:lnTo>
                <a:lnTo>
                  <a:pt x="75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2" name="Line 20">
            <a:extLst>
              <a:ext uri="{FF2B5EF4-FFF2-40B4-BE49-F238E27FC236}">
                <a16:creationId xmlns:a16="http://schemas.microsoft.com/office/drawing/2014/main" id="{0B8915EA-91EA-D140-BA91-016BC5666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5192" y="3554815"/>
            <a:ext cx="239587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3" name="Line 21">
            <a:extLst>
              <a:ext uri="{FF2B5EF4-FFF2-40B4-BE49-F238E27FC236}">
                <a16:creationId xmlns:a16="http://schemas.microsoft.com/office/drawing/2014/main" id="{7BB3A191-A0E1-0E47-8F54-D4A852CE33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5192" y="3779872"/>
            <a:ext cx="239587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4" name="Line 22">
            <a:extLst>
              <a:ext uri="{FF2B5EF4-FFF2-40B4-BE49-F238E27FC236}">
                <a16:creationId xmlns:a16="http://schemas.microsoft.com/office/drawing/2014/main" id="{73C4BD8D-B724-F44F-8A98-122F6B18CF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5249" y="4074277"/>
            <a:ext cx="138572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5" name="Freeform 23">
            <a:extLst>
              <a:ext uri="{FF2B5EF4-FFF2-40B4-BE49-F238E27FC236}">
                <a16:creationId xmlns:a16="http://schemas.microsoft.com/office/drawing/2014/main" id="{68248901-5048-584C-BB59-1FE262FA7754}"/>
              </a:ext>
            </a:extLst>
          </p:cNvPr>
          <p:cNvSpPr>
            <a:spLocks/>
          </p:cNvSpPr>
          <p:nvPr/>
        </p:nvSpPr>
        <p:spPr bwMode="auto">
          <a:xfrm>
            <a:off x="5139239" y="3867539"/>
            <a:ext cx="511551" cy="205429"/>
          </a:xfrm>
          <a:custGeom>
            <a:avLst/>
            <a:gdLst>
              <a:gd name="T0" fmla="*/ 0 w 791"/>
              <a:gd name="T1" fmla="*/ 0 h 316"/>
              <a:gd name="T2" fmla="*/ 0 w 791"/>
              <a:gd name="T3" fmla="*/ 0 h 316"/>
              <a:gd name="T4" fmla="*/ 0 w 791"/>
              <a:gd name="T5" fmla="*/ 0 h 316"/>
              <a:gd name="T6" fmla="*/ 0 w 791"/>
              <a:gd name="T7" fmla="*/ 0 h 316"/>
              <a:gd name="T8" fmla="*/ 0 w 791"/>
              <a:gd name="T9" fmla="*/ 0 h 316"/>
              <a:gd name="T10" fmla="*/ 0 w 791"/>
              <a:gd name="T11" fmla="*/ 0 h 316"/>
              <a:gd name="T12" fmla="*/ 0 w 791"/>
              <a:gd name="T13" fmla="*/ 0 h 316"/>
              <a:gd name="T14" fmla="*/ 0 w 791"/>
              <a:gd name="T15" fmla="*/ 0 h 316"/>
              <a:gd name="T16" fmla="*/ 0 w 791"/>
              <a:gd name="T17" fmla="*/ 0 h 316"/>
              <a:gd name="T18" fmla="*/ 0 w 791"/>
              <a:gd name="T19" fmla="*/ 0 h 316"/>
              <a:gd name="T20" fmla="*/ 0 w 791"/>
              <a:gd name="T21" fmla="*/ 0 h 316"/>
              <a:gd name="T22" fmla="*/ 0 w 791"/>
              <a:gd name="T23" fmla="*/ 0 h 316"/>
              <a:gd name="T24" fmla="*/ 0 w 791"/>
              <a:gd name="T25" fmla="*/ 0 h 316"/>
              <a:gd name="T26" fmla="*/ 0 w 791"/>
              <a:gd name="T27" fmla="*/ 0 h 316"/>
              <a:gd name="T28" fmla="*/ 0 w 791"/>
              <a:gd name="T29" fmla="*/ 0 h 316"/>
              <a:gd name="T30" fmla="*/ 0 w 791"/>
              <a:gd name="T31" fmla="*/ 0 h 316"/>
              <a:gd name="T32" fmla="*/ 0 w 791"/>
              <a:gd name="T33" fmla="*/ 0 h 316"/>
              <a:gd name="T34" fmla="*/ 0 w 791"/>
              <a:gd name="T35" fmla="*/ 0 h 316"/>
              <a:gd name="T36" fmla="*/ 0 w 791"/>
              <a:gd name="T37" fmla="*/ 0 h 316"/>
              <a:gd name="T38" fmla="*/ 0 w 791"/>
              <a:gd name="T39" fmla="*/ 0 h 316"/>
              <a:gd name="T40" fmla="*/ 0 w 791"/>
              <a:gd name="T41" fmla="*/ 0 h 316"/>
              <a:gd name="T42" fmla="*/ 0 w 791"/>
              <a:gd name="T43" fmla="*/ 0 h 316"/>
              <a:gd name="T44" fmla="*/ 0 w 791"/>
              <a:gd name="T45" fmla="*/ 0 h 316"/>
              <a:gd name="T46" fmla="*/ 0 w 791"/>
              <a:gd name="T47" fmla="*/ 0 h 316"/>
              <a:gd name="T48" fmla="*/ 0 w 791"/>
              <a:gd name="T49" fmla="*/ 0 h 316"/>
              <a:gd name="T50" fmla="*/ 0 w 791"/>
              <a:gd name="T51" fmla="*/ 0 h 316"/>
              <a:gd name="T52" fmla="*/ 0 w 791"/>
              <a:gd name="T53" fmla="*/ 0 h 316"/>
              <a:gd name="T54" fmla="*/ 0 w 791"/>
              <a:gd name="T55" fmla="*/ 0 h 316"/>
              <a:gd name="T56" fmla="*/ 0 w 791"/>
              <a:gd name="T57" fmla="*/ 0 h 316"/>
              <a:gd name="T58" fmla="*/ 0 w 791"/>
              <a:gd name="T59" fmla="*/ 0 h 316"/>
              <a:gd name="T60" fmla="*/ 0 w 791"/>
              <a:gd name="T61" fmla="*/ 0 h 316"/>
              <a:gd name="T62" fmla="*/ 0 w 791"/>
              <a:gd name="T63" fmla="*/ 0 h 316"/>
              <a:gd name="T64" fmla="*/ 0 w 791"/>
              <a:gd name="T65" fmla="*/ 0 h 316"/>
              <a:gd name="T66" fmla="*/ 0 w 791"/>
              <a:gd name="T67" fmla="*/ 0 h 316"/>
              <a:gd name="T68" fmla="*/ 0 w 791"/>
              <a:gd name="T69" fmla="*/ 0 h 316"/>
              <a:gd name="T70" fmla="*/ 0 w 791"/>
              <a:gd name="T71" fmla="*/ 0 h 316"/>
              <a:gd name="T72" fmla="*/ 0 w 791"/>
              <a:gd name="T73" fmla="*/ 0 h 316"/>
              <a:gd name="T74" fmla="*/ 0 w 791"/>
              <a:gd name="T75" fmla="*/ 0 h 316"/>
              <a:gd name="T76" fmla="*/ 0 w 791"/>
              <a:gd name="T77" fmla="*/ 0 h 316"/>
              <a:gd name="T78" fmla="*/ 0 w 791"/>
              <a:gd name="T79" fmla="*/ 0 h 316"/>
              <a:gd name="T80" fmla="*/ 0 w 791"/>
              <a:gd name="T81" fmla="*/ 0 h 316"/>
              <a:gd name="T82" fmla="*/ 0 w 791"/>
              <a:gd name="T83" fmla="*/ 0 h 316"/>
              <a:gd name="T84" fmla="*/ 0 w 791"/>
              <a:gd name="T85" fmla="*/ 0 h 316"/>
              <a:gd name="T86" fmla="*/ 0 w 791"/>
              <a:gd name="T87" fmla="*/ 0 h 316"/>
              <a:gd name="T88" fmla="*/ 0 w 791"/>
              <a:gd name="T89" fmla="*/ 0 h 316"/>
              <a:gd name="T90" fmla="*/ 0 w 791"/>
              <a:gd name="T91" fmla="*/ 0 h 316"/>
              <a:gd name="T92" fmla="*/ 0 w 791"/>
              <a:gd name="T93" fmla="*/ 0 h 316"/>
              <a:gd name="T94" fmla="*/ 0 w 791"/>
              <a:gd name="T95" fmla="*/ 0 h 316"/>
              <a:gd name="T96" fmla="*/ 0 w 791"/>
              <a:gd name="T97" fmla="*/ 0 h 316"/>
              <a:gd name="T98" fmla="*/ 0 w 791"/>
              <a:gd name="T99" fmla="*/ 0 h 316"/>
              <a:gd name="T100" fmla="*/ 0 w 791"/>
              <a:gd name="T101" fmla="*/ 0 h 316"/>
              <a:gd name="T102" fmla="*/ 0 w 791"/>
              <a:gd name="T103" fmla="*/ 0 h 316"/>
              <a:gd name="T104" fmla="*/ 0 w 791"/>
              <a:gd name="T105" fmla="*/ 0 h 316"/>
              <a:gd name="T106" fmla="*/ 0 w 791"/>
              <a:gd name="T107" fmla="*/ 0 h 316"/>
              <a:gd name="T108" fmla="*/ 0 w 791"/>
              <a:gd name="T109" fmla="*/ 0 h 316"/>
              <a:gd name="T110" fmla="*/ 0 w 791"/>
              <a:gd name="T111" fmla="*/ 0 h 316"/>
              <a:gd name="T112" fmla="*/ 0 w 791"/>
              <a:gd name="T113" fmla="*/ 0 h 316"/>
              <a:gd name="T114" fmla="*/ 0 w 791"/>
              <a:gd name="T115" fmla="*/ 0 h 316"/>
              <a:gd name="T116" fmla="*/ 0 w 791"/>
              <a:gd name="T117" fmla="*/ 0 h 316"/>
              <a:gd name="T118" fmla="*/ 0 w 791"/>
              <a:gd name="T119" fmla="*/ 0 h 316"/>
              <a:gd name="T120" fmla="*/ 0 w 791"/>
              <a:gd name="T121" fmla="*/ 0 h 31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1"/>
              <a:gd name="T184" fmla="*/ 0 h 316"/>
              <a:gd name="T185" fmla="*/ 791 w 791"/>
              <a:gd name="T186" fmla="*/ 316 h 31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1" h="316">
                <a:moveTo>
                  <a:pt x="0" y="0"/>
                </a:moveTo>
                <a:lnTo>
                  <a:pt x="30" y="0"/>
                </a:lnTo>
                <a:lnTo>
                  <a:pt x="58" y="0"/>
                </a:lnTo>
                <a:lnTo>
                  <a:pt x="85" y="0"/>
                </a:lnTo>
                <a:lnTo>
                  <a:pt x="110" y="0"/>
                </a:lnTo>
                <a:lnTo>
                  <a:pt x="132" y="0"/>
                </a:lnTo>
                <a:lnTo>
                  <a:pt x="153" y="0"/>
                </a:lnTo>
                <a:lnTo>
                  <a:pt x="173" y="0"/>
                </a:lnTo>
                <a:lnTo>
                  <a:pt x="192" y="0"/>
                </a:lnTo>
                <a:lnTo>
                  <a:pt x="209" y="0"/>
                </a:lnTo>
                <a:lnTo>
                  <a:pt x="225" y="0"/>
                </a:lnTo>
                <a:lnTo>
                  <a:pt x="240" y="0"/>
                </a:lnTo>
                <a:lnTo>
                  <a:pt x="253" y="0"/>
                </a:lnTo>
                <a:lnTo>
                  <a:pt x="265" y="2"/>
                </a:lnTo>
                <a:lnTo>
                  <a:pt x="275" y="2"/>
                </a:lnTo>
                <a:lnTo>
                  <a:pt x="285" y="2"/>
                </a:lnTo>
                <a:lnTo>
                  <a:pt x="294" y="2"/>
                </a:lnTo>
                <a:lnTo>
                  <a:pt x="302" y="2"/>
                </a:lnTo>
                <a:lnTo>
                  <a:pt x="308" y="2"/>
                </a:lnTo>
                <a:lnTo>
                  <a:pt x="315" y="2"/>
                </a:lnTo>
                <a:lnTo>
                  <a:pt x="320" y="2"/>
                </a:lnTo>
                <a:lnTo>
                  <a:pt x="326" y="2"/>
                </a:lnTo>
                <a:lnTo>
                  <a:pt x="330" y="2"/>
                </a:lnTo>
                <a:lnTo>
                  <a:pt x="334" y="2"/>
                </a:lnTo>
                <a:lnTo>
                  <a:pt x="338" y="2"/>
                </a:lnTo>
                <a:lnTo>
                  <a:pt x="340" y="2"/>
                </a:lnTo>
                <a:lnTo>
                  <a:pt x="343" y="2"/>
                </a:lnTo>
                <a:lnTo>
                  <a:pt x="346" y="2"/>
                </a:lnTo>
                <a:lnTo>
                  <a:pt x="348" y="2"/>
                </a:lnTo>
                <a:lnTo>
                  <a:pt x="349" y="2"/>
                </a:lnTo>
                <a:lnTo>
                  <a:pt x="352" y="2"/>
                </a:lnTo>
                <a:lnTo>
                  <a:pt x="355" y="3"/>
                </a:lnTo>
                <a:lnTo>
                  <a:pt x="356" y="3"/>
                </a:lnTo>
                <a:lnTo>
                  <a:pt x="359" y="3"/>
                </a:lnTo>
                <a:lnTo>
                  <a:pt x="360" y="3"/>
                </a:lnTo>
                <a:lnTo>
                  <a:pt x="363" y="3"/>
                </a:lnTo>
                <a:lnTo>
                  <a:pt x="364" y="3"/>
                </a:lnTo>
                <a:lnTo>
                  <a:pt x="367" y="3"/>
                </a:lnTo>
                <a:lnTo>
                  <a:pt x="368" y="3"/>
                </a:lnTo>
                <a:lnTo>
                  <a:pt x="369" y="3"/>
                </a:lnTo>
                <a:lnTo>
                  <a:pt x="371" y="3"/>
                </a:lnTo>
                <a:lnTo>
                  <a:pt x="372" y="3"/>
                </a:lnTo>
                <a:lnTo>
                  <a:pt x="373" y="4"/>
                </a:lnTo>
                <a:lnTo>
                  <a:pt x="375" y="4"/>
                </a:lnTo>
                <a:lnTo>
                  <a:pt x="376" y="4"/>
                </a:lnTo>
                <a:lnTo>
                  <a:pt x="377" y="4"/>
                </a:lnTo>
                <a:lnTo>
                  <a:pt x="379" y="4"/>
                </a:lnTo>
                <a:lnTo>
                  <a:pt x="380" y="4"/>
                </a:lnTo>
                <a:lnTo>
                  <a:pt x="381" y="4"/>
                </a:lnTo>
                <a:lnTo>
                  <a:pt x="383" y="4"/>
                </a:lnTo>
                <a:lnTo>
                  <a:pt x="384" y="4"/>
                </a:lnTo>
                <a:lnTo>
                  <a:pt x="385" y="4"/>
                </a:lnTo>
                <a:lnTo>
                  <a:pt x="387" y="6"/>
                </a:lnTo>
                <a:lnTo>
                  <a:pt x="388" y="6"/>
                </a:lnTo>
                <a:lnTo>
                  <a:pt x="389" y="6"/>
                </a:lnTo>
                <a:lnTo>
                  <a:pt x="391" y="6"/>
                </a:lnTo>
                <a:lnTo>
                  <a:pt x="392" y="6"/>
                </a:lnTo>
                <a:lnTo>
                  <a:pt x="393" y="6"/>
                </a:lnTo>
                <a:lnTo>
                  <a:pt x="395" y="6"/>
                </a:lnTo>
                <a:lnTo>
                  <a:pt x="396" y="7"/>
                </a:lnTo>
                <a:lnTo>
                  <a:pt x="397" y="7"/>
                </a:lnTo>
                <a:lnTo>
                  <a:pt x="400" y="7"/>
                </a:lnTo>
                <a:lnTo>
                  <a:pt x="401" y="7"/>
                </a:lnTo>
                <a:lnTo>
                  <a:pt x="404" y="7"/>
                </a:lnTo>
                <a:lnTo>
                  <a:pt x="405" y="8"/>
                </a:lnTo>
                <a:lnTo>
                  <a:pt x="408" y="8"/>
                </a:lnTo>
                <a:lnTo>
                  <a:pt x="409" y="8"/>
                </a:lnTo>
                <a:lnTo>
                  <a:pt x="412" y="8"/>
                </a:lnTo>
                <a:lnTo>
                  <a:pt x="413" y="8"/>
                </a:lnTo>
                <a:lnTo>
                  <a:pt x="414" y="10"/>
                </a:lnTo>
                <a:lnTo>
                  <a:pt x="416" y="10"/>
                </a:lnTo>
                <a:lnTo>
                  <a:pt x="417" y="10"/>
                </a:lnTo>
                <a:lnTo>
                  <a:pt x="418" y="10"/>
                </a:lnTo>
                <a:lnTo>
                  <a:pt x="420" y="10"/>
                </a:lnTo>
                <a:lnTo>
                  <a:pt x="421" y="10"/>
                </a:lnTo>
                <a:lnTo>
                  <a:pt x="422" y="11"/>
                </a:lnTo>
                <a:lnTo>
                  <a:pt x="424" y="11"/>
                </a:lnTo>
                <a:lnTo>
                  <a:pt x="425" y="11"/>
                </a:lnTo>
                <a:lnTo>
                  <a:pt x="426" y="11"/>
                </a:lnTo>
                <a:lnTo>
                  <a:pt x="428" y="11"/>
                </a:lnTo>
                <a:lnTo>
                  <a:pt x="429" y="12"/>
                </a:lnTo>
                <a:lnTo>
                  <a:pt x="430" y="12"/>
                </a:lnTo>
                <a:lnTo>
                  <a:pt x="432" y="12"/>
                </a:lnTo>
                <a:lnTo>
                  <a:pt x="433" y="14"/>
                </a:lnTo>
                <a:lnTo>
                  <a:pt x="434" y="14"/>
                </a:lnTo>
                <a:lnTo>
                  <a:pt x="437" y="14"/>
                </a:lnTo>
                <a:lnTo>
                  <a:pt x="438" y="14"/>
                </a:lnTo>
                <a:lnTo>
                  <a:pt x="440" y="15"/>
                </a:lnTo>
                <a:lnTo>
                  <a:pt x="441" y="15"/>
                </a:lnTo>
                <a:lnTo>
                  <a:pt x="442" y="16"/>
                </a:lnTo>
                <a:lnTo>
                  <a:pt x="445" y="16"/>
                </a:lnTo>
                <a:lnTo>
                  <a:pt x="446" y="18"/>
                </a:lnTo>
                <a:lnTo>
                  <a:pt x="449" y="18"/>
                </a:lnTo>
                <a:lnTo>
                  <a:pt x="451" y="19"/>
                </a:lnTo>
                <a:lnTo>
                  <a:pt x="453" y="19"/>
                </a:lnTo>
                <a:lnTo>
                  <a:pt x="455" y="20"/>
                </a:lnTo>
                <a:lnTo>
                  <a:pt x="458" y="20"/>
                </a:lnTo>
                <a:lnTo>
                  <a:pt x="461" y="22"/>
                </a:lnTo>
                <a:lnTo>
                  <a:pt x="462" y="22"/>
                </a:lnTo>
                <a:lnTo>
                  <a:pt x="465" y="23"/>
                </a:lnTo>
                <a:lnTo>
                  <a:pt x="466" y="23"/>
                </a:lnTo>
                <a:lnTo>
                  <a:pt x="467" y="24"/>
                </a:lnTo>
                <a:lnTo>
                  <a:pt x="469" y="24"/>
                </a:lnTo>
                <a:lnTo>
                  <a:pt x="470" y="24"/>
                </a:lnTo>
                <a:lnTo>
                  <a:pt x="473" y="26"/>
                </a:lnTo>
                <a:lnTo>
                  <a:pt x="474" y="26"/>
                </a:lnTo>
                <a:lnTo>
                  <a:pt x="475" y="26"/>
                </a:lnTo>
                <a:lnTo>
                  <a:pt x="475" y="27"/>
                </a:lnTo>
                <a:lnTo>
                  <a:pt x="477" y="27"/>
                </a:lnTo>
                <a:lnTo>
                  <a:pt x="478" y="27"/>
                </a:lnTo>
                <a:lnTo>
                  <a:pt x="479" y="28"/>
                </a:lnTo>
                <a:lnTo>
                  <a:pt x="481" y="28"/>
                </a:lnTo>
                <a:lnTo>
                  <a:pt x="482" y="28"/>
                </a:lnTo>
                <a:lnTo>
                  <a:pt x="483" y="30"/>
                </a:lnTo>
                <a:lnTo>
                  <a:pt x="485" y="30"/>
                </a:lnTo>
                <a:lnTo>
                  <a:pt x="486" y="31"/>
                </a:lnTo>
                <a:lnTo>
                  <a:pt x="487" y="31"/>
                </a:lnTo>
                <a:lnTo>
                  <a:pt x="489" y="32"/>
                </a:lnTo>
                <a:lnTo>
                  <a:pt x="490" y="32"/>
                </a:lnTo>
                <a:lnTo>
                  <a:pt x="491" y="34"/>
                </a:lnTo>
                <a:lnTo>
                  <a:pt x="493" y="34"/>
                </a:lnTo>
                <a:lnTo>
                  <a:pt x="494" y="35"/>
                </a:lnTo>
                <a:lnTo>
                  <a:pt x="495" y="35"/>
                </a:lnTo>
                <a:lnTo>
                  <a:pt x="497" y="36"/>
                </a:lnTo>
                <a:lnTo>
                  <a:pt x="499" y="38"/>
                </a:lnTo>
                <a:lnTo>
                  <a:pt x="500" y="38"/>
                </a:lnTo>
                <a:lnTo>
                  <a:pt x="503" y="39"/>
                </a:lnTo>
                <a:lnTo>
                  <a:pt x="504" y="40"/>
                </a:lnTo>
                <a:lnTo>
                  <a:pt x="507" y="41"/>
                </a:lnTo>
                <a:lnTo>
                  <a:pt x="508" y="41"/>
                </a:lnTo>
                <a:lnTo>
                  <a:pt x="511" y="43"/>
                </a:lnTo>
                <a:lnTo>
                  <a:pt x="512" y="44"/>
                </a:lnTo>
                <a:lnTo>
                  <a:pt x="514" y="44"/>
                </a:lnTo>
                <a:lnTo>
                  <a:pt x="515" y="45"/>
                </a:lnTo>
                <a:lnTo>
                  <a:pt x="516" y="45"/>
                </a:lnTo>
                <a:lnTo>
                  <a:pt x="518" y="47"/>
                </a:lnTo>
                <a:lnTo>
                  <a:pt x="519" y="47"/>
                </a:lnTo>
                <a:lnTo>
                  <a:pt x="520" y="48"/>
                </a:lnTo>
                <a:lnTo>
                  <a:pt x="522" y="48"/>
                </a:lnTo>
                <a:lnTo>
                  <a:pt x="523" y="49"/>
                </a:lnTo>
                <a:lnTo>
                  <a:pt x="524" y="49"/>
                </a:lnTo>
                <a:lnTo>
                  <a:pt x="526" y="51"/>
                </a:lnTo>
                <a:lnTo>
                  <a:pt x="527" y="51"/>
                </a:lnTo>
                <a:lnTo>
                  <a:pt x="528" y="52"/>
                </a:lnTo>
                <a:lnTo>
                  <a:pt x="530" y="52"/>
                </a:lnTo>
                <a:lnTo>
                  <a:pt x="530" y="53"/>
                </a:lnTo>
                <a:lnTo>
                  <a:pt x="531" y="53"/>
                </a:lnTo>
                <a:lnTo>
                  <a:pt x="532" y="53"/>
                </a:lnTo>
                <a:lnTo>
                  <a:pt x="534" y="55"/>
                </a:lnTo>
                <a:lnTo>
                  <a:pt x="535" y="55"/>
                </a:lnTo>
                <a:lnTo>
                  <a:pt x="536" y="56"/>
                </a:lnTo>
                <a:lnTo>
                  <a:pt x="538" y="56"/>
                </a:lnTo>
                <a:lnTo>
                  <a:pt x="539" y="57"/>
                </a:lnTo>
                <a:lnTo>
                  <a:pt x="540" y="59"/>
                </a:lnTo>
                <a:lnTo>
                  <a:pt x="542" y="59"/>
                </a:lnTo>
                <a:lnTo>
                  <a:pt x="543" y="60"/>
                </a:lnTo>
                <a:lnTo>
                  <a:pt x="546" y="61"/>
                </a:lnTo>
                <a:lnTo>
                  <a:pt x="547" y="63"/>
                </a:lnTo>
                <a:lnTo>
                  <a:pt x="550" y="63"/>
                </a:lnTo>
                <a:lnTo>
                  <a:pt x="551" y="64"/>
                </a:lnTo>
                <a:lnTo>
                  <a:pt x="552" y="65"/>
                </a:lnTo>
                <a:lnTo>
                  <a:pt x="553" y="67"/>
                </a:lnTo>
                <a:lnTo>
                  <a:pt x="555" y="67"/>
                </a:lnTo>
                <a:lnTo>
                  <a:pt x="556" y="68"/>
                </a:lnTo>
                <a:lnTo>
                  <a:pt x="557" y="68"/>
                </a:lnTo>
                <a:lnTo>
                  <a:pt x="559" y="69"/>
                </a:lnTo>
                <a:lnTo>
                  <a:pt x="560" y="69"/>
                </a:lnTo>
                <a:lnTo>
                  <a:pt x="561" y="71"/>
                </a:lnTo>
                <a:lnTo>
                  <a:pt x="563" y="71"/>
                </a:lnTo>
                <a:lnTo>
                  <a:pt x="564" y="72"/>
                </a:lnTo>
                <a:lnTo>
                  <a:pt x="565" y="73"/>
                </a:lnTo>
                <a:lnTo>
                  <a:pt x="567" y="73"/>
                </a:lnTo>
                <a:lnTo>
                  <a:pt x="568" y="75"/>
                </a:lnTo>
                <a:lnTo>
                  <a:pt x="569" y="75"/>
                </a:lnTo>
                <a:lnTo>
                  <a:pt x="569" y="76"/>
                </a:lnTo>
                <a:lnTo>
                  <a:pt x="571" y="76"/>
                </a:lnTo>
                <a:lnTo>
                  <a:pt x="572" y="76"/>
                </a:lnTo>
                <a:lnTo>
                  <a:pt x="572" y="77"/>
                </a:lnTo>
                <a:lnTo>
                  <a:pt x="573" y="77"/>
                </a:lnTo>
                <a:lnTo>
                  <a:pt x="575" y="79"/>
                </a:lnTo>
                <a:lnTo>
                  <a:pt x="576" y="80"/>
                </a:lnTo>
                <a:lnTo>
                  <a:pt x="577" y="80"/>
                </a:lnTo>
                <a:lnTo>
                  <a:pt x="579" y="81"/>
                </a:lnTo>
                <a:lnTo>
                  <a:pt x="580" y="81"/>
                </a:lnTo>
                <a:lnTo>
                  <a:pt x="581" y="83"/>
                </a:lnTo>
                <a:lnTo>
                  <a:pt x="583" y="84"/>
                </a:lnTo>
                <a:lnTo>
                  <a:pt x="584" y="84"/>
                </a:lnTo>
                <a:lnTo>
                  <a:pt x="585" y="85"/>
                </a:lnTo>
                <a:lnTo>
                  <a:pt x="587" y="87"/>
                </a:lnTo>
                <a:lnTo>
                  <a:pt x="588" y="88"/>
                </a:lnTo>
                <a:lnTo>
                  <a:pt x="589" y="88"/>
                </a:lnTo>
                <a:lnTo>
                  <a:pt x="591" y="89"/>
                </a:lnTo>
                <a:lnTo>
                  <a:pt x="592" y="89"/>
                </a:lnTo>
                <a:lnTo>
                  <a:pt x="593" y="91"/>
                </a:lnTo>
                <a:lnTo>
                  <a:pt x="595" y="91"/>
                </a:lnTo>
                <a:lnTo>
                  <a:pt x="595" y="92"/>
                </a:lnTo>
                <a:lnTo>
                  <a:pt x="596" y="92"/>
                </a:lnTo>
                <a:lnTo>
                  <a:pt x="596" y="93"/>
                </a:lnTo>
                <a:lnTo>
                  <a:pt x="597" y="93"/>
                </a:lnTo>
                <a:lnTo>
                  <a:pt x="599" y="93"/>
                </a:lnTo>
                <a:lnTo>
                  <a:pt x="599" y="94"/>
                </a:lnTo>
                <a:lnTo>
                  <a:pt x="600" y="94"/>
                </a:lnTo>
                <a:lnTo>
                  <a:pt x="601" y="96"/>
                </a:lnTo>
                <a:lnTo>
                  <a:pt x="602" y="97"/>
                </a:lnTo>
                <a:lnTo>
                  <a:pt x="604" y="97"/>
                </a:lnTo>
                <a:lnTo>
                  <a:pt x="604" y="98"/>
                </a:lnTo>
                <a:lnTo>
                  <a:pt x="605" y="98"/>
                </a:lnTo>
                <a:lnTo>
                  <a:pt x="606" y="100"/>
                </a:lnTo>
                <a:lnTo>
                  <a:pt x="608" y="101"/>
                </a:lnTo>
                <a:lnTo>
                  <a:pt x="609" y="101"/>
                </a:lnTo>
                <a:lnTo>
                  <a:pt x="609" y="102"/>
                </a:lnTo>
                <a:lnTo>
                  <a:pt x="610" y="102"/>
                </a:lnTo>
                <a:lnTo>
                  <a:pt x="612" y="104"/>
                </a:lnTo>
                <a:lnTo>
                  <a:pt x="613" y="105"/>
                </a:lnTo>
                <a:lnTo>
                  <a:pt x="614" y="106"/>
                </a:lnTo>
                <a:lnTo>
                  <a:pt x="616" y="106"/>
                </a:lnTo>
                <a:lnTo>
                  <a:pt x="616" y="108"/>
                </a:lnTo>
                <a:lnTo>
                  <a:pt x="617" y="108"/>
                </a:lnTo>
                <a:lnTo>
                  <a:pt x="618" y="109"/>
                </a:lnTo>
                <a:lnTo>
                  <a:pt x="620" y="110"/>
                </a:lnTo>
                <a:lnTo>
                  <a:pt x="621" y="110"/>
                </a:lnTo>
                <a:lnTo>
                  <a:pt x="621" y="112"/>
                </a:lnTo>
                <a:lnTo>
                  <a:pt x="622" y="112"/>
                </a:lnTo>
                <a:lnTo>
                  <a:pt x="622" y="113"/>
                </a:lnTo>
                <a:lnTo>
                  <a:pt x="624" y="113"/>
                </a:lnTo>
                <a:lnTo>
                  <a:pt x="625" y="114"/>
                </a:lnTo>
                <a:lnTo>
                  <a:pt x="626" y="114"/>
                </a:lnTo>
                <a:lnTo>
                  <a:pt x="626" y="116"/>
                </a:lnTo>
                <a:lnTo>
                  <a:pt x="628" y="116"/>
                </a:lnTo>
                <a:lnTo>
                  <a:pt x="629" y="117"/>
                </a:lnTo>
                <a:lnTo>
                  <a:pt x="630" y="118"/>
                </a:lnTo>
                <a:lnTo>
                  <a:pt x="632" y="118"/>
                </a:lnTo>
                <a:lnTo>
                  <a:pt x="633" y="120"/>
                </a:lnTo>
                <a:lnTo>
                  <a:pt x="634" y="120"/>
                </a:lnTo>
                <a:lnTo>
                  <a:pt x="634" y="121"/>
                </a:lnTo>
                <a:lnTo>
                  <a:pt x="636" y="122"/>
                </a:lnTo>
                <a:lnTo>
                  <a:pt x="637" y="122"/>
                </a:lnTo>
                <a:lnTo>
                  <a:pt x="638" y="124"/>
                </a:lnTo>
                <a:lnTo>
                  <a:pt x="640" y="124"/>
                </a:lnTo>
                <a:lnTo>
                  <a:pt x="641" y="125"/>
                </a:lnTo>
                <a:lnTo>
                  <a:pt x="641" y="126"/>
                </a:lnTo>
                <a:lnTo>
                  <a:pt x="642" y="126"/>
                </a:lnTo>
                <a:lnTo>
                  <a:pt x="644" y="128"/>
                </a:lnTo>
                <a:lnTo>
                  <a:pt x="645" y="128"/>
                </a:lnTo>
                <a:lnTo>
                  <a:pt x="646" y="129"/>
                </a:lnTo>
                <a:lnTo>
                  <a:pt x="648" y="130"/>
                </a:lnTo>
                <a:lnTo>
                  <a:pt x="649" y="132"/>
                </a:lnTo>
                <a:lnTo>
                  <a:pt x="650" y="132"/>
                </a:lnTo>
                <a:lnTo>
                  <a:pt x="650" y="133"/>
                </a:lnTo>
                <a:lnTo>
                  <a:pt x="651" y="133"/>
                </a:lnTo>
                <a:lnTo>
                  <a:pt x="651" y="134"/>
                </a:lnTo>
                <a:lnTo>
                  <a:pt x="653" y="134"/>
                </a:lnTo>
                <a:lnTo>
                  <a:pt x="653" y="136"/>
                </a:lnTo>
                <a:lnTo>
                  <a:pt x="654" y="136"/>
                </a:lnTo>
                <a:lnTo>
                  <a:pt x="654" y="137"/>
                </a:lnTo>
                <a:lnTo>
                  <a:pt x="655" y="137"/>
                </a:lnTo>
                <a:lnTo>
                  <a:pt x="655" y="138"/>
                </a:lnTo>
                <a:lnTo>
                  <a:pt x="657" y="140"/>
                </a:lnTo>
                <a:lnTo>
                  <a:pt x="658" y="140"/>
                </a:lnTo>
                <a:lnTo>
                  <a:pt x="659" y="141"/>
                </a:lnTo>
                <a:lnTo>
                  <a:pt x="659" y="142"/>
                </a:lnTo>
                <a:lnTo>
                  <a:pt x="661" y="143"/>
                </a:lnTo>
                <a:lnTo>
                  <a:pt x="662" y="143"/>
                </a:lnTo>
                <a:lnTo>
                  <a:pt x="663" y="145"/>
                </a:lnTo>
                <a:lnTo>
                  <a:pt x="665" y="146"/>
                </a:lnTo>
                <a:lnTo>
                  <a:pt x="666" y="147"/>
                </a:lnTo>
                <a:lnTo>
                  <a:pt x="667" y="149"/>
                </a:lnTo>
                <a:lnTo>
                  <a:pt x="669" y="150"/>
                </a:lnTo>
                <a:lnTo>
                  <a:pt x="669" y="151"/>
                </a:lnTo>
                <a:lnTo>
                  <a:pt x="670" y="153"/>
                </a:lnTo>
                <a:lnTo>
                  <a:pt x="671" y="154"/>
                </a:lnTo>
                <a:lnTo>
                  <a:pt x="673" y="154"/>
                </a:lnTo>
                <a:lnTo>
                  <a:pt x="673" y="155"/>
                </a:lnTo>
                <a:lnTo>
                  <a:pt x="674" y="157"/>
                </a:lnTo>
                <a:lnTo>
                  <a:pt x="675" y="158"/>
                </a:lnTo>
                <a:lnTo>
                  <a:pt x="677" y="159"/>
                </a:lnTo>
                <a:lnTo>
                  <a:pt x="678" y="161"/>
                </a:lnTo>
                <a:lnTo>
                  <a:pt x="678" y="162"/>
                </a:lnTo>
                <a:lnTo>
                  <a:pt x="679" y="162"/>
                </a:lnTo>
                <a:lnTo>
                  <a:pt x="679" y="163"/>
                </a:lnTo>
                <a:lnTo>
                  <a:pt x="681" y="163"/>
                </a:lnTo>
                <a:lnTo>
                  <a:pt x="681" y="165"/>
                </a:lnTo>
                <a:lnTo>
                  <a:pt x="682" y="166"/>
                </a:lnTo>
                <a:lnTo>
                  <a:pt x="683" y="166"/>
                </a:lnTo>
                <a:lnTo>
                  <a:pt x="683" y="167"/>
                </a:lnTo>
                <a:lnTo>
                  <a:pt x="685" y="169"/>
                </a:lnTo>
                <a:lnTo>
                  <a:pt x="686" y="170"/>
                </a:lnTo>
                <a:lnTo>
                  <a:pt x="686" y="171"/>
                </a:lnTo>
                <a:lnTo>
                  <a:pt x="687" y="173"/>
                </a:lnTo>
                <a:lnTo>
                  <a:pt x="689" y="174"/>
                </a:lnTo>
                <a:lnTo>
                  <a:pt x="690" y="175"/>
                </a:lnTo>
                <a:lnTo>
                  <a:pt x="691" y="177"/>
                </a:lnTo>
                <a:lnTo>
                  <a:pt x="693" y="178"/>
                </a:lnTo>
                <a:lnTo>
                  <a:pt x="694" y="179"/>
                </a:lnTo>
                <a:lnTo>
                  <a:pt x="695" y="182"/>
                </a:lnTo>
                <a:lnTo>
                  <a:pt x="697" y="183"/>
                </a:lnTo>
                <a:lnTo>
                  <a:pt x="698" y="185"/>
                </a:lnTo>
                <a:lnTo>
                  <a:pt x="699" y="186"/>
                </a:lnTo>
                <a:lnTo>
                  <a:pt x="701" y="189"/>
                </a:lnTo>
                <a:lnTo>
                  <a:pt x="702" y="190"/>
                </a:lnTo>
                <a:lnTo>
                  <a:pt x="703" y="191"/>
                </a:lnTo>
                <a:lnTo>
                  <a:pt x="704" y="193"/>
                </a:lnTo>
                <a:lnTo>
                  <a:pt x="704" y="194"/>
                </a:lnTo>
                <a:lnTo>
                  <a:pt x="706" y="194"/>
                </a:lnTo>
                <a:lnTo>
                  <a:pt x="707" y="195"/>
                </a:lnTo>
                <a:lnTo>
                  <a:pt x="707" y="196"/>
                </a:lnTo>
                <a:lnTo>
                  <a:pt x="708" y="198"/>
                </a:lnTo>
                <a:lnTo>
                  <a:pt x="710" y="199"/>
                </a:lnTo>
                <a:lnTo>
                  <a:pt x="711" y="200"/>
                </a:lnTo>
                <a:lnTo>
                  <a:pt x="711" y="202"/>
                </a:lnTo>
                <a:lnTo>
                  <a:pt x="712" y="203"/>
                </a:lnTo>
                <a:lnTo>
                  <a:pt x="714" y="204"/>
                </a:lnTo>
                <a:lnTo>
                  <a:pt x="715" y="206"/>
                </a:lnTo>
                <a:lnTo>
                  <a:pt x="715" y="207"/>
                </a:lnTo>
                <a:lnTo>
                  <a:pt x="716" y="208"/>
                </a:lnTo>
                <a:lnTo>
                  <a:pt x="718" y="210"/>
                </a:lnTo>
                <a:lnTo>
                  <a:pt x="719" y="211"/>
                </a:lnTo>
                <a:lnTo>
                  <a:pt x="719" y="212"/>
                </a:lnTo>
                <a:lnTo>
                  <a:pt x="720" y="214"/>
                </a:lnTo>
                <a:lnTo>
                  <a:pt x="722" y="215"/>
                </a:lnTo>
                <a:lnTo>
                  <a:pt x="723" y="216"/>
                </a:lnTo>
                <a:lnTo>
                  <a:pt x="724" y="219"/>
                </a:lnTo>
                <a:lnTo>
                  <a:pt x="726" y="220"/>
                </a:lnTo>
                <a:lnTo>
                  <a:pt x="727" y="223"/>
                </a:lnTo>
                <a:lnTo>
                  <a:pt x="728" y="224"/>
                </a:lnTo>
                <a:lnTo>
                  <a:pt x="730" y="227"/>
                </a:lnTo>
                <a:lnTo>
                  <a:pt x="731" y="228"/>
                </a:lnTo>
                <a:lnTo>
                  <a:pt x="732" y="231"/>
                </a:lnTo>
                <a:lnTo>
                  <a:pt x="734" y="232"/>
                </a:lnTo>
                <a:lnTo>
                  <a:pt x="735" y="234"/>
                </a:lnTo>
                <a:lnTo>
                  <a:pt x="736" y="235"/>
                </a:lnTo>
                <a:lnTo>
                  <a:pt x="738" y="238"/>
                </a:lnTo>
                <a:lnTo>
                  <a:pt x="738" y="239"/>
                </a:lnTo>
                <a:lnTo>
                  <a:pt x="739" y="240"/>
                </a:lnTo>
                <a:lnTo>
                  <a:pt x="740" y="242"/>
                </a:lnTo>
                <a:lnTo>
                  <a:pt x="742" y="243"/>
                </a:lnTo>
                <a:lnTo>
                  <a:pt x="743" y="244"/>
                </a:lnTo>
                <a:lnTo>
                  <a:pt x="743" y="245"/>
                </a:lnTo>
                <a:lnTo>
                  <a:pt x="744" y="247"/>
                </a:lnTo>
                <a:lnTo>
                  <a:pt x="746" y="248"/>
                </a:lnTo>
                <a:lnTo>
                  <a:pt x="746" y="249"/>
                </a:lnTo>
                <a:lnTo>
                  <a:pt x="747" y="249"/>
                </a:lnTo>
                <a:lnTo>
                  <a:pt x="747" y="251"/>
                </a:lnTo>
                <a:lnTo>
                  <a:pt x="748" y="252"/>
                </a:lnTo>
                <a:lnTo>
                  <a:pt x="750" y="253"/>
                </a:lnTo>
                <a:lnTo>
                  <a:pt x="750" y="255"/>
                </a:lnTo>
                <a:lnTo>
                  <a:pt x="751" y="256"/>
                </a:lnTo>
                <a:lnTo>
                  <a:pt x="752" y="257"/>
                </a:lnTo>
                <a:lnTo>
                  <a:pt x="753" y="259"/>
                </a:lnTo>
                <a:lnTo>
                  <a:pt x="753" y="260"/>
                </a:lnTo>
                <a:lnTo>
                  <a:pt x="755" y="263"/>
                </a:lnTo>
                <a:lnTo>
                  <a:pt x="756" y="264"/>
                </a:lnTo>
                <a:lnTo>
                  <a:pt x="757" y="265"/>
                </a:lnTo>
                <a:lnTo>
                  <a:pt x="759" y="268"/>
                </a:lnTo>
                <a:lnTo>
                  <a:pt x="760" y="269"/>
                </a:lnTo>
                <a:lnTo>
                  <a:pt x="761" y="272"/>
                </a:lnTo>
                <a:lnTo>
                  <a:pt x="764" y="273"/>
                </a:lnTo>
                <a:lnTo>
                  <a:pt x="765" y="276"/>
                </a:lnTo>
                <a:lnTo>
                  <a:pt x="767" y="277"/>
                </a:lnTo>
                <a:lnTo>
                  <a:pt x="768" y="280"/>
                </a:lnTo>
                <a:lnTo>
                  <a:pt x="769" y="281"/>
                </a:lnTo>
                <a:lnTo>
                  <a:pt x="771" y="283"/>
                </a:lnTo>
                <a:lnTo>
                  <a:pt x="771" y="284"/>
                </a:lnTo>
                <a:lnTo>
                  <a:pt x="772" y="285"/>
                </a:lnTo>
                <a:lnTo>
                  <a:pt x="773" y="287"/>
                </a:lnTo>
                <a:lnTo>
                  <a:pt x="775" y="288"/>
                </a:lnTo>
                <a:lnTo>
                  <a:pt x="775" y="289"/>
                </a:lnTo>
                <a:lnTo>
                  <a:pt x="776" y="291"/>
                </a:lnTo>
                <a:lnTo>
                  <a:pt x="777" y="292"/>
                </a:lnTo>
                <a:lnTo>
                  <a:pt x="777" y="293"/>
                </a:lnTo>
                <a:lnTo>
                  <a:pt x="779" y="295"/>
                </a:lnTo>
                <a:lnTo>
                  <a:pt x="780" y="296"/>
                </a:lnTo>
                <a:lnTo>
                  <a:pt x="780" y="297"/>
                </a:lnTo>
                <a:lnTo>
                  <a:pt x="781" y="298"/>
                </a:lnTo>
                <a:lnTo>
                  <a:pt x="781" y="300"/>
                </a:lnTo>
                <a:lnTo>
                  <a:pt x="783" y="300"/>
                </a:lnTo>
                <a:lnTo>
                  <a:pt x="783" y="301"/>
                </a:lnTo>
                <a:lnTo>
                  <a:pt x="784" y="302"/>
                </a:lnTo>
                <a:lnTo>
                  <a:pt x="784" y="304"/>
                </a:lnTo>
                <a:lnTo>
                  <a:pt x="785" y="305"/>
                </a:lnTo>
                <a:lnTo>
                  <a:pt x="785" y="306"/>
                </a:lnTo>
                <a:lnTo>
                  <a:pt x="787" y="308"/>
                </a:lnTo>
                <a:lnTo>
                  <a:pt x="788" y="309"/>
                </a:lnTo>
                <a:lnTo>
                  <a:pt x="788" y="310"/>
                </a:lnTo>
                <a:lnTo>
                  <a:pt x="789" y="312"/>
                </a:lnTo>
                <a:lnTo>
                  <a:pt x="791" y="313"/>
                </a:lnTo>
                <a:lnTo>
                  <a:pt x="791" y="316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6" name="Freeform 24">
            <a:extLst>
              <a:ext uri="{FF2B5EF4-FFF2-40B4-BE49-F238E27FC236}">
                <a16:creationId xmlns:a16="http://schemas.microsoft.com/office/drawing/2014/main" id="{BC798D6F-462F-244C-9437-081D9D0AA571}"/>
              </a:ext>
            </a:extLst>
          </p:cNvPr>
          <p:cNvSpPr>
            <a:spLocks/>
          </p:cNvSpPr>
          <p:nvPr/>
        </p:nvSpPr>
        <p:spPr bwMode="auto">
          <a:xfrm>
            <a:off x="5139239" y="4074277"/>
            <a:ext cx="511551" cy="206738"/>
          </a:xfrm>
          <a:custGeom>
            <a:avLst/>
            <a:gdLst>
              <a:gd name="T0" fmla="*/ 0 w 791"/>
              <a:gd name="T1" fmla="*/ 1 h 315"/>
              <a:gd name="T2" fmla="*/ 0 w 791"/>
              <a:gd name="T3" fmla="*/ 1 h 315"/>
              <a:gd name="T4" fmla="*/ 0 w 791"/>
              <a:gd name="T5" fmla="*/ 1 h 315"/>
              <a:gd name="T6" fmla="*/ 0 w 791"/>
              <a:gd name="T7" fmla="*/ 1 h 315"/>
              <a:gd name="T8" fmla="*/ 0 w 791"/>
              <a:gd name="T9" fmla="*/ 1 h 315"/>
              <a:gd name="T10" fmla="*/ 0 w 791"/>
              <a:gd name="T11" fmla="*/ 1 h 315"/>
              <a:gd name="T12" fmla="*/ 0 w 791"/>
              <a:gd name="T13" fmla="*/ 1 h 315"/>
              <a:gd name="T14" fmla="*/ 0 w 791"/>
              <a:gd name="T15" fmla="*/ 1 h 315"/>
              <a:gd name="T16" fmla="*/ 0 w 791"/>
              <a:gd name="T17" fmla="*/ 1 h 315"/>
              <a:gd name="T18" fmla="*/ 0 w 791"/>
              <a:gd name="T19" fmla="*/ 1 h 315"/>
              <a:gd name="T20" fmla="*/ 0 w 791"/>
              <a:gd name="T21" fmla="*/ 1 h 315"/>
              <a:gd name="T22" fmla="*/ 0 w 791"/>
              <a:gd name="T23" fmla="*/ 1 h 315"/>
              <a:gd name="T24" fmla="*/ 0 w 791"/>
              <a:gd name="T25" fmla="*/ 1 h 315"/>
              <a:gd name="T26" fmla="*/ 0 w 791"/>
              <a:gd name="T27" fmla="*/ 1 h 315"/>
              <a:gd name="T28" fmla="*/ 0 w 791"/>
              <a:gd name="T29" fmla="*/ 1 h 315"/>
              <a:gd name="T30" fmla="*/ 0 w 791"/>
              <a:gd name="T31" fmla="*/ 1 h 315"/>
              <a:gd name="T32" fmla="*/ 0 w 791"/>
              <a:gd name="T33" fmla="*/ 1 h 315"/>
              <a:gd name="T34" fmla="*/ 0 w 791"/>
              <a:gd name="T35" fmla="*/ 1 h 315"/>
              <a:gd name="T36" fmla="*/ 0 w 791"/>
              <a:gd name="T37" fmla="*/ 1 h 315"/>
              <a:gd name="T38" fmla="*/ 0 w 791"/>
              <a:gd name="T39" fmla="*/ 1 h 315"/>
              <a:gd name="T40" fmla="*/ 0 w 791"/>
              <a:gd name="T41" fmla="*/ 1 h 315"/>
              <a:gd name="T42" fmla="*/ 0 w 791"/>
              <a:gd name="T43" fmla="*/ 1 h 315"/>
              <a:gd name="T44" fmla="*/ 0 w 791"/>
              <a:gd name="T45" fmla="*/ 1 h 315"/>
              <a:gd name="T46" fmla="*/ 0 w 791"/>
              <a:gd name="T47" fmla="*/ 1 h 315"/>
              <a:gd name="T48" fmla="*/ 0 w 791"/>
              <a:gd name="T49" fmla="*/ 1 h 315"/>
              <a:gd name="T50" fmla="*/ 0 w 791"/>
              <a:gd name="T51" fmla="*/ 1 h 315"/>
              <a:gd name="T52" fmla="*/ 0 w 791"/>
              <a:gd name="T53" fmla="*/ 1 h 315"/>
              <a:gd name="T54" fmla="*/ 0 w 791"/>
              <a:gd name="T55" fmla="*/ 1 h 315"/>
              <a:gd name="T56" fmla="*/ 0 w 791"/>
              <a:gd name="T57" fmla="*/ 1 h 315"/>
              <a:gd name="T58" fmla="*/ 0 w 791"/>
              <a:gd name="T59" fmla="*/ 1 h 315"/>
              <a:gd name="T60" fmla="*/ 0 w 791"/>
              <a:gd name="T61" fmla="*/ 1 h 315"/>
              <a:gd name="T62" fmla="*/ 0 w 791"/>
              <a:gd name="T63" fmla="*/ 1 h 315"/>
              <a:gd name="T64" fmla="*/ 0 w 791"/>
              <a:gd name="T65" fmla="*/ 1 h 315"/>
              <a:gd name="T66" fmla="*/ 0 w 791"/>
              <a:gd name="T67" fmla="*/ 1 h 315"/>
              <a:gd name="T68" fmla="*/ 0 w 791"/>
              <a:gd name="T69" fmla="*/ 1 h 315"/>
              <a:gd name="T70" fmla="*/ 0 w 791"/>
              <a:gd name="T71" fmla="*/ 1 h 315"/>
              <a:gd name="T72" fmla="*/ 0 w 791"/>
              <a:gd name="T73" fmla="*/ 1 h 315"/>
              <a:gd name="T74" fmla="*/ 0 w 791"/>
              <a:gd name="T75" fmla="*/ 1 h 315"/>
              <a:gd name="T76" fmla="*/ 0 w 791"/>
              <a:gd name="T77" fmla="*/ 1 h 315"/>
              <a:gd name="T78" fmla="*/ 0 w 791"/>
              <a:gd name="T79" fmla="*/ 1 h 315"/>
              <a:gd name="T80" fmla="*/ 0 w 791"/>
              <a:gd name="T81" fmla="*/ 1 h 315"/>
              <a:gd name="T82" fmla="*/ 0 w 791"/>
              <a:gd name="T83" fmla="*/ 1 h 315"/>
              <a:gd name="T84" fmla="*/ 0 w 791"/>
              <a:gd name="T85" fmla="*/ 1 h 315"/>
              <a:gd name="T86" fmla="*/ 0 w 791"/>
              <a:gd name="T87" fmla="*/ 1 h 315"/>
              <a:gd name="T88" fmla="*/ 0 w 791"/>
              <a:gd name="T89" fmla="*/ 1 h 315"/>
              <a:gd name="T90" fmla="*/ 0 w 791"/>
              <a:gd name="T91" fmla="*/ 1 h 315"/>
              <a:gd name="T92" fmla="*/ 0 w 791"/>
              <a:gd name="T93" fmla="*/ 1 h 315"/>
              <a:gd name="T94" fmla="*/ 0 w 791"/>
              <a:gd name="T95" fmla="*/ 1 h 315"/>
              <a:gd name="T96" fmla="*/ 0 w 791"/>
              <a:gd name="T97" fmla="*/ 1 h 315"/>
              <a:gd name="T98" fmla="*/ 0 w 791"/>
              <a:gd name="T99" fmla="*/ 1 h 315"/>
              <a:gd name="T100" fmla="*/ 0 w 791"/>
              <a:gd name="T101" fmla="*/ 1 h 315"/>
              <a:gd name="T102" fmla="*/ 0 w 791"/>
              <a:gd name="T103" fmla="*/ 1 h 315"/>
              <a:gd name="T104" fmla="*/ 0 w 791"/>
              <a:gd name="T105" fmla="*/ 1 h 315"/>
              <a:gd name="T106" fmla="*/ 0 w 791"/>
              <a:gd name="T107" fmla="*/ 1 h 315"/>
              <a:gd name="T108" fmla="*/ 0 w 791"/>
              <a:gd name="T109" fmla="*/ 1 h 315"/>
              <a:gd name="T110" fmla="*/ 0 w 791"/>
              <a:gd name="T111" fmla="*/ 1 h 315"/>
              <a:gd name="T112" fmla="*/ 0 w 791"/>
              <a:gd name="T113" fmla="*/ 1 h 315"/>
              <a:gd name="T114" fmla="*/ 0 w 791"/>
              <a:gd name="T115" fmla="*/ 1 h 315"/>
              <a:gd name="T116" fmla="*/ 0 w 791"/>
              <a:gd name="T117" fmla="*/ 1 h 315"/>
              <a:gd name="T118" fmla="*/ 0 w 791"/>
              <a:gd name="T119" fmla="*/ 1 h 315"/>
              <a:gd name="T120" fmla="*/ 0 w 791"/>
              <a:gd name="T121" fmla="*/ 1 h 31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1"/>
              <a:gd name="T184" fmla="*/ 0 h 315"/>
              <a:gd name="T185" fmla="*/ 791 w 791"/>
              <a:gd name="T186" fmla="*/ 315 h 31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1" h="315">
                <a:moveTo>
                  <a:pt x="0" y="315"/>
                </a:moveTo>
                <a:lnTo>
                  <a:pt x="30" y="315"/>
                </a:lnTo>
                <a:lnTo>
                  <a:pt x="58" y="315"/>
                </a:lnTo>
                <a:lnTo>
                  <a:pt x="85" y="315"/>
                </a:lnTo>
                <a:lnTo>
                  <a:pt x="110" y="315"/>
                </a:lnTo>
                <a:lnTo>
                  <a:pt x="132" y="315"/>
                </a:lnTo>
                <a:lnTo>
                  <a:pt x="153" y="315"/>
                </a:lnTo>
                <a:lnTo>
                  <a:pt x="173" y="315"/>
                </a:lnTo>
                <a:lnTo>
                  <a:pt x="192" y="315"/>
                </a:lnTo>
                <a:lnTo>
                  <a:pt x="209" y="315"/>
                </a:lnTo>
                <a:lnTo>
                  <a:pt x="225" y="315"/>
                </a:lnTo>
                <a:lnTo>
                  <a:pt x="240" y="315"/>
                </a:lnTo>
                <a:lnTo>
                  <a:pt x="253" y="315"/>
                </a:lnTo>
                <a:lnTo>
                  <a:pt x="265" y="315"/>
                </a:lnTo>
                <a:lnTo>
                  <a:pt x="275" y="315"/>
                </a:lnTo>
                <a:lnTo>
                  <a:pt x="285" y="315"/>
                </a:lnTo>
                <a:lnTo>
                  <a:pt x="294" y="314"/>
                </a:lnTo>
                <a:lnTo>
                  <a:pt x="302" y="314"/>
                </a:lnTo>
                <a:lnTo>
                  <a:pt x="308" y="314"/>
                </a:lnTo>
                <a:lnTo>
                  <a:pt x="315" y="314"/>
                </a:lnTo>
                <a:lnTo>
                  <a:pt x="320" y="314"/>
                </a:lnTo>
                <a:lnTo>
                  <a:pt x="326" y="314"/>
                </a:lnTo>
                <a:lnTo>
                  <a:pt x="330" y="314"/>
                </a:lnTo>
                <a:lnTo>
                  <a:pt x="334" y="314"/>
                </a:lnTo>
                <a:lnTo>
                  <a:pt x="338" y="314"/>
                </a:lnTo>
                <a:lnTo>
                  <a:pt x="340" y="314"/>
                </a:lnTo>
                <a:lnTo>
                  <a:pt x="343" y="314"/>
                </a:lnTo>
                <a:lnTo>
                  <a:pt x="346" y="314"/>
                </a:lnTo>
                <a:lnTo>
                  <a:pt x="348" y="314"/>
                </a:lnTo>
                <a:lnTo>
                  <a:pt x="349" y="314"/>
                </a:lnTo>
                <a:lnTo>
                  <a:pt x="352" y="314"/>
                </a:lnTo>
                <a:lnTo>
                  <a:pt x="355" y="314"/>
                </a:lnTo>
                <a:lnTo>
                  <a:pt x="356" y="313"/>
                </a:lnTo>
                <a:lnTo>
                  <a:pt x="359" y="313"/>
                </a:lnTo>
                <a:lnTo>
                  <a:pt x="360" y="313"/>
                </a:lnTo>
                <a:lnTo>
                  <a:pt x="363" y="313"/>
                </a:lnTo>
                <a:lnTo>
                  <a:pt x="364" y="313"/>
                </a:lnTo>
                <a:lnTo>
                  <a:pt x="367" y="313"/>
                </a:lnTo>
                <a:lnTo>
                  <a:pt x="368" y="313"/>
                </a:lnTo>
                <a:lnTo>
                  <a:pt x="369" y="313"/>
                </a:lnTo>
                <a:lnTo>
                  <a:pt x="371" y="313"/>
                </a:lnTo>
                <a:lnTo>
                  <a:pt x="372" y="313"/>
                </a:lnTo>
                <a:lnTo>
                  <a:pt x="373" y="313"/>
                </a:lnTo>
                <a:lnTo>
                  <a:pt x="375" y="311"/>
                </a:lnTo>
                <a:lnTo>
                  <a:pt x="376" y="311"/>
                </a:lnTo>
                <a:lnTo>
                  <a:pt x="377" y="311"/>
                </a:lnTo>
                <a:lnTo>
                  <a:pt x="379" y="311"/>
                </a:lnTo>
                <a:lnTo>
                  <a:pt x="380" y="311"/>
                </a:lnTo>
                <a:lnTo>
                  <a:pt x="381" y="311"/>
                </a:lnTo>
                <a:lnTo>
                  <a:pt x="383" y="311"/>
                </a:lnTo>
                <a:lnTo>
                  <a:pt x="384" y="311"/>
                </a:lnTo>
                <a:lnTo>
                  <a:pt x="385" y="311"/>
                </a:lnTo>
                <a:lnTo>
                  <a:pt x="387" y="311"/>
                </a:lnTo>
                <a:lnTo>
                  <a:pt x="388" y="310"/>
                </a:lnTo>
                <a:lnTo>
                  <a:pt x="389" y="310"/>
                </a:lnTo>
                <a:lnTo>
                  <a:pt x="391" y="310"/>
                </a:lnTo>
                <a:lnTo>
                  <a:pt x="392" y="310"/>
                </a:lnTo>
                <a:lnTo>
                  <a:pt x="393" y="310"/>
                </a:lnTo>
                <a:lnTo>
                  <a:pt x="395" y="310"/>
                </a:lnTo>
                <a:lnTo>
                  <a:pt x="396" y="309"/>
                </a:lnTo>
                <a:lnTo>
                  <a:pt x="397" y="309"/>
                </a:lnTo>
                <a:lnTo>
                  <a:pt x="400" y="309"/>
                </a:lnTo>
                <a:lnTo>
                  <a:pt x="401" y="309"/>
                </a:lnTo>
                <a:lnTo>
                  <a:pt x="404" y="309"/>
                </a:lnTo>
                <a:lnTo>
                  <a:pt x="405" y="307"/>
                </a:lnTo>
                <a:lnTo>
                  <a:pt x="408" y="307"/>
                </a:lnTo>
                <a:lnTo>
                  <a:pt x="409" y="307"/>
                </a:lnTo>
                <a:lnTo>
                  <a:pt x="412" y="307"/>
                </a:lnTo>
                <a:lnTo>
                  <a:pt x="413" y="307"/>
                </a:lnTo>
                <a:lnTo>
                  <a:pt x="414" y="306"/>
                </a:lnTo>
                <a:lnTo>
                  <a:pt x="416" y="306"/>
                </a:lnTo>
                <a:lnTo>
                  <a:pt x="417" y="306"/>
                </a:lnTo>
                <a:lnTo>
                  <a:pt x="418" y="306"/>
                </a:lnTo>
                <a:lnTo>
                  <a:pt x="420" y="306"/>
                </a:lnTo>
                <a:lnTo>
                  <a:pt x="421" y="306"/>
                </a:lnTo>
                <a:lnTo>
                  <a:pt x="422" y="305"/>
                </a:lnTo>
                <a:lnTo>
                  <a:pt x="424" y="305"/>
                </a:lnTo>
                <a:lnTo>
                  <a:pt x="425" y="305"/>
                </a:lnTo>
                <a:lnTo>
                  <a:pt x="426" y="305"/>
                </a:lnTo>
                <a:lnTo>
                  <a:pt x="428" y="305"/>
                </a:lnTo>
                <a:lnTo>
                  <a:pt x="429" y="305"/>
                </a:lnTo>
                <a:lnTo>
                  <a:pt x="430" y="303"/>
                </a:lnTo>
                <a:lnTo>
                  <a:pt x="432" y="303"/>
                </a:lnTo>
                <a:lnTo>
                  <a:pt x="433" y="303"/>
                </a:lnTo>
                <a:lnTo>
                  <a:pt x="434" y="302"/>
                </a:lnTo>
                <a:lnTo>
                  <a:pt x="437" y="302"/>
                </a:lnTo>
                <a:lnTo>
                  <a:pt x="438" y="302"/>
                </a:lnTo>
                <a:lnTo>
                  <a:pt x="440" y="301"/>
                </a:lnTo>
                <a:lnTo>
                  <a:pt x="441" y="301"/>
                </a:lnTo>
                <a:lnTo>
                  <a:pt x="442" y="299"/>
                </a:lnTo>
                <a:lnTo>
                  <a:pt x="445" y="299"/>
                </a:lnTo>
                <a:lnTo>
                  <a:pt x="446" y="298"/>
                </a:lnTo>
                <a:lnTo>
                  <a:pt x="449" y="298"/>
                </a:lnTo>
                <a:lnTo>
                  <a:pt x="451" y="297"/>
                </a:lnTo>
                <a:lnTo>
                  <a:pt x="453" y="297"/>
                </a:lnTo>
                <a:lnTo>
                  <a:pt x="455" y="295"/>
                </a:lnTo>
                <a:lnTo>
                  <a:pt x="458" y="295"/>
                </a:lnTo>
                <a:lnTo>
                  <a:pt x="461" y="294"/>
                </a:lnTo>
                <a:lnTo>
                  <a:pt x="462" y="294"/>
                </a:lnTo>
                <a:lnTo>
                  <a:pt x="465" y="293"/>
                </a:lnTo>
                <a:lnTo>
                  <a:pt x="466" y="293"/>
                </a:lnTo>
                <a:lnTo>
                  <a:pt x="467" y="291"/>
                </a:lnTo>
                <a:lnTo>
                  <a:pt x="469" y="291"/>
                </a:lnTo>
                <a:lnTo>
                  <a:pt x="470" y="291"/>
                </a:lnTo>
                <a:lnTo>
                  <a:pt x="473" y="290"/>
                </a:lnTo>
                <a:lnTo>
                  <a:pt x="474" y="290"/>
                </a:lnTo>
                <a:lnTo>
                  <a:pt x="475" y="290"/>
                </a:lnTo>
                <a:lnTo>
                  <a:pt x="475" y="289"/>
                </a:lnTo>
                <a:lnTo>
                  <a:pt x="477" y="289"/>
                </a:lnTo>
                <a:lnTo>
                  <a:pt x="478" y="289"/>
                </a:lnTo>
                <a:lnTo>
                  <a:pt x="479" y="287"/>
                </a:lnTo>
                <a:lnTo>
                  <a:pt x="481" y="287"/>
                </a:lnTo>
                <a:lnTo>
                  <a:pt x="482" y="287"/>
                </a:lnTo>
                <a:lnTo>
                  <a:pt x="483" y="286"/>
                </a:lnTo>
                <a:lnTo>
                  <a:pt x="485" y="286"/>
                </a:lnTo>
                <a:lnTo>
                  <a:pt x="486" y="285"/>
                </a:lnTo>
                <a:lnTo>
                  <a:pt x="487" y="285"/>
                </a:lnTo>
                <a:lnTo>
                  <a:pt x="489" y="285"/>
                </a:lnTo>
                <a:lnTo>
                  <a:pt x="490" y="284"/>
                </a:lnTo>
                <a:lnTo>
                  <a:pt x="491" y="284"/>
                </a:lnTo>
                <a:lnTo>
                  <a:pt x="493" y="282"/>
                </a:lnTo>
                <a:lnTo>
                  <a:pt x="494" y="281"/>
                </a:lnTo>
                <a:lnTo>
                  <a:pt x="495" y="281"/>
                </a:lnTo>
                <a:lnTo>
                  <a:pt x="497" y="280"/>
                </a:lnTo>
                <a:lnTo>
                  <a:pt x="499" y="278"/>
                </a:lnTo>
                <a:lnTo>
                  <a:pt x="500" y="278"/>
                </a:lnTo>
                <a:lnTo>
                  <a:pt x="503" y="277"/>
                </a:lnTo>
                <a:lnTo>
                  <a:pt x="504" y="276"/>
                </a:lnTo>
                <a:lnTo>
                  <a:pt x="507" y="274"/>
                </a:lnTo>
                <a:lnTo>
                  <a:pt x="508" y="274"/>
                </a:lnTo>
                <a:lnTo>
                  <a:pt x="511" y="273"/>
                </a:lnTo>
                <a:lnTo>
                  <a:pt x="512" y="272"/>
                </a:lnTo>
                <a:lnTo>
                  <a:pt x="514" y="272"/>
                </a:lnTo>
                <a:lnTo>
                  <a:pt x="515" y="270"/>
                </a:lnTo>
                <a:lnTo>
                  <a:pt x="516" y="270"/>
                </a:lnTo>
                <a:lnTo>
                  <a:pt x="518" y="269"/>
                </a:lnTo>
                <a:lnTo>
                  <a:pt x="519" y="269"/>
                </a:lnTo>
                <a:lnTo>
                  <a:pt x="520" y="268"/>
                </a:lnTo>
                <a:lnTo>
                  <a:pt x="522" y="268"/>
                </a:lnTo>
                <a:lnTo>
                  <a:pt x="523" y="266"/>
                </a:lnTo>
                <a:lnTo>
                  <a:pt x="524" y="266"/>
                </a:lnTo>
                <a:lnTo>
                  <a:pt x="526" y="265"/>
                </a:lnTo>
                <a:lnTo>
                  <a:pt x="527" y="265"/>
                </a:lnTo>
                <a:lnTo>
                  <a:pt x="528" y="264"/>
                </a:lnTo>
                <a:lnTo>
                  <a:pt x="530" y="264"/>
                </a:lnTo>
                <a:lnTo>
                  <a:pt x="531" y="262"/>
                </a:lnTo>
                <a:lnTo>
                  <a:pt x="532" y="262"/>
                </a:lnTo>
                <a:lnTo>
                  <a:pt x="534" y="261"/>
                </a:lnTo>
                <a:lnTo>
                  <a:pt x="535" y="261"/>
                </a:lnTo>
                <a:lnTo>
                  <a:pt x="536" y="260"/>
                </a:lnTo>
                <a:lnTo>
                  <a:pt x="538" y="260"/>
                </a:lnTo>
                <a:lnTo>
                  <a:pt x="539" y="258"/>
                </a:lnTo>
                <a:lnTo>
                  <a:pt x="540" y="257"/>
                </a:lnTo>
                <a:lnTo>
                  <a:pt x="542" y="257"/>
                </a:lnTo>
                <a:lnTo>
                  <a:pt x="543" y="256"/>
                </a:lnTo>
                <a:lnTo>
                  <a:pt x="546" y="254"/>
                </a:lnTo>
                <a:lnTo>
                  <a:pt x="547" y="253"/>
                </a:lnTo>
                <a:lnTo>
                  <a:pt x="550" y="253"/>
                </a:lnTo>
                <a:lnTo>
                  <a:pt x="551" y="252"/>
                </a:lnTo>
                <a:lnTo>
                  <a:pt x="552" y="250"/>
                </a:lnTo>
                <a:lnTo>
                  <a:pt x="553" y="250"/>
                </a:lnTo>
                <a:lnTo>
                  <a:pt x="555" y="249"/>
                </a:lnTo>
                <a:lnTo>
                  <a:pt x="556" y="248"/>
                </a:lnTo>
                <a:lnTo>
                  <a:pt x="557" y="248"/>
                </a:lnTo>
                <a:lnTo>
                  <a:pt x="559" y="246"/>
                </a:lnTo>
                <a:lnTo>
                  <a:pt x="560" y="246"/>
                </a:lnTo>
                <a:lnTo>
                  <a:pt x="561" y="245"/>
                </a:lnTo>
                <a:lnTo>
                  <a:pt x="563" y="245"/>
                </a:lnTo>
                <a:lnTo>
                  <a:pt x="564" y="244"/>
                </a:lnTo>
                <a:lnTo>
                  <a:pt x="565" y="244"/>
                </a:lnTo>
                <a:lnTo>
                  <a:pt x="567" y="242"/>
                </a:lnTo>
                <a:lnTo>
                  <a:pt x="568" y="241"/>
                </a:lnTo>
                <a:lnTo>
                  <a:pt x="569" y="241"/>
                </a:lnTo>
                <a:lnTo>
                  <a:pt x="571" y="240"/>
                </a:lnTo>
                <a:lnTo>
                  <a:pt x="572" y="240"/>
                </a:lnTo>
                <a:lnTo>
                  <a:pt x="572" y="238"/>
                </a:lnTo>
                <a:lnTo>
                  <a:pt x="573" y="238"/>
                </a:lnTo>
                <a:lnTo>
                  <a:pt x="575" y="237"/>
                </a:lnTo>
                <a:lnTo>
                  <a:pt x="576" y="236"/>
                </a:lnTo>
                <a:lnTo>
                  <a:pt x="577" y="236"/>
                </a:lnTo>
                <a:lnTo>
                  <a:pt x="579" y="234"/>
                </a:lnTo>
                <a:lnTo>
                  <a:pt x="580" y="234"/>
                </a:lnTo>
                <a:lnTo>
                  <a:pt x="581" y="233"/>
                </a:lnTo>
                <a:lnTo>
                  <a:pt x="583" y="232"/>
                </a:lnTo>
                <a:lnTo>
                  <a:pt x="584" y="231"/>
                </a:lnTo>
                <a:lnTo>
                  <a:pt x="585" y="231"/>
                </a:lnTo>
                <a:lnTo>
                  <a:pt x="587" y="229"/>
                </a:lnTo>
                <a:lnTo>
                  <a:pt x="588" y="228"/>
                </a:lnTo>
                <a:lnTo>
                  <a:pt x="589" y="228"/>
                </a:lnTo>
                <a:lnTo>
                  <a:pt x="591" y="227"/>
                </a:lnTo>
                <a:lnTo>
                  <a:pt x="592" y="227"/>
                </a:lnTo>
                <a:lnTo>
                  <a:pt x="593" y="225"/>
                </a:lnTo>
                <a:lnTo>
                  <a:pt x="595" y="225"/>
                </a:lnTo>
                <a:lnTo>
                  <a:pt x="595" y="224"/>
                </a:lnTo>
                <a:lnTo>
                  <a:pt x="596" y="224"/>
                </a:lnTo>
                <a:lnTo>
                  <a:pt x="596" y="223"/>
                </a:lnTo>
                <a:lnTo>
                  <a:pt x="597" y="223"/>
                </a:lnTo>
                <a:lnTo>
                  <a:pt x="599" y="223"/>
                </a:lnTo>
                <a:lnTo>
                  <a:pt x="599" y="221"/>
                </a:lnTo>
                <a:lnTo>
                  <a:pt x="600" y="221"/>
                </a:lnTo>
                <a:lnTo>
                  <a:pt x="601" y="220"/>
                </a:lnTo>
                <a:lnTo>
                  <a:pt x="602" y="220"/>
                </a:lnTo>
                <a:lnTo>
                  <a:pt x="602" y="219"/>
                </a:lnTo>
                <a:lnTo>
                  <a:pt x="604" y="219"/>
                </a:lnTo>
                <a:lnTo>
                  <a:pt x="604" y="217"/>
                </a:lnTo>
                <a:lnTo>
                  <a:pt x="605" y="217"/>
                </a:lnTo>
                <a:lnTo>
                  <a:pt x="606" y="216"/>
                </a:lnTo>
                <a:lnTo>
                  <a:pt x="608" y="215"/>
                </a:lnTo>
                <a:lnTo>
                  <a:pt x="609" y="215"/>
                </a:lnTo>
                <a:lnTo>
                  <a:pt x="609" y="213"/>
                </a:lnTo>
                <a:lnTo>
                  <a:pt x="610" y="213"/>
                </a:lnTo>
                <a:lnTo>
                  <a:pt x="612" y="212"/>
                </a:lnTo>
                <a:lnTo>
                  <a:pt x="612" y="211"/>
                </a:lnTo>
                <a:lnTo>
                  <a:pt x="613" y="211"/>
                </a:lnTo>
                <a:lnTo>
                  <a:pt x="614" y="209"/>
                </a:lnTo>
                <a:lnTo>
                  <a:pt x="616" y="209"/>
                </a:lnTo>
                <a:lnTo>
                  <a:pt x="616" y="208"/>
                </a:lnTo>
                <a:lnTo>
                  <a:pt x="617" y="208"/>
                </a:lnTo>
                <a:lnTo>
                  <a:pt x="618" y="207"/>
                </a:lnTo>
                <a:lnTo>
                  <a:pt x="620" y="205"/>
                </a:lnTo>
                <a:lnTo>
                  <a:pt x="621" y="205"/>
                </a:lnTo>
                <a:lnTo>
                  <a:pt x="621" y="204"/>
                </a:lnTo>
                <a:lnTo>
                  <a:pt x="622" y="204"/>
                </a:lnTo>
                <a:lnTo>
                  <a:pt x="622" y="203"/>
                </a:lnTo>
                <a:lnTo>
                  <a:pt x="624" y="203"/>
                </a:lnTo>
                <a:lnTo>
                  <a:pt x="625" y="201"/>
                </a:lnTo>
                <a:lnTo>
                  <a:pt x="626" y="201"/>
                </a:lnTo>
                <a:lnTo>
                  <a:pt x="626" y="200"/>
                </a:lnTo>
                <a:lnTo>
                  <a:pt x="628" y="200"/>
                </a:lnTo>
                <a:lnTo>
                  <a:pt x="629" y="199"/>
                </a:lnTo>
                <a:lnTo>
                  <a:pt x="630" y="197"/>
                </a:lnTo>
                <a:lnTo>
                  <a:pt x="632" y="197"/>
                </a:lnTo>
                <a:lnTo>
                  <a:pt x="633" y="196"/>
                </a:lnTo>
                <a:lnTo>
                  <a:pt x="634" y="196"/>
                </a:lnTo>
                <a:lnTo>
                  <a:pt x="634" y="195"/>
                </a:lnTo>
                <a:lnTo>
                  <a:pt x="636" y="193"/>
                </a:lnTo>
                <a:lnTo>
                  <a:pt x="637" y="193"/>
                </a:lnTo>
                <a:lnTo>
                  <a:pt x="638" y="192"/>
                </a:lnTo>
                <a:lnTo>
                  <a:pt x="640" y="192"/>
                </a:lnTo>
                <a:lnTo>
                  <a:pt x="641" y="191"/>
                </a:lnTo>
                <a:lnTo>
                  <a:pt x="642" y="189"/>
                </a:lnTo>
                <a:lnTo>
                  <a:pt x="644" y="189"/>
                </a:lnTo>
                <a:lnTo>
                  <a:pt x="644" y="188"/>
                </a:lnTo>
                <a:lnTo>
                  <a:pt x="645" y="188"/>
                </a:lnTo>
                <a:lnTo>
                  <a:pt x="646" y="187"/>
                </a:lnTo>
                <a:lnTo>
                  <a:pt x="648" y="185"/>
                </a:lnTo>
                <a:lnTo>
                  <a:pt x="649" y="185"/>
                </a:lnTo>
                <a:lnTo>
                  <a:pt x="649" y="184"/>
                </a:lnTo>
                <a:lnTo>
                  <a:pt x="650" y="184"/>
                </a:lnTo>
                <a:lnTo>
                  <a:pt x="650" y="183"/>
                </a:lnTo>
                <a:lnTo>
                  <a:pt x="651" y="183"/>
                </a:lnTo>
                <a:lnTo>
                  <a:pt x="651" y="182"/>
                </a:lnTo>
                <a:lnTo>
                  <a:pt x="653" y="182"/>
                </a:lnTo>
                <a:lnTo>
                  <a:pt x="653" y="180"/>
                </a:lnTo>
                <a:lnTo>
                  <a:pt x="654" y="180"/>
                </a:lnTo>
                <a:lnTo>
                  <a:pt x="654" y="179"/>
                </a:lnTo>
                <a:lnTo>
                  <a:pt x="655" y="179"/>
                </a:lnTo>
                <a:lnTo>
                  <a:pt x="655" y="178"/>
                </a:lnTo>
                <a:lnTo>
                  <a:pt x="657" y="178"/>
                </a:lnTo>
                <a:lnTo>
                  <a:pt x="658" y="176"/>
                </a:lnTo>
                <a:lnTo>
                  <a:pt x="659" y="175"/>
                </a:lnTo>
                <a:lnTo>
                  <a:pt x="659" y="174"/>
                </a:lnTo>
                <a:lnTo>
                  <a:pt x="661" y="174"/>
                </a:lnTo>
                <a:lnTo>
                  <a:pt x="662" y="172"/>
                </a:lnTo>
                <a:lnTo>
                  <a:pt x="663" y="171"/>
                </a:lnTo>
                <a:lnTo>
                  <a:pt x="665" y="170"/>
                </a:lnTo>
                <a:lnTo>
                  <a:pt x="666" y="168"/>
                </a:lnTo>
                <a:lnTo>
                  <a:pt x="667" y="167"/>
                </a:lnTo>
                <a:lnTo>
                  <a:pt x="669" y="166"/>
                </a:lnTo>
                <a:lnTo>
                  <a:pt x="669" y="164"/>
                </a:lnTo>
                <a:lnTo>
                  <a:pt x="670" y="163"/>
                </a:lnTo>
                <a:lnTo>
                  <a:pt x="671" y="162"/>
                </a:lnTo>
                <a:lnTo>
                  <a:pt x="673" y="162"/>
                </a:lnTo>
                <a:lnTo>
                  <a:pt x="673" y="160"/>
                </a:lnTo>
                <a:lnTo>
                  <a:pt x="674" y="159"/>
                </a:lnTo>
                <a:lnTo>
                  <a:pt x="675" y="158"/>
                </a:lnTo>
                <a:lnTo>
                  <a:pt x="677" y="156"/>
                </a:lnTo>
                <a:lnTo>
                  <a:pt x="678" y="155"/>
                </a:lnTo>
                <a:lnTo>
                  <a:pt x="679" y="154"/>
                </a:lnTo>
                <a:lnTo>
                  <a:pt x="679" y="152"/>
                </a:lnTo>
                <a:lnTo>
                  <a:pt x="681" y="152"/>
                </a:lnTo>
                <a:lnTo>
                  <a:pt x="681" y="151"/>
                </a:lnTo>
                <a:lnTo>
                  <a:pt x="682" y="150"/>
                </a:lnTo>
                <a:lnTo>
                  <a:pt x="683" y="150"/>
                </a:lnTo>
                <a:lnTo>
                  <a:pt x="683" y="148"/>
                </a:lnTo>
                <a:lnTo>
                  <a:pt x="685" y="147"/>
                </a:lnTo>
                <a:lnTo>
                  <a:pt x="686" y="146"/>
                </a:lnTo>
                <a:lnTo>
                  <a:pt x="686" y="144"/>
                </a:lnTo>
                <a:lnTo>
                  <a:pt x="687" y="143"/>
                </a:lnTo>
                <a:lnTo>
                  <a:pt x="689" y="142"/>
                </a:lnTo>
                <a:lnTo>
                  <a:pt x="690" y="140"/>
                </a:lnTo>
                <a:lnTo>
                  <a:pt x="691" y="139"/>
                </a:lnTo>
                <a:lnTo>
                  <a:pt x="693" y="138"/>
                </a:lnTo>
                <a:lnTo>
                  <a:pt x="694" y="136"/>
                </a:lnTo>
                <a:lnTo>
                  <a:pt x="695" y="134"/>
                </a:lnTo>
                <a:lnTo>
                  <a:pt x="697" y="132"/>
                </a:lnTo>
                <a:lnTo>
                  <a:pt x="698" y="131"/>
                </a:lnTo>
                <a:lnTo>
                  <a:pt x="699" y="130"/>
                </a:lnTo>
                <a:lnTo>
                  <a:pt x="701" y="127"/>
                </a:lnTo>
                <a:lnTo>
                  <a:pt x="702" y="126"/>
                </a:lnTo>
                <a:lnTo>
                  <a:pt x="703" y="125"/>
                </a:lnTo>
                <a:lnTo>
                  <a:pt x="704" y="123"/>
                </a:lnTo>
                <a:lnTo>
                  <a:pt x="704" y="122"/>
                </a:lnTo>
                <a:lnTo>
                  <a:pt x="706" y="122"/>
                </a:lnTo>
                <a:lnTo>
                  <a:pt x="707" y="121"/>
                </a:lnTo>
                <a:lnTo>
                  <a:pt x="707" y="119"/>
                </a:lnTo>
                <a:lnTo>
                  <a:pt x="708" y="118"/>
                </a:lnTo>
                <a:lnTo>
                  <a:pt x="710" y="117"/>
                </a:lnTo>
                <a:lnTo>
                  <a:pt x="711" y="115"/>
                </a:lnTo>
                <a:lnTo>
                  <a:pt x="711" y="114"/>
                </a:lnTo>
                <a:lnTo>
                  <a:pt x="712" y="113"/>
                </a:lnTo>
                <a:lnTo>
                  <a:pt x="714" y="113"/>
                </a:lnTo>
                <a:lnTo>
                  <a:pt x="714" y="111"/>
                </a:lnTo>
                <a:lnTo>
                  <a:pt x="715" y="110"/>
                </a:lnTo>
                <a:lnTo>
                  <a:pt x="715" y="109"/>
                </a:lnTo>
                <a:lnTo>
                  <a:pt x="716" y="107"/>
                </a:lnTo>
                <a:lnTo>
                  <a:pt x="718" y="106"/>
                </a:lnTo>
                <a:lnTo>
                  <a:pt x="719" y="105"/>
                </a:lnTo>
                <a:lnTo>
                  <a:pt x="719" y="103"/>
                </a:lnTo>
                <a:lnTo>
                  <a:pt x="720" y="102"/>
                </a:lnTo>
                <a:lnTo>
                  <a:pt x="722" y="101"/>
                </a:lnTo>
                <a:lnTo>
                  <a:pt x="723" y="99"/>
                </a:lnTo>
                <a:lnTo>
                  <a:pt x="724" y="97"/>
                </a:lnTo>
                <a:lnTo>
                  <a:pt x="726" y="95"/>
                </a:lnTo>
                <a:lnTo>
                  <a:pt x="727" y="93"/>
                </a:lnTo>
                <a:lnTo>
                  <a:pt x="728" y="91"/>
                </a:lnTo>
                <a:lnTo>
                  <a:pt x="730" y="89"/>
                </a:lnTo>
                <a:lnTo>
                  <a:pt x="731" y="87"/>
                </a:lnTo>
                <a:lnTo>
                  <a:pt x="732" y="85"/>
                </a:lnTo>
                <a:lnTo>
                  <a:pt x="734" y="83"/>
                </a:lnTo>
                <a:lnTo>
                  <a:pt x="735" y="82"/>
                </a:lnTo>
                <a:lnTo>
                  <a:pt x="736" y="81"/>
                </a:lnTo>
                <a:lnTo>
                  <a:pt x="738" y="80"/>
                </a:lnTo>
                <a:lnTo>
                  <a:pt x="738" y="77"/>
                </a:lnTo>
                <a:lnTo>
                  <a:pt x="739" y="76"/>
                </a:lnTo>
                <a:lnTo>
                  <a:pt x="740" y="76"/>
                </a:lnTo>
                <a:lnTo>
                  <a:pt x="740" y="74"/>
                </a:lnTo>
                <a:lnTo>
                  <a:pt x="742" y="73"/>
                </a:lnTo>
                <a:lnTo>
                  <a:pt x="743" y="72"/>
                </a:lnTo>
                <a:lnTo>
                  <a:pt x="743" y="70"/>
                </a:lnTo>
                <a:lnTo>
                  <a:pt x="744" y="69"/>
                </a:lnTo>
                <a:lnTo>
                  <a:pt x="746" y="68"/>
                </a:lnTo>
                <a:lnTo>
                  <a:pt x="746" y="66"/>
                </a:lnTo>
                <a:lnTo>
                  <a:pt x="747" y="66"/>
                </a:lnTo>
                <a:lnTo>
                  <a:pt x="747" y="65"/>
                </a:lnTo>
                <a:lnTo>
                  <a:pt x="748" y="64"/>
                </a:lnTo>
                <a:lnTo>
                  <a:pt x="750" y="62"/>
                </a:lnTo>
                <a:lnTo>
                  <a:pt x="750" y="61"/>
                </a:lnTo>
                <a:lnTo>
                  <a:pt x="751" y="60"/>
                </a:lnTo>
                <a:lnTo>
                  <a:pt x="752" y="58"/>
                </a:lnTo>
                <a:lnTo>
                  <a:pt x="753" y="57"/>
                </a:lnTo>
                <a:lnTo>
                  <a:pt x="753" y="56"/>
                </a:lnTo>
                <a:lnTo>
                  <a:pt x="755" y="54"/>
                </a:lnTo>
                <a:lnTo>
                  <a:pt x="756" y="52"/>
                </a:lnTo>
                <a:lnTo>
                  <a:pt x="757" y="50"/>
                </a:lnTo>
                <a:lnTo>
                  <a:pt x="759" y="48"/>
                </a:lnTo>
                <a:lnTo>
                  <a:pt x="760" y="46"/>
                </a:lnTo>
                <a:lnTo>
                  <a:pt x="761" y="44"/>
                </a:lnTo>
                <a:lnTo>
                  <a:pt x="764" y="42"/>
                </a:lnTo>
                <a:lnTo>
                  <a:pt x="765" y="40"/>
                </a:lnTo>
                <a:lnTo>
                  <a:pt x="767" y="38"/>
                </a:lnTo>
                <a:lnTo>
                  <a:pt x="768" y="36"/>
                </a:lnTo>
                <a:lnTo>
                  <a:pt x="769" y="34"/>
                </a:lnTo>
                <a:lnTo>
                  <a:pt x="771" y="33"/>
                </a:lnTo>
                <a:lnTo>
                  <a:pt x="771" y="32"/>
                </a:lnTo>
                <a:lnTo>
                  <a:pt x="772" y="30"/>
                </a:lnTo>
                <a:lnTo>
                  <a:pt x="773" y="29"/>
                </a:lnTo>
                <a:lnTo>
                  <a:pt x="775" y="28"/>
                </a:lnTo>
                <a:lnTo>
                  <a:pt x="775" y="27"/>
                </a:lnTo>
                <a:lnTo>
                  <a:pt x="776" y="25"/>
                </a:lnTo>
                <a:lnTo>
                  <a:pt x="777" y="24"/>
                </a:lnTo>
                <a:lnTo>
                  <a:pt x="777" y="23"/>
                </a:lnTo>
                <a:lnTo>
                  <a:pt x="779" y="21"/>
                </a:lnTo>
                <a:lnTo>
                  <a:pt x="780" y="20"/>
                </a:lnTo>
                <a:lnTo>
                  <a:pt x="780" y="19"/>
                </a:lnTo>
                <a:lnTo>
                  <a:pt x="781" y="17"/>
                </a:lnTo>
                <a:lnTo>
                  <a:pt x="783" y="16"/>
                </a:lnTo>
                <a:lnTo>
                  <a:pt x="783" y="15"/>
                </a:lnTo>
                <a:lnTo>
                  <a:pt x="784" y="13"/>
                </a:lnTo>
                <a:lnTo>
                  <a:pt x="784" y="12"/>
                </a:lnTo>
                <a:lnTo>
                  <a:pt x="785" y="11"/>
                </a:lnTo>
                <a:lnTo>
                  <a:pt x="785" y="9"/>
                </a:lnTo>
                <a:lnTo>
                  <a:pt x="787" y="8"/>
                </a:lnTo>
                <a:lnTo>
                  <a:pt x="788" y="7"/>
                </a:lnTo>
                <a:lnTo>
                  <a:pt x="788" y="5"/>
                </a:lnTo>
                <a:lnTo>
                  <a:pt x="789" y="4"/>
                </a:lnTo>
                <a:lnTo>
                  <a:pt x="791" y="3"/>
                </a:lnTo>
                <a:lnTo>
                  <a:pt x="791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7" name="Freeform 25">
            <a:extLst>
              <a:ext uri="{FF2B5EF4-FFF2-40B4-BE49-F238E27FC236}">
                <a16:creationId xmlns:a16="http://schemas.microsoft.com/office/drawing/2014/main" id="{6FB3C047-807D-564A-AB5D-3194403AC020}"/>
              </a:ext>
            </a:extLst>
          </p:cNvPr>
          <p:cNvSpPr>
            <a:spLocks/>
          </p:cNvSpPr>
          <p:nvPr/>
        </p:nvSpPr>
        <p:spPr bwMode="auto">
          <a:xfrm>
            <a:off x="5134059" y="3867539"/>
            <a:ext cx="60868" cy="206738"/>
          </a:xfrm>
          <a:custGeom>
            <a:avLst/>
            <a:gdLst>
              <a:gd name="T0" fmla="*/ 1 w 94"/>
              <a:gd name="T1" fmla="*/ 0 h 317"/>
              <a:gd name="T2" fmla="*/ 1 w 94"/>
              <a:gd name="T3" fmla="*/ 0 h 317"/>
              <a:gd name="T4" fmla="*/ 1 w 94"/>
              <a:gd name="T5" fmla="*/ 0 h 317"/>
              <a:gd name="T6" fmla="*/ 1 w 94"/>
              <a:gd name="T7" fmla="*/ 0 h 317"/>
              <a:gd name="T8" fmla="*/ 1 w 94"/>
              <a:gd name="T9" fmla="*/ 0 h 317"/>
              <a:gd name="T10" fmla="*/ 1 w 94"/>
              <a:gd name="T11" fmla="*/ 0 h 317"/>
              <a:gd name="T12" fmla="*/ 1 w 94"/>
              <a:gd name="T13" fmla="*/ 0 h 317"/>
              <a:gd name="T14" fmla="*/ 1 w 94"/>
              <a:gd name="T15" fmla="*/ 0 h 317"/>
              <a:gd name="T16" fmla="*/ 1 w 94"/>
              <a:gd name="T17" fmla="*/ 0 h 317"/>
              <a:gd name="T18" fmla="*/ 1 w 94"/>
              <a:gd name="T19" fmla="*/ 0 h 317"/>
              <a:gd name="T20" fmla="*/ 1 w 94"/>
              <a:gd name="T21" fmla="*/ 0 h 317"/>
              <a:gd name="T22" fmla="*/ 1 w 94"/>
              <a:gd name="T23" fmla="*/ 0 h 317"/>
              <a:gd name="T24" fmla="*/ 1 w 94"/>
              <a:gd name="T25" fmla="*/ 0 h 317"/>
              <a:gd name="T26" fmla="*/ 1 w 94"/>
              <a:gd name="T27" fmla="*/ 0 h 317"/>
              <a:gd name="T28" fmla="*/ 1 w 94"/>
              <a:gd name="T29" fmla="*/ 0 h 317"/>
              <a:gd name="T30" fmla="*/ 1 w 94"/>
              <a:gd name="T31" fmla="*/ 0 h 317"/>
              <a:gd name="T32" fmla="*/ 1 w 94"/>
              <a:gd name="T33" fmla="*/ 0 h 317"/>
              <a:gd name="T34" fmla="*/ 1 w 94"/>
              <a:gd name="T35" fmla="*/ 0 h 317"/>
              <a:gd name="T36" fmla="*/ 1 w 94"/>
              <a:gd name="T37" fmla="*/ 0 h 317"/>
              <a:gd name="T38" fmla="*/ 1 w 94"/>
              <a:gd name="T39" fmla="*/ 0 h 317"/>
              <a:gd name="T40" fmla="*/ 1 w 94"/>
              <a:gd name="T41" fmla="*/ 0 h 317"/>
              <a:gd name="T42" fmla="*/ 1 w 94"/>
              <a:gd name="T43" fmla="*/ 0 h 317"/>
              <a:gd name="T44" fmla="*/ 1 w 94"/>
              <a:gd name="T45" fmla="*/ 0 h 317"/>
              <a:gd name="T46" fmla="*/ 1 w 94"/>
              <a:gd name="T47" fmla="*/ 0 h 317"/>
              <a:gd name="T48" fmla="*/ 1 w 94"/>
              <a:gd name="T49" fmla="*/ 0 h 317"/>
              <a:gd name="T50" fmla="*/ 1 w 94"/>
              <a:gd name="T51" fmla="*/ 0 h 317"/>
              <a:gd name="T52" fmla="*/ 1 w 94"/>
              <a:gd name="T53" fmla="*/ 0 h 317"/>
              <a:gd name="T54" fmla="*/ 1 w 94"/>
              <a:gd name="T55" fmla="*/ 0 h 317"/>
              <a:gd name="T56" fmla="*/ 1 w 94"/>
              <a:gd name="T57" fmla="*/ 0 h 317"/>
              <a:gd name="T58" fmla="*/ 1 w 94"/>
              <a:gd name="T59" fmla="*/ 0 h 317"/>
              <a:gd name="T60" fmla="*/ 1 w 94"/>
              <a:gd name="T61" fmla="*/ 0 h 317"/>
              <a:gd name="T62" fmla="*/ 1 w 94"/>
              <a:gd name="T63" fmla="*/ 0 h 317"/>
              <a:gd name="T64" fmla="*/ 1 w 94"/>
              <a:gd name="T65" fmla="*/ 0 h 317"/>
              <a:gd name="T66" fmla="*/ 1 w 94"/>
              <a:gd name="T67" fmla="*/ 0 h 317"/>
              <a:gd name="T68" fmla="*/ 1 w 94"/>
              <a:gd name="T69" fmla="*/ 0 h 317"/>
              <a:gd name="T70" fmla="*/ 1 w 94"/>
              <a:gd name="T71" fmla="*/ 0 h 317"/>
              <a:gd name="T72" fmla="*/ 1 w 94"/>
              <a:gd name="T73" fmla="*/ 0 h 317"/>
              <a:gd name="T74" fmla="*/ 1 w 94"/>
              <a:gd name="T75" fmla="*/ 0 h 317"/>
              <a:gd name="T76" fmla="*/ 1 w 94"/>
              <a:gd name="T77" fmla="*/ 0 h 317"/>
              <a:gd name="T78" fmla="*/ 1 w 94"/>
              <a:gd name="T79" fmla="*/ 0 h 317"/>
              <a:gd name="T80" fmla="*/ 1 w 94"/>
              <a:gd name="T81" fmla="*/ 0 h 317"/>
              <a:gd name="T82" fmla="*/ 1 w 94"/>
              <a:gd name="T83" fmla="*/ 0 h 317"/>
              <a:gd name="T84" fmla="*/ 1 w 94"/>
              <a:gd name="T85" fmla="*/ 0 h 317"/>
              <a:gd name="T86" fmla="*/ 1 w 94"/>
              <a:gd name="T87" fmla="*/ 0 h 317"/>
              <a:gd name="T88" fmla="*/ 1 w 94"/>
              <a:gd name="T89" fmla="*/ 0 h 317"/>
              <a:gd name="T90" fmla="*/ 1 w 94"/>
              <a:gd name="T91" fmla="*/ 0 h 317"/>
              <a:gd name="T92" fmla="*/ 1 w 94"/>
              <a:gd name="T93" fmla="*/ 0 h 317"/>
              <a:gd name="T94" fmla="*/ 1 w 94"/>
              <a:gd name="T95" fmla="*/ 0 h 317"/>
              <a:gd name="T96" fmla="*/ 1 w 94"/>
              <a:gd name="T97" fmla="*/ 0 h 317"/>
              <a:gd name="T98" fmla="*/ 1 w 94"/>
              <a:gd name="T99" fmla="*/ 0 h 317"/>
              <a:gd name="T100" fmla="*/ 1 w 94"/>
              <a:gd name="T101" fmla="*/ 0 h 317"/>
              <a:gd name="T102" fmla="*/ 1 w 94"/>
              <a:gd name="T103" fmla="*/ 0 h 317"/>
              <a:gd name="T104" fmla="*/ 1 w 94"/>
              <a:gd name="T105" fmla="*/ 0 h 317"/>
              <a:gd name="T106" fmla="*/ 1 w 94"/>
              <a:gd name="T107" fmla="*/ 0 h 317"/>
              <a:gd name="T108" fmla="*/ 1 w 94"/>
              <a:gd name="T109" fmla="*/ 0 h 317"/>
              <a:gd name="T110" fmla="*/ 1 w 94"/>
              <a:gd name="T111" fmla="*/ 0 h 317"/>
              <a:gd name="T112" fmla="*/ 1 w 94"/>
              <a:gd name="T113" fmla="*/ 0 h 31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7"/>
              <a:gd name="T173" fmla="*/ 94 w 94"/>
              <a:gd name="T174" fmla="*/ 317 h 31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7">
                <a:moveTo>
                  <a:pt x="0" y="0"/>
                </a:moveTo>
                <a:lnTo>
                  <a:pt x="1" y="4"/>
                </a:lnTo>
                <a:lnTo>
                  <a:pt x="4" y="8"/>
                </a:lnTo>
                <a:lnTo>
                  <a:pt x="5" y="11"/>
                </a:lnTo>
                <a:lnTo>
                  <a:pt x="6" y="14"/>
                </a:lnTo>
                <a:lnTo>
                  <a:pt x="8" y="16"/>
                </a:lnTo>
                <a:lnTo>
                  <a:pt x="9" y="19"/>
                </a:lnTo>
                <a:lnTo>
                  <a:pt x="10" y="22"/>
                </a:lnTo>
                <a:lnTo>
                  <a:pt x="12" y="23"/>
                </a:lnTo>
                <a:lnTo>
                  <a:pt x="13" y="26"/>
                </a:lnTo>
                <a:lnTo>
                  <a:pt x="14" y="27"/>
                </a:lnTo>
                <a:lnTo>
                  <a:pt x="16" y="30"/>
                </a:lnTo>
                <a:lnTo>
                  <a:pt x="16" y="31"/>
                </a:lnTo>
                <a:lnTo>
                  <a:pt x="17" y="32"/>
                </a:lnTo>
                <a:lnTo>
                  <a:pt x="18" y="34"/>
                </a:lnTo>
                <a:lnTo>
                  <a:pt x="18" y="35"/>
                </a:lnTo>
                <a:lnTo>
                  <a:pt x="20" y="38"/>
                </a:lnTo>
                <a:lnTo>
                  <a:pt x="20" y="39"/>
                </a:lnTo>
                <a:lnTo>
                  <a:pt x="21" y="39"/>
                </a:lnTo>
                <a:lnTo>
                  <a:pt x="21" y="40"/>
                </a:lnTo>
                <a:lnTo>
                  <a:pt x="22" y="41"/>
                </a:lnTo>
                <a:lnTo>
                  <a:pt x="22" y="43"/>
                </a:lnTo>
                <a:lnTo>
                  <a:pt x="22" y="44"/>
                </a:lnTo>
                <a:lnTo>
                  <a:pt x="24" y="45"/>
                </a:lnTo>
                <a:lnTo>
                  <a:pt x="24" y="47"/>
                </a:lnTo>
                <a:lnTo>
                  <a:pt x="25" y="48"/>
                </a:lnTo>
                <a:lnTo>
                  <a:pt x="25" y="49"/>
                </a:lnTo>
                <a:lnTo>
                  <a:pt x="26" y="51"/>
                </a:lnTo>
                <a:lnTo>
                  <a:pt x="26" y="52"/>
                </a:lnTo>
                <a:lnTo>
                  <a:pt x="26" y="53"/>
                </a:lnTo>
                <a:lnTo>
                  <a:pt x="28" y="56"/>
                </a:lnTo>
                <a:lnTo>
                  <a:pt x="29" y="57"/>
                </a:lnTo>
                <a:lnTo>
                  <a:pt x="29" y="59"/>
                </a:lnTo>
                <a:lnTo>
                  <a:pt x="30" y="61"/>
                </a:lnTo>
                <a:lnTo>
                  <a:pt x="30" y="63"/>
                </a:lnTo>
                <a:lnTo>
                  <a:pt x="32" y="64"/>
                </a:lnTo>
                <a:lnTo>
                  <a:pt x="32" y="65"/>
                </a:lnTo>
                <a:lnTo>
                  <a:pt x="33" y="67"/>
                </a:lnTo>
                <a:lnTo>
                  <a:pt x="33" y="68"/>
                </a:lnTo>
                <a:lnTo>
                  <a:pt x="34" y="69"/>
                </a:lnTo>
                <a:lnTo>
                  <a:pt x="34" y="71"/>
                </a:lnTo>
                <a:lnTo>
                  <a:pt x="34" y="72"/>
                </a:lnTo>
                <a:lnTo>
                  <a:pt x="36" y="73"/>
                </a:lnTo>
                <a:lnTo>
                  <a:pt x="36" y="75"/>
                </a:lnTo>
                <a:lnTo>
                  <a:pt x="36" y="76"/>
                </a:lnTo>
                <a:lnTo>
                  <a:pt x="37" y="76"/>
                </a:lnTo>
                <a:lnTo>
                  <a:pt x="37" y="77"/>
                </a:lnTo>
                <a:lnTo>
                  <a:pt x="37" y="79"/>
                </a:lnTo>
                <a:lnTo>
                  <a:pt x="38" y="80"/>
                </a:lnTo>
                <a:lnTo>
                  <a:pt x="38" y="81"/>
                </a:lnTo>
                <a:lnTo>
                  <a:pt x="38" y="83"/>
                </a:lnTo>
                <a:lnTo>
                  <a:pt x="40" y="84"/>
                </a:lnTo>
                <a:lnTo>
                  <a:pt x="40" y="85"/>
                </a:lnTo>
                <a:lnTo>
                  <a:pt x="41" y="87"/>
                </a:lnTo>
                <a:lnTo>
                  <a:pt x="41" y="88"/>
                </a:lnTo>
                <a:lnTo>
                  <a:pt x="41" y="89"/>
                </a:lnTo>
                <a:lnTo>
                  <a:pt x="42" y="91"/>
                </a:lnTo>
                <a:lnTo>
                  <a:pt x="42" y="92"/>
                </a:lnTo>
                <a:lnTo>
                  <a:pt x="44" y="93"/>
                </a:lnTo>
                <a:lnTo>
                  <a:pt x="44" y="94"/>
                </a:lnTo>
                <a:lnTo>
                  <a:pt x="45" y="97"/>
                </a:lnTo>
                <a:lnTo>
                  <a:pt x="45" y="98"/>
                </a:lnTo>
                <a:lnTo>
                  <a:pt x="46" y="101"/>
                </a:lnTo>
                <a:lnTo>
                  <a:pt x="46" y="102"/>
                </a:lnTo>
                <a:lnTo>
                  <a:pt x="48" y="105"/>
                </a:lnTo>
                <a:lnTo>
                  <a:pt x="48" y="106"/>
                </a:lnTo>
                <a:lnTo>
                  <a:pt x="49" y="109"/>
                </a:lnTo>
                <a:lnTo>
                  <a:pt x="50" y="110"/>
                </a:lnTo>
                <a:lnTo>
                  <a:pt x="50" y="113"/>
                </a:lnTo>
                <a:lnTo>
                  <a:pt x="50" y="114"/>
                </a:lnTo>
                <a:lnTo>
                  <a:pt x="52" y="116"/>
                </a:lnTo>
                <a:lnTo>
                  <a:pt x="52" y="117"/>
                </a:lnTo>
                <a:lnTo>
                  <a:pt x="53" y="118"/>
                </a:lnTo>
                <a:lnTo>
                  <a:pt x="53" y="120"/>
                </a:lnTo>
                <a:lnTo>
                  <a:pt x="53" y="121"/>
                </a:lnTo>
                <a:lnTo>
                  <a:pt x="54" y="122"/>
                </a:lnTo>
                <a:lnTo>
                  <a:pt x="54" y="124"/>
                </a:lnTo>
                <a:lnTo>
                  <a:pt x="54" y="125"/>
                </a:lnTo>
                <a:lnTo>
                  <a:pt x="55" y="126"/>
                </a:lnTo>
                <a:lnTo>
                  <a:pt x="55" y="128"/>
                </a:lnTo>
                <a:lnTo>
                  <a:pt x="57" y="129"/>
                </a:lnTo>
                <a:lnTo>
                  <a:pt x="57" y="130"/>
                </a:lnTo>
                <a:lnTo>
                  <a:pt x="57" y="132"/>
                </a:lnTo>
                <a:lnTo>
                  <a:pt x="57" y="133"/>
                </a:lnTo>
                <a:lnTo>
                  <a:pt x="58" y="134"/>
                </a:lnTo>
                <a:lnTo>
                  <a:pt x="58" y="136"/>
                </a:lnTo>
                <a:lnTo>
                  <a:pt x="58" y="137"/>
                </a:lnTo>
                <a:lnTo>
                  <a:pt x="59" y="138"/>
                </a:lnTo>
                <a:lnTo>
                  <a:pt x="59" y="140"/>
                </a:lnTo>
                <a:lnTo>
                  <a:pt x="61" y="141"/>
                </a:lnTo>
                <a:lnTo>
                  <a:pt x="61" y="142"/>
                </a:lnTo>
                <a:lnTo>
                  <a:pt x="61" y="145"/>
                </a:lnTo>
                <a:lnTo>
                  <a:pt x="62" y="146"/>
                </a:lnTo>
                <a:lnTo>
                  <a:pt x="62" y="149"/>
                </a:lnTo>
                <a:lnTo>
                  <a:pt x="63" y="150"/>
                </a:lnTo>
                <a:lnTo>
                  <a:pt x="63" y="153"/>
                </a:lnTo>
                <a:lnTo>
                  <a:pt x="65" y="155"/>
                </a:lnTo>
                <a:lnTo>
                  <a:pt x="65" y="157"/>
                </a:lnTo>
                <a:lnTo>
                  <a:pt x="66" y="158"/>
                </a:lnTo>
                <a:lnTo>
                  <a:pt x="66" y="161"/>
                </a:lnTo>
                <a:lnTo>
                  <a:pt x="67" y="162"/>
                </a:lnTo>
                <a:lnTo>
                  <a:pt x="67" y="163"/>
                </a:lnTo>
                <a:lnTo>
                  <a:pt x="67" y="165"/>
                </a:lnTo>
                <a:lnTo>
                  <a:pt x="69" y="166"/>
                </a:lnTo>
                <a:lnTo>
                  <a:pt x="69" y="167"/>
                </a:lnTo>
                <a:lnTo>
                  <a:pt x="69" y="169"/>
                </a:lnTo>
                <a:lnTo>
                  <a:pt x="69" y="170"/>
                </a:lnTo>
                <a:lnTo>
                  <a:pt x="70" y="171"/>
                </a:lnTo>
                <a:lnTo>
                  <a:pt x="70" y="173"/>
                </a:lnTo>
                <a:lnTo>
                  <a:pt x="70" y="174"/>
                </a:lnTo>
                <a:lnTo>
                  <a:pt x="70" y="175"/>
                </a:lnTo>
                <a:lnTo>
                  <a:pt x="71" y="175"/>
                </a:lnTo>
                <a:lnTo>
                  <a:pt x="71" y="177"/>
                </a:lnTo>
                <a:lnTo>
                  <a:pt x="71" y="178"/>
                </a:lnTo>
                <a:lnTo>
                  <a:pt x="73" y="179"/>
                </a:lnTo>
                <a:lnTo>
                  <a:pt x="73" y="181"/>
                </a:lnTo>
                <a:lnTo>
                  <a:pt x="73" y="182"/>
                </a:lnTo>
                <a:lnTo>
                  <a:pt x="73" y="183"/>
                </a:lnTo>
                <a:lnTo>
                  <a:pt x="74" y="185"/>
                </a:lnTo>
                <a:lnTo>
                  <a:pt x="74" y="186"/>
                </a:lnTo>
                <a:lnTo>
                  <a:pt x="74" y="187"/>
                </a:lnTo>
                <a:lnTo>
                  <a:pt x="75" y="189"/>
                </a:lnTo>
                <a:lnTo>
                  <a:pt x="75" y="191"/>
                </a:lnTo>
                <a:lnTo>
                  <a:pt x="77" y="193"/>
                </a:lnTo>
                <a:lnTo>
                  <a:pt x="77" y="195"/>
                </a:lnTo>
                <a:lnTo>
                  <a:pt x="78" y="196"/>
                </a:lnTo>
                <a:lnTo>
                  <a:pt x="78" y="199"/>
                </a:lnTo>
                <a:lnTo>
                  <a:pt x="79" y="200"/>
                </a:lnTo>
                <a:lnTo>
                  <a:pt x="79" y="203"/>
                </a:lnTo>
                <a:lnTo>
                  <a:pt x="81" y="204"/>
                </a:lnTo>
                <a:lnTo>
                  <a:pt x="81" y="207"/>
                </a:lnTo>
                <a:lnTo>
                  <a:pt x="81" y="208"/>
                </a:lnTo>
                <a:lnTo>
                  <a:pt x="82" y="210"/>
                </a:lnTo>
                <a:lnTo>
                  <a:pt x="82" y="211"/>
                </a:lnTo>
                <a:lnTo>
                  <a:pt x="82" y="212"/>
                </a:lnTo>
                <a:lnTo>
                  <a:pt x="83" y="214"/>
                </a:lnTo>
                <a:lnTo>
                  <a:pt x="83" y="215"/>
                </a:lnTo>
                <a:lnTo>
                  <a:pt x="83" y="216"/>
                </a:lnTo>
                <a:lnTo>
                  <a:pt x="83" y="218"/>
                </a:lnTo>
                <a:lnTo>
                  <a:pt x="85" y="219"/>
                </a:lnTo>
                <a:lnTo>
                  <a:pt x="85" y="220"/>
                </a:lnTo>
                <a:lnTo>
                  <a:pt x="85" y="222"/>
                </a:lnTo>
                <a:lnTo>
                  <a:pt x="85" y="223"/>
                </a:lnTo>
                <a:lnTo>
                  <a:pt x="85" y="224"/>
                </a:lnTo>
                <a:lnTo>
                  <a:pt x="86" y="226"/>
                </a:lnTo>
                <a:lnTo>
                  <a:pt x="86" y="227"/>
                </a:lnTo>
                <a:lnTo>
                  <a:pt x="86" y="228"/>
                </a:lnTo>
                <a:lnTo>
                  <a:pt x="86" y="230"/>
                </a:lnTo>
                <a:lnTo>
                  <a:pt x="86" y="231"/>
                </a:lnTo>
                <a:lnTo>
                  <a:pt x="86" y="232"/>
                </a:lnTo>
                <a:lnTo>
                  <a:pt x="86" y="234"/>
                </a:lnTo>
                <a:lnTo>
                  <a:pt x="86" y="235"/>
                </a:lnTo>
                <a:lnTo>
                  <a:pt x="86" y="236"/>
                </a:lnTo>
                <a:lnTo>
                  <a:pt x="87" y="238"/>
                </a:lnTo>
                <a:lnTo>
                  <a:pt x="87" y="240"/>
                </a:lnTo>
                <a:lnTo>
                  <a:pt x="87" y="242"/>
                </a:lnTo>
                <a:lnTo>
                  <a:pt x="87" y="243"/>
                </a:lnTo>
                <a:lnTo>
                  <a:pt x="87" y="245"/>
                </a:lnTo>
                <a:lnTo>
                  <a:pt x="87" y="247"/>
                </a:lnTo>
                <a:lnTo>
                  <a:pt x="87" y="248"/>
                </a:lnTo>
                <a:lnTo>
                  <a:pt x="87" y="251"/>
                </a:lnTo>
                <a:lnTo>
                  <a:pt x="87" y="252"/>
                </a:lnTo>
                <a:lnTo>
                  <a:pt x="87" y="253"/>
                </a:lnTo>
                <a:lnTo>
                  <a:pt x="89" y="255"/>
                </a:lnTo>
                <a:lnTo>
                  <a:pt x="89" y="256"/>
                </a:lnTo>
                <a:lnTo>
                  <a:pt x="89" y="257"/>
                </a:lnTo>
                <a:lnTo>
                  <a:pt x="89" y="259"/>
                </a:lnTo>
                <a:lnTo>
                  <a:pt x="89" y="260"/>
                </a:lnTo>
                <a:lnTo>
                  <a:pt x="89" y="261"/>
                </a:lnTo>
                <a:lnTo>
                  <a:pt x="89" y="263"/>
                </a:lnTo>
                <a:lnTo>
                  <a:pt x="89" y="264"/>
                </a:lnTo>
                <a:lnTo>
                  <a:pt x="89" y="265"/>
                </a:lnTo>
                <a:lnTo>
                  <a:pt x="90" y="267"/>
                </a:lnTo>
                <a:lnTo>
                  <a:pt x="90" y="268"/>
                </a:lnTo>
                <a:lnTo>
                  <a:pt x="90" y="269"/>
                </a:lnTo>
                <a:lnTo>
                  <a:pt x="90" y="271"/>
                </a:lnTo>
                <a:lnTo>
                  <a:pt x="90" y="272"/>
                </a:lnTo>
                <a:lnTo>
                  <a:pt x="91" y="273"/>
                </a:lnTo>
                <a:lnTo>
                  <a:pt x="91" y="275"/>
                </a:lnTo>
                <a:lnTo>
                  <a:pt x="91" y="276"/>
                </a:lnTo>
                <a:lnTo>
                  <a:pt x="91" y="277"/>
                </a:lnTo>
                <a:lnTo>
                  <a:pt x="91" y="279"/>
                </a:lnTo>
                <a:lnTo>
                  <a:pt x="93" y="280"/>
                </a:lnTo>
                <a:lnTo>
                  <a:pt x="93" y="281"/>
                </a:lnTo>
                <a:lnTo>
                  <a:pt x="93" y="283"/>
                </a:lnTo>
                <a:lnTo>
                  <a:pt x="93" y="284"/>
                </a:lnTo>
                <a:lnTo>
                  <a:pt x="93" y="285"/>
                </a:lnTo>
                <a:lnTo>
                  <a:pt x="93" y="287"/>
                </a:lnTo>
                <a:lnTo>
                  <a:pt x="93" y="288"/>
                </a:lnTo>
                <a:lnTo>
                  <a:pt x="93" y="289"/>
                </a:lnTo>
                <a:lnTo>
                  <a:pt x="93" y="291"/>
                </a:lnTo>
                <a:lnTo>
                  <a:pt x="94" y="291"/>
                </a:lnTo>
                <a:lnTo>
                  <a:pt x="94" y="292"/>
                </a:lnTo>
                <a:lnTo>
                  <a:pt x="94" y="293"/>
                </a:lnTo>
                <a:lnTo>
                  <a:pt x="94" y="295"/>
                </a:lnTo>
                <a:lnTo>
                  <a:pt x="93" y="296"/>
                </a:lnTo>
                <a:lnTo>
                  <a:pt x="93" y="297"/>
                </a:lnTo>
                <a:lnTo>
                  <a:pt x="93" y="298"/>
                </a:lnTo>
                <a:lnTo>
                  <a:pt x="93" y="300"/>
                </a:lnTo>
                <a:lnTo>
                  <a:pt x="93" y="301"/>
                </a:lnTo>
                <a:lnTo>
                  <a:pt x="93" y="302"/>
                </a:lnTo>
                <a:lnTo>
                  <a:pt x="93" y="304"/>
                </a:lnTo>
                <a:lnTo>
                  <a:pt x="93" y="306"/>
                </a:lnTo>
                <a:lnTo>
                  <a:pt x="93" y="308"/>
                </a:lnTo>
                <a:lnTo>
                  <a:pt x="93" y="310"/>
                </a:lnTo>
                <a:lnTo>
                  <a:pt x="93" y="312"/>
                </a:lnTo>
                <a:lnTo>
                  <a:pt x="93" y="314"/>
                </a:lnTo>
                <a:lnTo>
                  <a:pt x="93" y="317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8" name="Freeform 26">
            <a:extLst>
              <a:ext uri="{FF2B5EF4-FFF2-40B4-BE49-F238E27FC236}">
                <a16:creationId xmlns:a16="http://schemas.microsoft.com/office/drawing/2014/main" id="{BC01D2CC-D652-7C4D-BC6B-28EF49818B4D}"/>
              </a:ext>
            </a:extLst>
          </p:cNvPr>
          <p:cNvSpPr>
            <a:spLocks/>
          </p:cNvSpPr>
          <p:nvPr/>
        </p:nvSpPr>
        <p:spPr bwMode="auto">
          <a:xfrm>
            <a:off x="5134059" y="4072968"/>
            <a:ext cx="60868" cy="208046"/>
          </a:xfrm>
          <a:custGeom>
            <a:avLst/>
            <a:gdLst>
              <a:gd name="T0" fmla="*/ 1 w 94"/>
              <a:gd name="T1" fmla="*/ 1 h 316"/>
              <a:gd name="T2" fmla="*/ 1 w 94"/>
              <a:gd name="T3" fmla="*/ 1 h 316"/>
              <a:gd name="T4" fmla="*/ 1 w 94"/>
              <a:gd name="T5" fmla="*/ 1 h 316"/>
              <a:gd name="T6" fmla="*/ 1 w 94"/>
              <a:gd name="T7" fmla="*/ 1 h 316"/>
              <a:gd name="T8" fmla="*/ 1 w 94"/>
              <a:gd name="T9" fmla="*/ 1 h 316"/>
              <a:gd name="T10" fmla="*/ 1 w 94"/>
              <a:gd name="T11" fmla="*/ 1 h 316"/>
              <a:gd name="T12" fmla="*/ 1 w 94"/>
              <a:gd name="T13" fmla="*/ 1 h 316"/>
              <a:gd name="T14" fmla="*/ 1 w 94"/>
              <a:gd name="T15" fmla="*/ 1 h 316"/>
              <a:gd name="T16" fmla="*/ 1 w 94"/>
              <a:gd name="T17" fmla="*/ 1 h 316"/>
              <a:gd name="T18" fmla="*/ 1 w 94"/>
              <a:gd name="T19" fmla="*/ 1 h 316"/>
              <a:gd name="T20" fmla="*/ 1 w 94"/>
              <a:gd name="T21" fmla="*/ 1 h 316"/>
              <a:gd name="T22" fmla="*/ 1 w 94"/>
              <a:gd name="T23" fmla="*/ 1 h 316"/>
              <a:gd name="T24" fmla="*/ 1 w 94"/>
              <a:gd name="T25" fmla="*/ 1 h 316"/>
              <a:gd name="T26" fmla="*/ 1 w 94"/>
              <a:gd name="T27" fmla="*/ 1 h 316"/>
              <a:gd name="T28" fmla="*/ 1 w 94"/>
              <a:gd name="T29" fmla="*/ 1 h 316"/>
              <a:gd name="T30" fmla="*/ 1 w 94"/>
              <a:gd name="T31" fmla="*/ 1 h 316"/>
              <a:gd name="T32" fmla="*/ 1 w 94"/>
              <a:gd name="T33" fmla="*/ 1 h 316"/>
              <a:gd name="T34" fmla="*/ 1 w 94"/>
              <a:gd name="T35" fmla="*/ 1 h 316"/>
              <a:gd name="T36" fmla="*/ 1 w 94"/>
              <a:gd name="T37" fmla="*/ 1 h 316"/>
              <a:gd name="T38" fmla="*/ 1 w 94"/>
              <a:gd name="T39" fmla="*/ 1 h 316"/>
              <a:gd name="T40" fmla="*/ 1 w 94"/>
              <a:gd name="T41" fmla="*/ 1 h 316"/>
              <a:gd name="T42" fmla="*/ 1 w 94"/>
              <a:gd name="T43" fmla="*/ 1 h 316"/>
              <a:gd name="T44" fmla="*/ 1 w 94"/>
              <a:gd name="T45" fmla="*/ 1 h 316"/>
              <a:gd name="T46" fmla="*/ 1 w 94"/>
              <a:gd name="T47" fmla="*/ 1 h 316"/>
              <a:gd name="T48" fmla="*/ 1 w 94"/>
              <a:gd name="T49" fmla="*/ 1 h 316"/>
              <a:gd name="T50" fmla="*/ 1 w 94"/>
              <a:gd name="T51" fmla="*/ 1 h 316"/>
              <a:gd name="T52" fmla="*/ 1 w 94"/>
              <a:gd name="T53" fmla="*/ 1 h 316"/>
              <a:gd name="T54" fmla="*/ 1 w 94"/>
              <a:gd name="T55" fmla="*/ 1 h 316"/>
              <a:gd name="T56" fmla="*/ 1 w 94"/>
              <a:gd name="T57" fmla="*/ 1 h 316"/>
              <a:gd name="T58" fmla="*/ 1 w 94"/>
              <a:gd name="T59" fmla="*/ 1 h 316"/>
              <a:gd name="T60" fmla="*/ 1 w 94"/>
              <a:gd name="T61" fmla="*/ 1 h 316"/>
              <a:gd name="T62" fmla="*/ 1 w 94"/>
              <a:gd name="T63" fmla="*/ 1 h 316"/>
              <a:gd name="T64" fmla="*/ 1 w 94"/>
              <a:gd name="T65" fmla="*/ 1 h 316"/>
              <a:gd name="T66" fmla="*/ 1 w 94"/>
              <a:gd name="T67" fmla="*/ 1 h 316"/>
              <a:gd name="T68" fmla="*/ 1 w 94"/>
              <a:gd name="T69" fmla="*/ 1 h 316"/>
              <a:gd name="T70" fmla="*/ 1 w 94"/>
              <a:gd name="T71" fmla="*/ 1 h 316"/>
              <a:gd name="T72" fmla="*/ 1 w 94"/>
              <a:gd name="T73" fmla="*/ 1 h 316"/>
              <a:gd name="T74" fmla="*/ 1 w 94"/>
              <a:gd name="T75" fmla="*/ 1 h 316"/>
              <a:gd name="T76" fmla="*/ 1 w 94"/>
              <a:gd name="T77" fmla="*/ 1 h 316"/>
              <a:gd name="T78" fmla="*/ 1 w 94"/>
              <a:gd name="T79" fmla="*/ 1 h 316"/>
              <a:gd name="T80" fmla="*/ 1 w 94"/>
              <a:gd name="T81" fmla="*/ 1 h 316"/>
              <a:gd name="T82" fmla="*/ 1 w 94"/>
              <a:gd name="T83" fmla="*/ 1 h 316"/>
              <a:gd name="T84" fmla="*/ 1 w 94"/>
              <a:gd name="T85" fmla="*/ 1 h 316"/>
              <a:gd name="T86" fmla="*/ 1 w 94"/>
              <a:gd name="T87" fmla="*/ 1 h 316"/>
              <a:gd name="T88" fmla="*/ 1 w 94"/>
              <a:gd name="T89" fmla="*/ 1 h 316"/>
              <a:gd name="T90" fmla="*/ 1 w 94"/>
              <a:gd name="T91" fmla="*/ 1 h 316"/>
              <a:gd name="T92" fmla="*/ 1 w 94"/>
              <a:gd name="T93" fmla="*/ 1 h 316"/>
              <a:gd name="T94" fmla="*/ 1 w 94"/>
              <a:gd name="T95" fmla="*/ 1 h 316"/>
              <a:gd name="T96" fmla="*/ 1 w 94"/>
              <a:gd name="T97" fmla="*/ 1 h 316"/>
              <a:gd name="T98" fmla="*/ 1 w 94"/>
              <a:gd name="T99" fmla="*/ 1 h 316"/>
              <a:gd name="T100" fmla="*/ 1 w 94"/>
              <a:gd name="T101" fmla="*/ 1 h 316"/>
              <a:gd name="T102" fmla="*/ 1 w 94"/>
              <a:gd name="T103" fmla="*/ 1 h 316"/>
              <a:gd name="T104" fmla="*/ 1 w 94"/>
              <a:gd name="T105" fmla="*/ 1 h 316"/>
              <a:gd name="T106" fmla="*/ 1 w 94"/>
              <a:gd name="T107" fmla="*/ 1 h 316"/>
              <a:gd name="T108" fmla="*/ 1 w 94"/>
              <a:gd name="T109" fmla="*/ 1 h 316"/>
              <a:gd name="T110" fmla="*/ 1 w 94"/>
              <a:gd name="T111" fmla="*/ 1 h 316"/>
              <a:gd name="T112" fmla="*/ 1 w 94"/>
              <a:gd name="T113" fmla="*/ 1 h 3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6"/>
              <a:gd name="T173" fmla="*/ 94 w 94"/>
              <a:gd name="T174" fmla="*/ 316 h 31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6">
                <a:moveTo>
                  <a:pt x="0" y="316"/>
                </a:moveTo>
                <a:lnTo>
                  <a:pt x="1" y="312"/>
                </a:lnTo>
                <a:lnTo>
                  <a:pt x="4" y="310"/>
                </a:lnTo>
                <a:lnTo>
                  <a:pt x="5" y="306"/>
                </a:lnTo>
                <a:lnTo>
                  <a:pt x="6" y="303"/>
                </a:lnTo>
                <a:lnTo>
                  <a:pt x="8" y="300"/>
                </a:lnTo>
                <a:lnTo>
                  <a:pt x="9" y="298"/>
                </a:lnTo>
                <a:lnTo>
                  <a:pt x="10" y="295"/>
                </a:lnTo>
                <a:lnTo>
                  <a:pt x="12" y="294"/>
                </a:lnTo>
                <a:lnTo>
                  <a:pt x="13" y="291"/>
                </a:lnTo>
                <a:lnTo>
                  <a:pt x="14" y="290"/>
                </a:lnTo>
                <a:lnTo>
                  <a:pt x="16" y="287"/>
                </a:lnTo>
                <a:lnTo>
                  <a:pt x="16" y="286"/>
                </a:lnTo>
                <a:lnTo>
                  <a:pt x="17" y="285"/>
                </a:lnTo>
                <a:lnTo>
                  <a:pt x="18" y="283"/>
                </a:lnTo>
                <a:lnTo>
                  <a:pt x="18" y="282"/>
                </a:lnTo>
                <a:lnTo>
                  <a:pt x="20" y="281"/>
                </a:lnTo>
                <a:lnTo>
                  <a:pt x="20" y="279"/>
                </a:lnTo>
                <a:lnTo>
                  <a:pt x="21" y="278"/>
                </a:lnTo>
                <a:lnTo>
                  <a:pt x="21" y="277"/>
                </a:lnTo>
                <a:lnTo>
                  <a:pt x="22" y="275"/>
                </a:lnTo>
                <a:lnTo>
                  <a:pt x="22" y="274"/>
                </a:lnTo>
                <a:lnTo>
                  <a:pt x="22" y="273"/>
                </a:lnTo>
                <a:lnTo>
                  <a:pt x="24" y="271"/>
                </a:lnTo>
                <a:lnTo>
                  <a:pt x="24" y="270"/>
                </a:lnTo>
                <a:lnTo>
                  <a:pt x="25" y="269"/>
                </a:lnTo>
                <a:lnTo>
                  <a:pt x="25" y="267"/>
                </a:lnTo>
                <a:lnTo>
                  <a:pt x="26" y="266"/>
                </a:lnTo>
                <a:lnTo>
                  <a:pt x="26" y="265"/>
                </a:lnTo>
                <a:lnTo>
                  <a:pt x="26" y="263"/>
                </a:lnTo>
                <a:lnTo>
                  <a:pt x="28" y="261"/>
                </a:lnTo>
                <a:lnTo>
                  <a:pt x="29" y="259"/>
                </a:lnTo>
                <a:lnTo>
                  <a:pt x="29" y="258"/>
                </a:lnTo>
                <a:lnTo>
                  <a:pt x="30" y="255"/>
                </a:lnTo>
                <a:lnTo>
                  <a:pt x="30" y="254"/>
                </a:lnTo>
                <a:lnTo>
                  <a:pt x="32" y="253"/>
                </a:lnTo>
                <a:lnTo>
                  <a:pt x="32" y="251"/>
                </a:lnTo>
                <a:lnTo>
                  <a:pt x="33" y="250"/>
                </a:lnTo>
                <a:lnTo>
                  <a:pt x="33" y="249"/>
                </a:lnTo>
                <a:lnTo>
                  <a:pt x="34" y="247"/>
                </a:lnTo>
                <a:lnTo>
                  <a:pt x="34" y="246"/>
                </a:lnTo>
                <a:lnTo>
                  <a:pt x="34" y="245"/>
                </a:lnTo>
                <a:lnTo>
                  <a:pt x="36" y="243"/>
                </a:lnTo>
                <a:lnTo>
                  <a:pt x="36" y="242"/>
                </a:lnTo>
                <a:lnTo>
                  <a:pt x="37" y="241"/>
                </a:lnTo>
                <a:lnTo>
                  <a:pt x="37" y="239"/>
                </a:lnTo>
                <a:lnTo>
                  <a:pt x="37" y="238"/>
                </a:lnTo>
                <a:lnTo>
                  <a:pt x="38" y="237"/>
                </a:lnTo>
                <a:lnTo>
                  <a:pt x="38" y="235"/>
                </a:lnTo>
                <a:lnTo>
                  <a:pt x="38" y="234"/>
                </a:lnTo>
                <a:lnTo>
                  <a:pt x="40" y="233"/>
                </a:lnTo>
                <a:lnTo>
                  <a:pt x="40" y="232"/>
                </a:lnTo>
                <a:lnTo>
                  <a:pt x="41" y="230"/>
                </a:lnTo>
                <a:lnTo>
                  <a:pt x="41" y="229"/>
                </a:lnTo>
                <a:lnTo>
                  <a:pt x="41" y="228"/>
                </a:lnTo>
                <a:lnTo>
                  <a:pt x="42" y="226"/>
                </a:lnTo>
                <a:lnTo>
                  <a:pt x="42" y="225"/>
                </a:lnTo>
                <a:lnTo>
                  <a:pt x="44" y="224"/>
                </a:lnTo>
                <a:lnTo>
                  <a:pt x="44" y="222"/>
                </a:lnTo>
                <a:lnTo>
                  <a:pt x="45" y="220"/>
                </a:lnTo>
                <a:lnTo>
                  <a:pt x="45" y="218"/>
                </a:lnTo>
                <a:lnTo>
                  <a:pt x="46" y="216"/>
                </a:lnTo>
                <a:lnTo>
                  <a:pt x="46" y="214"/>
                </a:lnTo>
                <a:lnTo>
                  <a:pt x="48" y="212"/>
                </a:lnTo>
                <a:lnTo>
                  <a:pt x="48" y="210"/>
                </a:lnTo>
                <a:lnTo>
                  <a:pt x="49" y="208"/>
                </a:lnTo>
                <a:lnTo>
                  <a:pt x="50" y="206"/>
                </a:lnTo>
                <a:lnTo>
                  <a:pt x="50" y="204"/>
                </a:lnTo>
                <a:lnTo>
                  <a:pt x="50" y="202"/>
                </a:lnTo>
                <a:lnTo>
                  <a:pt x="52" y="201"/>
                </a:lnTo>
                <a:lnTo>
                  <a:pt x="52" y="200"/>
                </a:lnTo>
                <a:lnTo>
                  <a:pt x="53" y="198"/>
                </a:lnTo>
                <a:lnTo>
                  <a:pt x="53" y="197"/>
                </a:lnTo>
                <a:lnTo>
                  <a:pt x="53" y="196"/>
                </a:lnTo>
                <a:lnTo>
                  <a:pt x="54" y="194"/>
                </a:lnTo>
                <a:lnTo>
                  <a:pt x="54" y="193"/>
                </a:lnTo>
                <a:lnTo>
                  <a:pt x="54" y="192"/>
                </a:lnTo>
                <a:lnTo>
                  <a:pt x="55" y="190"/>
                </a:lnTo>
                <a:lnTo>
                  <a:pt x="55" y="189"/>
                </a:lnTo>
                <a:lnTo>
                  <a:pt x="57" y="188"/>
                </a:lnTo>
                <a:lnTo>
                  <a:pt x="57" y="186"/>
                </a:lnTo>
                <a:lnTo>
                  <a:pt x="57" y="185"/>
                </a:lnTo>
                <a:lnTo>
                  <a:pt x="57" y="184"/>
                </a:lnTo>
                <a:lnTo>
                  <a:pt x="58" y="183"/>
                </a:lnTo>
                <a:lnTo>
                  <a:pt x="58" y="181"/>
                </a:lnTo>
                <a:lnTo>
                  <a:pt x="58" y="180"/>
                </a:lnTo>
                <a:lnTo>
                  <a:pt x="59" y="179"/>
                </a:lnTo>
                <a:lnTo>
                  <a:pt x="59" y="177"/>
                </a:lnTo>
                <a:lnTo>
                  <a:pt x="61" y="176"/>
                </a:lnTo>
                <a:lnTo>
                  <a:pt x="61" y="173"/>
                </a:lnTo>
                <a:lnTo>
                  <a:pt x="61" y="172"/>
                </a:lnTo>
                <a:lnTo>
                  <a:pt x="62" y="171"/>
                </a:lnTo>
                <a:lnTo>
                  <a:pt x="62" y="168"/>
                </a:lnTo>
                <a:lnTo>
                  <a:pt x="63" y="165"/>
                </a:lnTo>
                <a:lnTo>
                  <a:pt x="63" y="164"/>
                </a:lnTo>
                <a:lnTo>
                  <a:pt x="65" y="161"/>
                </a:lnTo>
                <a:lnTo>
                  <a:pt x="65" y="160"/>
                </a:lnTo>
                <a:lnTo>
                  <a:pt x="66" y="157"/>
                </a:lnTo>
                <a:lnTo>
                  <a:pt x="66" y="156"/>
                </a:lnTo>
                <a:lnTo>
                  <a:pt x="67" y="155"/>
                </a:lnTo>
                <a:lnTo>
                  <a:pt x="67" y="153"/>
                </a:lnTo>
                <a:lnTo>
                  <a:pt x="67" y="152"/>
                </a:lnTo>
                <a:lnTo>
                  <a:pt x="69" y="151"/>
                </a:lnTo>
                <a:lnTo>
                  <a:pt x="69" y="149"/>
                </a:lnTo>
                <a:lnTo>
                  <a:pt x="69" y="148"/>
                </a:lnTo>
                <a:lnTo>
                  <a:pt x="69" y="147"/>
                </a:lnTo>
                <a:lnTo>
                  <a:pt x="70" y="145"/>
                </a:lnTo>
                <a:lnTo>
                  <a:pt x="70" y="144"/>
                </a:lnTo>
                <a:lnTo>
                  <a:pt x="70" y="143"/>
                </a:lnTo>
                <a:lnTo>
                  <a:pt x="70" y="141"/>
                </a:lnTo>
                <a:lnTo>
                  <a:pt x="71" y="141"/>
                </a:lnTo>
                <a:lnTo>
                  <a:pt x="71" y="140"/>
                </a:lnTo>
                <a:lnTo>
                  <a:pt x="71" y="139"/>
                </a:lnTo>
                <a:lnTo>
                  <a:pt x="73" y="137"/>
                </a:lnTo>
                <a:lnTo>
                  <a:pt x="73" y="136"/>
                </a:lnTo>
                <a:lnTo>
                  <a:pt x="73" y="135"/>
                </a:lnTo>
                <a:lnTo>
                  <a:pt x="73" y="133"/>
                </a:lnTo>
                <a:lnTo>
                  <a:pt x="74" y="132"/>
                </a:lnTo>
                <a:lnTo>
                  <a:pt x="74" y="131"/>
                </a:lnTo>
                <a:lnTo>
                  <a:pt x="74" y="130"/>
                </a:lnTo>
                <a:lnTo>
                  <a:pt x="75" y="128"/>
                </a:lnTo>
                <a:lnTo>
                  <a:pt x="75" y="126"/>
                </a:lnTo>
                <a:lnTo>
                  <a:pt x="77" y="124"/>
                </a:lnTo>
                <a:lnTo>
                  <a:pt x="77" y="122"/>
                </a:lnTo>
                <a:lnTo>
                  <a:pt x="78" y="120"/>
                </a:lnTo>
                <a:lnTo>
                  <a:pt x="78" y="118"/>
                </a:lnTo>
                <a:lnTo>
                  <a:pt x="79" y="116"/>
                </a:lnTo>
                <a:lnTo>
                  <a:pt x="79" y="114"/>
                </a:lnTo>
                <a:lnTo>
                  <a:pt x="81" y="112"/>
                </a:lnTo>
                <a:lnTo>
                  <a:pt x="81" y="110"/>
                </a:lnTo>
                <a:lnTo>
                  <a:pt x="81" y="108"/>
                </a:lnTo>
                <a:lnTo>
                  <a:pt x="82" y="107"/>
                </a:lnTo>
                <a:lnTo>
                  <a:pt x="82" y="106"/>
                </a:lnTo>
                <a:lnTo>
                  <a:pt x="82" y="104"/>
                </a:lnTo>
                <a:lnTo>
                  <a:pt x="83" y="103"/>
                </a:lnTo>
                <a:lnTo>
                  <a:pt x="83" y="102"/>
                </a:lnTo>
                <a:lnTo>
                  <a:pt x="83" y="100"/>
                </a:lnTo>
                <a:lnTo>
                  <a:pt x="83" y="99"/>
                </a:lnTo>
                <a:lnTo>
                  <a:pt x="85" y="98"/>
                </a:lnTo>
                <a:lnTo>
                  <a:pt x="85" y="96"/>
                </a:lnTo>
                <a:lnTo>
                  <a:pt x="85" y="95"/>
                </a:lnTo>
                <a:lnTo>
                  <a:pt x="85" y="94"/>
                </a:lnTo>
                <a:lnTo>
                  <a:pt x="85" y="92"/>
                </a:lnTo>
                <a:lnTo>
                  <a:pt x="86" y="91"/>
                </a:lnTo>
                <a:lnTo>
                  <a:pt x="86" y="90"/>
                </a:lnTo>
                <a:lnTo>
                  <a:pt x="86" y="88"/>
                </a:lnTo>
                <a:lnTo>
                  <a:pt x="86" y="87"/>
                </a:lnTo>
                <a:lnTo>
                  <a:pt x="86" y="86"/>
                </a:lnTo>
                <a:lnTo>
                  <a:pt x="86" y="84"/>
                </a:lnTo>
                <a:lnTo>
                  <a:pt x="86" y="83"/>
                </a:lnTo>
                <a:lnTo>
                  <a:pt x="86" y="82"/>
                </a:lnTo>
                <a:lnTo>
                  <a:pt x="86" y="81"/>
                </a:lnTo>
                <a:lnTo>
                  <a:pt x="87" y="78"/>
                </a:lnTo>
                <a:lnTo>
                  <a:pt x="87" y="77"/>
                </a:lnTo>
                <a:lnTo>
                  <a:pt x="87" y="75"/>
                </a:lnTo>
                <a:lnTo>
                  <a:pt x="87" y="73"/>
                </a:lnTo>
                <a:lnTo>
                  <a:pt x="87" y="71"/>
                </a:lnTo>
                <a:lnTo>
                  <a:pt x="87" y="70"/>
                </a:lnTo>
                <a:lnTo>
                  <a:pt x="87" y="67"/>
                </a:lnTo>
                <a:lnTo>
                  <a:pt x="87" y="66"/>
                </a:lnTo>
                <a:lnTo>
                  <a:pt x="87" y="65"/>
                </a:lnTo>
                <a:lnTo>
                  <a:pt x="87" y="63"/>
                </a:lnTo>
                <a:lnTo>
                  <a:pt x="89" y="62"/>
                </a:lnTo>
                <a:lnTo>
                  <a:pt x="89" y="61"/>
                </a:lnTo>
                <a:lnTo>
                  <a:pt x="89" y="59"/>
                </a:lnTo>
                <a:lnTo>
                  <a:pt x="89" y="58"/>
                </a:lnTo>
                <a:lnTo>
                  <a:pt x="89" y="57"/>
                </a:lnTo>
                <a:lnTo>
                  <a:pt x="89" y="55"/>
                </a:lnTo>
                <a:lnTo>
                  <a:pt x="89" y="54"/>
                </a:lnTo>
                <a:lnTo>
                  <a:pt x="89" y="53"/>
                </a:lnTo>
                <a:lnTo>
                  <a:pt x="89" y="51"/>
                </a:lnTo>
                <a:lnTo>
                  <a:pt x="90" y="50"/>
                </a:lnTo>
                <a:lnTo>
                  <a:pt x="90" y="49"/>
                </a:lnTo>
                <a:lnTo>
                  <a:pt x="90" y="47"/>
                </a:lnTo>
                <a:lnTo>
                  <a:pt x="90" y="46"/>
                </a:lnTo>
                <a:lnTo>
                  <a:pt x="90" y="45"/>
                </a:lnTo>
                <a:lnTo>
                  <a:pt x="91" y="43"/>
                </a:lnTo>
                <a:lnTo>
                  <a:pt x="91" y="42"/>
                </a:lnTo>
                <a:lnTo>
                  <a:pt x="91" y="41"/>
                </a:lnTo>
                <a:lnTo>
                  <a:pt x="91" y="39"/>
                </a:lnTo>
                <a:lnTo>
                  <a:pt x="91" y="38"/>
                </a:lnTo>
                <a:lnTo>
                  <a:pt x="93" y="37"/>
                </a:lnTo>
                <a:lnTo>
                  <a:pt x="93" y="35"/>
                </a:lnTo>
                <a:lnTo>
                  <a:pt x="93" y="34"/>
                </a:lnTo>
                <a:lnTo>
                  <a:pt x="93" y="33"/>
                </a:lnTo>
                <a:lnTo>
                  <a:pt x="93" y="31"/>
                </a:lnTo>
                <a:lnTo>
                  <a:pt x="93" y="30"/>
                </a:lnTo>
                <a:lnTo>
                  <a:pt x="93" y="29"/>
                </a:lnTo>
                <a:lnTo>
                  <a:pt x="93" y="28"/>
                </a:lnTo>
                <a:lnTo>
                  <a:pt x="93" y="26"/>
                </a:lnTo>
                <a:lnTo>
                  <a:pt x="94" y="26"/>
                </a:lnTo>
                <a:lnTo>
                  <a:pt x="94" y="25"/>
                </a:lnTo>
                <a:lnTo>
                  <a:pt x="94" y="24"/>
                </a:lnTo>
                <a:lnTo>
                  <a:pt x="94" y="22"/>
                </a:lnTo>
                <a:lnTo>
                  <a:pt x="93" y="21"/>
                </a:lnTo>
                <a:lnTo>
                  <a:pt x="93" y="20"/>
                </a:lnTo>
                <a:lnTo>
                  <a:pt x="93" y="17"/>
                </a:lnTo>
                <a:lnTo>
                  <a:pt x="93" y="16"/>
                </a:lnTo>
                <a:lnTo>
                  <a:pt x="93" y="14"/>
                </a:lnTo>
                <a:lnTo>
                  <a:pt x="93" y="13"/>
                </a:lnTo>
                <a:lnTo>
                  <a:pt x="93" y="10"/>
                </a:lnTo>
                <a:lnTo>
                  <a:pt x="93" y="9"/>
                </a:lnTo>
                <a:lnTo>
                  <a:pt x="93" y="6"/>
                </a:lnTo>
                <a:lnTo>
                  <a:pt x="93" y="5"/>
                </a:lnTo>
                <a:lnTo>
                  <a:pt x="93" y="2"/>
                </a:lnTo>
                <a:lnTo>
                  <a:pt x="93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9" name="Freeform 27">
            <a:extLst>
              <a:ext uri="{FF2B5EF4-FFF2-40B4-BE49-F238E27FC236}">
                <a16:creationId xmlns:a16="http://schemas.microsoft.com/office/drawing/2014/main" id="{0380EEDB-A660-4B45-BA63-3B1313322F19}"/>
              </a:ext>
            </a:extLst>
          </p:cNvPr>
          <p:cNvSpPr>
            <a:spLocks/>
          </p:cNvSpPr>
          <p:nvPr/>
        </p:nvSpPr>
        <p:spPr bwMode="auto">
          <a:xfrm>
            <a:off x="5134059" y="4278398"/>
            <a:ext cx="60868" cy="206738"/>
          </a:xfrm>
          <a:custGeom>
            <a:avLst/>
            <a:gdLst>
              <a:gd name="T0" fmla="*/ 1 w 94"/>
              <a:gd name="T1" fmla="*/ 1 h 315"/>
              <a:gd name="T2" fmla="*/ 1 w 94"/>
              <a:gd name="T3" fmla="*/ 1 h 315"/>
              <a:gd name="T4" fmla="*/ 1 w 94"/>
              <a:gd name="T5" fmla="*/ 1 h 315"/>
              <a:gd name="T6" fmla="*/ 1 w 94"/>
              <a:gd name="T7" fmla="*/ 1 h 315"/>
              <a:gd name="T8" fmla="*/ 1 w 94"/>
              <a:gd name="T9" fmla="*/ 1 h 315"/>
              <a:gd name="T10" fmla="*/ 1 w 94"/>
              <a:gd name="T11" fmla="*/ 1 h 315"/>
              <a:gd name="T12" fmla="*/ 1 w 94"/>
              <a:gd name="T13" fmla="*/ 1 h 315"/>
              <a:gd name="T14" fmla="*/ 1 w 94"/>
              <a:gd name="T15" fmla="*/ 1 h 315"/>
              <a:gd name="T16" fmla="*/ 1 w 94"/>
              <a:gd name="T17" fmla="*/ 1 h 315"/>
              <a:gd name="T18" fmla="*/ 1 w 94"/>
              <a:gd name="T19" fmla="*/ 1 h 315"/>
              <a:gd name="T20" fmla="*/ 1 w 94"/>
              <a:gd name="T21" fmla="*/ 1 h 315"/>
              <a:gd name="T22" fmla="*/ 1 w 94"/>
              <a:gd name="T23" fmla="*/ 1 h 315"/>
              <a:gd name="T24" fmla="*/ 1 w 94"/>
              <a:gd name="T25" fmla="*/ 1 h 315"/>
              <a:gd name="T26" fmla="*/ 1 w 94"/>
              <a:gd name="T27" fmla="*/ 1 h 315"/>
              <a:gd name="T28" fmla="*/ 1 w 94"/>
              <a:gd name="T29" fmla="*/ 1 h 315"/>
              <a:gd name="T30" fmla="*/ 1 w 94"/>
              <a:gd name="T31" fmla="*/ 1 h 315"/>
              <a:gd name="T32" fmla="*/ 1 w 94"/>
              <a:gd name="T33" fmla="*/ 1 h 315"/>
              <a:gd name="T34" fmla="*/ 1 w 94"/>
              <a:gd name="T35" fmla="*/ 1 h 315"/>
              <a:gd name="T36" fmla="*/ 1 w 94"/>
              <a:gd name="T37" fmla="*/ 1 h 315"/>
              <a:gd name="T38" fmla="*/ 1 w 94"/>
              <a:gd name="T39" fmla="*/ 1 h 315"/>
              <a:gd name="T40" fmla="*/ 1 w 94"/>
              <a:gd name="T41" fmla="*/ 1 h 315"/>
              <a:gd name="T42" fmla="*/ 1 w 94"/>
              <a:gd name="T43" fmla="*/ 1 h 315"/>
              <a:gd name="T44" fmla="*/ 1 w 94"/>
              <a:gd name="T45" fmla="*/ 1 h 315"/>
              <a:gd name="T46" fmla="*/ 1 w 94"/>
              <a:gd name="T47" fmla="*/ 1 h 315"/>
              <a:gd name="T48" fmla="*/ 1 w 94"/>
              <a:gd name="T49" fmla="*/ 1 h 315"/>
              <a:gd name="T50" fmla="*/ 1 w 94"/>
              <a:gd name="T51" fmla="*/ 1 h 315"/>
              <a:gd name="T52" fmla="*/ 1 w 94"/>
              <a:gd name="T53" fmla="*/ 1 h 315"/>
              <a:gd name="T54" fmla="*/ 1 w 94"/>
              <a:gd name="T55" fmla="*/ 1 h 315"/>
              <a:gd name="T56" fmla="*/ 1 w 94"/>
              <a:gd name="T57" fmla="*/ 1 h 315"/>
              <a:gd name="T58" fmla="*/ 1 w 94"/>
              <a:gd name="T59" fmla="*/ 1 h 315"/>
              <a:gd name="T60" fmla="*/ 1 w 94"/>
              <a:gd name="T61" fmla="*/ 1 h 315"/>
              <a:gd name="T62" fmla="*/ 1 w 94"/>
              <a:gd name="T63" fmla="*/ 1 h 315"/>
              <a:gd name="T64" fmla="*/ 1 w 94"/>
              <a:gd name="T65" fmla="*/ 1 h 315"/>
              <a:gd name="T66" fmla="*/ 1 w 94"/>
              <a:gd name="T67" fmla="*/ 1 h 315"/>
              <a:gd name="T68" fmla="*/ 1 w 94"/>
              <a:gd name="T69" fmla="*/ 1 h 315"/>
              <a:gd name="T70" fmla="*/ 1 w 94"/>
              <a:gd name="T71" fmla="*/ 1 h 315"/>
              <a:gd name="T72" fmla="*/ 1 w 94"/>
              <a:gd name="T73" fmla="*/ 1 h 315"/>
              <a:gd name="T74" fmla="*/ 1 w 94"/>
              <a:gd name="T75" fmla="*/ 1 h 315"/>
              <a:gd name="T76" fmla="*/ 1 w 94"/>
              <a:gd name="T77" fmla="*/ 1 h 315"/>
              <a:gd name="T78" fmla="*/ 1 w 94"/>
              <a:gd name="T79" fmla="*/ 1 h 315"/>
              <a:gd name="T80" fmla="*/ 1 w 94"/>
              <a:gd name="T81" fmla="*/ 1 h 315"/>
              <a:gd name="T82" fmla="*/ 1 w 94"/>
              <a:gd name="T83" fmla="*/ 1 h 315"/>
              <a:gd name="T84" fmla="*/ 1 w 94"/>
              <a:gd name="T85" fmla="*/ 1 h 315"/>
              <a:gd name="T86" fmla="*/ 1 w 94"/>
              <a:gd name="T87" fmla="*/ 1 h 315"/>
              <a:gd name="T88" fmla="*/ 1 w 94"/>
              <a:gd name="T89" fmla="*/ 1 h 315"/>
              <a:gd name="T90" fmla="*/ 1 w 94"/>
              <a:gd name="T91" fmla="*/ 1 h 315"/>
              <a:gd name="T92" fmla="*/ 1 w 94"/>
              <a:gd name="T93" fmla="*/ 1 h 315"/>
              <a:gd name="T94" fmla="*/ 1 w 94"/>
              <a:gd name="T95" fmla="*/ 1 h 315"/>
              <a:gd name="T96" fmla="*/ 1 w 94"/>
              <a:gd name="T97" fmla="*/ 1 h 315"/>
              <a:gd name="T98" fmla="*/ 1 w 94"/>
              <a:gd name="T99" fmla="*/ 1 h 315"/>
              <a:gd name="T100" fmla="*/ 1 w 94"/>
              <a:gd name="T101" fmla="*/ 1 h 315"/>
              <a:gd name="T102" fmla="*/ 1 w 94"/>
              <a:gd name="T103" fmla="*/ 1 h 315"/>
              <a:gd name="T104" fmla="*/ 1 w 94"/>
              <a:gd name="T105" fmla="*/ 1 h 315"/>
              <a:gd name="T106" fmla="*/ 1 w 94"/>
              <a:gd name="T107" fmla="*/ 1 h 315"/>
              <a:gd name="T108" fmla="*/ 1 w 94"/>
              <a:gd name="T109" fmla="*/ 1 h 315"/>
              <a:gd name="T110" fmla="*/ 1 w 94"/>
              <a:gd name="T111" fmla="*/ 1 h 315"/>
              <a:gd name="T112" fmla="*/ 1 w 94"/>
              <a:gd name="T113" fmla="*/ 1 h 31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5"/>
              <a:gd name="T173" fmla="*/ 94 w 94"/>
              <a:gd name="T174" fmla="*/ 315 h 31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5">
                <a:moveTo>
                  <a:pt x="0" y="0"/>
                </a:moveTo>
                <a:lnTo>
                  <a:pt x="1" y="2"/>
                </a:lnTo>
                <a:lnTo>
                  <a:pt x="4" y="6"/>
                </a:lnTo>
                <a:lnTo>
                  <a:pt x="5" y="9"/>
                </a:lnTo>
                <a:lnTo>
                  <a:pt x="6" y="12"/>
                </a:lnTo>
                <a:lnTo>
                  <a:pt x="8" y="14"/>
                </a:lnTo>
                <a:lnTo>
                  <a:pt x="9" y="17"/>
                </a:lnTo>
                <a:lnTo>
                  <a:pt x="10" y="20"/>
                </a:lnTo>
                <a:lnTo>
                  <a:pt x="12" y="22"/>
                </a:lnTo>
                <a:lnTo>
                  <a:pt x="13" y="23"/>
                </a:lnTo>
                <a:lnTo>
                  <a:pt x="14" y="26"/>
                </a:lnTo>
                <a:lnTo>
                  <a:pt x="16" y="27"/>
                </a:lnTo>
                <a:lnTo>
                  <a:pt x="16" y="29"/>
                </a:lnTo>
                <a:lnTo>
                  <a:pt x="17" y="30"/>
                </a:lnTo>
                <a:lnTo>
                  <a:pt x="18" y="33"/>
                </a:lnTo>
                <a:lnTo>
                  <a:pt x="18" y="34"/>
                </a:lnTo>
                <a:lnTo>
                  <a:pt x="20" y="35"/>
                </a:lnTo>
                <a:lnTo>
                  <a:pt x="20" y="37"/>
                </a:lnTo>
                <a:lnTo>
                  <a:pt x="21" y="38"/>
                </a:lnTo>
                <a:lnTo>
                  <a:pt x="21" y="39"/>
                </a:lnTo>
                <a:lnTo>
                  <a:pt x="22" y="41"/>
                </a:lnTo>
                <a:lnTo>
                  <a:pt x="22" y="42"/>
                </a:lnTo>
                <a:lnTo>
                  <a:pt x="24" y="43"/>
                </a:lnTo>
                <a:lnTo>
                  <a:pt x="24" y="45"/>
                </a:lnTo>
                <a:lnTo>
                  <a:pt x="25" y="46"/>
                </a:lnTo>
                <a:lnTo>
                  <a:pt x="25" y="47"/>
                </a:lnTo>
                <a:lnTo>
                  <a:pt x="26" y="49"/>
                </a:lnTo>
                <a:lnTo>
                  <a:pt x="26" y="50"/>
                </a:lnTo>
                <a:lnTo>
                  <a:pt x="26" y="53"/>
                </a:lnTo>
                <a:lnTo>
                  <a:pt x="28" y="54"/>
                </a:lnTo>
                <a:lnTo>
                  <a:pt x="29" y="55"/>
                </a:lnTo>
                <a:lnTo>
                  <a:pt x="29" y="57"/>
                </a:lnTo>
                <a:lnTo>
                  <a:pt x="30" y="59"/>
                </a:lnTo>
                <a:lnTo>
                  <a:pt x="30" y="61"/>
                </a:lnTo>
                <a:lnTo>
                  <a:pt x="32" y="62"/>
                </a:lnTo>
                <a:lnTo>
                  <a:pt x="32" y="63"/>
                </a:lnTo>
                <a:lnTo>
                  <a:pt x="33" y="65"/>
                </a:lnTo>
                <a:lnTo>
                  <a:pt x="33" y="67"/>
                </a:lnTo>
                <a:lnTo>
                  <a:pt x="34" y="67"/>
                </a:lnTo>
                <a:lnTo>
                  <a:pt x="34" y="69"/>
                </a:lnTo>
                <a:lnTo>
                  <a:pt x="34" y="70"/>
                </a:lnTo>
                <a:lnTo>
                  <a:pt x="36" y="71"/>
                </a:lnTo>
                <a:lnTo>
                  <a:pt x="36" y="73"/>
                </a:lnTo>
                <a:lnTo>
                  <a:pt x="36" y="74"/>
                </a:lnTo>
                <a:lnTo>
                  <a:pt x="37" y="75"/>
                </a:lnTo>
                <a:lnTo>
                  <a:pt x="37" y="76"/>
                </a:lnTo>
                <a:lnTo>
                  <a:pt x="38" y="78"/>
                </a:lnTo>
                <a:lnTo>
                  <a:pt x="38" y="79"/>
                </a:lnTo>
                <a:lnTo>
                  <a:pt x="38" y="80"/>
                </a:lnTo>
                <a:lnTo>
                  <a:pt x="40" y="82"/>
                </a:lnTo>
                <a:lnTo>
                  <a:pt x="40" y="83"/>
                </a:lnTo>
                <a:lnTo>
                  <a:pt x="41" y="84"/>
                </a:lnTo>
                <a:lnTo>
                  <a:pt x="41" y="86"/>
                </a:lnTo>
                <a:lnTo>
                  <a:pt x="41" y="87"/>
                </a:lnTo>
                <a:lnTo>
                  <a:pt x="42" y="88"/>
                </a:lnTo>
                <a:lnTo>
                  <a:pt x="42" y="90"/>
                </a:lnTo>
                <a:lnTo>
                  <a:pt x="44" y="91"/>
                </a:lnTo>
                <a:lnTo>
                  <a:pt x="44" y="94"/>
                </a:lnTo>
                <a:lnTo>
                  <a:pt x="45" y="95"/>
                </a:lnTo>
                <a:lnTo>
                  <a:pt x="45" y="96"/>
                </a:lnTo>
                <a:lnTo>
                  <a:pt x="46" y="99"/>
                </a:lnTo>
                <a:lnTo>
                  <a:pt x="46" y="102"/>
                </a:lnTo>
                <a:lnTo>
                  <a:pt x="48" y="103"/>
                </a:lnTo>
                <a:lnTo>
                  <a:pt x="48" y="106"/>
                </a:lnTo>
                <a:lnTo>
                  <a:pt x="49" y="107"/>
                </a:lnTo>
                <a:lnTo>
                  <a:pt x="50" y="110"/>
                </a:lnTo>
                <a:lnTo>
                  <a:pt x="50" y="111"/>
                </a:lnTo>
                <a:lnTo>
                  <a:pt x="50" y="112"/>
                </a:lnTo>
                <a:lnTo>
                  <a:pt x="52" y="114"/>
                </a:lnTo>
                <a:lnTo>
                  <a:pt x="52" y="115"/>
                </a:lnTo>
                <a:lnTo>
                  <a:pt x="53" y="116"/>
                </a:lnTo>
                <a:lnTo>
                  <a:pt x="53" y="118"/>
                </a:lnTo>
                <a:lnTo>
                  <a:pt x="53" y="119"/>
                </a:lnTo>
                <a:lnTo>
                  <a:pt x="54" y="120"/>
                </a:lnTo>
                <a:lnTo>
                  <a:pt x="54" y="122"/>
                </a:lnTo>
                <a:lnTo>
                  <a:pt x="54" y="123"/>
                </a:lnTo>
                <a:lnTo>
                  <a:pt x="55" y="124"/>
                </a:lnTo>
                <a:lnTo>
                  <a:pt x="55" y="125"/>
                </a:lnTo>
                <a:lnTo>
                  <a:pt x="55" y="127"/>
                </a:lnTo>
                <a:lnTo>
                  <a:pt x="57" y="127"/>
                </a:lnTo>
                <a:lnTo>
                  <a:pt x="57" y="128"/>
                </a:lnTo>
                <a:lnTo>
                  <a:pt x="57" y="129"/>
                </a:lnTo>
                <a:lnTo>
                  <a:pt x="57" y="131"/>
                </a:lnTo>
                <a:lnTo>
                  <a:pt x="58" y="132"/>
                </a:lnTo>
                <a:lnTo>
                  <a:pt x="58" y="133"/>
                </a:lnTo>
                <a:lnTo>
                  <a:pt x="58" y="135"/>
                </a:lnTo>
                <a:lnTo>
                  <a:pt x="59" y="136"/>
                </a:lnTo>
                <a:lnTo>
                  <a:pt x="59" y="137"/>
                </a:lnTo>
                <a:lnTo>
                  <a:pt x="61" y="139"/>
                </a:lnTo>
                <a:lnTo>
                  <a:pt x="61" y="141"/>
                </a:lnTo>
                <a:lnTo>
                  <a:pt x="61" y="143"/>
                </a:lnTo>
                <a:lnTo>
                  <a:pt x="62" y="145"/>
                </a:lnTo>
                <a:lnTo>
                  <a:pt x="62" y="147"/>
                </a:lnTo>
                <a:lnTo>
                  <a:pt x="63" y="149"/>
                </a:lnTo>
                <a:lnTo>
                  <a:pt x="63" y="151"/>
                </a:lnTo>
                <a:lnTo>
                  <a:pt x="65" y="153"/>
                </a:lnTo>
                <a:lnTo>
                  <a:pt x="65" y="155"/>
                </a:lnTo>
                <a:lnTo>
                  <a:pt x="66" y="157"/>
                </a:lnTo>
                <a:lnTo>
                  <a:pt x="66" y="159"/>
                </a:lnTo>
                <a:lnTo>
                  <a:pt x="67" y="160"/>
                </a:lnTo>
                <a:lnTo>
                  <a:pt x="67" y="161"/>
                </a:lnTo>
                <a:lnTo>
                  <a:pt x="67" y="164"/>
                </a:lnTo>
                <a:lnTo>
                  <a:pt x="69" y="165"/>
                </a:lnTo>
                <a:lnTo>
                  <a:pt x="69" y="167"/>
                </a:lnTo>
                <a:lnTo>
                  <a:pt x="69" y="168"/>
                </a:lnTo>
                <a:lnTo>
                  <a:pt x="70" y="169"/>
                </a:lnTo>
                <a:lnTo>
                  <a:pt x="70" y="171"/>
                </a:lnTo>
                <a:lnTo>
                  <a:pt x="70" y="172"/>
                </a:lnTo>
                <a:lnTo>
                  <a:pt x="70" y="173"/>
                </a:lnTo>
                <a:lnTo>
                  <a:pt x="71" y="175"/>
                </a:lnTo>
                <a:lnTo>
                  <a:pt x="71" y="176"/>
                </a:lnTo>
                <a:lnTo>
                  <a:pt x="73" y="177"/>
                </a:lnTo>
                <a:lnTo>
                  <a:pt x="73" y="178"/>
                </a:lnTo>
                <a:lnTo>
                  <a:pt x="73" y="180"/>
                </a:lnTo>
                <a:lnTo>
                  <a:pt x="73" y="181"/>
                </a:lnTo>
                <a:lnTo>
                  <a:pt x="74" y="182"/>
                </a:lnTo>
                <a:lnTo>
                  <a:pt x="74" y="184"/>
                </a:lnTo>
                <a:lnTo>
                  <a:pt x="74" y="185"/>
                </a:lnTo>
                <a:lnTo>
                  <a:pt x="75" y="188"/>
                </a:lnTo>
                <a:lnTo>
                  <a:pt x="75" y="189"/>
                </a:lnTo>
                <a:lnTo>
                  <a:pt x="77" y="190"/>
                </a:lnTo>
                <a:lnTo>
                  <a:pt x="77" y="193"/>
                </a:lnTo>
                <a:lnTo>
                  <a:pt x="78" y="194"/>
                </a:lnTo>
                <a:lnTo>
                  <a:pt x="78" y="197"/>
                </a:lnTo>
                <a:lnTo>
                  <a:pt x="79" y="200"/>
                </a:lnTo>
                <a:lnTo>
                  <a:pt x="79" y="201"/>
                </a:lnTo>
                <a:lnTo>
                  <a:pt x="81" y="204"/>
                </a:lnTo>
                <a:lnTo>
                  <a:pt x="81" y="205"/>
                </a:lnTo>
                <a:lnTo>
                  <a:pt x="81" y="206"/>
                </a:lnTo>
                <a:lnTo>
                  <a:pt x="82" y="209"/>
                </a:lnTo>
                <a:lnTo>
                  <a:pt x="82" y="210"/>
                </a:lnTo>
                <a:lnTo>
                  <a:pt x="82" y="212"/>
                </a:lnTo>
                <a:lnTo>
                  <a:pt x="83" y="213"/>
                </a:lnTo>
                <a:lnTo>
                  <a:pt x="83" y="214"/>
                </a:lnTo>
                <a:lnTo>
                  <a:pt x="83" y="216"/>
                </a:lnTo>
                <a:lnTo>
                  <a:pt x="83" y="217"/>
                </a:lnTo>
                <a:lnTo>
                  <a:pt x="85" y="217"/>
                </a:lnTo>
                <a:lnTo>
                  <a:pt x="85" y="218"/>
                </a:lnTo>
                <a:lnTo>
                  <a:pt x="85" y="220"/>
                </a:lnTo>
                <a:lnTo>
                  <a:pt x="85" y="221"/>
                </a:lnTo>
                <a:lnTo>
                  <a:pt x="85" y="222"/>
                </a:lnTo>
                <a:lnTo>
                  <a:pt x="86" y="224"/>
                </a:lnTo>
                <a:lnTo>
                  <a:pt x="86" y="225"/>
                </a:lnTo>
                <a:lnTo>
                  <a:pt x="86" y="226"/>
                </a:lnTo>
                <a:lnTo>
                  <a:pt x="86" y="227"/>
                </a:lnTo>
                <a:lnTo>
                  <a:pt x="86" y="229"/>
                </a:lnTo>
                <a:lnTo>
                  <a:pt x="86" y="230"/>
                </a:lnTo>
                <a:lnTo>
                  <a:pt x="86" y="231"/>
                </a:lnTo>
                <a:lnTo>
                  <a:pt x="86" y="234"/>
                </a:lnTo>
                <a:lnTo>
                  <a:pt x="86" y="235"/>
                </a:lnTo>
                <a:lnTo>
                  <a:pt x="87" y="237"/>
                </a:lnTo>
                <a:lnTo>
                  <a:pt x="87" y="238"/>
                </a:lnTo>
                <a:lnTo>
                  <a:pt x="87" y="239"/>
                </a:lnTo>
                <a:lnTo>
                  <a:pt x="87" y="242"/>
                </a:lnTo>
                <a:lnTo>
                  <a:pt x="87" y="243"/>
                </a:lnTo>
                <a:lnTo>
                  <a:pt x="87" y="246"/>
                </a:lnTo>
                <a:lnTo>
                  <a:pt x="87" y="247"/>
                </a:lnTo>
                <a:lnTo>
                  <a:pt x="87" y="249"/>
                </a:lnTo>
                <a:lnTo>
                  <a:pt x="87" y="250"/>
                </a:lnTo>
                <a:lnTo>
                  <a:pt x="87" y="251"/>
                </a:lnTo>
                <a:lnTo>
                  <a:pt x="89" y="253"/>
                </a:lnTo>
                <a:lnTo>
                  <a:pt x="89" y="254"/>
                </a:lnTo>
                <a:lnTo>
                  <a:pt x="89" y="255"/>
                </a:lnTo>
                <a:lnTo>
                  <a:pt x="89" y="257"/>
                </a:lnTo>
                <a:lnTo>
                  <a:pt x="89" y="258"/>
                </a:lnTo>
                <a:lnTo>
                  <a:pt x="89" y="259"/>
                </a:lnTo>
                <a:lnTo>
                  <a:pt x="89" y="261"/>
                </a:lnTo>
                <a:lnTo>
                  <a:pt x="89" y="262"/>
                </a:lnTo>
                <a:lnTo>
                  <a:pt x="89" y="263"/>
                </a:lnTo>
                <a:lnTo>
                  <a:pt x="90" y="265"/>
                </a:lnTo>
                <a:lnTo>
                  <a:pt x="90" y="266"/>
                </a:lnTo>
                <a:lnTo>
                  <a:pt x="90" y="267"/>
                </a:lnTo>
                <a:lnTo>
                  <a:pt x="90" y="269"/>
                </a:lnTo>
                <a:lnTo>
                  <a:pt x="90" y="270"/>
                </a:lnTo>
                <a:lnTo>
                  <a:pt x="90" y="271"/>
                </a:lnTo>
                <a:lnTo>
                  <a:pt x="91" y="271"/>
                </a:lnTo>
                <a:lnTo>
                  <a:pt x="91" y="273"/>
                </a:lnTo>
                <a:lnTo>
                  <a:pt x="91" y="274"/>
                </a:lnTo>
                <a:lnTo>
                  <a:pt x="91" y="275"/>
                </a:lnTo>
                <a:lnTo>
                  <a:pt x="91" y="277"/>
                </a:lnTo>
                <a:lnTo>
                  <a:pt x="93" y="278"/>
                </a:lnTo>
                <a:lnTo>
                  <a:pt x="93" y="279"/>
                </a:lnTo>
                <a:lnTo>
                  <a:pt x="93" y="280"/>
                </a:lnTo>
                <a:lnTo>
                  <a:pt x="93" y="282"/>
                </a:lnTo>
                <a:lnTo>
                  <a:pt x="93" y="283"/>
                </a:lnTo>
                <a:lnTo>
                  <a:pt x="93" y="284"/>
                </a:lnTo>
                <a:lnTo>
                  <a:pt x="93" y="286"/>
                </a:lnTo>
                <a:lnTo>
                  <a:pt x="93" y="287"/>
                </a:lnTo>
                <a:lnTo>
                  <a:pt x="93" y="288"/>
                </a:lnTo>
                <a:lnTo>
                  <a:pt x="94" y="290"/>
                </a:lnTo>
                <a:lnTo>
                  <a:pt x="94" y="291"/>
                </a:lnTo>
                <a:lnTo>
                  <a:pt x="94" y="292"/>
                </a:lnTo>
                <a:lnTo>
                  <a:pt x="93" y="294"/>
                </a:lnTo>
                <a:lnTo>
                  <a:pt x="93" y="295"/>
                </a:lnTo>
                <a:lnTo>
                  <a:pt x="93" y="296"/>
                </a:lnTo>
                <a:lnTo>
                  <a:pt x="93" y="298"/>
                </a:lnTo>
                <a:lnTo>
                  <a:pt x="93" y="299"/>
                </a:lnTo>
                <a:lnTo>
                  <a:pt x="93" y="300"/>
                </a:lnTo>
                <a:lnTo>
                  <a:pt x="93" y="303"/>
                </a:lnTo>
                <a:lnTo>
                  <a:pt x="93" y="304"/>
                </a:lnTo>
                <a:lnTo>
                  <a:pt x="93" y="306"/>
                </a:lnTo>
                <a:lnTo>
                  <a:pt x="93" y="308"/>
                </a:lnTo>
                <a:lnTo>
                  <a:pt x="93" y="311"/>
                </a:lnTo>
                <a:lnTo>
                  <a:pt x="93" y="314"/>
                </a:lnTo>
                <a:lnTo>
                  <a:pt x="93" y="315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0" name="Freeform 28">
            <a:extLst>
              <a:ext uri="{FF2B5EF4-FFF2-40B4-BE49-F238E27FC236}">
                <a16:creationId xmlns:a16="http://schemas.microsoft.com/office/drawing/2014/main" id="{1F9759D8-0C81-5B4F-91F8-EBC295826041}"/>
              </a:ext>
            </a:extLst>
          </p:cNvPr>
          <p:cNvSpPr>
            <a:spLocks/>
          </p:cNvSpPr>
          <p:nvPr/>
        </p:nvSpPr>
        <p:spPr bwMode="auto">
          <a:xfrm>
            <a:off x="5134059" y="4483827"/>
            <a:ext cx="60868" cy="208046"/>
          </a:xfrm>
          <a:custGeom>
            <a:avLst/>
            <a:gdLst>
              <a:gd name="T0" fmla="*/ 1 w 94"/>
              <a:gd name="T1" fmla="*/ 1 h 316"/>
              <a:gd name="T2" fmla="*/ 1 w 94"/>
              <a:gd name="T3" fmla="*/ 1 h 316"/>
              <a:gd name="T4" fmla="*/ 1 w 94"/>
              <a:gd name="T5" fmla="*/ 1 h 316"/>
              <a:gd name="T6" fmla="*/ 1 w 94"/>
              <a:gd name="T7" fmla="*/ 1 h 316"/>
              <a:gd name="T8" fmla="*/ 1 w 94"/>
              <a:gd name="T9" fmla="*/ 1 h 316"/>
              <a:gd name="T10" fmla="*/ 1 w 94"/>
              <a:gd name="T11" fmla="*/ 1 h 316"/>
              <a:gd name="T12" fmla="*/ 1 w 94"/>
              <a:gd name="T13" fmla="*/ 1 h 316"/>
              <a:gd name="T14" fmla="*/ 1 w 94"/>
              <a:gd name="T15" fmla="*/ 1 h 316"/>
              <a:gd name="T16" fmla="*/ 1 w 94"/>
              <a:gd name="T17" fmla="*/ 1 h 316"/>
              <a:gd name="T18" fmla="*/ 1 w 94"/>
              <a:gd name="T19" fmla="*/ 1 h 316"/>
              <a:gd name="T20" fmla="*/ 1 w 94"/>
              <a:gd name="T21" fmla="*/ 1 h 316"/>
              <a:gd name="T22" fmla="*/ 1 w 94"/>
              <a:gd name="T23" fmla="*/ 1 h 316"/>
              <a:gd name="T24" fmla="*/ 1 w 94"/>
              <a:gd name="T25" fmla="*/ 1 h 316"/>
              <a:gd name="T26" fmla="*/ 1 w 94"/>
              <a:gd name="T27" fmla="*/ 1 h 316"/>
              <a:gd name="T28" fmla="*/ 1 w 94"/>
              <a:gd name="T29" fmla="*/ 1 h 316"/>
              <a:gd name="T30" fmla="*/ 1 w 94"/>
              <a:gd name="T31" fmla="*/ 1 h 316"/>
              <a:gd name="T32" fmla="*/ 1 w 94"/>
              <a:gd name="T33" fmla="*/ 1 h 316"/>
              <a:gd name="T34" fmla="*/ 1 w 94"/>
              <a:gd name="T35" fmla="*/ 1 h 316"/>
              <a:gd name="T36" fmla="*/ 1 w 94"/>
              <a:gd name="T37" fmla="*/ 1 h 316"/>
              <a:gd name="T38" fmla="*/ 1 w 94"/>
              <a:gd name="T39" fmla="*/ 1 h 316"/>
              <a:gd name="T40" fmla="*/ 1 w 94"/>
              <a:gd name="T41" fmla="*/ 1 h 316"/>
              <a:gd name="T42" fmla="*/ 1 w 94"/>
              <a:gd name="T43" fmla="*/ 1 h 316"/>
              <a:gd name="T44" fmla="*/ 1 w 94"/>
              <a:gd name="T45" fmla="*/ 1 h 316"/>
              <a:gd name="T46" fmla="*/ 1 w 94"/>
              <a:gd name="T47" fmla="*/ 1 h 316"/>
              <a:gd name="T48" fmla="*/ 1 w 94"/>
              <a:gd name="T49" fmla="*/ 1 h 316"/>
              <a:gd name="T50" fmla="*/ 1 w 94"/>
              <a:gd name="T51" fmla="*/ 1 h 316"/>
              <a:gd name="T52" fmla="*/ 1 w 94"/>
              <a:gd name="T53" fmla="*/ 1 h 316"/>
              <a:gd name="T54" fmla="*/ 1 w 94"/>
              <a:gd name="T55" fmla="*/ 1 h 316"/>
              <a:gd name="T56" fmla="*/ 1 w 94"/>
              <a:gd name="T57" fmla="*/ 1 h 316"/>
              <a:gd name="T58" fmla="*/ 1 w 94"/>
              <a:gd name="T59" fmla="*/ 1 h 316"/>
              <a:gd name="T60" fmla="*/ 1 w 94"/>
              <a:gd name="T61" fmla="*/ 1 h 316"/>
              <a:gd name="T62" fmla="*/ 1 w 94"/>
              <a:gd name="T63" fmla="*/ 1 h 316"/>
              <a:gd name="T64" fmla="*/ 1 w 94"/>
              <a:gd name="T65" fmla="*/ 1 h 316"/>
              <a:gd name="T66" fmla="*/ 1 w 94"/>
              <a:gd name="T67" fmla="*/ 1 h 316"/>
              <a:gd name="T68" fmla="*/ 1 w 94"/>
              <a:gd name="T69" fmla="*/ 1 h 316"/>
              <a:gd name="T70" fmla="*/ 1 w 94"/>
              <a:gd name="T71" fmla="*/ 1 h 316"/>
              <a:gd name="T72" fmla="*/ 1 w 94"/>
              <a:gd name="T73" fmla="*/ 1 h 316"/>
              <a:gd name="T74" fmla="*/ 1 w 94"/>
              <a:gd name="T75" fmla="*/ 1 h 316"/>
              <a:gd name="T76" fmla="*/ 1 w 94"/>
              <a:gd name="T77" fmla="*/ 1 h 316"/>
              <a:gd name="T78" fmla="*/ 1 w 94"/>
              <a:gd name="T79" fmla="*/ 1 h 316"/>
              <a:gd name="T80" fmla="*/ 1 w 94"/>
              <a:gd name="T81" fmla="*/ 1 h 316"/>
              <a:gd name="T82" fmla="*/ 1 w 94"/>
              <a:gd name="T83" fmla="*/ 1 h 316"/>
              <a:gd name="T84" fmla="*/ 1 w 94"/>
              <a:gd name="T85" fmla="*/ 1 h 316"/>
              <a:gd name="T86" fmla="*/ 1 w 94"/>
              <a:gd name="T87" fmla="*/ 1 h 316"/>
              <a:gd name="T88" fmla="*/ 1 w 94"/>
              <a:gd name="T89" fmla="*/ 1 h 316"/>
              <a:gd name="T90" fmla="*/ 1 w 94"/>
              <a:gd name="T91" fmla="*/ 1 h 316"/>
              <a:gd name="T92" fmla="*/ 1 w 94"/>
              <a:gd name="T93" fmla="*/ 1 h 316"/>
              <a:gd name="T94" fmla="*/ 1 w 94"/>
              <a:gd name="T95" fmla="*/ 1 h 316"/>
              <a:gd name="T96" fmla="*/ 1 w 94"/>
              <a:gd name="T97" fmla="*/ 1 h 316"/>
              <a:gd name="T98" fmla="*/ 1 w 94"/>
              <a:gd name="T99" fmla="*/ 1 h 316"/>
              <a:gd name="T100" fmla="*/ 1 w 94"/>
              <a:gd name="T101" fmla="*/ 1 h 316"/>
              <a:gd name="T102" fmla="*/ 1 w 94"/>
              <a:gd name="T103" fmla="*/ 1 h 316"/>
              <a:gd name="T104" fmla="*/ 1 w 94"/>
              <a:gd name="T105" fmla="*/ 1 h 316"/>
              <a:gd name="T106" fmla="*/ 1 w 94"/>
              <a:gd name="T107" fmla="*/ 1 h 316"/>
              <a:gd name="T108" fmla="*/ 1 w 94"/>
              <a:gd name="T109" fmla="*/ 1 h 316"/>
              <a:gd name="T110" fmla="*/ 1 w 94"/>
              <a:gd name="T111" fmla="*/ 1 h 316"/>
              <a:gd name="T112" fmla="*/ 1 w 94"/>
              <a:gd name="T113" fmla="*/ 1 h 3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6"/>
              <a:gd name="T173" fmla="*/ 94 w 94"/>
              <a:gd name="T174" fmla="*/ 316 h 31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6">
                <a:moveTo>
                  <a:pt x="0" y="316"/>
                </a:moveTo>
                <a:lnTo>
                  <a:pt x="1" y="312"/>
                </a:lnTo>
                <a:lnTo>
                  <a:pt x="4" y="310"/>
                </a:lnTo>
                <a:lnTo>
                  <a:pt x="5" y="307"/>
                </a:lnTo>
                <a:lnTo>
                  <a:pt x="6" y="303"/>
                </a:lnTo>
                <a:lnTo>
                  <a:pt x="8" y="300"/>
                </a:lnTo>
                <a:lnTo>
                  <a:pt x="9" y="298"/>
                </a:lnTo>
                <a:lnTo>
                  <a:pt x="10" y="296"/>
                </a:lnTo>
                <a:lnTo>
                  <a:pt x="12" y="294"/>
                </a:lnTo>
                <a:lnTo>
                  <a:pt x="13" y="292"/>
                </a:lnTo>
                <a:lnTo>
                  <a:pt x="14" y="290"/>
                </a:lnTo>
                <a:lnTo>
                  <a:pt x="16" y="288"/>
                </a:lnTo>
                <a:lnTo>
                  <a:pt x="16" y="286"/>
                </a:lnTo>
                <a:lnTo>
                  <a:pt x="17" y="284"/>
                </a:lnTo>
                <a:lnTo>
                  <a:pt x="18" y="283"/>
                </a:lnTo>
                <a:lnTo>
                  <a:pt x="18" y="282"/>
                </a:lnTo>
                <a:lnTo>
                  <a:pt x="20" y="280"/>
                </a:lnTo>
                <a:lnTo>
                  <a:pt x="20" y="279"/>
                </a:lnTo>
                <a:lnTo>
                  <a:pt x="21" y="278"/>
                </a:lnTo>
                <a:lnTo>
                  <a:pt x="21" y="276"/>
                </a:lnTo>
                <a:lnTo>
                  <a:pt x="22" y="275"/>
                </a:lnTo>
                <a:lnTo>
                  <a:pt x="22" y="274"/>
                </a:lnTo>
                <a:lnTo>
                  <a:pt x="22" y="272"/>
                </a:lnTo>
                <a:lnTo>
                  <a:pt x="24" y="271"/>
                </a:lnTo>
                <a:lnTo>
                  <a:pt x="24" y="270"/>
                </a:lnTo>
                <a:lnTo>
                  <a:pt x="25" y="269"/>
                </a:lnTo>
                <a:lnTo>
                  <a:pt x="25" y="267"/>
                </a:lnTo>
                <a:lnTo>
                  <a:pt x="26" y="266"/>
                </a:lnTo>
                <a:lnTo>
                  <a:pt x="26" y="265"/>
                </a:lnTo>
                <a:lnTo>
                  <a:pt x="26" y="263"/>
                </a:lnTo>
                <a:lnTo>
                  <a:pt x="28" y="262"/>
                </a:lnTo>
                <a:lnTo>
                  <a:pt x="29" y="261"/>
                </a:lnTo>
                <a:lnTo>
                  <a:pt x="29" y="258"/>
                </a:lnTo>
                <a:lnTo>
                  <a:pt x="30" y="257"/>
                </a:lnTo>
                <a:lnTo>
                  <a:pt x="30" y="255"/>
                </a:lnTo>
                <a:lnTo>
                  <a:pt x="32" y="253"/>
                </a:lnTo>
                <a:lnTo>
                  <a:pt x="32" y="251"/>
                </a:lnTo>
                <a:lnTo>
                  <a:pt x="33" y="250"/>
                </a:lnTo>
                <a:lnTo>
                  <a:pt x="33" y="249"/>
                </a:lnTo>
                <a:lnTo>
                  <a:pt x="34" y="247"/>
                </a:lnTo>
                <a:lnTo>
                  <a:pt x="34" y="246"/>
                </a:lnTo>
                <a:lnTo>
                  <a:pt x="34" y="245"/>
                </a:lnTo>
                <a:lnTo>
                  <a:pt x="36" y="245"/>
                </a:lnTo>
                <a:lnTo>
                  <a:pt x="36" y="243"/>
                </a:lnTo>
                <a:lnTo>
                  <a:pt x="36" y="242"/>
                </a:lnTo>
                <a:lnTo>
                  <a:pt x="37" y="241"/>
                </a:lnTo>
                <a:lnTo>
                  <a:pt x="37" y="239"/>
                </a:lnTo>
                <a:lnTo>
                  <a:pt x="38" y="238"/>
                </a:lnTo>
                <a:lnTo>
                  <a:pt x="38" y="237"/>
                </a:lnTo>
                <a:lnTo>
                  <a:pt x="38" y="235"/>
                </a:lnTo>
                <a:lnTo>
                  <a:pt x="38" y="234"/>
                </a:lnTo>
                <a:lnTo>
                  <a:pt x="40" y="234"/>
                </a:lnTo>
                <a:lnTo>
                  <a:pt x="40" y="233"/>
                </a:lnTo>
                <a:lnTo>
                  <a:pt x="41" y="231"/>
                </a:lnTo>
                <a:lnTo>
                  <a:pt x="41" y="230"/>
                </a:lnTo>
                <a:lnTo>
                  <a:pt x="41" y="229"/>
                </a:lnTo>
                <a:lnTo>
                  <a:pt x="42" y="227"/>
                </a:lnTo>
                <a:lnTo>
                  <a:pt x="42" y="226"/>
                </a:lnTo>
                <a:lnTo>
                  <a:pt x="44" y="223"/>
                </a:lnTo>
                <a:lnTo>
                  <a:pt x="44" y="222"/>
                </a:lnTo>
                <a:lnTo>
                  <a:pt x="45" y="221"/>
                </a:lnTo>
                <a:lnTo>
                  <a:pt x="45" y="218"/>
                </a:lnTo>
                <a:lnTo>
                  <a:pt x="46" y="217"/>
                </a:lnTo>
                <a:lnTo>
                  <a:pt x="46" y="214"/>
                </a:lnTo>
                <a:lnTo>
                  <a:pt x="48" y="212"/>
                </a:lnTo>
                <a:lnTo>
                  <a:pt x="48" y="210"/>
                </a:lnTo>
                <a:lnTo>
                  <a:pt x="49" y="208"/>
                </a:lnTo>
                <a:lnTo>
                  <a:pt x="50" y="206"/>
                </a:lnTo>
                <a:lnTo>
                  <a:pt x="50" y="205"/>
                </a:lnTo>
                <a:lnTo>
                  <a:pt x="50" y="202"/>
                </a:lnTo>
                <a:lnTo>
                  <a:pt x="52" y="201"/>
                </a:lnTo>
                <a:lnTo>
                  <a:pt x="52" y="200"/>
                </a:lnTo>
                <a:lnTo>
                  <a:pt x="53" y="198"/>
                </a:lnTo>
                <a:lnTo>
                  <a:pt x="53" y="197"/>
                </a:lnTo>
                <a:lnTo>
                  <a:pt x="53" y="196"/>
                </a:lnTo>
                <a:lnTo>
                  <a:pt x="54" y="194"/>
                </a:lnTo>
                <a:lnTo>
                  <a:pt x="54" y="193"/>
                </a:lnTo>
                <a:lnTo>
                  <a:pt x="55" y="192"/>
                </a:lnTo>
                <a:lnTo>
                  <a:pt x="55" y="190"/>
                </a:lnTo>
                <a:lnTo>
                  <a:pt x="55" y="189"/>
                </a:lnTo>
                <a:lnTo>
                  <a:pt x="57" y="188"/>
                </a:lnTo>
                <a:lnTo>
                  <a:pt x="57" y="186"/>
                </a:lnTo>
                <a:lnTo>
                  <a:pt x="57" y="185"/>
                </a:lnTo>
                <a:lnTo>
                  <a:pt x="57" y="184"/>
                </a:lnTo>
                <a:lnTo>
                  <a:pt x="58" y="184"/>
                </a:lnTo>
                <a:lnTo>
                  <a:pt x="58" y="182"/>
                </a:lnTo>
                <a:lnTo>
                  <a:pt x="58" y="181"/>
                </a:lnTo>
                <a:lnTo>
                  <a:pt x="59" y="178"/>
                </a:lnTo>
                <a:lnTo>
                  <a:pt x="59" y="177"/>
                </a:lnTo>
                <a:lnTo>
                  <a:pt x="61" y="176"/>
                </a:lnTo>
                <a:lnTo>
                  <a:pt x="61" y="174"/>
                </a:lnTo>
                <a:lnTo>
                  <a:pt x="61" y="172"/>
                </a:lnTo>
                <a:lnTo>
                  <a:pt x="62" y="170"/>
                </a:lnTo>
                <a:lnTo>
                  <a:pt x="62" y="168"/>
                </a:lnTo>
                <a:lnTo>
                  <a:pt x="63" y="167"/>
                </a:lnTo>
                <a:lnTo>
                  <a:pt x="63" y="164"/>
                </a:lnTo>
                <a:lnTo>
                  <a:pt x="65" y="163"/>
                </a:lnTo>
                <a:lnTo>
                  <a:pt x="65" y="160"/>
                </a:lnTo>
                <a:lnTo>
                  <a:pt x="66" y="159"/>
                </a:lnTo>
                <a:lnTo>
                  <a:pt x="66" y="156"/>
                </a:lnTo>
                <a:lnTo>
                  <a:pt x="67" y="155"/>
                </a:lnTo>
                <a:lnTo>
                  <a:pt x="67" y="153"/>
                </a:lnTo>
                <a:lnTo>
                  <a:pt x="67" y="152"/>
                </a:lnTo>
                <a:lnTo>
                  <a:pt x="69" y="151"/>
                </a:lnTo>
                <a:lnTo>
                  <a:pt x="69" y="149"/>
                </a:lnTo>
                <a:lnTo>
                  <a:pt x="69" y="148"/>
                </a:lnTo>
                <a:lnTo>
                  <a:pt x="69" y="147"/>
                </a:lnTo>
                <a:lnTo>
                  <a:pt x="70" y="145"/>
                </a:lnTo>
                <a:lnTo>
                  <a:pt x="70" y="144"/>
                </a:lnTo>
                <a:lnTo>
                  <a:pt x="70" y="143"/>
                </a:lnTo>
                <a:lnTo>
                  <a:pt x="71" y="141"/>
                </a:lnTo>
                <a:lnTo>
                  <a:pt x="71" y="140"/>
                </a:lnTo>
                <a:lnTo>
                  <a:pt x="71" y="139"/>
                </a:lnTo>
                <a:lnTo>
                  <a:pt x="73" y="137"/>
                </a:lnTo>
                <a:lnTo>
                  <a:pt x="73" y="136"/>
                </a:lnTo>
                <a:lnTo>
                  <a:pt x="73" y="135"/>
                </a:lnTo>
                <a:lnTo>
                  <a:pt x="73" y="133"/>
                </a:lnTo>
                <a:lnTo>
                  <a:pt x="74" y="132"/>
                </a:lnTo>
                <a:lnTo>
                  <a:pt x="74" y="131"/>
                </a:lnTo>
                <a:lnTo>
                  <a:pt x="74" y="129"/>
                </a:lnTo>
                <a:lnTo>
                  <a:pt x="75" y="128"/>
                </a:lnTo>
                <a:lnTo>
                  <a:pt x="75" y="127"/>
                </a:lnTo>
                <a:lnTo>
                  <a:pt x="77" y="124"/>
                </a:lnTo>
                <a:lnTo>
                  <a:pt x="77" y="123"/>
                </a:lnTo>
                <a:lnTo>
                  <a:pt x="78" y="120"/>
                </a:lnTo>
                <a:lnTo>
                  <a:pt x="78" y="119"/>
                </a:lnTo>
                <a:lnTo>
                  <a:pt x="79" y="116"/>
                </a:lnTo>
                <a:lnTo>
                  <a:pt x="79" y="114"/>
                </a:lnTo>
                <a:lnTo>
                  <a:pt x="81" y="112"/>
                </a:lnTo>
                <a:lnTo>
                  <a:pt x="81" y="111"/>
                </a:lnTo>
                <a:lnTo>
                  <a:pt x="81" y="108"/>
                </a:lnTo>
                <a:lnTo>
                  <a:pt x="82" y="107"/>
                </a:lnTo>
                <a:lnTo>
                  <a:pt x="82" y="106"/>
                </a:lnTo>
                <a:lnTo>
                  <a:pt x="82" y="104"/>
                </a:lnTo>
                <a:lnTo>
                  <a:pt x="83" y="103"/>
                </a:lnTo>
                <a:lnTo>
                  <a:pt x="83" y="102"/>
                </a:lnTo>
                <a:lnTo>
                  <a:pt x="83" y="100"/>
                </a:lnTo>
                <a:lnTo>
                  <a:pt x="83" y="99"/>
                </a:lnTo>
                <a:lnTo>
                  <a:pt x="85" y="98"/>
                </a:lnTo>
                <a:lnTo>
                  <a:pt x="85" y="96"/>
                </a:lnTo>
                <a:lnTo>
                  <a:pt x="85" y="95"/>
                </a:lnTo>
                <a:lnTo>
                  <a:pt x="85" y="94"/>
                </a:lnTo>
                <a:lnTo>
                  <a:pt x="85" y="92"/>
                </a:lnTo>
                <a:lnTo>
                  <a:pt x="86" y="91"/>
                </a:lnTo>
                <a:lnTo>
                  <a:pt x="86" y="90"/>
                </a:lnTo>
                <a:lnTo>
                  <a:pt x="86" y="88"/>
                </a:lnTo>
                <a:lnTo>
                  <a:pt x="86" y="87"/>
                </a:lnTo>
                <a:lnTo>
                  <a:pt x="86" y="86"/>
                </a:lnTo>
                <a:lnTo>
                  <a:pt x="86" y="84"/>
                </a:lnTo>
                <a:lnTo>
                  <a:pt x="86" y="83"/>
                </a:lnTo>
                <a:lnTo>
                  <a:pt x="86" y="82"/>
                </a:lnTo>
                <a:lnTo>
                  <a:pt x="86" y="80"/>
                </a:lnTo>
                <a:lnTo>
                  <a:pt x="87" y="79"/>
                </a:lnTo>
                <a:lnTo>
                  <a:pt x="87" y="78"/>
                </a:lnTo>
                <a:lnTo>
                  <a:pt x="87" y="75"/>
                </a:lnTo>
                <a:lnTo>
                  <a:pt x="87" y="74"/>
                </a:lnTo>
                <a:lnTo>
                  <a:pt x="87" y="71"/>
                </a:lnTo>
                <a:lnTo>
                  <a:pt x="87" y="70"/>
                </a:lnTo>
                <a:lnTo>
                  <a:pt x="87" y="68"/>
                </a:lnTo>
                <a:lnTo>
                  <a:pt x="87" y="67"/>
                </a:lnTo>
                <a:lnTo>
                  <a:pt x="87" y="66"/>
                </a:lnTo>
                <a:lnTo>
                  <a:pt x="87" y="65"/>
                </a:lnTo>
                <a:lnTo>
                  <a:pt x="89" y="63"/>
                </a:lnTo>
                <a:lnTo>
                  <a:pt x="89" y="62"/>
                </a:lnTo>
                <a:lnTo>
                  <a:pt x="89" y="61"/>
                </a:lnTo>
                <a:lnTo>
                  <a:pt x="89" y="59"/>
                </a:lnTo>
                <a:lnTo>
                  <a:pt x="89" y="58"/>
                </a:lnTo>
                <a:lnTo>
                  <a:pt x="89" y="57"/>
                </a:lnTo>
                <a:lnTo>
                  <a:pt x="89" y="55"/>
                </a:lnTo>
                <a:lnTo>
                  <a:pt x="89" y="54"/>
                </a:lnTo>
                <a:lnTo>
                  <a:pt x="89" y="53"/>
                </a:lnTo>
                <a:lnTo>
                  <a:pt x="89" y="51"/>
                </a:lnTo>
                <a:lnTo>
                  <a:pt x="90" y="51"/>
                </a:lnTo>
                <a:lnTo>
                  <a:pt x="90" y="50"/>
                </a:lnTo>
                <a:lnTo>
                  <a:pt x="90" y="49"/>
                </a:lnTo>
                <a:lnTo>
                  <a:pt x="90" y="47"/>
                </a:lnTo>
                <a:lnTo>
                  <a:pt x="90" y="46"/>
                </a:lnTo>
                <a:lnTo>
                  <a:pt x="90" y="45"/>
                </a:lnTo>
                <a:lnTo>
                  <a:pt x="91" y="43"/>
                </a:lnTo>
                <a:lnTo>
                  <a:pt x="91" y="42"/>
                </a:lnTo>
                <a:lnTo>
                  <a:pt x="91" y="41"/>
                </a:lnTo>
                <a:lnTo>
                  <a:pt x="91" y="39"/>
                </a:lnTo>
                <a:lnTo>
                  <a:pt x="91" y="38"/>
                </a:lnTo>
                <a:lnTo>
                  <a:pt x="93" y="37"/>
                </a:lnTo>
                <a:lnTo>
                  <a:pt x="93" y="35"/>
                </a:lnTo>
                <a:lnTo>
                  <a:pt x="93" y="34"/>
                </a:lnTo>
                <a:lnTo>
                  <a:pt x="93" y="33"/>
                </a:lnTo>
                <a:lnTo>
                  <a:pt x="93" y="31"/>
                </a:lnTo>
                <a:lnTo>
                  <a:pt x="93" y="30"/>
                </a:lnTo>
                <a:lnTo>
                  <a:pt x="93" y="29"/>
                </a:lnTo>
                <a:lnTo>
                  <a:pt x="93" y="27"/>
                </a:lnTo>
                <a:lnTo>
                  <a:pt x="94" y="26"/>
                </a:lnTo>
                <a:lnTo>
                  <a:pt x="94" y="25"/>
                </a:lnTo>
                <a:lnTo>
                  <a:pt x="94" y="23"/>
                </a:lnTo>
                <a:lnTo>
                  <a:pt x="93" y="22"/>
                </a:lnTo>
                <a:lnTo>
                  <a:pt x="93" y="21"/>
                </a:lnTo>
                <a:lnTo>
                  <a:pt x="93" y="19"/>
                </a:lnTo>
                <a:lnTo>
                  <a:pt x="93" y="18"/>
                </a:lnTo>
                <a:lnTo>
                  <a:pt x="93" y="17"/>
                </a:lnTo>
                <a:lnTo>
                  <a:pt x="93" y="14"/>
                </a:lnTo>
                <a:lnTo>
                  <a:pt x="93" y="13"/>
                </a:lnTo>
                <a:lnTo>
                  <a:pt x="93" y="12"/>
                </a:lnTo>
                <a:lnTo>
                  <a:pt x="93" y="9"/>
                </a:lnTo>
                <a:lnTo>
                  <a:pt x="93" y="8"/>
                </a:lnTo>
                <a:lnTo>
                  <a:pt x="93" y="5"/>
                </a:lnTo>
                <a:lnTo>
                  <a:pt x="93" y="2"/>
                </a:lnTo>
                <a:lnTo>
                  <a:pt x="93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1" name="Freeform 29">
            <a:extLst>
              <a:ext uri="{FF2B5EF4-FFF2-40B4-BE49-F238E27FC236}">
                <a16:creationId xmlns:a16="http://schemas.microsoft.com/office/drawing/2014/main" id="{0DBA31DE-CBC1-E54D-AFEC-E6CA8E3ED1E5}"/>
              </a:ext>
            </a:extLst>
          </p:cNvPr>
          <p:cNvSpPr>
            <a:spLocks/>
          </p:cNvSpPr>
          <p:nvPr/>
        </p:nvSpPr>
        <p:spPr bwMode="auto">
          <a:xfrm>
            <a:off x="5134059" y="3454063"/>
            <a:ext cx="60868" cy="206738"/>
          </a:xfrm>
          <a:custGeom>
            <a:avLst/>
            <a:gdLst>
              <a:gd name="T0" fmla="*/ 1 w 94"/>
              <a:gd name="T1" fmla="*/ 1 h 315"/>
              <a:gd name="T2" fmla="*/ 1 w 94"/>
              <a:gd name="T3" fmla="*/ 1 h 315"/>
              <a:gd name="T4" fmla="*/ 1 w 94"/>
              <a:gd name="T5" fmla="*/ 1 h 315"/>
              <a:gd name="T6" fmla="*/ 1 w 94"/>
              <a:gd name="T7" fmla="*/ 1 h 315"/>
              <a:gd name="T8" fmla="*/ 1 w 94"/>
              <a:gd name="T9" fmla="*/ 1 h 315"/>
              <a:gd name="T10" fmla="*/ 1 w 94"/>
              <a:gd name="T11" fmla="*/ 1 h 315"/>
              <a:gd name="T12" fmla="*/ 1 w 94"/>
              <a:gd name="T13" fmla="*/ 1 h 315"/>
              <a:gd name="T14" fmla="*/ 1 w 94"/>
              <a:gd name="T15" fmla="*/ 1 h 315"/>
              <a:gd name="T16" fmla="*/ 1 w 94"/>
              <a:gd name="T17" fmla="*/ 1 h 315"/>
              <a:gd name="T18" fmla="*/ 1 w 94"/>
              <a:gd name="T19" fmla="*/ 1 h 315"/>
              <a:gd name="T20" fmla="*/ 1 w 94"/>
              <a:gd name="T21" fmla="*/ 1 h 315"/>
              <a:gd name="T22" fmla="*/ 1 w 94"/>
              <a:gd name="T23" fmla="*/ 1 h 315"/>
              <a:gd name="T24" fmla="*/ 1 w 94"/>
              <a:gd name="T25" fmla="*/ 1 h 315"/>
              <a:gd name="T26" fmla="*/ 1 w 94"/>
              <a:gd name="T27" fmla="*/ 1 h 315"/>
              <a:gd name="T28" fmla="*/ 1 w 94"/>
              <a:gd name="T29" fmla="*/ 1 h 315"/>
              <a:gd name="T30" fmla="*/ 1 w 94"/>
              <a:gd name="T31" fmla="*/ 1 h 315"/>
              <a:gd name="T32" fmla="*/ 1 w 94"/>
              <a:gd name="T33" fmla="*/ 1 h 315"/>
              <a:gd name="T34" fmla="*/ 1 w 94"/>
              <a:gd name="T35" fmla="*/ 1 h 315"/>
              <a:gd name="T36" fmla="*/ 1 w 94"/>
              <a:gd name="T37" fmla="*/ 1 h 315"/>
              <a:gd name="T38" fmla="*/ 1 w 94"/>
              <a:gd name="T39" fmla="*/ 1 h 315"/>
              <a:gd name="T40" fmla="*/ 1 w 94"/>
              <a:gd name="T41" fmla="*/ 1 h 315"/>
              <a:gd name="T42" fmla="*/ 1 w 94"/>
              <a:gd name="T43" fmla="*/ 1 h 315"/>
              <a:gd name="T44" fmla="*/ 1 w 94"/>
              <a:gd name="T45" fmla="*/ 1 h 315"/>
              <a:gd name="T46" fmla="*/ 1 w 94"/>
              <a:gd name="T47" fmla="*/ 1 h 315"/>
              <a:gd name="T48" fmla="*/ 1 w 94"/>
              <a:gd name="T49" fmla="*/ 1 h 315"/>
              <a:gd name="T50" fmla="*/ 1 w 94"/>
              <a:gd name="T51" fmla="*/ 1 h 315"/>
              <a:gd name="T52" fmla="*/ 1 w 94"/>
              <a:gd name="T53" fmla="*/ 1 h 315"/>
              <a:gd name="T54" fmla="*/ 1 w 94"/>
              <a:gd name="T55" fmla="*/ 1 h 315"/>
              <a:gd name="T56" fmla="*/ 1 w 94"/>
              <a:gd name="T57" fmla="*/ 1 h 315"/>
              <a:gd name="T58" fmla="*/ 1 w 94"/>
              <a:gd name="T59" fmla="*/ 1 h 315"/>
              <a:gd name="T60" fmla="*/ 1 w 94"/>
              <a:gd name="T61" fmla="*/ 1 h 315"/>
              <a:gd name="T62" fmla="*/ 1 w 94"/>
              <a:gd name="T63" fmla="*/ 1 h 315"/>
              <a:gd name="T64" fmla="*/ 1 w 94"/>
              <a:gd name="T65" fmla="*/ 1 h 315"/>
              <a:gd name="T66" fmla="*/ 1 w 94"/>
              <a:gd name="T67" fmla="*/ 1 h 315"/>
              <a:gd name="T68" fmla="*/ 1 w 94"/>
              <a:gd name="T69" fmla="*/ 1 h 315"/>
              <a:gd name="T70" fmla="*/ 1 w 94"/>
              <a:gd name="T71" fmla="*/ 1 h 315"/>
              <a:gd name="T72" fmla="*/ 1 w 94"/>
              <a:gd name="T73" fmla="*/ 1 h 315"/>
              <a:gd name="T74" fmla="*/ 1 w 94"/>
              <a:gd name="T75" fmla="*/ 1 h 315"/>
              <a:gd name="T76" fmla="*/ 1 w 94"/>
              <a:gd name="T77" fmla="*/ 1 h 315"/>
              <a:gd name="T78" fmla="*/ 1 w 94"/>
              <a:gd name="T79" fmla="*/ 1 h 315"/>
              <a:gd name="T80" fmla="*/ 1 w 94"/>
              <a:gd name="T81" fmla="*/ 1 h 315"/>
              <a:gd name="T82" fmla="*/ 1 w 94"/>
              <a:gd name="T83" fmla="*/ 1 h 315"/>
              <a:gd name="T84" fmla="*/ 1 w 94"/>
              <a:gd name="T85" fmla="*/ 1 h 315"/>
              <a:gd name="T86" fmla="*/ 1 w 94"/>
              <a:gd name="T87" fmla="*/ 1 h 315"/>
              <a:gd name="T88" fmla="*/ 1 w 94"/>
              <a:gd name="T89" fmla="*/ 1 h 315"/>
              <a:gd name="T90" fmla="*/ 1 w 94"/>
              <a:gd name="T91" fmla="*/ 1 h 315"/>
              <a:gd name="T92" fmla="*/ 1 w 94"/>
              <a:gd name="T93" fmla="*/ 1 h 315"/>
              <a:gd name="T94" fmla="*/ 1 w 94"/>
              <a:gd name="T95" fmla="*/ 1 h 315"/>
              <a:gd name="T96" fmla="*/ 1 w 94"/>
              <a:gd name="T97" fmla="*/ 1 h 315"/>
              <a:gd name="T98" fmla="*/ 1 w 94"/>
              <a:gd name="T99" fmla="*/ 1 h 315"/>
              <a:gd name="T100" fmla="*/ 1 w 94"/>
              <a:gd name="T101" fmla="*/ 1 h 315"/>
              <a:gd name="T102" fmla="*/ 1 w 94"/>
              <a:gd name="T103" fmla="*/ 1 h 315"/>
              <a:gd name="T104" fmla="*/ 1 w 94"/>
              <a:gd name="T105" fmla="*/ 1 h 315"/>
              <a:gd name="T106" fmla="*/ 1 w 94"/>
              <a:gd name="T107" fmla="*/ 1 h 315"/>
              <a:gd name="T108" fmla="*/ 1 w 94"/>
              <a:gd name="T109" fmla="*/ 1 h 315"/>
              <a:gd name="T110" fmla="*/ 1 w 94"/>
              <a:gd name="T111" fmla="*/ 1 h 315"/>
              <a:gd name="T112" fmla="*/ 1 w 94"/>
              <a:gd name="T113" fmla="*/ 1 h 31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5"/>
              <a:gd name="T173" fmla="*/ 94 w 94"/>
              <a:gd name="T174" fmla="*/ 315 h 31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5">
                <a:moveTo>
                  <a:pt x="0" y="0"/>
                </a:moveTo>
                <a:lnTo>
                  <a:pt x="1" y="3"/>
                </a:lnTo>
                <a:lnTo>
                  <a:pt x="4" y="7"/>
                </a:lnTo>
                <a:lnTo>
                  <a:pt x="5" y="9"/>
                </a:lnTo>
                <a:lnTo>
                  <a:pt x="6" y="12"/>
                </a:lnTo>
                <a:lnTo>
                  <a:pt x="8" y="14"/>
                </a:lnTo>
                <a:lnTo>
                  <a:pt x="9" y="17"/>
                </a:lnTo>
                <a:lnTo>
                  <a:pt x="10" y="20"/>
                </a:lnTo>
                <a:lnTo>
                  <a:pt x="12" y="22"/>
                </a:lnTo>
                <a:lnTo>
                  <a:pt x="13" y="24"/>
                </a:lnTo>
                <a:lnTo>
                  <a:pt x="14" y="26"/>
                </a:lnTo>
                <a:lnTo>
                  <a:pt x="16" y="28"/>
                </a:lnTo>
                <a:lnTo>
                  <a:pt x="16" y="29"/>
                </a:lnTo>
                <a:lnTo>
                  <a:pt x="17" y="30"/>
                </a:lnTo>
                <a:lnTo>
                  <a:pt x="18" y="33"/>
                </a:lnTo>
                <a:lnTo>
                  <a:pt x="18" y="34"/>
                </a:lnTo>
                <a:lnTo>
                  <a:pt x="20" y="36"/>
                </a:lnTo>
                <a:lnTo>
                  <a:pt x="20" y="37"/>
                </a:lnTo>
                <a:lnTo>
                  <a:pt x="21" y="38"/>
                </a:lnTo>
                <a:lnTo>
                  <a:pt x="21" y="40"/>
                </a:lnTo>
                <a:lnTo>
                  <a:pt x="22" y="41"/>
                </a:lnTo>
                <a:lnTo>
                  <a:pt x="22" y="42"/>
                </a:lnTo>
                <a:lnTo>
                  <a:pt x="24" y="44"/>
                </a:lnTo>
                <a:lnTo>
                  <a:pt x="24" y="45"/>
                </a:lnTo>
                <a:lnTo>
                  <a:pt x="25" y="46"/>
                </a:lnTo>
                <a:lnTo>
                  <a:pt x="25" y="48"/>
                </a:lnTo>
                <a:lnTo>
                  <a:pt x="26" y="49"/>
                </a:lnTo>
                <a:lnTo>
                  <a:pt x="26" y="50"/>
                </a:lnTo>
                <a:lnTo>
                  <a:pt x="26" y="53"/>
                </a:lnTo>
                <a:lnTo>
                  <a:pt x="28" y="54"/>
                </a:lnTo>
                <a:lnTo>
                  <a:pt x="29" y="56"/>
                </a:lnTo>
                <a:lnTo>
                  <a:pt x="29" y="57"/>
                </a:lnTo>
                <a:lnTo>
                  <a:pt x="30" y="59"/>
                </a:lnTo>
                <a:lnTo>
                  <a:pt x="30" y="61"/>
                </a:lnTo>
                <a:lnTo>
                  <a:pt x="32" y="62"/>
                </a:lnTo>
                <a:lnTo>
                  <a:pt x="32" y="63"/>
                </a:lnTo>
                <a:lnTo>
                  <a:pt x="33" y="65"/>
                </a:lnTo>
                <a:lnTo>
                  <a:pt x="33" y="67"/>
                </a:lnTo>
                <a:lnTo>
                  <a:pt x="34" y="67"/>
                </a:lnTo>
                <a:lnTo>
                  <a:pt x="34" y="69"/>
                </a:lnTo>
                <a:lnTo>
                  <a:pt x="34" y="70"/>
                </a:lnTo>
                <a:lnTo>
                  <a:pt x="36" y="71"/>
                </a:lnTo>
                <a:lnTo>
                  <a:pt x="36" y="73"/>
                </a:lnTo>
                <a:lnTo>
                  <a:pt x="36" y="74"/>
                </a:lnTo>
                <a:lnTo>
                  <a:pt x="37" y="75"/>
                </a:lnTo>
                <a:lnTo>
                  <a:pt x="37" y="77"/>
                </a:lnTo>
                <a:lnTo>
                  <a:pt x="38" y="78"/>
                </a:lnTo>
                <a:lnTo>
                  <a:pt x="38" y="79"/>
                </a:lnTo>
                <a:lnTo>
                  <a:pt x="38" y="81"/>
                </a:lnTo>
                <a:lnTo>
                  <a:pt x="40" y="82"/>
                </a:lnTo>
                <a:lnTo>
                  <a:pt x="40" y="83"/>
                </a:lnTo>
                <a:lnTo>
                  <a:pt x="41" y="85"/>
                </a:lnTo>
                <a:lnTo>
                  <a:pt x="41" y="86"/>
                </a:lnTo>
                <a:lnTo>
                  <a:pt x="41" y="87"/>
                </a:lnTo>
                <a:lnTo>
                  <a:pt x="42" y="89"/>
                </a:lnTo>
                <a:lnTo>
                  <a:pt x="42" y="90"/>
                </a:lnTo>
                <a:lnTo>
                  <a:pt x="44" y="91"/>
                </a:lnTo>
                <a:lnTo>
                  <a:pt x="44" y="93"/>
                </a:lnTo>
                <a:lnTo>
                  <a:pt x="45" y="95"/>
                </a:lnTo>
                <a:lnTo>
                  <a:pt x="45" y="97"/>
                </a:lnTo>
                <a:lnTo>
                  <a:pt x="46" y="99"/>
                </a:lnTo>
                <a:lnTo>
                  <a:pt x="46" y="101"/>
                </a:lnTo>
                <a:lnTo>
                  <a:pt x="48" y="103"/>
                </a:lnTo>
                <a:lnTo>
                  <a:pt x="48" y="106"/>
                </a:lnTo>
                <a:lnTo>
                  <a:pt x="49" y="107"/>
                </a:lnTo>
                <a:lnTo>
                  <a:pt x="50" y="109"/>
                </a:lnTo>
                <a:lnTo>
                  <a:pt x="50" y="111"/>
                </a:lnTo>
                <a:lnTo>
                  <a:pt x="50" y="112"/>
                </a:lnTo>
                <a:lnTo>
                  <a:pt x="52" y="114"/>
                </a:lnTo>
                <a:lnTo>
                  <a:pt x="52" y="115"/>
                </a:lnTo>
                <a:lnTo>
                  <a:pt x="53" y="116"/>
                </a:lnTo>
                <a:lnTo>
                  <a:pt x="53" y="118"/>
                </a:lnTo>
                <a:lnTo>
                  <a:pt x="53" y="119"/>
                </a:lnTo>
                <a:lnTo>
                  <a:pt x="54" y="120"/>
                </a:lnTo>
                <a:lnTo>
                  <a:pt x="54" y="122"/>
                </a:lnTo>
                <a:lnTo>
                  <a:pt x="54" y="123"/>
                </a:lnTo>
                <a:lnTo>
                  <a:pt x="55" y="124"/>
                </a:lnTo>
                <a:lnTo>
                  <a:pt x="55" y="126"/>
                </a:lnTo>
                <a:lnTo>
                  <a:pt x="57" y="127"/>
                </a:lnTo>
                <a:lnTo>
                  <a:pt x="57" y="128"/>
                </a:lnTo>
                <a:lnTo>
                  <a:pt x="57" y="130"/>
                </a:lnTo>
                <a:lnTo>
                  <a:pt x="57" y="131"/>
                </a:lnTo>
                <a:lnTo>
                  <a:pt x="58" y="132"/>
                </a:lnTo>
                <a:lnTo>
                  <a:pt x="58" y="134"/>
                </a:lnTo>
                <a:lnTo>
                  <a:pt x="58" y="135"/>
                </a:lnTo>
                <a:lnTo>
                  <a:pt x="59" y="136"/>
                </a:lnTo>
                <a:lnTo>
                  <a:pt x="59" y="138"/>
                </a:lnTo>
                <a:lnTo>
                  <a:pt x="61" y="139"/>
                </a:lnTo>
                <a:lnTo>
                  <a:pt x="61" y="142"/>
                </a:lnTo>
                <a:lnTo>
                  <a:pt x="61" y="143"/>
                </a:lnTo>
                <a:lnTo>
                  <a:pt x="62" y="144"/>
                </a:lnTo>
                <a:lnTo>
                  <a:pt x="62" y="147"/>
                </a:lnTo>
                <a:lnTo>
                  <a:pt x="63" y="150"/>
                </a:lnTo>
                <a:lnTo>
                  <a:pt x="63" y="151"/>
                </a:lnTo>
                <a:lnTo>
                  <a:pt x="65" y="154"/>
                </a:lnTo>
                <a:lnTo>
                  <a:pt x="65" y="155"/>
                </a:lnTo>
                <a:lnTo>
                  <a:pt x="66" y="158"/>
                </a:lnTo>
                <a:lnTo>
                  <a:pt x="66" y="159"/>
                </a:lnTo>
                <a:lnTo>
                  <a:pt x="67" y="160"/>
                </a:lnTo>
                <a:lnTo>
                  <a:pt x="67" y="161"/>
                </a:lnTo>
                <a:lnTo>
                  <a:pt x="67" y="163"/>
                </a:lnTo>
                <a:lnTo>
                  <a:pt x="69" y="164"/>
                </a:lnTo>
                <a:lnTo>
                  <a:pt x="69" y="165"/>
                </a:lnTo>
                <a:lnTo>
                  <a:pt x="69" y="167"/>
                </a:lnTo>
                <a:lnTo>
                  <a:pt x="69" y="168"/>
                </a:lnTo>
                <a:lnTo>
                  <a:pt x="70" y="169"/>
                </a:lnTo>
                <a:lnTo>
                  <a:pt x="70" y="171"/>
                </a:lnTo>
                <a:lnTo>
                  <a:pt x="70" y="172"/>
                </a:lnTo>
                <a:lnTo>
                  <a:pt x="70" y="173"/>
                </a:lnTo>
                <a:lnTo>
                  <a:pt x="71" y="175"/>
                </a:lnTo>
                <a:lnTo>
                  <a:pt x="71" y="176"/>
                </a:lnTo>
                <a:lnTo>
                  <a:pt x="73" y="177"/>
                </a:lnTo>
                <a:lnTo>
                  <a:pt x="73" y="179"/>
                </a:lnTo>
                <a:lnTo>
                  <a:pt x="73" y="180"/>
                </a:lnTo>
                <a:lnTo>
                  <a:pt x="73" y="181"/>
                </a:lnTo>
                <a:lnTo>
                  <a:pt x="74" y="183"/>
                </a:lnTo>
                <a:lnTo>
                  <a:pt x="74" y="184"/>
                </a:lnTo>
                <a:lnTo>
                  <a:pt x="74" y="185"/>
                </a:lnTo>
                <a:lnTo>
                  <a:pt x="75" y="188"/>
                </a:lnTo>
                <a:lnTo>
                  <a:pt x="75" y="189"/>
                </a:lnTo>
                <a:lnTo>
                  <a:pt x="77" y="191"/>
                </a:lnTo>
                <a:lnTo>
                  <a:pt x="77" y="193"/>
                </a:lnTo>
                <a:lnTo>
                  <a:pt x="78" y="195"/>
                </a:lnTo>
                <a:lnTo>
                  <a:pt x="78" y="197"/>
                </a:lnTo>
                <a:lnTo>
                  <a:pt x="79" y="200"/>
                </a:lnTo>
                <a:lnTo>
                  <a:pt x="79" y="201"/>
                </a:lnTo>
                <a:lnTo>
                  <a:pt x="81" y="204"/>
                </a:lnTo>
                <a:lnTo>
                  <a:pt x="81" y="205"/>
                </a:lnTo>
                <a:lnTo>
                  <a:pt x="81" y="207"/>
                </a:lnTo>
                <a:lnTo>
                  <a:pt x="82" y="208"/>
                </a:lnTo>
                <a:lnTo>
                  <a:pt x="82" y="211"/>
                </a:lnTo>
                <a:lnTo>
                  <a:pt x="82" y="212"/>
                </a:lnTo>
                <a:lnTo>
                  <a:pt x="83" y="213"/>
                </a:lnTo>
                <a:lnTo>
                  <a:pt x="83" y="214"/>
                </a:lnTo>
                <a:lnTo>
                  <a:pt x="83" y="216"/>
                </a:lnTo>
                <a:lnTo>
                  <a:pt x="85" y="217"/>
                </a:lnTo>
                <a:lnTo>
                  <a:pt x="85" y="218"/>
                </a:lnTo>
                <a:lnTo>
                  <a:pt x="85" y="220"/>
                </a:lnTo>
                <a:lnTo>
                  <a:pt x="85" y="221"/>
                </a:lnTo>
                <a:lnTo>
                  <a:pt x="85" y="222"/>
                </a:lnTo>
                <a:lnTo>
                  <a:pt x="86" y="224"/>
                </a:lnTo>
                <a:lnTo>
                  <a:pt x="86" y="225"/>
                </a:lnTo>
                <a:lnTo>
                  <a:pt x="86" y="226"/>
                </a:lnTo>
                <a:lnTo>
                  <a:pt x="86" y="228"/>
                </a:lnTo>
                <a:lnTo>
                  <a:pt x="86" y="229"/>
                </a:lnTo>
                <a:lnTo>
                  <a:pt x="86" y="230"/>
                </a:lnTo>
                <a:lnTo>
                  <a:pt x="86" y="232"/>
                </a:lnTo>
                <a:lnTo>
                  <a:pt x="86" y="233"/>
                </a:lnTo>
                <a:lnTo>
                  <a:pt x="86" y="234"/>
                </a:lnTo>
                <a:lnTo>
                  <a:pt x="87" y="237"/>
                </a:lnTo>
                <a:lnTo>
                  <a:pt x="87" y="238"/>
                </a:lnTo>
                <a:lnTo>
                  <a:pt x="87" y="240"/>
                </a:lnTo>
                <a:lnTo>
                  <a:pt x="87" y="242"/>
                </a:lnTo>
                <a:lnTo>
                  <a:pt x="87" y="244"/>
                </a:lnTo>
                <a:lnTo>
                  <a:pt x="87" y="245"/>
                </a:lnTo>
                <a:lnTo>
                  <a:pt x="87" y="248"/>
                </a:lnTo>
                <a:lnTo>
                  <a:pt x="87" y="249"/>
                </a:lnTo>
                <a:lnTo>
                  <a:pt x="87" y="250"/>
                </a:lnTo>
                <a:lnTo>
                  <a:pt x="87" y="252"/>
                </a:lnTo>
                <a:lnTo>
                  <a:pt x="89" y="253"/>
                </a:lnTo>
                <a:lnTo>
                  <a:pt x="89" y="254"/>
                </a:lnTo>
                <a:lnTo>
                  <a:pt x="89" y="256"/>
                </a:lnTo>
                <a:lnTo>
                  <a:pt x="89" y="257"/>
                </a:lnTo>
                <a:lnTo>
                  <a:pt x="89" y="258"/>
                </a:lnTo>
                <a:lnTo>
                  <a:pt x="89" y="260"/>
                </a:lnTo>
                <a:lnTo>
                  <a:pt x="89" y="261"/>
                </a:lnTo>
                <a:lnTo>
                  <a:pt x="89" y="262"/>
                </a:lnTo>
                <a:lnTo>
                  <a:pt x="89" y="263"/>
                </a:lnTo>
                <a:lnTo>
                  <a:pt x="90" y="265"/>
                </a:lnTo>
                <a:lnTo>
                  <a:pt x="90" y="266"/>
                </a:lnTo>
                <a:lnTo>
                  <a:pt x="90" y="267"/>
                </a:lnTo>
                <a:lnTo>
                  <a:pt x="90" y="269"/>
                </a:lnTo>
                <a:lnTo>
                  <a:pt x="90" y="270"/>
                </a:lnTo>
                <a:lnTo>
                  <a:pt x="90" y="271"/>
                </a:lnTo>
                <a:lnTo>
                  <a:pt x="91" y="271"/>
                </a:lnTo>
                <a:lnTo>
                  <a:pt x="91" y="273"/>
                </a:lnTo>
                <a:lnTo>
                  <a:pt x="91" y="274"/>
                </a:lnTo>
                <a:lnTo>
                  <a:pt x="91" y="275"/>
                </a:lnTo>
                <a:lnTo>
                  <a:pt x="91" y="277"/>
                </a:lnTo>
                <a:lnTo>
                  <a:pt x="93" y="278"/>
                </a:lnTo>
                <a:lnTo>
                  <a:pt x="93" y="279"/>
                </a:lnTo>
                <a:lnTo>
                  <a:pt x="93" y="281"/>
                </a:lnTo>
                <a:lnTo>
                  <a:pt x="93" y="282"/>
                </a:lnTo>
                <a:lnTo>
                  <a:pt x="93" y="283"/>
                </a:lnTo>
                <a:lnTo>
                  <a:pt x="93" y="285"/>
                </a:lnTo>
                <a:lnTo>
                  <a:pt x="93" y="286"/>
                </a:lnTo>
                <a:lnTo>
                  <a:pt x="93" y="287"/>
                </a:lnTo>
                <a:lnTo>
                  <a:pt x="93" y="289"/>
                </a:lnTo>
                <a:lnTo>
                  <a:pt x="94" y="290"/>
                </a:lnTo>
                <a:lnTo>
                  <a:pt x="94" y="291"/>
                </a:lnTo>
                <a:lnTo>
                  <a:pt x="94" y="293"/>
                </a:lnTo>
                <a:lnTo>
                  <a:pt x="93" y="294"/>
                </a:lnTo>
                <a:lnTo>
                  <a:pt x="93" y="295"/>
                </a:lnTo>
                <a:lnTo>
                  <a:pt x="93" y="297"/>
                </a:lnTo>
                <a:lnTo>
                  <a:pt x="93" y="298"/>
                </a:lnTo>
                <a:lnTo>
                  <a:pt x="93" y="299"/>
                </a:lnTo>
                <a:lnTo>
                  <a:pt x="93" y="301"/>
                </a:lnTo>
                <a:lnTo>
                  <a:pt x="93" y="302"/>
                </a:lnTo>
                <a:lnTo>
                  <a:pt x="93" y="305"/>
                </a:lnTo>
                <a:lnTo>
                  <a:pt x="93" y="306"/>
                </a:lnTo>
                <a:lnTo>
                  <a:pt x="93" y="309"/>
                </a:lnTo>
                <a:lnTo>
                  <a:pt x="93" y="311"/>
                </a:lnTo>
                <a:lnTo>
                  <a:pt x="93" y="313"/>
                </a:lnTo>
                <a:lnTo>
                  <a:pt x="93" y="315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2" name="Freeform 30">
            <a:extLst>
              <a:ext uri="{FF2B5EF4-FFF2-40B4-BE49-F238E27FC236}">
                <a16:creationId xmlns:a16="http://schemas.microsoft.com/office/drawing/2014/main" id="{01A5FC88-05A2-3841-8B0E-3713B17F8DBF}"/>
              </a:ext>
            </a:extLst>
          </p:cNvPr>
          <p:cNvSpPr>
            <a:spLocks/>
          </p:cNvSpPr>
          <p:nvPr/>
        </p:nvSpPr>
        <p:spPr bwMode="auto">
          <a:xfrm>
            <a:off x="5134059" y="3659493"/>
            <a:ext cx="60868" cy="208046"/>
          </a:xfrm>
          <a:custGeom>
            <a:avLst/>
            <a:gdLst>
              <a:gd name="T0" fmla="*/ 1 w 94"/>
              <a:gd name="T1" fmla="*/ 1 h 316"/>
              <a:gd name="T2" fmla="*/ 1 w 94"/>
              <a:gd name="T3" fmla="*/ 1 h 316"/>
              <a:gd name="T4" fmla="*/ 1 w 94"/>
              <a:gd name="T5" fmla="*/ 1 h 316"/>
              <a:gd name="T6" fmla="*/ 1 w 94"/>
              <a:gd name="T7" fmla="*/ 1 h 316"/>
              <a:gd name="T8" fmla="*/ 1 w 94"/>
              <a:gd name="T9" fmla="*/ 1 h 316"/>
              <a:gd name="T10" fmla="*/ 1 w 94"/>
              <a:gd name="T11" fmla="*/ 1 h 316"/>
              <a:gd name="T12" fmla="*/ 1 w 94"/>
              <a:gd name="T13" fmla="*/ 1 h 316"/>
              <a:gd name="T14" fmla="*/ 1 w 94"/>
              <a:gd name="T15" fmla="*/ 1 h 316"/>
              <a:gd name="T16" fmla="*/ 1 w 94"/>
              <a:gd name="T17" fmla="*/ 1 h 316"/>
              <a:gd name="T18" fmla="*/ 1 w 94"/>
              <a:gd name="T19" fmla="*/ 1 h 316"/>
              <a:gd name="T20" fmla="*/ 1 w 94"/>
              <a:gd name="T21" fmla="*/ 1 h 316"/>
              <a:gd name="T22" fmla="*/ 1 w 94"/>
              <a:gd name="T23" fmla="*/ 1 h 316"/>
              <a:gd name="T24" fmla="*/ 1 w 94"/>
              <a:gd name="T25" fmla="*/ 1 h 316"/>
              <a:gd name="T26" fmla="*/ 1 w 94"/>
              <a:gd name="T27" fmla="*/ 1 h 316"/>
              <a:gd name="T28" fmla="*/ 1 w 94"/>
              <a:gd name="T29" fmla="*/ 1 h 316"/>
              <a:gd name="T30" fmla="*/ 1 w 94"/>
              <a:gd name="T31" fmla="*/ 1 h 316"/>
              <a:gd name="T32" fmla="*/ 1 w 94"/>
              <a:gd name="T33" fmla="*/ 1 h 316"/>
              <a:gd name="T34" fmla="*/ 1 w 94"/>
              <a:gd name="T35" fmla="*/ 1 h 316"/>
              <a:gd name="T36" fmla="*/ 1 w 94"/>
              <a:gd name="T37" fmla="*/ 1 h 316"/>
              <a:gd name="T38" fmla="*/ 1 w 94"/>
              <a:gd name="T39" fmla="*/ 1 h 316"/>
              <a:gd name="T40" fmla="*/ 1 w 94"/>
              <a:gd name="T41" fmla="*/ 1 h 316"/>
              <a:gd name="T42" fmla="*/ 1 w 94"/>
              <a:gd name="T43" fmla="*/ 1 h 316"/>
              <a:gd name="T44" fmla="*/ 1 w 94"/>
              <a:gd name="T45" fmla="*/ 1 h 316"/>
              <a:gd name="T46" fmla="*/ 1 w 94"/>
              <a:gd name="T47" fmla="*/ 1 h 316"/>
              <a:gd name="T48" fmla="*/ 1 w 94"/>
              <a:gd name="T49" fmla="*/ 1 h 316"/>
              <a:gd name="T50" fmla="*/ 1 w 94"/>
              <a:gd name="T51" fmla="*/ 1 h 316"/>
              <a:gd name="T52" fmla="*/ 1 w 94"/>
              <a:gd name="T53" fmla="*/ 1 h 316"/>
              <a:gd name="T54" fmla="*/ 1 w 94"/>
              <a:gd name="T55" fmla="*/ 1 h 316"/>
              <a:gd name="T56" fmla="*/ 1 w 94"/>
              <a:gd name="T57" fmla="*/ 1 h 316"/>
              <a:gd name="T58" fmla="*/ 1 w 94"/>
              <a:gd name="T59" fmla="*/ 1 h 316"/>
              <a:gd name="T60" fmla="*/ 1 w 94"/>
              <a:gd name="T61" fmla="*/ 1 h 316"/>
              <a:gd name="T62" fmla="*/ 1 w 94"/>
              <a:gd name="T63" fmla="*/ 1 h 316"/>
              <a:gd name="T64" fmla="*/ 1 w 94"/>
              <a:gd name="T65" fmla="*/ 1 h 316"/>
              <a:gd name="T66" fmla="*/ 1 w 94"/>
              <a:gd name="T67" fmla="*/ 1 h 316"/>
              <a:gd name="T68" fmla="*/ 1 w 94"/>
              <a:gd name="T69" fmla="*/ 1 h 316"/>
              <a:gd name="T70" fmla="*/ 1 w 94"/>
              <a:gd name="T71" fmla="*/ 1 h 316"/>
              <a:gd name="T72" fmla="*/ 1 w 94"/>
              <a:gd name="T73" fmla="*/ 1 h 316"/>
              <a:gd name="T74" fmla="*/ 1 w 94"/>
              <a:gd name="T75" fmla="*/ 1 h 316"/>
              <a:gd name="T76" fmla="*/ 1 w 94"/>
              <a:gd name="T77" fmla="*/ 1 h 316"/>
              <a:gd name="T78" fmla="*/ 1 w 94"/>
              <a:gd name="T79" fmla="*/ 1 h 316"/>
              <a:gd name="T80" fmla="*/ 1 w 94"/>
              <a:gd name="T81" fmla="*/ 1 h 316"/>
              <a:gd name="T82" fmla="*/ 1 w 94"/>
              <a:gd name="T83" fmla="*/ 1 h 316"/>
              <a:gd name="T84" fmla="*/ 1 w 94"/>
              <a:gd name="T85" fmla="*/ 1 h 316"/>
              <a:gd name="T86" fmla="*/ 1 w 94"/>
              <a:gd name="T87" fmla="*/ 1 h 316"/>
              <a:gd name="T88" fmla="*/ 1 w 94"/>
              <a:gd name="T89" fmla="*/ 1 h 316"/>
              <a:gd name="T90" fmla="*/ 1 w 94"/>
              <a:gd name="T91" fmla="*/ 1 h 316"/>
              <a:gd name="T92" fmla="*/ 1 w 94"/>
              <a:gd name="T93" fmla="*/ 1 h 316"/>
              <a:gd name="T94" fmla="*/ 1 w 94"/>
              <a:gd name="T95" fmla="*/ 1 h 316"/>
              <a:gd name="T96" fmla="*/ 1 w 94"/>
              <a:gd name="T97" fmla="*/ 1 h 316"/>
              <a:gd name="T98" fmla="*/ 1 w 94"/>
              <a:gd name="T99" fmla="*/ 1 h 316"/>
              <a:gd name="T100" fmla="*/ 1 w 94"/>
              <a:gd name="T101" fmla="*/ 1 h 316"/>
              <a:gd name="T102" fmla="*/ 1 w 94"/>
              <a:gd name="T103" fmla="*/ 1 h 316"/>
              <a:gd name="T104" fmla="*/ 1 w 94"/>
              <a:gd name="T105" fmla="*/ 1 h 316"/>
              <a:gd name="T106" fmla="*/ 1 w 94"/>
              <a:gd name="T107" fmla="*/ 1 h 316"/>
              <a:gd name="T108" fmla="*/ 1 w 94"/>
              <a:gd name="T109" fmla="*/ 1 h 316"/>
              <a:gd name="T110" fmla="*/ 1 w 94"/>
              <a:gd name="T111" fmla="*/ 1 h 316"/>
              <a:gd name="T112" fmla="*/ 1 w 94"/>
              <a:gd name="T113" fmla="*/ 1 h 3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6"/>
              <a:gd name="T173" fmla="*/ 94 w 94"/>
              <a:gd name="T174" fmla="*/ 316 h 31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6">
                <a:moveTo>
                  <a:pt x="0" y="316"/>
                </a:moveTo>
                <a:lnTo>
                  <a:pt x="1" y="312"/>
                </a:lnTo>
                <a:lnTo>
                  <a:pt x="4" y="310"/>
                </a:lnTo>
                <a:lnTo>
                  <a:pt x="5" y="306"/>
                </a:lnTo>
                <a:lnTo>
                  <a:pt x="6" y="303"/>
                </a:lnTo>
                <a:lnTo>
                  <a:pt x="8" y="301"/>
                </a:lnTo>
                <a:lnTo>
                  <a:pt x="9" y="298"/>
                </a:lnTo>
                <a:lnTo>
                  <a:pt x="10" y="297"/>
                </a:lnTo>
                <a:lnTo>
                  <a:pt x="12" y="294"/>
                </a:lnTo>
                <a:lnTo>
                  <a:pt x="13" y="291"/>
                </a:lnTo>
                <a:lnTo>
                  <a:pt x="14" y="290"/>
                </a:lnTo>
                <a:lnTo>
                  <a:pt x="16" y="289"/>
                </a:lnTo>
                <a:lnTo>
                  <a:pt x="16" y="286"/>
                </a:lnTo>
                <a:lnTo>
                  <a:pt x="17" y="285"/>
                </a:lnTo>
                <a:lnTo>
                  <a:pt x="18" y="283"/>
                </a:lnTo>
                <a:lnTo>
                  <a:pt x="18" y="282"/>
                </a:lnTo>
                <a:lnTo>
                  <a:pt x="20" y="281"/>
                </a:lnTo>
                <a:lnTo>
                  <a:pt x="20" y="279"/>
                </a:lnTo>
                <a:lnTo>
                  <a:pt x="21" y="278"/>
                </a:lnTo>
                <a:lnTo>
                  <a:pt x="21" y="277"/>
                </a:lnTo>
                <a:lnTo>
                  <a:pt x="22" y="275"/>
                </a:lnTo>
                <a:lnTo>
                  <a:pt x="22" y="274"/>
                </a:lnTo>
                <a:lnTo>
                  <a:pt x="22" y="273"/>
                </a:lnTo>
                <a:lnTo>
                  <a:pt x="24" y="271"/>
                </a:lnTo>
                <a:lnTo>
                  <a:pt x="24" y="270"/>
                </a:lnTo>
                <a:lnTo>
                  <a:pt x="25" y="269"/>
                </a:lnTo>
                <a:lnTo>
                  <a:pt x="25" y="267"/>
                </a:lnTo>
                <a:lnTo>
                  <a:pt x="26" y="266"/>
                </a:lnTo>
                <a:lnTo>
                  <a:pt x="26" y="265"/>
                </a:lnTo>
                <a:lnTo>
                  <a:pt x="26" y="263"/>
                </a:lnTo>
                <a:lnTo>
                  <a:pt x="28" y="262"/>
                </a:lnTo>
                <a:lnTo>
                  <a:pt x="29" y="259"/>
                </a:lnTo>
                <a:lnTo>
                  <a:pt x="29" y="258"/>
                </a:lnTo>
                <a:lnTo>
                  <a:pt x="30" y="257"/>
                </a:lnTo>
                <a:lnTo>
                  <a:pt x="30" y="254"/>
                </a:lnTo>
                <a:lnTo>
                  <a:pt x="32" y="253"/>
                </a:lnTo>
                <a:lnTo>
                  <a:pt x="32" y="252"/>
                </a:lnTo>
                <a:lnTo>
                  <a:pt x="33" y="250"/>
                </a:lnTo>
                <a:lnTo>
                  <a:pt x="33" y="249"/>
                </a:lnTo>
                <a:lnTo>
                  <a:pt x="34" y="248"/>
                </a:lnTo>
                <a:lnTo>
                  <a:pt x="34" y="246"/>
                </a:lnTo>
                <a:lnTo>
                  <a:pt x="34" y="245"/>
                </a:lnTo>
                <a:lnTo>
                  <a:pt x="36" y="244"/>
                </a:lnTo>
                <a:lnTo>
                  <a:pt x="36" y="242"/>
                </a:lnTo>
                <a:lnTo>
                  <a:pt x="37" y="241"/>
                </a:lnTo>
                <a:lnTo>
                  <a:pt x="37" y="240"/>
                </a:lnTo>
                <a:lnTo>
                  <a:pt x="37" y="238"/>
                </a:lnTo>
                <a:lnTo>
                  <a:pt x="38" y="238"/>
                </a:lnTo>
                <a:lnTo>
                  <a:pt x="38" y="237"/>
                </a:lnTo>
                <a:lnTo>
                  <a:pt x="38" y="236"/>
                </a:lnTo>
                <a:lnTo>
                  <a:pt x="38" y="234"/>
                </a:lnTo>
                <a:lnTo>
                  <a:pt x="40" y="233"/>
                </a:lnTo>
                <a:lnTo>
                  <a:pt x="41" y="232"/>
                </a:lnTo>
                <a:lnTo>
                  <a:pt x="41" y="230"/>
                </a:lnTo>
                <a:lnTo>
                  <a:pt x="41" y="229"/>
                </a:lnTo>
                <a:lnTo>
                  <a:pt x="42" y="228"/>
                </a:lnTo>
                <a:lnTo>
                  <a:pt x="42" y="225"/>
                </a:lnTo>
                <a:lnTo>
                  <a:pt x="44" y="224"/>
                </a:lnTo>
                <a:lnTo>
                  <a:pt x="44" y="222"/>
                </a:lnTo>
                <a:lnTo>
                  <a:pt x="45" y="221"/>
                </a:lnTo>
                <a:lnTo>
                  <a:pt x="45" y="218"/>
                </a:lnTo>
                <a:lnTo>
                  <a:pt x="46" y="217"/>
                </a:lnTo>
                <a:lnTo>
                  <a:pt x="46" y="214"/>
                </a:lnTo>
                <a:lnTo>
                  <a:pt x="48" y="212"/>
                </a:lnTo>
                <a:lnTo>
                  <a:pt x="48" y="210"/>
                </a:lnTo>
                <a:lnTo>
                  <a:pt x="49" y="208"/>
                </a:lnTo>
                <a:lnTo>
                  <a:pt x="50" y="206"/>
                </a:lnTo>
                <a:lnTo>
                  <a:pt x="50" y="205"/>
                </a:lnTo>
                <a:lnTo>
                  <a:pt x="50" y="203"/>
                </a:lnTo>
                <a:lnTo>
                  <a:pt x="52" y="201"/>
                </a:lnTo>
                <a:lnTo>
                  <a:pt x="52" y="200"/>
                </a:lnTo>
                <a:lnTo>
                  <a:pt x="53" y="199"/>
                </a:lnTo>
                <a:lnTo>
                  <a:pt x="53" y="197"/>
                </a:lnTo>
                <a:lnTo>
                  <a:pt x="53" y="196"/>
                </a:lnTo>
                <a:lnTo>
                  <a:pt x="54" y="195"/>
                </a:lnTo>
                <a:lnTo>
                  <a:pt x="54" y="193"/>
                </a:lnTo>
                <a:lnTo>
                  <a:pt x="55" y="192"/>
                </a:lnTo>
                <a:lnTo>
                  <a:pt x="55" y="191"/>
                </a:lnTo>
                <a:lnTo>
                  <a:pt x="55" y="189"/>
                </a:lnTo>
                <a:lnTo>
                  <a:pt x="57" y="188"/>
                </a:lnTo>
                <a:lnTo>
                  <a:pt x="57" y="187"/>
                </a:lnTo>
                <a:lnTo>
                  <a:pt x="57" y="185"/>
                </a:lnTo>
                <a:lnTo>
                  <a:pt x="57" y="184"/>
                </a:lnTo>
                <a:lnTo>
                  <a:pt x="58" y="183"/>
                </a:lnTo>
                <a:lnTo>
                  <a:pt x="58" y="181"/>
                </a:lnTo>
                <a:lnTo>
                  <a:pt x="58" y="180"/>
                </a:lnTo>
                <a:lnTo>
                  <a:pt x="59" y="179"/>
                </a:lnTo>
                <a:lnTo>
                  <a:pt x="59" y="177"/>
                </a:lnTo>
                <a:lnTo>
                  <a:pt x="61" y="176"/>
                </a:lnTo>
                <a:lnTo>
                  <a:pt x="61" y="175"/>
                </a:lnTo>
                <a:lnTo>
                  <a:pt x="61" y="172"/>
                </a:lnTo>
                <a:lnTo>
                  <a:pt x="62" y="171"/>
                </a:lnTo>
                <a:lnTo>
                  <a:pt x="62" y="168"/>
                </a:lnTo>
                <a:lnTo>
                  <a:pt x="63" y="167"/>
                </a:lnTo>
                <a:lnTo>
                  <a:pt x="63" y="164"/>
                </a:lnTo>
                <a:lnTo>
                  <a:pt x="65" y="161"/>
                </a:lnTo>
                <a:lnTo>
                  <a:pt x="65" y="160"/>
                </a:lnTo>
                <a:lnTo>
                  <a:pt x="66" y="159"/>
                </a:lnTo>
                <a:lnTo>
                  <a:pt x="66" y="156"/>
                </a:lnTo>
                <a:lnTo>
                  <a:pt x="67" y="155"/>
                </a:lnTo>
                <a:lnTo>
                  <a:pt x="67" y="153"/>
                </a:lnTo>
                <a:lnTo>
                  <a:pt x="67" y="152"/>
                </a:lnTo>
                <a:lnTo>
                  <a:pt x="69" y="151"/>
                </a:lnTo>
                <a:lnTo>
                  <a:pt x="69" y="150"/>
                </a:lnTo>
                <a:lnTo>
                  <a:pt x="69" y="148"/>
                </a:lnTo>
                <a:lnTo>
                  <a:pt x="69" y="147"/>
                </a:lnTo>
                <a:lnTo>
                  <a:pt x="70" y="146"/>
                </a:lnTo>
                <a:lnTo>
                  <a:pt x="70" y="144"/>
                </a:lnTo>
                <a:lnTo>
                  <a:pt x="70" y="143"/>
                </a:lnTo>
                <a:lnTo>
                  <a:pt x="71" y="142"/>
                </a:lnTo>
                <a:lnTo>
                  <a:pt x="71" y="140"/>
                </a:lnTo>
                <a:lnTo>
                  <a:pt x="71" y="139"/>
                </a:lnTo>
                <a:lnTo>
                  <a:pt x="73" y="138"/>
                </a:lnTo>
                <a:lnTo>
                  <a:pt x="73" y="136"/>
                </a:lnTo>
                <a:lnTo>
                  <a:pt x="73" y="135"/>
                </a:lnTo>
                <a:lnTo>
                  <a:pt x="73" y="134"/>
                </a:lnTo>
                <a:lnTo>
                  <a:pt x="74" y="132"/>
                </a:lnTo>
                <a:lnTo>
                  <a:pt x="74" y="131"/>
                </a:lnTo>
                <a:lnTo>
                  <a:pt x="74" y="130"/>
                </a:lnTo>
                <a:lnTo>
                  <a:pt x="75" y="128"/>
                </a:lnTo>
                <a:lnTo>
                  <a:pt x="75" y="126"/>
                </a:lnTo>
                <a:lnTo>
                  <a:pt x="77" y="124"/>
                </a:lnTo>
                <a:lnTo>
                  <a:pt x="77" y="123"/>
                </a:lnTo>
                <a:lnTo>
                  <a:pt x="78" y="120"/>
                </a:lnTo>
                <a:lnTo>
                  <a:pt x="78" y="118"/>
                </a:lnTo>
                <a:lnTo>
                  <a:pt x="79" y="116"/>
                </a:lnTo>
                <a:lnTo>
                  <a:pt x="79" y="114"/>
                </a:lnTo>
                <a:lnTo>
                  <a:pt x="81" y="112"/>
                </a:lnTo>
                <a:lnTo>
                  <a:pt x="81" y="110"/>
                </a:lnTo>
                <a:lnTo>
                  <a:pt x="81" y="108"/>
                </a:lnTo>
                <a:lnTo>
                  <a:pt x="82" y="107"/>
                </a:lnTo>
                <a:lnTo>
                  <a:pt x="82" y="106"/>
                </a:lnTo>
                <a:lnTo>
                  <a:pt x="82" y="104"/>
                </a:lnTo>
                <a:lnTo>
                  <a:pt x="83" y="103"/>
                </a:lnTo>
                <a:lnTo>
                  <a:pt x="83" y="102"/>
                </a:lnTo>
                <a:lnTo>
                  <a:pt x="83" y="101"/>
                </a:lnTo>
                <a:lnTo>
                  <a:pt x="83" y="99"/>
                </a:lnTo>
                <a:lnTo>
                  <a:pt x="85" y="98"/>
                </a:lnTo>
                <a:lnTo>
                  <a:pt x="85" y="97"/>
                </a:lnTo>
                <a:lnTo>
                  <a:pt x="85" y="95"/>
                </a:lnTo>
                <a:lnTo>
                  <a:pt x="85" y="94"/>
                </a:lnTo>
                <a:lnTo>
                  <a:pt x="85" y="93"/>
                </a:lnTo>
                <a:lnTo>
                  <a:pt x="86" y="91"/>
                </a:lnTo>
                <a:lnTo>
                  <a:pt x="86" y="90"/>
                </a:lnTo>
                <a:lnTo>
                  <a:pt x="86" y="89"/>
                </a:lnTo>
                <a:lnTo>
                  <a:pt x="86" y="87"/>
                </a:lnTo>
                <a:lnTo>
                  <a:pt x="86" y="86"/>
                </a:lnTo>
                <a:lnTo>
                  <a:pt x="86" y="85"/>
                </a:lnTo>
                <a:lnTo>
                  <a:pt x="86" y="83"/>
                </a:lnTo>
                <a:lnTo>
                  <a:pt x="86" y="82"/>
                </a:lnTo>
                <a:lnTo>
                  <a:pt x="86" y="81"/>
                </a:lnTo>
                <a:lnTo>
                  <a:pt x="87" y="79"/>
                </a:lnTo>
                <a:lnTo>
                  <a:pt x="87" y="77"/>
                </a:lnTo>
                <a:lnTo>
                  <a:pt x="87" y="75"/>
                </a:lnTo>
                <a:lnTo>
                  <a:pt x="87" y="74"/>
                </a:lnTo>
                <a:lnTo>
                  <a:pt x="87" y="71"/>
                </a:lnTo>
                <a:lnTo>
                  <a:pt x="87" y="70"/>
                </a:lnTo>
                <a:lnTo>
                  <a:pt x="87" y="69"/>
                </a:lnTo>
                <a:lnTo>
                  <a:pt x="87" y="66"/>
                </a:lnTo>
                <a:lnTo>
                  <a:pt x="87" y="65"/>
                </a:lnTo>
                <a:lnTo>
                  <a:pt x="87" y="63"/>
                </a:lnTo>
                <a:lnTo>
                  <a:pt x="89" y="62"/>
                </a:lnTo>
                <a:lnTo>
                  <a:pt x="89" y="61"/>
                </a:lnTo>
                <a:lnTo>
                  <a:pt x="89" y="59"/>
                </a:lnTo>
                <a:lnTo>
                  <a:pt x="89" y="58"/>
                </a:lnTo>
                <a:lnTo>
                  <a:pt x="89" y="57"/>
                </a:lnTo>
                <a:lnTo>
                  <a:pt x="89" y="55"/>
                </a:lnTo>
                <a:lnTo>
                  <a:pt x="89" y="54"/>
                </a:lnTo>
                <a:lnTo>
                  <a:pt x="89" y="53"/>
                </a:lnTo>
                <a:lnTo>
                  <a:pt x="89" y="51"/>
                </a:lnTo>
                <a:lnTo>
                  <a:pt x="90" y="51"/>
                </a:lnTo>
                <a:lnTo>
                  <a:pt x="90" y="50"/>
                </a:lnTo>
                <a:lnTo>
                  <a:pt x="90" y="49"/>
                </a:lnTo>
                <a:lnTo>
                  <a:pt x="90" y="48"/>
                </a:lnTo>
                <a:lnTo>
                  <a:pt x="90" y="46"/>
                </a:lnTo>
                <a:lnTo>
                  <a:pt x="90" y="45"/>
                </a:lnTo>
                <a:lnTo>
                  <a:pt x="91" y="44"/>
                </a:lnTo>
                <a:lnTo>
                  <a:pt x="91" y="42"/>
                </a:lnTo>
                <a:lnTo>
                  <a:pt x="91" y="41"/>
                </a:lnTo>
                <a:lnTo>
                  <a:pt x="91" y="40"/>
                </a:lnTo>
                <a:lnTo>
                  <a:pt x="91" y="38"/>
                </a:lnTo>
                <a:lnTo>
                  <a:pt x="93" y="37"/>
                </a:lnTo>
                <a:lnTo>
                  <a:pt x="93" y="36"/>
                </a:lnTo>
                <a:lnTo>
                  <a:pt x="93" y="34"/>
                </a:lnTo>
                <a:lnTo>
                  <a:pt x="93" y="33"/>
                </a:lnTo>
                <a:lnTo>
                  <a:pt x="93" y="32"/>
                </a:lnTo>
                <a:lnTo>
                  <a:pt x="93" y="30"/>
                </a:lnTo>
                <a:lnTo>
                  <a:pt x="93" y="29"/>
                </a:lnTo>
                <a:lnTo>
                  <a:pt x="93" y="28"/>
                </a:lnTo>
                <a:lnTo>
                  <a:pt x="94" y="26"/>
                </a:lnTo>
                <a:lnTo>
                  <a:pt x="94" y="25"/>
                </a:lnTo>
                <a:lnTo>
                  <a:pt x="94" y="24"/>
                </a:lnTo>
                <a:lnTo>
                  <a:pt x="93" y="22"/>
                </a:lnTo>
                <a:lnTo>
                  <a:pt x="93" y="21"/>
                </a:lnTo>
                <a:lnTo>
                  <a:pt x="93" y="20"/>
                </a:lnTo>
                <a:lnTo>
                  <a:pt x="93" y="18"/>
                </a:lnTo>
                <a:lnTo>
                  <a:pt x="93" y="17"/>
                </a:lnTo>
                <a:lnTo>
                  <a:pt x="93" y="14"/>
                </a:lnTo>
                <a:lnTo>
                  <a:pt x="93" y="13"/>
                </a:lnTo>
                <a:lnTo>
                  <a:pt x="93" y="12"/>
                </a:lnTo>
                <a:lnTo>
                  <a:pt x="93" y="9"/>
                </a:lnTo>
                <a:lnTo>
                  <a:pt x="93" y="8"/>
                </a:lnTo>
                <a:lnTo>
                  <a:pt x="93" y="5"/>
                </a:lnTo>
                <a:lnTo>
                  <a:pt x="93" y="2"/>
                </a:lnTo>
                <a:lnTo>
                  <a:pt x="93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3" name="Line 31">
            <a:extLst>
              <a:ext uri="{FF2B5EF4-FFF2-40B4-BE49-F238E27FC236}">
                <a16:creationId xmlns:a16="http://schemas.microsoft.com/office/drawing/2014/main" id="{2FEC6CB3-CA0F-5645-9E7A-AC47C5082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5192" y="4593739"/>
            <a:ext cx="239587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4" name="Rectangle 32">
            <a:extLst>
              <a:ext uri="{FF2B5EF4-FFF2-40B4-BE49-F238E27FC236}">
                <a16:creationId xmlns:a16="http://schemas.microsoft.com/office/drawing/2014/main" id="{B4E3CC93-6E53-484F-8734-246D94888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2081" y="3443595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5" name="Rectangle 33">
            <a:extLst>
              <a:ext uri="{FF2B5EF4-FFF2-40B4-BE49-F238E27FC236}">
                <a16:creationId xmlns:a16="http://schemas.microsoft.com/office/drawing/2014/main" id="{90870B66-DB02-544A-BFAA-45F4BFFFE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4604" y="3524720"/>
            <a:ext cx="147638" cy="21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6" name="Rectangle 34">
            <a:extLst>
              <a:ext uri="{FF2B5EF4-FFF2-40B4-BE49-F238E27FC236}">
                <a16:creationId xmlns:a16="http://schemas.microsoft.com/office/drawing/2014/main" id="{AAC81A0B-1711-544B-A306-021B948DE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2081" y="3676503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7" name="Rectangle 35">
            <a:extLst>
              <a:ext uri="{FF2B5EF4-FFF2-40B4-BE49-F238E27FC236}">
                <a16:creationId xmlns:a16="http://schemas.microsoft.com/office/drawing/2014/main" id="{38C086AB-A1FD-134F-A46D-73AF86025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4604" y="3758936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8" name="Rectangle 36">
            <a:extLst>
              <a:ext uri="{FF2B5EF4-FFF2-40B4-BE49-F238E27FC236}">
                <a16:creationId xmlns:a16="http://schemas.microsoft.com/office/drawing/2014/main" id="{E1404A53-55B4-B448-AA28-B6E073649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2081" y="4474668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9" name="Rectangle 37">
            <a:extLst>
              <a:ext uri="{FF2B5EF4-FFF2-40B4-BE49-F238E27FC236}">
                <a16:creationId xmlns:a16="http://schemas.microsoft.com/office/drawing/2014/main" id="{F6CFA21E-0A8F-5A41-AE51-FE5D6AD5D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4604" y="4555793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n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0" name="Rectangle 38">
            <a:extLst>
              <a:ext uri="{FF2B5EF4-FFF2-40B4-BE49-F238E27FC236}">
                <a16:creationId xmlns:a16="http://schemas.microsoft.com/office/drawing/2014/main" id="{92F4D0D3-D3AC-9E47-B134-F56464180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5491" y="3973525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1" name="Rectangle 39">
            <a:extLst>
              <a:ext uri="{FF2B5EF4-FFF2-40B4-BE49-F238E27FC236}">
                <a16:creationId xmlns:a16="http://schemas.microsoft.com/office/drawing/2014/main" id="{B6BFB6B4-6E4D-D14A-B19B-38E4AA339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3195" y="4055958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2" name="Rectangle 40">
            <a:extLst>
              <a:ext uri="{FF2B5EF4-FFF2-40B4-BE49-F238E27FC236}">
                <a16:creationId xmlns:a16="http://schemas.microsoft.com/office/drawing/2014/main" id="{6F2B0C14-7D7C-AE4C-B380-4F4619DDE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7602" y="3973525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3" name="Rectangle 41">
            <a:extLst>
              <a:ext uri="{FF2B5EF4-FFF2-40B4-BE49-F238E27FC236}">
                <a16:creationId xmlns:a16="http://schemas.microsoft.com/office/drawing/2014/main" id="{B902788E-7F85-7941-85AF-D386EB808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5306" y="4055958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4" name="Rectangle 42">
            <a:extLst>
              <a:ext uri="{FF2B5EF4-FFF2-40B4-BE49-F238E27FC236}">
                <a16:creationId xmlns:a16="http://schemas.microsoft.com/office/drawing/2014/main" id="{6D9BED3F-840F-F145-890E-1C4C4A10E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7122" y="3968291"/>
            <a:ext cx="253833" cy="244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Symbol" pitchFamily="2" charset="2"/>
              </a:rPr>
              <a:t>¼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5" name="Rectangle 43">
            <a:extLst>
              <a:ext uri="{FF2B5EF4-FFF2-40B4-BE49-F238E27FC236}">
                <a16:creationId xmlns:a16="http://schemas.microsoft.com/office/drawing/2014/main" id="{B2B8DBE9-70A7-BF44-A80C-367A6786A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299" y="3973525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6" name="Rectangle 44">
            <a:extLst>
              <a:ext uri="{FF2B5EF4-FFF2-40B4-BE49-F238E27FC236}">
                <a16:creationId xmlns:a16="http://schemas.microsoft.com/office/drawing/2014/main" id="{83BBCC6C-23C2-2F48-983C-F05C90320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3412" y="4055958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n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7" name="Rectangle 45">
            <a:extLst>
              <a:ext uri="{FF2B5EF4-FFF2-40B4-BE49-F238E27FC236}">
                <a16:creationId xmlns:a16="http://schemas.microsoft.com/office/drawing/2014/main" id="{F10F9640-1E87-A44E-9CE6-4CF9D8EDA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8095" y="3973525"/>
            <a:ext cx="164473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+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8" name="Rectangle 46">
            <a:extLst>
              <a:ext uri="{FF2B5EF4-FFF2-40B4-BE49-F238E27FC236}">
                <a16:creationId xmlns:a16="http://schemas.microsoft.com/office/drawing/2014/main" id="{AC790F78-9B72-854C-B5BD-E2CEF7120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206" y="3973525"/>
            <a:ext cx="16317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+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69" name="Rectangle 47">
            <a:extLst>
              <a:ext uri="{FF2B5EF4-FFF2-40B4-BE49-F238E27FC236}">
                <a16:creationId xmlns:a16="http://schemas.microsoft.com/office/drawing/2014/main" id="{16128548-9C7E-8B40-AAE1-091ADC49F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792" y="3973525"/>
            <a:ext cx="16317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+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0" name="Rectangle 48">
            <a:extLst>
              <a:ext uri="{FF2B5EF4-FFF2-40B4-BE49-F238E27FC236}">
                <a16:creationId xmlns:a16="http://schemas.microsoft.com/office/drawing/2014/main" id="{085348C3-4A6A-2346-BC38-9D6DF53AD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2390" y="3841370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1" name="Rectangle 49">
            <a:extLst>
              <a:ext uri="{FF2B5EF4-FFF2-40B4-BE49-F238E27FC236}">
                <a16:creationId xmlns:a16="http://schemas.microsoft.com/office/drawing/2014/main" id="{B71736AE-B500-4540-9960-1E40953D9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7504" y="3922495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2" name="Rectangle 50">
            <a:extLst>
              <a:ext uri="{FF2B5EF4-FFF2-40B4-BE49-F238E27FC236}">
                <a16:creationId xmlns:a16="http://schemas.microsoft.com/office/drawing/2014/main" id="{45F141E0-0175-7E4D-9B00-2516CECE8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2390" y="4072968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3" name="Rectangle 51">
            <a:extLst>
              <a:ext uri="{FF2B5EF4-FFF2-40B4-BE49-F238E27FC236}">
                <a16:creationId xmlns:a16="http://schemas.microsoft.com/office/drawing/2014/main" id="{925A80ED-734A-954B-BB93-AE9171FAB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7504" y="4156710"/>
            <a:ext cx="147638" cy="21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4" name="Rectangle 52">
            <a:extLst>
              <a:ext uri="{FF2B5EF4-FFF2-40B4-BE49-F238E27FC236}">
                <a16:creationId xmlns:a16="http://schemas.microsoft.com/office/drawing/2014/main" id="{2AC2C9AA-11E6-154C-B569-6ED25140F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981" y="3972216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5" name="Rectangle 53">
            <a:extLst>
              <a:ext uri="{FF2B5EF4-FFF2-40B4-BE49-F238E27FC236}">
                <a16:creationId xmlns:a16="http://schemas.microsoft.com/office/drawing/2014/main" id="{947B85E0-2E20-9D44-877F-78CF63E2C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799" y="4053341"/>
            <a:ext cx="147638" cy="21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6" name="Rectangle 54">
            <a:extLst>
              <a:ext uri="{FF2B5EF4-FFF2-40B4-BE49-F238E27FC236}">
                <a16:creationId xmlns:a16="http://schemas.microsoft.com/office/drawing/2014/main" id="{C6D6DB00-BA3A-AD49-B206-3CDD7DBCF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796" y="3972216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7" name="Rectangle 55">
            <a:extLst>
              <a:ext uri="{FF2B5EF4-FFF2-40B4-BE49-F238E27FC236}">
                <a16:creationId xmlns:a16="http://schemas.microsoft.com/office/drawing/2014/main" id="{B59CEAD1-F571-2E42-B14A-AE8611356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8205" y="4053341"/>
            <a:ext cx="147638" cy="21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78" name="Line 56">
            <a:extLst>
              <a:ext uri="{FF2B5EF4-FFF2-40B4-BE49-F238E27FC236}">
                <a16:creationId xmlns:a16="http://schemas.microsoft.com/office/drawing/2014/main" id="{4A9EDE6C-6E06-8649-8D52-89620FA3C7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36" y="4074277"/>
            <a:ext cx="120441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9" name="Line 57">
            <a:extLst>
              <a:ext uri="{FF2B5EF4-FFF2-40B4-BE49-F238E27FC236}">
                <a16:creationId xmlns:a16="http://schemas.microsoft.com/office/drawing/2014/main" id="{391BED4C-7AFD-C144-BC54-1F804BA15C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73821" y="4074277"/>
            <a:ext cx="119146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0" name="Freeform 58">
            <a:extLst>
              <a:ext uri="{FF2B5EF4-FFF2-40B4-BE49-F238E27FC236}">
                <a16:creationId xmlns:a16="http://schemas.microsoft.com/office/drawing/2014/main" id="{FD52ED03-F14B-0B48-A3CF-B8E8F7D6F081}"/>
              </a:ext>
            </a:extLst>
          </p:cNvPr>
          <p:cNvSpPr>
            <a:spLocks/>
          </p:cNvSpPr>
          <p:nvPr/>
        </p:nvSpPr>
        <p:spPr bwMode="auto">
          <a:xfrm>
            <a:off x="5635249" y="1855115"/>
            <a:ext cx="138572" cy="1308"/>
          </a:xfrm>
          <a:custGeom>
            <a:avLst/>
            <a:gdLst>
              <a:gd name="T0" fmla="*/ 1 w 212"/>
              <a:gd name="T1" fmla="*/ 0 h 1"/>
              <a:gd name="T2" fmla="*/ 0 w 212"/>
              <a:gd name="T3" fmla="*/ 0 h 1"/>
              <a:gd name="T4" fmla="*/ 1 w 212"/>
              <a:gd name="T5" fmla="*/ 0 h 1"/>
              <a:gd name="T6" fmla="*/ 0 60000 65536"/>
              <a:gd name="T7" fmla="*/ 0 60000 65536"/>
              <a:gd name="T8" fmla="*/ 0 60000 65536"/>
              <a:gd name="T9" fmla="*/ 0 w 212"/>
              <a:gd name="T10" fmla="*/ 0 h 1"/>
              <a:gd name="T11" fmla="*/ 212 w 212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1">
                <a:moveTo>
                  <a:pt x="212" y="0"/>
                </a:moveTo>
                <a:lnTo>
                  <a:pt x="0" y="0"/>
                </a:lnTo>
                <a:lnTo>
                  <a:pt x="21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1" name="Line 59">
            <a:extLst>
              <a:ext uri="{FF2B5EF4-FFF2-40B4-BE49-F238E27FC236}">
                <a16:creationId xmlns:a16="http://schemas.microsoft.com/office/drawing/2014/main" id="{3BECB51B-8C71-724B-A3D0-869A8650FF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5249" y="1855115"/>
            <a:ext cx="138572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2" name="Freeform 60">
            <a:extLst>
              <a:ext uri="{FF2B5EF4-FFF2-40B4-BE49-F238E27FC236}">
                <a16:creationId xmlns:a16="http://schemas.microsoft.com/office/drawing/2014/main" id="{A7898624-391C-4843-8E5F-6A508D28C1BD}"/>
              </a:ext>
            </a:extLst>
          </p:cNvPr>
          <p:cNvSpPr>
            <a:spLocks/>
          </p:cNvSpPr>
          <p:nvPr/>
        </p:nvSpPr>
        <p:spPr bwMode="auto">
          <a:xfrm>
            <a:off x="4915192" y="1596039"/>
            <a:ext cx="239587" cy="1308"/>
          </a:xfrm>
          <a:custGeom>
            <a:avLst/>
            <a:gdLst>
              <a:gd name="T0" fmla="*/ 0 w 371"/>
              <a:gd name="T1" fmla="*/ 0 h 1"/>
              <a:gd name="T2" fmla="*/ 0 w 371"/>
              <a:gd name="T3" fmla="*/ 0 h 1"/>
              <a:gd name="T4" fmla="*/ 0 w 371"/>
              <a:gd name="T5" fmla="*/ 0 h 1"/>
              <a:gd name="T6" fmla="*/ 0 60000 65536"/>
              <a:gd name="T7" fmla="*/ 0 60000 65536"/>
              <a:gd name="T8" fmla="*/ 0 60000 65536"/>
              <a:gd name="T9" fmla="*/ 0 w 371"/>
              <a:gd name="T10" fmla="*/ 0 h 1"/>
              <a:gd name="T11" fmla="*/ 371 w 371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1" h="1">
                <a:moveTo>
                  <a:pt x="371" y="0"/>
                </a:moveTo>
                <a:lnTo>
                  <a:pt x="0" y="0"/>
                </a:lnTo>
                <a:lnTo>
                  <a:pt x="3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3" name="Line 61">
            <a:extLst>
              <a:ext uri="{FF2B5EF4-FFF2-40B4-BE49-F238E27FC236}">
                <a16:creationId xmlns:a16="http://schemas.microsoft.com/office/drawing/2014/main" id="{3479BDCB-B88F-3445-BD09-E76067E5CE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5192" y="1596039"/>
            <a:ext cx="239587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4" name="Freeform 62">
            <a:extLst>
              <a:ext uri="{FF2B5EF4-FFF2-40B4-BE49-F238E27FC236}">
                <a16:creationId xmlns:a16="http://schemas.microsoft.com/office/drawing/2014/main" id="{D00657F1-38C6-8541-B182-94BE0F83C6E8}"/>
              </a:ext>
            </a:extLst>
          </p:cNvPr>
          <p:cNvSpPr>
            <a:spLocks/>
          </p:cNvSpPr>
          <p:nvPr/>
        </p:nvSpPr>
        <p:spPr bwMode="auto">
          <a:xfrm>
            <a:off x="4915192" y="1352664"/>
            <a:ext cx="239587" cy="1308"/>
          </a:xfrm>
          <a:custGeom>
            <a:avLst/>
            <a:gdLst>
              <a:gd name="T0" fmla="*/ 0 w 371"/>
              <a:gd name="T1" fmla="*/ 0 h 1"/>
              <a:gd name="T2" fmla="*/ 0 w 371"/>
              <a:gd name="T3" fmla="*/ 0 h 1"/>
              <a:gd name="T4" fmla="*/ 0 w 371"/>
              <a:gd name="T5" fmla="*/ 0 h 1"/>
              <a:gd name="T6" fmla="*/ 0 60000 65536"/>
              <a:gd name="T7" fmla="*/ 0 60000 65536"/>
              <a:gd name="T8" fmla="*/ 0 60000 65536"/>
              <a:gd name="T9" fmla="*/ 0 w 371"/>
              <a:gd name="T10" fmla="*/ 0 h 1"/>
              <a:gd name="T11" fmla="*/ 371 w 371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1" h="1">
                <a:moveTo>
                  <a:pt x="371" y="0"/>
                </a:moveTo>
                <a:lnTo>
                  <a:pt x="0" y="0"/>
                </a:lnTo>
                <a:lnTo>
                  <a:pt x="3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5" name="Line 63">
            <a:extLst>
              <a:ext uri="{FF2B5EF4-FFF2-40B4-BE49-F238E27FC236}">
                <a16:creationId xmlns:a16="http://schemas.microsoft.com/office/drawing/2014/main" id="{973593B7-1299-AC40-A33B-37DAA681FD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5192" y="1352664"/>
            <a:ext cx="239587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6" name="Line 64">
            <a:extLst>
              <a:ext uri="{FF2B5EF4-FFF2-40B4-BE49-F238E27FC236}">
                <a16:creationId xmlns:a16="http://schemas.microsoft.com/office/drawing/2014/main" id="{080D78F7-9F86-9240-98DA-F3D4ADFFEB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7370" y="2038301"/>
            <a:ext cx="0" cy="423944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7" name="Line 65">
            <a:extLst>
              <a:ext uri="{FF2B5EF4-FFF2-40B4-BE49-F238E27FC236}">
                <a16:creationId xmlns:a16="http://schemas.microsoft.com/office/drawing/2014/main" id="{87531646-0211-374E-A5FA-99D1B9EC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4780" y="1249295"/>
            <a:ext cx="2590" cy="416093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8" name="Rectangle 66">
            <a:extLst>
              <a:ext uri="{FF2B5EF4-FFF2-40B4-BE49-F238E27FC236}">
                <a16:creationId xmlns:a16="http://schemas.microsoft.com/office/drawing/2014/main" id="{E8F5C38C-CF4D-9F47-806F-AF9111A57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585" y="3972216"/>
            <a:ext cx="16317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+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89" name="Rectangle 67">
            <a:extLst>
              <a:ext uri="{FF2B5EF4-FFF2-40B4-BE49-F238E27FC236}">
                <a16:creationId xmlns:a16="http://schemas.microsoft.com/office/drawing/2014/main" id="{6B714239-37E6-2540-8091-C655C86C7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6900" y="1219200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0" name="Rectangle 68">
            <a:extLst>
              <a:ext uri="{FF2B5EF4-FFF2-40B4-BE49-F238E27FC236}">
                <a16:creationId xmlns:a16="http://schemas.microsoft.com/office/drawing/2014/main" id="{497ABDCE-A3A1-B043-B1B9-F37367AC3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3309" y="1301633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1" name="Rectangle 69">
            <a:extLst>
              <a:ext uri="{FF2B5EF4-FFF2-40B4-BE49-F238E27FC236}">
                <a16:creationId xmlns:a16="http://schemas.microsoft.com/office/drawing/2014/main" id="{DA3B782B-0293-A64D-BEA9-5DBC3DB5C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6900" y="1454724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2" name="Rectangle 70">
            <a:extLst>
              <a:ext uri="{FF2B5EF4-FFF2-40B4-BE49-F238E27FC236}">
                <a16:creationId xmlns:a16="http://schemas.microsoft.com/office/drawing/2014/main" id="{41B5E2BD-2911-624D-924C-DA2B4D836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3309" y="1534541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3" name="Rectangle 71">
            <a:extLst>
              <a:ext uri="{FF2B5EF4-FFF2-40B4-BE49-F238E27FC236}">
                <a16:creationId xmlns:a16="http://schemas.microsoft.com/office/drawing/2014/main" id="{A610F1A4-E5D1-0143-96C4-778959ADE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6900" y="2267283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4" name="Rectangle 72">
            <a:extLst>
              <a:ext uri="{FF2B5EF4-FFF2-40B4-BE49-F238E27FC236}">
                <a16:creationId xmlns:a16="http://schemas.microsoft.com/office/drawing/2014/main" id="{D3D927B2-F325-3C4E-97D8-12E7A1BC0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3309" y="2348408"/>
            <a:ext cx="147638" cy="21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n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5" name="Rectangle 73">
            <a:extLst>
              <a:ext uri="{FF2B5EF4-FFF2-40B4-BE49-F238E27FC236}">
                <a16:creationId xmlns:a16="http://schemas.microsoft.com/office/drawing/2014/main" id="{D4A4075C-9D99-0743-B2BC-62F40A1D8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656228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6" name="Rectangle 74">
            <a:extLst>
              <a:ext uri="{FF2B5EF4-FFF2-40B4-BE49-F238E27FC236}">
                <a16:creationId xmlns:a16="http://schemas.microsoft.com/office/drawing/2014/main" id="{757F4933-E090-3147-A01E-CE3ED0E0D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914" y="1738662"/>
            <a:ext cx="147638" cy="21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7" name="Rectangle 75">
            <a:extLst>
              <a:ext uri="{FF2B5EF4-FFF2-40B4-BE49-F238E27FC236}">
                <a16:creationId xmlns:a16="http://schemas.microsoft.com/office/drawing/2014/main" id="{DA13404B-195A-E844-9584-92CF66DE6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890444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8" name="Rectangle 76">
            <a:extLst>
              <a:ext uri="{FF2B5EF4-FFF2-40B4-BE49-F238E27FC236}">
                <a16:creationId xmlns:a16="http://schemas.microsoft.com/office/drawing/2014/main" id="{28653905-442C-C247-ABE9-BC889AC21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914" y="1972877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1999" name="Rectangle 77">
            <a:extLst>
              <a:ext uri="{FF2B5EF4-FFF2-40B4-BE49-F238E27FC236}">
                <a16:creationId xmlns:a16="http://schemas.microsoft.com/office/drawing/2014/main" id="{1D1774EB-0F2C-F043-B968-2892D226D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981" y="1767448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00" name="Rectangle 78">
            <a:extLst>
              <a:ext uri="{FF2B5EF4-FFF2-40B4-BE49-F238E27FC236}">
                <a16:creationId xmlns:a16="http://schemas.microsoft.com/office/drawing/2014/main" id="{6BE39D5C-CBDA-A244-84BA-B4E36737F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504" y="1847265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01" name="Rectangle 79">
            <a:extLst>
              <a:ext uri="{FF2B5EF4-FFF2-40B4-BE49-F238E27FC236}">
                <a16:creationId xmlns:a16="http://schemas.microsoft.com/office/drawing/2014/main" id="{A5E3533D-023F-C24B-9309-92604730D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879" y="1767448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02" name="Rectangle 80">
            <a:extLst>
              <a:ext uri="{FF2B5EF4-FFF2-40B4-BE49-F238E27FC236}">
                <a16:creationId xmlns:a16="http://schemas.microsoft.com/office/drawing/2014/main" id="{A1F71700-3ACC-E543-936B-95C18B278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403" y="1847265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03" name="Line 81">
            <a:extLst>
              <a:ext uri="{FF2B5EF4-FFF2-40B4-BE49-F238E27FC236}">
                <a16:creationId xmlns:a16="http://schemas.microsoft.com/office/drawing/2014/main" id="{D48BE752-9E6C-4848-8F9B-E4F1441621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36" y="1855115"/>
            <a:ext cx="120441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4" name="Line 82">
            <a:extLst>
              <a:ext uri="{FF2B5EF4-FFF2-40B4-BE49-F238E27FC236}">
                <a16:creationId xmlns:a16="http://schemas.microsoft.com/office/drawing/2014/main" id="{4B54D556-B97D-834A-85BA-C2A8FB3D3B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73821" y="1855115"/>
            <a:ext cx="119146" cy="130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5" name="Rectangle 83">
            <a:extLst>
              <a:ext uri="{FF2B5EF4-FFF2-40B4-BE49-F238E27FC236}">
                <a16:creationId xmlns:a16="http://schemas.microsoft.com/office/drawing/2014/main" id="{2602D50E-E3F1-804C-BDDA-81DCE169B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0995" y="1760906"/>
            <a:ext cx="51803" cy="245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dirty="0">
                <a:solidFill>
                  <a:srgbClr val="000000"/>
                </a:solidFill>
                <a:latin typeface="Symbol" pitchFamily="2" charset="2"/>
              </a:rPr>
              <a:t> </a:t>
            </a:r>
            <a:endParaRPr kumimoji="0"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82006" name="Rectangle 84">
            <a:extLst>
              <a:ext uri="{FF2B5EF4-FFF2-40B4-BE49-F238E27FC236}">
                <a16:creationId xmlns:a16="http://schemas.microsoft.com/office/drawing/2014/main" id="{3CB0B048-08EF-E146-9280-71B77E46D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5491" y="1756980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07" name="Rectangle 85">
            <a:extLst>
              <a:ext uri="{FF2B5EF4-FFF2-40B4-BE49-F238E27FC236}">
                <a16:creationId xmlns:a16="http://schemas.microsoft.com/office/drawing/2014/main" id="{CDE6F394-B1BB-BB4A-A1DF-F9250B099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9310" y="1839414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08" name="Rectangle 86">
            <a:extLst>
              <a:ext uri="{FF2B5EF4-FFF2-40B4-BE49-F238E27FC236}">
                <a16:creationId xmlns:a16="http://schemas.microsoft.com/office/drawing/2014/main" id="{EA84D12C-2F08-D74A-8C39-4D6E3D2DF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684" y="1756980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09" name="Rectangle 87">
            <a:extLst>
              <a:ext uri="{FF2B5EF4-FFF2-40B4-BE49-F238E27FC236}">
                <a16:creationId xmlns:a16="http://schemas.microsoft.com/office/drawing/2014/main" id="{B3419A16-6222-8E48-91C3-E0F10BD29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3503" y="1839414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10" name="Rectangle 88">
            <a:extLst>
              <a:ext uri="{FF2B5EF4-FFF2-40B4-BE49-F238E27FC236}">
                <a16:creationId xmlns:a16="http://schemas.microsoft.com/office/drawing/2014/main" id="{3836E409-690D-E84D-A503-3ACC05173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697" y="1750438"/>
            <a:ext cx="253833" cy="244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Symbol" pitchFamily="2" charset="2"/>
              </a:rPr>
              <a:t>¼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11" name="Rectangle 89">
            <a:extLst>
              <a:ext uri="{FF2B5EF4-FFF2-40B4-BE49-F238E27FC236}">
                <a16:creationId xmlns:a16="http://schemas.microsoft.com/office/drawing/2014/main" id="{452A70BE-5C85-7344-AB9F-434C87F36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251" y="1756980"/>
            <a:ext cx="147638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12" name="Rectangle 90">
            <a:extLst>
              <a:ext uri="{FF2B5EF4-FFF2-40B4-BE49-F238E27FC236}">
                <a16:creationId xmlns:a16="http://schemas.microsoft.com/office/drawing/2014/main" id="{8C5502F8-C36B-434E-A194-7A1355835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7070" y="1839414"/>
            <a:ext cx="147638" cy="21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n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13" name="Rectangle 91">
            <a:extLst>
              <a:ext uri="{FF2B5EF4-FFF2-40B4-BE49-F238E27FC236}">
                <a16:creationId xmlns:a16="http://schemas.microsoft.com/office/drawing/2014/main" id="{7379D701-961A-3A49-B02A-B45D22212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292" y="1750438"/>
            <a:ext cx="51803" cy="245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dirty="0">
                <a:solidFill>
                  <a:srgbClr val="000000"/>
                </a:solidFill>
                <a:latin typeface="Symbol" pitchFamily="2" charset="2"/>
              </a:rPr>
              <a:t> </a:t>
            </a:r>
            <a:endParaRPr kumimoji="0"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82016" name="Rectangle 94">
            <a:extLst>
              <a:ext uri="{FF2B5EF4-FFF2-40B4-BE49-F238E27FC236}">
                <a16:creationId xmlns:a16="http://schemas.microsoft.com/office/drawing/2014/main" id="{12C7C5DC-7028-D148-BD07-E134C0ACE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7285" y="2774968"/>
            <a:ext cx="1260099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Helvetica" pitchFamily="2" charset="0"/>
              </a:rPr>
              <a:t>(a) AND gates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17" name="Rectangle 95">
            <a:extLst>
              <a:ext uri="{FF2B5EF4-FFF2-40B4-BE49-F238E27FC236}">
                <a16:creationId xmlns:a16="http://schemas.microsoft.com/office/drawing/2014/main" id="{AB370D48-9AE0-8542-9D0F-2D16D6266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2612" y="4984971"/>
            <a:ext cx="1090445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Helvetica" pitchFamily="2" charset="0"/>
              </a:rPr>
              <a:t>(b) OR gates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18" name="Rectangle 96">
            <a:extLst>
              <a:ext uri="{FF2B5EF4-FFF2-40B4-BE49-F238E27FC236}">
                <a16:creationId xmlns:a16="http://schemas.microsoft.com/office/drawing/2014/main" id="{2FFC0D25-2432-E640-B8D5-2C172FD68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695" y="5601259"/>
            <a:ext cx="147638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2020" name="Rectangle 98">
            <a:extLst>
              <a:ext uri="{FF2B5EF4-FFF2-40B4-BE49-F238E27FC236}">
                <a16:creationId xmlns:a16="http://schemas.microsoft.com/office/drawing/2014/main" id="{BA309B7D-86A8-B344-A81B-F8241D28A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576" y="5599950"/>
            <a:ext cx="295116" cy="2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 dirty="0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82021" name="Freeform 99">
            <a:extLst>
              <a:ext uri="{FF2B5EF4-FFF2-40B4-BE49-F238E27FC236}">
                <a16:creationId xmlns:a16="http://schemas.microsoft.com/office/drawing/2014/main" id="{DA659231-8B08-DC4A-A057-9B933247AD32}"/>
              </a:ext>
            </a:extLst>
          </p:cNvPr>
          <p:cNvSpPr>
            <a:spLocks/>
          </p:cNvSpPr>
          <p:nvPr/>
        </p:nvSpPr>
        <p:spPr bwMode="auto">
          <a:xfrm>
            <a:off x="4983831" y="4040257"/>
            <a:ext cx="34967" cy="34020"/>
          </a:xfrm>
          <a:custGeom>
            <a:avLst/>
            <a:gdLst>
              <a:gd name="T0" fmla="*/ 1 w 53"/>
              <a:gd name="T1" fmla="*/ 0 h 53"/>
              <a:gd name="T2" fmla="*/ 1 w 53"/>
              <a:gd name="T3" fmla="*/ 0 h 53"/>
              <a:gd name="T4" fmla="*/ 1 w 53"/>
              <a:gd name="T5" fmla="*/ 0 h 53"/>
              <a:gd name="T6" fmla="*/ 1 w 53"/>
              <a:gd name="T7" fmla="*/ 0 h 53"/>
              <a:gd name="T8" fmla="*/ 1 w 53"/>
              <a:gd name="T9" fmla="*/ 0 h 53"/>
              <a:gd name="T10" fmla="*/ 1 w 53"/>
              <a:gd name="T11" fmla="*/ 0 h 53"/>
              <a:gd name="T12" fmla="*/ 1 w 53"/>
              <a:gd name="T13" fmla="*/ 0 h 53"/>
              <a:gd name="T14" fmla="*/ 1 w 53"/>
              <a:gd name="T15" fmla="*/ 0 h 53"/>
              <a:gd name="T16" fmla="*/ 1 w 53"/>
              <a:gd name="T17" fmla="*/ 0 h 53"/>
              <a:gd name="T18" fmla="*/ 1 w 53"/>
              <a:gd name="T19" fmla="*/ 0 h 53"/>
              <a:gd name="T20" fmla="*/ 1 w 53"/>
              <a:gd name="T21" fmla="*/ 0 h 53"/>
              <a:gd name="T22" fmla="*/ 1 w 53"/>
              <a:gd name="T23" fmla="*/ 0 h 53"/>
              <a:gd name="T24" fmla="*/ 1 w 53"/>
              <a:gd name="T25" fmla="*/ 0 h 53"/>
              <a:gd name="T26" fmla="*/ 1 w 53"/>
              <a:gd name="T27" fmla="*/ 0 h 53"/>
              <a:gd name="T28" fmla="*/ 1 w 53"/>
              <a:gd name="T29" fmla="*/ 0 h 53"/>
              <a:gd name="T30" fmla="*/ 1 w 53"/>
              <a:gd name="T31" fmla="*/ 0 h 53"/>
              <a:gd name="T32" fmla="*/ 1 w 53"/>
              <a:gd name="T33" fmla="*/ 0 h 53"/>
              <a:gd name="T34" fmla="*/ 1 w 53"/>
              <a:gd name="T35" fmla="*/ 0 h 53"/>
              <a:gd name="T36" fmla="*/ 1 w 53"/>
              <a:gd name="T37" fmla="*/ 0 h 53"/>
              <a:gd name="T38" fmla="*/ 1 w 53"/>
              <a:gd name="T39" fmla="*/ 0 h 53"/>
              <a:gd name="T40" fmla="*/ 1 w 53"/>
              <a:gd name="T41" fmla="*/ 0 h 53"/>
              <a:gd name="T42" fmla="*/ 1 w 53"/>
              <a:gd name="T43" fmla="*/ 0 h 53"/>
              <a:gd name="T44" fmla="*/ 1 w 53"/>
              <a:gd name="T45" fmla="*/ 0 h 53"/>
              <a:gd name="T46" fmla="*/ 1 w 53"/>
              <a:gd name="T47" fmla="*/ 0 h 53"/>
              <a:gd name="T48" fmla="*/ 1 w 53"/>
              <a:gd name="T49" fmla="*/ 0 h 53"/>
              <a:gd name="T50" fmla="*/ 1 w 53"/>
              <a:gd name="T51" fmla="*/ 0 h 53"/>
              <a:gd name="T52" fmla="*/ 1 w 53"/>
              <a:gd name="T53" fmla="*/ 0 h 53"/>
              <a:gd name="T54" fmla="*/ 1 w 53"/>
              <a:gd name="T55" fmla="*/ 0 h 53"/>
              <a:gd name="T56" fmla="*/ 1 w 53"/>
              <a:gd name="T57" fmla="*/ 0 h 53"/>
              <a:gd name="T58" fmla="*/ 1 w 53"/>
              <a:gd name="T59" fmla="*/ 0 h 53"/>
              <a:gd name="T60" fmla="*/ 1 w 53"/>
              <a:gd name="T61" fmla="*/ 0 h 53"/>
              <a:gd name="T62" fmla="*/ 1 w 53"/>
              <a:gd name="T63" fmla="*/ 0 h 53"/>
              <a:gd name="T64" fmla="*/ 1 w 53"/>
              <a:gd name="T65" fmla="*/ 0 h 53"/>
              <a:gd name="T66" fmla="*/ 1 w 53"/>
              <a:gd name="T67" fmla="*/ 0 h 53"/>
              <a:gd name="T68" fmla="*/ 1 w 53"/>
              <a:gd name="T69" fmla="*/ 0 h 53"/>
              <a:gd name="T70" fmla="*/ 1 w 53"/>
              <a:gd name="T71" fmla="*/ 0 h 53"/>
              <a:gd name="T72" fmla="*/ 1 w 53"/>
              <a:gd name="T73" fmla="*/ 0 h 53"/>
              <a:gd name="T74" fmla="*/ 1 w 53"/>
              <a:gd name="T75" fmla="*/ 0 h 53"/>
              <a:gd name="T76" fmla="*/ 1 w 53"/>
              <a:gd name="T77" fmla="*/ 0 h 53"/>
              <a:gd name="T78" fmla="*/ 1 w 53"/>
              <a:gd name="T79" fmla="*/ 0 h 53"/>
              <a:gd name="T80" fmla="*/ 1 w 53"/>
              <a:gd name="T81" fmla="*/ 0 h 53"/>
              <a:gd name="T82" fmla="*/ 1 w 53"/>
              <a:gd name="T83" fmla="*/ 0 h 53"/>
              <a:gd name="T84" fmla="*/ 1 w 53"/>
              <a:gd name="T85" fmla="*/ 0 h 53"/>
              <a:gd name="T86" fmla="*/ 1 w 53"/>
              <a:gd name="T87" fmla="*/ 0 h 53"/>
              <a:gd name="T88" fmla="*/ 1 w 53"/>
              <a:gd name="T89" fmla="*/ 0 h 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53"/>
              <a:gd name="T136" fmla="*/ 0 h 53"/>
              <a:gd name="T137" fmla="*/ 53 w 53"/>
              <a:gd name="T138" fmla="*/ 53 h 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53" h="53">
                <a:moveTo>
                  <a:pt x="27" y="27"/>
                </a:moveTo>
                <a:lnTo>
                  <a:pt x="27" y="0"/>
                </a:lnTo>
                <a:lnTo>
                  <a:pt x="25" y="0"/>
                </a:lnTo>
                <a:lnTo>
                  <a:pt x="24" y="0"/>
                </a:lnTo>
                <a:lnTo>
                  <a:pt x="23" y="0"/>
                </a:lnTo>
                <a:lnTo>
                  <a:pt x="21" y="0"/>
                </a:lnTo>
                <a:lnTo>
                  <a:pt x="20" y="0"/>
                </a:lnTo>
                <a:lnTo>
                  <a:pt x="20" y="1"/>
                </a:lnTo>
                <a:lnTo>
                  <a:pt x="19" y="1"/>
                </a:lnTo>
                <a:lnTo>
                  <a:pt x="17" y="1"/>
                </a:lnTo>
                <a:lnTo>
                  <a:pt x="16" y="3"/>
                </a:lnTo>
                <a:lnTo>
                  <a:pt x="15" y="3"/>
                </a:lnTo>
                <a:lnTo>
                  <a:pt x="13" y="4"/>
                </a:lnTo>
                <a:lnTo>
                  <a:pt x="12" y="4"/>
                </a:lnTo>
                <a:lnTo>
                  <a:pt x="12" y="5"/>
                </a:lnTo>
                <a:lnTo>
                  <a:pt x="11" y="5"/>
                </a:lnTo>
                <a:lnTo>
                  <a:pt x="9" y="7"/>
                </a:lnTo>
                <a:lnTo>
                  <a:pt x="8" y="8"/>
                </a:lnTo>
                <a:lnTo>
                  <a:pt x="7" y="9"/>
                </a:lnTo>
                <a:lnTo>
                  <a:pt x="5" y="11"/>
                </a:lnTo>
                <a:lnTo>
                  <a:pt x="5" y="12"/>
                </a:lnTo>
                <a:lnTo>
                  <a:pt x="4" y="12"/>
                </a:lnTo>
                <a:lnTo>
                  <a:pt x="4" y="13"/>
                </a:lnTo>
                <a:lnTo>
                  <a:pt x="3" y="15"/>
                </a:lnTo>
                <a:lnTo>
                  <a:pt x="3" y="16"/>
                </a:lnTo>
                <a:lnTo>
                  <a:pt x="3" y="17"/>
                </a:lnTo>
                <a:lnTo>
                  <a:pt x="1" y="19"/>
                </a:lnTo>
                <a:lnTo>
                  <a:pt x="1" y="20"/>
                </a:lnTo>
                <a:lnTo>
                  <a:pt x="1" y="21"/>
                </a:lnTo>
                <a:lnTo>
                  <a:pt x="1" y="23"/>
                </a:lnTo>
                <a:lnTo>
                  <a:pt x="1" y="24"/>
                </a:lnTo>
                <a:lnTo>
                  <a:pt x="1" y="25"/>
                </a:lnTo>
                <a:lnTo>
                  <a:pt x="0" y="27"/>
                </a:lnTo>
                <a:lnTo>
                  <a:pt x="1" y="28"/>
                </a:lnTo>
                <a:lnTo>
                  <a:pt x="1" y="29"/>
                </a:lnTo>
                <a:lnTo>
                  <a:pt x="1" y="31"/>
                </a:lnTo>
                <a:lnTo>
                  <a:pt x="1" y="32"/>
                </a:lnTo>
                <a:lnTo>
                  <a:pt x="1" y="33"/>
                </a:lnTo>
                <a:lnTo>
                  <a:pt x="1" y="34"/>
                </a:lnTo>
                <a:lnTo>
                  <a:pt x="3" y="36"/>
                </a:lnTo>
                <a:lnTo>
                  <a:pt x="3" y="37"/>
                </a:lnTo>
                <a:lnTo>
                  <a:pt x="3" y="38"/>
                </a:lnTo>
                <a:lnTo>
                  <a:pt x="4" y="38"/>
                </a:lnTo>
                <a:lnTo>
                  <a:pt x="4" y="40"/>
                </a:lnTo>
                <a:lnTo>
                  <a:pt x="5" y="41"/>
                </a:lnTo>
                <a:lnTo>
                  <a:pt x="5" y="42"/>
                </a:lnTo>
                <a:lnTo>
                  <a:pt x="7" y="44"/>
                </a:lnTo>
                <a:lnTo>
                  <a:pt x="8" y="44"/>
                </a:lnTo>
                <a:lnTo>
                  <a:pt x="8" y="45"/>
                </a:lnTo>
                <a:lnTo>
                  <a:pt x="9" y="46"/>
                </a:lnTo>
                <a:lnTo>
                  <a:pt x="11" y="46"/>
                </a:lnTo>
                <a:lnTo>
                  <a:pt x="12" y="48"/>
                </a:lnTo>
                <a:lnTo>
                  <a:pt x="13" y="49"/>
                </a:lnTo>
                <a:lnTo>
                  <a:pt x="15" y="49"/>
                </a:lnTo>
                <a:lnTo>
                  <a:pt x="16" y="50"/>
                </a:lnTo>
                <a:lnTo>
                  <a:pt x="17" y="50"/>
                </a:lnTo>
                <a:lnTo>
                  <a:pt x="19" y="52"/>
                </a:lnTo>
                <a:lnTo>
                  <a:pt x="20" y="52"/>
                </a:lnTo>
                <a:lnTo>
                  <a:pt x="21" y="52"/>
                </a:lnTo>
                <a:lnTo>
                  <a:pt x="23" y="53"/>
                </a:lnTo>
                <a:lnTo>
                  <a:pt x="24" y="53"/>
                </a:lnTo>
                <a:lnTo>
                  <a:pt x="25" y="53"/>
                </a:lnTo>
                <a:lnTo>
                  <a:pt x="27" y="53"/>
                </a:lnTo>
                <a:lnTo>
                  <a:pt x="29" y="53"/>
                </a:lnTo>
                <a:lnTo>
                  <a:pt x="31" y="53"/>
                </a:lnTo>
                <a:lnTo>
                  <a:pt x="32" y="53"/>
                </a:lnTo>
                <a:lnTo>
                  <a:pt x="33" y="52"/>
                </a:lnTo>
                <a:lnTo>
                  <a:pt x="34" y="52"/>
                </a:lnTo>
                <a:lnTo>
                  <a:pt x="36" y="52"/>
                </a:lnTo>
                <a:lnTo>
                  <a:pt x="37" y="50"/>
                </a:lnTo>
                <a:lnTo>
                  <a:pt x="38" y="50"/>
                </a:lnTo>
                <a:lnTo>
                  <a:pt x="40" y="49"/>
                </a:lnTo>
                <a:lnTo>
                  <a:pt x="41" y="49"/>
                </a:lnTo>
                <a:lnTo>
                  <a:pt x="42" y="48"/>
                </a:lnTo>
                <a:lnTo>
                  <a:pt x="44" y="46"/>
                </a:lnTo>
                <a:lnTo>
                  <a:pt x="45" y="46"/>
                </a:lnTo>
                <a:lnTo>
                  <a:pt x="46" y="45"/>
                </a:lnTo>
                <a:lnTo>
                  <a:pt x="46" y="44"/>
                </a:lnTo>
                <a:lnTo>
                  <a:pt x="48" y="44"/>
                </a:lnTo>
                <a:lnTo>
                  <a:pt x="49" y="42"/>
                </a:lnTo>
                <a:lnTo>
                  <a:pt x="49" y="41"/>
                </a:lnTo>
                <a:lnTo>
                  <a:pt x="50" y="40"/>
                </a:lnTo>
                <a:lnTo>
                  <a:pt x="50" y="38"/>
                </a:lnTo>
                <a:lnTo>
                  <a:pt x="52" y="38"/>
                </a:lnTo>
                <a:lnTo>
                  <a:pt x="52" y="37"/>
                </a:lnTo>
                <a:lnTo>
                  <a:pt x="52" y="36"/>
                </a:lnTo>
                <a:lnTo>
                  <a:pt x="53" y="34"/>
                </a:lnTo>
                <a:lnTo>
                  <a:pt x="53" y="33"/>
                </a:lnTo>
                <a:lnTo>
                  <a:pt x="53" y="32"/>
                </a:lnTo>
                <a:lnTo>
                  <a:pt x="53" y="31"/>
                </a:lnTo>
                <a:lnTo>
                  <a:pt x="53" y="29"/>
                </a:lnTo>
                <a:lnTo>
                  <a:pt x="53" y="28"/>
                </a:lnTo>
                <a:lnTo>
                  <a:pt x="53" y="27"/>
                </a:lnTo>
                <a:lnTo>
                  <a:pt x="53" y="25"/>
                </a:lnTo>
                <a:lnTo>
                  <a:pt x="53" y="24"/>
                </a:lnTo>
                <a:lnTo>
                  <a:pt x="53" y="23"/>
                </a:lnTo>
                <a:lnTo>
                  <a:pt x="53" y="21"/>
                </a:lnTo>
                <a:lnTo>
                  <a:pt x="53" y="20"/>
                </a:lnTo>
                <a:lnTo>
                  <a:pt x="53" y="19"/>
                </a:lnTo>
                <a:lnTo>
                  <a:pt x="52" y="17"/>
                </a:lnTo>
                <a:lnTo>
                  <a:pt x="52" y="16"/>
                </a:lnTo>
                <a:lnTo>
                  <a:pt x="52" y="15"/>
                </a:lnTo>
                <a:lnTo>
                  <a:pt x="50" y="13"/>
                </a:lnTo>
                <a:lnTo>
                  <a:pt x="50" y="12"/>
                </a:lnTo>
                <a:lnTo>
                  <a:pt x="49" y="12"/>
                </a:lnTo>
                <a:lnTo>
                  <a:pt x="49" y="11"/>
                </a:lnTo>
                <a:lnTo>
                  <a:pt x="48" y="9"/>
                </a:lnTo>
                <a:lnTo>
                  <a:pt x="46" y="8"/>
                </a:lnTo>
                <a:lnTo>
                  <a:pt x="45" y="7"/>
                </a:lnTo>
                <a:lnTo>
                  <a:pt x="44" y="5"/>
                </a:lnTo>
                <a:lnTo>
                  <a:pt x="42" y="5"/>
                </a:lnTo>
                <a:lnTo>
                  <a:pt x="42" y="4"/>
                </a:lnTo>
                <a:lnTo>
                  <a:pt x="41" y="4"/>
                </a:lnTo>
                <a:lnTo>
                  <a:pt x="40" y="3"/>
                </a:lnTo>
                <a:lnTo>
                  <a:pt x="38" y="3"/>
                </a:lnTo>
                <a:lnTo>
                  <a:pt x="37" y="1"/>
                </a:lnTo>
                <a:lnTo>
                  <a:pt x="36" y="1"/>
                </a:lnTo>
                <a:lnTo>
                  <a:pt x="34" y="1"/>
                </a:lnTo>
                <a:lnTo>
                  <a:pt x="33" y="0"/>
                </a:lnTo>
                <a:lnTo>
                  <a:pt x="32" y="0"/>
                </a:lnTo>
                <a:lnTo>
                  <a:pt x="31" y="0"/>
                </a:lnTo>
                <a:lnTo>
                  <a:pt x="29" y="0"/>
                </a:lnTo>
                <a:lnTo>
                  <a:pt x="27" y="0"/>
                </a:lnTo>
                <a:lnTo>
                  <a:pt x="27" y="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2" name="Freeform 100">
            <a:extLst>
              <a:ext uri="{FF2B5EF4-FFF2-40B4-BE49-F238E27FC236}">
                <a16:creationId xmlns:a16="http://schemas.microsoft.com/office/drawing/2014/main" id="{4968ECF2-68A4-2A4E-A9A9-E03E54C3E3DC}"/>
              </a:ext>
            </a:extLst>
          </p:cNvPr>
          <p:cNvSpPr>
            <a:spLocks/>
          </p:cNvSpPr>
          <p:nvPr/>
        </p:nvSpPr>
        <p:spPr bwMode="auto">
          <a:xfrm>
            <a:off x="4994191" y="4032406"/>
            <a:ext cx="28491" cy="27478"/>
          </a:xfrm>
          <a:custGeom>
            <a:avLst/>
            <a:gdLst>
              <a:gd name="T0" fmla="*/ 1 w 44"/>
              <a:gd name="T1" fmla="*/ 0 h 43"/>
              <a:gd name="T2" fmla="*/ 1 w 44"/>
              <a:gd name="T3" fmla="*/ 0 h 43"/>
              <a:gd name="T4" fmla="*/ 1 w 44"/>
              <a:gd name="T5" fmla="*/ 0 h 43"/>
              <a:gd name="T6" fmla="*/ 1 w 44"/>
              <a:gd name="T7" fmla="*/ 0 h 43"/>
              <a:gd name="T8" fmla="*/ 1 w 44"/>
              <a:gd name="T9" fmla="*/ 0 h 43"/>
              <a:gd name="T10" fmla="*/ 1 w 44"/>
              <a:gd name="T11" fmla="*/ 0 h 43"/>
              <a:gd name="T12" fmla="*/ 1 w 44"/>
              <a:gd name="T13" fmla="*/ 0 h 43"/>
              <a:gd name="T14" fmla="*/ 1 w 44"/>
              <a:gd name="T15" fmla="*/ 0 h 43"/>
              <a:gd name="T16" fmla="*/ 1 w 44"/>
              <a:gd name="T17" fmla="*/ 0 h 43"/>
              <a:gd name="T18" fmla="*/ 0 w 44"/>
              <a:gd name="T19" fmla="*/ 0 h 43"/>
              <a:gd name="T20" fmla="*/ 0 w 44"/>
              <a:gd name="T21" fmla="*/ 0 h 43"/>
              <a:gd name="T22" fmla="*/ 0 w 44"/>
              <a:gd name="T23" fmla="*/ 0 h 43"/>
              <a:gd name="T24" fmla="*/ 1 w 44"/>
              <a:gd name="T25" fmla="*/ 0 h 43"/>
              <a:gd name="T26" fmla="*/ 1 w 44"/>
              <a:gd name="T27" fmla="*/ 0 h 43"/>
              <a:gd name="T28" fmla="*/ 1 w 44"/>
              <a:gd name="T29" fmla="*/ 0 h 43"/>
              <a:gd name="T30" fmla="*/ 1 w 44"/>
              <a:gd name="T31" fmla="*/ 0 h 43"/>
              <a:gd name="T32" fmla="*/ 1 w 44"/>
              <a:gd name="T33" fmla="*/ 0 h 43"/>
              <a:gd name="T34" fmla="*/ 1 w 44"/>
              <a:gd name="T35" fmla="*/ 0 h 43"/>
              <a:gd name="T36" fmla="*/ 1 w 44"/>
              <a:gd name="T37" fmla="*/ 0 h 43"/>
              <a:gd name="T38" fmla="*/ 1 w 44"/>
              <a:gd name="T39" fmla="*/ 0 h 43"/>
              <a:gd name="T40" fmla="*/ 1 w 44"/>
              <a:gd name="T41" fmla="*/ 0 h 43"/>
              <a:gd name="T42" fmla="*/ 1 w 44"/>
              <a:gd name="T43" fmla="*/ 0 h 43"/>
              <a:gd name="T44" fmla="*/ 1 w 44"/>
              <a:gd name="T45" fmla="*/ 0 h 43"/>
              <a:gd name="T46" fmla="*/ 1 w 44"/>
              <a:gd name="T47" fmla="*/ 0 h 43"/>
              <a:gd name="T48" fmla="*/ 1 w 44"/>
              <a:gd name="T49" fmla="*/ 0 h 43"/>
              <a:gd name="T50" fmla="*/ 1 w 44"/>
              <a:gd name="T51" fmla="*/ 0 h 43"/>
              <a:gd name="T52" fmla="*/ 1 w 44"/>
              <a:gd name="T53" fmla="*/ 0 h 43"/>
              <a:gd name="T54" fmla="*/ 1 w 44"/>
              <a:gd name="T55" fmla="*/ 0 h 43"/>
              <a:gd name="T56" fmla="*/ 1 w 44"/>
              <a:gd name="T57" fmla="*/ 0 h 43"/>
              <a:gd name="T58" fmla="*/ 1 w 44"/>
              <a:gd name="T59" fmla="*/ 0 h 43"/>
              <a:gd name="T60" fmla="*/ 1 w 44"/>
              <a:gd name="T61" fmla="*/ 0 h 43"/>
              <a:gd name="T62" fmla="*/ 1 w 44"/>
              <a:gd name="T63" fmla="*/ 0 h 43"/>
              <a:gd name="T64" fmla="*/ 1 w 44"/>
              <a:gd name="T65" fmla="*/ 0 h 43"/>
              <a:gd name="T66" fmla="*/ 1 w 44"/>
              <a:gd name="T67" fmla="*/ 0 h 43"/>
              <a:gd name="T68" fmla="*/ 1 w 44"/>
              <a:gd name="T69" fmla="*/ 0 h 43"/>
              <a:gd name="T70" fmla="*/ 1 w 44"/>
              <a:gd name="T71" fmla="*/ 0 h 43"/>
              <a:gd name="T72" fmla="*/ 1 w 44"/>
              <a:gd name="T73" fmla="*/ 0 h 43"/>
              <a:gd name="T74" fmla="*/ 1 w 44"/>
              <a:gd name="T75" fmla="*/ 0 h 43"/>
              <a:gd name="T76" fmla="*/ 1 w 44"/>
              <a:gd name="T77" fmla="*/ 0 h 43"/>
              <a:gd name="T78" fmla="*/ 1 w 44"/>
              <a:gd name="T79" fmla="*/ 0 h 43"/>
              <a:gd name="T80" fmla="*/ 1 w 44"/>
              <a:gd name="T81" fmla="*/ 0 h 43"/>
              <a:gd name="T82" fmla="*/ 1 w 44"/>
              <a:gd name="T83" fmla="*/ 0 h 43"/>
              <a:gd name="T84" fmla="*/ 1 w 44"/>
              <a:gd name="T85" fmla="*/ 0 h 43"/>
              <a:gd name="T86" fmla="*/ 1 w 44"/>
              <a:gd name="T87" fmla="*/ 0 h 4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4"/>
              <a:gd name="T133" fmla="*/ 0 h 43"/>
              <a:gd name="T134" fmla="*/ 44 w 44"/>
              <a:gd name="T135" fmla="*/ 43 h 4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4" h="43">
                <a:moveTo>
                  <a:pt x="22" y="0"/>
                </a:moveTo>
                <a:lnTo>
                  <a:pt x="21" y="0"/>
                </a:lnTo>
                <a:lnTo>
                  <a:pt x="20" y="0"/>
                </a:lnTo>
                <a:lnTo>
                  <a:pt x="18" y="0"/>
                </a:lnTo>
                <a:lnTo>
                  <a:pt x="17" y="0"/>
                </a:lnTo>
                <a:lnTo>
                  <a:pt x="16" y="0"/>
                </a:lnTo>
                <a:lnTo>
                  <a:pt x="15" y="2"/>
                </a:lnTo>
                <a:lnTo>
                  <a:pt x="13" y="2"/>
                </a:lnTo>
                <a:lnTo>
                  <a:pt x="12" y="3"/>
                </a:lnTo>
                <a:lnTo>
                  <a:pt x="11" y="3"/>
                </a:lnTo>
                <a:lnTo>
                  <a:pt x="9" y="4"/>
                </a:lnTo>
                <a:lnTo>
                  <a:pt x="8" y="4"/>
                </a:lnTo>
                <a:lnTo>
                  <a:pt x="8" y="6"/>
                </a:lnTo>
                <a:lnTo>
                  <a:pt x="7" y="6"/>
                </a:lnTo>
                <a:lnTo>
                  <a:pt x="7" y="7"/>
                </a:lnTo>
                <a:lnTo>
                  <a:pt x="5" y="8"/>
                </a:lnTo>
                <a:lnTo>
                  <a:pt x="4" y="10"/>
                </a:lnTo>
                <a:lnTo>
                  <a:pt x="4" y="11"/>
                </a:lnTo>
                <a:lnTo>
                  <a:pt x="3" y="11"/>
                </a:lnTo>
                <a:lnTo>
                  <a:pt x="3" y="12"/>
                </a:lnTo>
                <a:lnTo>
                  <a:pt x="3" y="14"/>
                </a:lnTo>
                <a:lnTo>
                  <a:pt x="1" y="14"/>
                </a:lnTo>
                <a:lnTo>
                  <a:pt x="1" y="15"/>
                </a:lnTo>
                <a:lnTo>
                  <a:pt x="1" y="16"/>
                </a:lnTo>
                <a:lnTo>
                  <a:pt x="1" y="18"/>
                </a:lnTo>
                <a:lnTo>
                  <a:pt x="0" y="19"/>
                </a:lnTo>
                <a:lnTo>
                  <a:pt x="0" y="20"/>
                </a:lnTo>
                <a:lnTo>
                  <a:pt x="0" y="22"/>
                </a:lnTo>
                <a:lnTo>
                  <a:pt x="0" y="23"/>
                </a:lnTo>
                <a:lnTo>
                  <a:pt x="0" y="24"/>
                </a:lnTo>
                <a:lnTo>
                  <a:pt x="0" y="26"/>
                </a:lnTo>
                <a:lnTo>
                  <a:pt x="1" y="26"/>
                </a:lnTo>
                <a:lnTo>
                  <a:pt x="1" y="27"/>
                </a:lnTo>
                <a:lnTo>
                  <a:pt x="1" y="28"/>
                </a:lnTo>
                <a:lnTo>
                  <a:pt x="1" y="30"/>
                </a:lnTo>
                <a:lnTo>
                  <a:pt x="3" y="30"/>
                </a:lnTo>
                <a:lnTo>
                  <a:pt x="3" y="31"/>
                </a:lnTo>
                <a:lnTo>
                  <a:pt x="3" y="32"/>
                </a:lnTo>
                <a:lnTo>
                  <a:pt x="4" y="34"/>
                </a:lnTo>
                <a:lnTo>
                  <a:pt x="5" y="35"/>
                </a:lnTo>
                <a:lnTo>
                  <a:pt x="7" y="36"/>
                </a:lnTo>
                <a:lnTo>
                  <a:pt x="7" y="38"/>
                </a:lnTo>
                <a:lnTo>
                  <a:pt x="8" y="38"/>
                </a:lnTo>
                <a:lnTo>
                  <a:pt x="8" y="39"/>
                </a:lnTo>
                <a:lnTo>
                  <a:pt x="9" y="39"/>
                </a:lnTo>
                <a:lnTo>
                  <a:pt x="11" y="40"/>
                </a:lnTo>
                <a:lnTo>
                  <a:pt x="12" y="40"/>
                </a:lnTo>
                <a:lnTo>
                  <a:pt x="13" y="42"/>
                </a:lnTo>
                <a:lnTo>
                  <a:pt x="15" y="42"/>
                </a:lnTo>
                <a:lnTo>
                  <a:pt x="16" y="43"/>
                </a:lnTo>
                <a:lnTo>
                  <a:pt x="17" y="43"/>
                </a:lnTo>
                <a:lnTo>
                  <a:pt x="18" y="43"/>
                </a:lnTo>
                <a:lnTo>
                  <a:pt x="20" y="43"/>
                </a:lnTo>
                <a:lnTo>
                  <a:pt x="21" y="43"/>
                </a:lnTo>
                <a:lnTo>
                  <a:pt x="22" y="43"/>
                </a:lnTo>
                <a:lnTo>
                  <a:pt x="24" y="43"/>
                </a:lnTo>
                <a:lnTo>
                  <a:pt x="25" y="43"/>
                </a:lnTo>
                <a:lnTo>
                  <a:pt x="26" y="43"/>
                </a:lnTo>
                <a:lnTo>
                  <a:pt x="28" y="43"/>
                </a:lnTo>
                <a:lnTo>
                  <a:pt x="29" y="43"/>
                </a:lnTo>
                <a:lnTo>
                  <a:pt x="29" y="42"/>
                </a:lnTo>
                <a:lnTo>
                  <a:pt x="30" y="42"/>
                </a:lnTo>
                <a:lnTo>
                  <a:pt x="32" y="42"/>
                </a:lnTo>
                <a:lnTo>
                  <a:pt x="33" y="40"/>
                </a:lnTo>
                <a:lnTo>
                  <a:pt x="34" y="40"/>
                </a:lnTo>
                <a:lnTo>
                  <a:pt x="34" y="39"/>
                </a:lnTo>
                <a:lnTo>
                  <a:pt x="36" y="39"/>
                </a:lnTo>
                <a:lnTo>
                  <a:pt x="37" y="38"/>
                </a:lnTo>
                <a:lnTo>
                  <a:pt x="38" y="36"/>
                </a:lnTo>
                <a:lnTo>
                  <a:pt x="38" y="35"/>
                </a:lnTo>
                <a:lnTo>
                  <a:pt x="40" y="35"/>
                </a:lnTo>
                <a:lnTo>
                  <a:pt x="40" y="34"/>
                </a:lnTo>
                <a:lnTo>
                  <a:pt x="41" y="34"/>
                </a:lnTo>
                <a:lnTo>
                  <a:pt x="41" y="32"/>
                </a:lnTo>
                <a:lnTo>
                  <a:pt x="41" y="31"/>
                </a:lnTo>
                <a:lnTo>
                  <a:pt x="42" y="30"/>
                </a:lnTo>
                <a:lnTo>
                  <a:pt x="42" y="28"/>
                </a:lnTo>
                <a:lnTo>
                  <a:pt x="44" y="27"/>
                </a:lnTo>
                <a:lnTo>
                  <a:pt x="44" y="26"/>
                </a:lnTo>
                <a:lnTo>
                  <a:pt x="44" y="24"/>
                </a:lnTo>
                <a:lnTo>
                  <a:pt x="44" y="23"/>
                </a:lnTo>
                <a:lnTo>
                  <a:pt x="44" y="22"/>
                </a:lnTo>
                <a:lnTo>
                  <a:pt x="44" y="20"/>
                </a:lnTo>
                <a:lnTo>
                  <a:pt x="44" y="19"/>
                </a:lnTo>
                <a:lnTo>
                  <a:pt x="44" y="18"/>
                </a:lnTo>
                <a:lnTo>
                  <a:pt x="44" y="16"/>
                </a:lnTo>
                <a:lnTo>
                  <a:pt x="42" y="15"/>
                </a:lnTo>
                <a:lnTo>
                  <a:pt x="42" y="14"/>
                </a:lnTo>
                <a:lnTo>
                  <a:pt x="41" y="12"/>
                </a:lnTo>
                <a:lnTo>
                  <a:pt x="41" y="11"/>
                </a:lnTo>
                <a:lnTo>
                  <a:pt x="40" y="10"/>
                </a:lnTo>
                <a:lnTo>
                  <a:pt x="40" y="8"/>
                </a:lnTo>
                <a:lnTo>
                  <a:pt x="38" y="8"/>
                </a:lnTo>
                <a:lnTo>
                  <a:pt x="38" y="7"/>
                </a:lnTo>
                <a:lnTo>
                  <a:pt x="37" y="6"/>
                </a:lnTo>
                <a:lnTo>
                  <a:pt x="36" y="4"/>
                </a:lnTo>
                <a:lnTo>
                  <a:pt x="34" y="4"/>
                </a:lnTo>
                <a:lnTo>
                  <a:pt x="34" y="3"/>
                </a:lnTo>
                <a:lnTo>
                  <a:pt x="33" y="3"/>
                </a:lnTo>
                <a:lnTo>
                  <a:pt x="32" y="2"/>
                </a:lnTo>
                <a:lnTo>
                  <a:pt x="30" y="2"/>
                </a:lnTo>
                <a:lnTo>
                  <a:pt x="29" y="2"/>
                </a:lnTo>
                <a:lnTo>
                  <a:pt x="29" y="0"/>
                </a:lnTo>
                <a:lnTo>
                  <a:pt x="28" y="0"/>
                </a:lnTo>
                <a:lnTo>
                  <a:pt x="26" y="0"/>
                </a:lnTo>
                <a:lnTo>
                  <a:pt x="25" y="0"/>
                </a:lnTo>
                <a:lnTo>
                  <a:pt x="24" y="0"/>
                </a:lnTo>
                <a:lnTo>
                  <a:pt x="22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3" name="Freeform 101">
            <a:extLst>
              <a:ext uri="{FF2B5EF4-FFF2-40B4-BE49-F238E27FC236}">
                <a16:creationId xmlns:a16="http://schemas.microsoft.com/office/drawing/2014/main" id="{0DA61FBF-424A-6546-8FB3-061D78C0E630}"/>
              </a:ext>
            </a:extLst>
          </p:cNvPr>
          <p:cNvSpPr>
            <a:spLocks/>
          </p:cNvSpPr>
          <p:nvPr/>
        </p:nvSpPr>
        <p:spPr bwMode="auto">
          <a:xfrm>
            <a:off x="4983831" y="4177646"/>
            <a:ext cx="34967" cy="35329"/>
          </a:xfrm>
          <a:custGeom>
            <a:avLst/>
            <a:gdLst>
              <a:gd name="T0" fmla="*/ 1 w 53"/>
              <a:gd name="T1" fmla="*/ 0 h 53"/>
              <a:gd name="T2" fmla="*/ 1 w 53"/>
              <a:gd name="T3" fmla="*/ 0 h 53"/>
              <a:gd name="T4" fmla="*/ 1 w 53"/>
              <a:gd name="T5" fmla="*/ 1 h 53"/>
              <a:gd name="T6" fmla="*/ 1 w 53"/>
              <a:gd name="T7" fmla="*/ 1 h 53"/>
              <a:gd name="T8" fmla="*/ 1 w 53"/>
              <a:gd name="T9" fmla="*/ 1 h 53"/>
              <a:gd name="T10" fmla="*/ 1 w 53"/>
              <a:gd name="T11" fmla="*/ 1 h 53"/>
              <a:gd name="T12" fmla="*/ 1 w 53"/>
              <a:gd name="T13" fmla="*/ 1 h 53"/>
              <a:gd name="T14" fmla="*/ 1 w 53"/>
              <a:gd name="T15" fmla="*/ 1 h 53"/>
              <a:gd name="T16" fmla="*/ 1 w 53"/>
              <a:gd name="T17" fmla="*/ 1 h 53"/>
              <a:gd name="T18" fmla="*/ 1 w 53"/>
              <a:gd name="T19" fmla="*/ 1 h 53"/>
              <a:gd name="T20" fmla="*/ 1 w 53"/>
              <a:gd name="T21" fmla="*/ 1 h 53"/>
              <a:gd name="T22" fmla="*/ 1 w 53"/>
              <a:gd name="T23" fmla="*/ 1 h 53"/>
              <a:gd name="T24" fmla="*/ 1 w 53"/>
              <a:gd name="T25" fmla="*/ 1 h 53"/>
              <a:gd name="T26" fmla="*/ 1 w 53"/>
              <a:gd name="T27" fmla="*/ 1 h 53"/>
              <a:gd name="T28" fmla="*/ 1 w 53"/>
              <a:gd name="T29" fmla="*/ 1 h 53"/>
              <a:gd name="T30" fmla="*/ 1 w 53"/>
              <a:gd name="T31" fmla="*/ 1 h 53"/>
              <a:gd name="T32" fmla="*/ 1 w 53"/>
              <a:gd name="T33" fmla="*/ 1 h 53"/>
              <a:gd name="T34" fmla="*/ 1 w 53"/>
              <a:gd name="T35" fmla="*/ 1 h 53"/>
              <a:gd name="T36" fmla="*/ 1 w 53"/>
              <a:gd name="T37" fmla="*/ 1 h 53"/>
              <a:gd name="T38" fmla="*/ 1 w 53"/>
              <a:gd name="T39" fmla="*/ 1 h 53"/>
              <a:gd name="T40" fmla="*/ 1 w 53"/>
              <a:gd name="T41" fmla="*/ 1 h 53"/>
              <a:gd name="T42" fmla="*/ 1 w 53"/>
              <a:gd name="T43" fmla="*/ 1 h 53"/>
              <a:gd name="T44" fmla="*/ 1 w 53"/>
              <a:gd name="T45" fmla="*/ 1 h 53"/>
              <a:gd name="T46" fmla="*/ 1 w 53"/>
              <a:gd name="T47" fmla="*/ 1 h 53"/>
              <a:gd name="T48" fmla="*/ 1 w 53"/>
              <a:gd name="T49" fmla="*/ 1 h 53"/>
              <a:gd name="T50" fmla="*/ 1 w 53"/>
              <a:gd name="T51" fmla="*/ 1 h 53"/>
              <a:gd name="T52" fmla="*/ 1 w 53"/>
              <a:gd name="T53" fmla="*/ 1 h 53"/>
              <a:gd name="T54" fmla="*/ 1 w 53"/>
              <a:gd name="T55" fmla="*/ 1 h 53"/>
              <a:gd name="T56" fmla="*/ 1 w 53"/>
              <a:gd name="T57" fmla="*/ 1 h 53"/>
              <a:gd name="T58" fmla="*/ 1 w 53"/>
              <a:gd name="T59" fmla="*/ 1 h 53"/>
              <a:gd name="T60" fmla="*/ 1 w 53"/>
              <a:gd name="T61" fmla="*/ 1 h 53"/>
              <a:gd name="T62" fmla="*/ 1 w 53"/>
              <a:gd name="T63" fmla="*/ 1 h 53"/>
              <a:gd name="T64" fmla="*/ 1 w 53"/>
              <a:gd name="T65" fmla="*/ 1 h 53"/>
              <a:gd name="T66" fmla="*/ 1 w 53"/>
              <a:gd name="T67" fmla="*/ 1 h 53"/>
              <a:gd name="T68" fmla="*/ 1 w 53"/>
              <a:gd name="T69" fmla="*/ 1 h 53"/>
              <a:gd name="T70" fmla="*/ 1 w 53"/>
              <a:gd name="T71" fmla="*/ 1 h 53"/>
              <a:gd name="T72" fmla="*/ 1 w 53"/>
              <a:gd name="T73" fmla="*/ 1 h 53"/>
              <a:gd name="T74" fmla="*/ 1 w 53"/>
              <a:gd name="T75" fmla="*/ 1 h 53"/>
              <a:gd name="T76" fmla="*/ 1 w 53"/>
              <a:gd name="T77" fmla="*/ 1 h 53"/>
              <a:gd name="T78" fmla="*/ 1 w 53"/>
              <a:gd name="T79" fmla="*/ 1 h 53"/>
              <a:gd name="T80" fmla="*/ 1 w 53"/>
              <a:gd name="T81" fmla="*/ 1 h 53"/>
              <a:gd name="T82" fmla="*/ 1 w 53"/>
              <a:gd name="T83" fmla="*/ 1 h 53"/>
              <a:gd name="T84" fmla="*/ 1 w 53"/>
              <a:gd name="T85" fmla="*/ 0 h 53"/>
              <a:gd name="T86" fmla="*/ 1 w 53"/>
              <a:gd name="T87" fmla="*/ 0 h 53"/>
              <a:gd name="T88" fmla="*/ 1 w 53"/>
              <a:gd name="T89" fmla="*/ 1 h 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53"/>
              <a:gd name="T136" fmla="*/ 0 h 53"/>
              <a:gd name="T137" fmla="*/ 53 w 53"/>
              <a:gd name="T138" fmla="*/ 53 h 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53" h="53">
                <a:moveTo>
                  <a:pt x="27" y="26"/>
                </a:moveTo>
                <a:lnTo>
                  <a:pt x="27" y="0"/>
                </a:lnTo>
                <a:lnTo>
                  <a:pt x="25" y="0"/>
                </a:lnTo>
                <a:lnTo>
                  <a:pt x="24" y="0"/>
                </a:lnTo>
                <a:lnTo>
                  <a:pt x="23" y="0"/>
                </a:lnTo>
                <a:lnTo>
                  <a:pt x="21" y="0"/>
                </a:lnTo>
                <a:lnTo>
                  <a:pt x="20" y="0"/>
                </a:lnTo>
                <a:lnTo>
                  <a:pt x="20" y="1"/>
                </a:lnTo>
                <a:lnTo>
                  <a:pt x="19" y="1"/>
                </a:lnTo>
                <a:lnTo>
                  <a:pt x="17" y="1"/>
                </a:lnTo>
                <a:lnTo>
                  <a:pt x="16" y="3"/>
                </a:lnTo>
                <a:lnTo>
                  <a:pt x="15" y="3"/>
                </a:lnTo>
                <a:lnTo>
                  <a:pt x="13" y="4"/>
                </a:lnTo>
                <a:lnTo>
                  <a:pt x="12" y="4"/>
                </a:lnTo>
                <a:lnTo>
                  <a:pt x="12" y="5"/>
                </a:lnTo>
                <a:lnTo>
                  <a:pt x="11" y="5"/>
                </a:lnTo>
                <a:lnTo>
                  <a:pt x="9" y="7"/>
                </a:lnTo>
                <a:lnTo>
                  <a:pt x="8" y="8"/>
                </a:lnTo>
                <a:lnTo>
                  <a:pt x="7" y="9"/>
                </a:lnTo>
                <a:lnTo>
                  <a:pt x="5" y="11"/>
                </a:lnTo>
                <a:lnTo>
                  <a:pt x="5" y="12"/>
                </a:lnTo>
                <a:lnTo>
                  <a:pt x="4" y="12"/>
                </a:lnTo>
                <a:lnTo>
                  <a:pt x="4" y="13"/>
                </a:lnTo>
                <a:lnTo>
                  <a:pt x="3" y="15"/>
                </a:lnTo>
                <a:lnTo>
                  <a:pt x="3" y="16"/>
                </a:lnTo>
                <a:lnTo>
                  <a:pt x="3" y="17"/>
                </a:lnTo>
                <a:lnTo>
                  <a:pt x="1" y="19"/>
                </a:lnTo>
                <a:lnTo>
                  <a:pt x="1" y="20"/>
                </a:lnTo>
                <a:lnTo>
                  <a:pt x="1" y="21"/>
                </a:lnTo>
                <a:lnTo>
                  <a:pt x="1" y="23"/>
                </a:lnTo>
                <a:lnTo>
                  <a:pt x="1" y="24"/>
                </a:lnTo>
                <a:lnTo>
                  <a:pt x="1" y="25"/>
                </a:lnTo>
                <a:lnTo>
                  <a:pt x="0" y="26"/>
                </a:lnTo>
                <a:lnTo>
                  <a:pt x="1" y="28"/>
                </a:lnTo>
                <a:lnTo>
                  <a:pt x="1" y="29"/>
                </a:lnTo>
                <a:lnTo>
                  <a:pt x="1" y="30"/>
                </a:lnTo>
                <a:lnTo>
                  <a:pt x="1" y="32"/>
                </a:lnTo>
                <a:lnTo>
                  <a:pt x="1" y="33"/>
                </a:lnTo>
                <a:lnTo>
                  <a:pt x="1" y="34"/>
                </a:lnTo>
                <a:lnTo>
                  <a:pt x="3" y="36"/>
                </a:lnTo>
                <a:lnTo>
                  <a:pt x="3" y="37"/>
                </a:lnTo>
                <a:lnTo>
                  <a:pt x="3" y="38"/>
                </a:lnTo>
                <a:lnTo>
                  <a:pt x="4" y="38"/>
                </a:lnTo>
                <a:lnTo>
                  <a:pt x="4" y="40"/>
                </a:lnTo>
                <a:lnTo>
                  <a:pt x="5" y="41"/>
                </a:lnTo>
                <a:lnTo>
                  <a:pt x="5" y="42"/>
                </a:lnTo>
                <a:lnTo>
                  <a:pt x="7" y="44"/>
                </a:lnTo>
                <a:lnTo>
                  <a:pt x="8" y="44"/>
                </a:lnTo>
                <a:lnTo>
                  <a:pt x="8" y="45"/>
                </a:lnTo>
                <a:lnTo>
                  <a:pt x="9" y="46"/>
                </a:lnTo>
                <a:lnTo>
                  <a:pt x="11" y="46"/>
                </a:lnTo>
                <a:lnTo>
                  <a:pt x="12" y="48"/>
                </a:lnTo>
                <a:lnTo>
                  <a:pt x="13" y="49"/>
                </a:lnTo>
                <a:lnTo>
                  <a:pt x="15" y="49"/>
                </a:lnTo>
                <a:lnTo>
                  <a:pt x="16" y="50"/>
                </a:lnTo>
                <a:lnTo>
                  <a:pt x="17" y="50"/>
                </a:lnTo>
                <a:lnTo>
                  <a:pt x="19" y="52"/>
                </a:lnTo>
                <a:lnTo>
                  <a:pt x="20" y="52"/>
                </a:lnTo>
                <a:lnTo>
                  <a:pt x="21" y="52"/>
                </a:lnTo>
                <a:lnTo>
                  <a:pt x="23" y="53"/>
                </a:lnTo>
                <a:lnTo>
                  <a:pt x="24" y="53"/>
                </a:lnTo>
                <a:lnTo>
                  <a:pt x="25" y="53"/>
                </a:lnTo>
                <a:lnTo>
                  <a:pt x="27" y="53"/>
                </a:lnTo>
                <a:lnTo>
                  <a:pt x="29" y="53"/>
                </a:lnTo>
                <a:lnTo>
                  <a:pt x="31" y="53"/>
                </a:lnTo>
                <a:lnTo>
                  <a:pt x="32" y="53"/>
                </a:lnTo>
                <a:lnTo>
                  <a:pt x="33" y="52"/>
                </a:lnTo>
                <a:lnTo>
                  <a:pt x="34" y="52"/>
                </a:lnTo>
                <a:lnTo>
                  <a:pt x="36" y="52"/>
                </a:lnTo>
                <a:lnTo>
                  <a:pt x="37" y="50"/>
                </a:lnTo>
                <a:lnTo>
                  <a:pt x="38" y="50"/>
                </a:lnTo>
                <a:lnTo>
                  <a:pt x="40" y="49"/>
                </a:lnTo>
                <a:lnTo>
                  <a:pt x="41" y="49"/>
                </a:lnTo>
                <a:lnTo>
                  <a:pt x="42" y="48"/>
                </a:lnTo>
                <a:lnTo>
                  <a:pt x="44" y="46"/>
                </a:lnTo>
                <a:lnTo>
                  <a:pt x="45" y="46"/>
                </a:lnTo>
                <a:lnTo>
                  <a:pt x="46" y="45"/>
                </a:lnTo>
                <a:lnTo>
                  <a:pt x="46" y="44"/>
                </a:lnTo>
                <a:lnTo>
                  <a:pt x="48" y="44"/>
                </a:lnTo>
                <a:lnTo>
                  <a:pt x="49" y="42"/>
                </a:lnTo>
                <a:lnTo>
                  <a:pt x="49" y="41"/>
                </a:lnTo>
                <a:lnTo>
                  <a:pt x="50" y="40"/>
                </a:lnTo>
                <a:lnTo>
                  <a:pt x="50" y="38"/>
                </a:lnTo>
                <a:lnTo>
                  <a:pt x="52" y="38"/>
                </a:lnTo>
                <a:lnTo>
                  <a:pt x="52" y="37"/>
                </a:lnTo>
                <a:lnTo>
                  <a:pt x="52" y="36"/>
                </a:lnTo>
                <a:lnTo>
                  <a:pt x="53" y="34"/>
                </a:lnTo>
                <a:lnTo>
                  <a:pt x="53" y="33"/>
                </a:lnTo>
                <a:lnTo>
                  <a:pt x="53" y="32"/>
                </a:lnTo>
                <a:lnTo>
                  <a:pt x="53" y="30"/>
                </a:lnTo>
                <a:lnTo>
                  <a:pt x="53" y="29"/>
                </a:lnTo>
                <a:lnTo>
                  <a:pt x="53" y="28"/>
                </a:lnTo>
                <a:lnTo>
                  <a:pt x="53" y="26"/>
                </a:lnTo>
                <a:lnTo>
                  <a:pt x="53" y="25"/>
                </a:lnTo>
                <a:lnTo>
                  <a:pt x="53" y="24"/>
                </a:lnTo>
                <a:lnTo>
                  <a:pt x="53" y="23"/>
                </a:lnTo>
                <a:lnTo>
                  <a:pt x="53" y="21"/>
                </a:lnTo>
                <a:lnTo>
                  <a:pt x="53" y="20"/>
                </a:lnTo>
                <a:lnTo>
                  <a:pt x="53" y="19"/>
                </a:lnTo>
                <a:lnTo>
                  <a:pt x="52" y="17"/>
                </a:lnTo>
                <a:lnTo>
                  <a:pt x="52" y="16"/>
                </a:lnTo>
                <a:lnTo>
                  <a:pt x="52" y="15"/>
                </a:lnTo>
                <a:lnTo>
                  <a:pt x="50" y="13"/>
                </a:lnTo>
                <a:lnTo>
                  <a:pt x="50" y="12"/>
                </a:lnTo>
                <a:lnTo>
                  <a:pt x="49" y="12"/>
                </a:lnTo>
                <a:lnTo>
                  <a:pt x="49" y="11"/>
                </a:lnTo>
                <a:lnTo>
                  <a:pt x="48" y="9"/>
                </a:lnTo>
                <a:lnTo>
                  <a:pt x="46" y="8"/>
                </a:lnTo>
                <a:lnTo>
                  <a:pt x="45" y="7"/>
                </a:lnTo>
                <a:lnTo>
                  <a:pt x="44" y="5"/>
                </a:lnTo>
                <a:lnTo>
                  <a:pt x="42" y="5"/>
                </a:lnTo>
                <a:lnTo>
                  <a:pt x="42" y="4"/>
                </a:lnTo>
                <a:lnTo>
                  <a:pt x="41" y="4"/>
                </a:lnTo>
                <a:lnTo>
                  <a:pt x="40" y="3"/>
                </a:lnTo>
                <a:lnTo>
                  <a:pt x="38" y="3"/>
                </a:lnTo>
                <a:lnTo>
                  <a:pt x="37" y="1"/>
                </a:lnTo>
                <a:lnTo>
                  <a:pt x="36" y="1"/>
                </a:lnTo>
                <a:lnTo>
                  <a:pt x="34" y="1"/>
                </a:lnTo>
                <a:lnTo>
                  <a:pt x="33" y="0"/>
                </a:lnTo>
                <a:lnTo>
                  <a:pt x="32" y="0"/>
                </a:lnTo>
                <a:lnTo>
                  <a:pt x="31" y="0"/>
                </a:lnTo>
                <a:lnTo>
                  <a:pt x="29" y="0"/>
                </a:lnTo>
                <a:lnTo>
                  <a:pt x="27" y="0"/>
                </a:lnTo>
                <a:lnTo>
                  <a:pt x="27" y="2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4" name="Freeform 102">
            <a:extLst>
              <a:ext uri="{FF2B5EF4-FFF2-40B4-BE49-F238E27FC236}">
                <a16:creationId xmlns:a16="http://schemas.microsoft.com/office/drawing/2014/main" id="{52747F31-F353-064F-887B-3FA2F04D36B4}"/>
              </a:ext>
            </a:extLst>
          </p:cNvPr>
          <p:cNvSpPr>
            <a:spLocks/>
          </p:cNvSpPr>
          <p:nvPr/>
        </p:nvSpPr>
        <p:spPr bwMode="auto">
          <a:xfrm>
            <a:off x="4994191" y="4171104"/>
            <a:ext cx="28491" cy="27478"/>
          </a:xfrm>
          <a:custGeom>
            <a:avLst/>
            <a:gdLst>
              <a:gd name="T0" fmla="*/ 1 w 44"/>
              <a:gd name="T1" fmla="*/ 0 h 43"/>
              <a:gd name="T2" fmla="*/ 1 w 44"/>
              <a:gd name="T3" fmla="*/ 0 h 43"/>
              <a:gd name="T4" fmla="*/ 1 w 44"/>
              <a:gd name="T5" fmla="*/ 0 h 43"/>
              <a:gd name="T6" fmla="*/ 1 w 44"/>
              <a:gd name="T7" fmla="*/ 0 h 43"/>
              <a:gd name="T8" fmla="*/ 1 w 44"/>
              <a:gd name="T9" fmla="*/ 0 h 43"/>
              <a:gd name="T10" fmla="*/ 1 w 44"/>
              <a:gd name="T11" fmla="*/ 0 h 43"/>
              <a:gd name="T12" fmla="*/ 1 w 44"/>
              <a:gd name="T13" fmla="*/ 0 h 43"/>
              <a:gd name="T14" fmla="*/ 1 w 44"/>
              <a:gd name="T15" fmla="*/ 0 h 43"/>
              <a:gd name="T16" fmla="*/ 1 w 44"/>
              <a:gd name="T17" fmla="*/ 0 h 43"/>
              <a:gd name="T18" fmla="*/ 0 w 44"/>
              <a:gd name="T19" fmla="*/ 0 h 43"/>
              <a:gd name="T20" fmla="*/ 0 w 44"/>
              <a:gd name="T21" fmla="*/ 0 h 43"/>
              <a:gd name="T22" fmla="*/ 0 w 44"/>
              <a:gd name="T23" fmla="*/ 0 h 43"/>
              <a:gd name="T24" fmla="*/ 1 w 44"/>
              <a:gd name="T25" fmla="*/ 0 h 43"/>
              <a:gd name="T26" fmla="*/ 1 w 44"/>
              <a:gd name="T27" fmla="*/ 0 h 43"/>
              <a:gd name="T28" fmla="*/ 1 w 44"/>
              <a:gd name="T29" fmla="*/ 0 h 43"/>
              <a:gd name="T30" fmla="*/ 1 w 44"/>
              <a:gd name="T31" fmla="*/ 0 h 43"/>
              <a:gd name="T32" fmla="*/ 1 w 44"/>
              <a:gd name="T33" fmla="*/ 0 h 43"/>
              <a:gd name="T34" fmla="*/ 1 w 44"/>
              <a:gd name="T35" fmla="*/ 0 h 43"/>
              <a:gd name="T36" fmla="*/ 1 w 44"/>
              <a:gd name="T37" fmla="*/ 0 h 43"/>
              <a:gd name="T38" fmla="*/ 1 w 44"/>
              <a:gd name="T39" fmla="*/ 0 h 43"/>
              <a:gd name="T40" fmla="*/ 1 w 44"/>
              <a:gd name="T41" fmla="*/ 0 h 43"/>
              <a:gd name="T42" fmla="*/ 1 w 44"/>
              <a:gd name="T43" fmla="*/ 0 h 43"/>
              <a:gd name="T44" fmla="*/ 1 w 44"/>
              <a:gd name="T45" fmla="*/ 0 h 43"/>
              <a:gd name="T46" fmla="*/ 1 w 44"/>
              <a:gd name="T47" fmla="*/ 0 h 43"/>
              <a:gd name="T48" fmla="*/ 1 w 44"/>
              <a:gd name="T49" fmla="*/ 0 h 43"/>
              <a:gd name="T50" fmla="*/ 1 w 44"/>
              <a:gd name="T51" fmla="*/ 0 h 43"/>
              <a:gd name="T52" fmla="*/ 1 w 44"/>
              <a:gd name="T53" fmla="*/ 0 h 43"/>
              <a:gd name="T54" fmla="*/ 1 w 44"/>
              <a:gd name="T55" fmla="*/ 0 h 43"/>
              <a:gd name="T56" fmla="*/ 1 w 44"/>
              <a:gd name="T57" fmla="*/ 0 h 43"/>
              <a:gd name="T58" fmla="*/ 1 w 44"/>
              <a:gd name="T59" fmla="*/ 0 h 43"/>
              <a:gd name="T60" fmla="*/ 1 w 44"/>
              <a:gd name="T61" fmla="*/ 0 h 43"/>
              <a:gd name="T62" fmla="*/ 1 w 44"/>
              <a:gd name="T63" fmla="*/ 0 h 43"/>
              <a:gd name="T64" fmla="*/ 1 w 44"/>
              <a:gd name="T65" fmla="*/ 0 h 43"/>
              <a:gd name="T66" fmla="*/ 1 w 44"/>
              <a:gd name="T67" fmla="*/ 0 h 43"/>
              <a:gd name="T68" fmla="*/ 1 w 44"/>
              <a:gd name="T69" fmla="*/ 0 h 43"/>
              <a:gd name="T70" fmla="*/ 1 w 44"/>
              <a:gd name="T71" fmla="*/ 0 h 43"/>
              <a:gd name="T72" fmla="*/ 1 w 44"/>
              <a:gd name="T73" fmla="*/ 0 h 43"/>
              <a:gd name="T74" fmla="*/ 1 w 44"/>
              <a:gd name="T75" fmla="*/ 0 h 43"/>
              <a:gd name="T76" fmla="*/ 1 w 44"/>
              <a:gd name="T77" fmla="*/ 0 h 43"/>
              <a:gd name="T78" fmla="*/ 1 w 44"/>
              <a:gd name="T79" fmla="*/ 0 h 43"/>
              <a:gd name="T80" fmla="*/ 1 w 44"/>
              <a:gd name="T81" fmla="*/ 0 h 43"/>
              <a:gd name="T82" fmla="*/ 1 w 44"/>
              <a:gd name="T83" fmla="*/ 0 h 43"/>
              <a:gd name="T84" fmla="*/ 1 w 44"/>
              <a:gd name="T85" fmla="*/ 0 h 43"/>
              <a:gd name="T86" fmla="*/ 1 w 44"/>
              <a:gd name="T87" fmla="*/ 0 h 4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4"/>
              <a:gd name="T133" fmla="*/ 0 h 43"/>
              <a:gd name="T134" fmla="*/ 44 w 44"/>
              <a:gd name="T135" fmla="*/ 43 h 4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4" h="43">
                <a:moveTo>
                  <a:pt x="22" y="0"/>
                </a:moveTo>
                <a:lnTo>
                  <a:pt x="21" y="0"/>
                </a:lnTo>
                <a:lnTo>
                  <a:pt x="20" y="0"/>
                </a:lnTo>
                <a:lnTo>
                  <a:pt x="18" y="0"/>
                </a:lnTo>
                <a:lnTo>
                  <a:pt x="17" y="0"/>
                </a:lnTo>
                <a:lnTo>
                  <a:pt x="16" y="0"/>
                </a:lnTo>
                <a:lnTo>
                  <a:pt x="15" y="2"/>
                </a:lnTo>
                <a:lnTo>
                  <a:pt x="13" y="2"/>
                </a:lnTo>
                <a:lnTo>
                  <a:pt x="12" y="3"/>
                </a:lnTo>
                <a:lnTo>
                  <a:pt x="11" y="3"/>
                </a:lnTo>
                <a:lnTo>
                  <a:pt x="9" y="4"/>
                </a:lnTo>
                <a:lnTo>
                  <a:pt x="8" y="4"/>
                </a:lnTo>
                <a:lnTo>
                  <a:pt x="8" y="6"/>
                </a:lnTo>
                <a:lnTo>
                  <a:pt x="7" y="6"/>
                </a:lnTo>
                <a:lnTo>
                  <a:pt x="7" y="7"/>
                </a:lnTo>
                <a:lnTo>
                  <a:pt x="5" y="8"/>
                </a:lnTo>
                <a:lnTo>
                  <a:pt x="4" y="10"/>
                </a:lnTo>
                <a:lnTo>
                  <a:pt x="4" y="11"/>
                </a:lnTo>
                <a:lnTo>
                  <a:pt x="3" y="11"/>
                </a:lnTo>
                <a:lnTo>
                  <a:pt x="3" y="12"/>
                </a:lnTo>
                <a:lnTo>
                  <a:pt x="3" y="14"/>
                </a:lnTo>
                <a:lnTo>
                  <a:pt x="1" y="14"/>
                </a:lnTo>
                <a:lnTo>
                  <a:pt x="1" y="15"/>
                </a:lnTo>
                <a:lnTo>
                  <a:pt x="1" y="16"/>
                </a:lnTo>
                <a:lnTo>
                  <a:pt x="1" y="18"/>
                </a:lnTo>
                <a:lnTo>
                  <a:pt x="0" y="19"/>
                </a:lnTo>
                <a:lnTo>
                  <a:pt x="0" y="20"/>
                </a:lnTo>
                <a:lnTo>
                  <a:pt x="0" y="22"/>
                </a:lnTo>
                <a:lnTo>
                  <a:pt x="0" y="23"/>
                </a:lnTo>
                <a:lnTo>
                  <a:pt x="0" y="24"/>
                </a:lnTo>
                <a:lnTo>
                  <a:pt x="0" y="26"/>
                </a:lnTo>
                <a:lnTo>
                  <a:pt x="1" y="26"/>
                </a:lnTo>
                <a:lnTo>
                  <a:pt x="1" y="27"/>
                </a:lnTo>
                <a:lnTo>
                  <a:pt x="1" y="28"/>
                </a:lnTo>
                <a:lnTo>
                  <a:pt x="1" y="30"/>
                </a:lnTo>
                <a:lnTo>
                  <a:pt x="3" y="30"/>
                </a:lnTo>
                <a:lnTo>
                  <a:pt x="3" y="31"/>
                </a:lnTo>
                <a:lnTo>
                  <a:pt x="3" y="32"/>
                </a:lnTo>
                <a:lnTo>
                  <a:pt x="4" y="34"/>
                </a:lnTo>
                <a:lnTo>
                  <a:pt x="5" y="35"/>
                </a:lnTo>
                <a:lnTo>
                  <a:pt x="7" y="36"/>
                </a:lnTo>
                <a:lnTo>
                  <a:pt x="7" y="37"/>
                </a:lnTo>
                <a:lnTo>
                  <a:pt x="8" y="37"/>
                </a:lnTo>
                <a:lnTo>
                  <a:pt x="8" y="39"/>
                </a:lnTo>
                <a:lnTo>
                  <a:pt x="9" y="39"/>
                </a:lnTo>
                <a:lnTo>
                  <a:pt x="11" y="40"/>
                </a:lnTo>
                <a:lnTo>
                  <a:pt x="12" y="40"/>
                </a:lnTo>
                <a:lnTo>
                  <a:pt x="13" y="41"/>
                </a:lnTo>
                <a:lnTo>
                  <a:pt x="15" y="41"/>
                </a:lnTo>
                <a:lnTo>
                  <a:pt x="16" y="43"/>
                </a:lnTo>
                <a:lnTo>
                  <a:pt x="17" y="43"/>
                </a:lnTo>
                <a:lnTo>
                  <a:pt x="18" y="43"/>
                </a:lnTo>
                <a:lnTo>
                  <a:pt x="20" y="43"/>
                </a:lnTo>
                <a:lnTo>
                  <a:pt x="21" y="43"/>
                </a:lnTo>
                <a:lnTo>
                  <a:pt x="22" y="43"/>
                </a:lnTo>
                <a:lnTo>
                  <a:pt x="24" y="43"/>
                </a:lnTo>
                <a:lnTo>
                  <a:pt x="25" y="43"/>
                </a:lnTo>
                <a:lnTo>
                  <a:pt x="26" y="43"/>
                </a:lnTo>
                <a:lnTo>
                  <a:pt x="28" y="43"/>
                </a:lnTo>
                <a:lnTo>
                  <a:pt x="29" y="43"/>
                </a:lnTo>
                <a:lnTo>
                  <a:pt x="29" y="41"/>
                </a:lnTo>
                <a:lnTo>
                  <a:pt x="30" y="41"/>
                </a:lnTo>
                <a:lnTo>
                  <a:pt x="32" y="41"/>
                </a:lnTo>
                <a:lnTo>
                  <a:pt x="33" y="40"/>
                </a:lnTo>
                <a:lnTo>
                  <a:pt x="34" y="40"/>
                </a:lnTo>
                <a:lnTo>
                  <a:pt x="34" y="39"/>
                </a:lnTo>
                <a:lnTo>
                  <a:pt x="36" y="39"/>
                </a:lnTo>
                <a:lnTo>
                  <a:pt x="37" y="37"/>
                </a:lnTo>
                <a:lnTo>
                  <a:pt x="38" y="36"/>
                </a:lnTo>
                <a:lnTo>
                  <a:pt x="38" y="35"/>
                </a:lnTo>
                <a:lnTo>
                  <a:pt x="40" y="35"/>
                </a:lnTo>
                <a:lnTo>
                  <a:pt x="40" y="34"/>
                </a:lnTo>
                <a:lnTo>
                  <a:pt x="41" y="34"/>
                </a:lnTo>
                <a:lnTo>
                  <a:pt x="41" y="32"/>
                </a:lnTo>
                <a:lnTo>
                  <a:pt x="41" y="31"/>
                </a:lnTo>
                <a:lnTo>
                  <a:pt x="42" y="30"/>
                </a:lnTo>
                <a:lnTo>
                  <a:pt x="42" y="28"/>
                </a:lnTo>
                <a:lnTo>
                  <a:pt x="44" y="27"/>
                </a:lnTo>
                <a:lnTo>
                  <a:pt x="44" y="26"/>
                </a:lnTo>
                <a:lnTo>
                  <a:pt x="44" y="24"/>
                </a:lnTo>
                <a:lnTo>
                  <a:pt x="44" y="23"/>
                </a:lnTo>
                <a:lnTo>
                  <a:pt x="44" y="22"/>
                </a:lnTo>
                <a:lnTo>
                  <a:pt x="44" y="20"/>
                </a:lnTo>
                <a:lnTo>
                  <a:pt x="44" y="19"/>
                </a:lnTo>
                <a:lnTo>
                  <a:pt x="44" y="18"/>
                </a:lnTo>
                <a:lnTo>
                  <a:pt x="44" y="16"/>
                </a:lnTo>
                <a:lnTo>
                  <a:pt x="42" y="15"/>
                </a:lnTo>
                <a:lnTo>
                  <a:pt x="42" y="14"/>
                </a:lnTo>
                <a:lnTo>
                  <a:pt x="41" y="12"/>
                </a:lnTo>
                <a:lnTo>
                  <a:pt x="41" y="11"/>
                </a:lnTo>
                <a:lnTo>
                  <a:pt x="40" y="10"/>
                </a:lnTo>
                <a:lnTo>
                  <a:pt x="40" y="8"/>
                </a:lnTo>
                <a:lnTo>
                  <a:pt x="38" y="8"/>
                </a:lnTo>
                <a:lnTo>
                  <a:pt x="38" y="7"/>
                </a:lnTo>
                <a:lnTo>
                  <a:pt x="37" y="6"/>
                </a:lnTo>
                <a:lnTo>
                  <a:pt x="36" y="4"/>
                </a:lnTo>
                <a:lnTo>
                  <a:pt x="34" y="4"/>
                </a:lnTo>
                <a:lnTo>
                  <a:pt x="34" y="3"/>
                </a:lnTo>
                <a:lnTo>
                  <a:pt x="33" y="3"/>
                </a:lnTo>
                <a:lnTo>
                  <a:pt x="32" y="2"/>
                </a:lnTo>
                <a:lnTo>
                  <a:pt x="30" y="2"/>
                </a:lnTo>
                <a:lnTo>
                  <a:pt x="29" y="2"/>
                </a:lnTo>
                <a:lnTo>
                  <a:pt x="29" y="0"/>
                </a:lnTo>
                <a:lnTo>
                  <a:pt x="28" y="0"/>
                </a:lnTo>
                <a:lnTo>
                  <a:pt x="26" y="0"/>
                </a:lnTo>
                <a:lnTo>
                  <a:pt x="25" y="0"/>
                </a:lnTo>
                <a:lnTo>
                  <a:pt x="24" y="0"/>
                </a:lnTo>
                <a:lnTo>
                  <a:pt x="22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5" name="Freeform 103">
            <a:extLst>
              <a:ext uri="{FF2B5EF4-FFF2-40B4-BE49-F238E27FC236}">
                <a16:creationId xmlns:a16="http://schemas.microsoft.com/office/drawing/2014/main" id="{C60A0D66-9D6F-4C43-BC0D-57AE0FD4DEA6}"/>
              </a:ext>
            </a:extLst>
          </p:cNvPr>
          <p:cNvSpPr>
            <a:spLocks/>
          </p:cNvSpPr>
          <p:nvPr/>
        </p:nvSpPr>
        <p:spPr bwMode="auto">
          <a:xfrm>
            <a:off x="4983831" y="4316343"/>
            <a:ext cx="34967" cy="35329"/>
          </a:xfrm>
          <a:custGeom>
            <a:avLst/>
            <a:gdLst>
              <a:gd name="T0" fmla="*/ 1 w 53"/>
              <a:gd name="T1" fmla="*/ 0 h 53"/>
              <a:gd name="T2" fmla="*/ 1 w 53"/>
              <a:gd name="T3" fmla="*/ 0 h 53"/>
              <a:gd name="T4" fmla="*/ 1 w 53"/>
              <a:gd name="T5" fmla="*/ 1 h 53"/>
              <a:gd name="T6" fmla="*/ 1 w 53"/>
              <a:gd name="T7" fmla="*/ 1 h 53"/>
              <a:gd name="T8" fmla="*/ 1 w 53"/>
              <a:gd name="T9" fmla="*/ 1 h 53"/>
              <a:gd name="T10" fmla="*/ 1 w 53"/>
              <a:gd name="T11" fmla="*/ 1 h 53"/>
              <a:gd name="T12" fmla="*/ 1 w 53"/>
              <a:gd name="T13" fmla="*/ 1 h 53"/>
              <a:gd name="T14" fmla="*/ 1 w 53"/>
              <a:gd name="T15" fmla="*/ 1 h 53"/>
              <a:gd name="T16" fmla="*/ 1 w 53"/>
              <a:gd name="T17" fmla="*/ 1 h 53"/>
              <a:gd name="T18" fmla="*/ 1 w 53"/>
              <a:gd name="T19" fmla="*/ 1 h 53"/>
              <a:gd name="T20" fmla="*/ 1 w 53"/>
              <a:gd name="T21" fmla="*/ 1 h 53"/>
              <a:gd name="T22" fmla="*/ 1 w 53"/>
              <a:gd name="T23" fmla="*/ 1 h 53"/>
              <a:gd name="T24" fmla="*/ 1 w 53"/>
              <a:gd name="T25" fmla="*/ 1 h 53"/>
              <a:gd name="T26" fmla="*/ 1 w 53"/>
              <a:gd name="T27" fmla="*/ 1 h 53"/>
              <a:gd name="T28" fmla="*/ 1 w 53"/>
              <a:gd name="T29" fmla="*/ 1 h 53"/>
              <a:gd name="T30" fmla="*/ 1 w 53"/>
              <a:gd name="T31" fmla="*/ 1 h 53"/>
              <a:gd name="T32" fmla="*/ 1 w 53"/>
              <a:gd name="T33" fmla="*/ 1 h 53"/>
              <a:gd name="T34" fmla="*/ 1 w 53"/>
              <a:gd name="T35" fmla="*/ 1 h 53"/>
              <a:gd name="T36" fmla="*/ 1 w 53"/>
              <a:gd name="T37" fmla="*/ 1 h 53"/>
              <a:gd name="T38" fmla="*/ 1 w 53"/>
              <a:gd name="T39" fmla="*/ 1 h 53"/>
              <a:gd name="T40" fmla="*/ 1 w 53"/>
              <a:gd name="T41" fmla="*/ 1 h 53"/>
              <a:gd name="T42" fmla="*/ 1 w 53"/>
              <a:gd name="T43" fmla="*/ 1 h 53"/>
              <a:gd name="T44" fmla="*/ 1 w 53"/>
              <a:gd name="T45" fmla="*/ 1 h 53"/>
              <a:gd name="T46" fmla="*/ 1 w 53"/>
              <a:gd name="T47" fmla="*/ 1 h 53"/>
              <a:gd name="T48" fmla="*/ 1 w 53"/>
              <a:gd name="T49" fmla="*/ 1 h 53"/>
              <a:gd name="T50" fmla="*/ 1 w 53"/>
              <a:gd name="T51" fmla="*/ 1 h 53"/>
              <a:gd name="T52" fmla="*/ 1 w 53"/>
              <a:gd name="T53" fmla="*/ 1 h 53"/>
              <a:gd name="T54" fmla="*/ 1 w 53"/>
              <a:gd name="T55" fmla="*/ 1 h 53"/>
              <a:gd name="T56" fmla="*/ 1 w 53"/>
              <a:gd name="T57" fmla="*/ 1 h 53"/>
              <a:gd name="T58" fmla="*/ 1 w 53"/>
              <a:gd name="T59" fmla="*/ 1 h 53"/>
              <a:gd name="T60" fmla="*/ 1 w 53"/>
              <a:gd name="T61" fmla="*/ 1 h 53"/>
              <a:gd name="T62" fmla="*/ 1 w 53"/>
              <a:gd name="T63" fmla="*/ 1 h 53"/>
              <a:gd name="T64" fmla="*/ 1 w 53"/>
              <a:gd name="T65" fmla="*/ 1 h 53"/>
              <a:gd name="T66" fmla="*/ 1 w 53"/>
              <a:gd name="T67" fmla="*/ 1 h 53"/>
              <a:gd name="T68" fmla="*/ 1 w 53"/>
              <a:gd name="T69" fmla="*/ 1 h 53"/>
              <a:gd name="T70" fmla="*/ 1 w 53"/>
              <a:gd name="T71" fmla="*/ 1 h 53"/>
              <a:gd name="T72" fmla="*/ 1 w 53"/>
              <a:gd name="T73" fmla="*/ 1 h 53"/>
              <a:gd name="T74" fmla="*/ 1 w 53"/>
              <a:gd name="T75" fmla="*/ 1 h 53"/>
              <a:gd name="T76" fmla="*/ 1 w 53"/>
              <a:gd name="T77" fmla="*/ 1 h 53"/>
              <a:gd name="T78" fmla="*/ 1 w 53"/>
              <a:gd name="T79" fmla="*/ 1 h 53"/>
              <a:gd name="T80" fmla="*/ 1 w 53"/>
              <a:gd name="T81" fmla="*/ 1 h 53"/>
              <a:gd name="T82" fmla="*/ 1 w 53"/>
              <a:gd name="T83" fmla="*/ 1 h 53"/>
              <a:gd name="T84" fmla="*/ 1 w 53"/>
              <a:gd name="T85" fmla="*/ 0 h 53"/>
              <a:gd name="T86" fmla="*/ 1 w 53"/>
              <a:gd name="T87" fmla="*/ 0 h 53"/>
              <a:gd name="T88" fmla="*/ 1 w 53"/>
              <a:gd name="T89" fmla="*/ 1 h 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53"/>
              <a:gd name="T136" fmla="*/ 0 h 53"/>
              <a:gd name="T137" fmla="*/ 53 w 53"/>
              <a:gd name="T138" fmla="*/ 53 h 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53" h="53">
                <a:moveTo>
                  <a:pt x="27" y="26"/>
                </a:moveTo>
                <a:lnTo>
                  <a:pt x="27" y="0"/>
                </a:lnTo>
                <a:lnTo>
                  <a:pt x="25" y="0"/>
                </a:lnTo>
                <a:lnTo>
                  <a:pt x="24" y="0"/>
                </a:lnTo>
                <a:lnTo>
                  <a:pt x="23" y="0"/>
                </a:lnTo>
                <a:lnTo>
                  <a:pt x="21" y="0"/>
                </a:lnTo>
                <a:lnTo>
                  <a:pt x="20" y="0"/>
                </a:lnTo>
                <a:lnTo>
                  <a:pt x="20" y="1"/>
                </a:lnTo>
                <a:lnTo>
                  <a:pt x="19" y="1"/>
                </a:lnTo>
                <a:lnTo>
                  <a:pt x="17" y="1"/>
                </a:lnTo>
                <a:lnTo>
                  <a:pt x="16" y="3"/>
                </a:lnTo>
                <a:lnTo>
                  <a:pt x="15" y="3"/>
                </a:lnTo>
                <a:lnTo>
                  <a:pt x="13" y="4"/>
                </a:lnTo>
                <a:lnTo>
                  <a:pt x="12" y="4"/>
                </a:lnTo>
                <a:lnTo>
                  <a:pt x="12" y="5"/>
                </a:lnTo>
                <a:lnTo>
                  <a:pt x="11" y="5"/>
                </a:lnTo>
                <a:lnTo>
                  <a:pt x="9" y="7"/>
                </a:lnTo>
                <a:lnTo>
                  <a:pt x="8" y="8"/>
                </a:lnTo>
                <a:lnTo>
                  <a:pt x="7" y="9"/>
                </a:lnTo>
                <a:lnTo>
                  <a:pt x="5" y="11"/>
                </a:lnTo>
                <a:lnTo>
                  <a:pt x="5" y="12"/>
                </a:lnTo>
                <a:lnTo>
                  <a:pt x="4" y="12"/>
                </a:lnTo>
                <a:lnTo>
                  <a:pt x="4" y="13"/>
                </a:lnTo>
                <a:lnTo>
                  <a:pt x="3" y="15"/>
                </a:lnTo>
                <a:lnTo>
                  <a:pt x="3" y="16"/>
                </a:lnTo>
                <a:lnTo>
                  <a:pt x="3" y="17"/>
                </a:lnTo>
                <a:lnTo>
                  <a:pt x="1" y="18"/>
                </a:lnTo>
                <a:lnTo>
                  <a:pt x="1" y="20"/>
                </a:lnTo>
                <a:lnTo>
                  <a:pt x="1" y="21"/>
                </a:lnTo>
                <a:lnTo>
                  <a:pt x="1" y="22"/>
                </a:lnTo>
                <a:lnTo>
                  <a:pt x="1" y="24"/>
                </a:lnTo>
                <a:lnTo>
                  <a:pt x="1" y="25"/>
                </a:lnTo>
                <a:lnTo>
                  <a:pt x="0" y="26"/>
                </a:lnTo>
                <a:lnTo>
                  <a:pt x="1" y="28"/>
                </a:lnTo>
                <a:lnTo>
                  <a:pt x="1" y="29"/>
                </a:lnTo>
                <a:lnTo>
                  <a:pt x="1" y="30"/>
                </a:lnTo>
                <a:lnTo>
                  <a:pt x="1" y="32"/>
                </a:lnTo>
                <a:lnTo>
                  <a:pt x="1" y="33"/>
                </a:lnTo>
                <a:lnTo>
                  <a:pt x="1" y="34"/>
                </a:lnTo>
                <a:lnTo>
                  <a:pt x="3" y="36"/>
                </a:lnTo>
                <a:lnTo>
                  <a:pt x="3" y="37"/>
                </a:lnTo>
                <a:lnTo>
                  <a:pt x="3" y="38"/>
                </a:lnTo>
                <a:lnTo>
                  <a:pt x="4" y="38"/>
                </a:lnTo>
                <a:lnTo>
                  <a:pt x="4" y="40"/>
                </a:lnTo>
                <a:lnTo>
                  <a:pt x="5" y="41"/>
                </a:lnTo>
                <a:lnTo>
                  <a:pt x="5" y="42"/>
                </a:lnTo>
                <a:lnTo>
                  <a:pt x="7" y="44"/>
                </a:lnTo>
                <a:lnTo>
                  <a:pt x="8" y="44"/>
                </a:lnTo>
                <a:lnTo>
                  <a:pt x="8" y="45"/>
                </a:lnTo>
                <a:lnTo>
                  <a:pt x="9" y="46"/>
                </a:lnTo>
                <a:lnTo>
                  <a:pt x="11" y="46"/>
                </a:lnTo>
                <a:lnTo>
                  <a:pt x="12" y="48"/>
                </a:lnTo>
                <a:lnTo>
                  <a:pt x="13" y="49"/>
                </a:lnTo>
                <a:lnTo>
                  <a:pt x="15" y="49"/>
                </a:lnTo>
                <a:lnTo>
                  <a:pt x="16" y="50"/>
                </a:lnTo>
                <a:lnTo>
                  <a:pt x="17" y="50"/>
                </a:lnTo>
                <a:lnTo>
                  <a:pt x="19" y="52"/>
                </a:lnTo>
                <a:lnTo>
                  <a:pt x="20" y="52"/>
                </a:lnTo>
                <a:lnTo>
                  <a:pt x="21" y="52"/>
                </a:lnTo>
                <a:lnTo>
                  <a:pt x="23" y="53"/>
                </a:lnTo>
                <a:lnTo>
                  <a:pt x="24" y="53"/>
                </a:lnTo>
                <a:lnTo>
                  <a:pt x="25" y="53"/>
                </a:lnTo>
                <a:lnTo>
                  <a:pt x="27" y="53"/>
                </a:lnTo>
                <a:lnTo>
                  <a:pt x="29" y="53"/>
                </a:lnTo>
                <a:lnTo>
                  <a:pt x="31" y="53"/>
                </a:lnTo>
                <a:lnTo>
                  <a:pt x="32" y="53"/>
                </a:lnTo>
                <a:lnTo>
                  <a:pt x="33" y="52"/>
                </a:lnTo>
                <a:lnTo>
                  <a:pt x="34" y="52"/>
                </a:lnTo>
                <a:lnTo>
                  <a:pt x="36" y="52"/>
                </a:lnTo>
                <a:lnTo>
                  <a:pt x="37" y="50"/>
                </a:lnTo>
                <a:lnTo>
                  <a:pt x="38" y="50"/>
                </a:lnTo>
                <a:lnTo>
                  <a:pt x="40" y="49"/>
                </a:lnTo>
                <a:lnTo>
                  <a:pt x="41" y="49"/>
                </a:lnTo>
                <a:lnTo>
                  <a:pt x="42" y="48"/>
                </a:lnTo>
                <a:lnTo>
                  <a:pt x="44" y="46"/>
                </a:lnTo>
                <a:lnTo>
                  <a:pt x="45" y="46"/>
                </a:lnTo>
                <a:lnTo>
                  <a:pt x="46" y="45"/>
                </a:lnTo>
                <a:lnTo>
                  <a:pt x="46" y="44"/>
                </a:lnTo>
                <a:lnTo>
                  <a:pt x="48" y="44"/>
                </a:lnTo>
                <a:lnTo>
                  <a:pt x="49" y="42"/>
                </a:lnTo>
                <a:lnTo>
                  <a:pt x="49" y="41"/>
                </a:lnTo>
                <a:lnTo>
                  <a:pt x="50" y="40"/>
                </a:lnTo>
                <a:lnTo>
                  <a:pt x="50" y="38"/>
                </a:lnTo>
                <a:lnTo>
                  <a:pt x="52" y="38"/>
                </a:lnTo>
                <a:lnTo>
                  <a:pt x="52" y="37"/>
                </a:lnTo>
                <a:lnTo>
                  <a:pt x="52" y="36"/>
                </a:lnTo>
                <a:lnTo>
                  <a:pt x="53" y="34"/>
                </a:lnTo>
                <a:lnTo>
                  <a:pt x="53" y="33"/>
                </a:lnTo>
                <a:lnTo>
                  <a:pt x="53" y="32"/>
                </a:lnTo>
                <a:lnTo>
                  <a:pt x="53" y="30"/>
                </a:lnTo>
                <a:lnTo>
                  <a:pt x="53" y="29"/>
                </a:lnTo>
                <a:lnTo>
                  <a:pt x="53" y="28"/>
                </a:lnTo>
                <a:lnTo>
                  <a:pt x="53" y="26"/>
                </a:lnTo>
                <a:lnTo>
                  <a:pt x="53" y="25"/>
                </a:lnTo>
                <a:lnTo>
                  <a:pt x="53" y="24"/>
                </a:lnTo>
                <a:lnTo>
                  <a:pt x="53" y="22"/>
                </a:lnTo>
                <a:lnTo>
                  <a:pt x="53" y="21"/>
                </a:lnTo>
                <a:lnTo>
                  <a:pt x="53" y="20"/>
                </a:lnTo>
                <a:lnTo>
                  <a:pt x="53" y="18"/>
                </a:lnTo>
                <a:lnTo>
                  <a:pt x="52" y="17"/>
                </a:lnTo>
                <a:lnTo>
                  <a:pt x="52" y="16"/>
                </a:lnTo>
                <a:lnTo>
                  <a:pt x="52" y="15"/>
                </a:lnTo>
                <a:lnTo>
                  <a:pt x="50" y="13"/>
                </a:lnTo>
                <a:lnTo>
                  <a:pt x="50" y="12"/>
                </a:lnTo>
                <a:lnTo>
                  <a:pt x="49" y="12"/>
                </a:lnTo>
                <a:lnTo>
                  <a:pt x="49" y="11"/>
                </a:lnTo>
                <a:lnTo>
                  <a:pt x="48" y="9"/>
                </a:lnTo>
                <a:lnTo>
                  <a:pt x="46" y="8"/>
                </a:lnTo>
                <a:lnTo>
                  <a:pt x="45" y="7"/>
                </a:lnTo>
                <a:lnTo>
                  <a:pt x="44" y="5"/>
                </a:lnTo>
                <a:lnTo>
                  <a:pt x="42" y="5"/>
                </a:lnTo>
                <a:lnTo>
                  <a:pt x="42" y="4"/>
                </a:lnTo>
                <a:lnTo>
                  <a:pt x="41" y="4"/>
                </a:lnTo>
                <a:lnTo>
                  <a:pt x="40" y="3"/>
                </a:lnTo>
                <a:lnTo>
                  <a:pt x="38" y="3"/>
                </a:lnTo>
                <a:lnTo>
                  <a:pt x="37" y="1"/>
                </a:lnTo>
                <a:lnTo>
                  <a:pt x="36" y="1"/>
                </a:lnTo>
                <a:lnTo>
                  <a:pt x="34" y="1"/>
                </a:lnTo>
                <a:lnTo>
                  <a:pt x="33" y="0"/>
                </a:lnTo>
                <a:lnTo>
                  <a:pt x="32" y="0"/>
                </a:lnTo>
                <a:lnTo>
                  <a:pt x="31" y="0"/>
                </a:lnTo>
                <a:lnTo>
                  <a:pt x="29" y="0"/>
                </a:lnTo>
                <a:lnTo>
                  <a:pt x="27" y="0"/>
                </a:lnTo>
                <a:lnTo>
                  <a:pt x="27" y="2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6" name="Freeform 104">
            <a:extLst>
              <a:ext uri="{FF2B5EF4-FFF2-40B4-BE49-F238E27FC236}">
                <a16:creationId xmlns:a16="http://schemas.microsoft.com/office/drawing/2014/main" id="{29F9E241-AF80-A84C-BE45-8DC7E85851EE}"/>
              </a:ext>
            </a:extLst>
          </p:cNvPr>
          <p:cNvSpPr>
            <a:spLocks/>
          </p:cNvSpPr>
          <p:nvPr/>
        </p:nvSpPr>
        <p:spPr bwMode="auto">
          <a:xfrm>
            <a:off x="4994191" y="4309801"/>
            <a:ext cx="28491" cy="27478"/>
          </a:xfrm>
          <a:custGeom>
            <a:avLst/>
            <a:gdLst>
              <a:gd name="T0" fmla="*/ 1 w 44"/>
              <a:gd name="T1" fmla="*/ 0 h 43"/>
              <a:gd name="T2" fmla="*/ 1 w 44"/>
              <a:gd name="T3" fmla="*/ 0 h 43"/>
              <a:gd name="T4" fmla="*/ 1 w 44"/>
              <a:gd name="T5" fmla="*/ 0 h 43"/>
              <a:gd name="T6" fmla="*/ 1 w 44"/>
              <a:gd name="T7" fmla="*/ 0 h 43"/>
              <a:gd name="T8" fmla="*/ 1 w 44"/>
              <a:gd name="T9" fmla="*/ 0 h 43"/>
              <a:gd name="T10" fmla="*/ 1 w 44"/>
              <a:gd name="T11" fmla="*/ 0 h 43"/>
              <a:gd name="T12" fmla="*/ 1 w 44"/>
              <a:gd name="T13" fmla="*/ 0 h 43"/>
              <a:gd name="T14" fmla="*/ 1 w 44"/>
              <a:gd name="T15" fmla="*/ 0 h 43"/>
              <a:gd name="T16" fmla="*/ 1 w 44"/>
              <a:gd name="T17" fmla="*/ 0 h 43"/>
              <a:gd name="T18" fmla="*/ 0 w 44"/>
              <a:gd name="T19" fmla="*/ 0 h 43"/>
              <a:gd name="T20" fmla="*/ 0 w 44"/>
              <a:gd name="T21" fmla="*/ 0 h 43"/>
              <a:gd name="T22" fmla="*/ 0 w 44"/>
              <a:gd name="T23" fmla="*/ 0 h 43"/>
              <a:gd name="T24" fmla="*/ 1 w 44"/>
              <a:gd name="T25" fmla="*/ 0 h 43"/>
              <a:gd name="T26" fmla="*/ 1 w 44"/>
              <a:gd name="T27" fmla="*/ 0 h 43"/>
              <a:gd name="T28" fmla="*/ 1 w 44"/>
              <a:gd name="T29" fmla="*/ 0 h 43"/>
              <a:gd name="T30" fmla="*/ 1 w 44"/>
              <a:gd name="T31" fmla="*/ 0 h 43"/>
              <a:gd name="T32" fmla="*/ 1 w 44"/>
              <a:gd name="T33" fmla="*/ 0 h 43"/>
              <a:gd name="T34" fmla="*/ 1 w 44"/>
              <a:gd name="T35" fmla="*/ 0 h 43"/>
              <a:gd name="T36" fmla="*/ 1 w 44"/>
              <a:gd name="T37" fmla="*/ 0 h 43"/>
              <a:gd name="T38" fmla="*/ 1 w 44"/>
              <a:gd name="T39" fmla="*/ 0 h 43"/>
              <a:gd name="T40" fmla="*/ 1 w 44"/>
              <a:gd name="T41" fmla="*/ 0 h 43"/>
              <a:gd name="T42" fmla="*/ 1 w 44"/>
              <a:gd name="T43" fmla="*/ 0 h 43"/>
              <a:gd name="T44" fmla="*/ 1 w 44"/>
              <a:gd name="T45" fmla="*/ 0 h 43"/>
              <a:gd name="T46" fmla="*/ 1 w 44"/>
              <a:gd name="T47" fmla="*/ 0 h 43"/>
              <a:gd name="T48" fmla="*/ 1 w 44"/>
              <a:gd name="T49" fmla="*/ 0 h 43"/>
              <a:gd name="T50" fmla="*/ 1 w 44"/>
              <a:gd name="T51" fmla="*/ 0 h 43"/>
              <a:gd name="T52" fmla="*/ 1 w 44"/>
              <a:gd name="T53" fmla="*/ 0 h 43"/>
              <a:gd name="T54" fmla="*/ 1 w 44"/>
              <a:gd name="T55" fmla="*/ 0 h 43"/>
              <a:gd name="T56" fmla="*/ 1 w 44"/>
              <a:gd name="T57" fmla="*/ 0 h 43"/>
              <a:gd name="T58" fmla="*/ 1 w 44"/>
              <a:gd name="T59" fmla="*/ 0 h 43"/>
              <a:gd name="T60" fmla="*/ 1 w 44"/>
              <a:gd name="T61" fmla="*/ 0 h 43"/>
              <a:gd name="T62" fmla="*/ 1 w 44"/>
              <a:gd name="T63" fmla="*/ 0 h 43"/>
              <a:gd name="T64" fmla="*/ 1 w 44"/>
              <a:gd name="T65" fmla="*/ 0 h 43"/>
              <a:gd name="T66" fmla="*/ 1 w 44"/>
              <a:gd name="T67" fmla="*/ 0 h 43"/>
              <a:gd name="T68" fmla="*/ 1 w 44"/>
              <a:gd name="T69" fmla="*/ 0 h 43"/>
              <a:gd name="T70" fmla="*/ 1 w 44"/>
              <a:gd name="T71" fmla="*/ 0 h 43"/>
              <a:gd name="T72" fmla="*/ 1 w 44"/>
              <a:gd name="T73" fmla="*/ 0 h 43"/>
              <a:gd name="T74" fmla="*/ 1 w 44"/>
              <a:gd name="T75" fmla="*/ 0 h 43"/>
              <a:gd name="T76" fmla="*/ 1 w 44"/>
              <a:gd name="T77" fmla="*/ 0 h 43"/>
              <a:gd name="T78" fmla="*/ 1 w 44"/>
              <a:gd name="T79" fmla="*/ 0 h 43"/>
              <a:gd name="T80" fmla="*/ 1 w 44"/>
              <a:gd name="T81" fmla="*/ 0 h 43"/>
              <a:gd name="T82" fmla="*/ 1 w 44"/>
              <a:gd name="T83" fmla="*/ 0 h 43"/>
              <a:gd name="T84" fmla="*/ 1 w 44"/>
              <a:gd name="T85" fmla="*/ 0 h 43"/>
              <a:gd name="T86" fmla="*/ 1 w 44"/>
              <a:gd name="T87" fmla="*/ 0 h 4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4"/>
              <a:gd name="T133" fmla="*/ 0 h 43"/>
              <a:gd name="T134" fmla="*/ 44 w 44"/>
              <a:gd name="T135" fmla="*/ 43 h 4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4" h="43">
                <a:moveTo>
                  <a:pt x="22" y="0"/>
                </a:moveTo>
                <a:lnTo>
                  <a:pt x="21" y="0"/>
                </a:lnTo>
                <a:lnTo>
                  <a:pt x="20" y="0"/>
                </a:lnTo>
                <a:lnTo>
                  <a:pt x="18" y="0"/>
                </a:lnTo>
                <a:lnTo>
                  <a:pt x="17" y="0"/>
                </a:lnTo>
                <a:lnTo>
                  <a:pt x="16" y="0"/>
                </a:lnTo>
                <a:lnTo>
                  <a:pt x="15" y="2"/>
                </a:lnTo>
                <a:lnTo>
                  <a:pt x="13" y="2"/>
                </a:lnTo>
                <a:lnTo>
                  <a:pt x="12" y="3"/>
                </a:lnTo>
                <a:lnTo>
                  <a:pt x="11" y="3"/>
                </a:lnTo>
                <a:lnTo>
                  <a:pt x="9" y="4"/>
                </a:lnTo>
                <a:lnTo>
                  <a:pt x="8" y="4"/>
                </a:lnTo>
                <a:lnTo>
                  <a:pt x="8" y="6"/>
                </a:lnTo>
                <a:lnTo>
                  <a:pt x="7" y="6"/>
                </a:lnTo>
                <a:lnTo>
                  <a:pt x="7" y="7"/>
                </a:lnTo>
                <a:lnTo>
                  <a:pt x="5" y="8"/>
                </a:lnTo>
                <a:lnTo>
                  <a:pt x="4" y="10"/>
                </a:lnTo>
                <a:lnTo>
                  <a:pt x="4" y="11"/>
                </a:lnTo>
                <a:lnTo>
                  <a:pt x="3" y="11"/>
                </a:lnTo>
                <a:lnTo>
                  <a:pt x="3" y="12"/>
                </a:lnTo>
                <a:lnTo>
                  <a:pt x="3" y="14"/>
                </a:lnTo>
                <a:lnTo>
                  <a:pt x="1" y="14"/>
                </a:lnTo>
                <a:lnTo>
                  <a:pt x="1" y="15"/>
                </a:lnTo>
                <a:lnTo>
                  <a:pt x="1" y="16"/>
                </a:lnTo>
                <a:lnTo>
                  <a:pt x="1" y="18"/>
                </a:lnTo>
                <a:lnTo>
                  <a:pt x="0" y="19"/>
                </a:lnTo>
                <a:lnTo>
                  <a:pt x="0" y="20"/>
                </a:lnTo>
                <a:lnTo>
                  <a:pt x="0" y="22"/>
                </a:lnTo>
                <a:lnTo>
                  <a:pt x="0" y="23"/>
                </a:lnTo>
                <a:lnTo>
                  <a:pt x="0" y="24"/>
                </a:lnTo>
                <a:lnTo>
                  <a:pt x="0" y="26"/>
                </a:lnTo>
                <a:lnTo>
                  <a:pt x="1" y="26"/>
                </a:lnTo>
                <a:lnTo>
                  <a:pt x="1" y="27"/>
                </a:lnTo>
                <a:lnTo>
                  <a:pt x="1" y="28"/>
                </a:lnTo>
                <a:lnTo>
                  <a:pt x="1" y="29"/>
                </a:lnTo>
                <a:lnTo>
                  <a:pt x="3" y="29"/>
                </a:lnTo>
                <a:lnTo>
                  <a:pt x="3" y="31"/>
                </a:lnTo>
                <a:lnTo>
                  <a:pt x="3" y="32"/>
                </a:lnTo>
                <a:lnTo>
                  <a:pt x="4" y="33"/>
                </a:lnTo>
                <a:lnTo>
                  <a:pt x="5" y="35"/>
                </a:lnTo>
                <a:lnTo>
                  <a:pt x="7" y="36"/>
                </a:lnTo>
                <a:lnTo>
                  <a:pt x="7" y="37"/>
                </a:lnTo>
                <a:lnTo>
                  <a:pt x="8" y="37"/>
                </a:lnTo>
                <a:lnTo>
                  <a:pt x="8" y="39"/>
                </a:lnTo>
                <a:lnTo>
                  <a:pt x="9" y="39"/>
                </a:lnTo>
                <a:lnTo>
                  <a:pt x="11" y="40"/>
                </a:lnTo>
                <a:lnTo>
                  <a:pt x="12" y="40"/>
                </a:lnTo>
                <a:lnTo>
                  <a:pt x="13" y="41"/>
                </a:lnTo>
                <a:lnTo>
                  <a:pt x="15" y="41"/>
                </a:lnTo>
                <a:lnTo>
                  <a:pt x="16" y="43"/>
                </a:lnTo>
                <a:lnTo>
                  <a:pt x="17" y="43"/>
                </a:lnTo>
                <a:lnTo>
                  <a:pt x="18" y="43"/>
                </a:lnTo>
                <a:lnTo>
                  <a:pt x="20" y="43"/>
                </a:lnTo>
                <a:lnTo>
                  <a:pt x="21" y="43"/>
                </a:lnTo>
                <a:lnTo>
                  <a:pt x="22" y="43"/>
                </a:lnTo>
                <a:lnTo>
                  <a:pt x="24" y="43"/>
                </a:lnTo>
                <a:lnTo>
                  <a:pt x="25" y="43"/>
                </a:lnTo>
                <a:lnTo>
                  <a:pt x="26" y="43"/>
                </a:lnTo>
                <a:lnTo>
                  <a:pt x="28" y="43"/>
                </a:lnTo>
                <a:lnTo>
                  <a:pt x="29" y="43"/>
                </a:lnTo>
                <a:lnTo>
                  <a:pt x="29" y="41"/>
                </a:lnTo>
                <a:lnTo>
                  <a:pt x="30" y="41"/>
                </a:lnTo>
                <a:lnTo>
                  <a:pt x="32" y="41"/>
                </a:lnTo>
                <a:lnTo>
                  <a:pt x="33" y="40"/>
                </a:lnTo>
                <a:lnTo>
                  <a:pt x="34" y="40"/>
                </a:lnTo>
                <a:lnTo>
                  <a:pt x="34" y="39"/>
                </a:lnTo>
                <a:lnTo>
                  <a:pt x="36" y="39"/>
                </a:lnTo>
                <a:lnTo>
                  <a:pt x="37" y="37"/>
                </a:lnTo>
                <a:lnTo>
                  <a:pt x="38" y="36"/>
                </a:lnTo>
                <a:lnTo>
                  <a:pt x="38" y="35"/>
                </a:lnTo>
                <a:lnTo>
                  <a:pt x="40" y="35"/>
                </a:lnTo>
                <a:lnTo>
                  <a:pt x="40" y="33"/>
                </a:lnTo>
                <a:lnTo>
                  <a:pt x="41" y="33"/>
                </a:lnTo>
                <a:lnTo>
                  <a:pt x="41" y="32"/>
                </a:lnTo>
                <a:lnTo>
                  <a:pt x="41" y="31"/>
                </a:lnTo>
                <a:lnTo>
                  <a:pt x="42" y="29"/>
                </a:lnTo>
                <a:lnTo>
                  <a:pt x="42" y="28"/>
                </a:lnTo>
                <a:lnTo>
                  <a:pt x="44" y="27"/>
                </a:lnTo>
                <a:lnTo>
                  <a:pt x="44" y="26"/>
                </a:lnTo>
                <a:lnTo>
                  <a:pt x="44" y="24"/>
                </a:lnTo>
                <a:lnTo>
                  <a:pt x="44" y="23"/>
                </a:lnTo>
                <a:lnTo>
                  <a:pt x="44" y="22"/>
                </a:lnTo>
                <a:lnTo>
                  <a:pt x="44" y="20"/>
                </a:lnTo>
                <a:lnTo>
                  <a:pt x="44" y="19"/>
                </a:lnTo>
                <a:lnTo>
                  <a:pt x="44" y="18"/>
                </a:lnTo>
                <a:lnTo>
                  <a:pt x="44" y="16"/>
                </a:lnTo>
                <a:lnTo>
                  <a:pt x="42" y="15"/>
                </a:lnTo>
                <a:lnTo>
                  <a:pt x="42" y="14"/>
                </a:lnTo>
                <a:lnTo>
                  <a:pt x="41" y="12"/>
                </a:lnTo>
                <a:lnTo>
                  <a:pt x="41" y="11"/>
                </a:lnTo>
                <a:lnTo>
                  <a:pt x="40" y="10"/>
                </a:lnTo>
                <a:lnTo>
                  <a:pt x="40" y="8"/>
                </a:lnTo>
                <a:lnTo>
                  <a:pt x="38" y="8"/>
                </a:lnTo>
                <a:lnTo>
                  <a:pt x="38" y="7"/>
                </a:lnTo>
                <a:lnTo>
                  <a:pt x="37" y="6"/>
                </a:lnTo>
                <a:lnTo>
                  <a:pt x="36" y="4"/>
                </a:lnTo>
                <a:lnTo>
                  <a:pt x="34" y="4"/>
                </a:lnTo>
                <a:lnTo>
                  <a:pt x="34" y="3"/>
                </a:lnTo>
                <a:lnTo>
                  <a:pt x="33" y="3"/>
                </a:lnTo>
                <a:lnTo>
                  <a:pt x="32" y="2"/>
                </a:lnTo>
                <a:lnTo>
                  <a:pt x="30" y="2"/>
                </a:lnTo>
                <a:lnTo>
                  <a:pt x="29" y="2"/>
                </a:lnTo>
                <a:lnTo>
                  <a:pt x="29" y="0"/>
                </a:lnTo>
                <a:lnTo>
                  <a:pt x="28" y="0"/>
                </a:lnTo>
                <a:lnTo>
                  <a:pt x="26" y="0"/>
                </a:lnTo>
                <a:lnTo>
                  <a:pt x="25" y="0"/>
                </a:lnTo>
                <a:lnTo>
                  <a:pt x="24" y="0"/>
                </a:lnTo>
                <a:lnTo>
                  <a:pt x="22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7" name="Freeform 105">
            <a:extLst>
              <a:ext uri="{FF2B5EF4-FFF2-40B4-BE49-F238E27FC236}">
                <a16:creationId xmlns:a16="http://schemas.microsoft.com/office/drawing/2014/main" id="{240C90D3-87A3-3D4E-A81F-892174C86AFC}"/>
              </a:ext>
            </a:extLst>
          </p:cNvPr>
          <p:cNvSpPr>
            <a:spLocks/>
          </p:cNvSpPr>
          <p:nvPr/>
        </p:nvSpPr>
        <p:spPr bwMode="auto">
          <a:xfrm>
            <a:off x="4983831" y="1838105"/>
            <a:ext cx="34967" cy="35329"/>
          </a:xfrm>
          <a:custGeom>
            <a:avLst/>
            <a:gdLst>
              <a:gd name="T0" fmla="*/ 1 w 53"/>
              <a:gd name="T1" fmla="*/ 0 h 53"/>
              <a:gd name="T2" fmla="*/ 1 w 53"/>
              <a:gd name="T3" fmla="*/ 0 h 53"/>
              <a:gd name="T4" fmla="*/ 1 w 53"/>
              <a:gd name="T5" fmla="*/ 1 h 53"/>
              <a:gd name="T6" fmla="*/ 1 w 53"/>
              <a:gd name="T7" fmla="*/ 1 h 53"/>
              <a:gd name="T8" fmla="*/ 1 w 53"/>
              <a:gd name="T9" fmla="*/ 1 h 53"/>
              <a:gd name="T10" fmla="*/ 1 w 53"/>
              <a:gd name="T11" fmla="*/ 1 h 53"/>
              <a:gd name="T12" fmla="*/ 1 w 53"/>
              <a:gd name="T13" fmla="*/ 1 h 53"/>
              <a:gd name="T14" fmla="*/ 1 w 53"/>
              <a:gd name="T15" fmla="*/ 1 h 53"/>
              <a:gd name="T16" fmla="*/ 1 w 53"/>
              <a:gd name="T17" fmla="*/ 1 h 53"/>
              <a:gd name="T18" fmla="*/ 1 w 53"/>
              <a:gd name="T19" fmla="*/ 1 h 53"/>
              <a:gd name="T20" fmla="*/ 1 w 53"/>
              <a:gd name="T21" fmla="*/ 1 h 53"/>
              <a:gd name="T22" fmla="*/ 1 w 53"/>
              <a:gd name="T23" fmla="*/ 1 h 53"/>
              <a:gd name="T24" fmla="*/ 1 w 53"/>
              <a:gd name="T25" fmla="*/ 1 h 53"/>
              <a:gd name="T26" fmla="*/ 1 w 53"/>
              <a:gd name="T27" fmla="*/ 1 h 53"/>
              <a:gd name="T28" fmla="*/ 1 w 53"/>
              <a:gd name="T29" fmla="*/ 1 h 53"/>
              <a:gd name="T30" fmla="*/ 1 w 53"/>
              <a:gd name="T31" fmla="*/ 1 h 53"/>
              <a:gd name="T32" fmla="*/ 1 w 53"/>
              <a:gd name="T33" fmla="*/ 1 h 53"/>
              <a:gd name="T34" fmla="*/ 1 w 53"/>
              <a:gd name="T35" fmla="*/ 1 h 53"/>
              <a:gd name="T36" fmla="*/ 1 w 53"/>
              <a:gd name="T37" fmla="*/ 1 h 53"/>
              <a:gd name="T38" fmla="*/ 1 w 53"/>
              <a:gd name="T39" fmla="*/ 1 h 53"/>
              <a:gd name="T40" fmla="*/ 1 w 53"/>
              <a:gd name="T41" fmla="*/ 1 h 53"/>
              <a:gd name="T42" fmla="*/ 1 w 53"/>
              <a:gd name="T43" fmla="*/ 1 h 53"/>
              <a:gd name="T44" fmla="*/ 1 w 53"/>
              <a:gd name="T45" fmla="*/ 1 h 53"/>
              <a:gd name="T46" fmla="*/ 1 w 53"/>
              <a:gd name="T47" fmla="*/ 1 h 53"/>
              <a:gd name="T48" fmla="*/ 1 w 53"/>
              <a:gd name="T49" fmla="*/ 1 h 53"/>
              <a:gd name="T50" fmla="*/ 1 w 53"/>
              <a:gd name="T51" fmla="*/ 1 h 53"/>
              <a:gd name="T52" fmla="*/ 1 w 53"/>
              <a:gd name="T53" fmla="*/ 1 h 53"/>
              <a:gd name="T54" fmla="*/ 1 w 53"/>
              <a:gd name="T55" fmla="*/ 1 h 53"/>
              <a:gd name="T56" fmla="*/ 1 w 53"/>
              <a:gd name="T57" fmla="*/ 1 h 53"/>
              <a:gd name="T58" fmla="*/ 1 w 53"/>
              <a:gd name="T59" fmla="*/ 1 h 53"/>
              <a:gd name="T60" fmla="*/ 1 w 53"/>
              <a:gd name="T61" fmla="*/ 1 h 53"/>
              <a:gd name="T62" fmla="*/ 1 w 53"/>
              <a:gd name="T63" fmla="*/ 1 h 53"/>
              <a:gd name="T64" fmla="*/ 1 w 53"/>
              <a:gd name="T65" fmla="*/ 1 h 53"/>
              <a:gd name="T66" fmla="*/ 1 w 53"/>
              <a:gd name="T67" fmla="*/ 1 h 53"/>
              <a:gd name="T68" fmla="*/ 1 w 53"/>
              <a:gd name="T69" fmla="*/ 1 h 53"/>
              <a:gd name="T70" fmla="*/ 1 w 53"/>
              <a:gd name="T71" fmla="*/ 1 h 53"/>
              <a:gd name="T72" fmla="*/ 1 w 53"/>
              <a:gd name="T73" fmla="*/ 1 h 53"/>
              <a:gd name="T74" fmla="*/ 1 w 53"/>
              <a:gd name="T75" fmla="*/ 1 h 53"/>
              <a:gd name="T76" fmla="*/ 1 w 53"/>
              <a:gd name="T77" fmla="*/ 1 h 53"/>
              <a:gd name="T78" fmla="*/ 1 w 53"/>
              <a:gd name="T79" fmla="*/ 1 h 53"/>
              <a:gd name="T80" fmla="*/ 1 w 53"/>
              <a:gd name="T81" fmla="*/ 1 h 53"/>
              <a:gd name="T82" fmla="*/ 1 w 53"/>
              <a:gd name="T83" fmla="*/ 1 h 53"/>
              <a:gd name="T84" fmla="*/ 1 w 53"/>
              <a:gd name="T85" fmla="*/ 0 h 53"/>
              <a:gd name="T86" fmla="*/ 1 w 53"/>
              <a:gd name="T87" fmla="*/ 0 h 53"/>
              <a:gd name="T88" fmla="*/ 1 w 53"/>
              <a:gd name="T89" fmla="*/ 1 h 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53"/>
              <a:gd name="T136" fmla="*/ 0 h 53"/>
              <a:gd name="T137" fmla="*/ 53 w 53"/>
              <a:gd name="T138" fmla="*/ 53 h 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53" h="53">
                <a:moveTo>
                  <a:pt x="27" y="27"/>
                </a:moveTo>
                <a:lnTo>
                  <a:pt x="27" y="0"/>
                </a:lnTo>
                <a:lnTo>
                  <a:pt x="25" y="0"/>
                </a:lnTo>
                <a:lnTo>
                  <a:pt x="24" y="0"/>
                </a:lnTo>
                <a:lnTo>
                  <a:pt x="23" y="0"/>
                </a:lnTo>
                <a:lnTo>
                  <a:pt x="21" y="0"/>
                </a:lnTo>
                <a:lnTo>
                  <a:pt x="20" y="0"/>
                </a:lnTo>
                <a:lnTo>
                  <a:pt x="20" y="2"/>
                </a:lnTo>
                <a:lnTo>
                  <a:pt x="19" y="2"/>
                </a:lnTo>
                <a:lnTo>
                  <a:pt x="17" y="2"/>
                </a:lnTo>
                <a:lnTo>
                  <a:pt x="16" y="3"/>
                </a:lnTo>
                <a:lnTo>
                  <a:pt x="15" y="3"/>
                </a:lnTo>
                <a:lnTo>
                  <a:pt x="13" y="4"/>
                </a:lnTo>
                <a:lnTo>
                  <a:pt x="12" y="4"/>
                </a:lnTo>
                <a:lnTo>
                  <a:pt x="12" y="6"/>
                </a:lnTo>
                <a:lnTo>
                  <a:pt x="11" y="6"/>
                </a:lnTo>
                <a:lnTo>
                  <a:pt x="9" y="7"/>
                </a:lnTo>
                <a:lnTo>
                  <a:pt x="8" y="8"/>
                </a:lnTo>
                <a:lnTo>
                  <a:pt x="7" y="10"/>
                </a:lnTo>
                <a:lnTo>
                  <a:pt x="5" y="11"/>
                </a:lnTo>
                <a:lnTo>
                  <a:pt x="5" y="12"/>
                </a:lnTo>
                <a:lnTo>
                  <a:pt x="4" y="12"/>
                </a:lnTo>
                <a:lnTo>
                  <a:pt x="4" y="14"/>
                </a:lnTo>
                <a:lnTo>
                  <a:pt x="3" y="15"/>
                </a:lnTo>
                <a:lnTo>
                  <a:pt x="3" y="16"/>
                </a:lnTo>
                <a:lnTo>
                  <a:pt x="3" y="18"/>
                </a:lnTo>
                <a:lnTo>
                  <a:pt x="1" y="19"/>
                </a:lnTo>
                <a:lnTo>
                  <a:pt x="1" y="20"/>
                </a:lnTo>
                <a:lnTo>
                  <a:pt x="1" y="22"/>
                </a:lnTo>
                <a:lnTo>
                  <a:pt x="1" y="23"/>
                </a:lnTo>
                <a:lnTo>
                  <a:pt x="1" y="24"/>
                </a:lnTo>
                <a:lnTo>
                  <a:pt x="1" y="26"/>
                </a:lnTo>
                <a:lnTo>
                  <a:pt x="0" y="27"/>
                </a:lnTo>
                <a:lnTo>
                  <a:pt x="1" y="28"/>
                </a:lnTo>
                <a:lnTo>
                  <a:pt x="1" y="29"/>
                </a:lnTo>
                <a:lnTo>
                  <a:pt x="1" y="31"/>
                </a:lnTo>
                <a:lnTo>
                  <a:pt x="1" y="32"/>
                </a:lnTo>
                <a:lnTo>
                  <a:pt x="1" y="33"/>
                </a:lnTo>
                <a:lnTo>
                  <a:pt x="1" y="35"/>
                </a:lnTo>
                <a:lnTo>
                  <a:pt x="3" y="36"/>
                </a:lnTo>
                <a:lnTo>
                  <a:pt x="3" y="37"/>
                </a:lnTo>
                <a:lnTo>
                  <a:pt x="3" y="39"/>
                </a:lnTo>
                <a:lnTo>
                  <a:pt x="4" y="39"/>
                </a:lnTo>
                <a:lnTo>
                  <a:pt x="4" y="40"/>
                </a:lnTo>
                <a:lnTo>
                  <a:pt x="5" y="41"/>
                </a:lnTo>
                <a:lnTo>
                  <a:pt x="5" y="43"/>
                </a:lnTo>
                <a:lnTo>
                  <a:pt x="7" y="44"/>
                </a:lnTo>
                <a:lnTo>
                  <a:pt x="8" y="44"/>
                </a:lnTo>
                <a:lnTo>
                  <a:pt x="8" y="45"/>
                </a:lnTo>
                <a:lnTo>
                  <a:pt x="9" y="47"/>
                </a:lnTo>
                <a:lnTo>
                  <a:pt x="11" y="47"/>
                </a:lnTo>
                <a:lnTo>
                  <a:pt x="12" y="48"/>
                </a:lnTo>
                <a:lnTo>
                  <a:pt x="13" y="49"/>
                </a:lnTo>
                <a:lnTo>
                  <a:pt x="15" y="49"/>
                </a:lnTo>
                <a:lnTo>
                  <a:pt x="16" y="51"/>
                </a:lnTo>
                <a:lnTo>
                  <a:pt x="17" y="51"/>
                </a:lnTo>
                <a:lnTo>
                  <a:pt x="19" y="52"/>
                </a:lnTo>
                <a:lnTo>
                  <a:pt x="20" y="52"/>
                </a:lnTo>
                <a:lnTo>
                  <a:pt x="21" y="52"/>
                </a:lnTo>
                <a:lnTo>
                  <a:pt x="23" y="53"/>
                </a:lnTo>
                <a:lnTo>
                  <a:pt x="24" y="53"/>
                </a:lnTo>
                <a:lnTo>
                  <a:pt x="25" y="53"/>
                </a:lnTo>
                <a:lnTo>
                  <a:pt x="27" y="53"/>
                </a:lnTo>
                <a:lnTo>
                  <a:pt x="29" y="53"/>
                </a:lnTo>
                <a:lnTo>
                  <a:pt x="31" y="53"/>
                </a:lnTo>
                <a:lnTo>
                  <a:pt x="32" y="53"/>
                </a:lnTo>
                <a:lnTo>
                  <a:pt x="33" y="52"/>
                </a:lnTo>
                <a:lnTo>
                  <a:pt x="34" y="52"/>
                </a:lnTo>
                <a:lnTo>
                  <a:pt x="36" y="52"/>
                </a:lnTo>
                <a:lnTo>
                  <a:pt x="37" y="51"/>
                </a:lnTo>
                <a:lnTo>
                  <a:pt x="38" y="51"/>
                </a:lnTo>
                <a:lnTo>
                  <a:pt x="40" y="49"/>
                </a:lnTo>
                <a:lnTo>
                  <a:pt x="41" y="49"/>
                </a:lnTo>
                <a:lnTo>
                  <a:pt x="42" y="48"/>
                </a:lnTo>
                <a:lnTo>
                  <a:pt x="44" y="47"/>
                </a:lnTo>
                <a:lnTo>
                  <a:pt x="45" y="47"/>
                </a:lnTo>
                <a:lnTo>
                  <a:pt x="46" y="45"/>
                </a:lnTo>
                <a:lnTo>
                  <a:pt x="46" y="44"/>
                </a:lnTo>
                <a:lnTo>
                  <a:pt x="48" y="44"/>
                </a:lnTo>
                <a:lnTo>
                  <a:pt x="49" y="43"/>
                </a:lnTo>
                <a:lnTo>
                  <a:pt x="49" y="41"/>
                </a:lnTo>
                <a:lnTo>
                  <a:pt x="50" y="40"/>
                </a:lnTo>
                <a:lnTo>
                  <a:pt x="50" y="39"/>
                </a:lnTo>
                <a:lnTo>
                  <a:pt x="52" y="39"/>
                </a:lnTo>
                <a:lnTo>
                  <a:pt x="52" y="37"/>
                </a:lnTo>
                <a:lnTo>
                  <a:pt x="52" y="36"/>
                </a:lnTo>
                <a:lnTo>
                  <a:pt x="53" y="35"/>
                </a:lnTo>
                <a:lnTo>
                  <a:pt x="53" y="33"/>
                </a:lnTo>
                <a:lnTo>
                  <a:pt x="53" y="32"/>
                </a:lnTo>
                <a:lnTo>
                  <a:pt x="53" y="31"/>
                </a:lnTo>
                <a:lnTo>
                  <a:pt x="53" y="29"/>
                </a:lnTo>
                <a:lnTo>
                  <a:pt x="53" y="28"/>
                </a:lnTo>
                <a:lnTo>
                  <a:pt x="53" y="27"/>
                </a:lnTo>
                <a:lnTo>
                  <a:pt x="53" y="26"/>
                </a:lnTo>
                <a:lnTo>
                  <a:pt x="53" y="24"/>
                </a:lnTo>
                <a:lnTo>
                  <a:pt x="53" y="23"/>
                </a:lnTo>
                <a:lnTo>
                  <a:pt x="53" y="22"/>
                </a:lnTo>
                <a:lnTo>
                  <a:pt x="53" y="20"/>
                </a:lnTo>
                <a:lnTo>
                  <a:pt x="53" y="19"/>
                </a:lnTo>
                <a:lnTo>
                  <a:pt x="52" y="18"/>
                </a:lnTo>
                <a:lnTo>
                  <a:pt x="52" y="16"/>
                </a:lnTo>
                <a:lnTo>
                  <a:pt x="52" y="15"/>
                </a:lnTo>
                <a:lnTo>
                  <a:pt x="50" y="14"/>
                </a:lnTo>
                <a:lnTo>
                  <a:pt x="50" y="12"/>
                </a:lnTo>
                <a:lnTo>
                  <a:pt x="49" y="12"/>
                </a:lnTo>
                <a:lnTo>
                  <a:pt x="49" y="11"/>
                </a:lnTo>
                <a:lnTo>
                  <a:pt x="48" y="10"/>
                </a:lnTo>
                <a:lnTo>
                  <a:pt x="46" y="8"/>
                </a:lnTo>
                <a:lnTo>
                  <a:pt x="45" y="7"/>
                </a:lnTo>
                <a:lnTo>
                  <a:pt x="44" y="6"/>
                </a:lnTo>
                <a:lnTo>
                  <a:pt x="42" y="6"/>
                </a:lnTo>
                <a:lnTo>
                  <a:pt x="42" y="4"/>
                </a:lnTo>
                <a:lnTo>
                  <a:pt x="41" y="4"/>
                </a:lnTo>
                <a:lnTo>
                  <a:pt x="40" y="3"/>
                </a:lnTo>
                <a:lnTo>
                  <a:pt x="38" y="3"/>
                </a:lnTo>
                <a:lnTo>
                  <a:pt x="37" y="2"/>
                </a:lnTo>
                <a:lnTo>
                  <a:pt x="36" y="2"/>
                </a:lnTo>
                <a:lnTo>
                  <a:pt x="34" y="2"/>
                </a:lnTo>
                <a:lnTo>
                  <a:pt x="33" y="0"/>
                </a:lnTo>
                <a:lnTo>
                  <a:pt x="32" y="0"/>
                </a:lnTo>
                <a:lnTo>
                  <a:pt x="31" y="0"/>
                </a:lnTo>
                <a:lnTo>
                  <a:pt x="29" y="0"/>
                </a:lnTo>
                <a:lnTo>
                  <a:pt x="27" y="0"/>
                </a:lnTo>
                <a:lnTo>
                  <a:pt x="27" y="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8" name="Freeform 106">
            <a:extLst>
              <a:ext uri="{FF2B5EF4-FFF2-40B4-BE49-F238E27FC236}">
                <a16:creationId xmlns:a16="http://schemas.microsoft.com/office/drawing/2014/main" id="{C7E0D3C0-3F1A-634E-989A-AA062E332379}"/>
              </a:ext>
            </a:extLst>
          </p:cNvPr>
          <p:cNvSpPr>
            <a:spLocks/>
          </p:cNvSpPr>
          <p:nvPr/>
        </p:nvSpPr>
        <p:spPr bwMode="auto">
          <a:xfrm>
            <a:off x="4983831" y="1976803"/>
            <a:ext cx="34967" cy="35329"/>
          </a:xfrm>
          <a:custGeom>
            <a:avLst/>
            <a:gdLst>
              <a:gd name="T0" fmla="*/ 1 w 53"/>
              <a:gd name="T1" fmla="*/ 0 h 53"/>
              <a:gd name="T2" fmla="*/ 1 w 53"/>
              <a:gd name="T3" fmla="*/ 0 h 53"/>
              <a:gd name="T4" fmla="*/ 1 w 53"/>
              <a:gd name="T5" fmla="*/ 1 h 53"/>
              <a:gd name="T6" fmla="*/ 1 w 53"/>
              <a:gd name="T7" fmla="*/ 1 h 53"/>
              <a:gd name="T8" fmla="*/ 1 w 53"/>
              <a:gd name="T9" fmla="*/ 1 h 53"/>
              <a:gd name="T10" fmla="*/ 1 w 53"/>
              <a:gd name="T11" fmla="*/ 1 h 53"/>
              <a:gd name="T12" fmla="*/ 1 w 53"/>
              <a:gd name="T13" fmla="*/ 1 h 53"/>
              <a:gd name="T14" fmla="*/ 1 w 53"/>
              <a:gd name="T15" fmla="*/ 1 h 53"/>
              <a:gd name="T16" fmla="*/ 1 w 53"/>
              <a:gd name="T17" fmla="*/ 1 h 53"/>
              <a:gd name="T18" fmla="*/ 1 w 53"/>
              <a:gd name="T19" fmla="*/ 1 h 53"/>
              <a:gd name="T20" fmla="*/ 1 w 53"/>
              <a:gd name="T21" fmla="*/ 1 h 53"/>
              <a:gd name="T22" fmla="*/ 1 w 53"/>
              <a:gd name="T23" fmla="*/ 1 h 53"/>
              <a:gd name="T24" fmla="*/ 1 w 53"/>
              <a:gd name="T25" fmla="*/ 1 h 53"/>
              <a:gd name="T26" fmla="*/ 1 w 53"/>
              <a:gd name="T27" fmla="*/ 1 h 53"/>
              <a:gd name="T28" fmla="*/ 1 w 53"/>
              <a:gd name="T29" fmla="*/ 1 h 53"/>
              <a:gd name="T30" fmla="*/ 1 w 53"/>
              <a:gd name="T31" fmla="*/ 1 h 53"/>
              <a:gd name="T32" fmla="*/ 1 w 53"/>
              <a:gd name="T33" fmla="*/ 1 h 53"/>
              <a:gd name="T34" fmla="*/ 1 w 53"/>
              <a:gd name="T35" fmla="*/ 1 h 53"/>
              <a:gd name="T36" fmla="*/ 1 w 53"/>
              <a:gd name="T37" fmla="*/ 1 h 53"/>
              <a:gd name="T38" fmla="*/ 1 w 53"/>
              <a:gd name="T39" fmla="*/ 1 h 53"/>
              <a:gd name="T40" fmla="*/ 1 w 53"/>
              <a:gd name="T41" fmla="*/ 1 h 53"/>
              <a:gd name="T42" fmla="*/ 1 w 53"/>
              <a:gd name="T43" fmla="*/ 1 h 53"/>
              <a:gd name="T44" fmla="*/ 1 w 53"/>
              <a:gd name="T45" fmla="*/ 1 h 53"/>
              <a:gd name="T46" fmla="*/ 1 w 53"/>
              <a:gd name="T47" fmla="*/ 1 h 53"/>
              <a:gd name="T48" fmla="*/ 1 w 53"/>
              <a:gd name="T49" fmla="*/ 1 h 53"/>
              <a:gd name="T50" fmla="*/ 1 w 53"/>
              <a:gd name="T51" fmla="*/ 1 h 53"/>
              <a:gd name="T52" fmla="*/ 1 w 53"/>
              <a:gd name="T53" fmla="*/ 1 h 53"/>
              <a:gd name="T54" fmla="*/ 1 w 53"/>
              <a:gd name="T55" fmla="*/ 1 h 53"/>
              <a:gd name="T56" fmla="*/ 1 w 53"/>
              <a:gd name="T57" fmla="*/ 1 h 53"/>
              <a:gd name="T58" fmla="*/ 1 w 53"/>
              <a:gd name="T59" fmla="*/ 1 h 53"/>
              <a:gd name="T60" fmla="*/ 1 w 53"/>
              <a:gd name="T61" fmla="*/ 1 h 53"/>
              <a:gd name="T62" fmla="*/ 1 w 53"/>
              <a:gd name="T63" fmla="*/ 1 h 53"/>
              <a:gd name="T64" fmla="*/ 1 w 53"/>
              <a:gd name="T65" fmla="*/ 1 h 53"/>
              <a:gd name="T66" fmla="*/ 1 w 53"/>
              <a:gd name="T67" fmla="*/ 1 h 53"/>
              <a:gd name="T68" fmla="*/ 1 w 53"/>
              <a:gd name="T69" fmla="*/ 1 h 53"/>
              <a:gd name="T70" fmla="*/ 1 w 53"/>
              <a:gd name="T71" fmla="*/ 1 h 53"/>
              <a:gd name="T72" fmla="*/ 1 w 53"/>
              <a:gd name="T73" fmla="*/ 1 h 53"/>
              <a:gd name="T74" fmla="*/ 1 w 53"/>
              <a:gd name="T75" fmla="*/ 1 h 53"/>
              <a:gd name="T76" fmla="*/ 1 w 53"/>
              <a:gd name="T77" fmla="*/ 1 h 53"/>
              <a:gd name="T78" fmla="*/ 1 w 53"/>
              <a:gd name="T79" fmla="*/ 1 h 53"/>
              <a:gd name="T80" fmla="*/ 1 w 53"/>
              <a:gd name="T81" fmla="*/ 1 h 53"/>
              <a:gd name="T82" fmla="*/ 1 w 53"/>
              <a:gd name="T83" fmla="*/ 1 h 53"/>
              <a:gd name="T84" fmla="*/ 1 w 53"/>
              <a:gd name="T85" fmla="*/ 0 h 53"/>
              <a:gd name="T86" fmla="*/ 1 w 53"/>
              <a:gd name="T87" fmla="*/ 0 h 53"/>
              <a:gd name="T88" fmla="*/ 1 w 53"/>
              <a:gd name="T89" fmla="*/ 1 h 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53"/>
              <a:gd name="T136" fmla="*/ 0 h 53"/>
              <a:gd name="T137" fmla="*/ 53 w 53"/>
              <a:gd name="T138" fmla="*/ 53 h 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53" h="53">
                <a:moveTo>
                  <a:pt x="27" y="27"/>
                </a:moveTo>
                <a:lnTo>
                  <a:pt x="27" y="0"/>
                </a:lnTo>
                <a:lnTo>
                  <a:pt x="25" y="0"/>
                </a:lnTo>
                <a:lnTo>
                  <a:pt x="24" y="0"/>
                </a:lnTo>
                <a:lnTo>
                  <a:pt x="23" y="0"/>
                </a:lnTo>
                <a:lnTo>
                  <a:pt x="21" y="0"/>
                </a:lnTo>
                <a:lnTo>
                  <a:pt x="20" y="0"/>
                </a:lnTo>
                <a:lnTo>
                  <a:pt x="20" y="2"/>
                </a:lnTo>
                <a:lnTo>
                  <a:pt x="19" y="2"/>
                </a:lnTo>
                <a:lnTo>
                  <a:pt x="17" y="2"/>
                </a:lnTo>
                <a:lnTo>
                  <a:pt x="16" y="3"/>
                </a:lnTo>
                <a:lnTo>
                  <a:pt x="15" y="3"/>
                </a:lnTo>
                <a:lnTo>
                  <a:pt x="13" y="4"/>
                </a:lnTo>
                <a:lnTo>
                  <a:pt x="12" y="4"/>
                </a:lnTo>
                <a:lnTo>
                  <a:pt x="12" y="6"/>
                </a:lnTo>
                <a:lnTo>
                  <a:pt x="11" y="6"/>
                </a:lnTo>
                <a:lnTo>
                  <a:pt x="9" y="7"/>
                </a:lnTo>
                <a:lnTo>
                  <a:pt x="8" y="8"/>
                </a:lnTo>
                <a:lnTo>
                  <a:pt x="7" y="10"/>
                </a:lnTo>
                <a:lnTo>
                  <a:pt x="5" y="11"/>
                </a:lnTo>
                <a:lnTo>
                  <a:pt x="5" y="12"/>
                </a:lnTo>
                <a:lnTo>
                  <a:pt x="4" y="12"/>
                </a:lnTo>
                <a:lnTo>
                  <a:pt x="4" y="14"/>
                </a:lnTo>
                <a:lnTo>
                  <a:pt x="3" y="15"/>
                </a:lnTo>
                <a:lnTo>
                  <a:pt x="3" y="16"/>
                </a:lnTo>
                <a:lnTo>
                  <a:pt x="3" y="18"/>
                </a:lnTo>
                <a:lnTo>
                  <a:pt x="1" y="19"/>
                </a:lnTo>
                <a:lnTo>
                  <a:pt x="1" y="20"/>
                </a:lnTo>
                <a:lnTo>
                  <a:pt x="1" y="21"/>
                </a:lnTo>
                <a:lnTo>
                  <a:pt x="1" y="23"/>
                </a:lnTo>
                <a:lnTo>
                  <a:pt x="1" y="24"/>
                </a:lnTo>
                <a:lnTo>
                  <a:pt x="1" y="25"/>
                </a:lnTo>
                <a:lnTo>
                  <a:pt x="0" y="27"/>
                </a:lnTo>
                <a:lnTo>
                  <a:pt x="1" y="28"/>
                </a:lnTo>
                <a:lnTo>
                  <a:pt x="1" y="29"/>
                </a:lnTo>
                <a:lnTo>
                  <a:pt x="1" y="31"/>
                </a:lnTo>
                <a:lnTo>
                  <a:pt x="1" y="32"/>
                </a:lnTo>
                <a:lnTo>
                  <a:pt x="1" y="33"/>
                </a:lnTo>
                <a:lnTo>
                  <a:pt x="1" y="35"/>
                </a:lnTo>
                <a:lnTo>
                  <a:pt x="3" y="36"/>
                </a:lnTo>
                <a:lnTo>
                  <a:pt x="3" y="37"/>
                </a:lnTo>
                <a:lnTo>
                  <a:pt x="3" y="39"/>
                </a:lnTo>
                <a:lnTo>
                  <a:pt x="4" y="39"/>
                </a:lnTo>
                <a:lnTo>
                  <a:pt x="4" y="40"/>
                </a:lnTo>
                <a:lnTo>
                  <a:pt x="5" y="41"/>
                </a:lnTo>
                <a:lnTo>
                  <a:pt x="5" y="43"/>
                </a:lnTo>
                <a:lnTo>
                  <a:pt x="7" y="44"/>
                </a:lnTo>
                <a:lnTo>
                  <a:pt x="8" y="44"/>
                </a:lnTo>
                <a:lnTo>
                  <a:pt x="8" y="45"/>
                </a:lnTo>
                <a:lnTo>
                  <a:pt x="9" y="47"/>
                </a:lnTo>
                <a:lnTo>
                  <a:pt x="11" y="47"/>
                </a:lnTo>
                <a:lnTo>
                  <a:pt x="12" y="48"/>
                </a:lnTo>
                <a:lnTo>
                  <a:pt x="13" y="49"/>
                </a:lnTo>
                <a:lnTo>
                  <a:pt x="15" y="49"/>
                </a:lnTo>
                <a:lnTo>
                  <a:pt x="16" y="51"/>
                </a:lnTo>
                <a:lnTo>
                  <a:pt x="17" y="51"/>
                </a:lnTo>
                <a:lnTo>
                  <a:pt x="19" y="52"/>
                </a:lnTo>
                <a:lnTo>
                  <a:pt x="20" y="52"/>
                </a:lnTo>
                <a:lnTo>
                  <a:pt x="21" y="52"/>
                </a:lnTo>
                <a:lnTo>
                  <a:pt x="23" y="53"/>
                </a:lnTo>
                <a:lnTo>
                  <a:pt x="24" y="53"/>
                </a:lnTo>
                <a:lnTo>
                  <a:pt x="25" y="53"/>
                </a:lnTo>
                <a:lnTo>
                  <a:pt x="27" y="53"/>
                </a:lnTo>
                <a:lnTo>
                  <a:pt x="29" y="53"/>
                </a:lnTo>
                <a:lnTo>
                  <a:pt x="31" y="53"/>
                </a:lnTo>
                <a:lnTo>
                  <a:pt x="32" y="53"/>
                </a:lnTo>
                <a:lnTo>
                  <a:pt x="33" y="52"/>
                </a:lnTo>
                <a:lnTo>
                  <a:pt x="34" y="52"/>
                </a:lnTo>
                <a:lnTo>
                  <a:pt x="36" y="52"/>
                </a:lnTo>
                <a:lnTo>
                  <a:pt x="37" y="51"/>
                </a:lnTo>
                <a:lnTo>
                  <a:pt x="38" y="51"/>
                </a:lnTo>
                <a:lnTo>
                  <a:pt x="40" y="49"/>
                </a:lnTo>
                <a:lnTo>
                  <a:pt x="41" y="49"/>
                </a:lnTo>
                <a:lnTo>
                  <a:pt x="42" y="48"/>
                </a:lnTo>
                <a:lnTo>
                  <a:pt x="44" y="47"/>
                </a:lnTo>
                <a:lnTo>
                  <a:pt x="45" y="47"/>
                </a:lnTo>
                <a:lnTo>
                  <a:pt x="46" y="45"/>
                </a:lnTo>
                <a:lnTo>
                  <a:pt x="46" y="44"/>
                </a:lnTo>
                <a:lnTo>
                  <a:pt x="48" y="44"/>
                </a:lnTo>
                <a:lnTo>
                  <a:pt x="49" y="43"/>
                </a:lnTo>
                <a:lnTo>
                  <a:pt x="49" y="41"/>
                </a:lnTo>
                <a:lnTo>
                  <a:pt x="50" y="40"/>
                </a:lnTo>
                <a:lnTo>
                  <a:pt x="50" y="39"/>
                </a:lnTo>
                <a:lnTo>
                  <a:pt x="52" y="39"/>
                </a:lnTo>
                <a:lnTo>
                  <a:pt x="52" y="37"/>
                </a:lnTo>
                <a:lnTo>
                  <a:pt x="52" y="36"/>
                </a:lnTo>
                <a:lnTo>
                  <a:pt x="53" y="35"/>
                </a:lnTo>
                <a:lnTo>
                  <a:pt x="53" y="33"/>
                </a:lnTo>
                <a:lnTo>
                  <a:pt x="53" y="32"/>
                </a:lnTo>
                <a:lnTo>
                  <a:pt x="53" y="31"/>
                </a:lnTo>
                <a:lnTo>
                  <a:pt x="53" y="29"/>
                </a:lnTo>
                <a:lnTo>
                  <a:pt x="53" y="28"/>
                </a:lnTo>
                <a:lnTo>
                  <a:pt x="53" y="27"/>
                </a:lnTo>
                <a:lnTo>
                  <a:pt x="53" y="25"/>
                </a:lnTo>
                <a:lnTo>
                  <a:pt x="53" y="24"/>
                </a:lnTo>
                <a:lnTo>
                  <a:pt x="53" y="23"/>
                </a:lnTo>
                <a:lnTo>
                  <a:pt x="53" y="21"/>
                </a:lnTo>
                <a:lnTo>
                  <a:pt x="53" y="20"/>
                </a:lnTo>
                <a:lnTo>
                  <a:pt x="53" y="19"/>
                </a:lnTo>
                <a:lnTo>
                  <a:pt x="52" y="18"/>
                </a:lnTo>
                <a:lnTo>
                  <a:pt x="52" y="16"/>
                </a:lnTo>
                <a:lnTo>
                  <a:pt x="52" y="15"/>
                </a:lnTo>
                <a:lnTo>
                  <a:pt x="50" y="14"/>
                </a:lnTo>
                <a:lnTo>
                  <a:pt x="50" y="12"/>
                </a:lnTo>
                <a:lnTo>
                  <a:pt x="49" y="12"/>
                </a:lnTo>
                <a:lnTo>
                  <a:pt x="49" y="11"/>
                </a:lnTo>
                <a:lnTo>
                  <a:pt x="48" y="10"/>
                </a:lnTo>
                <a:lnTo>
                  <a:pt x="46" y="8"/>
                </a:lnTo>
                <a:lnTo>
                  <a:pt x="45" y="7"/>
                </a:lnTo>
                <a:lnTo>
                  <a:pt x="44" y="6"/>
                </a:lnTo>
                <a:lnTo>
                  <a:pt x="42" y="6"/>
                </a:lnTo>
                <a:lnTo>
                  <a:pt x="42" y="4"/>
                </a:lnTo>
                <a:lnTo>
                  <a:pt x="41" y="4"/>
                </a:lnTo>
                <a:lnTo>
                  <a:pt x="40" y="3"/>
                </a:lnTo>
                <a:lnTo>
                  <a:pt x="38" y="3"/>
                </a:lnTo>
                <a:lnTo>
                  <a:pt x="37" y="2"/>
                </a:lnTo>
                <a:lnTo>
                  <a:pt x="36" y="2"/>
                </a:lnTo>
                <a:lnTo>
                  <a:pt x="34" y="2"/>
                </a:lnTo>
                <a:lnTo>
                  <a:pt x="33" y="0"/>
                </a:lnTo>
                <a:lnTo>
                  <a:pt x="32" y="0"/>
                </a:lnTo>
                <a:lnTo>
                  <a:pt x="31" y="0"/>
                </a:lnTo>
                <a:lnTo>
                  <a:pt x="29" y="0"/>
                </a:lnTo>
                <a:lnTo>
                  <a:pt x="27" y="0"/>
                </a:lnTo>
                <a:lnTo>
                  <a:pt x="27" y="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9" name="Freeform 107">
            <a:extLst>
              <a:ext uri="{FF2B5EF4-FFF2-40B4-BE49-F238E27FC236}">
                <a16:creationId xmlns:a16="http://schemas.microsoft.com/office/drawing/2014/main" id="{455273D7-B828-E642-8EDE-56B7893AD252}"/>
              </a:ext>
            </a:extLst>
          </p:cNvPr>
          <p:cNvSpPr>
            <a:spLocks/>
          </p:cNvSpPr>
          <p:nvPr/>
        </p:nvSpPr>
        <p:spPr bwMode="auto">
          <a:xfrm>
            <a:off x="4983831" y="2115500"/>
            <a:ext cx="34967" cy="35329"/>
          </a:xfrm>
          <a:custGeom>
            <a:avLst/>
            <a:gdLst>
              <a:gd name="T0" fmla="*/ 1 w 53"/>
              <a:gd name="T1" fmla="*/ 0 h 53"/>
              <a:gd name="T2" fmla="*/ 1 w 53"/>
              <a:gd name="T3" fmla="*/ 0 h 53"/>
              <a:gd name="T4" fmla="*/ 1 w 53"/>
              <a:gd name="T5" fmla="*/ 1 h 53"/>
              <a:gd name="T6" fmla="*/ 1 w 53"/>
              <a:gd name="T7" fmla="*/ 1 h 53"/>
              <a:gd name="T8" fmla="*/ 1 w 53"/>
              <a:gd name="T9" fmla="*/ 1 h 53"/>
              <a:gd name="T10" fmla="*/ 1 w 53"/>
              <a:gd name="T11" fmla="*/ 1 h 53"/>
              <a:gd name="T12" fmla="*/ 1 w 53"/>
              <a:gd name="T13" fmla="*/ 1 h 53"/>
              <a:gd name="T14" fmla="*/ 1 w 53"/>
              <a:gd name="T15" fmla="*/ 1 h 53"/>
              <a:gd name="T16" fmla="*/ 1 w 53"/>
              <a:gd name="T17" fmla="*/ 1 h 53"/>
              <a:gd name="T18" fmla="*/ 1 w 53"/>
              <a:gd name="T19" fmla="*/ 1 h 53"/>
              <a:gd name="T20" fmla="*/ 1 w 53"/>
              <a:gd name="T21" fmla="*/ 1 h 53"/>
              <a:gd name="T22" fmla="*/ 1 w 53"/>
              <a:gd name="T23" fmla="*/ 1 h 53"/>
              <a:gd name="T24" fmla="*/ 1 w 53"/>
              <a:gd name="T25" fmla="*/ 1 h 53"/>
              <a:gd name="T26" fmla="*/ 1 w 53"/>
              <a:gd name="T27" fmla="*/ 1 h 53"/>
              <a:gd name="T28" fmla="*/ 1 w 53"/>
              <a:gd name="T29" fmla="*/ 1 h 53"/>
              <a:gd name="T30" fmla="*/ 1 w 53"/>
              <a:gd name="T31" fmla="*/ 1 h 53"/>
              <a:gd name="T32" fmla="*/ 1 w 53"/>
              <a:gd name="T33" fmla="*/ 1 h 53"/>
              <a:gd name="T34" fmla="*/ 1 w 53"/>
              <a:gd name="T35" fmla="*/ 1 h 53"/>
              <a:gd name="T36" fmla="*/ 1 w 53"/>
              <a:gd name="T37" fmla="*/ 1 h 53"/>
              <a:gd name="T38" fmla="*/ 1 w 53"/>
              <a:gd name="T39" fmla="*/ 1 h 53"/>
              <a:gd name="T40" fmla="*/ 1 w 53"/>
              <a:gd name="T41" fmla="*/ 1 h 53"/>
              <a:gd name="T42" fmla="*/ 1 w 53"/>
              <a:gd name="T43" fmla="*/ 1 h 53"/>
              <a:gd name="T44" fmla="*/ 1 w 53"/>
              <a:gd name="T45" fmla="*/ 1 h 53"/>
              <a:gd name="T46" fmla="*/ 1 w 53"/>
              <a:gd name="T47" fmla="*/ 1 h 53"/>
              <a:gd name="T48" fmla="*/ 1 w 53"/>
              <a:gd name="T49" fmla="*/ 1 h 53"/>
              <a:gd name="T50" fmla="*/ 1 w 53"/>
              <a:gd name="T51" fmla="*/ 1 h 53"/>
              <a:gd name="T52" fmla="*/ 1 w 53"/>
              <a:gd name="T53" fmla="*/ 1 h 53"/>
              <a:gd name="T54" fmla="*/ 1 w 53"/>
              <a:gd name="T55" fmla="*/ 1 h 53"/>
              <a:gd name="T56" fmla="*/ 1 w 53"/>
              <a:gd name="T57" fmla="*/ 1 h 53"/>
              <a:gd name="T58" fmla="*/ 1 w 53"/>
              <a:gd name="T59" fmla="*/ 1 h 53"/>
              <a:gd name="T60" fmla="*/ 1 w 53"/>
              <a:gd name="T61" fmla="*/ 1 h 53"/>
              <a:gd name="T62" fmla="*/ 1 w 53"/>
              <a:gd name="T63" fmla="*/ 1 h 53"/>
              <a:gd name="T64" fmla="*/ 1 w 53"/>
              <a:gd name="T65" fmla="*/ 1 h 53"/>
              <a:gd name="T66" fmla="*/ 1 w 53"/>
              <a:gd name="T67" fmla="*/ 1 h 53"/>
              <a:gd name="T68" fmla="*/ 1 w 53"/>
              <a:gd name="T69" fmla="*/ 1 h 53"/>
              <a:gd name="T70" fmla="*/ 1 w 53"/>
              <a:gd name="T71" fmla="*/ 1 h 53"/>
              <a:gd name="T72" fmla="*/ 1 w 53"/>
              <a:gd name="T73" fmla="*/ 1 h 53"/>
              <a:gd name="T74" fmla="*/ 1 w 53"/>
              <a:gd name="T75" fmla="*/ 1 h 53"/>
              <a:gd name="T76" fmla="*/ 1 w 53"/>
              <a:gd name="T77" fmla="*/ 1 h 53"/>
              <a:gd name="T78" fmla="*/ 1 w 53"/>
              <a:gd name="T79" fmla="*/ 1 h 53"/>
              <a:gd name="T80" fmla="*/ 1 w 53"/>
              <a:gd name="T81" fmla="*/ 1 h 53"/>
              <a:gd name="T82" fmla="*/ 1 w 53"/>
              <a:gd name="T83" fmla="*/ 1 h 53"/>
              <a:gd name="T84" fmla="*/ 1 w 53"/>
              <a:gd name="T85" fmla="*/ 0 h 53"/>
              <a:gd name="T86" fmla="*/ 1 w 53"/>
              <a:gd name="T87" fmla="*/ 0 h 53"/>
              <a:gd name="T88" fmla="*/ 1 w 53"/>
              <a:gd name="T89" fmla="*/ 1 h 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53"/>
              <a:gd name="T136" fmla="*/ 0 h 53"/>
              <a:gd name="T137" fmla="*/ 53 w 53"/>
              <a:gd name="T138" fmla="*/ 53 h 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53" h="53">
                <a:moveTo>
                  <a:pt x="27" y="27"/>
                </a:moveTo>
                <a:lnTo>
                  <a:pt x="27" y="0"/>
                </a:lnTo>
                <a:lnTo>
                  <a:pt x="25" y="0"/>
                </a:lnTo>
                <a:lnTo>
                  <a:pt x="24" y="0"/>
                </a:lnTo>
                <a:lnTo>
                  <a:pt x="23" y="0"/>
                </a:lnTo>
                <a:lnTo>
                  <a:pt x="21" y="0"/>
                </a:lnTo>
                <a:lnTo>
                  <a:pt x="20" y="0"/>
                </a:lnTo>
                <a:lnTo>
                  <a:pt x="20" y="2"/>
                </a:lnTo>
                <a:lnTo>
                  <a:pt x="19" y="2"/>
                </a:lnTo>
                <a:lnTo>
                  <a:pt x="17" y="2"/>
                </a:lnTo>
                <a:lnTo>
                  <a:pt x="16" y="3"/>
                </a:lnTo>
                <a:lnTo>
                  <a:pt x="15" y="3"/>
                </a:lnTo>
                <a:lnTo>
                  <a:pt x="13" y="4"/>
                </a:lnTo>
                <a:lnTo>
                  <a:pt x="12" y="4"/>
                </a:lnTo>
                <a:lnTo>
                  <a:pt x="12" y="6"/>
                </a:lnTo>
                <a:lnTo>
                  <a:pt x="11" y="6"/>
                </a:lnTo>
                <a:lnTo>
                  <a:pt x="9" y="7"/>
                </a:lnTo>
                <a:lnTo>
                  <a:pt x="8" y="8"/>
                </a:lnTo>
                <a:lnTo>
                  <a:pt x="7" y="10"/>
                </a:lnTo>
                <a:lnTo>
                  <a:pt x="5" y="11"/>
                </a:lnTo>
                <a:lnTo>
                  <a:pt x="5" y="12"/>
                </a:lnTo>
                <a:lnTo>
                  <a:pt x="4" y="12"/>
                </a:lnTo>
                <a:lnTo>
                  <a:pt x="4" y="13"/>
                </a:lnTo>
                <a:lnTo>
                  <a:pt x="3" y="15"/>
                </a:lnTo>
                <a:lnTo>
                  <a:pt x="3" y="16"/>
                </a:lnTo>
                <a:lnTo>
                  <a:pt x="3" y="17"/>
                </a:lnTo>
                <a:lnTo>
                  <a:pt x="1" y="19"/>
                </a:lnTo>
                <a:lnTo>
                  <a:pt x="1" y="20"/>
                </a:lnTo>
                <a:lnTo>
                  <a:pt x="1" y="21"/>
                </a:lnTo>
                <a:lnTo>
                  <a:pt x="1" y="23"/>
                </a:lnTo>
                <a:lnTo>
                  <a:pt x="1" y="24"/>
                </a:lnTo>
                <a:lnTo>
                  <a:pt x="1" y="25"/>
                </a:lnTo>
                <a:lnTo>
                  <a:pt x="0" y="27"/>
                </a:lnTo>
                <a:lnTo>
                  <a:pt x="1" y="28"/>
                </a:lnTo>
                <a:lnTo>
                  <a:pt x="1" y="29"/>
                </a:lnTo>
                <a:lnTo>
                  <a:pt x="1" y="31"/>
                </a:lnTo>
                <a:lnTo>
                  <a:pt x="1" y="32"/>
                </a:lnTo>
                <a:lnTo>
                  <a:pt x="1" y="33"/>
                </a:lnTo>
                <a:lnTo>
                  <a:pt x="1" y="35"/>
                </a:lnTo>
                <a:lnTo>
                  <a:pt x="3" y="36"/>
                </a:lnTo>
                <a:lnTo>
                  <a:pt x="3" y="37"/>
                </a:lnTo>
                <a:lnTo>
                  <a:pt x="3" y="39"/>
                </a:lnTo>
                <a:lnTo>
                  <a:pt x="4" y="39"/>
                </a:lnTo>
                <a:lnTo>
                  <a:pt x="4" y="40"/>
                </a:lnTo>
                <a:lnTo>
                  <a:pt x="5" y="41"/>
                </a:lnTo>
                <a:lnTo>
                  <a:pt x="5" y="43"/>
                </a:lnTo>
                <a:lnTo>
                  <a:pt x="7" y="44"/>
                </a:lnTo>
                <a:lnTo>
                  <a:pt x="8" y="44"/>
                </a:lnTo>
                <a:lnTo>
                  <a:pt x="8" y="45"/>
                </a:lnTo>
                <a:lnTo>
                  <a:pt x="9" y="47"/>
                </a:lnTo>
                <a:lnTo>
                  <a:pt x="11" y="47"/>
                </a:lnTo>
                <a:lnTo>
                  <a:pt x="12" y="48"/>
                </a:lnTo>
                <a:lnTo>
                  <a:pt x="13" y="49"/>
                </a:lnTo>
                <a:lnTo>
                  <a:pt x="15" y="49"/>
                </a:lnTo>
                <a:lnTo>
                  <a:pt x="16" y="51"/>
                </a:lnTo>
                <a:lnTo>
                  <a:pt x="17" y="51"/>
                </a:lnTo>
                <a:lnTo>
                  <a:pt x="19" y="52"/>
                </a:lnTo>
                <a:lnTo>
                  <a:pt x="20" y="52"/>
                </a:lnTo>
                <a:lnTo>
                  <a:pt x="21" y="52"/>
                </a:lnTo>
                <a:lnTo>
                  <a:pt x="23" y="53"/>
                </a:lnTo>
                <a:lnTo>
                  <a:pt x="24" y="53"/>
                </a:lnTo>
                <a:lnTo>
                  <a:pt x="25" y="53"/>
                </a:lnTo>
                <a:lnTo>
                  <a:pt x="27" y="53"/>
                </a:lnTo>
                <a:lnTo>
                  <a:pt x="29" y="53"/>
                </a:lnTo>
                <a:lnTo>
                  <a:pt x="31" y="53"/>
                </a:lnTo>
                <a:lnTo>
                  <a:pt x="32" y="53"/>
                </a:lnTo>
                <a:lnTo>
                  <a:pt x="33" y="52"/>
                </a:lnTo>
                <a:lnTo>
                  <a:pt x="34" y="52"/>
                </a:lnTo>
                <a:lnTo>
                  <a:pt x="36" y="52"/>
                </a:lnTo>
                <a:lnTo>
                  <a:pt x="37" y="51"/>
                </a:lnTo>
                <a:lnTo>
                  <a:pt x="38" y="51"/>
                </a:lnTo>
                <a:lnTo>
                  <a:pt x="40" y="49"/>
                </a:lnTo>
                <a:lnTo>
                  <a:pt x="41" y="49"/>
                </a:lnTo>
                <a:lnTo>
                  <a:pt x="42" y="48"/>
                </a:lnTo>
                <a:lnTo>
                  <a:pt x="44" y="47"/>
                </a:lnTo>
                <a:lnTo>
                  <a:pt x="45" y="47"/>
                </a:lnTo>
                <a:lnTo>
                  <a:pt x="46" y="45"/>
                </a:lnTo>
                <a:lnTo>
                  <a:pt x="46" y="44"/>
                </a:lnTo>
                <a:lnTo>
                  <a:pt x="48" y="44"/>
                </a:lnTo>
                <a:lnTo>
                  <a:pt x="49" y="43"/>
                </a:lnTo>
                <a:lnTo>
                  <a:pt x="49" y="41"/>
                </a:lnTo>
                <a:lnTo>
                  <a:pt x="50" y="40"/>
                </a:lnTo>
                <a:lnTo>
                  <a:pt x="50" y="39"/>
                </a:lnTo>
                <a:lnTo>
                  <a:pt x="52" y="39"/>
                </a:lnTo>
                <a:lnTo>
                  <a:pt x="52" y="37"/>
                </a:lnTo>
                <a:lnTo>
                  <a:pt x="52" y="36"/>
                </a:lnTo>
                <a:lnTo>
                  <a:pt x="53" y="35"/>
                </a:lnTo>
                <a:lnTo>
                  <a:pt x="53" y="33"/>
                </a:lnTo>
                <a:lnTo>
                  <a:pt x="53" y="32"/>
                </a:lnTo>
                <a:lnTo>
                  <a:pt x="53" y="31"/>
                </a:lnTo>
                <a:lnTo>
                  <a:pt x="53" y="29"/>
                </a:lnTo>
                <a:lnTo>
                  <a:pt x="53" y="28"/>
                </a:lnTo>
                <a:lnTo>
                  <a:pt x="53" y="27"/>
                </a:lnTo>
                <a:lnTo>
                  <a:pt x="53" y="25"/>
                </a:lnTo>
                <a:lnTo>
                  <a:pt x="53" y="24"/>
                </a:lnTo>
                <a:lnTo>
                  <a:pt x="53" y="23"/>
                </a:lnTo>
                <a:lnTo>
                  <a:pt x="53" y="21"/>
                </a:lnTo>
                <a:lnTo>
                  <a:pt x="53" y="20"/>
                </a:lnTo>
                <a:lnTo>
                  <a:pt x="53" y="19"/>
                </a:lnTo>
                <a:lnTo>
                  <a:pt x="52" y="17"/>
                </a:lnTo>
                <a:lnTo>
                  <a:pt x="52" y="16"/>
                </a:lnTo>
                <a:lnTo>
                  <a:pt x="52" y="15"/>
                </a:lnTo>
                <a:lnTo>
                  <a:pt x="50" y="13"/>
                </a:lnTo>
                <a:lnTo>
                  <a:pt x="50" y="12"/>
                </a:lnTo>
                <a:lnTo>
                  <a:pt x="49" y="12"/>
                </a:lnTo>
                <a:lnTo>
                  <a:pt x="49" y="11"/>
                </a:lnTo>
                <a:lnTo>
                  <a:pt x="48" y="10"/>
                </a:lnTo>
                <a:lnTo>
                  <a:pt x="46" y="8"/>
                </a:lnTo>
                <a:lnTo>
                  <a:pt x="45" y="7"/>
                </a:lnTo>
                <a:lnTo>
                  <a:pt x="44" y="6"/>
                </a:lnTo>
                <a:lnTo>
                  <a:pt x="42" y="6"/>
                </a:lnTo>
                <a:lnTo>
                  <a:pt x="42" y="4"/>
                </a:lnTo>
                <a:lnTo>
                  <a:pt x="41" y="4"/>
                </a:lnTo>
                <a:lnTo>
                  <a:pt x="40" y="3"/>
                </a:lnTo>
                <a:lnTo>
                  <a:pt x="38" y="3"/>
                </a:lnTo>
                <a:lnTo>
                  <a:pt x="37" y="2"/>
                </a:lnTo>
                <a:lnTo>
                  <a:pt x="36" y="2"/>
                </a:lnTo>
                <a:lnTo>
                  <a:pt x="34" y="2"/>
                </a:lnTo>
                <a:lnTo>
                  <a:pt x="33" y="0"/>
                </a:lnTo>
                <a:lnTo>
                  <a:pt x="32" y="0"/>
                </a:lnTo>
                <a:lnTo>
                  <a:pt x="31" y="0"/>
                </a:lnTo>
                <a:lnTo>
                  <a:pt x="29" y="0"/>
                </a:lnTo>
                <a:lnTo>
                  <a:pt x="27" y="0"/>
                </a:lnTo>
                <a:lnTo>
                  <a:pt x="27" y="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0" name="Rectangle 108">
            <a:extLst>
              <a:ext uri="{FF2B5EF4-FFF2-40B4-BE49-F238E27FC236}">
                <a16:creationId xmlns:a16="http://schemas.microsoft.com/office/drawing/2014/main" id="{23983267-601A-9641-873B-68749B19D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7218" y="6142965"/>
            <a:ext cx="1099511" cy="22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Helvetica" pitchFamily="2" charset="0"/>
              </a:rPr>
              <a:t>(c) NOT gate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grpSp>
        <p:nvGrpSpPr>
          <p:cNvPr id="82031" name="Group 110">
            <a:extLst>
              <a:ext uri="{FF2B5EF4-FFF2-40B4-BE49-F238E27FC236}">
                <a16:creationId xmlns:a16="http://schemas.microsoft.com/office/drawing/2014/main" id="{62AFFEB5-EC54-E14D-9856-8BCDE223E96A}"/>
              </a:ext>
            </a:extLst>
          </p:cNvPr>
          <p:cNvGrpSpPr>
            <a:grpSpLocks/>
          </p:cNvGrpSpPr>
          <p:nvPr/>
        </p:nvGrpSpPr>
        <p:grpSpPr bwMode="auto">
          <a:xfrm>
            <a:off x="2686384" y="1657537"/>
            <a:ext cx="471404" cy="397774"/>
            <a:chOff x="3435" y="821"/>
            <a:chExt cx="421" cy="354"/>
          </a:xfrm>
        </p:grpSpPr>
        <p:sp>
          <p:nvSpPr>
            <p:cNvPr id="82038" name="Line 111">
              <a:extLst>
                <a:ext uri="{FF2B5EF4-FFF2-40B4-BE49-F238E27FC236}">
                  <a16:creationId xmlns:a16="http://schemas.microsoft.com/office/drawing/2014/main" id="{424223C7-0F82-6B4D-AD48-4AAB61F352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5" y="821"/>
              <a:ext cx="244" cy="0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9" name="Line 112">
              <a:extLst>
                <a:ext uri="{FF2B5EF4-FFF2-40B4-BE49-F238E27FC236}">
                  <a16:creationId xmlns:a16="http://schemas.microsoft.com/office/drawing/2014/main" id="{2910B786-2FD4-B744-AE4D-12A6497281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6" y="823"/>
              <a:ext cx="0" cy="352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0" name="Arc 113">
              <a:extLst>
                <a:ext uri="{FF2B5EF4-FFF2-40B4-BE49-F238E27FC236}">
                  <a16:creationId xmlns:a16="http://schemas.microsoft.com/office/drawing/2014/main" id="{5A797BDF-2808-0647-A531-286F57A7A9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821"/>
              <a:ext cx="177" cy="1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1" name="Arc 114">
              <a:extLst>
                <a:ext uri="{FF2B5EF4-FFF2-40B4-BE49-F238E27FC236}">
                  <a16:creationId xmlns:a16="http://schemas.microsoft.com/office/drawing/2014/main" id="{3A669D26-0DAE-A04E-8477-B7FAAB771E6F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679" y="997"/>
              <a:ext cx="177" cy="1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2" name="Line 115">
              <a:extLst>
                <a:ext uri="{FF2B5EF4-FFF2-40B4-BE49-F238E27FC236}">
                  <a16:creationId xmlns:a16="http://schemas.microsoft.com/office/drawing/2014/main" id="{8544397A-1BFB-2449-AB3B-57C366C45D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5" y="1173"/>
              <a:ext cx="244" cy="0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032" name="Group 116">
            <a:extLst>
              <a:ext uri="{FF2B5EF4-FFF2-40B4-BE49-F238E27FC236}">
                <a16:creationId xmlns:a16="http://schemas.microsoft.com/office/drawing/2014/main" id="{9ACF088A-49B4-934F-A8C5-82D8FA278D43}"/>
              </a:ext>
            </a:extLst>
          </p:cNvPr>
          <p:cNvGrpSpPr>
            <a:grpSpLocks/>
          </p:cNvGrpSpPr>
          <p:nvPr/>
        </p:nvGrpSpPr>
        <p:grpSpPr bwMode="auto">
          <a:xfrm>
            <a:off x="5154780" y="1654920"/>
            <a:ext cx="473994" cy="400391"/>
            <a:chOff x="3435" y="821"/>
            <a:chExt cx="421" cy="354"/>
          </a:xfrm>
        </p:grpSpPr>
        <p:sp>
          <p:nvSpPr>
            <p:cNvPr id="82033" name="Line 117">
              <a:extLst>
                <a:ext uri="{FF2B5EF4-FFF2-40B4-BE49-F238E27FC236}">
                  <a16:creationId xmlns:a16="http://schemas.microsoft.com/office/drawing/2014/main" id="{FC4ECB69-0920-CF49-81B4-36EE16C70C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5" y="821"/>
              <a:ext cx="244" cy="0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4" name="Line 118">
              <a:extLst>
                <a:ext uri="{FF2B5EF4-FFF2-40B4-BE49-F238E27FC236}">
                  <a16:creationId xmlns:a16="http://schemas.microsoft.com/office/drawing/2014/main" id="{1CE830F4-A0E8-814E-A369-9D3A33CB9D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6" y="823"/>
              <a:ext cx="0" cy="352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5" name="Arc 119">
              <a:extLst>
                <a:ext uri="{FF2B5EF4-FFF2-40B4-BE49-F238E27FC236}">
                  <a16:creationId xmlns:a16="http://schemas.microsoft.com/office/drawing/2014/main" id="{AB42CF5F-D112-534B-89C6-1F849ED5F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821"/>
              <a:ext cx="177" cy="1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6" name="Arc 120">
              <a:extLst>
                <a:ext uri="{FF2B5EF4-FFF2-40B4-BE49-F238E27FC236}">
                  <a16:creationId xmlns:a16="http://schemas.microsoft.com/office/drawing/2014/main" id="{8C08F384-314C-414D-9810-A872932B926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679" y="997"/>
              <a:ext cx="177" cy="1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7" name="Line 121">
              <a:extLst>
                <a:ext uri="{FF2B5EF4-FFF2-40B4-BE49-F238E27FC236}">
                  <a16:creationId xmlns:a16="http://schemas.microsoft.com/office/drawing/2014/main" id="{4CB4FE95-10ED-8143-8104-020C59202A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5" y="1173"/>
              <a:ext cx="244" cy="0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23" name="Text Box 123">
            <a:extLst>
              <a:ext uri="{FF2B5EF4-FFF2-40B4-BE49-F238E27FC236}">
                <a16:creationId xmlns:a16="http://schemas.microsoft.com/office/drawing/2014/main" id="{4DF6C84F-3B0F-274D-9306-139103CAB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52400"/>
            <a:ext cx="57562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Basic Gates – AND, OR, NOT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5CE018-F18F-114A-8730-81D5F0E68796}"/>
              </a:ext>
            </a:extLst>
          </p:cNvPr>
          <p:cNvSpPr txBox="1"/>
          <p:nvPr/>
        </p:nvSpPr>
        <p:spPr>
          <a:xfrm>
            <a:off x="3578433" y="1574929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5CA0DF0-020F-2F40-840D-EC7BE4C03527}"/>
              </a:ext>
            </a:extLst>
          </p:cNvPr>
          <p:cNvSpPr txBox="1"/>
          <p:nvPr/>
        </p:nvSpPr>
        <p:spPr>
          <a:xfrm>
            <a:off x="6043195" y="1570029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257E270-15A4-E748-B044-419D482DF639}"/>
              </a:ext>
            </a:extLst>
          </p:cNvPr>
          <p:cNvSpPr txBox="1"/>
          <p:nvPr/>
        </p:nvSpPr>
        <p:spPr>
          <a:xfrm>
            <a:off x="6601359" y="1567365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DA38178-3F10-0542-8F19-3BDA8939AB96}"/>
              </a:ext>
            </a:extLst>
          </p:cNvPr>
          <p:cNvCxnSpPr/>
          <p:nvPr/>
        </p:nvCxnSpPr>
        <p:spPr bwMode="auto">
          <a:xfrm>
            <a:off x="5349693" y="5599950"/>
            <a:ext cx="191750" cy="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Footer Placeholder 1">
            <a:extLst>
              <a:ext uri="{FF2B5EF4-FFF2-40B4-BE49-F238E27FC236}">
                <a16:creationId xmlns:a16="http://schemas.microsoft.com/office/drawing/2014/main" id="{3B5D7303-38C7-C646-83D4-3CA21C4B63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82946" name="Picture 3" descr="fig2">
            <a:extLst>
              <a:ext uri="{FF2B5EF4-FFF2-40B4-BE49-F238E27FC236}">
                <a16:creationId xmlns:a16="http://schemas.microsoft.com/office/drawing/2014/main" id="{6CC0B8B4-CBB6-8449-AFCA-FD81E3728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19200"/>
            <a:ext cx="6464300" cy="49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7" name="Text Box 4">
            <a:extLst>
              <a:ext uri="{FF2B5EF4-FFF2-40B4-BE49-F238E27FC236}">
                <a16:creationId xmlns:a16="http://schemas.microsoft.com/office/drawing/2014/main" id="{C7CFCB2C-9082-3D4F-A23D-722C85D13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52400"/>
            <a:ext cx="5260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Basic Gates – NAND, NOR</a:t>
            </a:r>
          </a:p>
        </p:txBody>
      </p:sp>
      <p:sp>
        <p:nvSpPr>
          <p:cNvPr id="82948" name="TextBox 4">
            <a:extLst>
              <a:ext uri="{FF2B5EF4-FFF2-40B4-BE49-F238E27FC236}">
                <a16:creationId xmlns:a16="http://schemas.microsoft.com/office/drawing/2014/main" id="{48C584F7-3F48-E94F-8591-C374088FC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0" y="1943100"/>
            <a:ext cx="331788" cy="261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100"/>
              <a:t>…</a:t>
            </a:r>
          </a:p>
        </p:txBody>
      </p:sp>
      <p:sp>
        <p:nvSpPr>
          <p:cNvPr id="82949" name="TextBox 6">
            <a:extLst>
              <a:ext uri="{FF2B5EF4-FFF2-40B4-BE49-F238E27FC236}">
                <a16:creationId xmlns:a16="http://schemas.microsoft.com/office/drawing/2014/main" id="{6AB0360C-35D7-7843-9147-BA46BF4B4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8650" y="4737100"/>
            <a:ext cx="331788" cy="261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100"/>
              <a:t>…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Footer Placeholder 1">
            <a:extLst>
              <a:ext uri="{FF2B5EF4-FFF2-40B4-BE49-F238E27FC236}">
                <a16:creationId xmlns:a16="http://schemas.microsoft.com/office/drawing/2014/main" id="{540951C6-A78A-3C40-ADCE-5FF425E1E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83970" name="Text Box 129">
            <a:extLst>
              <a:ext uri="{FF2B5EF4-FFF2-40B4-BE49-F238E27FC236}">
                <a16:creationId xmlns:a16="http://schemas.microsoft.com/office/drawing/2014/main" id="{FE1427DC-0298-D349-8095-FD9F1916E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563" y="0"/>
            <a:ext cx="73437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DeMorgan</a:t>
            </a:r>
            <a:r>
              <a:rPr kumimoji="0" lang="ja-JP" altLang="en-US" sz="3200" b="1">
                <a:solidFill>
                  <a:srgbClr val="333399"/>
                </a:solidFill>
              </a:rPr>
              <a:t>’</a:t>
            </a:r>
            <a:r>
              <a:rPr kumimoji="0" lang="en-US" altLang="ja-JP" sz="3200" b="1">
                <a:solidFill>
                  <a:srgbClr val="333399"/>
                </a:solidFill>
              </a:rPr>
              <a:t>s Theorem and symbols </a:t>
            </a:r>
          </a:p>
          <a:p>
            <a:pPr algn="ctr"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for NAND and NOR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Footer Placeholder 1">
            <a:extLst>
              <a:ext uri="{FF2B5EF4-FFF2-40B4-BE49-F238E27FC236}">
                <a16:creationId xmlns:a16="http://schemas.microsoft.com/office/drawing/2014/main" id="{C0FFD535-DCA0-D449-8A92-F8A07DF3A0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84996" name="Rectangle 100">
            <a:extLst>
              <a:ext uri="{FF2B5EF4-FFF2-40B4-BE49-F238E27FC236}">
                <a16:creationId xmlns:a16="http://schemas.microsoft.com/office/drawing/2014/main" id="{A5028A22-7E87-254C-ADAA-865ABDAF5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5025" y="2970213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4997" name="Line 5">
            <a:extLst>
              <a:ext uri="{FF2B5EF4-FFF2-40B4-BE49-F238E27FC236}">
                <a16:creationId xmlns:a16="http://schemas.microsoft.com/office/drawing/2014/main" id="{2E93688A-1F64-5C44-90DE-0B83AADB47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16088" y="2139950"/>
            <a:ext cx="2016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8" name="Freeform 6">
            <a:extLst>
              <a:ext uri="{FF2B5EF4-FFF2-40B4-BE49-F238E27FC236}">
                <a16:creationId xmlns:a16="http://schemas.microsoft.com/office/drawing/2014/main" id="{53CD066C-F031-494B-90F1-352909013B27}"/>
              </a:ext>
            </a:extLst>
          </p:cNvPr>
          <p:cNvSpPr>
            <a:spLocks/>
          </p:cNvSpPr>
          <p:nvPr/>
        </p:nvSpPr>
        <p:spPr bwMode="auto">
          <a:xfrm>
            <a:off x="738188" y="2287588"/>
            <a:ext cx="295275" cy="1588"/>
          </a:xfrm>
          <a:custGeom>
            <a:avLst/>
            <a:gdLst>
              <a:gd name="T0" fmla="*/ 1 w 371"/>
              <a:gd name="T1" fmla="*/ 0 h 1"/>
              <a:gd name="T2" fmla="*/ 0 w 371"/>
              <a:gd name="T3" fmla="*/ 0 h 1"/>
              <a:gd name="T4" fmla="*/ 1 w 371"/>
              <a:gd name="T5" fmla="*/ 0 h 1"/>
              <a:gd name="T6" fmla="*/ 0 60000 65536"/>
              <a:gd name="T7" fmla="*/ 0 60000 65536"/>
              <a:gd name="T8" fmla="*/ 0 60000 65536"/>
              <a:gd name="T9" fmla="*/ 0 w 371"/>
              <a:gd name="T10" fmla="*/ 0 h 1"/>
              <a:gd name="T11" fmla="*/ 371 w 371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1" h="1">
                <a:moveTo>
                  <a:pt x="371" y="0"/>
                </a:moveTo>
                <a:lnTo>
                  <a:pt x="0" y="0"/>
                </a:lnTo>
                <a:lnTo>
                  <a:pt x="371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9" name="Freeform 7">
            <a:extLst>
              <a:ext uri="{FF2B5EF4-FFF2-40B4-BE49-F238E27FC236}">
                <a16:creationId xmlns:a16="http://schemas.microsoft.com/office/drawing/2014/main" id="{537192A2-6AB1-E84B-A231-7152A9896F38}"/>
              </a:ext>
            </a:extLst>
          </p:cNvPr>
          <p:cNvSpPr>
            <a:spLocks/>
          </p:cNvSpPr>
          <p:nvPr/>
        </p:nvSpPr>
        <p:spPr bwMode="auto">
          <a:xfrm>
            <a:off x="738188" y="1992313"/>
            <a:ext cx="295275" cy="1588"/>
          </a:xfrm>
          <a:custGeom>
            <a:avLst/>
            <a:gdLst>
              <a:gd name="T0" fmla="*/ 1 w 371"/>
              <a:gd name="T1" fmla="*/ 0 h 1"/>
              <a:gd name="T2" fmla="*/ 0 w 371"/>
              <a:gd name="T3" fmla="*/ 0 h 1"/>
              <a:gd name="T4" fmla="*/ 1 w 371"/>
              <a:gd name="T5" fmla="*/ 0 h 1"/>
              <a:gd name="T6" fmla="*/ 0 60000 65536"/>
              <a:gd name="T7" fmla="*/ 0 60000 65536"/>
              <a:gd name="T8" fmla="*/ 0 60000 65536"/>
              <a:gd name="T9" fmla="*/ 0 w 371"/>
              <a:gd name="T10" fmla="*/ 0 h 1"/>
              <a:gd name="T11" fmla="*/ 371 w 371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1" h="1">
                <a:moveTo>
                  <a:pt x="371" y="0"/>
                </a:moveTo>
                <a:lnTo>
                  <a:pt x="0" y="0"/>
                </a:lnTo>
                <a:lnTo>
                  <a:pt x="371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00" name="Line 8">
            <a:extLst>
              <a:ext uri="{FF2B5EF4-FFF2-40B4-BE49-F238E27FC236}">
                <a16:creationId xmlns:a16="http://schemas.microsoft.com/office/drawing/2014/main" id="{B125BEA7-0C34-DC4A-877C-716AEF09CF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8188" y="1992313"/>
            <a:ext cx="29527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1" name="Line 9">
            <a:extLst>
              <a:ext uri="{FF2B5EF4-FFF2-40B4-BE49-F238E27FC236}">
                <a16:creationId xmlns:a16="http://schemas.microsoft.com/office/drawing/2014/main" id="{89FC07C9-1B6C-9243-94D2-427EA9D3A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7225" y="1992313"/>
            <a:ext cx="29527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2" name="Line 10">
            <a:extLst>
              <a:ext uri="{FF2B5EF4-FFF2-40B4-BE49-F238E27FC236}">
                <a16:creationId xmlns:a16="http://schemas.microsoft.com/office/drawing/2014/main" id="{8BA3C79A-310A-094D-831E-E3FD033D3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7225" y="2287588"/>
            <a:ext cx="30003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3" name="Line 11">
            <a:extLst>
              <a:ext uri="{FF2B5EF4-FFF2-40B4-BE49-F238E27FC236}">
                <a16:creationId xmlns:a16="http://schemas.microsoft.com/office/drawing/2014/main" id="{0796BEA2-59E8-AD4D-92C0-733F43A64A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53050" y="2139950"/>
            <a:ext cx="3159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4" name="Freeform 12">
            <a:extLst>
              <a:ext uri="{FF2B5EF4-FFF2-40B4-BE49-F238E27FC236}">
                <a16:creationId xmlns:a16="http://schemas.microsoft.com/office/drawing/2014/main" id="{51B4332B-A980-A049-A14A-03F58AE53106}"/>
              </a:ext>
            </a:extLst>
          </p:cNvPr>
          <p:cNvSpPr>
            <a:spLocks/>
          </p:cNvSpPr>
          <p:nvPr/>
        </p:nvSpPr>
        <p:spPr bwMode="auto">
          <a:xfrm>
            <a:off x="4737100" y="1881188"/>
            <a:ext cx="630238" cy="250825"/>
          </a:xfrm>
          <a:custGeom>
            <a:avLst/>
            <a:gdLst>
              <a:gd name="T0" fmla="*/ 1 w 794"/>
              <a:gd name="T1" fmla="*/ 0 h 316"/>
              <a:gd name="T2" fmla="*/ 1 w 794"/>
              <a:gd name="T3" fmla="*/ 0 h 316"/>
              <a:gd name="T4" fmla="*/ 1 w 794"/>
              <a:gd name="T5" fmla="*/ 1 h 316"/>
              <a:gd name="T6" fmla="*/ 1 w 794"/>
              <a:gd name="T7" fmla="*/ 1 h 316"/>
              <a:gd name="T8" fmla="*/ 1 w 794"/>
              <a:gd name="T9" fmla="*/ 1 h 316"/>
              <a:gd name="T10" fmla="*/ 1 w 794"/>
              <a:gd name="T11" fmla="*/ 1 h 316"/>
              <a:gd name="T12" fmla="*/ 1 w 794"/>
              <a:gd name="T13" fmla="*/ 1 h 316"/>
              <a:gd name="T14" fmla="*/ 1 w 794"/>
              <a:gd name="T15" fmla="*/ 1 h 316"/>
              <a:gd name="T16" fmla="*/ 1 w 794"/>
              <a:gd name="T17" fmla="*/ 1 h 316"/>
              <a:gd name="T18" fmla="*/ 1 w 794"/>
              <a:gd name="T19" fmla="*/ 1 h 316"/>
              <a:gd name="T20" fmla="*/ 1 w 794"/>
              <a:gd name="T21" fmla="*/ 1 h 316"/>
              <a:gd name="T22" fmla="*/ 1 w 794"/>
              <a:gd name="T23" fmla="*/ 1 h 316"/>
              <a:gd name="T24" fmla="*/ 1 w 794"/>
              <a:gd name="T25" fmla="*/ 1 h 316"/>
              <a:gd name="T26" fmla="*/ 1 w 794"/>
              <a:gd name="T27" fmla="*/ 1 h 316"/>
              <a:gd name="T28" fmla="*/ 1 w 794"/>
              <a:gd name="T29" fmla="*/ 1 h 316"/>
              <a:gd name="T30" fmla="*/ 1 w 794"/>
              <a:gd name="T31" fmla="*/ 1 h 316"/>
              <a:gd name="T32" fmla="*/ 1 w 794"/>
              <a:gd name="T33" fmla="*/ 1 h 316"/>
              <a:gd name="T34" fmla="*/ 1 w 794"/>
              <a:gd name="T35" fmla="*/ 1 h 316"/>
              <a:gd name="T36" fmla="*/ 1 w 794"/>
              <a:gd name="T37" fmla="*/ 1 h 316"/>
              <a:gd name="T38" fmla="*/ 1 w 794"/>
              <a:gd name="T39" fmla="*/ 1 h 316"/>
              <a:gd name="T40" fmla="*/ 1 w 794"/>
              <a:gd name="T41" fmla="*/ 1 h 316"/>
              <a:gd name="T42" fmla="*/ 1 w 794"/>
              <a:gd name="T43" fmla="*/ 1 h 316"/>
              <a:gd name="T44" fmla="*/ 1 w 794"/>
              <a:gd name="T45" fmla="*/ 1 h 316"/>
              <a:gd name="T46" fmla="*/ 1 w 794"/>
              <a:gd name="T47" fmla="*/ 1 h 316"/>
              <a:gd name="T48" fmla="*/ 1 w 794"/>
              <a:gd name="T49" fmla="*/ 1 h 316"/>
              <a:gd name="T50" fmla="*/ 1 w 794"/>
              <a:gd name="T51" fmla="*/ 1 h 316"/>
              <a:gd name="T52" fmla="*/ 1 w 794"/>
              <a:gd name="T53" fmla="*/ 1 h 316"/>
              <a:gd name="T54" fmla="*/ 1 w 794"/>
              <a:gd name="T55" fmla="*/ 1 h 316"/>
              <a:gd name="T56" fmla="*/ 1 w 794"/>
              <a:gd name="T57" fmla="*/ 1 h 316"/>
              <a:gd name="T58" fmla="*/ 1 w 794"/>
              <a:gd name="T59" fmla="*/ 1 h 316"/>
              <a:gd name="T60" fmla="*/ 1 w 794"/>
              <a:gd name="T61" fmla="*/ 1 h 316"/>
              <a:gd name="T62" fmla="*/ 1 w 794"/>
              <a:gd name="T63" fmla="*/ 1 h 316"/>
              <a:gd name="T64" fmla="*/ 1 w 794"/>
              <a:gd name="T65" fmla="*/ 1 h 316"/>
              <a:gd name="T66" fmla="*/ 1 w 794"/>
              <a:gd name="T67" fmla="*/ 1 h 316"/>
              <a:gd name="T68" fmla="*/ 1 w 794"/>
              <a:gd name="T69" fmla="*/ 1 h 316"/>
              <a:gd name="T70" fmla="*/ 1 w 794"/>
              <a:gd name="T71" fmla="*/ 1 h 316"/>
              <a:gd name="T72" fmla="*/ 1 w 794"/>
              <a:gd name="T73" fmla="*/ 1 h 316"/>
              <a:gd name="T74" fmla="*/ 1 w 794"/>
              <a:gd name="T75" fmla="*/ 1 h 316"/>
              <a:gd name="T76" fmla="*/ 1 w 794"/>
              <a:gd name="T77" fmla="*/ 1 h 316"/>
              <a:gd name="T78" fmla="*/ 1 w 794"/>
              <a:gd name="T79" fmla="*/ 1 h 316"/>
              <a:gd name="T80" fmla="*/ 1 w 794"/>
              <a:gd name="T81" fmla="*/ 1 h 316"/>
              <a:gd name="T82" fmla="*/ 1 w 794"/>
              <a:gd name="T83" fmla="*/ 1 h 316"/>
              <a:gd name="T84" fmla="*/ 1 w 794"/>
              <a:gd name="T85" fmla="*/ 1 h 316"/>
              <a:gd name="T86" fmla="*/ 1 w 794"/>
              <a:gd name="T87" fmla="*/ 1 h 316"/>
              <a:gd name="T88" fmla="*/ 1 w 794"/>
              <a:gd name="T89" fmla="*/ 1 h 316"/>
              <a:gd name="T90" fmla="*/ 1 w 794"/>
              <a:gd name="T91" fmla="*/ 1 h 316"/>
              <a:gd name="T92" fmla="*/ 1 w 794"/>
              <a:gd name="T93" fmla="*/ 1 h 316"/>
              <a:gd name="T94" fmla="*/ 1 w 794"/>
              <a:gd name="T95" fmla="*/ 1 h 316"/>
              <a:gd name="T96" fmla="*/ 1 w 794"/>
              <a:gd name="T97" fmla="*/ 1 h 316"/>
              <a:gd name="T98" fmla="*/ 1 w 794"/>
              <a:gd name="T99" fmla="*/ 1 h 316"/>
              <a:gd name="T100" fmla="*/ 1 w 794"/>
              <a:gd name="T101" fmla="*/ 1 h 316"/>
              <a:gd name="T102" fmla="*/ 1 w 794"/>
              <a:gd name="T103" fmla="*/ 1 h 316"/>
              <a:gd name="T104" fmla="*/ 1 w 794"/>
              <a:gd name="T105" fmla="*/ 1 h 316"/>
              <a:gd name="T106" fmla="*/ 1 w 794"/>
              <a:gd name="T107" fmla="*/ 1 h 316"/>
              <a:gd name="T108" fmla="*/ 1 w 794"/>
              <a:gd name="T109" fmla="*/ 1 h 316"/>
              <a:gd name="T110" fmla="*/ 1 w 794"/>
              <a:gd name="T111" fmla="*/ 1 h 316"/>
              <a:gd name="T112" fmla="*/ 1 w 794"/>
              <a:gd name="T113" fmla="*/ 1 h 316"/>
              <a:gd name="T114" fmla="*/ 1 w 794"/>
              <a:gd name="T115" fmla="*/ 1 h 316"/>
              <a:gd name="T116" fmla="*/ 1 w 794"/>
              <a:gd name="T117" fmla="*/ 1 h 316"/>
              <a:gd name="T118" fmla="*/ 1 w 794"/>
              <a:gd name="T119" fmla="*/ 1 h 316"/>
              <a:gd name="T120" fmla="*/ 1 w 794"/>
              <a:gd name="T121" fmla="*/ 1 h 31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4"/>
              <a:gd name="T184" fmla="*/ 0 h 316"/>
              <a:gd name="T185" fmla="*/ 794 w 794"/>
              <a:gd name="T186" fmla="*/ 316 h 31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4" h="316">
                <a:moveTo>
                  <a:pt x="0" y="0"/>
                </a:moveTo>
                <a:lnTo>
                  <a:pt x="31" y="0"/>
                </a:lnTo>
                <a:lnTo>
                  <a:pt x="60" y="0"/>
                </a:lnTo>
                <a:lnTo>
                  <a:pt x="86" y="0"/>
                </a:lnTo>
                <a:lnTo>
                  <a:pt x="110" y="0"/>
                </a:lnTo>
                <a:lnTo>
                  <a:pt x="134" y="0"/>
                </a:lnTo>
                <a:lnTo>
                  <a:pt x="155" y="0"/>
                </a:lnTo>
                <a:lnTo>
                  <a:pt x="175" y="0"/>
                </a:lnTo>
                <a:lnTo>
                  <a:pt x="194" y="0"/>
                </a:lnTo>
                <a:lnTo>
                  <a:pt x="211" y="0"/>
                </a:lnTo>
                <a:lnTo>
                  <a:pt x="227" y="0"/>
                </a:lnTo>
                <a:lnTo>
                  <a:pt x="240" y="0"/>
                </a:lnTo>
                <a:lnTo>
                  <a:pt x="254" y="0"/>
                </a:lnTo>
                <a:lnTo>
                  <a:pt x="265" y="0"/>
                </a:lnTo>
                <a:lnTo>
                  <a:pt x="276" y="0"/>
                </a:lnTo>
                <a:lnTo>
                  <a:pt x="287" y="0"/>
                </a:lnTo>
                <a:lnTo>
                  <a:pt x="296" y="0"/>
                </a:lnTo>
                <a:lnTo>
                  <a:pt x="304" y="0"/>
                </a:lnTo>
                <a:lnTo>
                  <a:pt x="311" y="2"/>
                </a:lnTo>
                <a:lnTo>
                  <a:pt x="317" y="2"/>
                </a:lnTo>
                <a:lnTo>
                  <a:pt x="323" y="2"/>
                </a:lnTo>
                <a:lnTo>
                  <a:pt x="328" y="2"/>
                </a:lnTo>
                <a:lnTo>
                  <a:pt x="332" y="2"/>
                </a:lnTo>
                <a:lnTo>
                  <a:pt x="336" y="2"/>
                </a:lnTo>
                <a:lnTo>
                  <a:pt x="338" y="2"/>
                </a:lnTo>
                <a:lnTo>
                  <a:pt x="342" y="2"/>
                </a:lnTo>
                <a:lnTo>
                  <a:pt x="345" y="2"/>
                </a:lnTo>
                <a:lnTo>
                  <a:pt x="348" y="2"/>
                </a:lnTo>
                <a:lnTo>
                  <a:pt x="349" y="2"/>
                </a:lnTo>
                <a:lnTo>
                  <a:pt x="352" y="2"/>
                </a:lnTo>
                <a:lnTo>
                  <a:pt x="353" y="2"/>
                </a:lnTo>
                <a:lnTo>
                  <a:pt x="356" y="2"/>
                </a:lnTo>
                <a:lnTo>
                  <a:pt x="358" y="2"/>
                </a:lnTo>
                <a:lnTo>
                  <a:pt x="360" y="3"/>
                </a:lnTo>
                <a:lnTo>
                  <a:pt x="362" y="3"/>
                </a:lnTo>
                <a:lnTo>
                  <a:pt x="364" y="3"/>
                </a:lnTo>
                <a:lnTo>
                  <a:pt x="366" y="3"/>
                </a:lnTo>
                <a:lnTo>
                  <a:pt x="368" y="3"/>
                </a:lnTo>
                <a:lnTo>
                  <a:pt x="369" y="3"/>
                </a:lnTo>
                <a:lnTo>
                  <a:pt x="370" y="3"/>
                </a:lnTo>
                <a:lnTo>
                  <a:pt x="372" y="3"/>
                </a:lnTo>
                <a:lnTo>
                  <a:pt x="374" y="3"/>
                </a:lnTo>
                <a:lnTo>
                  <a:pt x="376" y="4"/>
                </a:lnTo>
                <a:lnTo>
                  <a:pt x="377" y="4"/>
                </a:lnTo>
                <a:lnTo>
                  <a:pt x="378" y="4"/>
                </a:lnTo>
                <a:lnTo>
                  <a:pt x="380" y="4"/>
                </a:lnTo>
                <a:lnTo>
                  <a:pt x="381" y="4"/>
                </a:lnTo>
                <a:lnTo>
                  <a:pt x="382" y="4"/>
                </a:lnTo>
                <a:lnTo>
                  <a:pt x="384" y="4"/>
                </a:lnTo>
                <a:lnTo>
                  <a:pt x="385" y="4"/>
                </a:lnTo>
                <a:lnTo>
                  <a:pt x="386" y="4"/>
                </a:lnTo>
                <a:lnTo>
                  <a:pt x="388" y="6"/>
                </a:lnTo>
                <a:lnTo>
                  <a:pt x="389" y="6"/>
                </a:lnTo>
                <a:lnTo>
                  <a:pt x="390" y="6"/>
                </a:lnTo>
                <a:lnTo>
                  <a:pt x="392" y="6"/>
                </a:lnTo>
                <a:lnTo>
                  <a:pt x="393" y="6"/>
                </a:lnTo>
                <a:lnTo>
                  <a:pt x="394" y="6"/>
                </a:lnTo>
                <a:lnTo>
                  <a:pt x="396" y="6"/>
                </a:lnTo>
                <a:lnTo>
                  <a:pt x="398" y="7"/>
                </a:lnTo>
                <a:lnTo>
                  <a:pt x="400" y="7"/>
                </a:lnTo>
                <a:lnTo>
                  <a:pt x="401" y="7"/>
                </a:lnTo>
                <a:lnTo>
                  <a:pt x="404" y="7"/>
                </a:lnTo>
                <a:lnTo>
                  <a:pt x="405" y="7"/>
                </a:lnTo>
                <a:lnTo>
                  <a:pt x="407" y="8"/>
                </a:lnTo>
                <a:lnTo>
                  <a:pt x="410" y="8"/>
                </a:lnTo>
                <a:lnTo>
                  <a:pt x="411" y="8"/>
                </a:lnTo>
                <a:lnTo>
                  <a:pt x="413" y="8"/>
                </a:lnTo>
                <a:lnTo>
                  <a:pt x="415" y="8"/>
                </a:lnTo>
                <a:lnTo>
                  <a:pt x="417" y="10"/>
                </a:lnTo>
                <a:lnTo>
                  <a:pt x="418" y="10"/>
                </a:lnTo>
                <a:lnTo>
                  <a:pt x="419" y="10"/>
                </a:lnTo>
                <a:lnTo>
                  <a:pt x="421" y="10"/>
                </a:lnTo>
                <a:lnTo>
                  <a:pt x="422" y="10"/>
                </a:lnTo>
                <a:lnTo>
                  <a:pt x="423" y="10"/>
                </a:lnTo>
                <a:lnTo>
                  <a:pt x="425" y="11"/>
                </a:lnTo>
                <a:lnTo>
                  <a:pt x="426" y="11"/>
                </a:lnTo>
                <a:lnTo>
                  <a:pt x="427" y="11"/>
                </a:lnTo>
                <a:lnTo>
                  <a:pt x="429" y="11"/>
                </a:lnTo>
                <a:lnTo>
                  <a:pt x="430" y="12"/>
                </a:lnTo>
                <a:lnTo>
                  <a:pt x="431" y="12"/>
                </a:lnTo>
                <a:lnTo>
                  <a:pt x="433" y="12"/>
                </a:lnTo>
                <a:lnTo>
                  <a:pt x="434" y="12"/>
                </a:lnTo>
                <a:lnTo>
                  <a:pt x="435" y="14"/>
                </a:lnTo>
                <a:lnTo>
                  <a:pt x="437" y="14"/>
                </a:lnTo>
                <a:lnTo>
                  <a:pt x="438" y="14"/>
                </a:lnTo>
                <a:lnTo>
                  <a:pt x="439" y="14"/>
                </a:lnTo>
                <a:lnTo>
                  <a:pt x="441" y="15"/>
                </a:lnTo>
                <a:lnTo>
                  <a:pt x="442" y="15"/>
                </a:lnTo>
                <a:lnTo>
                  <a:pt x="445" y="16"/>
                </a:lnTo>
                <a:lnTo>
                  <a:pt x="446" y="16"/>
                </a:lnTo>
                <a:lnTo>
                  <a:pt x="449" y="18"/>
                </a:lnTo>
                <a:lnTo>
                  <a:pt x="450" y="18"/>
                </a:lnTo>
                <a:lnTo>
                  <a:pt x="453" y="19"/>
                </a:lnTo>
                <a:lnTo>
                  <a:pt x="455" y="19"/>
                </a:lnTo>
                <a:lnTo>
                  <a:pt x="458" y="20"/>
                </a:lnTo>
                <a:lnTo>
                  <a:pt x="459" y="20"/>
                </a:lnTo>
                <a:lnTo>
                  <a:pt x="462" y="22"/>
                </a:lnTo>
                <a:lnTo>
                  <a:pt x="465" y="22"/>
                </a:lnTo>
                <a:lnTo>
                  <a:pt x="466" y="23"/>
                </a:lnTo>
                <a:lnTo>
                  <a:pt x="467" y="23"/>
                </a:lnTo>
                <a:lnTo>
                  <a:pt x="470" y="23"/>
                </a:lnTo>
                <a:lnTo>
                  <a:pt x="471" y="24"/>
                </a:lnTo>
                <a:lnTo>
                  <a:pt x="473" y="24"/>
                </a:lnTo>
                <a:lnTo>
                  <a:pt x="474" y="26"/>
                </a:lnTo>
                <a:lnTo>
                  <a:pt x="475" y="26"/>
                </a:lnTo>
                <a:lnTo>
                  <a:pt x="477" y="26"/>
                </a:lnTo>
                <a:lnTo>
                  <a:pt x="478" y="27"/>
                </a:lnTo>
                <a:lnTo>
                  <a:pt x="479" y="27"/>
                </a:lnTo>
                <a:lnTo>
                  <a:pt x="480" y="27"/>
                </a:lnTo>
                <a:lnTo>
                  <a:pt x="482" y="28"/>
                </a:lnTo>
                <a:lnTo>
                  <a:pt x="483" y="28"/>
                </a:lnTo>
                <a:lnTo>
                  <a:pt x="484" y="30"/>
                </a:lnTo>
                <a:lnTo>
                  <a:pt x="486" y="30"/>
                </a:lnTo>
                <a:lnTo>
                  <a:pt x="487" y="31"/>
                </a:lnTo>
                <a:lnTo>
                  <a:pt x="488" y="31"/>
                </a:lnTo>
                <a:lnTo>
                  <a:pt x="490" y="31"/>
                </a:lnTo>
                <a:lnTo>
                  <a:pt x="491" y="32"/>
                </a:lnTo>
                <a:lnTo>
                  <a:pt x="492" y="32"/>
                </a:lnTo>
                <a:lnTo>
                  <a:pt x="494" y="34"/>
                </a:lnTo>
                <a:lnTo>
                  <a:pt x="495" y="35"/>
                </a:lnTo>
                <a:lnTo>
                  <a:pt x="498" y="35"/>
                </a:lnTo>
                <a:lnTo>
                  <a:pt x="499" y="36"/>
                </a:lnTo>
                <a:lnTo>
                  <a:pt x="500" y="38"/>
                </a:lnTo>
                <a:lnTo>
                  <a:pt x="503" y="38"/>
                </a:lnTo>
                <a:lnTo>
                  <a:pt x="504" y="39"/>
                </a:lnTo>
                <a:lnTo>
                  <a:pt x="507" y="40"/>
                </a:lnTo>
                <a:lnTo>
                  <a:pt x="510" y="42"/>
                </a:lnTo>
                <a:lnTo>
                  <a:pt x="511" y="42"/>
                </a:lnTo>
                <a:lnTo>
                  <a:pt x="512" y="43"/>
                </a:lnTo>
                <a:lnTo>
                  <a:pt x="514" y="44"/>
                </a:lnTo>
                <a:lnTo>
                  <a:pt x="516" y="44"/>
                </a:lnTo>
                <a:lnTo>
                  <a:pt x="518" y="46"/>
                </a:lnTo>
                <a:lnTo>
                  <a:pt x="519" y="46"/>
                </a:lnTo>
                <a:lnTo>
                  <a:pt x="520" y="47"/>
                </a:lnTo>
                <a:lnTo>
                  <a:pt x="522" y="47"/>
                </a:lnTo>
                <a:lnTo>
                  <a:pt x="523" y="48"/>
                </a:lnTo>
                <a:lnTo>
                  <a:pt x="524" y="50"/>
                </a:lnTo>
                <a:lnTo>
                  <a:pt x="526" y="50"/>
                </a:lnTo>
                <a:lnTo>
                  <a:pt x="527" y="50"/>
                </a:lnTo>
                <a:lnTo>
                  <a:pt x="528" y="51"/>
                </a:lnTo>
                <a:lnTo>
                  <a:pt x="530" y="52"/>
                </a:lnTo>
                <a:lnTo>
                  <a:pt x="531" y="52"/>
                </a:lnTo>
                <a:lnTo>
                  <a:pt x="532" y="54"/>
                </a:lnTo>
                <a:lnTo>
                  <a:pt x="534" y="54"/>
                </a:lnTo>
                <a:lnTo>
                  <a:pt x="535" y="55"/>
                </a:lnTo>
                <a:lnTo>
                  <a:pt x="536" y="55"/>
                </a:lnTo>
                <a:lnTo>
                  <a:pt x="538" y="56"/>
                </a:lnTo>
                <a:lnTo>
                  <a:pt x="539" y="56"/>
                </a:lnTo>
                <a:lnTo>
                  <a:pt x="540" y="58"/>
                </a:lnTo>
                <a:lnTo>
                  <a:pt x="542" y="59"/>
                </a:lnTo>
                <a:lnTo>
                  <a:pt x="543" y="59"/>
                </a:lnTo>
                <a:lnTo>
                  <a:pt x="546" y="60"/>
                </a:lnTo>
                <a:lnTo>
                  <a:pt x="547" y="62"/>
                </a:lnTo>
                <a:lnTo>
                  <a:pt x="548" y="62"/>
                </a:lnTo>
                <a:lnTo>
                  <a:pt x="551" y="63"/>
                </a:lnTo>
                <a:lnTo>
                  <a:pt x="552" y="64"/>
                </a:lnTo>
                <a:lnTo>
                  <a:pt x="553" y="66"/>
                </a:lnTo>
                <a:lnTo>
                  <a:pt x="556" y="66"/>
                </a:lnTo>
                <a:lnTo>
                  <a:pt x="557" y="67"/>
                </a:lnTo>
                <a:lnTo>
                  <a:pt x="559" y="68"/>
                </a:lnTo>
                <a:lnTo>
                  <a:pt x="560" y="68"/>
                </a:lnTo>
                <a:lnTo>
                  <a:pt x="561" y="69"/>
                </a:lnTo>
                <a:lnTo>
                  <a:pt x="563" y="69"/>
                </a:lnTo>
                <a:lnTo>
                  <a:pt x="563" y="71"/>
                </a:lnTo>
                <a:lnTo>
                  <a:pt x="564" y="71"/>
                </a:lnTo>
                <a:lnTo>
                  <a:pt x="565" y="72"/>
                </a:lnTo>
                <a:lnTo>
                  <a:pt x="567" y="72"/>
                </a:lnTo>
                <a:lnTo>
                  <a:pt x="568" y="73"/>
                </a:lnTo>
                <a:lnTo>
                  <a:pt x="569" y="73"/>
                </a:lnTo>
                <a:lnTo>
                  <a:pt x="569" y="75"/>
                </a:lnTo>
                <a:lnTo>
                  <a:pt x="571" y="75"/>
                </a:lnTo>
                <a:lnTo>
                  <a:pt x="572" y="75"/>
                </a:lnTo>
                <a:lnTo>
                  <a:pt x="572" y="76"/>
                </a:lnTo>
                <a:lnTo>
                  <a:pt x="573" y="76"/>
                </a:lnTo>
                <a:lnTo>
                  <a:pt x="575" y="77"/>
                </a:lnTo>
                <a:lnTo>
                  <a:pt x="576" y="79"/>
                </a:lnTo>
                <a:lnTo>
                  <a:pt x="577" y="79"/>
                </a:lnTo>
                <a:lnTo>
                  <a:pt x="579" y="80"/>
                </a:lnTo>
                <a:lnTo>
                  <a:pt x="580" y="80"/>
                </a:lnTo>
                <a:lnTo>
                  <a:pt x="580" y="81"/>
                </a:lnTo>
                <a:lnTo>
                  <a:pt x="581" y="81"/>
                </a:lnTo>
                <a:lnTo>
                  <a:pt x="583" y="83"/>
                </a:lnTo>
                <a:lnTo>
                  <a:pt x="585" y="84"/>
                </a:lnTo>
                <a:lnTo>
                  <a:pt x="587" y="84"/>
                </a:lnTo>
                <a:lnTo>
                  <a:pt x="588" y="85"/>
                </a:lnTo>
                <a:lnTo>
                  <a:pt x="589" y="87"/>
                </a:lnTo>
                <a:lnTo>
                  <a:pt x="591" y="88"/>
                </a:lnTo>
                <a:lnTo>
                  <a:pt x="592" y="88"/>
                </a:lnTo>
                <a:lnTo>
                  <a:pt x="593" y="89"/>
                </a:lnTo>
                <a:lnTo>
                  <a:pt x="595" y="91"/>
                </a:lnTo>
                <a:lnTo>
                  <a:pt x="596" y="91"/>
                </a:lnTo>
                <a:lnTo>
                  <a:pt x="597" y="92"/>
                </a:lnTo>
                <a:lnTo>
                  <a:pt x="599" y="93"/>
                </a:lnTo>
                <a:lnTo>
                  <a:pt x="600" y="93"/>
                </a:lnTo>
                <a:lnTo>
                  <a:pt x="601" y="95"/>
                </a:lnTo>
                <a:lnTo>
                  <a:pt x="603" y="95"/>
                </a:lnTo>
                <a:lnTo>
                  <a:pt x="603" y="96"/>
                </a:lnTo>
                <a:lnTo>
                  <a:pt x="604" y="96"/>
                </a:lnTo>
                <a:lnTo>
                  <a:pt x="605" y="97"/>
                </a:lnTo>
                <a:lnTo>
                  <a:pt x="607" y="99"/>
                </a:lnTo>
                <a:lnTo>
                  <a:pt x="608" y="99"/>
                </a:lnTo>
                <a:lnTo>
                  <a:pt x="608" y="100"/>
                </a:lnTo>
                <a:lnTo>
                  <a:pt x="609" y="100"/>
                </a:lnTo>
                <a:lnTo>
                  <a:pt x="609" y="101"/>
                </a:lnTo>
                <a:lnTo>
                  <a:pt x="611" y="101"/>
                </a:lnTo>
                <a:lnTo>
                  <a:pt x="612" y="103"/>
                </a:lnTo>
                <a:lnTo>
                  <a:pt x="613" y="104"/>
                </a:lnTo>
                <a:lnTo>
                  <a:pt x="615" y="104"/>
                </a:lnTo>
                <a:lnTo>
                  <a:pt x="616" y="105"/>
                </a:lnTo>
                <a:lnTo>
                  <a:pt x="616" y="107"/>
                </a:lnTo>
                <a:lnTo>
                  <a:pt x="617" y="107"/>
                </a:lnTo>
                <a:lnTo>
                  <a:pt x="619" y="108"/>
                </a:lnTo>
                <a:lnTo>
                  <a:pt x="620" y="109"/>
                </a:lnTo>
                <a:lnTo>
                  <a:pt x="621" y="109"/>
                </a:lnTo>
                <a:lnTo>
                  <a:pt x="621" y="111"/>
                </a:lnTo>
                <a:lnTo>
                  <a:pt x="623" y="111"/>
                </a:lnTo>
                <a:lnTo>
                  <a:pt x="624" y="112"/>
                </a:lnTo>
                <a:lnTo>
                  <a:pt x="625" y="112"/>
                </a:lnTo>
                <a:lnTo>
                  <a:pt x="625" y="113"/>
                </a:lnTo>
                <a:lnTo>
                  <a:pt x="626" y="113"/>
                </a:lnTo>
                <a:lnTo>
                  <a:pt x="626" y="115"/>
                </a:lnTo>
                <a:lnTo>
                  <a:pt x="628" y="115"/>
                </a:lnTo>
                <a:lnTo>
                  <a:pt x="629" y="116"/>
                </a:lnTo>
                <a:lnTo>
                  <a:pt x="630" y="116"/>
                </a:lnTo>
                <a:lnTo>
                  <a:pt x="630" y="117"/>
                </a:lnTo>
                <a:lnTo>
                  <a:pt x="632" y="117"/>
                </a:lnTo>
                <a:lnTo>
                  <a:pt x="632" y="119"/>
                </a:lnTo>
                <a:lnTo>
                  <a:pt x="633" y="119"/>
                </a:lnTo>
                <a:lnTo>
                  <a:pt x="634" y="119"/>
                </a:lnTo>
                <a:lnTo>
                  <a:pt x="634" y="120"/>
                </a:lnTo>
                <a:lnTo>
                  <a:pt x="636" y="121"/>
                </a:lnTo>
                <a:lnTo>
                  <a:pt x="637" y="121"/>
                </a:lnTo>
                <a:lnTo>
                  <a:pt x="638" y="123"/>
                </a:lnTo>
                <a:lnTo>
                  <a:pt x="640" y="123"/>
                </a:lnTo>
                <a:lnTo>
                  <a:pt x="641" y="124"/>
                </a:lnTo>
                <a:lnTo>
                  <a:pt x="642" y="125"/>
                </a:lnTo>
                <a:lnTo>
                  <a:pt x="644" y="127"/>
                </a:lnTo>
                <a:lnTo>
                  <a:pt x="645" y="127"/>
                </a:lnTo>
                <a:lnTo>
                  <a:pt x="645" y="128"/>
                </a:lnTo>
                <a:lnTo>
                  <a:pt x="646" y="128"/>
                </a:lnTo>
                <a:lnTo>
                  <a:pt x="648" y="128"/>
                </a:lnTo>
                <a:lnTo>
                  <a:pt x="648" y="129"/>
                </a:lnTo>
                <a:lnTo>
                  <a:pt x="649" y="129"/>
                </a:lnTo>
                <a:lnTo>
                  <a:pt x="649" y="131"/>
                </a:lnTo>
                <a:lnTo>
                  <a:pt x="650" y="131"/>
                </a:lnTo>
                <a:lnTo>
                  <a:pt x="652" y="132"/>
                </a:lnTo>
                <a:lnTo>
                  <a:pt x="653" y="133"/>
                </a:lnTo>
                <a:lnTo>
                  <a:pt x="654" y="135"/>
                </a:lnTo>
                <a:lnTo>
                  <a:pt x="656" y="135"/>
                </a:lnTo>
                <a:lnTo>
                  <a:pt x="656" y="136"/>
                </a:lnTo>
                <a:lnTo>
                  <a:pt x="657" y="137"/>
                </a:lnTo>
                <a:lnTo>
                  <a:pt x="658" y="139"/>
                </a:lnTo>
                <a:lnTo>
                  <a:pt x="660" y="139"/>
                </a:lnTo>
                <a:lnTo>
                  <a:pt x="660" y="140"/>
                </a:lnTo>
                <a:lnTo>
                  <a:pt x="661" y="141"/>
                </a:lnTo>
                <a:lnTo>
                  <a:pt x="662" y="143"/>
                </a:lnTo>
                <a:lnTo>
                  <a:pt x="664" y="143"/>
                </a:lnTo>
                <a:lnTo>
                  <a:pt x="664" y="144"/>
                </a:lnTo>
                <a:lnTo>
                  <a:pt x="665" y="145"/>
                </a:lnTo>
                <a:lnTo>
                  <a:pt x="666" y="146"/>
                </a:lnTo>
                <a:lnTo>
                  <a:pt x="668" y="148"/>
                </a:lnTo>
                <a:lnTo>
                  <a:pt x="669" y="149"/>
                </a:lnTo>
                <a:lnTo>
                  <a:pt x="670" y="150"/>
                </a:lnTo>
                <a:lnTo>
                  <a:pt x="672" y="152"/>
                </a:lnTo>
                <a:lnTo>
                  <a:pt x="673" y="153"/>
                </a:lnTo>
                <a:lnTo>
                  <a:pt x="673" y="154"/>
                </a:lnTo>
                <a:lnTo>
                  <a:pt x="674" y="154"/>
                </a:lnTo>
                <a:lnTo>
                  <a:pt x="676" y="156"/>
                </a:lnTo>
                <a:lnTo>
                  <a:pt x="676" y="157"/>
                </a:lnTo>
                <a:lnTo>
                  <a:pt x="677" y="157"/>
                </a:lnTo>
                <a:lnTo>
                  <a:pt x="677" y="158"/>
                </a:lnTo>
                <a:lnTo>
                  <a:pt x="678" y="160"/>
                </a:lnTo>
                <a:lnTo>
                  <a:pt x="680" y="160"/>
                </a:lnTo>
                <a:lnTo>
                  <a:pt x="680" y="161"/>
                </a:lnTo>
                <a:lnTo>
                  <a:pt x="681" y="161"/>
                </a:lnTo>
                <a:lnTo>
                  <a:pt x="681" y="162"/>
                </a:lnTo>
                <a:lnTo>
                  <a:pt x="682" y="164"/>
                </a:lnTo>
                <a:lnTo>
                  <a:pt x="684" y="165"/>
                </a:lnTo>
                <a:lnTo>
                  <a:pt x="684" y="166"/>
                </a:lnTo>
                <a:lnTo>
                  <a:pt x="685" y="166"/>
                </a:lnTo>
                <a:lnTo>
                  <a:pt x="686" y="168"/>
                </a:lnTo>
                <a:lnTo>
                  <a:pt x="686" y="169"/>
                </a:lnTo>
                <a:lnTo>
                  <a:pt x="688" y="170"/>
                </a:lnTo>
                <a:lnTo>
                  <a:pt x="689" y="172"/>
                </a:lnTo>
                <a:lnTo>
                  <a:pt x="690" y="172"/>
                </a:lnTo>
                <a:lnTo>
                  <a:pt x="690" y="173"/>
                </a:lnTo>
                <a:lnTo>
                  <a:pt x="692" y="176"/>
                </a:lnTo>
                <a:lnTo>
                  <a:pt x="693" y="177"/>
                </a:lnTo>
                <a:lnTo>
                  <a:pt x="694" y="178"/>
                </a:lnTo>
                <a:lnTo>
                  <a:pt x="696" y="180"/>
                </a:lnTo>
                <a:lnTo>
                  <a:pt x="697" y="181"/>
                </a:lnTo>
                <a:lnTo>
                  <a:pt x="699" y="184"/>
                </a:lnTo>
                <a:lnTo>
                  <a:pt x="701" y="185"/>
                </a:lnTo>
                <a:lnTo>
                  <a:pt x="702" y="186"/>
                </a:lnTo>
                <a:lnTo>
                  <a:pt x="703" y="188"/>
                </a:lnTo>
                <a:lnTo>
                  <a:pt x="703" y="190"/>
                </a:lnTo>
                <a:lnTo>
                  <a:pt x="705" y="192"/>
                </a:lnTo>
                <a:lnTo>
                  <a:pt x="706" y="193"/>
                </a:lnTo>
                <a:lnTo>
                  <a:pt x="707" y="193"/>
                </a:lnTo>
                <a:lnTo>
                  <a:pt x="709" y="194"/>
                </a:lnTo>
                <a:lnTo>
                  <a:pt x="709" y="196"/>
                </a:lnTo>
                <a:lnTo>
                  <a:pt x="710" y="197"/>
                </a:lnTo>
                <a:lnTo>
                  <a:pt x="711" y="198"/>
                </a:lnTo>
                <a:lnTo>
                  <a:pt x="711" y="200"/>
                </a:lnTo>
                <a:lnTo>
                  <a:pt x="713" y="200"/>
                </a:lnTo>
                <a:lnTo>
                  <a:pt x="713" y="201"/>
                </a:lnTo>
                <a:lnTo>
                  <a:pt x="714" y="202"/>
                </a:lnTo>
                <a:lnTo>
                  <a:pt x="714" y="204"/>
                </a:lnTo>
                <a:lnTo>
                  <a:pt x="715" y="204"/>
                </a:lnTo>
                <a:lnTo>
                  <a:pt x="717" y="205"/>
                </a:lnTo>
                <a:lnTo>
                  <a:pt x="717" y="206"/>
                </a:lnTo>
                <a:lnTo>
                  <a:pt x="718" y="208"/>
                </a:lnTo>
                <a:lnTo>
                  <a:pt x="719" y="209"/>
                </a:lnTo>
                <a:lnTo>
                  <a:pt x="719" y="210"/>
                </a:lnTo>
                <a:lnTo>
                  <a:pt x="721" y="212"/>
                </a:lnTo>
                <a:lnTo>
                  <a:pt x="722" y="213"/>
                </a:lnTo>
                <a:lnTo>
                  <a:pt x="723" y="214"/>
                </a:lnTo>
                <a:lnTo>
                  <a:pt x="723" y="216"/>
                </a:lnTo>
                <a:lnTo>
                  <a:pt x="725" y="217"/>
                </a:lnTo>
                <a:lnTo>
                  <a:pt x="726" y="219"/>
                </a:lnTo>
                <a:lnTo>
                  <a:pt x="727" y="221"/>
                </a:lnTo>
                <a:lnTo>
                  <a:pt x="729" y="223"/>
                </a:lnTo>
                <a:lnTo>
                  <a:pt x="730" y="225"/>
                </a:lnTo>
                <a:lnTo>
                  <a:pt x="733" y="227"/>
                </a:lnTo>
                <a:lnTo>
                  <a:pt x="734" y="229"/>
                </a:lnTo>
                <a:lnTo>
                  <a:pt x="735" y="231"/>
                </a:lnTo>
                <a:lnTo>
                  <a:pt x="737" y="233"/>
                </a:lnTo>
                <a:lnTo>
                  <a:pt x="737" y="234"/>
                </a:lnTo>
                <a:lnTo>
                  <a:pt x="738" y="235"/>
                </a:lnTo>
                <a:lnTo>
                  <a:pt x="739" y="237"/>
                </a:lnTo>
                <a:lnTo>
                  <a:pt x="741" y="238"/>
                </a:lnTo>
                <a:lnTo>
                  <a:pt x="742" y="239"/>
                </a:lnTo>
                <a:lnTo>
                  <a:pt x="742" y="241"/>
                </a:lnTo>
                <a:lnTo>
                  <a:pt x="743" y="242"/>
                </a:lnTo>
                <a:lnTo>
                  <a:pt x="745" y="243"/>
                </a:lnTo>
                <a:lnTo>
                  <a:pt x="745" y="245"/>
                </a:lnTo>
                <a:lnTo>
                  <a:pt x="746" y="246"/>
                </a:lnTo>
                <a:lnTo>
                  <a:pt x="746" y="247"/>
                </a:lnTo>
                <a:lnTo>
                  <a:pt x="747" y="249"/>
                </a:lnTo>
                <a:lnTo>
                  <a:pt x="749" y="249"/>
                </a:lnTo>
                <a:lnTo>
                  <a:pt x="749" y="250"/>
                </a:lnTo>
                <a:lnTo>
                  <a:pt x="750" y="251"/>
                </a:lnTo>
                <a:lnTo>
                  <a:pt x="750" y="253"/>
                </a:lnTo>
                <a:lnTo>
                  <a:pt x="751" y="254"/>
                </a:lnTo>
                <a:lnTo>
                  <a:pt x="753" y="255"/>
                </a:lnTo>
                <a:lnTo>
                  <a:pt x="754" y="257"/>
                </a:lnTo>
                <a:lnTo>
                  <a:pt x="754" y="258"/>
                </a:lnTo>
                <a:lnTo>
                  <a:pt x="755" y="259"/>
                </a:lnTo>
                <a:lnTo>
                  <a:pt x="757" y="261"/>
                </a:lnTo>
                <a:lnTo>
                  <a:pt x="758" y="262"/>
                </a:lnTo>
                <a:lnTo>
                  <a:pt x="759" y="265"/>
                </a:lnTo>
                <a:lnTo>
                  <a:pt x="761" y="266"/>
                </a:lnTo>
                <a:lnTo>
                  <a:pt x="762" y="267"/>
                </a:lnTo>
                <a:lnTo>
                  <a:pt x="763" y="270"/>
                </a:lnTo>
                <a:lnTo>
                  <a:pt x="765" y="273"/>
                </a:lnTo>
                <a:lnTo>
                  <a:pt x="766" y="274"/>
                </a:lnTo>
                <a:lnTo>
                  <a:pt x="767" y="277"/>
                </a:lnTo>
                <a:lnTo>
                  <a:pt x="769" y="278"/>
                </a:lnTo>
                <a:lnTo>
                  <a:pt x="770" y="281"/>
                </a:lnTo>
                <a:lnTo>
                  <a:pt x="771" y="282"/>
                </a:lnTo>
                <a:lnTo>
                  <a:pt x="773" y="283"/>
                </a:lnTo>
                <a:lnTo>
                  <a:pt x="774" y="285"/>
                </a:lnTo>
                <a:lnTo>
                  <a:pt x="775" y="286"/>
                </a:lnTo>
                <a:lnTo>
                  <a:pt x="775" y="287"/>
                </a:lnTo>
                <a:lnTo>
                  <a:pt x="776" y="289"/>
                </a:lnTo>
                <a:lnTo>
                  <a:pt x="778" y="290"/>
                </a:lnTo>
                <a:lnTo>
                  <a:pt x="778" y="291"/>
                </a:lnTo>
                <a:lnTo>
                  <a:pt x="779" y="293"/>
                </a:lnTo>
                <a:lnTo>
                  <a:pt x="780" y="294"/>
                </a:lnTo>
                <a:lnTo>
                  <a:pt x="780" y="295"/>
                </a:lnTo>
                <a:lnTo>
                  <a:pt x="782" y="295"/>
                </a:lnTo>
                <a:lnTo>
                  <a:pt x="782" y="296"/>
                </a:lnTo>
                <a:lnTo>
                  <a:pt x="783" y="298"/>
                </a:lnTo>
                <a:lnTo>
                  <a:pt x="783" y="299"/>
                </a:lnTo>
                <a:lnTo>
                  <a:pt x="784" y="300"/>
                </a:lnTo>
                <a:lnTo>
                  <a:pt x="786" y="302"/>
                </a:lnTo>
                <a:lnTo>
                  <a:pt x="786" y="303"/>
                </a:lnTo>
                <a:lnTo>
                  <a:pt x="787" y="304"/>
                </a:lnTo>
                <a:lnTo>
                  <a:pt x="787" y="306"/>
                </a:lnTo>
                <a:lnTo>
                  <a:pt x="788" y="307"/>
                </a:lnTo>
                <a:lnTo>
                  <a:pt x="788" y="308"/>
                </a:lnTo>
                <a:lnTo>
                  <a:pt x="790" y="310"/>
                </a:lnTo>
                <a:lnTo>
                  <a:pt x="791" y="311"/>
                </a:lnTo>
                <a:lnTo>
                  <a:pt x="791" y="312"/>
                </a:lnTo>
                <a:lnTo>
                  <a:pt x="792" y="315"/>
                </a:lnTo>
                <a:lnTo>
                  <a:pt x="794" y="316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5" name="Freeform 13">
            <a:extLst>
              <a:ext uri="{FF2B5EF4-FFF2-40B4-BE49-F238E27FC236}">
                <a16:creationId xmlns:a16="http://schemas.microsoft.com/office/drawing/2014/main" id="{A3FB0F03-32F6-CF4C-A2DC-F860A6DA72D7}"/>
              </a:ext>
            </a:extLst>
          </p:cNvPr>
          <p:cNvSpPr>
            <a:spLocks/>
          </p:cNvSpPr>
          <p:nvPr/>
        </p:nvSpPr>
        <p:spPr bwMode="auto">
          <a:xfrm>
            <a:off x="4737100" y="2132013"/>
            <a:ext cx="630238" cy="250825"/>
          </a:xfrm>
          <a:custGeom>
            <a:avLst/>
            <a:gdLst>
              <a:gd name="T0" fmla="*/ 1 w 794"/>
              <a:gd name="T1" fmla="*/ 1 h 314"/>
              <a:gd name="T2" fmla="*/ 1 w 794"/>
              <a:gd name="T3" fmla="*/ 1 h 314"/>
              <a:gd name="T4" fmla="*/ 1 w 794"/>
              <a:gd name="T5" fmla="*/ 1 h 314"/>
              <a:gd name="T6" fmla="*/ 1 w 794"/>
              <a:gd name="T7" fmla="*/ 1 h 314"/>
              <a:gd name="T8" fmla="*/ 1 w 794"/>
              <a:gd name="T9" fmla="*/ 1 h 314"/>
              <a:gd name="T10" fmla="*/ 1 w 794"/>
              <a:gd name="T11" fmla="*/ 1 h 314"/>
              <a:gd name="T12" fmla="*/ 1 w 794"/>
              <a:gd name="T13" fmla="*/ 1 h 314"/>
              <a:gd name="T14" fmla="*/ 1 w 794"/>
              <a:gd name="T15" fmla="*/ 1 h 314"/>
              <a:gd name="T16" fmla="*/ 1 w 794"/>
              <a:gd name="T17" fmla="*/ 1 h 314"/>
              <a:gd name="T18" fmla="*/ 1 w 794"/>
              <a:gd name="T19" fmla="*/ 1 h 314"/>
              <a:gd name="T20" fmla="*/ 1 w 794"/>
              <a:gd name="T21" fmla="*/ 1 h 314"/>
              <a:gd name="T22" fmla="*/ 1 w 794"/>
              <a:gd name="T23" fmla="*/ 1 h 314"/>
              <a:gd name="T24" fmla="*/ 1 w 794"/>
              <a:gd name="T25" fmla="*/ 1 h 314"/>
              <a:gd name="T26" fmla="*/ 1 w 794"/>
              <a:gd name="T27" fmla="*/ 1 h 314"/>
              <a:gd name="T28" fmla="*/ 1 w 794"/>
              <a:gd name="T29" fmla="*/ 1 h 314"/>
              <a:gd name="T30" fmla="*/ 1 w 794"/>
              <a:gd name="T31" fmla="*/ 1 h 314"/>
              <a:gd name="T32" fmla="*/ 1 w 794"/>
              <a:gd name="T33" fmla="*/ 1 h 314"/>
              <a:gd name="T34" fmla="*/ 1 w 794"/>
              <a:gd name="T35" fmla="*/ 1 h 314"/>
              <a:gd name="T36" fmla="*/ 1 w 794"/>
              <a:gd name="T37" fmla="*/ 1 h 314"/>
              <a:gd name="T38" fmla="*/ 1 w 794"/>
              <a:gd name="T39" fmla="*/ 1 h 314"/>
              <a:gd name="T40" fmla="*/ 1 w 794"/>
              <a:gd name="T41" fmla="*/ 1 h 314"/>
              <a:gd name="T42" fmla="*/ 1 w 794"/>
              <a:gd name="T43" fmla="*/ 1 h 314"/>
              <a:gd name="T44" fmla="*/ 1 w 794"/>
              <a:gd name="T45" fmla="*/ 1 h 314"/>
              <a:gd name="T46" fmla="*/ 1 w 794"/>
              <a:gd name="T47" fmla="*/ 1 h 314"/>
              <a:gd name="T48" fmla="*/ 1 w 794"/>
              <a:gd name="T49" fmla="*/ 1 h 314"/>
              <a:gd name="T50" fmla="*/ 1 w 794"/>
              <a:gd name="T51" fmla="*/ 1 h 314"/>
              <a:gd name="T52" fmla="*/ 1 w 794"/>
              <a:gd name="T53" fmla="*/ 1 h 314"/>
              <a:gd name="T54" fmla="*/ 1 w 794"/>
              <a:gd name="T55" fmla="*/ 1 h 314"/>
              <a:gd name="T56" fmla="*/ 1 w 794"/>
              <a:gd name="T57" fmla="*/ 1 h 314"/>
              <a:gd name="T58" fmla="*/ 1 w 794"/>
              <a:gd name="T59" fmla="*/ 1 h 314"/>
              <a:gd name="T60" fmla="*/ 1 w 794"/>
              <a:gd name="T61" fmla="*/ 1 h 314"/>
              <a:gd name="T62" fmla="*/ 1 w 794"/>
              <a:gd name="T63" fmla="*/ 1 h 314"/>
              <a:gd name="T64" fmla="*/ 1 w 794"/>
              <a:gd name="T65" fmla="*/ 1 h 314"/>
              <a:gd name="T66" fmla="*/ 1 w 794"/>
              <a:gd name="T67" fmla="*/ 1 h 314"/>
              <a:gd name="T68" fmla="*/ 1 w 794"/>
              <a:gd name="T69" fmla="*/ 1 h 314"/>
              <a:gd name="T70" fmla="*/ 1 w 794"/>
              <a:gd name="T71" fmla="*/ 1 h 314"/>
              <a:gd name="T72" fmla="*/ 1 w 794"/>
              <a:gd name="T73" fmla="*/ 1 h 314"/>
              <a:gd name="T74" fmla="*/ 1 w 794"/>
              <a:gd name="T75" fmla="*/ 1 h 314"/>
              <a:gd name="T76" fmla="*/ 1 w 794"/>
              <a:gd name="T77" fmla="*/ 1 h 314"/>
              <a:gd name="T78" fmla="*/ 1 w 794"/>
              <a:gd name="T79" fmla="*/ 1 h 314"/>
              <a:gd name="T80" fmla="*/ 1 w 794"/>
              <a:gd name="T81" fmla="*/ 1 h 314"/>
              <a:gd name="T82" fmla="*/ 1 w 794"/>
              <a:gd name="T83" fmla="*/ 1 h 314"/>
              <a:gd name="T84" fmla="*/ 1 w 794"/>
              <a:gd name="T85" fmla="*/ 1 h 314"/>
              <a:gd name="T86" fmla="*/ 1 w 794"/>
              <a:gd name="T87" fmla="*/ 1 h 314"/>
              <a:gd name="T88" fmla="*/ 1 w 794"/>
              <a:gd name="T89" fmla="*/ 1 h 314"/>
              <a:gd name="T90" fmla="*/ 1 w 794"/>
              <a:gd name="T91" fmla="*/ 1 h 314"/>
              <a:gd name="T92" fmla="*/ 1 w 794"/>
              <a:gd name="T93" fmla="*/ 1 h 314"/>
              <a:gd name="T94" fmla="*/ 1 w 794"/>
              <a:gd name="T95" fmla="*/ 1 h 314"/>
              <a:gd name="T96" fmla="*/ 1 w 794"/>
              <a:gd name="T97" fmla="*/ 1 h 314"/>
              <a:gd name="T98" fmla="*/ 1 w 794"/>
              <a:gd name="T99" fmla="*/ 1 h 314"/>
              <a:gd name="T100" fmla="*/ 1 w 794"/>
              <a:gd name="T101" fmla="*/ 1 h 314"/>
              <a:gd name="T102" fmla="*/ 1 w 794"/>
              <a:gd name="T103" fmla="*/ 1 h 314"/>
              <a:gd name="T104" fmla="*/ 1 w 794"/>
              <a:gd name="T105" fmla="*/ 1 h 314"/>
              <a:gd name="T106" fmla="*/ 1 w 794"/>
              <a:gd name="T107" fmla="*/ 1 h 314"/>
              <a:gd name="T108" fmla="*/ 1 w 794"/>
              <a:gd name="T109" fmla="*/ 1 h 314"/>
              <a:gd name="T110" fmla="*/ 1 w 794"/>
              <a:gd name="T111" fmla="*/ 1 h 314"/>
              <a:gd name="T112" fmla="*/ 1 w 794"/>
              <a:gd name="T113" fmla="*/ 1 h 314"/>
              <a:gd name="T114" fmla="*/ 1 w 794"/>
              <a:gd name="T115" fmla="*/ 1 h 314"/>
              <a:gd name="T116" fmla="*/ 1 w 794"/>
              <a:gd name="T117" fmla="*/ 1 h 314"/>
              <a:gd name="T118" fmla="*/ 1 w 794"/>
              <a:gd name="T119" fmla="*/ 1 h 314"/>
              <a:gd name="T120" fmla="*/ 1 w 794"/>
              <a:gd name="T121" fmla="*/ 1 h 31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4"/>
              <a:gd name="T184" fmla="*/ 0 h 314"/>
              <a:gd name="T185" fmla="*/ 794 w 794"/>
              <a:gd name="T186" fmla="*/ 314 h 31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4" h="314">
                <a:moveTo>
                  <a:pt x="0" y="314"/>
                </a:moveTo>
                <a:lnTo>
                  <a:pt x="31" y="314"/>
                </a:lnTo>
                <a:lnTo>
                  <a:pt x="60" y="314"/>
                </a:lnTo>
                <a:lnTo>
                  <a:pt x="86" y="314"/>
                </a:lnTo>
                <a:lnTo>
                  <a:pt x="110" y="314"/>
                </a:lnTo>
                <a:lnTo>
                  <a:pt x="134" y="314"/>
                </a:lnTo>
                <a:lnTo>
                  <a:pt x="155" y="314"/>
                </a:lnTo>
                <a:lnTo>
                  <a:pt x="175" y="314"/>
                </a:lnTo>
                <a:lnTo>
                  <a:pt x="194" y="314"/>
                </a:lnTo>
                <a:lnTo>
                  <a:pt x="211" y="314"/>
                </a:lnTo>
                <a:lnTo>
                  <a:pt x="227" y="314"/>
                </a:lnTo>
                <a:lnTo>
                  <a:pt x="240" y="314"/>
                </a:lnTo>
                <a:lnTo>
                  <a:pt x="254" y="314"/>
                </a:lnTo>
                <a:lnTo>
                  <a:pt x="265" y="314"/>
                </a:lnTo>
                <a:lnTo>
                  <a:pt x="276" y="314"/>
                </a:lnTo>
                <a:lnTo>
                  <a:pt x="287" y="314"/>
                </a:lnTo>
                <a:lnTo>
                  <a:pt x="296" y="314"/>
                </a:lnTo>
                <a:lnTo>
                  <a:pt x="304" y="314"/>
                </a:lnTo>
                <a:lnTo>
                  <a:pt x="311" y="314"/>
                </a:lnTo>
                <a:lnTo>
                  <a:pt x="317" y="314"/>
                </a:lnTo>
                <a:lnTo>
                  <a:pt x="323" y="314"/>
                </a:lnTo>
                <a:lnTo>
                  <a:pt x="328" y="314"/>
                </a:lnTo>
                <a:lnTo>
                  <a:pt x="332" y="314"/>
                </a:lnTo>
                <a:lnTo>
                  <a:pt x="336" y="314"/>
                </a:lnTo>
                <a:lnTo>
                  <a:pt x="338" y="314"/>
                </a:lnTo>
                <a:lnTo>
                  <a:pt x="342" y="314"/>
                </a:lnTo>
                <a:lnTo>
                  <a:pt x="345" y="314"/>
                </a:lnTo>
                <a:lnTo>
                  <a:pt x="348" y="314"/>
                </a:lnTo>
                <a:lnTo>
                  <a:pt x="349" y="314"/>
                </a:lnTo>
                <a:lnTo>
                  <a:pt x="352" y="314"/>
                </a:lnTo>
                <a:lnTo>
                  <a:pt x="353" y="314"/>
                </a:lnTo>
                <a:lnTo>
                  <a:pt x="356" y="313"/>
                </a:lnTo>
                <a:lnTo>
                  <a:pt x="358" y="313"/>
                </a:lnTo>
                <a:lnTo>
                  <a:pt x="360" y="313"/>
                </a:lnTo>
                <a:lnTo>
                  <a:pt x="362" y="313"/>
                </a:lnTo>
                <a:lnTo>
                  <a:pt x="364" y="313"/>
                </a:lnTo>
                <a:lnTo>
                  <a:pt x="366" y="313"/>
                </a:lnTo>
                <a:lnTo>
                  <a:pt x="368" y="313"/>
                </a:lnTo>
                <a:lnTo>
                  <a:pt x="369" y="313"/>
                </a:lnTo>
                <a:lnTo>
                  <a:pt x="370" y="313"/>
                </a:lnTo>
                <a:lnTo>
                  <a:pt x="372" y="313"/>
                </a:lnTo>
                <a:lnTo>
                  <a:pt x="374" y="312"/>
                </a:lnTo>
                <a:lnTo>
                  <a:pt x="376" y="312"/>
                </a:lnTo>
                <a:lnTo>
                  <a:pt x="377" y="312"/>
                </a:lnTo>
                <a:lnTo>
                  <a:pt x="378" y="312"/>
                </a:lnTo>
                <a:lnTo>
                  <a:pt x="380" y="312"/>
                </a:lnTo>
                <a:lnTo>
                  <a:pt x="381" y="312"/>
                </a:lnTo>
                <a:lnTo>
                  <a:pt x="382" y="312"/>
                </a:lnTo>
                <a:lnTo>
                  <a:pt x="384" y="312"/>
                </a:lnTo>
                <a:lnTo>
                  <a:pt x="385" y="312"/>
                </a:lnTo>
                <a:lnTo>
                  <a:pt x="386" y="312"/>
                </a:lnTo>
                <a:lnTo>
                  <a:pt x="388" y="310"/>
                </a:lnTo>
                <a:lnTo>
                  <a:pt x="389" y="310"/>
                </a:lnTo>
                <a:lnTo>
                  <a:pt x="390" y="310"/>
                </a:lnTo>
                <a:lnTo>
                  <a:pt x="392" y="310"/>
                </a:lnTo>
                <a:lnTo>
                  <a:pt x="393" y="310"/>
                </a:lnTo>
                <a:lnTo>
                  <a:pt x="394" y="310"/>
                </a:lnTo>
                <a:lnTo>
                  <a:pt x="396" y="310"/>
                </a:lnTo>
                <a:lnTo>
                  <a:pt x="398" y="309"/>
                </a:lnTo>
                <a:lnTo>
                  <a:pt x="400" y="309"/>
                </a:lnTo>
                <a:lnTo>
                  <a:pt x="401" y="309"/>
                </a:lnTo>
                <a:lnTo>
                  <a:pt x="404" y="309"/>
                </a:lnTo>
                <a:lnTo>
                  <a:pt x="405" y="308"/>
                </a:lnTo>
                <a:lnTo>
                  <a:pt x="407" y="308"/>
                </a:lnTo>
                <a:lnTo>
                  <a:pt x="410" y="308"/>
                </a:lnTo>
                <a:lnTo>
                  <a:pt x="411" y="308"/>
                </a:lnTo>
                <a:lnTo>
                  <a:pt x="413" y="308"/>
                </a:lnTo>
                <a:lnTo>
                  <a:pt x="415" y="308"/>
                </a:lnTo>
                <a:lnTo>
                  <a:pt x="417" y="306"/>
                </a:lnTo>
                <a:lnTo>
                  <a:pt x="418" y="306"/>
                </a:lnTo>
                <a:lnTo>
                  <a:pt x="419" y="306"/>
                </a:lnTo>
                <a:lnTo>
                  <a:pt x="421" y="306"/>
                </a:lnTo>
                <a:lnTo>
                  <a:pt x="422" y="306"/>
                </a:lnTo>
                <a:lnTo>
                  <a:pt x="423" y="306"/>
                </a:lnTo>
                <a:lnTo>
                  <a:pt x="425" y="305"/>
                </a:lnTo>
                <a:lnTo>
                  <a:pt x="426" y="305"/>
                </a:lnTo>
                <a:lnTo>
                  <a:pt x="427" y="305"/>
                </a:lnTo>
                <a:lnTo>
                  <a:pt x="429" y="305"/>
                </a:lnTo>
                <a:lnTo>
                  <a:pt x="430" y="304"/>
                </a:lnTo>
                <a:lnTo>
                  <a:pt x="431" y="304"/>
                </a:lnTo>
                <a:lnTo>
                  <a:pt x="433" y="304"/>
                </a:lnTo>
                <a:lnTo>
                  <a:pt x="434" y="304"/>
                </a:lnTo>
                <a:lnTo>
                  <a:pt x="435" y="302"/>
                </a:lnTo>
                <a:lnTo>
                  <a:pt x="437" y="302"/>
                </a:lnTo>
                <a:lnTo>
                  <a:pt x="438" y="302"/>
                </a:lnTo>
                <a:lnTo>
                  <a:pt x="439" y="302"/>
                </a:lnTo>
                <a:lnTo>
                  <a:pt x="441" y="301"/>
                </a:lnTo>
                <a:lnTo>
                  <a:pt x="442" y="301"/>
                </a:lnTo>
                <a:lnTo>
                  <a:pt x="445" y="300"/>
                </a:lnTo>
                <a:lnTo>
                  <a:pt x="446" y="300"/>
                </a:lnTo>
                <a:lnTo>
                  <a:pt x="449" y="298"/>
                </a:lnTo>
                <a:lnTo>
                  <a:pt x="450" y="298"/>
                </a:lnTo>
                <a:lnTo>
                  <a:pt x="453" y="297"/>
                </a:lnTo>
                <a:lnTo>
                  <a:pt x="455" y="297"/>
                </a:lnTo>
                <a:lnTo>
                  <a:pt x="458" y="296"/>
                </a:lnTo>
                <a:lnTo>
                  <a:pt x="459" y="296"/>
                </a:lnTo>
                <a:lnTo>
                  <a:pt x="462" y="294"/>
                </a:lnTo>
                <a:lnTo>
                  <a:pt x="465" y="294"/>
                </a:lnTo>
                <a:lnTo>
                  <a:pt x="466" y="293"/>
                </a:lnTo>
                <a:lnTo>
                  <a:pt x="467" y="293"/>
                </a:lnTo>
                <a:lnTo>
                  <a:pt x="470" y="292"/>
                </a:lnTo>
                <a:lnTo>
                  <a:pt x="471" y="292"/>
                </a:lnTo>
                <a:lnTo>
                  <a:pt x="473" y="292"/>
                </a:lnTo>
                <a:lnTo>
                  <a:pt x="474" y="290"/>
                </a:lnTo>
                <a:lnTo>
                  <a:pt x="475" y="290"/>
                </a:lnTo>
                <a:lnTo>
                  <a:pt x="477" y="290"/>
                </a:lnTo>
                <a:lnTo>
                  <a:pt x="478" y="289"/>
                </a:lnTo>
                <a:lnTo>
                  <a:pt x="479" y="289"/>
                </a:lnTo>
                <a:lnTo>
                  <a:pt x="480" y="289"/>
                </a:lnTo>
                <a:lnTo>
                  <a:pt x="482" y="288"/>
                </a:lnTo>
                <a:lnTo>
                  <a:pt x="483" y="288"/>
                </a:lnTo>
                <a:lnTo>
                  <a:pt x="484" y="286"/>
                </a:lnTo>
                <a:lnTo>
                  <a:pt x="486" y="286"/>
                </a:lnTo>
                <a:lnTo>
                  <a:pt x="487" y="285"/>
                </a:lnTo>
                <a:lnTo>
                  <a:pt x="488" y="285"/>
                </a:lnTo>
                <a:lnTo>
                  <a:pt x="490" y="284"/>
                </a:lnTo>
                <a:lnTo>
                  <a:pt x="491" y="284"/>
                </a:lnTo>
                <a:lnTo>
                  <a:pt x="492" y="282"/>
                </a:lnTo>
                <a:lnTo>
                  <a:pt x="494" y="282"/>
                </a:lnTo>
                <a:lnTo>
                  <a:pt x="495" y="281"/>
                </a:lnTo>
                <a:lnTo>
                  <a:pt x="498" y="281"/>
                </a:lnTo>
                <a:lnTo>
                  <a:pt x="499" y="280"/>
                </a:lnTo>
                <a:lnTo>
                  <a:pt x="500" y="278"/>
                </a:lnTo>
                <a:lnTo>
                  <a:pt x="503" y="278"/>
                </a:lnTo>
                <a:lnTo>
                  <a:pt x="504" y="277"/>
                </a:lnTo>
                <a:lnTo>
                  <a:pt x="507" y="276"/>
                </a:lnTo>
                <a:lnTo>
                  <a:pt x="510" y="275"/>
                </a:lnTo>
                <a:lnTo>
                  <a:pt x="511" y="275"/>
                </a:lnTo>
                <a:lnTo>
                  <a:pt x="512" y="273"/>
                </a:lnTo>
                <a:lnTo>
                  <a:pt x="514" y="272"/>
                </a:lnTo>
                <a:lnTo>
                  <a:pt x="516" y="272"/>
                </a:lnTo>
                <a:lnTo>
                  <a:pt x="518" y="271"/>
                </a:lnTo>
                <a:lnTo>
                  <a:pt x="519" y="271"/>
                </a:lnTo>
                <a:lnTo>
                  <a:pt x="520" y="269"/>
                </a:lnTo>
                <a:lnTo>
                  <a:pt x="522" y="269"/>
                </a:lnTo>
                <a:lnTo>
                  <a:pt x="523" y="268"/>
                </a:lnTo>
                <a:lnTo>
                  <a:pt x="524" y="267"/>
                </a:lnTo>
                <a:lnTo>
                  <a:pt x="526" y="267"/>
                </a:lnTo>
                <a:lnTo>
                  <a:pt x="527" y="267"/>
                </a:lnTo>
                <a:lnTo>
                  <a:pt x="528" y="265"/>
                </a:lnTo>
                <a:lnTo>
                  <a:pt x="530" y="264"/>
                </a:lnTo>
                <a:lnTo>
                  <a:pt x="531" y="264"/>
                </a:lnTo>
                <a:lnTo>
                  <a:pt x="532" y="263"/>
                </a:lnTo>
                <a:lnTo>
                  <a:pt x="534" y="263"/>
                </a:lnTo>
                <a:lnTo>
                  <a:pt x="535" y="261"/>
                </a:lnTo>
                <a:lnTo>
                  <a:pt x="536" y="261"/>
                </a:lnTo>
                <a:lnTo>
                  <a:pt x="538" y="260"/>
                </a:lnTo>
                <a:lnTo>
                  <a:pt x="539" y="259"/>
                </a:lnTo>
                <a:lnTo>
                  <a:pt x="540" y="259"/>
                </a:lnTo>
                <a:lnTo>
                  <a:pt x="542" y="257"/>
                </a:lnTo>
                <a:lnTo>
                  <a:pt x="543" y="257"/>
                </a:lnTo>
                <a:lnTo>
                  <a:pt x="546" y="256"/>
                </a:lnTo>
                <a:lnTo>
                  <a:pt x="547" y="255"/>
                </a:lnTo>
                <a:lnTo>
                  <a:pt x="548" y="253"/>
                </a:lnTo>
                <a:lnTo>
                  <a:pt x="551" y="252"/>
                </a:lnTo>
                <a:lnTo>
                  <a:pt x="552" y="252"/>
                </a:lnTo>
                <a:lnTo>
                  <a:pt x="553" y="251"/>
                </a:lnTo>
                <a:lnTo>
                  <a:pt x="556" y="249"/>
                </a:lnTo>
                <a:lnTo>
                  <a:pt x="557" y="249"/>
                </a:lnTo>
                <a:lnTo>
                  <a:pt x="559" y="248"/>
                </a:lnTo>
                <a:lnTo>
                  <a:pt x="560" y="248"/>
                </a:lnTo>
                <a:lnTo>
                  <a:pt x="561" y="247"/>
                </a:lnTo>
                <a:lnTo>
                  <a:pt x="563" y="247"/>
                </a:lnTo>
                <a:lnTo>
                  <a:pt x="563" y="245"/>
                </a:lnTo>
                <a:lnTo>
                  <a:pt x="564" y="245"/>
                </a:lnTo>
                <a:lnTo>
                  <a:pt x="565" y="244"/>
                </a:lnTo>
                <a:lnTo>
                  <a:pt x="567" y="244"/>
                </a:lnTo>
                <a:lnTo>
                  <a:pt x="567" y="243"/>
                </a:lnTo>
                <a:lnTo>
                  <a:pt x="568" y="243"/>
                </a:lnTo>
                <a:lnTo>
                  <a:pt x="569" y="243"/>
                </a:lnTo>
                <a:lnTo>
                  <a:pt x="569" y="241"/>
                </a:lnTo>
                <a:lnTo>
                  <a:pt x="571" y="241"/>
                </a:lnTo>
                <a:lnTo>
                  <a:pt x="572" y="240"/>
                </a:lnTo>
                <a:lnTo>
                  <a:pt x="573" y="240"/>
                </a:lnTo>
                <a:lnTo>
                  <a:pt x="575" y="239"/>
                </a:lnTo>
                <a:lnTo>
                  <a:pt x="576" y="237"/>
                </a:lnTo>
                <a:lnTo>
                  <a:pt x="577" y="237"/>
                </a:lnTo>
                <a:lnTo>
                  <a:pt x="579" y="236"/>
                </a:lnTo>
                <a:lnTo>
                  <a:pt x="580" y="236"/>
                </a:lnTo>
                <a:lnTo>
                  <a:pt x="580" y="235"/>
                </a:lnTo>
                <a:lnTo>
                  <a:pt x="581" y="235"/>
                </a:lnTo>
                <a:lnTo>
                  <a:pt x="583" y="233"/>
                </a:lnTo>
                <a:lnTo>
                  <a:pt x="585" y="232"/>
                </a:lnTo>
                <a:lnTo>
                  <a:pt x="587" y="231"/>
                </a:lnTo>
                <a:lnTo>
                  <a:pt x="588" y="231"/>
                </a:lnTo>
                <a:lnTo>
                  <a:pt x="589" y="229"/>
                </a:lnTo>
                <a:lnTo>
                  <a:pt x="591" y="228"/>
                </a:lnTo>
                <a:lnTo>
                  <a:pt x="592" y="228"/>
                </a:lnTo>
                <a:lnTo>
                  <a:pt x="593" y="227"/>
                </a:lnTo>
                <a:lnTo>
                  <a:pt x="595" y="225"/>
                </a:lnTo>
                <a:lnTo>
                  <a:pt x="596" y="225"/>
                </a:lnTo>
                <a:lnTo>
                  <a:pt x="597" y="224"/>
                </a:lnTo>
                <a:lnTo>
                  <a:pt x="599" y="223"/>
                </a:lnTo>
                <a:lnTo>
                  <a:pt x="600" y="223"/>
                </a:lnTo>
                <a:lnTo>
                  <a:pt x="601" y="221"/>
                </a:lnTo>
                <a:lnTo>
                  <a:pt x="603" y="220"/>
                </a:lnTo>
                <a:lnTo>
                  <a:pt x="604" y="220"/>
                </a:lnTo>
                <a:lnTo>
                  <a:pt x="604" y="219"/>
                </a:lnTo>
                <a:lnTo>
                  <a:pt x="605" y="219"/>
                </a:lnTo>
                <a:lnTo>
                  <a:pt x="607" y="217"/>
                </a:lnTo>
                <a:lnTo>
                  <a:pt x="608" y="217"/>
                </a:lnTo>
                <a:lnTo>
                  <a:pt x="608" y="216"/>
                </a:lnTo>
                <a:lnTo>
                  <a:pt x="609" y="216"/>
                </a:lnTo>
                <a:lnTo>
                  <a:pt x="609" y="215"/>
                </a:lnTo>
                <a:lnTo>
                  <a:pt x="611" y="215"/>
                </a:lnTo>
                <a:lnTo>
                  <a:pt x="612" y="213"/>
                </a:lnTo>
                <a:lnTo>
                  <a:pt x="613" y="212"/>
                </a:lnTo>
                <a:lnTo>
                  <a:pt x="615" y="211"/>
                </a:lnTo>
                <a:lnTo>
                  <a:pt x="616" y="211"/>
                </a:lnTo>
                <a:lnTo>
                  <a:pt x="616" y="209"/>
                </a:lnTo>
                <a:lnTo>
                  <a:pt x="617" y="209"/>
                </a:lnTo>
                <a:lnTo>
                  <a:pt x="619" y="208"/>
                </a:lnTo>
                <a:lnTo>
                  <a:pt x="620" y="207"/>
                </a:lnTo>
                <a:lnTo>
                  <a:pt x="621" y="207"/>
                </a:lnTo>
                <a:lnTo>
                  <a:pt x="621" y="205"/>
                </a:lnTo>
                <a:lnTo>
                  <a:pt x="623" y="205"/>
                </a:lnTo>
                <a:lnTo>
                  <a:pt x="624" y="204"/>
                </a:lnTo>
                <a:lnTo>
                  <a:pt x="625" y="204"/>
                </a:lnTo>
                <a:lnTo>
                  <a:pt x="625" y="203"/>
                </a:lnTo>
                <a:lnTo>
                  <a:pt x="626" y="203"/>
                </a:lnTo>
                <a:lnTo>
                  <a:pt x="626" y="201"/>
                </a:lnTo>
                <a:lnTo>
                  <a:pt x="628" y="201"/>
                </a:lnTo>
                <a:lnTo>
                  <a:pt x="629" y="200"/>
                </a:lnTo>
                <a:lnTo>
                  <a:pt x="630" y="200"/>
                </a:lnTo>
                <a:lnTo>
                  <a:pt x="630" y="199"/>
                </a:lnTo>
                <a:lnTo>
                  <a:pt x="632" y="199"/>
                </a:lnTo>
                <a:lnTo>
                  <a:pt x="632" y="198"/>
                </a:lnTo>
                <a:lnTo>
                  <a:pt x="633" y="198"/>
                </a:lnTo>
                <a:lnTo>
                  <a:pt x="634" y="196"/>
                </a:lnTo>
                <a:lnTo>
                  <a:pt x="636" y="195"/>
                </a:lnTo>
                <a:lnTo>
                  <a:pt x="637" y="195"/>
                </a:lnTo>
                <a:lnTo>
                  <a:pt x="638" y="194"/>
                </a:lnTo>
                <a:lnTo>
                  <a:pt x="640" y="194"/>
                </a:lnTo>
                <a:lnTo>
                  <a:pt x="641" y="192"/>
                </a:lnTo>
                <a:lnTo>
                  <a:pt x="641" y="191"/>
                </a:lnTo>
                <a:lnTo>
                  <a:pt x="642" y="191"/>
                </a:lnTo>
                <a:lnTo>
                  <a:pt x="644" y="190"/>
                </a:lnTo>
                <a:lnTo>
                  <a:pt x="645" y="190"/>
                </a:lnTo>
                <a:lnTo>
                  <a:pt x="645" y="188"/>
                </a:lnTo>
                <a:lnTo>
                  <a:pt x="646" y="188"/>
                </a:lnTo>
                <a:lnTo>
                  <a:pt x="648" y="188"/>
                </a:lnTo>
                <a:lnTo>
                  <a:pt x="648" y="187"/>
                </a:lnTo>
                <a:lnTo>
                  <a:pt x="649" y="187"/>
                </a:lnTo>
                <a:lnTo>
                  <a:pt x="649" y="186"/>
                </a:lnTo>
                <a:lnTo>
                  <a:pt x="650" y="186"/>
                </a:lnTo>
                <a:lnTo>
                  <a:pt x="652" y="184"/>
                </a:lnTo>
                <a:lnTo>
                  <a:pt x="653" y="183"/>
                </a:lnTo>
                <a:lnTo>
                  <a:pt x="654" y="182"/>
                </a:lnTo>
                <a:lnTo>
                  <a:pt x="656" y="180"/>
                </a:lnTo>
                <a:lnTo>
                  <a:pt x="657" y="179"/>
                </a:lnTo>
                <a:lnTo>
                  <a:pt x="658" y="178"/>
                </a:lnTo>
                <a:lnTo>
                  <a:pt x="660" y="178"/>
                </a:lnTo>
                <a:lnTo>
                  <a:pt x="660" y="176"/>
                </a:lnTo>
                <a:lnTo>
                  <a:pt x="661" y="175"/>
                </a:lnTo>
                <a:lnTo>
                  <a:pt x="662" y="174"/>
                </a:lnTo>
                <a:lnTo>
                  <a:pt x="664" y="172"/>
                </a:lnTo>
                <a:lnTo>
                  <a:pt x="665" y="171"/>
                </a:lnTo>
                <a:lnTo>
                  <a:pt x="666" y="168"/>
                </a:lnTo>
                <a:lnTo>
                  <a:pt x="668" y="167"/>
                </a:lnTo>
                <a:lnTo>
                  <a:pt x="669" y="167"/>
                </a:lnTo>
                <a:lnTo>
                  <a:pt x="670" y="166"/>
                </a:lnTo>
                <a:lnTo>
                  <a:pt x="672" y="164"/>
                </a:lnTo>
                <a:lnTo>
                  <a:pt x="673" y="163"/>
                </a:lnTo>
                <a:lnTo>
                  <a:pt x="673" y="162"/>
                </a:lnTo>
                <a:lnTo>
                  <a:pt x="674" y="160"/>
                </a:lnTo>
                <a:lnTo>
                  <a:pt x="676" y="160"/>
                </a:lnTo>
                <a:lnTo>
                  <a:pt x="676" y="159"/>
                </a:lnTo>
                <a:lnTo>
                  <a:pt x="677" y="158"/>
                </a:lnTo>
                <a:lnTo>
                  <a:pt x="678" y="156"/>
                </a:lnTo>
                <a:lnTo>
                  <a:pt x="680" y="156"/>
                </a:lnTo>
                <a:lnTo>
                  <a:pt x="680" y="155"/>
                </a:lnTo>
                <a:lnTo>
                  <a:pt x="681" y="154"/>
                </a:lnTo>
                <a:lnTo>
                  <a:pt x="682" y="152"/>
                </a:lnTo>
                <a:lnTo>
                  <a:pt x="684" y="151"/>
                </a:lnTo>
                <a:lnTo>
                  <a:pt x="684" y="150"/>
                </a:lnTo>
                <a:lnTo>
                  <a:pt x="685" y="150"/>
                </a:lnTo>
                <a:lnTo>
                  <a:pt x="686" y="148"/>
                </a:lnTo>
                <a:lnTo>
                  <a:pt x="686" y="147"/>
                </a:lnTo>
                <a:lnTo>
                  <a:pt x="688" y="146"/>
                </a:lnTo>
                <a:lnTo>
                  <a:pt x="689" y="144"/>
                </a:lnTo>
                <a:lnTo>
                  <a:pt x="690" y="143"/>
                </a:lnTo>
                <a:lnTo>
                  <a:pt x="690" y="142"/>
                </a:lnTo>
                <a:lnTo>
                  <a:pt x="692" y="140"/>
                </a:lnTo>
                <a:lnTo>
                  <a:pt x="693" y="139"/>
                </a:lnTo>
                <a:lnTo>
                  <a:pt x="694" y="138"/>
                </a:lnTo>
                <a:lnTo>
                  <a:pt x="696" y="136"/>
                </a:lnTo>
                <a:lnTo>
                  <a:pt x="697" y="134"/>
                </a:lnTo>
                <a:lnTo>
                  <a:pt x="699" y="132"/>
                </a:lnTo>
                <a:lnTo>
                  <a:pt x="701" y="131"/>
                </a:lnTo>
                <a:lnTo>
                  <a:pt x="702" y="128"/>
                </a:lnTo>
                <a:lnTo>
                  <a:pt x="703" y="127"/>
                </a:lnTo>
                <a:lnTo>
                  <a:pt x="703" y="126"/>
                </a:lnTo>
                <a:lnTo>
                  <a:pt x="705" y="125"/>
                </a:lnTo>
                <a:lnTo>
                  <a:pt x="706" y="123"/>
                </a:lnTo>
                <a:lnTo>
                  <a:pt x="707" y="122"/>
                </a:lnTo>
                <a:lnTo>
                  <a:pt x="709" y="121"/>
                </a:lnTo>
                <a:lnTo>
                  <a:pt x="710" y="119"/>
                </a:lnTo>
                <a:lnTo>
                  <a:pt x="711" y="118"/>
                </a:lnTo>
                <a:lnTo>
                  <a:pt x="711" y="117"/>
                </a:lnTo>
                <a:lnTo>
                  <a:pt x="713" y="117"/>
                </a:lnTo>
                <a:lnTo>
                  <a:pt x="713" y="115"/>
                </a:lnTo>
                <a:lnTo>
                  <a:pt x="714" y="114"/>
                </a:lnTo>
                <a:lnTo>
                  <a:pt x="714" y="113"/>
                </a:lnTo>
                <a:lnTo>
                  <a:pt x="715" y="111"/>
                </a:lnTo>
                <a:lnTo>
                  <a:pt x="717" y="111"/>
                </a:lnTo>
                <a:lnTo>
                  <a:pt x="717" y="110"/>
                </a:lnTo>
                <a:lnTo>
                  <a:pt x="718" y="109"/>
                </a:lnTo>
                <a:lnTo>
                  <a:pt x="719" y="107"/>
                </a:lnTo>
                <a:lnTo>
                  <a:pt x="719" y="106"/>
                </a:lnTo>
                <a:lnTo>
                  <a:pt x="721" y="105"/>
                </a:lnTo>
                <a:lnTo>
                  <a:pt x="722" y="103"/>
                </a:lnTo>
                <a:lnTo>
                  <a:pt x="723" y="102"/>
                </a:lnTo>
                <a:lnTo>
                  <a:pt x="723" y="101"/>
                </a:lnTo>
                <a:lnTo>
                  <a:pt x="725" y="99"/>
                </a:lnTo>
                <a:lnTo>
                  <a:pt x="726" y="97"/>
                </a:lnTo>
                <a:lnTo>
                  <a:pt x="727" y="95"/>
                </a:lnTo>
                <a:lnTo>
                  <a:pt x="729" y="93"/>
                </a:lnTo>
                <a:lnTo>
                  <a:pt x="730" y="91"/>
                </a:lnTo>
                <a:lnTo>
                  <a:pt x="733" y="89"/>
                </a:lnTo>
                <a:lnTo>
                  <a:pt x="734" y="87"/>
                </a:lnTo>
                <a:lnTo>
                  <a:pt x="735" y="85"/>
                </a:lnTo>
                <a:lnTo>
                  <a:pt x="737" y="83"/>
                </a:lnTo>
                <a:lnTo>
                  <a:pt x="737" y="82"/>
                </a:lnTo>
                <a:lnTo>
                  <a:pt x="738" y="81"/>
                </a:lnTo>
                <a:lnTo>
                  <a:pt x="739" y="79"/>
                </a:lnTo>
                <a:lnTo>
                  <a:pt x="741" y="77"/>
                </a:lnTo>
                <a:lnTo>
                  <a:pt x="742" y="75"/>
                </a:lnTo>
                <a:lnTo>
                  <a:pt x="742" y="74"/>
                </a:lnTo>
                <a:lnTo>
                  <a:pt x="743" y="74"/>
                </a:lnTo>
                <a:lnTo>
                  <a:pt x="745" y="73"/>
                </a:lnTo>
                <a:lnTo>
                  <a:pt x="745" y="71"/>
                </a:lnTo>
                <a:lnTo>
                  <a:pt x="746" y="70"/>
                </a:lnTo>
                <a:lnTo>
                  <a:pt x="746" y="69"/>
                </a:lnTo>
                <a:lnTo>
                  <a:pt x="747" y="67"/>
                </a:lnTo>
                <a:lnTo>
                  <a:pt x="749" y="66"/>
                </a:lnTo>
                <a:lnTo>
                  <a:pt x="750" y="65"/>
                </a:lnTo>
                <a:lnTo>
                  <a:pt x="750" y="63"/>
                </a:lnTo>
                <a:lnTo>
                  <a:pt x="751" y="62"/>
                </a:lnTo>
                <a:lnTo>
                  <a:pt x="753" y="61"/>
                </a:lnTo>
                <a:lnTo>
                  <a:pt x="754" y="59"/>
                </a:lnTo>
                <a:lnTo>
                  <a:pt x="754" y="58"/>
                </a:lnTo>
                <a:lnTo>
                  <a:pt x="755" y="57"/>
                </a:lnTo>
                <a:lnTo>
                  <a:pt x="757" y="55"/>
                </a:lnTo>
                <a:lnTo>
                  <a:pt x="758" y="54"/>
                </a:lnTo>
                <a:lnTo>
                  <a:pt x="759" y="51"/>
                </a:lnTo>
                <a:lnTo>
                  <a:pt x="761" y="50"/>
                </a:lnTo>
                <a:lnTo>
                  <a:pt x="762" y="48"/>
                </a:lnTo>
                <a:lnTo>
                  <a:pt x="763" y="46"/>
                </a:lnTo>
                <a:lnTo>
                  <a:pt x="765" y="44"/>
                </a:lnTo>
                <a:lnTo>
                  <a:pt x="766" y="42"/>
                </a:lnTo>
                <a:lnTo>
                  <a:pt x="767" y="40"/>
                </a:lnTo>
                <a:lnTo>
                  <a:pt x="769" y="38"/>
                </a:lnTo>
                <a:lnTo>
                  <a:pt x="770" y="36"/>
                </a:lnTo>
                <a:lnTo>
                  <a:pt x="771" y="34"/>
                </a:lnTo>
                <a:lnTo>
                  <a:pt x="773" y="33"/>
                </a:lnTo>
                <a:lnTo>
                  <a:pt x="774" y="32"/>
                </a:lnTo>
                <a:lnTo>
                  <a:pt x="775" y="30"/>
                </a:lnTo>
                <a:lnTo>
                  <a:pt x="775" y="29"/>
                </a:lnTo>
                <a:lnTo>
                  <a:pt x="776" y="28"/>
                </a:lnTo>
                <a:lnTo>
                  <a:pt x="778" y="26"/>
                </a:lnTo>
                <a:lnTo>
                  <a:pt x="778" y="25"/>
                </a:lnTo>
                <a:lnTo>
                  <a:pt x="779" y="24"/>
                </a:lnTo>
                <a:lnTo>
                  <a:pt x="780" y="22"/>
                </a:lnTo>
                <a:lnTo>
                  <a:pt x="780" y="21"/>
                </a:lnTo>
                <a:lnTo>
                  <a:pt x="782" y="20"/>
                </a:lnTo>
                <a:lnTo>
                  <a:pt x="783" y="18"/>
                </a:lnTo>
                <a:lnTo>
                  <a:pt x="783" y="17"/>
                </a:lnTo>
                <a:lnTo>
                  <a:pt x="784" y="16"/>
                </a:lnTo>
                <a:lnTo>
                  <a:pt x="786" y="14"/>
                </a:lnTo>
                <a:lnTo>
                  <a:pt x="786" y="13"/>
                </a:lnTo>
                <a:lnTo>
                  <a:pt x="787" y="12"/>
                </a:lnTo>
                <a:lnTo>
                  <a:pt x="787" y="10"/>
                </a:lnTo>
                <a:lnTo>
                  <a:pt x="788" y="9"/>
                </a:lnTo>
                <a:lnTo>
                  <a:pt x="788" y="8"/>
                </a:lnTo>
                <a:lnTo>
                  <a:pt x="790" y="6"/>
                </a:lnTo>
                <a:lnTo>
                  <a:pt x="791" y="5"/>
                </a:lnTo>
                <a:lnTo>
                  <a:pt x="791" y="4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6" name="Freeform 14">
            <a:extLst>
              <a:ext uri="{FF2B5EF4-FFF2-40B4-BE49-F238E27FC236}">
                <a16:creationId xmlns:a16="http://schemas.microsoft.com/office/drawing/2014/main" id="{00D15315-3FC4-9241-B6A1-35C2C2A36EC7}"/>
              </a:ext>
            </a:extLst>
          </p:cNvPr>
          <p:cNvSpPr>
            <a:spLocks/>
          </p:cNvSpPr>
          <p:nvPr/>
        </p:nvSpPr>
        <p:spPr bwMode="auto">
          <a:xfrm>
            <a:off x="4730750" y="1881188"/>
            <a:ext cx="74613" cy="250825"/>
          </a:xfrm>
          <a:custGeom>
            <a:avLst/>
            <a:gdLst>
              <a:gd name="T0" fmla="*/ 1 w 94"/>
              <a:gd name="T1" fmla="*/ 0 h 318"/>
              <a:gd name="T2" fmla="*/ 1 w 94"/>
              <a:gd name="T3" fmla="*/ 0 h 318"/>
              <a:gd name="T4" fmla="*/ 1 w 94"/>
              <a:gd name="T5" fmla="*/ 0 h 318"/>
              <a:gd name="T6" fmla="*/ 1 w 94"/>
              <a:gd name="T7" fmla="*/ 0 h 318"/>
              <a:gd name="T8" fmla="*/ 1 w 94"/>
              <a:gd name="T9" fmla="*/ 0 h 318"/>
              <a:gd name="T10" fmla="*/ 1 w 94"/>
              <a:gd name="T11" fmla="*/ 0 h 318"/>
              <a:gd name="T12" fmla="*/ 1 w 94"/>
              <a:gd name="T13" fmla="*/ 0 h 318"/>
              <a:gd name="T14" fmla="*/ 1 w 94"/>
              <a:gd name="T15" fmla="*/ 0 h 318"/>
              <a:gd name="T16" fmla="*/ 1 w 94"/>
              <a:gd name="T17" fmla="*/ 0 h 318"/>
              <a:gd name="T18" fmla="*/ 1 w 94"/>
              <a:gd name="T19" fmla="*/ 0 h 318"/>
              <a:gd name="T20" fmla="*/ 1 w 94"/>
              <a:gd name="T21" fmla="*/ 0 h 318"/>
              <a:gd name="T22" fmla="*/ 1 w 94"/>
              <a:gd name="T23" fmla="*/ 0 h 318"/>
              <a:gd name="T24" fmla="*/ 1 w 94"/>
              <a:gd name="T25" fmla="*/ 0 h 318"/>
              <a:gd name="T26" fmla="*/ 1 w 94"/>
              <a:gd name="T27" fmla="*/ 0 h 318"/>
              <a:gd name="T28" fmla="*/ 1 w 94"/>
              <a:gd name="T29" fmla="*/ 0 h 318"/>
              <a:gd name="T30" fmla="*/ 1 w 94"/>
              <a:gd name="T31" fmla="*/ 0 h 318"/>
              <a:gd name="T32" fmla="*/ 1 w 94"/>
              <a:gd name="T33" fmla="*/ 0 h 318"/>
              <a:gd name="T34" fmla="*/ 1 w 94"/>
              <a:gd name="T35" fmla="*/ 0 h 318"/>
              <a:gd name="T36" fmla="*/ 1 w 94"/>
              <a:gd name="T37" fmla="*/ 0 h 318"/>
              <a:gd name="T38" fmla="*/ 1 w 94"/>
              <a:gd name="T39" fmla="*/ 0 h 318"/>
              <a:gd name="T40" fmla="*/ 1 w 94"/>
              <a:gd name="T41" fmla="*/ 0 h 318"/>
              <a:gd name="T42" fmla="*/ 1 w 94"/>
              <a:gd name="T43" fmla="*/ 0 h 318"/>
              <a:gd name="T44" fmla="*/ 1 w 94"/>
              <a:gd name="T45" fmla="*/ 0 h 318"/>
              <a:gd name="T46" fmla="*/ 1 w 94"/>
              <a:gd name="T47" fmla="*/ 0 h 318"/>
              <a:gd name="T48" fmla="*/ 1 w 94"/>
              <a:gd name="T49" fmla="*/ 0 h 318"/>
              <a:gd name="T50" fmla="*/ 1 w 94"/>
              <a:gd name="T51" fmla="*/ 0 h 318"/>
              <a:gd name="T52" fmla="*/ 1 w 94"/>
              <a:gd name="T53" fmla="*/ 0 h 318"/>
              <a:gd name="T54" fmla="*/ 1 w 94"/>
              <a:gd name="T55" fmla="*/ 0 h 318"/>
              <a:gd name="T56" fmla="*/ 1 w 94"/>
              <a:gd name="T57" fmla="*/ 0 h 318"/>
              <a:gd name="T58" fmla="*/ 1 w 94"/>
              <a:gd name="T59" fmla="*/ 0 h 318"/>
              <a:gd name="T60" fmla="*/ 1 w 94"/>
              <a:gd name="T61" fmla="*/ 0 h 318"/>
              <a:gd name="T62" fmla="*/ 1 w 94"/>
              <a:gd name="T63" fmla="*/ 0 h 318"/>
              <a:gd name="T64" fmla="*/ 1 w 94"/>
              <a:gd name="T65" fmla="*/ 0 h 318"/>
              <a:gd name="T66" fmla="*/ 1 w 94"/>
              <a:gd name="T67" fmla="*/ 0 h 318"/>
              <a:gd name="T68" fmla="*/ 1 w 94"/>
              <a:gd name="T69" fmla="*/ 0 h 318"/>
              <a:gd name="T70" fmla="*/ 1 w 94"/>
              <a:gd name="T71" fmla="*/ 0 h 318"/>
              <a:gd name="T72" fmla="*/ 1 w 94"/>
              <a:gd name="T73" fmla="*/ 0 h 318"/>
              <a:gd name="T74" fmla="*/ 1 w 94"/>
              <a:gd name="T75" fmla="*/ 0 h 318"/>
              <a:gd name="T76" fmla="*/ 1 w 94"/>
              <a:gd name="T77" fmla="*/ 0 h 318"/>
              <a:gd name="T78" fmla="*/ 1 w 94"/>
              <a:gd name="T79" fmla="*/ 0 h 318"/>
              <a:gd name="T80" fmla="*/ 1 w 94"/>
              <a:gd name="T81" fmla="*/ 0 h 318"/>
              <a:gd name="T82" fmla="*/ 1 w 94"/>
              <a:gd name="T83" fmla="*/ 0 h 318"/>
              <a:gd name="T84" fmla="*/ 1 w 94"/>
              <a:gd name="T85" fmla="*/ 0 h 318"/>
              <a:gd name="T86" fmla="*/ 1 w 94"/>
              <a:gd name="T87" fmla="*/ 0 h 318"/>
              <a:gd name="T88" fmla="*/ 1 w 94"/>
              <a:gd name="T89" fmla="*/ 0 h 318"/>
              <a:gd name="T90" fmla="*/ 1 w 94"/>
              <a:gd name="T91" fmla="*/ 0 h 318"/>
              <a:gd name="T92" fmla="*/ 1 w 94"/>
              <a:gd name="T93" fmla="*/ 0 h 318"/>
              <a:gd name="T94" fmla="*/ 1 w 94"/>
              <a:gd name="T95" fmla="*/ 0 h 318"/>
              <a:gd name="T96" fmla="*/ 1 w 94"/>
              <a:gd name="T97" fmla="*/ 0 h 318"/>
              <a:gd name="T98" fmla="*/ 1 w 94"/>
              <a:gd name="T99" fmla="*/ 0 h 318"/>
              <a:gd name="T100" fmla="*/ 1 w 94"/>
              <a:gd name="T101" fmla="*/ 0 h 318"/>
              <a:gd name="T102" fmla="*/ 1 w 94"/>
              <a:gd name="T103" fmla="*/ 0 h 318"/>
              <a:gd name="T104" fmla="*/ 1 w 94"/>
              <a:gd name="T105" fmla="*/ 0 h 318"/>
              <a:gd name="T106" fmla="*/ 1 w 94"/>
              <a:gd name="T107" fmla="*/ 0 h 318"/>
              <a:gd name="T108" fmla="*/ 1 w 94"/>
              <a:gd name="T109" fmla="*/ 0 h 318"/>
              <a:gd name="T110" fmla="*/ 1 w 94"/>
              <a:gd name="T111" fmla="*/ 0 h 318"/>
              <a:gd name="T112" fmla="*/ 1 w 94"/>
              <a:gd name="T113" fmla="*/ 0 h 318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8"/>
              <a:gd name="T173" fmla="*/ 94 w 94"/>
              <a:gd name="T174" fmla="*/ 318 h 318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8">
                <a:moveTo>
                  <a:pt x="0" y="0"/>
                </a:moveTo>
                <a:lnTo>
                  <a:pt x="3" y="4"/>
                </a:lnTo>
                <a:lnTo>
                  <a:pt x="4" y="7"/>
                </a:lnTo>
                <a:lnTo>
                  <a:pt x="5" y="11"/>
                </a:lnTo>
                <a:lnTo>
                  <a:pt x="8" y="14"/>
                </a:lnTo>
                <a:lnTo>
                  <a:pt x="9" y="16"/>
                </a:lnTo>
                <a:lnTo>
                  <a:pt x="11" y="19"/>
                </a:lnTo>
                <a:lnTo>
                  <a:pt x="12" y="22"/>
                </a:lnTo>
                <a:lnTo>
                  <a:pt x="13" y="23"/>
                </a:lnTo>
                <a:lnTo>
                  <a:pt x="15" y="26"/>
                </a:lnTo>
                <a:lnTo>
                  <a:pt x="15" y="27"/>
                </a:lnTo>
                <a:lnTo>
                  <a:pt x="16" y="30"/>
                </a:lnTo>
                <a:lnTo>
                  <a:pt x="17" y="31"/>
                </a:lnTo>
                <a:lnTo>
                  <a:pt x="17" y="32"/>
                </a:lnTo>
                <a:lnTo>
                  <a:pt x="19" y="34"/>
                </a:lnTo>
                <a:lnTo>
                  <a:pt x="20" y="35"/>
                </a:lnTo>
                <a:lnTo>
                  <a:pt x="20" y="36"/>
                </a:lnTo>
                <a:lnTo>
                  <a:pt x="21" y="38"/>
                </a:lnTo>
                <a:lnTo>
                  <a:pt x="21" y="39"/>
                </a:lnTo>
                <a:lnTo>
                  <a:pt x="23" y="40"/>
                </a:lnTo>
                <a:lnTo>
                  <a:pt x="23" y="42"/>
                </a:lnTo>
                <a:lnTo>
                  <a:pt x="24" y="43"/>
                </a:lnTo>
                <a:lnTo>
                  <a:pt x="24" y="44"/>
                </a:lnTo>
                <a:lnTo>
                  <a:pt x="24" y="46"/>
                </a:lnTo>
                <a:lnTo>
                  <a:pt x="25" y="47"/>
                </a:lnTo>
                <a:lnTo>
                  <a:pt x="25" y="48"/>
                </a:lnTo>
                <a:lnTo>
                  <a:pt x="27" y="50"/>
                </a:lnTo>
                <a:lnTo>
                  <a:pt x="27" y="51"/>
                </a:lnTo>
                <a:lnTo>
                  <a:pt x="28" y="52"/>
                </a:lnTo>
                <a:lnTo>
                  <a:pt x="28" y="54"/>
                </a:lnTo>
                <a:lnTo>
                  <a:pt x="29" y="55"/>
                </a:lnTo>
                <a:lnTo>
                  <a:pt x="29" y="58"/>
                </a:lnTo>
                <a:lnTo>
                  <a:pt x="31" y="59"/>
                </a:lnTo>
                <a:lnTo>
                  <a:pt x="31" y="60"/>
                </a:lnTo>
                <a:lnTo>
                  <a:pt x="32" y="63"/>
                </a:lnTo>
                <a:lnTo>
                  <a:pt x="32" y="64"/>
                </a:lnTo>
                <a:lnTo>
                  <a:pt x="33" y="66"/>
                </a:lnTo>
                <a:lnTo>
                  <a:pt x="33" y="67"/>
                </a:lnTo>
                <a:lnTo>
                  <a:pt x="35" y="68"/>
                </a:lnTo>
                <a:lnTo>
                  <a:pt x="35" y="69"/>
                </a:lnTo>
                <a:lnTo>
                  <a:pt x="35" y="71"/>
                </a:lnTo>
                <a:lnTo>
                  <a:pt x="36" y="72"/>
                </a:lnTo>
                <a:lnTo>
                  <a:pt x="36" y="73"/>
                </a:lnTo>
                <a:lnTo>
                  <a:pt x="36" y="75"/>
                </a:lnTo>
                <a:lnTo>
                  <a:pt x="37" y="75"/>
                </a:lnTo>
                <a:lnTo>
                  <a:pt x="37" y="76"/>
                </a:lnTo>
                <a:lnTo>
                  <a:pt x="37" y="77"/>
                </a:lnTo>
                <a:lnTo>
                  <a:pt x="39" y="79"/>
                </a:lnTo>
                <a:lnTo>
                  <a:pt x="39" y="80"/>
                </a:lnTo>
                <a:lnTo>
                  <a:pt x="40" y="81"/>
                </a:lnTo>
                <a:lnTo>
                  <a:pt x="40" y="83"/>
                </a:lnTo>
                <a:lnTo>
                  <a:pt x="40" y="84"/>
                </a:lnTo>
                <a:lnTo>
                  <a:pt x="41" y="85"/>
                </a:lnTo>
                <a:lnTo>
                  <a:pt x="41" y="87"/>
                </a:lnTo>
                <a:lnTo>
                  <a:pt x="41" y="88"/>
                </a:lnTo>
                <a:lnTo>
                  <a:pt x="43" y="89"/>
                </a:lnTo>
                <a:lnTo>
                  <a:pt x="43" y="91"/>
                </a:lnTo>
                <a:lnTo>
                  <a:pt x="43" y="92"/>
                </a:lnTo>
                <a:lnTo>
                  <a:pt x="44" y="93"/>
                </a:lnTo>
                <a:lnTo>
                  <a:pt x="44" y="95"/>
                </a:lnTo>
                <a:lnTo>
                  <a:pt x="45" y="97"/>
                </a:lnTo>
                <a:lnTo>
                  <a:pt x="45" y="99"/>
                </a:lnTo>
                <a:lnTo>
                  <a:pt x="46" y="101"/>
                </a:lnTo>
                <a:lnTo>
                  <a:pt x="48" y="103"/>
                </a:lnTo>
                <a:lnTo>
                  <a:pt x="48" y="105"/>
                </a:lnTo>
                <a:lnTo>
                  <a:pt x="49" y="107"/>
                </a:lnTo>
                <a:lnTo>
                  <a:pt x="49" y="109"/>
                </a:lnTo>
                <a:lnTo>
                  <a:pt x="50" y="111"/>
                </a:lnTo>
                <a:lnTo>
                  <a:pt x="52" y="113"/>
                </a:lnTo>
                <a:lnTo>
                  <a:pt x="52" y="115"/>
                </a:lnTo>
                <a:lnTo>
                  <a:pt x="52" y="116"/>
                </a:lnTo>
                <a:lnTo>
                  <a:pt x="53" y="117"/>
                </a:lnTo>
                <a:lnTo>
                  <a:pt x="53" y="119"/>
                </a:lnTo>
                <a:lnTo>
                  <a:pt x="54" y="120"/>
                </a:lnTo>
                <a:lnTo>
                  <a:pt x="54" y="121"/>
                </a:lnTo>
                <a:lnTo>
                  <a:pt x="54" y="123"/>
                </a:lnTo>
                <a:lnTo>
                  <a:pt x="56" y="124"/>
                </a:lnTo>
                <a:lnTo>
                  <a:pt x="56" y="125"/>
                </a:lnTo>
                <a:lnTo>
                  <a:pt x="57" y="127"/>
                </a:lnTo>
                <a:lnTo>
                  <a:pt x="57" y="128"/>
                </a:lnTo>
                <a:lnTo>
                  <a:pt x="57" y="129"/>
                </a:lnTo>
                <a:lnTo>
                  <a:pt x="57" y="131"/>
                </a:lnTo>
                <a:lnTo>
                  <a:pt x="58" y="132"/>
                </a:lnTo>
                <a:lnTo>
                  <a:pt x="58" y="133"/>
                </a:lnTo>
                <a:lnTo>
                  <a:pt x="58" y="135"/>
                </a:lnTo>
                <a:lnTo>
                  <a:pt x="60" y="136"/>
                </a:lnTo>
                <a:lnTo>
                  <a:pt x="60" y="137"/>
                </a:lnTo>
                <a:lnTo>
                  <a:pt x="60" y="139"/>
                </a:lnTo>
                <a:lnTo>
                  <a:pt x="61" y="140"/>
                </a:lnTo>
                <a:lnTo>
                  <a:pt x="61" y="141"/>
                </a:lnTo>
                <a:lnTo>
                  <a:pt x="61" y="143"/>
                </a:lnTo>
                <a:lnTo>
                  <a:pt x="62" y="145"/>
                </a:lnTo>
                <a:lnTo>
                  <a:pt x="62" y="146"/>
                </a:lnTo>
                <a:lnTo>
                  <a:pt x="64" y="149"/>
                </a:lnTo>
                <a:lnTo>
                  <a:pt x="64" y="150"/>
                </a:lnTo>
                <a:lnTo>
                  <a:pt x="65" y="153"/>
                </a:lnTo>
                <a:lnTo>
                  <a:pt x="65" y="156"/>
                </a:lnTo>
                <a:lnTo>
                  <a:pt x="66" y="157"/>
                </a:lnTo>
                <a:lnTo>
                  <a:pt x="66" y="158"/>
                </a:lnTo>
                <a:lnTo>
                  <a:pt x="68" y="161"/>
                </a:lnTo>
                <a:lnTo>
                  <a:pt x="68" y="162"/>
                </a:lnTo>
                <a:lnTo>
                  <a:pt x="68" y="164"/>
                </a:lnTo>
                <a:lnTo>
                  <a:pt x="69" y="165"/>
                </a:lnTo>
                <a:lnTo>
                  <a:pt x="69" y="166"/>
                </a:lnTo>
                <a:lnTo>
                  <a:pt x="69" y="168"/>
                </a:lnTo>
                <a:lnTo>
                  <a:pt x="70" y="169"/>
                </a:lnTo>
                <a:lnTo>
                  <a:pt x="70" y="170"/>
                </a:lnTo>
                <a:lnTo>
                  <a:pt x="70" y="172"/>
                </a:lnTo>
                <a:lnTo>
                  <a:pt x="70" y="173"/>
                </a:lnTo>
                <a:lnTo>
                  <a:pt x="72" y="174"/>
                </a:lnTo>
                <a:lnTo>
                  <a:pt x="72" y="176"/>
                </a:lnTo>
                <a:lnTo>
                  <a:pt x="72" y="177"/>
                </a:lnTo>
                <a:lnTo>
                  <a:pt x="73" y="178"/>
                </a:lnTo>
                <a:lnTo>
                  <a:pt x="73" y="180"/>
                </a:lnTo>
                <a:lnTo>
                  <a:pt x="73" y="181"/>
                </a:lnTo>
                <a:lnTo>
                  <a:pt x="74" y="182"/>
                </a:lnTo>
                <a:lnTo>
                  <a:pt x="74" y="184"/>
                </a:lnTo>
                <a:lnTo>
                  <a:pt x="74" y="185"/>
                </a:lnTo>
                <a:lnTo>
                  <a:pt x="74" y="186"/>
                </a:lnTo>
                <a:lnTo>
                  <a:pt x="76" y="188"/>
                </a:lnTo>
                <a:lnTo>
                  <a:pt x="76" y="189"/>
                </a:lnTo>
                <a:lnTo>
                  <a:pt x="77" y="192"/>
                </a:lnTo>
                <a:lnTo>
                  <a:pt x="77" y="193"/>
                </a:lnTo>
                <a:lnTo>
                  <a:pt x="77" y="194"/>
                </a:lnTo>
                <a:lnTo>
                  <a:pt x="78" y="197"/>
                </a:lnTo>
                <a:lnTo>
                  <a:pt x="78" y="200"/>
                </a:lnTo>
                <a:lnTo>
                  <a:pt x="80" y="201"/>
                </a:lnTo>
                <a:lnTo>
                  <a:pt x="80" y="204"/>
                </a:lnTo>
                <a:lnTo>
                  <a:pt x="81" y="205"/>
                </a:lnTo>
                <a:lnTo>
                  <a:pt x="81" y="208"/>
                </a:lnTo>
                <a:lnTo>
                  <a:pt x="82" y="209"/>
                </a:lnTo>
                <a:lnTo>
                  <a:pt x="82" y="210"/>
                </a:lnTo>
                <a:lnTo>
                  <a:pt x="82" y="212"/>
                </a:lnTo>
                <a:lnTo>
                  <a:pt x="84" y="213"/>
                </a:lnTo>
                <a:lnTo>
                  <a:pt x="84" y="214"/>
                </a:lnTo>
                <a:lnTo>
                  <a:pt x="84" y="216"/>
                </a:lnTo>
                <a:lnTo>
                  <a:pt x="85" y="217"/>
                </a:lnTo>
                <a:lnTo>
                  <a:pt x="85" y="218"/>
                </a:lnTo>
                <a:lnTo>
                  <a:pt x="85" y="219"/>
                </a:lnTo>
                <a:lnTo>
                  <a:pt x="85" y="221"/>
                </a:lnTo>
                <a:lnTo>
                  <a:pt x="85" y="222"/>
                </a:lnTo>
                <a:lnTo>
                  <a:pt x="86" y="223"/>
                </a:lnTo>
                <a:lnTo>
                  <a:pt x="86" y="225"/>
                </a:lnTo>
                <a:lnTo>
                  <a:pt x="86" y="226"/>
                </a:lnTo>
                <a:lnTo>
                  <a:pt x="86" y="227"/>
                </a:lnTo>
                <a:lnTo>
                  <a:pt x="86" y="229"/>
                </a:lnTo>
                <a:lnTo>
                  <a:pt x="86" y="230"/>
                </a:lnTo>
                <a:lnTo>
                  <a:pt x="88" y="231"/>
                </a:lnTo>
                <a:lnTo>
                  <a:pt x="88" y="233"/>
                </a:lnTo>
                <a:lnTo>
                  <a:pt x="88" y="234"/>
                </a:lnTo>
                <a:lnTo>
                  <a:pt x="88" y="235"/>
                </a:lnTo>
                <a:lnTo>
                  <a:pt x="88" y="237"/>
                </a:lnTo>
                <a:lnTo>
                  <a:pt x="88" y="238"/>
                </a:lnTo>
                <a:lnTo>
                  <a:pt x="88" y="241"/>
                </a:lnTo>
                <a:lnTo>
                  <a:pt x="88" y="242"/>
                </a:lnTo>
                <a:lnTo>
                  <a:pt x="88" y="243"/>
                </a:lnTo>
                <a:lnTo>
                  <a:pt x="89" y="246"/>
                </a:lnTo>
                <a:lnTo>
                  <a:pt x="89" y="247"/>
                </a:lnTo>
                <a:lnTo>
                  <a:pt x="89" y="249"/>
                </a:lnTo>
                <a:lnTo>
                  <a:pt x="89" y="251"/>
                </a:lnTo>
                <a:lnTo>
                  <a:pt x="89" y="253"/>
                </a:lnTo>
                <a:lnTo>
                  <a:pt x="89" y="254"/>
                </a:lnTo>
                <a:lnTo>
                  <a:pt x="89" y="255"/>
                </a:lnTo>
                <a:lnTo>
                  <a:pt x="89" y="257"/>
                </a:lnTo>
                <a:lnTo>
                  <a:pt x="89" y="258"/>
                </a:lnTo>
                <a:lnTo>
                  <a:pt x="89" y="259"/>
                </a:lnTo>
                <a:lnTo>
                  <a:pt x="89" y="261"/>
                </a:lnTo>
                <a:lnTo>
                  <a:pt x="90" y="261"/>
                </a:lnTo>
                <a:lnTo>
                  <a:pt x="90" y="262"/>
                </a:lnTo>
                <a:lnTo>
                  <a:pt x="90" y="263"/>
                </a:lnTo>
                <a:lnTo>
                  <a:pt x="90" y="265"/>
                </a:lnTo>
                <a:lnTo>
                  <a:pt x="90" y="266"/>
                </a:lnTo>
                <a:lnTo>
                  <a:pt x="90" y="267"/>
                </a:lnTo>
                <a:lnTo>
                  <a:pt x="90" y="269"/>
                </a:lnTo>
                <a:lnTo>
                  <a:pt x="90" y="270"/>
                </a:lnTo>
                <a:lnTo>
                  <a:pt x="92" y="270"/>
                </a:lnTo>
                <a:lnTo>
                  <a:pt x="92" y="271"/>
                </a:lnTo>
                <a:lnTo>
                  <a:pt x="92" y="273"/>
                </a:lnTo>
                <a:lnTo>
                  <a:pt x="92" y="274"/>
                </a:lnTo>
                <a:lnTo>
                  <a:pt x="92" y="275"/>
                </a:lnTo>
                <a:lnTo>
                  <a:pt x="92" y="277"/>
                </a:lnTo>
                <a:lnTo>
                  <a:pt x="93" y="278"/>
                </a:lnTo>
                <a:lnTo>
                  <a:pt x="93" y="279"/>
                </a:lnTo>
                <a:lnTo>
                  <a:pt x="93" y="281"/>
                </a:lnTo>
                <a:lnTo>
                  <a:pt x="93" y="282"/>
                </a:lnTo>
                <a:lnTo>
                  <a:pt x="93" y="283"/>
                </a:lnTo>
                <a:lnTo>
                  <a:pt x="94" y="285"/>
                </a:lnTo>
                <a:lnTo>
                  <a:pt x="94" y="286"/>
                </a:lnTo>
                <a:lnTo>
                  <a:pt x="94" y="287"/>
                </a:lnTo>
                <a:lnTo>
                  <a:pt x="94" y="289"/>
                </a:lnTo>
                <a:lnTo>
                  <a:pt x="94" y="290"/>
                </a:lnTo>
                <a:lnTo>
                  <a:pt x="94" y="291"/>
                </a:lnTo>
                <a:lnTo>
                  <a:pt x="94" y="293"/>
                </a:lnTo>
                <a:lnTo>
                  <a:pt x="94" y="294"/>
                </a:lnTo>
                <a:lnTo>
                  <a:pt x="94" y="295"/>
                </a:lnTo>
                <a:lnTo>
                  <a:pt x="94" y="296"/>
                </a:lnTo>
                <a:lnTo>
                  <a:pt x="94" y="298"/>
                </a:lnTo>
                <a:lnTo>
                  <a:pt x="94" y="299"/>
                </a:lnTo>
                <a:lnTo>
                  <a:pt x="94" y="300"/>
                </a:lnTo>
                <a:lnTo>
                  <a:pt x="94" y="302"/>
                </a:lnTo>
                <a:lnTo>
                  <a:pt x="94" y="303"/>
                </a:lnTo>
                <a:lnTo>
                  <a:pt x="94" y="304"/>
                </a:lnTo>
                <a:lnTo>
                  <a:pt x="94" y="307"/>
                </a:lnTo>
                <a:lnTo>
                  <a:pt x="94" y="308"/>
                </a:lnTo>
                <a:lnTo>
                  <a:pt x="93" y="311"/>
                </a:lnTo>
                <a:lnTo>
                  <a:pt x="93" y="312"/>
                </a:lnTo>
                <a:lnTo>
                  <a:pt x="93" y="315"/>
                </a:lnTo>
                <a:lnTo>
                  <a:pt x="93" y="318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7" name="Freeform 15">
            <a:extLst>
              <a:ext uri="{FF2B5EF4-FFF2-40B4-BE49-F238E27FC236}">
                <a16:creationId xmlns:a16="http://schemas.microsoft.com/office/drawing/2014/main" id="{1CE1D56C-1E3A-E643-A6F1-4E7E751CD926}"/>
              </a:ext>
            </a:extLst>
          </p:cNvPr>
          <p:cNvSpPr>
            <a:spLocks/>
          </p:cNvSpPr>
          <p:nvPr/>
        </p:nvSpPr>
        <p:spPr bwMode="auto">
          <a:xfrm>
            <a:off x="4730750" y="2132013"/>
            <a:ext cx="74613" cy="250825"/>
          </a:xfrm>
          <a:custGeom>
            <a:avLst/>
            <a:gdLst>
              <a:gd name="T0" fmla="*/ 1 w 94"/>
              <a:gd name="T1" fmla="*/ 1 h 316"/>
              <a:gd name="T2" fmla="*/ 1 w 94"/>
              <a:gd name="T3" fmla="*/ 1 h 316"/>
              <a:gd name="T4" fmla="*/ 1 w 94"/>
              <a:gd name="T5" fmla="*/ 1 h 316"/>
              <a:gd name="T6" fmla="*/ 1 w 94"/>
              <a:gd name="T7" fmla="*/ 1 h 316"/>
              <a:gd name="T8" fmla="*/ 1 w 94"/>
              <a:gd name="T9" fmla="*/ 1 h 316"/>
              <a:gd name="T10" fmla="*/ 1 w 94"/>
              <a:gd name="T11" fmla="*/ 1 h 316"/>
              <a:gd name="T12" fmla="*/ 1 w 94"/>
              <a:gd name="T13" fmla="*/ 1 h 316"/>
              <a:gd name="T14" fmla="*/ 1 w 94"/>
              <a:gd name="T15" fmla="*/ 1 h 316"/>
              <a:gd name="T16" fmla="*/ 1 w 94"/>
              <a:gd name="T17" fmla="*/ 1 h 316"/>
              <a:gd name="T18" fmla="*/ 1 w 94"/>
              <a:gd name="T19" fmla="*/ 1 h 316"/>
              <a:gd name="T20" fmla="*/ 1 w 94"/>
              <a:gd name="T21" fmla="*/ 1 h 316"/>
              <a:gd name="T22" fmla="*/ 1 w 94"/>
              <a:gd name="T23" fmla="*/ 1 h 316"/>
              <a:gd name="T24" fmla="*/ 1 w 94"/>
              <a:gd name="T25" fmla="*/ 1 h 316"/>
              <a:gd name="T26" fmla="*/ 1 w 94"/>
              <a:gd name="T27" fmla="*/ 1 h 316"/>
              <a:gd name="T28" fmla="*/ 1 w 94"/>
              <a:gd name="T29" fmla="*/ 1 h 316"/>
              <a:gd name="T30" fmla="*/ 1 w 94"/>
              <a:gd name="T31" fmla="*/ 1 h 316"/>
              <a:gd name="T32" fmla="*/ 1 w 94"/>
              <a:gd name="T33" fmla="*/ 1 h 316"/>
              <a:gd name="T34" fmla="*/ 1 w 94"/>
              <a:gd name="T35" fmla="*/ 1 h 316"/>
              <a:gd name="T36" fmla="*/ 1 w 94"/>
              <a:gd name="T37" fmla="*/ 1 h 316"/>
              <a:gd name="T38" fmla="*/ 1 w 94"/>
              <a:gd name="T39" fmla="*/ 1 h 316"/>
              <a:gd name="T40" fmla="*/ 1 w 94"/>
              <a:gd name="T41" fmla="*/ 1 h 316"/>
              <a:gd name="T42" fmla="*/ 1 w 94"/>
              <a:gd name="T43" fmla="*/ 1 h 316"/>
              <a:gd name="T44" fmla="*/ 1 w 94"/>
              <a:gd name="T45" fmla="*/ 1 h 316"/>
              <a:gd name="T46" fmla="*/ 1 w 94"/>
              <a:gd name="T47" fmla="*/ 1 h 316"/>
              <a:gd name="T48" fmla="*/ 1 w 94"/>
              <a:gd name="T49" fmla="*/ 1 h 316"/>
              <a:gd name="T50" fmla="*/ 1 w 94"/>
              <a:gd name="T51" fmla="*/ 1 h 316"/>
              <a:gd name="T52" fmla="*/ 1 w 94"/>
              <a:gd name="T53" fmla="*/ 1 h 316"/>
              <a:gd name="T54" fmla="*/ 1 w 94"/>
              <a:gd name="T55" fmla="*/ 1 h 316"/>
              <a:gd name="T56" fmla="*/ 1 w 94"/>
              <a:gd name="T57" fmla="*/ 1 h 316"/>
              <a:gd name="T58" fmla="*/ 1 w 94"/>
              <a:gd name="T59" fmla="*/ 1 h 316"/>
              <a:gd name="T60" fmla="*/ 1 w 94"/>
              <a:gd name="T61" fmla="*/ 1 h 316"/>
              <a:gd name="T62" fmla="*/ 1 w 94"/>
              <a:gd name="T63" fmla="*/ 1 h 316"/>
              <a:gd name="T64" fmla="*/ 1 w 94"/>
              <a:gd name="T65" fmla="*/ 1 h 316"/>
              <a:gd name="T66" fmla="*/ 1 w 94"/>
              <a:gd name="T67" fmla="*/ 1 h 316"/>
              <a:gd name="T68" fmla="*/ 1 w 94"/>
              <a:gd name="T69" fmla="*/ 1 h 316"/>
              <a:gd name="T70" fmla="*/ 1 w 94"/>
              <a:gd name="T71" fmla="*/ 1 h 316"/>
              <a:gd name="T72" fmla="*/ 1 w 94"/>
              <a:gd name="T73" fmla="*/ 1 h 316"/>
              <a:gd name="T74" fmla="*/ 1 w 94"/>
              <a:gd name="T75" fmla="*/ 1 h 316"/>
              <a:gd name="T76" fmla="*/ 1 w 94"/>
              <a:gd name="T77" fmla="*/ 1 h 316"/>
              <a:gd name="T78" fmla="*/ 1 w 94"/>
              <a:gd name="T79" fmla="*/ 1 h 316"/>
              <a:gd name="T80" fmla="*/ 1 w 94"/>
              <a:gd name="T81" fmla="*/ 1 h 316"/>
              <a:gd name="T82" fmla="*/ 1 w 94"/>
              <a:gd name="T83" fmla="*/ 1 h 316"/>
              <a:gd name="T84" fmla="*/ 1 w 94"/>
              <a:gd name="T85" fmla="*/ 1 h 316"/>
              <a:gd name="T86" fmla="*/ 1 w 94"/>
              <a:gd name="T87" fmla="*/ 1 h 316"/>
              <a:gd name="T88" fmla="*/ 1 w 94"/>
              <a:gd name="T89" fmla="*/ 1 h 316"/>
              <a:gd name="T90" fmla="*/ 1 w 94"/>
              <a:gd name="T91" fmla="*/ 1 h 316"/>
              <a:gd name="T92" fmla="*/ 1 w 94"/>
              <a:gd name="T93" fmla="*/ 1 h 316"/>
              <a:gd name="T94" fmla="*/ 1 w 94"/>
              <a:gd name="T95" fmla="*/ 1 h 316"/>
              <a:gd name="T96" fmla="*/ 1 w 94"/>
              <a:gd name="T97" fmla="*/ 1 h 316"/>
              <a:gd name="T98" fmla="*/ 1 w 94"/>
              <a:gd name="T99" fmla="*/ 1 h 316"/>
              <a:gd name="T100" fmla="*/ 1 w 94"/>
              <a:gd name="T101" fmla="*/ 1 h 316"/>
              <a:gd name="T102" fmla="*/ 1 w 94"/>
              <a:gd name="T103" fmla="*/ 1 h 316"/>
              <a:gd name="T104" fmla="*/ 1 w 94"/>
              <a:gd name="T105" fmla="*/ 1 h 316"/>
              <a:gd name="T106" fmla="*/ 1 w 94"/>
              <a:gd name="T107" fmla="*/ 1 h 316"/>
              <a:gd name="T108" fmla="*/ 1 w 94"/>
              <a:gd name="T109" fmla="*/ 1 h 316"/>
              <a:gd name="T110" fmla="*/ 1 w 94"/>
              <a:gd name="T111" fmla="*/ 1 h 316"/>
              <a:gd name="T112" fmla="*/ 1 w 94"/>
              <a:gd name="T113" fmla="*/ 1 h 3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6"/>
              <a:gd name="T173" fmla="*/ 94 w 94"/>
              <a:gd name="T174" fmla="*/ 316 h 31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6">
                <a:moveTo>
                  <a:pt x="0" y="316"/>
                </a:moveTo>
                <a:lnTo>
                  <a:pt x="3" y="314"/>
                </a:lnTo>
                <a:lnTo>
                  <a:pt x="4" y="310"/>
                </a:lnTo>
                <a:lnTo>
                  <a:pt x="5" y="307"/>
                </a:lnTo>
                <a:lnTo>
                  <a:pt x="8" y="304"/>
                </a:lnTo>
                <a:lnTo>
                  <a:pt x="9" y="302"/>
                </a:lnTo>
                <a:lnTo>
                  <a:pt x="11" y="299"/>
                </a:lnTo>
                <a:lnTo>
                  <a:pt x="12" y="296"/>
                </a:lnTo>
                <a:lnTo>
                  <a:pt x="13" y="295"/>
                </a:lnTo>
                <a:lnTo>
                  <a:pt x="15" y="292"/>
                </a:lnTo>
                <a:lnTo>
                  <a:pt x="15" y="291"/>
                </a:lnTo>
                <a:lnTo>
                  <a:pt x="16" y="288"/>
                </a:lnTo>
                <a:lnTo>
                  <a:pt x="17" y="287"/>
                </a:lnTo>
                <a:lnTo>
                  <a:pt x="17" y="286"/>
                </a:lnTo>
                <a:lnTo>
                  <a:pt x="19" y="284"/>
                </a:lnTo>
                <a:lnTo>
                  <a:pt x="20" y="283"/>
                </a:lnTo>
                <a:lnTo>
                  <a:pt x="20" y="282"/>
                </a:lnTo>
                <a:lnTo>
                  <a:pt x="21" y="280"/>
                </a:lnTo>
                <a:lnTo>
                  <a:pt x="21" y="279"/>
                </a:lnTo>
                <a:lnTo>
                  <a:pt x="23" y="278"/>
                </a:lnTo>
                <a:lnTo>
                  <a:pt x="23" y="277"/>
                </a:lnTo>
                <a:lnTo>
                  <a:pt x="24" y="275"/>
                </a:lnTo>
                <a:lnTo>
                  <a:pt x="24" y="274"/>
                </a:lnTo>
                <a:lnTo>
                  <a:pt x="24" y="273"/>
                </a:lnTo>
                <a:lnTo>
                  <a:pt x="25" y="271"/>
                </a:lnTo>
                <a:lnTo>
                  <a:pt x="25" y="270"/>
                </a:lnTo>
                <a:lnTo>
                  <a:pt x="27" y="269"/>
                </a:lnTo>
                <a:lnTo>
                  <a:pt x="27" y="267"/>
                </a:lnTo>
                <a:lnTo>
                  <a:pt x="28" y="266"/>
                </a:lnTo>
                <a:lnTo>
                  <a:pt x="28" y="265"/>
                </a:lnTo>
                <a:lnTo>
                  <a:pt x="29" y="263"/>
                </a:lnTo>
                <a:lnTo>
                  <a:pt x="29" y="261"/>
                </a:lnTo>
                <a:lnTo>
                  <a:pt x="31" y="259"/>
                </a:lnTo>
                <a:lnTo>
                  <a:pt x="31" y="258"/>
                </a:lnTo>
                <a:lnTo>
                  <a:pt x="32" y="255"/>
                </a:lnTo>
                <a:lnTo>
                  <a:pt x="32" y="254"/>
                </a:lnTo>
                <a:lnTo>
                  <a:pt x="33" y="253"/>
                </a:lnTo>
                <a:lnTo>
                  <a:pt x="33" y="251"/>
                </a:lnTo>
                <a:lnTo>
                  <a:pt x="35" y="250"/>
                </a:lnTo>
                <a:lnTo>
                  <a:pt x="35" y="249"/>
                </a:lnTo>
                <a:lnTo>
                  <a:pt x="35" y="247"/>
                </a:lnTo>
                <a:lnTo>
                  <a:pt x="36" y="246"/>
                </a:lnTo>
                <a:lnTo>
                  <a:pt x="36" y="245"/>
                </a:lnTo>
                <a:lnTo>
                  <a:pt x="36" y="243"/>
                </a:lnTo>
                <a:lnTo>
                  <a:pt x="37" y="243"/>
                </a:lnTo>
                <a:lnTo>
                  <a:pt x="37" y="242"/>
                </a:lnTo>
                <a:lnTo>
                  <a:pt x="37" y="241"/>
                </a:lnTo>
                <a:lnTo>
                  <a:pt x="39" y="239"/>
                </a:lnTo>
                <a:lnTo>
                  <a:pt x="39" y="238"/>
                </a:lnTo>
                <a:lnTo>
                  <a:pt x="40" y="237"/>
                </a:lnTo>
                <a:lnTo>
                  <a:pt x="40" y="235"/>
                </a:lnTo>
                <a:lnTo>
                  <a:pt x="40" y="234"/>
                </a:lnTo>
                <a:lnTo>
                  <a:pt x="41" y="233"/>
                </a:lnTo>
                <a:lnTo>
                  <a:pt x="41" y="231"/>
                </a:lnTo>
                <a:lnTo>
                  <a:pt x="41" y="230"/>
                </a:lnTo>
                <a:lnTo>
                  <a:pt x="43" y="229"/>
                </a:lnTo>
                <a:lnTo>
                  <a:pt x="43" y="227"/>
                </a:lnTo>
                <a:lnTo>
                  <a:pt x="43" y="226"/>
                </a:lnTo>
                <a:lnTo>
                  <a:pt x="44" y="225"/>
                </a:lnTo>
                <a:lnTo>
                  <a:pt x="44" y="223"/>
                </a:lnTo>
                <a:lnTo>
                  <a:pt x="45" y="221"/>
                </a:lnTo>
                <a:lnTo>
                  <a:pt x="45" y="219"/>
                </a:lnTo>
                <a:lnTo>
                  <a:pt x="46" y="217"/>
                </a:lnTo>
                <a:lnTo>
                  <a:pt x="48" y="215"/>
                </a:lnTo>
                <a:lnTo>
                  <a:pt x="48" y="213"/>
                </a:lnTo>
                <a:lnTo>
                  <a:pt x="49" y="210"/>
                </a:lnTo>
                <a:lnTo>
                  <a:pt x="49" y="209"/>
                </a:lnTo>
                <a:lnTo>
                  <a:pt x="50" y="207"/>
                </a:lnTo>
                <a:lnTo>
                  <a:pt x="52" y="205"/>
                </a:lnTo>
                <a:lnTo>
                  <a:pt x="52" y="203"/>
                </a:lnTo>
                <a:lnTo>
                  <a:pt x="52" y="202"/>
                </a:lnTo>
                <a:lnTo>
                  <a:pt x="53" y="201"/>
                </a:lnTo>
                <a:lnTo>
                  <a:pt x="53" y="200"/>
                </a:lnTo>
                <a:lnTo>
                  <a:pt x="54" y="198"/>
                </a:lnTo>
                <a:lnTo>
                  <a:pt x="54" y="197"/>
                </a:lnTo>
                <a:lnTo>
                  <a:pt x="54" y="196"/>
                </a:lnTo>
                <a:lnTo>
                  <a:pt x="56" y="194"/>
                </a:lnTo>
                <a:lnTo>
                  <a:pt x="56" y="193"/>
                </a:lnTo>
                <a:lnTo>
                  <a:pt x="56" y="192"/>
                </a:lnTo>
                <a:lnTo>
                  <a:pt x="57" y="192"/>
                </a:lnTo>
                <a:lnTo>
                  <a:pt x="57" y="190"/>
                </a:lnTo>
                <a:lnTo>
                  <a:pt x="57" y="189"/>
                </a:lnTo>
                <a:lnTo>
                  <a:pt x="57" y="188"/>
                </a:lnTo>
                <a:lnTo>
                  <a:pt x="58" y="186"/>
                </a:lnTo>
                <a:lnTo>
                  <a:pt x="58" y="185"/>
                </a:lnTo>
                <a:lnTo>
                  <a:pt x="58" y="184"/>
                </a:lnTo>
                <a:lnTo>
                  <a:pt x="60" y="182"/>
                </a:lnTo>
                <a:lnTo>
                  <a:pt x="60" y="181"/>
                </a:lnTo>
                <a:lnTo>
                  <a:pt x="60" y="180"/>
                </a:lnTo>
                <a:lnTo>
                  <a:pt x="61" y="178"/>
                </a:lnTo>
                <a:lnTo>
                  <a:pt x="61" y="177"/>
                </a:lnTo>
                <a:lnTo>
                  <a:pt x="61" y="174"/>
                </a:lnTo>
                <a:lnTo>
                  <a:pt x="62" y="173"/>
                </a:lnTo>
                <a:lnTo>
                  <a:pt x="62" y="172"/>
                </a:lnTo>
                <a:lnTo>
                  <a:pt x="64" y="169"/>
                </a:lnTo>
                <a:lnTo>
                  <a:pt x="64" y="166"/>
                </a:lnTo>
                <a:lnTo>
                  <a:pt x="65" y="165"/>
                </a:lnTo>
                <a:lnTo>
                  <a:pt x="65" y="162"/>
                </a:lnTo>
                <a:lnTo>
                  <a:pt x="66" y="161"/>
                </a:lnTo>
                <a:lnTo>
                  <a:pt x="66" y="158"/>
                </a:lnTo>
                <a:lnTo>
                  <a:pt x="68" y="157"/>
                </a:lnTo>
                <a:lnTo>
                  <a:pt x="68" y="156"/>
                </a:lnTo>
                <a:lnTo>
                  <a:pt x="68" y="154"/>
                </a:lnTo>
                <a:lnTo>
                  <a:pt x="69" y="153"/>
                </a:lnTo>
                <a:lnTo>
                  <a:pt x="69" y="152"/>
                </a:lnTo>
                <a:lnTo>
                  <a:pt x="69" y="150"/>
                </a:lnTo>
                <a:lnTo>
                  <a:pt x="70" y="149"/>
                </a:lnTo>
                <a:lnTo>
                  <a:pt x="70" y="148"/>
                </a:lnTo>
                <a:lnTo>
                  <a:pt x="70" y="146"/>
                </a:lnTo>
                <a:lnTo>
                  <a:pt x="70" y="145"/>
                </a:lnTo>
                <a:lnTo>
                  <a:pt x="72" y="144"/>
                </a:lnTo>
                <a:lnTo>
                  <a:pt x="72" y="142"/>
                </a:lnTo>
                <a:lnTo>
                  <a:pt x="72" y="141"/>
                </a:lnTo>
                <a:lnTo>
                  <a:pt x="73" y="140"/>
                </a:lnTo>
                <a:lnTo>
                  <a:pt x="73" y="138"/>
                </a:lnTo>
                <a:lnTo>
                  <a:pt x="73" y="137"/>
                </a:lnTo>
                <a:lnTo>
                  <a:pt x="74" y="136"/>
                </a:lnTo>
                <a:lnTo>
                  <a:pt x="74" y="134"/>
                </a:lnTo>
                <a:lnTo>
                  <a:pt x="74" y="133"/>
                </a:lnTo>
                <a:lnTo>
                  <a:pt x="74" y="132"/>
                </a:lnTo>
                <a:lnTo>
                  <a:pt x="76" y="130"/>
                </a:lnTo>
                <a:lnTo>
                  <a:pt x="76" y="129"/>
                </a:lnTo>
                <a:lnTo>
                  <a:pt x="77" y="127"/>
                </a:lnTo>
                <a:lnTo>
                  <a:pt x="77" y="125"/>
                </a:lnTo>
                <a:lnTo>
                  <a:pt x="77" y="123"/>
                </a:lnTo>
                <a:lnTo>
                  <a:pt x="78" y="121"/>
                </a:lnTo>
                <a:lnTo>
                  <a:pt x="78" y="119"/>
                </a:lnTo>
                <a:lnTo>
                  <a:pt x="80" y="117"/>
                </a:lnTo>
                <a:lnTo>
                  <a:pt x="80" y="115"/>
                </a:lnTo>
                <a:lnTo>
                  <a:pt x="81" y="113"/>
                </a:lnTo>
                <a:lnTo>
                  <a:pt x="81" y="111"/>
                </a:lnTo>
                <a:lnTo>
                  <a:pt x="82" y="109"/>
                </a:lnTo>
                <a:lnTo>
                  <a:pt x="82" y="108"/>
                </a:lnTo>
                <a:lnTo>
                  <a:pt x="82" y="107"/>
                </a:lnTo>
                <a:lnTo>
                  <a:pt x="84" y="105"/>
                </a:lnTo>
                <a:lnTo>
                  <a:pt x="84" y="104"/>
                </a:lnTo>
                <a:lnTo>
                  <a:pt x="84" y="103"/>
                </a:lnTo>
                <a:lnTo>
                  <a:pt x="85" y="101"/>
                </a:lnTo>
                <a:lnTo>
                  <a:pt x="85" y="100"/>
                </a:lnTo>
                <a:lnTo>
                  <a:pt x="85" y="99"/>
                </a:lnTo>
                <a:lnTo>
                  <a:pt x="85" y="97"/>
                </a:lnTo>
                <a:lnTo>
                  <a:pt x="85" y="96"/>
                </a:lnTo>
                <a:lnTo>
                  <a:pt x="86" y="95"/>
                </a:lnTo>
                <a:lnTo>
                  <a:pt x="86" y="93"/>
                </a:lnTo>
                <a:lnTo>
                  <a:pt x="86" y="92"/>
                </a:lnTo>
                <a:lnTo>
                  <a:pt x="86" y="91"/>
                </a:lnTo>
                <a:lnTo>
                  <a:pt x="86" y="89"/>
                </a:lnTo>
                <a:lnTo>
                  <a:pt x="86" y="88"/>
                </a:lnTo>
                <a:lnTo>
                  <a:pt x="88" y="87"/>
                </a:lnTo>
                <a:lnTo>
                  <a:pt x="88" y="85"/>
                </a:lnTo>
                <a:lnTo>
                  <a:pt x="88" y="84"/>
                </a:lnTo>
                <a:lnTo>
                  <a:pt x="88" y="83"/>
                </a:lnTo>
                <a:lnTo>
                  <a:pt x="88" y="81"/>
                </a:lnTo>
                <a:lnTo>
                  <a:pt x="88" y="80"/>
                </a:lnTo>
                <a:lnTo>
                  <a:pt x="88" y="77"/>
                </a:lnTo>
                <a:lnTo>
                  <a:pt x="88" y="76"/>
                </a:lnTo>
                <a:lnTo>
                  <a:pt x="88" y="73"/>
                </a:lnTo>
                <a:lnTo>
                  <a:pt x="89" y="72"/>
                </a:lnTo>
                <a:lnTo>
                  <a:pt x="89" y="71"/>
                </a:lnTo>
                <a:lnTo>
                  <a:pt x="89" y="69"/>
                </a:lnTo>
                <a:lnTo>
                  <a:pt x="89" y="67"/>
                </a:lnTo>
                <a:lnTo>
                  <a:pt x="89" y="65"/>
                </a:lnTo>
                <a:lnTo>
                  <a:pt x="89" y="64"/>
                </a:lnTo>
                <a:lnTo>
                  <a:pt x="89" y="63"/>
                </a:lnTo>
                <a:lnTo>
                  <a:pt x="89" y="61"/>
                </a:lnTo>
                <a:lnTo>
                  <a:pt x="89" y="60"/>
                </a:lnTo>
                <a:lnTo>
                  <a:pt x="89" y="59"/>
                </a:lnTo>
                <a:lnTo>
                  <a:pt x="89" y="57"/>
                </a:lnTo>
                <a:lnTo>
                  <a:pt x="90" y="57"/>
                </a:lnTo>
                <a:lnTo>
                  <a:pt x="90" y="56"/>
                </a:lnTo>
                <a:lnTo>
                  <a:pt x="90" y="55"/>
                </a:lnTo>
                <a:lnTo>
                  <a:pt x="90" y="53"/>
                </a:lnTo>
                <a:lnTo>
                  <a:pt x="90" y="52"/>
                </a:lnTo>
                <a:lnTo>
                  <a:pt x="90" y="51"/>
                </a:lnTo>
                <a:lnTo>
                  <a:pt x="90" y="50"/>
                </a:lnTo>
                <a:lnTo>
                  <a:pt x="90" y="48"/>
                </a:lnTo>
                <a:lnTo>
                  <a:pt x="92" y="48"/>
                </a:lnTo>
                <a:lnTo>
                  <a:pt x="92" y="47"/>
                </a:lnTo>
                <a:lnTo>
                  <a:pt x="92" y="46"/>
                </a:lnTo>
                <a:lnTo>
                  <a:pt x="92" y="44"/>
                </a:lnTo>
                <a:lnTo>
                  <a:pt x="92" y="43"/>
                </a:lnTo>
                <a:lnTo>
                  <a:pt x="92" y="42"/>
                </a:lnTo>
                <a:lnTo>
                  <a:pt x="92" y="40"/>
                </a:lnTo>
                <a:lnTo>
                  <a:pt x="93" y="40"/>
                </a:lnTo>
                <a:lnTo>
                  <a:pt x="93" y="39"/>
                </a:lnTo>
                <a:lnTo>
                  <a:pt x="93" y="38"/>
                </a:lnTo>
                <a:lnTo>
                  <a:pt x="93" y="36"/>
                </a:lnTo>
                <a:lnTo>
                  <a:pt x="93" y="35"/>
                </a:lnTo>
                <a:lnTo>
                  <a:pt x="94" y="34"/>
                </a:lnTo>
                <a:lnTo>
                  <a:pt x="94" y="32"/>
                </a:lnTo>
                <a:lnTo>
                  <a:pt x="94" y="31"/>
                </a:lnTo>
                <a:lnTo>
                  <a:pt x="94" y="30"/>
                </a:lnTo>
                <a:lnTo>
                  <a:pt x="94" y="28"/>
                </a:lnTo>
                <a:lnTo>
                  <a:pt x="94" y="27"/>
                </a:lnTo>
                <a:lnTo>
                  <a:pt x="94" y="26"/>
                </a:lnTo>
                <a:lnTo>
                  <a:pt x="94" y="24"/>
                </a:lnTo>
                <a:lnTo>
                  <a:pt x="94" y="23"/>
                </a:lnTo>
                <a:lnTo>
                  <a:pt x="94" y="22"/>
                </a:lnTo>
                <a:lnTo>
                  <a:pt x="94" y="20"/>
                </a:lnTo>
                <a:lnTo>
                  <a:pt x="94" y="19"/>
                </a:lnTo>
                <a:lnTo>
                  <a:pt x="94" y="18"/>
                </a:lnTo>
                <a:lnTo>
                  <a:pt x="94" y="16"/>
                </a:lnTo>
                <a:lnTo>
                  <a:pt x="94" y="15"/>
                </a:lnTo>
                <a:lnTo>
                  <a:pt x="94" y="14"/>
                </a:lnTo>
                <a:lnTo>
                  <a:pt x="94" y="11"/>
                </a:lnTo>
                <a:lnTo>
                  <a:pt x="94" y="10"/>
                </a:lnTo>
                <a:lnTo>
                  <a:pt x="93" y="7"/>
                </a:lnTo>
                <a:lnTo>
                  <a:pt x="93" y="6"/>
                </a:lnTo>
                <a:lnTo>
                  <a:pt x="93" y="3"/>
                </a:lnTo>
                <a:lnTo>
                  <a:pt x="93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8" name="Freeform 16">
            <a:extLst>
              <a:ext uri="{FF2B5EF4-FFF2-40B4-BE49-F238E27FC236}">
                <a16:creationId xmlns:a16="http://schemas.microsoft.com/office/drawing/2014/main" id="{7BC41DB5-B611-1D41-A41A-6E96D757EA66}"/>
              </a:ext>
            </a:extLst>
          </p:cNvPr>
          <p:cNvSpPr>
            <a:spLocks/>
          </p:cNvSpPr>
          <p:nvPr/>
        </p:nvSpPr>
        <p:spPr bwMode="auto">
          <a:xfrm>
            <a:off x="5330825" y="4521200"/>
            <a:ext cx="338138" cy="1588"/>
          </a:xfrm>
          <a:custGeom>
            <a:avLst/>
            <a:gdLst>
              <a:gd name="T0" fmla="*/ 1 w 424"/>
              <a:gd name="T1" fmla="*/ 0 h 1"/>
              <a:gd name="T2" fmla="*/ 0 w 424"/>
              <a:gd name="T3" fmla="*/ 0 h 1"/>
              <a:gd name="T4" fmla="*/ 1 w 424"/>
              <a:gd name="T5" fmla="*/ 0 h 1"/>
              <a:gd name="T6" fmla="*/ 0 60000 65536"/>
              <a:gd name="T7" fmla="*/ 0 60000 65536"/>
              <a:gd name="T8" fmla="*/ 0 60000 65536"/>
              <a:gd name="T9" fmla="*/ 0 w 424"/>
              <a:gd name="T10" fmla="*/ 0 h 1"/>
              <a:gd name="T11" fmla="*/ 424 w 424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4" h="1">
                <a:moveTo>
                  <a:pt x="424" y="0"/>
                </a:moveTo>
                <a:lnTo>
                  <a:pt x="0" y="0"/>
                </a:lnTo>
                <a:lnTo>
                  <a:pt x="4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9" name="Line 17">
            <a:extLst>
              <a:ext uri="{FF2B5EF4-FFF2-40B4-BE49-F238E27FC236}">
                <a16:creationId xmlns:a16="http://schemas.microsoft.com/office/drawing/2014/main" id="{77CE96FA-BB82-7A48-87F8-549BBA7861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0825" y="4521200"/>
            <a:ext cx="33813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0" name="Freeform 18">
            <a:extLst>
              <a:ext uri="{FF2B5EF4-FFF2-40B4-BE49-F238E27FC236}">
                <a16:creationId xmlns:a16="http://schemas.microsoft.com/office/drawing/2014/main" id="{F55D61EA-F0EE-DC4B-BC7A-C1B123772BF6}"/>
              </a:ext>
            </a:extLst>
          </p:cNvPr>
          <p:cNvSpPr>
            <a:spLocks/>
          </p:cNvSpPr>
          <p:nvPr/>
        </p:nvSpPr>
        <p:spPr bwMode="auto">
          <a:xfrm>
            <a:off x="4467225" y="4668838"/>
            <a:ext cx="295275" cy="1588"/>
          </a:xfrm>
          <a:custGeom>
            <a:avLst/>
            <a:gdLst>
              <a:gd name="T0" fmla="*/ 1 w 372"/>
              <a:gd name="T1" fmla="*/ 0 h 1"/>
              <a:gd name="T2" fmla="*/ 0 w 372"/>
              <a:gd name="T3" fmla="*/ 0 h 1"/>
              <a:gd name="T4" fmla="*/ 1 w 372"/>
              <a:gd name="T5" fmla="*/ 0 h 1"/>
              <a:gd name="T6" fmla="*/ 0 60000 65536"/>
              <a:gd name="T7" fmla="*/ 0 60000 65536"/>
              <a:gd name="T8" fmla="*/ 0 60000 65536"/>
              <a:gd name="T9" fmla="*/ 0 w 372"/>
              <a:gd name="T10" fmla="*/ 0 h 1"/>
              <a:gd name="T11" fmla="*/ 372 w 372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2" h="1">
                <a:moveTo>
                  <a:pt x="372" y="0"/>
                </a:moveTo>
                <a:lnTo>
                  <a:pt x="0" y="0"/>
                </a:lnTo>
                <a:lnTo>
                  <a:pt x="372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11" name="Line 19">
            <a:extLst>
              <a:ext uri="{FF2B5EF4-FFF2-40B4-BE49-F238E27FC236}">
                <a16:creationId xmlns:a16="http://schemas.microsoft.com/office/drawing/2014/main" id="{069C6466-A7CA-B94D-943A-43A676CBB5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67225" y="4668838"/>
            <a:ext cx="29527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2" name="Freeform 20">
            <a:extLst>
              <a:ext uri="{FF2B5EF4-FFF2-40B4-BE49-F238E27FC236}">
                <a16:creationId xmlns:a16="http://schemas.microsoft.com/office/drawing/2014/main" id="{314C40E1-2C0F-1F48-AA3B-B39EF2CBCDE8}"/>
              </a:ext>
            </a:extLst>
          </p:cNvPr>
          <p:cNvSpPr>
            <a:spLocks/>
          </p:cNvSpPr>
          <p:nvPr/>
        </p:nvSpPr>
        <p:spPr bwMode="auto">
          <a:xfrm>
            <a:off x="4467225" y="4373563"/>
            <a:ext cx="295275" cy="1588"/>
          </a:xfrm>
          <a:custGeom>
            <a:avLst/>
            <a:gdLst>
              <a:gd name="T0" fmla="*/ 1 w 372"/>
              <a:gd name="T1" fmla="*/ 0 h 1"/>
              <a:gd name="T2" fmla="*/ 0 w 372"/>
              <a:gd name="T3" fmla="*/ 0 h 1"/>
              <a:gd name="T4" fmla="*/ 1 w 372"/>
              <a:gd name="T5" fmla="*/ 0 h 1"/>
              <a:gd name="T6" fmla="*/ 0 60000 65536"/>
              <a:gd name="T7" fmla="*/ 0 60000 65536"/>
              <a:gd name="T8" fmla="*/ 0 60000 65536"/>
              <a:gd name="T9" fmla="*/ 0 w 372"/>
              <a:gd name="T10" fmla="*/ 0 h 1"/>
              <a:gd name="T11" fmla="*/ 372 w 372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2" h="1">
                <a:moveTo>
                  <a:pt x="372" y="0"/>
                </a:moveTo>
                <a:lnTo>
                  <a:pt x="0" y="0"/>
                </a:lnTo>
                <a:lnTo>
                  <a:pt x="372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13" name="Line 21">
            <a:extLst>
              <a:ext uri="{FF2B5EF4-FFF2-40B4-BE49-F238E27FC236}">
                <a16:creationId xmlns:a16="http://schemas.microsoft.com/office/drawing/2014/main" id="{FE101933-AE8D-EE46-BDB8-52BE0EF470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67225" y="4373563"/>
            <a:ext cx="29527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4" name="Rectangle 22">
            <a:extLst>
              <a:ext uri="{FF2B5EF4-FFF2-40B4-BE49-F238E27FC236}">
                <a16:creationId xmlns:a16="http://schemas.microsoft.com/office/drawing/2014/main" id="{0FB74240-8F3B-1F4B-84B3-E3F584565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847850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15" name="Rectangle 23">
            <a:extLst>
              <a:ext uri="{FF2B5EF4-FFF2-40B4-BE49-F238E27FC236}">
                <a16:creationId xmlns:a16="http://schemas.microsoft.com/office/drawing/2014/main" id="{9E96918B-6B20-FB4A-A8EC-41DB095FE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194310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16" name="Rectangle 24">
            <a:extLst>
              <a:ext uri="{FF2B5EF4-FFF2-40B4-BE49-F238E27FC236}">
                <a16:creationId xmlns:a16="http://schemas.microsoft.com/office/drawing/2014/main" id="{B6FEFA94-81FB-ED47-96FB-106F7883C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146300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17" name="Freeform 25">
            <a:extLst>
              <a:ext uri="{FF2B5EF4-FFF2-40B4-BE49-F238E27FC236}">
                <a16:creationId xmlns:a16="http://schemas.microsoft.com/office/drawing/2014/main" id="{4A1D5411-D373-6D42-AB36-FC2D9E385C7E}"/>
              </a:ext>
            </a:extLst>
          </p:cNvPr>
          <p:cNvSpPr>
            <a:spLocks/>
          </p:cNvSpPr>
          <p:nvPr/>
        </p:nvSpPr>
        <p:spPr bwMode="auto">
          <a:xfrm>
            <a:off x="1620838" y="2093913"/>
            <a:ext cx="95250" cy="95250"/>
          </a:xfrm>
          <a:custGeom>
            <a:avLst/>
            <a:gdLst>
              <a:gd name="T0" fmla="*/ 1 w 119"/>
              <a:gd name="T1" fmla="*/ 0 h 121"/>
              <a:gd name="T2" fmla="*/ 1 w 119"/>
              <a:gd name="T3" fmla="*/ 0 h 121"/>
              <a:gd name="T4" fmla="*/ 1 w 119"/>
              <a:gd name="T5" fmla="*/ 0 h 121"/>
              <a:gd name="T6" fmla="*/ 1 w 119"/>
              <a:gd name="T7" fmla="*/ 0 h 121"/>
              <a:gd name="T8" fmla="*/ 1 w 119"/>
              <a:gd name="T9" fmla="*/ 0 h 121"/>
              <a:gd name="T10" fmla="*/ 1 w 119"/>
              <a:gd name="T11" fmla="*/ 0 h 121"/>
              <a:gd name="T12" fmla="*/ 1 w 119"/>
              <a:gd name="T13" fmla="*/ 0 h 121"/>
              <a:gd name="T14" fmla="*/ 1 w 119"/>
              <a:gd name="T15" fmla="*/ 0 h 121"/>
              <a:gd name="T16" fmla="*/ 1 w 119"/>
              <a:gd name="T17" fmla="*/ 0 h 121"/>
              <a:gd name="T18" fmla="*/ 0 w 119"/>
              <a:gd name="T19" fmla="*/ 0 h 121"/>
              <a:gd name="T20" fmla="*/ 0 w 119"/>
              <a:gd name="T21" fmla="*/ 0 h 121"/>
              <a:gd name="T22" fmla="*/ 0 w 119"/>
              <a:gd name="T23" fmla="*/ 0 h 121"/>
              <a:gd name="T24" fmla="*/ 1 w 119"/>
              <a:gd name="T25" fmla="*/ 0 h 121"/>
              <a:gd name="T26" fmla="*/ 1 w 119"/>
              <a:gd name="T27" fmla="*/ 0 h 121"/>
              <a:gd name="T28" fmla="*/ 1 w 119"/>
              <a:gd name="T29" fmla="*/ 0 h 121"/>
              <a:gd name="T30" fmla="*/ 1 w 119"/>
              <a:gd name="T31" fmla="*/ 0 h 121"/>
              <a:gd name="T32" fmla="*/ 1 w 119"/>
              <a:gd name="T33" fmla="*/ 0 h 121"/>
              <a:gd name="T34" fmla="*/ 1 w 119"/>
              <a:gd name="T35" fmla="*/ 0 h 121"/>
              <a:gd name="T36" fmla="*/ 1 w 119"/>
              <a:gd name="T37" fmla="*/ 0 h 121"/>
              <a:gd name="T38" fmla="*/ 1 w 119"/>
              <a:gd name="T39" fmla="*/ 0 h 121"/>
              <a:gd name="T40" fmla="*/ 1 w 119"/>
              <a:gd name="T41" fmla="*/ 0 h 121"/>
              <a:gd name="T42" fmla="*/ 1 w 119"/>
              <a:gd name="T43" fmla="*/ 0 h 121"/>
              <a:gd name="T44" fmla="*/ 1 w 119"/>
              <a:gd name="T45" fmla="*/ 0 h 121"/>
              <a:gd name="T46" fmla="*/ 1 w 119"/>
              <a:gd name="T47" fmla="*/ 0 h 121"/>
              <a:gd name="T48" fmla="*/ 1 w 119"/>
              <a:gd name="T49" fmla="*/ 0 h 121"/>
              <a:gd name="T50" fmla="*/ 1 w 119"/>
              <a:gd name="T51" fmla="*/ 0 h 121"/>
              <a:gd name="T52" fmla="*/ 1 w 119"/>
              <a:gd name="T53" fmla="*/ 0 h 121"/>
              <a:gd name="T54" fmla="*/ 1 w 119"/>
              <a:gd name="T55" fmla="*/ 0 h 121"/>
              <a:gd name="T56" fmla="*/ 1 w 119"/>
              <a:gd name="T57" fmla="*/ 0 h 121"/>
              <a:gd name="T58" fmla="*/ 1 w 119"/>
              <a:gd name="T59" fmla="*/ 0 h 121"/>
              <a:gd name="T60" fmla="*/ 1 w 119"/>
              <a:gd name="T61" fmla="*/ 0 h 121"/>
              <a:gd name="T62" fmla="*/ 1 w 119"/>
              <a:gd name="T63" fmla="*/ 0 h 121"/>
              <a:gd name="T64" fmla="*/ 1 w 119"/>
              <a:gd name="T65" fmla="*/ 0 h 121"/>
              <a:gd name="T66" fmla="*/ 1 w 119"/>
              <a:gd name="T67" fmla="*/ 0 h 121"/>
              <a:gd name="T68" fmla="*/ 1 w 119"/>
              <a:gd name="T69" fmla="*/ 0 h 121"/>
              <a:gd name="T70" fmla="*/ 1 w 119"/>
              <a:gd name="T71" fmla="*/ 0 h 121"/>
              <a:gd name="T72" fmla="*/ 1 w 119"/>
              <a:gd name="T73" fmla="*/ 0 h 121"/>
              <a:gd name="T74" fmla="*/ 1 w 119"/>
              <a:gd name="T75" fmla="*/ 0 h 121"/>
              <a:gd name="T76" fmla="*/ 1 w 119"/>
              <a:gd name="T77" fmla="*/ 0 h 121"/>
              <a:gd name="T78" fmla="*/ 1 w 119"/>
              <a:gd name="T79" fmla="*/ 0 h 121"/>
              <a:gd name="T80" fmla="*/ 1 w 119"/>
              <a:gd name="T81" fmla="*/ 0 h 121"/>
              <a:gd name="T82" fmla="*/ 1 w 119"/>
              <a:gd name="T83" fmla="*/ 0 h 121"/>
              <a:gd name="T84" fmla="*/ 1 w 119"/>
              <a:gd name="T85" fmla="*/ 0 h 121"/>
              <a:gd name="T86" fmla="*/ 1 w 119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9"/>
              <a:gd name="T133" fmla="*/ 0 h 121"/>
              <a:gd name="T134" fmla="*/ 119 w 119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9" h="121">
                <a:moveTo>
                  <a:pt x="60" y="0"/>
                </a:moveTo>
                <a:lnTo>
                  <a:pt x="57" y="0"/>
                </a:lnTo>
                <a:lnTo>
                  <a:pt x="53" y="0"/>
                </a:lnTo>
                <a:lnTo>
                  <a:pt x="50" y="0"/>
                </a:lnTo>
                <a:lnTo>
                  <a:pt x="48" y="1"/>
                </a:lnTo>
                <a:lnTo>
                  <a:pt x="45" y="1"/>
                </a:lnTo>
                <a:lnTo>
                  <a:pt x="41" y="2"/>
                </a:lnTo>
                <a:lnTo>
                  <a:pt x="38" y="4"/>
                </a:lnTo>
                <a:lnTo>
                  <a:pt x="36" y="4"/>
                </a:lnTo>
                <a:lnTo>
                  <a:pt x="33" y="5"/>
                </a:lnTo>
                <a:lnTo>
                  <a:pt x="30" y="6"/>
                </a:lnTo>
                <a:lnTo>
                  <a:pt x="28" y="8"/>
                </a:lnTo>
                <a:lnTo>
                  <a:pt x="26" y="10"/>
                </a:lnTo>
                <a:lnTo>
                  <a:pt x="24" y="12"/>
                </a:lnTo>
                <a:lnTo>
                  <a:pt x="21" y="13"/>
                </a:lnTo>
                <a:lnTo>
                  <a:pt x="18" y="16"/>
                </a:lnTo>
                <a:lnTo>
                  <a:pt x="17" y="17"/>
                </a:lnTo>
                <a:lnTo>
                  <a:pt x="14" y="20"/>
                </a:lnTo>
                <a:lnTo>
                  <a:pt x="13" y="21"/>
                </a:lnTo>
                <a:lnTo>
                  <a:pt x="12" y="24"/>
                </a:lnTo>
                <a:lnTo>
                  <a:pt x="9" y="26"/>
                </a:lnTo>
                <a:lnTo>
                  <a:pt x="8" y="29"/>
                </a:lnTo>
                <a:lnTo>
                  <a:pt x="6" y="32"/>
                </a:lnTo>
                <a:lnTo>
                  <a:pt x="5" y="34"/>
                </a:lnTo>
                <a:lnTo>
                  <a:pt x="4" y="37"/>
                </a:lnTo>
                <a:lnTo>
                  <a:pt x="2" y="40"/>
                </a:lnTo>
                <a:lnTo>
                  <a:pt x="2" y="42"/>
                </a:lnTo>
                <a:lnTo>
                  <a:pt x="1" y="45"/>
                </a:lnTo>
                <a:lnTo>
                  <a:pt x="1" y="48"/>
                </a:lnTo>
                <a:lnTo>
                  <a:pt x="0" y="50"/>
                </a:lnTo>
                <a:lnTo>
                  <a:pt x="0" y="54"/>
                </a:lnTo>
                <a:lnTo>
                  <a:pt x="0" y="57"/>
                </a:lnTo>
                <a:lnTo>
                  <a:pt x="0" y="59"/>
                </a:lnTo>
                <a:lnTo>
                  <a:pt x="0" y="63"/>
                </a:lnTo>
                <a:lnTo>
                  <a:pt x="0" y="66"/>
                </a:lnTo>
                <a:lnTo>
                  <a:pt x="0" y="69"/>
                </a:lnTo>
                <a:lnTo>
                  <a:pt x="1" y="71"/>
                </a:lnTo>
                <a:lnTo>
                  <a:pt x="1" y="75"/>
                </a:lnTo>
                <a:lnTo>
                  <a:pt x="2" y="78"/>
                </a:lnTo>
                <a:lnTo>
                  <a:pt x="2" y="81"/>
                </a:lnTo>
                <a:lnTo>
                  <a:pt x="4" y="83"/>
                </a:lnTo>
                <a:lnTo>
                  <a:pt x="5" y="86"/>
                </a:lnTo>
                <a:lnTo>
                  <a:pt x="6" y="89"/>
                </a:lnTo>
                <a:lnTo>
                  <a:pt x="8" y="91"/>
                </a:lnTo>
                <a:lnTo>
                  <a:pt x="9" y="94"/>
                </a:lnTo>
                <a:lnTo>
                  <a:pt x="12" y="95"/>
                </a:lnTo>
                <a:lnTo>
                  <a:pt x="13" y="98"/>
                </a:lnTo>
                <a:lnTo>
                  <a:pt x="14" y="101"/>
                </a:lnTo>
                <a:lnTo>
                  <a:pt x="17" y="102"/>
                </a:lnTo>
                <a:lnTo>
                  <a:pt x="18" y="105"/>
                </a:lnTo>
                <a:lnTo>
                  <a:pt x="21" y="106"/>
                </a:lnTo>
                <a:lnTo>
                  <a:pt x="24" y="109"/>
                </a:lnTo>
                <a:lnTo>
                  <a:pt x="26" y="110"/>
                </a:lnTo>
                <a:lnTo>
                  <a:pt x="28" y="111"/>
                </a:lnTo>
                <a:lnTo>
                  <a:pt x="30" y="113"/>
                </a:lnTo>
                <a:lnTo>
                  <a:pt x="33" y="114"/>
                </a:lnTo>
                <a:lnTo>
                  <a:pt x="36" y="115"/>
                </a:lnTo>
                <a:lnTo>
                  <a:pt x="38" y="117"/>
                </a:lnTo>
                <a:lnTo>
                  <a:pt x="41" y="118"/>
                </a:lnTo>
                <a:lnTo>
                  <a:pt x="45" y="118"/>
                </a:lnTo>
                <a:lnTo>
                  <a:pt x="48" y="119"/>
                </a:lnTo>
                <a:lnTo>
                  <a:pt x="50" y="119"/>
                </a:lnTo>
                <a:lnTo>
                  <a:pt x="53" y="119"/>
                </a:lnTo>
                <a:lnTo>
                  <a:pt x="57" y="121"/>
                </a:lnTo>
                <a:lnTo>
                  <a:pt x="60" y="121"/>
                </a:lnTo>
                <a:lnTo>
                  <a:pt x="62" y="121"/>
                </a:lnTo>
                <a:lnTo>
                  <a:pt x="66" y="119"/>
                </a:lnTo>
                <a:lnTo>
                  <a:pt x="69" y="119"/>
                </a:lnTo>
                <a:lnTo>
                  <a:pt x="71" y="119"/>
                </a:lnTo>
                <a:lnTo>
                  <a:pt x="74" y="118"/>
                </a:lnTo>
                <a:lnTo>
                  <a:pt x="77" y="118"/>
                </a:lnTo>
                <a:lnTo>
                  <a:pt x="81" y="117"/>
                </a:lnTo>
                <a:lnTo>
                  <a:pt x="83" y="115"/>
                </a:lnTo>
                <a:lnTo>
                  <a:pt x="86" y="114"/>
                </a:lnTo>
                <a:lnTo>
                  <a:pt x="89" y="113"/>
                </a:lnTo>
                <a:lnTo>
                  <a:pt x="91" y="111"/>
                </a:lnTo>
                <a:lnTo>
                  <a:pt x="93" y="110"/>
                </a:lnTo>
                <a:lnTo>
                  <a:pt x="95" y="109"/>
                </a:lnTo>
                <a:lnTo>
                  <a:pt x="98" y="106"/>
                </a:lnTo>
                <a:lnTo>
                  <a:pt x="101" y="105"/>
                </a:lnTo>
                <a:lnTo>
                  <a:pt x="102" y="102"/>
                </a:lnTo>
                <a:lnTo>
                  <a:pt x="105" y="101"/>
                </a:lnTo>
                <a:lnTo>
                  <a:pt x="106" y="98"/>
                </a:lnTo>
                <a:lnTo>
                  <a:pt x="107" y="95"/>
                </a:lnTo>
                <a:lnTo>
                  <a:pt x="110" y="94"/>
                </a:lnTo>
                <a:lnTo>
                  <a:pt x="111" y="91"/>
                </a:lnTo>
                <a:lnTo>
                  <a:pt x="113" y="89"/>
                </a:lnTo>
                <a:lnTo>
                  <a:pt x="114" y="86"/>
                </a:lnTo>
                <a:lnTo>
                  <a:pt x="115" y="83"/>
                </a:lnTo>
                <a:lnTo>
                  <a:pt x="117" y="81"/>
                </a:lnTo>
                <a:lnTo>
                  <a:pt x="117" y="78"/>
                </a:lnTo>
                <a:lnTo>
                  <a:pt x="118" y="75"/>
                </a:lnTo>
                <a:lnTo>
                  <a:pt x="118" y="71"/>
                </a:lnTo>
                <a:lnTo>
                  <a:pt x="119" y="69"/>
                </a:lnTo>
                <a:lnTo>
                  <a:pt x="119" y="66"/>
                </a:lnTo>
                <a:lnTo>
                  <a:pt x="119" y="63"/>
                </a:lnTo>
                <a:lnTo>
                  <a:pt x="119" y="59"/>
                </a:lnTo>
                <a:lnTo>
                  <a:pt x="119" y="57"/>
                </a:lnTo>
                <a:lnTo>
                  <a:pt x="119" y="54"/>
                </a:lnTo>
                <a:lnTo>
                  <a:pt x="119" y="50"/>
                </a:lnTo>
                <a:lnTo>
                  <a:pt x="118" y="48"/>
                </a:lnTo>
                <a:lnTo>
                  <a:pt x="118" y="45"/>
                </a:lnTo>
                <a:lnTo>
                  <a:pt x="117" y="42"/>
                </a:lnTo>
                <a:lnTo>
                  <a:pt x="117" y="40"/>
                </a:lnTo>
                <a:lnTo>
                  <a:pt x="115" y="37"/>
                </a:lnTo>
                <a:lnTo>
                  <a:pt x="114" y="34"/>
                </a:lnTo>
                <a:lnTo>
                  <a:pt x="113" y="32"/>
                </a:lnTo>
                <a:lnTo>
                  <a:pt x="111" y="29"/>
                </a:lnTo>
                <a:lnTo>
                  <a:pt x="110" y="26"/>
                </a:lnTo>
                <a:lnTo>
                  <a:pt x="107" y="24"/>
                </a:lnTo>
                <a:lnTo>
                  <a:pt x="106" y="21"/>
                </a:lnTo>
                <a:lnTo>
                  <a:pt x="105" y="20"/>
                </a:lnTo>
                <a:lnTo>
                  <a:pt x="102" y="17"/>
                </a:lnTo>
                <a:lnTo>
                  <a:pt x="101" y="16"/>
                </a:lnTo>
                <a:lnTo>
                  <a:pt x="98" y="13"/>
                </a:lnTo>
                <a:lnTo>
                  <a:pt x="95" y="12"/>
                </a:lnTo>
                <a:lnTo>
                  <a:pt x="93" y="10"/>
                </a:lnTo>
                <a:lnTo>
                  <a:pt x="91" y="8"/>
                </a:lnTo>
                <a:lnTo>
                  <a:pt x="89" y="6"/>
                </a:lnTo>
                <a:lnTo>
                  <a:pt x="86" y="5"/>
                </a:lnTo>
                <a:lnTo>
                  <a:pt x="83" y="4"/>
                </a:lnTo>
                <a:lnTo>
                  <a:pt x="81" y="4"/>
                </a:lnTo>
                <a:lnTo>
                  <a:pt x="77" y="2"/>
                </a:lnTo>
                <a:lnTo>
                  <a:pt x="74" y="1"/>
                </a:lnTo>
                <a:lnTo>
                  <a:pt x="71" y="1"/>
                </a:lnTo>
                <a:lnTo>
                  <a:pt x="69" y="0"/>
                </a:lnTo>
                <a:lnTo>
                  <a:pt x="66" y="0"/>
                </a:lnTo>
                <a:lnTo>
                  <a:pt x="62" y="0"/>
                </a:lnTo>
                <a:lnTo>
                  <a:pt x="6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8" name="Line 26">
            <a:extLst>
              <a:ext uri="{FF2B5EF4-FFF2-40B4-BE49-F238E27FC236}">
                <a16:creationId xmlns:a16="http://schemas.microsoft.com/office/drawing/2014/main" id="{1900DEA8-2BD9-2B4A-AF23-12678CE19F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7813" y="2435225"/>
            <a:ext cx="3794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9" name="Line 27">
            <a:extLst>
              <a:ext uri="{FF2B5EF4-FFF2-40B4-BE49-F238E27FC236}">
                <a16:creationId xmlns:a16="http://schemas.microsoft.com/office/drawing/2014/main" id="{72B2909B-06D1-B940-966A-B141525E16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2435225"/>
            <a:ext cx="3794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0" name="Freeform 28">
            <a:extLst>
              <a:ext uri="{FF2B5EF4-FFF2-40B4-BE49-F238E27FC236}">
                <a16:creationId xmlns:a16="http://schemas.microsoft.com/office/drawing/2014/main" id="{DF850B93-67BC-FD4F-B3E5-07450F026E19}"/>
              </a:ext>
            </a:extLst>
          </p:cNvPr>
          <p:cNvSpPr>
            <a:spLocks/>
          </p:cNvSpPr>
          <p:nvPr/>
        </p:nvSpPr>
        <p:spPr bwMode="auto">
          <a:xfrm>
            <a:off x="3730625" y="2287588"/>
            <a:ext cx="293688" cy="295275"/>
          </a:xfrm>
          <a:custGeom>
            <a:avLst/>
            <a:gdLst>
              <a:gd name="T0" fmla="*/ 0 w 372"/>
              <a:gd name="T1" fmla="*/ 1 h 372"/>
              <a:gd name="T2" fmla="*/ 0 w 372"/>
              <a:gd name="T3" fmla="*/ 1 h 372"/>
              <a:gd name="T4" fmla="*/ 0 w 372"/>
              <a:gd name="T5" fmla="*/ 0 h 372"/>
              <a:gd name="T6" fmla="*/ 0 w 372"/>
              <a:gd name="T7" fmla="*/ 1 h 372"/>
              <a:gd name="T8" fmla="*/ 0 60000 65536"/>
              <a:gd name="T9" fmla="*/ 0 60000 65536"/>
              <a:gd name="T10" fmla="*/ 0 60000 65536"/>
              <a:gd name="T11" fmla="*/ 0 60000 65536"/>
              <a:gd name="T12" fmla="*/ 0 w 372"/>
              <a:gd name="T13" fmla="*/ 0 h 372"/>
              <a:gd name="T14" fmla="*/ 372 w 372"/>
              <a:gd name="T15" fmla="*/ 372 h 3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2" h="372">
                <a:moveTo>
                  <a:pt x="372" y="186"/>
                </a:moveTo>
                <a:lnTo>
                  <a:pt x="0" y="372"/>
                </a:lnTo>
                <a:lnTo>
                  <a:pt x="0" y="0"/>
                </a:lnTo>
                <a:lnTo>
                  <a:pt x="372" y="186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21" name="Freeform 29">
            <a:extLst>
              <a:ext uri="{FF2B5EF4-FFF2-40B4-BE49-F238E27FC236}">
                <a16:creationId xmlns:a16="http://schemas.microsoft.com/office/drawing/2014/main" id="{17A6AE9D-38C9-D64C-A9FD-6AA5AB401645}"/>
              </a:ext>
            </a:extLst>
          </p:cNvPr>
          <p:cNvSpPr>
            <a:spLocks/>
          </p:cNvSpPr>
          <p:nvPr/>
        </p:nvSpPr>
        <p:spPr bwMode="auto">
          <a:xfrm>
            <a:off x="4043363" y="2390775"/>
            <a:ext cx="95250" cy="95250"/>
          </a:xfrm>
          <a:custGeom>
            <a:avLst/>
            <a:gdLst>
              <a:gd name="T0" fmla="*/ 1 w 119"/>
              <a:gd name="T1" fmla="*/ 0 h 121"/>
              <a:gd name="T2" fmla="*/ 1 w 119"/>
              <a:gd name="T3" fmla="*/ 0 h 121"/>
              <a:gd name="T4" fmla="*/ 1 w 119"/>
              <a:gd name="T5" fmla="*/ 0 h 121"/>
              <a:gd name="T6" fmla="*/ 1 w 119"/>
              <a:gd name="T7" fmla="*/ 0 h 121"/>
              <a:gd name="T8" fmla="*/ 1 w 119"/>
              <a:gd name="T9" fmla="*/ 0 h 121"/>
              <a:gd name="T10" fmla="*/ 1 w 119"/>
              <a:gd name="T11" fmla="*/ 0 h 121"/>
              <a:gd name="T12" fmla="*/ 1 w 119"/>
              <a:gd name="T13" fmla="*/ 0 h 121"/>
              <a:gd name="T14" fmla="*/ 1 w 119"/>
              <a:gd name="T15" fmla="*/ 0 h 121"/>
              <a:gd name="T16" fmla="*/ 1 w 119"/>
              <a:gd name="T17" fmla="*/ 0 h 121"/>
              <a:gd name="T18" fmla="*/ 0 w 119"/>
              <a:gd name="T19" fmla="*/ 0 h 121"/>
              <a:gd name="T20" fmla="*/ 0 w 119"/>
              <a:gd name="T21" fmla="*/ 0 h 121"/>
              <a:gd name="T22" fmla="*/ 0 w 119"/>
              <a:gd name="T23" fmla="*/ 0 h 121"/>
              <a:gd name="T24" fmla="*/ 1 w 119"/>
              <a:gd name="T25" fmla="*/ 0 h 121"/>
              <a:gd name="T26" fmla="*/ 1 w 119"/>
              <a:gd name="T27" fmla="*/ 0 h 121"/>
              <a:gd name="T28" fmla="*/ 1 w 119"/>
              <a:gd name="T29" fmla="*/ 0 h 121"/>
              <a:gd name="T30" fmla="*/ 1 w 119"/>
              <a:gd name="T31" fmla="*/ 0 h 121"/>
              <a:gd name="T32" fmla="*/ 1 w 119"/>
              <a:gd name="T33" fmla="*/ 0 h 121"/>
              <a:gd name="T34" fmla="*/ 1 w 119"/>
              <a:gd name="T35" fmla="*/ 0 h 121"/>
              <a:gd name="T36" fmla="*/ 1 w 119"/>
              <a:gd name="T37" fmla="*/ 0 h 121"/>
              <a:gd name="T38" fmla="*/ 1 w 119"/>
              <a:gd name="T39" fmla="*/ 0 h 121"/>
              <a:gd name="T40" fmla="*/ 1 w 119"/>
              <a:gd name="T41" fmla="*/ 0 h 121"/>
              <a:gd name="T42" fmla="*/ 1 w 119"/>
              <a:gd name="T43" fmla="*/ 0 h 121"/>
              <a:gd name="T44" fmla="*/ 1 w 119"/>
              <a:gd name="T45" fmla="*/ 0 h 121"/>
              <a:gd name="T46" fmla="*/ 1 w 119"/>
              <a:gd name="T47" fmla="*/ 0 h 121"/>
              <a:gd name="T48" fmla="*/ 1 w 119"/>
              <a:gd name="T49" fmla="*/ 0 h 121"/>
              <a:gd name="T50" fmla="*/ 1 w 119"/>
              <a:gd name="T51" fmla="*/ 0 h 121"/>
              <a:gd name="T52" fmla="*/ 1 w 119"/>
              <a:gd name="T53" fmla="*/ 0 h 121"/>
              <a:gd name="T54" fmla="*/ 1 w 119"/>
              <a:gd name="T55" fmla="*/ 0 h 121"/>
              <a:gd name="T56" fmla="*/ 1 w 119"/>
              <a:gd name="T57" fmla="*/ 0 h 121"/>
              <a:gd name="T58" fmla="*/ 1 w 119"/>
              <a:gd name="T59" fmla="*/ 0 h 121"/>
              <a:gd name="T60" fmla="*/ 1 w 119"/>
              <a:gd name="T61" fmla="*/ 0 h 121"/>
              <a:gd name="T62" fmla="*/ 1 w 119"/>
              <a:gd name="T63" fmla="*/ 0 h 121"/>
              <a:gd name="T64" fmla="*/ 1 w 119"/>
              <a:gd name="T65" fmla="*/ 0 h 121"/>
              <a:gd name="T66" fmla="*/ 1 w 119"/>
              <a:gd name="T67" fmla="*/ 0 h 121"/>
              <a:gd name="T68" fmla="*/ 1 w 119"/>
              <a:gd name="T69" fmla="*/ 0 h 121"/>
              <a:gd name="T70" fmla="*/ 1 w 119"/>
              <a:gd name="T71" fmla="*/ 0 h 121"/>
              <a:gd name="T72" fmla="*/ 1 w 119"/>
              <a:gd name="T73" fmla="*/ 0 h 121"/>
              <a:gd name="T74" fmla="*/ 1 w 119"/>
              <a:gd name="T75" fmla="*/ 0 h 121"/>
              <a:gd name="T76" fmla="*/ 1 w 119"/>
              <a:gd name="T77" fmla="*/ 0 h 121"/>
              <a:gd name="T78" fmla="*/ 1 w 119"/>
              <a:gd name="T79" fmla="*/ 0 h 121"/>
              <a:gd name="T80" fmla="*/ 1 w 119"/>
              <a:gd name="T81" fmla="*/ 0 h 121"/>
              <a:gd name="T82" fmla="*/ 1 w 119"/>
              <a:gd name="T83" fmla="*/ 0 h 121"/>
              <a:gd name="T84" fmla="*/ 1 w 119"/>
              <a:gd name="T85" fmla="*/ 0 h 121"/>
              <a:gd name="T86" fmla="*/ 1 w 119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9"/>
              <a:gd name="T133" fmla="*/ 0 h 121"/>
              <a:gd name="T134" fmla="*/ 119 w 119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9" h="121">
                <a:moveTo>
                  <a:pt x="59" y="0"/>
                </a:moveTo>
                <a:lnTo>
                  <a:pt x="57" y="0"/>
                </a:lnTo>
                <a:lnTo>
                  <a:pt x="53" y="0"/>
                </a:lnTo>
                <a:lnTo>
                  <a:pt x="50" y="0"/>
                </a:lnTo>
                <a:lnTo>
                  <a:pt x="47" y="1"/>
                </a:lnTo>
                <a:lnTo>
                  <a:pt x="45" y="1"/>
                </a:lnTo>
                <a:lnTo>
                  <a:pt x="41" y="3"/>
                </a:lnTo>
                <a:lnTo>
                  <a:pt x="38" y="4"/>
                </a:lnTo>
                <a:lnTo>
                  <a:pt x="35" y="4"/>
                </a:lnTo>
                <a:lnTo>
                  <a:pt x="33" y="5"/>
                </a:lnTo>
                <a:lnTo>
                  <a:pt x="30" y="7"/>
                </a:lnTo>
                <a:lnTo>
                  <a:pt x="28" y="8"/>
                </a:lnTo>
                <a:lnTo>
                  <a:pt x="26" y="11"/>
                </a:lnTo>
                <a:lnTo>
                  <a:pt x="24" y="12"/>
                </a:lnTo>
                <a:lnTo>
                  <a:pt x="21" y="13"/>
                </a:lnTo>
                <a:lnTo>
                  <a:pt x="18" y="16"/>
                </a:lnTo>
                <a:lnTo>
                  <a:pt x="17" y="17"/>
                </a:lnTo>
                <a:lnTo>
                  <a:pt x="14" y="20"/>
                </a:lnTo>
                <a:lnTo>
                  <a:pt x="13" y="21"/>
                </a:lnTo>
                <a:lnTo>
                  <a:pt x="12" y="24"/>
                </a:lnTo>
                <a:lnTo>
                  <a:pt x="9" y="26"/>
                </a:lnTo>
                <a:lnTo>
                  <a:pt x="8" y="29"/>
                </a:lnTo>
                <a:lnTo>
                  <a:pt x="6" y="32"/>
                </a:lnTo>
                <a:lnTo>
                  <a:pt x="5" y="34"/>
                </a:lnTo>
                <a:lnTo>
                  <a:pt x="4" y="37"/>
                </a:lnTo>
                <a:lnTo>
                  <a:pt x="2" y="40"/>
                </a:lnTo>
                <a:lnTo>
                  <a:pt x="2" y="42"/>
                </a:lnTo>
                <a:lnTo>
                  <a:pt x="1" y="45"/>
                </a:lnTo>
                <a:lnTo>
                  <a:pt x="1" y="48"/>
                </a:lnTo>
                <a:lnTo>
                  <a:pt x="0" y="50"/>
                </a:lnTo>
                <a:lnTo>
                  <a:pt x="0" y="54"/>
                </a:lnTo>
                <a:lnTo>
                  <a:pt x="0" y="57"/>
                </a:lnTo>
                <a:lnTo>
                  <a:pt x="0" y="60"/>
                </a:lnTo>
                <a:lnTo>
                  <a:pt x="0" y="64"/>
                </a:lnTo>
                <a:lnTo>
                  <a:pt x="0" y="66"/>
                </a:lnTo>
                <a:lnTo>
                  <a:pt x="0" y="69"/>
                </a:lnTo>
                <a:lnTo>
                  <a:pt x="1" y="72"/>
                </a:lnTo>
                <a:lnTo>
                  <a:pt x="1" y="76"/>
                </a:lnTo>
                <a:lnTo>
                  <a:pt x="2" y="78"/>
                </a:lnTo>
                <a:lnTo>
                  <a:pt x="2" y="81"/>
                </a:lnTo>
                <a:lnTo>
                  <a:pt x="4" y="84"/>
                </a:lnTo>
                <a:lnTo>
                  <a:pt x="5" y="86"/>
                </a:lnTo>
                <a:lnTo>
                  <a:pt x="6" y="89"/>
                </a:lnTo>
                <a:lnTo>
                  <a:pt x="8" y="92"/>
                </a:lnTo>
                <a:lnTo>
                  <a:pt x="9" y="94"/>
                </a:lnTo>
                <a:lnTo>
                  <a:pt x="12" y="96"/>
                </a:lnTo>
                <a:lnTo>
                  <a:pt x="13" y="98"/>
                </a:lnTo>
                <a:lnTo>
                  <a:pt x="14" y="101"/>
                </a:lnTo>
                <a:lnTo>
                  <a:pt x="17" y="102"/>
                </a:lnTo>
                <a:lnTo>
                  <a:pt x="18" y="105"/>
                </a:lnTo>
                <a:lnTo>
                  <a:pt x="21" y="106"/>
                </a:lnTo>
                <a:lnTo>
                  <a:pt x="24" y="109"/>
                </a:lnTo>
                <a:lnTo>
                  <a:pt x="26" y="110"/>
                </a:lnTo>
                <a:lnTo>
                  <a:pt x="28" y="111"/>
                </a:lnTo>
                <a:lnTo>
                  <a:pt x="30" y="113"/>
                </a:lnTo>
                <a:lnTo>
                  <a:pt x="33" y="114"/>
                </a:lnTo>
                <a:lnTo>
                  <a:pt x="35" y="115"/>
                </a:lnTo>
                <a:lnTo>
                  <a:pt x="38" y="117"/>
                </a:lnTo>
                <a:lnTo>
                  <a:pt x="41" y="118"/>
                </a:lnTo>
                <a:lnTo>
                  <a:pt x="45" y="118"/>
                </a:lnTo>
                <a:lnTo>
                  <a:pt x="47" y="119"/>
                </a:lnTo>
                <a:lnTo>
                  <a:pt x="50" y="119"/>
                </a:lnTo>
                <a:lnTo>
                  <a:pt x="53" y="119"/>
                </a:lnTo>
                <a:lnTo>
                  <a:pt x="57" y="121"/>
                </a:lnTo>
                <a:lnTo>
                  <a:pt x="59" y="121"/>
                </a:lnTo>
                <a:lnTo>
                  <a:pt x="62" y="121"/>
                </a:lnTo>
                <a:lnTo>
                  <a:pt x="66" y="119"/>
                </a:lnTo>
                <a:lnTo>
                  <a:pt x="69" y="119"/>
                </a:lnTo>
                <a:lnTo>
                  <a:pt x="71" y="119"/>
                </a:lnTo>
                <a:lnTo>
                  <a:pt x="74" y="118"/>
                </a:lnTo>
                <a:lnTo>
                  <a:pt x="77" y="118"/>
                </a:lnTo>
                <a:lnTo>
                  <a:pt x="81" y="117"/>
                </a:lnTo>
                <a:lnTo>
                  <a:pt x="83" y="115"/>
                </a:lnTo>
                <a:lnTo>
                  <a:pt x="86" y="114"/>
                </a:lnTo>
                <a:lnTo>
                  <a:pt x="89" y="113"/>
                </a:lnTo>
                <a:lnTo>
                  <a:pt x="91" y="111"/>
                </a:lnTo>
                <a:lnTo>
                  <a:pt x="93" y="110"/>
                </a:lnTo>
                <a:lnTo>
                  <a:pt x="95" y="109"/>
                </a:lnTo>
                <a:lnTo>
                  <a:pt x="98" y="106"/>
                </a:lnTo>
                <a:lnTo>
                  <a:pt x="101" y="105"/>
                </a:lnTo>
                <a:lnTo>
                  <a:pt x="102" y="102"/>
                </a:lnTo>
                <a:lnTo>
                  <a:pt x="104" y="101"/>
                </a:lnTo>
                <a:lnTo>
                  <a:pt x="106" y="98"/>
                </a:lnTo>
                <a:lnTo>
                  <a:pt x="107" y="96"/>
                </a:lnTo>
                <a:lnTo>
                  <a:pt x="110" y="94"/>
                </a:lnTo>
                <a:lnTo>
                  <a:pt x="111" y="92"/>
                </a:lnTo>
                <a:lnTo>
                  <a:pt x="112" y="89"/>
                </a:lnTo>
                <a:lnTo>
                  <a:pt x="114" y="86"/>
                </a:lnTo>
                <a:lnTo>
                  <a:pt x="115" y="84"/>
                </a:lnTo>
                <a:lnTo>
                  <a:pt x="116" y="81"/>
                </a:lnTo>
                <a:lnTo>
                  <a:pt x="116" y="78"/>
                </a:lnTo>
                <a:lnTo>
                  <a:pt x="118" y="76"/>
                </a:lnTo>
                <a:lnTo>
                  <a:pt x="118" y="72"/>
                </a:lnTo>
                <a:lnTo>
                  <a:pt x="119" y="69"/>
                </a:lnTo>
                <a:lnTo>
                  <a:pt x="119" y="66"/>
                </a:lnTo>
                <a:lnTo>
                  <a:pt x="119" y="64"/>
                </a:lnTo>
                <a:lnTo>
                  <a:pt x="119" y="60"/>
                </a:lnTo>
                <a:lnTo>
                  <a:pt x="119" y="57"/>
                </a:lnTo>
                <a:lnTo>
                  <a:pt x="119" y="54"/>
                </a:lnTo>
                <a:lnTo>
                  <a:pt x="119" y="50"/>
                </a:lnTo>
                <a:lnTo>
                  <a:pt x="118" y="48"/>
                </a:lnTo>
                <a:lnTo>
                  <a:pt x="118" y="45"/>
                </a:lnTo>
                <a:lnTo>
                  <a:pt x="116" y="42"/>
                </a:lnTo>
                <a:lnTo>
                  <a:pt x="116" y="40"/>
                </a:lnTo>
                <a:lnTo>
                  <a:pt x="115" y="37"/>
                </a:lnTo>
                <a:lnTo>
                  <a:pt x="114" y="34"/>
                </a:lnTo>
                <a:lnTo>
                  <a:pt x="112" y="32"/>
                </a:lnTo>
                <a:lnTo>
                  <a:pt x="111" y="29"/>
                </a:lnTo>
                <a:lnTo>
                  <a:pt x="110" y="26"/>
                </a:lnTo>
                <a:lnTo>
                  <a:pt x="107" y="24"/>
                </a:lnTo>
                <a:lnTo>
                  <a:pt x="106" y="21"/>
                </a:lnTo>
                <a:lnTo>
                  <a:pt x="104" y="20"/>
                </a:lnTo>
                <a:lnTo>
                  <a:pt x="102" y="17"/>
                </a:lnTo>
                <a:lnTo>
                  <a:pt x="101" y="16"/>
                </a:lnTo>
                <a:lnTo>
                  <a:pt x="98" y="13"/>
                </a:lnTo>
                <a:lnTo>
                  <a:pt x="95" y="12"/>
                </a:lnTo>
                <a:lnTo>
                  <a:pt x="93" y="11"/>
                </a:lnTo>
                <a:lnTo>
                  <a:pt x="91" y="8"/>
                </a:lnTo>
                <a:lnTo>
                  <a:pt x="89" y="7"/>
                </a:lnTo>
                <a:lnTo>
                  <a:pt x="86" y="5"/>
                </a:lnTo>
                <a:lnTo>
                  <a:pt x="83" y="4"/>
                </a:lnTo>
                <a:lnTo>
                  <a:pt x="81" y="4"/>
                </a:lnTo>
                <a:lnTo>
                  <a:pt x="77" y="3"/>
                </a:lnTo>
                <a:lnTo>
                  <a:pt x="74" y="1"/>
                </a:lnTo>
                <a:lnTo>
                  <a:pt x="71" y="1"/>
                </a:lnTo>
                <a:lnTo>
                  <a:pt x="69" y="0"/>
                </a:lnTo>
                <a:lnTo>
                  <a:pt x="66" y="0"/>
                </a:lnTo>
                <a:lnTo>
                  <a:pt x="62" y="0"/>
                </a:lnTo>
                <a:lnTo>
                  <a:pt x="59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22" name="Line 30">
            <a:extLst>
              <a:ext uri="{FF2B5EF4-FFF2-40B4-BE49-F238E27FC236}">
                <a16:creationId xmlns:a16="http://schemas.microsoft.com/office/drawing/2014/main" id="{34DC6ADD-D105-B942-8B09-A3CD11565B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67225" y="1824038"/>
            <a:ext cx="1588" cy="168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3" name="Line 31">
            <a:extLst>
              <a:ext uri="{FF2B5EF4-FFF2-40B4-BE49-F238E27FC236}">
                <a16:creationId xmlns:a16="http://schemas.microsoft.com/office/drawing/2014/main" id="{9C79DA34-FDE3-4447-A414-33C4D1148A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7225" y="2287588"/>
            <a:ext cx="1588" cy="1476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4" name="Line 32">
            <a:extLst>
              <a:ext uri="{FF2B5EF4-FFF2-40B4-BE49-F238E27FC236}">
                <a16:creationId xmlns:a16="http://schemas.microsoft.com/office/drawing/2014/main" id="{A478053F-48F5-304B-B2C5-F9635EB4D9A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1992313"/>
            <a:ext cx="3159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5" name="Line 33">
            <a:extLst>
              <a:ext uri="{FF2B5EF4-FFF2-40B4-BE49-F238E27FC236}">
                <a16:creationId xmlns:a16="http://schemas.microsoft.com/office/drawing/2014/main" id="{2018165D-9C01-6748-8F43-8A87EC78402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2287588"/>
            <a:ext cx="2317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6" name="Line 34">
            <a:extLst>
              <a:ext uri="{FF2B5EF4-FFF2-40B4-BE49-F238E27FC236}">
                <a16:creationId xmlns:a16="http://schemas.microsoft.com/office/drawing/2014/main" id="{96FE4DD1-940A-6A4D-9DD3-E7085BAA0D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50213" y="2139950"/>
            <a:ext cx="29368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7" name="Freeform 35">
            <a:extLst>
              <a:ext uri="{FF2B5EF4-FFF2-40B4-BE49-F238E27FC236}">
                <a16:creationId xmlns:a16="http://schemas.microsoft.com/office/drawing/2014/main" id="{53459D63-7BAF-6547-A91C-1454E836476B}"/>
              </a:ext>
            </a:extLst>
          </p:cNvPr>
          <p:cNvSpPr>
            <a:spLocks/>
          </p:cNvSpPr>
          <p:nvPr/>
        </p:nvSpPr>
        <p:spPr bwMode="auto">
          <a:xfrm>
            <a:off x="7424738" y="1881188"/>
            <a:ext cx="630238" cy="250825"/>
          </a:xfrm>
          <a:custGeom>
            <a:avLst/>
            <a:gdLst>
              <a:gd name="T0" fmla="*/ 1 w 794"/>
              <a:gd name="T1" fmla="*/ 0 h 316"/>
              <a:gd name="T2" fmla="*/ 1 w 794"/>
              <a:gd name="T3" fmla="*/ 0 h 316"/>
              <a:gd name="T4" fmla="*/ 1 w 794"/>
              <a:gd name="T5" fmla="*/ 1 h 316"/>
              <a:gd name="T6" fmla="*/ 1 w 794"/>
              <a:gd name="T7" fmla="*/ 1 h 316"/>
              <a:gd name="T8" fmla="*/ 1 w 794"/>
              <a:gd name="T9" fmla="*/ 1 h 316"/>
              <a:gd name="T10" fmla="*/ 1 w 794"/>
              <a:gd name="T11" fmla="*/ 1 h 316"/>
              <a:gd name="T12" fmla="*/ 1 w 794"/>
              <a:gd name="T13" fmla="*/ 1 h 316"/>
              <a:gd name="T14" fmla="*/ 1 w 794"/>
              <a:gd name="T15" fmla="*/ 1 h 316"/>
              <a:gd name="T16" fmla="*/ 1 w 794"/>
              <a:gd name="T17" fmla="*/ 1 h 316"/>
              <a:gd name="T18" fmla="*/ 1 w 794"/>
              <a:gd name="T19" fmla="*/ 1 h 316"/>
              <a:gd name="T20" fmla="*/ 1 w 794"/>
              <a:gd name="T21" fmla="*/ 1 h 316"/>
              <a:gd name="T22" fmla="*/ 1 w 794"/>
              <a:gd name="T23" fmla="*/ 1 h 316"/>
              <a:gd name="T24" fmla="*/ 1 w 794"/>
              <a:gd name="T25" fmla="*/ 1 h 316"/>
              <a:gd name="T26" fmla="*/ 1 w 794"/>
              <a:gd name="T27" fmla="*/ 1 h 316"/>
              <a:gd name="T28" fmla="*/ 1 w 794"/>
              <a:gd name="T29" fmla="*/ 1 h 316"/>
              <a:gd name="T30" fmla="*/ 1 w 794"/>
              <a:gd name="T31" fmla="*/ 1 h 316"/>
              <a:gd name="T32" fmla="*/ 1 w 794"/>
              <a:gd name="T33" fmla="*/ 1 h 316"/>
              <a:gd name="T34" fmla="*/ 1 w 794"/>
              <a:gd name="T35" fmla="*/ 1 h 316"/>
              <a:gd name="T36" fmla="*/ 1 w 794"/>
              <a:gd name="T37" fmla="*/ 1 h 316"/>
              <a:gd name="T38" fmla="*/ 1 w 794"/>
              <a:gd name="T39" fmla="*/ 1 h 316"/>
              <a:gd name="T40" fmla="*/ 1 w 794"/>
              <a:gd name="T41" fmla="*/ 1 h 316"/>
              <a:gd name="T42" fmla="*/ 1 w 794"/>
              <a:gd name="T43" fmla="*/ 1 h 316"/>
              <a:gd name="T44" fmla="*/ 1 w 794"/>
              <a:gd name="T45" fmla="*/ 1 h 316"/>
              <a:gd name="T46" fmla="*/ 1 w 794"/>
              <a:gd name="T47" fmla="*/ 1 h 316"/>
              <a:gd name="T48" fmla="*/ 1 w 794"/>
              <a:gd name="T49" fmla="*/ 1 h 316"/>
              <a:gd name="T50" fmla="*/ 1 w 794"/>
              <a:gd name="T51" fmla="*/ 1 h 316"/>
              <a:gd name="T52" fmla="*/ 1 w 794"/>
              <a:gd name="T53" fmla="*/ 1 h 316"/>
              <a:gd name="T54" fmla="*/ 1 w 794"/>
              <a:gd name="T55" fmla="*/ 1 h 316"/>
              <a:gd name="T56" fmla="*/ 1 w 794"/>
              <a:gd name="T57" fmla="*/ 1 h 316"/>
              <a:gd name="T58" fmla="*/ 1 w 794"/>
              <a:gd name="T59" fmla="*/ 1 h 316"/>
              <a:gd name="T60" fmla="*/ 1 w 794"/>
              <a:gd name="T61" fmla="*/ 1 h 316"/>
              <a:gd name="T62" fmla="*/ 1 w 794"/>
              <a:gd name="T63" fmla="*/ 1 h 316"/>
              <a:gd name="T64" fmla="*/ 1 w 794"/>
              <a:gd name="T65" fmla="*/ 1 h 316"/>
              <a:gd name="T66" fmla="*/ 1 w 794"/>
              <a:gd name="T67" fmla="*/ 1 h 316"/>
              <a:gd name="T68" fmla="*/ 1 w 794"/>
              <a:gd name="T69" fmla="*/ 1 h 316"/>
              <a:gd name="T70" fmla="*/ 1 w 794"/>
              <a:gd name="T71" fmla="*/ 1 h 316"/>
              <a:gd name="T72" fmla="*/ 1 w 794"/>
              <a:gd name="T73" fmla="*/ 1 h 316"/>
              <a:gd name="T74" fmla="*/ 1 w 794"/>
              <a:gd name="T75" fmla="*/ 1 h 316"/>
              <a:gd name="T76" fmla="*/ 1 w 794"/>
              <a:gd name="T77" fmla="*/ 1 h 316"/>
              <a:gd name="T78" fmla="*/ 1 w 794"/>
              <a:gd name="T79" fmla="*/ 1 h 316"/>
              <a:gd name="T80" fmla="*/ 1 w 794"/>
              <a:gd name="T81" fmla="*/ 1 h 316"/>
              <a:gd name="T82" fmla="*/ 1 w 794"/>
              <a:gd name="T83" fmla="*/ 1 h 316"/>
              <a:gd name="T84" fmla="*/ 1 w 794"/>
              <a:gd name="T85" fmla="*/ 1 h 316"/>
              <a:gd name="T86" fmla="*/ 1 w 794"/>
              <a:gd name="T87" fmla="*/ 1 h 316"/>
              <a:gd name="T88" fmla="*/ 1 w 794"/>
              <a:gd name="T89" fmla="*/ 1 h 316"/>
              <a:gd name="T90" fmla="*/ 1 w 794"/>
              <a:gd name="T91" fmla="*/ 1 h 316"/>
              <a:gd name="T92" fmla="*/ 1 w 794"/>
              <a:gd name="T93" fmla="*/ 1 h 316"/>
              <a:gd name="T94" fmla="*/ 1 w 794"/>
              <a:gd name="T95" fmla="*/ 1 h 316"/>
              <a:gd name="T96" fmla="*/ 1 w 794"/>
              <a:gd name="T97" fmla="*/ 1 h 316"/>
              <a:gd name="T98" fmla="*/ 1 w 794"/>
              <a:gd name="T99" fmla="*/ 1 h 316"/>
              <a:gd name="T100" fmla="*/ 1 w 794"/>
              <a:gd name="T101" fmla="*/ 1 h 316"/>
              <a:gd name="T102" fmla="*/ 1 w 794"/>
              <a:gd name="T103" fmla="*/ 1 h 316"/>
              <a:gd name="T104" fmla="*/ 1 w 794"/>
              <a:gd name="T105" fmla="*/ 1 h 316"/>
              <a:gd name="T106" fmla="*/ 1 w 794"/>
              <a:gd name="T107" fmla="*/ 1 h 316"/>
              <a:gd name="T108" fmla="*/ 1 w 794"/>
              <a:gd name="T109" fmla="*/ 1 h 316"/>
              <a:gd name="T110" fmla="*/ 1 w 794"/>
              <a:gd name="T111" fmla="*/ 1 h 316"/>
              <a:gd name="T112" fmla="*/ 1 w 794"/>
              <a:gd name="T113" fmla="*/ 1 h 316"/>
              <a:gd name="T114" fmla="*/ 1 w 794"/>
              <a:gd name="T115" fmla="*/ 1 h 316"/>
              <a:gd name="T116" fmla="*/ 1 w 794"/>
              <a:gd name="T117" fmla="*/ 1 h 316"/>
              <a:gd name="T118" fmla="*/ 1 w 794"/>
              <a:gd name="T119" fmla="*/ 1 h 316"/>
              <a:gd name="T120" fmla="*/ 1 w 794"/>
              <a:gd name="T121" fmla="*/ 1 h 31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4"/>
              <a:gd name="T184" fmla="*/ 0 h 316"/>
              <a:gd name="T185" fmla="*/ 794 w 794"/>
              <a:gd name="T186" fmla="*/ 316 h 31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4" h="316">
                <a:moveTo>
                  <a:pt x="0" y="0"/>
                </a:moveTo>
                <a:lnTo>
                  <a:pt x="31" y="0"/>
                </a:lnTo>
                <a:lnTo>
                  <a:pt x="60" y="0"/>
                </a:lnTo>
                <a:lnTo>
                  <a:pt x="86" y="0"/>
                </a:lnTo>
                <a:lnTo>
                  <a:pt x="110" y="0"/>
                </a:lnTo>
                <a:lnTo>
                  <a:pt x="134" y="0"/>
                </a:lnTo>
                <a:lnTo>
                  <a:pt x="155" y="0"/>
                </a:lnTo>
                <a:lnTo>
                  <a:pt x="175" y="0"/>
                </a:lnTo>
                <a:lnTo>
                  <a:pt x="194" y="0"/>
                </a:lnTo>
                <a:lnTo>
                  <a:pt x="211" y="0"/>
                </a:lnTo>
                <a:lnTo>
                  <a:pt x="227" y="0"/>
                </a:lnTo>
                <a:lnTo>
                  <a:pt x="242" y="0"/>
                </a:lnTo>
                <a:lnTo>
                  <a:pt x="253" y="0"/>
                </a:lnTo>
                <a:lnTo>
                  <a:pt x="265" y="0"/>
                </a:lnTo>
                <a:lnTo>
                  <a:pt x="277" y="0"/>
                </a:lnTo>
                <a:lnTo>
                  <a:pt x="287" y="0"/>
                </a:lnTo>
                <a:lnTo>
                  <a:pt x="296" y="0"/>
                </a:lnTo>
                <a:lnTo>
                  <a:pt x="304" y="0"/>
                </a:lnTo>
                <a:lnTo>
                  <a:pt x="311" y="2"/>
                </a:lnTo>
                <a:lnTo>
                  <a:pt x="317" y="2"/>
                </a:lnTo>
                <a:lnTo>
                  <a:pt x="323" y="2"/>
                </a:lnTo>
                <a:lnTo>
                  <a:pt x="328" y="2"/>
                </a:lnTo>
                <a:lnTo>
                  <a:pt x="332" y="2"/>
                </a:lnTo>
                <a:lnTo>
                  <a:pt x="336" y="2"/>
                </a:lnTo>
                <a:lnTo>
                  <a:pt x="340" y="2"/>
                </a:lnTo>
                <a:lnTo>
                  <a:pt x="342" y="2"/>
                </a:lnTo>
                <a:lnTo>
                  <a:pt x="345" y="2"/>
                </a:lnTo>
                <a:lnTo>
                  <a:pt x="348" y="2"/>
                </a:lnTo>
                <a:lnTo>
                  <a:pt x="349" y="2"/>
                </a:lnTo>
                <a:lnTo>
                  <a:pt x="352" y="2"/>
                </a:lnTo>
                <a:lnTo>
                  <a:pt x="354" y="2"/>
                </a:lnTo>
                <a:lnTo>
                  <a:pt x="356" y="2"/>
                </a:lnTo>
                <a:lnTo>
                  <a:pt x="358" y="2"/>
                </a:lnTo>
                <a:lnTo>
                  <a:pt x="361" y="3"/>
                </a:lnTo>
                <a:lnTo>
                  <a:pt x="362" y="3"/>
                </a:lnTo>
                <a:lnTo>
                  <a:pt x="365" y="3"/>
                </a:lnTo>
                <a:lnTo>
                  <a:pt x="366" y="3"/>
                </a:lnTo>
                <a:lnTo>
                  <a:pt x="368" y="3"/>
                </a:lnTo>
                <a:lnTo>
                  <a:pt x="369" y="3"/>
                </a:lnTo>
                <a:lnTo>
                  <a:pt x="372" y="3"/>
                </a:lnTo>
                <a:lnTo>
                  <a:pt x="373" y="3"/>
                </a:lnTo>
                <a:lnTo>
                  <a:pt x="374" y="3"/>
                </a:lnTo>
                <a:lnTo>
                  <a:pt x="376" y="4"/>
                </a:lnTo>
                <a:lnTo>
                  <a:pt x="377" y="4"/>
                </a:lnTo>
                <a:lnTo>
                  <a:pt x="378" y="4"/>
                </a:lnTo>
                <a:lnTo>
                  <a:pt x="380" y="4"/>
                </a:lnTo>
                <a:lnTo>
                  <a:pt x="381" y="4"/>
                </a:lnTo>
                <a:lnTo>
                  <a:pt x="382" y="4"/>
                </a:lnTo>
                <a:lnTo>
                  <a:pt x="384" y="4"/>
                </a:lnTo>
                <a:lnTo>
                  <a:pt x="385" y="4"/>
                </a:lnTo>
                <a:lnTo>
                  <a:pt x="386" y="4"/>
                </a:lnTo>
                <a:lnTo>
                  <a:pt x="388" y="6"/>
                </a:lnTo>
                <a:lnTo>
                  <a:pt x="389" y="6"/>
                </a:lnTo>
                <a:lnTo>
                  <a:pt x="390" y="6"/>
                </a:lnTo>
                <a:lnTo>
                  <a:pt x="392" y="6"/>
                </a:lnTo>
                <a:lnTo>
                  <a:pt x="393" y="6"/>
                </a:lnTo>
                <a:lnTo>
                  <a:pt x="394" y="6"/>
                </a:lnTo>
                <a:lnTo>
                  <a:pt x="396" y="6"/>
                </a:lnTo>
                <a:lnTo>
                  <a:pt x="398" y="7"/>
                </a:lnTo>
                <a:lnTo>
                  <a:pt x="400" y="7"/>
                </a:lnTo>
                <a:lnTo>
                  <a:pt x="401" y="7"/>
                </a:lnTo>
                <a:lnTo>
                  <a:pt x="403" y="7"/>
                </a:lnTo>
                <a:lnTo>
                  <a:pt x="405" y="7"/>
                </a:lnTo>
                <a:lnTo>
                  <a:pt x="407" y="8"/>
                </a:lnTo>
                <a:lnTo>
                  <a:pt x="410" y="8"/>
                </a:lnTo>
                <a:lnTo>
                  <a:pt x="411" y="8"/>
                </a:lnTo>
                <a:lnTo>
                  <a:pt x="413" y="8"/>
                </a:lnTo>
                <a:lnTo>
                  <a:pt x="415" y="8"/>
                </a:lnTo>
                <a:lnTo>
                  <a:pt x="417" y="10"/>
                </a:lnTo>
                <a:lnTo>
                  <a:pt x="418" y="10"/>
                </a:lnTo>
                <a:lnTo>
                  <a:pt x="419" y="10"/>
                </a:lnTo>
                <a:lnTo>
                  <a:pt x="421" y="10"/>
                </a:lnTo>
                <a:lnTo>
                  <a:pt x="422" y="10"/>
                </a:lnTo>
                <a:lnTo>
                  <a:pt x="423" y="10"/>
                </a:lnTo>
                <a:lnTo>
                  <a:pt x="425" y="11"/>
                </a:lnTo>
                <a:lnTo>
                  <a:pt x="426" y="11"/>
                </a:lnTo>
                <a:lnTo>
                  <a:pt x="427" y="11"/>
                </a:lnTo>
                <a:lnTo>
                  <a:pt x="429" y="11"/>
                </a:lnTo>
                <a:lnTo>
                  <a:pt x="430" y="12"/>
                </a:lnTo>
                <a:lnTo>
                  <a:pt x="431" y="12"/>
                </a:lnTo>
                <a:lnTo>
                  <a:pt x="433" y="12"/>
                </a:lnTo>
                <a:lnTo>
                  <a:pt x="434" y="12"/>
                </a:lnTo>
                <a:lnTo>
                  <a:pt x="435" y="14"/>
                </a:lnTo>
                <a:lnTo>
                  <a:pt x="437" y="14"/>
                </a:lnTo>
                <a:lnTo>
                  <a:pt x="438" y="14"/>
                </a:lnTo>
                <a:lnTo>
                  <a:pt x="439" y="14"/>
                </a:lnTo>
                <a:lnTo>
                  <a:pt x="441" y="15"/>
                </a:lnTo>
                <a:lnTo>
                  <a:pt x="443" y="15"/>
                </a:lnTo>
                <a:lnTo>
                  <a:pt x="445" y="16"/>
                </a:lnTo>
                <a:lnTo>
                  <a:pt x="446" y="16"/>
                </a:lnTo>
                <a:lnTo>
                  <a:pt x="449" y="18"/>
                </a:lnTo>
                <a:lnTo>
                  <a:pt x="451" y="18"/>
                </a:lnTo>
                <a:lnTo>
                  <a:pt x="453" y="19"/>
                </a:lnTo>
                <a:lnTo>
                  <a:pt x="455" y="19"/>
                </a:lnTo>
                <a:lnTo>
                  <a:pt x="458" y="20"/>
                </a:lnTo>
                <a:lnTo>
                  <a:pt x="461" y="20"/>
                </a:lnTo>
                <a:lnTo>
                  <a:pt x="462" y="22"/>
                </a:lnTo>
                <a:lnTo>
                  <a:pt x="465" y="22"/>
                </a:lnTo>
                <a:lnTo>
                  <a:pt x="466" y="23"/>
                </a:lnTo>
                <a:lnTo>
                  <a:pt x="467" y="23"/>
                </a:lnTo>
                <a:lnTo>
                  <a:pt x="470" y="23"/>
                </a:lnTo>
                <a:lnTo>
                  <a:pt x="471" y="24"/>
                </a:lnTo>
                <a:lnTo>
                  <a:pt x="473" y="24"/>
                </a:lnTo>
                <a:lnTo>
                  <a:pt x="474" y="26"/>
                </a:lnTo>
                <a:lnTo>
                  <a:pt x="475" y="26"/>
                </a:lnTo>
                <a:lnTo>
                  <a:pt x="476" y="26"/>
                </a:lnTo>
                <a:lnTo>
                  <a:pt x="478" y="27"/>
                </a:lnTo>
                <a:lnTo>
                  <a:pt x="479" y="27"/>
                </a:lnTo>
                <a:lnTo>
                  <a:pt x="480" y="27"/>
                </a:lnTo>
                <a:lnTo>
                  <a:pt x="482" y="28"/>
                </a:lnTo>
                <a:lnTo>
                  <a:pt x="483" y="28"/>
                </a:lnTo>
                <a:lnTo>
                  <a:pt x="484" y="28"/>
                </a:lnTo>
                <a:lnTo>
                  <a:pt x="484" y="30"/>
                </a:lnTo>
                <a:lnTo>
                  <a:pt x="486" y="30"/>
                </a:lnTo>
                <a:lnTo>
                  <a:pt x="487" y="31"/>
                </a:lnTo>
                <a:lnTo>
                  <a:pt x="488" y="31"/>
                </a:lnTo>
                <a:lnTo>
                  <a:pt x="490" y="31"/>
                </a:lnTo>
                <a:lnTo>
                  <a:pt x="491" y="32"/>
                </a:lnTo>
                <a:lnTo>
                  <a:pt x="492" y="32"/>
                </a:lnTo>
                <a:lnTo>
                  <a:pt x="494" y="34"/>
                </a:lnTo>
                <a:lnTo>
                  <a:pt x="495" y="35"/>
                </a:lnTo>
                <a:lnTo>
                  <a:pt x="498" y="35"/>
                </a:lnTo>
                <a:lnTo>
                  <a:pt x="499" y="36"/>
                </a:lnTo>
                <a:lnTo>
                  <a:pt x="500" y="38"/>
                </a:lnTo>
                <a:lnTo>
                  <a:pt x="503" y="38"/>
                </a:lnTo>
                <a:lnTo>
                  <a:pt x="504" y="39"/>
                </a:lnTo>
                <a:lnTo>
                  <a:pt x="507" y="40"/>
                </a:lnTo>
                <a:lnTo>
                  <a:pt x="510" y="42"/>
                </a:lnTo>
                <a:lnTo>
                  <a:pt x="511" y="42"/>
                </a:lnTo>
                <a:lnTo>
                  <a:pt x="512" y="43"/>
                </a:lnTo>
                <a:lnTo>
                  <a:pt x="515" y="44"/>
                </a:lnTo>
                <a:lnTo>
                  <a:pt x="516" y="44"/>
                </a:lnTo>
                <a:lnTo>
                  <a:pt x="518" y="46"/>
                </a:lnTo>
                <a:lnTo>
                  <a:pt x="519" y="46"/>
                </a:lnTo>
                <a:lnTo>
                  <a:pt x="520" y="47"/>
                </a:lnTo>
                <a:lnTo>
                  <a:pt x="522" y="47"/>
                </a:lnTo>
                <a:lnTo>
                  <a:pt x="523" y="48"/>
                </a:lnTo>
                <a:lnTo>
                  <a:pt x="524" y="48"/>
                </a:lnTo>
                <a:lnTo>
                  <a:pt x="524" y="50"/>
                </a:lnTo>
                <a:lnTo>
                  <a:pt x="526" y="50"/>
                </a:lnTo>
                <a:lnTo>
                  <a:pt x="527" y="50"/>
                </a:lnTo>
                <a:lnTo>
                  <a:pt x="528" y="51"/>
                </a:lnTo>
                <a:lnTo>
                  <a:pt x="530" y="51"/>
                </a:lnTo>
                <a:lnTo>
                  <a:pt x="530" y="52"/>
                </a:lnTo>
                <a:lnTo>
                  <a:pt x="531" y="52"/>
                </a:lnTo>
                <a:lnTo>
                  <a:pt x="532" y="54"/>
                </a:lnTo>
                <a:lnTo>
                  <a:pt x="534" y="54"/>
                </a:lnTo>
                <a:lnTo>
                  <a:pt x="535" y="54"/>
                </a:lnTo>
                <a:lnTo>
                  <a:pt x="535" y="55"/>
                </a:lnTo>
                <a:lnTo>
                  <a:pt x="536" y="55"/>
                </a:lnTo>
                <a:lnTo>
                  <a:pt x="538" y="56"/>
                </a:lnTo>
                <a:lnTo>
                  <a:pt x="539" y="56"/>
                </a:lnTo>
                <a:lnTo>
                  <a:pt x="540" y="58"/>
                </a:lnTo>
                <a:lnTo>
                  <a:pt x="542" y="59"/>
                </a:lnTo>
                <a:lnTo>
                  <a:pt x="544" y="59"/>
                </a:lnTo>
                <a:lnTo>
                  <a:pt x="546" y="60"/>
                </a:lnTo>
                <a:lnTo>
                  <a:pt x="547" y="62"/>
                </a:lnTo>
                <a:lnTo>
                  <a:pt x="549" y="62"/>
                </a:lnTo>
                <a:lnTo>
                  <a:pt x="551" y="63"/>
                </a:lnTo>
                <a:lnTo>
                  <a:pt x="552" y="64"/>
                </a:lnTo>
                <a:lnTo>
                  <a:pt x="555" y="66"/>
                </a:lnTo>
                <a:lnTo>
                  <a:pt x="556" y="66"/>
                </a:lnTo>
                <a:lnTo>
                  <a:pt x="557" y="67"/>
                </a:lnTo>
                <a:lnTo>
                  <a:pt x="559" y="68"/>
                </a:lnTo>
                <a:lnTo>
                  <a:pt x="560" y="68"/>
                </a:lnTo>
                <a:lnTo>
                  <a:pt x="561" y="69"/>
                </a:lnTo>
                <a:lnTo>
                  <a:pt x="563" y="69"/>
                </a:lnTo>
                <a:lnTo>
                  <a:pt x="564" y="71"/>
                </a:lnTo>
                <a:lnTo>
                  <a:pt x="565" y="72"/>
                </a:lnTo>
                <a:lnTo>
                  <a:pt x="567" y="72"/>
                </a:lnTo>
                <a:lnTo>
                  <a:pt x="568" y="72"/>
                </a:lnTo>
                <a:lnTo>
                  <a:pt x="568" y="73"/>
                </a:lnTo>
                <a:lnTo>
                  <a:pt x="569" y="73"/>
                </a:lnTo>
                <a:lnTo>
                  <a:pt x="571" y="75"/>
                </a:lnTo>
                <a:lnTo>
                  <a:pt x="572" y="75"/>
                </a:lnTo>
                <a:lnTo>
                  <a:pt x="573" y="76"/>
                </a:lnTo>
                <a:lnTo>
                  <a:pt x="575" y="77"/>
                </a:lnTo>
                <a:lnTo>
                  <a:pt x="576" y="77"/>
                </a:lnTo>
                <a:lnTo>
                  <a:pt x="576" y="79"/>
                </a:lnTo>
                <a:lnTo>
                  <a:pt x="577" y="79"/>
                </a:lnTo>
                <a:lnTo>
                  <a:pt x="579" y="80"/>
                </a:lnTo>
                <a:lnTo>
                  <a:pt x="580" y="80"/>
                </a:lnTo>
                <a:lnTo>
                  <a:pt x="581" y="81"/>
                </a:lnTo>
                <a:lnTo>
                  <a:pt x="583" y="81"/>
                </a:lnTo>
                <a:lnTo>
                  <a:pt x="584" y="83"/>
                </a:lnTo>
                <a:lnTo>
                  <a:pt x="585" y="84"/>
                </a:lnTo>
                <a:lnTo>
                  <a:pt x="587" y="84"/>
                </a:lnTo>
                <a:lnTo>
                  <a:pt x="588" y="85"/>
                </a:lnTo>
                <a:lnTo>
                  <a:pt x="589" y="87"/>
                </a:lnTo>
                <a:lnTo>
                  <a:pt x="591" y="88"/>
                </a:lnTo>
                <a:lnTo>
                  <a:pt x="592" y="88"/>
                </a:lnTo>
                <a:lnTo>
                  <a:pt x="593" y="89"/>
                </a:lnTo>
                <a:lnTo>
                  <a:pt x="595" y="89"/>
                </a:lnTo>
                <a:lnTo>
                  <a:pt x="595" y="91"/>
                </a:lnTo>
                <a:lnTo>
                  <a:pt x="596" y="91"/>
                </a:lnTo>
                <a:lnTo>
                  <a:pt x="597" y="92"/>
                </a:lnTo>
                <a:lnTo>
                  <a:pt x="599" y="92"/>
                </a:lnTo>
                <a:lnTo>
                  <a:pt x="599" y="93"/>
                </a:lnTo>
                <a:lnTo>
                  <a:pt x="600" y="93"/>
                </a:lnTo>
                <a:lnTo>
                  <a:pt x="601" y="95"/>
                </a:lnTo>
                <a:lnTo>
                  <a:pt x="603" y="95"/>
                </a:lnTo>
                <a:lnTo>
                  <a:pt x="603" y="96"/>
                </a:lnTo>
                <a:lnTo>
                  <a:pt x="604" y="96"/>
                </a:lnTo>
                <a:lnTo>
                  <a:pt x="605" y="97"/>
                </a:lnTo>
                <a:lnTo>
                  <a:pt x="607" y="99"/>
                </a:lnTo>
                <a:lnTo>
                  <a:pt x="608" y="99"/>
                </a:lnTo>
                <a:lnTo>
                  <a:pt x="608" y="100"/>
                </a:lnTo>
                <a:lnTo>
                  <a:pt x="609" y="100"/>
                </a:lnTo>
                <a:lnTo>
                  <a:pt x="611" y="101"/>
                </a:lnTo>
                <a:lnTo>
                  <a:pt x="612" y="103"/>
                </a:lnTo>
                <a:lnTo>
                  <a:pt x="613" y="103"/>
                </a:lnTo>
                <a:lnTo>
                  <a:pt x="613" y="104"/>
                </a:lnTo>
                <a:lnTo>
                  <a:pt x="615" y="104"/>
                </a:lnTo>
                <a:lnTo>
                  <a:pt x="616" y="105"/>
                </a:lnTo>
                <a:lnTo>
                  <a:pt x="617" y="107"/>
                </a:lnTo>
                <a:lnTo>
                  <a:pt x="619" y="108"/>
                </a:lnTo>
                <a:lnTo>
                  <a:pt x="620" y="108"/>
                </a:lnTo>
                <a:lnTo>
                  <a:pt x="620" y="109"/>
                </a:lnTo>
                <a:lnTo>
                  <a:pt x="621" y="109"/>
                </a:lnTo>
                <a:lnTo>
                  <a:pt x="621" y="111"/>
                </a:lnTo>
                <a:lnTo>
                  <a:pt x="622" y="111"/>
                </a:lnTo>
                <a:lnTo>
                  <a:pt x="624" y="112"/>
                </a:lnTo>
                <a:lnTo>
                  <a:pt x="625" y="112"/>
                </a:lnTo>
                <a:lnTo>
                  <a:pt x="625" y="113"/>
                </a:lnTo>
                <a:lnTo>
                  <a:pt x="626" y="113"/>
                </a:lnTo>
                <a:lnTo>
                  <a:pt x="626" y="115"/>
                </a:lnTo>
                <a:lnTo>
                  <a:pt x="628" y="115"/>
                </a:lnTo>
                <a:lnTo>
                  <a:pt x="629" y="116"/>
                </a:lnTo>
                <a:lnTo>
                  <a:pt x="630" y="116"/>
                </a:lnTo>
                <a:lnTo>
                  <a:pt x="630" y="117"/>
                </a:lnTo>
                <a:lnTo>
                  <a:pt x="632" y="117"/>
                </a:lnTo>
                <a:lnTo>
                  <a:pt x="633" y="119"/>
                </a:lnTo>
                <a:lnTo>
                  <a:pt x="634" y="119"/>
                </a:lnTo>
                <a:lnTo>
                  <a:pt x="636" y="120"/>
                </a:lnTo>
                <a:lnTo>
                  <a:pt x="636" y="121"/>
                </a:lnTo>
                <a:lnTo>
                  <a:pt x="637" y="121"/>
                </a:lnTo>
                <a:lnTo>
                  <a:pt x="638" y="123"/>
                </a:lnTo>
                <a:lnTo>
                  <a:pt x="640" y="123"/>
                </a:lnTo>
                <a:lnTo>
                  <a:pt x="641" y="124"/>
                </a:lnTo>
                <a:lnTo>
                  <a:pt x="642" y="124"/>
                </a:lnTo>
                <a:lnTo>
                  <a:pt x="642" y="125"/>
                </a:lnTo>
                <a:lnTo>
                  <a:pt x="644" y="127"/>
                </a:lnTo>
                <a:lnTo>
                  <a:pt x="645" y="127"/>
                </a:lnTo>
                <a:lnTo>
                  <a:pt x="646" y="128"/>
                </a:lnTo>
                <a:lnTo>
                  <a:pt x="648" y="128"/>
                </a:lnTo>
                <a:lnTo>
                  <a:pt x="648" y="129"/>
                </a:lnTo>
                <a:lnTo>
                  <a:pt x="649" y="129"/>
                </a:lnTo>
                <a:lnTo>
                  <a:pt x="649" y="131"/>
                </a:lnTo>
                <a:lnTo>
                  <a:pt x="650" y="131"/>
                </a:lnTo>
                <a:lnTo>
                  <a:pt x="652" y="132"/>
                </a:lnTo>
                <a:lnTo>
                  <a:pt x="653" y="133"/>
                </a:lnTo>
                <a:lnTo>
                  <a:pt x="654" y="135"/>
                </a:lnTo>
                <a:lnTo>
                  <a:pt x="656" y="135"/>
                </a:lnTo>
                <a:lnTo>
                  <a:pt x="656" y="136"/>
                </a:lnTo>
                <a:lnTo>
                  <a:pt x="657" y="137"/>
                </a:lnTo>
                <a:lnTo>
                  <a:pt x="658" y="137"/>
                </a:lnTo>
                <a:lnTo>
                  <a:pt x="658" y="139"/>
                </a:lnTo>
                <a:lnTo>
                  <a:pt x="660" y="139"/>
                </a:lnTo>
                <a:lnTo>
                  <a:pt x="661" y="140"/>
                </a:lnTo>
                <a:lnTo>
                  <a:pt x="661" y="141"/>
                </a:lnTo>
                <a:lnTo>
                  <a:pt x="662" y="143"/>
                </a:lnTo>
                <a:lnTo>
                  <a:pt x="664" y="143"/>
                </a:lnTo>
                <a:lnTo>
                  <a:pt x="665" y="144"/>
                </a:lnTo>
                <a:lnTo>
                  <a:pt x="666" y="145"/>
                </a:lnTo>
                <a:lnTo>
                  <a:pt x="666" y="146"/>
                </a:lnTo>
                <a:lnTo>
                  <a:pt x="668" y="148"/>
                </a:lnTo>
                <a:lnTo>
                  <a:pt x="669" y="149"/>
                </a:lnTo>
                <a:lnTo>
                  <a:pt x="670" y="150"/>
                </a:lnTo>
                <a:lnTo>
                  <a:pt x="672" y="152"/>
                </a:lnTo>
                <a:lnTo>
                  <a:pt x="673" y="153"/>
                </a:lnTo>
                <a:lnTo>
                  <a:pt x="673" y="154"/>
                </a:lnTo>
                <a:lnTo>
                  <a:pt x="674" y="154"/>
                </a:lnTo>
                <a:lnTo>
                  <a:pt x="676" y="156"/>
                </a:lnTo>
                <a:lnTo>
                  <a:pt x="676" y="157"/>
                </a:lnTo>
                <a:lnTo>
                  <a:pt x="677" y="157"/>
                </a:lnTo>
                <a:lnTo>
                  <a:pt x="678" y="158"/>
                </a:lnTo>
                <a:lnTo>
                  <a:pt x="678" y="160"/>
                </a:lnTo>
                <a:lnTo>
                  <a:pt x="680" y="160"/>
                </a:lnTo>
                <a:lnTo>
                  <a:pt x="680" y="161"/>
                </a:lnTo>
                <a:lnTo>
                  <a:pt x="681" y="161"/>
                </a:lnTo>
                <a:lnTo>
                  <a:pt x="681" y="162"/>
                </a:lnTo>
                <a:lnTo>
                  <a:pt x="682" y="164"/>
                </a:lnTo>
                <a:lnTo>
                  <a:pt x="684" y="165"/>
                </a:lnTo>
                <a:lnTo>
                  <a:pt x="685" y="166"/>
                </a:lnTo>
                <a:lnTo>
                  <a:pt x="686" y="168"/>
                </a:lnTo>
                <a:lnTo>
                  <a:pt x="686" y="169"/>
                </a:lnTo>
                <a:lnTo>
                  <a:pt x="688" y="170"/>
                </a:lnTo>
                <a:lnTo>
                  <a:pt x="689" y="172"/>
                </a:lnTo>
                <a:lnTo>
                  <a:pt x="690" y="172"/>
                </a:lnTo>
                <a:lnTo>
                  <a:pt x="690" y="173"/>
                </a:lnTo>
                <a:lnTo>
                  <a:pt x="692" y="176"/>
                </a:lnTo>
                <a:lnTo>
                  <a:pt x="693" y="177"/>
                </a:lnTo>
                <a:lnTo>
                  <a:pt x="694" y="178"/>
                </a:lnTo>
                <a:lnTo>
                  <a:pt x="695" y="180"/>
                </a:lnTo>
                <a:lnTo>
                  <a:pt x="697" y="181"/>
                </a:lnTo>
                <a:lnTo>
                  <a:pt x="699" y="184"/>
                </a:lnTo>
                <a:lnTo>
                  <a:pt x="701" y="185"/>
                </a:lnTo>
                <a:lnTo>
                  <a:pt x="702" y="186"/>
                </a:lnTo>
                <a:lnTo>
                  <a:pt x="703" y="188"/>
                </a:lnTo>
                <a:lnTo>
                  <a:pt x="705" y="190"/>
                </a:lnTo>
                <a:lnTo>
                  <a:pt x="705" y="192"/>
                </a:lnTo>
                <a:lnTo>
                  <a:pt x="706" y="193"/>
                </a:lnTo>
                <a:lnTo>
                  <a:pt x="707" y="193"/>
                </a:lnTo>
                <a:lnTo>
                  <a:pt x="709" y="194"/>
                </a:lnTo>
                <a:lnTo>
                  <a:pt x="709" y="196"/>
                </a:lnTo>
                <a:lnTo>
                  <a:pt x="710" y="197"/>
                </a:lnTo>
                <a:lnTo>
                  <a:pt x="711" y="198"/>
                </a:lnTo>
                <a:lnTo>
                  <a:pt x="711" y="200"/>
                </a:lnTo>
                <a:lnTo>
                  <a:pt x="713" y="200"/>
                </a:lnTo>
                <a:lnTo>
                  <a:pt x="713" y="201"/>
                </a:lnTo>
                <a:lnTo>
                  <a:pt x="714" y="202"/>
                </a:lnTo>
                <a:lnTo>
                  <a:pt x="715" y="204"/>
                </a:lnTo>
                <a:lnTo>
                  <a:pt x="717" y="205"/>
                </a:lnTo>
                <a:lnTo>
                  <a:pt x="717" y="206"/>
                </a:lnTo>
                <a:lnTo>
                  <a:pt x="718" y="208"/>
                </a:lnTo>
                <a:lnTo>
                  <a:pt x="719" y="209"/>
                </a:lnTo>
                <a:lnTo>
                  <a:pt x="719" y="210"/>
                </a:lnTo>
                <a:lnTo>
                  <a:pt x="721" y="212"/>
                </a:lnTo>
                <a:lnTo>
                  <a:pt x="722" y="213"/>
                </a:lnTo>
                <a:lnTo>
                  <a:pt x="723" y="214"/>
                </a:lnTo>
                <a:lnTo>
                  <a:pt x="723" y="216"/>
                </a:lnTo>
                <a:lnTo>
                  <a:pt x="725" y="217"/>
                </a:lnTo>
                <a:lnTo>
                  <a:pt x="726" y="219"/>
                </a:lnTo>
                <a:lnTo>
                  <a:pt x="727" y="221"/>
                </a:lnTo>
                <a:lnTo>
                  <a:pt x="729" y="223"/>
                </a:lnTo>
                <a:lnTo>
                  <a:pt x="730" y="225"/>
                </a:lnTo>
                <a:lnTo>
                  <a:pt x="733" y="227"/>
                </a:lnTo>
                <a:lnTo>
                  <a:pt x="734" y="229"/>
                </a:lnTo>
                <a:lnTo>
                  <a:pt x="735" y="231"/>
                </a:lnTo>
                <a:lnTo>
                  <a:pt x="737" y="233"/>
                </a:lnTo>
                <a:lnTo>
                  <a:pt x="738" y="234"/>
                </a:lnTo>
                <a:lnTo>
                  <a:pt x="738" y="235"/>
                </a:lnTo>
                <a:lnTo>
                  <a:pt x="739" y="237"/>
                </a:lnTo>
                <a:lnTo>
                  <a:pt x="741" y="238"/>
                </a:lnTo>
                <a:lnTo>
                  <a:pt x="742" y="239"/>
                </a:lnTo>
                <a:lnTo>
                  <a:pt x="742" y="241"/>
                </a:lnTo>
                <a:lnTo>
                  <a:pt x="743" y="242"/>
                </a:lnTo>
                <a:lnTo>
                  <a:pt x="745" y="243"/>
                </a:lnTo>
                <a:lnTo>
                  <a:pt x="745" y="245"/>
                </a:lnTo>
                <a:lnTo>
                  <a:pt x="746" y="246"/>
                </a:lnTo>
                <a:lnTo>
                  <a:pt x="747" y="247"/>
                </a:lnTo>
                <a:lnTo>
                  <a:pt x="747" y="249"/>
                </a:lnTo>
                <a:lnTo>
                  <a:pt x="749" y="249"/>
                </a:lnTo>
                <a:lnTo>
                  <a:pt x="749" y="250"/>
                </a:lnTo>
                <a:lnTo>
                  <a:pt x="750" y="251"/>
                </a:lnTo>
                <a:lnTo>
                  <a:pt x="751" y="253"/>
                </a:lnTo>
                <a:lnTo>
                  <a:pt x="751" y="254"/>
                </a:lnTo>
                <a:lnTo>
                  <a:pt x="753" y="255"/>
                </a:lnTo>
                <a:lnTo>
                  <a:pt x="754" y="257"/>
                </a:lnTo>
                <a:lnTo>
                  <a:pt x="754" y="258"/>
                </a:lnTo>
                <a:lnTo>
                  <a:pt x="755" y="259"/>
                </a:lnTo>
                <a:lnTo>
                  <a:pt x="757" y="261"/>
                </a:lnTo>
                <a:lnTo>
                  <a:pt x="758" y="262"/>
                </a:lnTo>
                <a:lnTo>
                  <a:pt x="759" y="265"/>
                </a:lnTo>
                <a:lnTo>
                  <a:pt x="761" y="266"/>
                </a:lnTo>
                <a:lnTo>
                  <a:pt x="762" y="267"/>
                </a:lnTo>
                <a:lnTo>
                  <a:pt x="763" y="270"/>
                </a:lnTo>
                <a:lnTo>
                  <a:pt x="765" y="273"/>
                </a:lnTo>
                <a:lnTo>
                  <a:pt x="766" y="274"/>
                </a:lnTo>
                <a:lnTo>
                  <a:pt x="768" y="277"/>
                </a:lnTo>
                <a:lnTo>
                  <a:pt x="770" y="278"/>
                </a:lnTo>
                <a:lnTo>
                  <a:pt x="771" y="281"/>
                </a:lnTo>
                <a:lnTo>
                  <a:pt x="772" y="282"/>
                </a:lnTo>
                <a:lnTo>
                  <a:pt x="772" y="283"/>
                </a:lnTo>
                <a:lnTo>
                  <a:pt x="774" y="285"/>
                </a:lnTo>
                <a:lnTo>
                  <a:pt x="775" y="286"/>
                </a:lnTo>
                <a:lnTo>
                  <a:pt x="776" y="287"/>
                </a:lnTo>
                <a:lnTo>
                  <a:pt x="776" y="289"/>
                </a:lnTo>
                <a:lnTo>
                  <a:pt x="778" y="290"/>
                </a:lnTo>
                <a:lnTo>
                  <a:pt x="779" y="291"/>
                </a:lnTo>
                <a:lnTo>
                  <a:pt x="779" y="293"/>
                </a:lnTo>
                <a:lnTo>
                  <a:pt x="780" y="294"/>
                </a:lnTo>
                <a:lnTo>
                  <a:pt x="780" y="295"/>
                </a:lnTo>
                <a:lnTo>
                  <a:pt x="782" y="295"/>
                </a:lnTo>
                <a:lnTo>
                  <a:pt x="782" y="296"/>
                </a:lnTo>
                <a:lnTo>
                  <a:pt x="783" y="298"/>
                </a:lnTo>
                <a:lnTo>
                  <a:pt x="783" y="299"/>
                </a:lnTo>
                <a:lnTo>
                  <a:pt x="784" y="300"/>
                </a:lnTo>
                <a:lnTo>
                  <a:pt x="786" y="302"/>
                </a:lnTo>
                <a:lnTo>
                  <a:pt x="786" y="303"/>
                </a:lnTo>
                <a:lnTo>
                  <a:pt x="787" y="304"/>
                </a:lnTo>
                <a:lnTo>
                  <a:pt x="787" y="306"/>
                </a:lnTo>
                <a:lnTo>
                  <a:pt x="788" y="307"/>
                </a:lnTo>
                <a:lnTo>
                  <a:pt x="790" y="308"/>
                </a:lnTo>
                <a:lnTo>
                  <a:pt x="790" y="310"/>
                </a:lnTo>
                <a:lnTo>
                  <a:pt x="791" y="311"/>
                </a:lnTo>
                <a:lnTo>
                  <a:pt x="792" y="312"/>
                </a:lnTo>
                <a:lnTo>
                  <a:pt x="792" y="315"/>
                </a:lnTo>
                <a:lnTo>
                  <a:pt x="794" y="316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8" name="Freeform 36">
            <a:extLst>
              <a:ext uri="{FF2B5EF4-FFF2-40B4-BE49-F238E27FC236}">
                <a16:creationId xmlns:a16="http://schemas.microsoft.com/office/drawing/2014/main" id="{B6F85F84-C353-F249-88EE-F8CDBE640017}"/>
              </a:ext>
            </a:extLst>
          </p:cNvPr>
          <p:cNvSpPr>
            <a:spLocks/>
          </p:cNvSpPr>
          <p:nvPr/>
        </p:nvSpPr>
        <p:spPr bwMode="auto">
          <a:xfrm>
            <a:off x="7424738" y="2132013"/>
            <a:ext cx="630238" cy="250825"/>
          </a:xfrm>
          <a:custGeom>
            <a:avLst/>
            <a:gdLst>
              <a:gd name="T0" fmla="*/ 1 w 794"/>
              <a:gd name="T1" fmla="*/ 1 h 314"/>
              <a:gd name="T2" fmla="*/ 1 w 794"/>
              <a:gd name="T3" fmla="*/ 1 h 314"/>
              <a:gd name="T4" fmla="*/ 1 w 794"/>
              <a:gd name="T5" fmla="*/ 1 h 314"/>
              <a:gd name="T6" fmla="*/ 1 w 794"/>
              <a:gd name="T7" fmla="*/ 1 h 314"/>
              <a:gd name="T8" fmla="*/ 1 w 794"/>
              <a:gd name="T9" fmla="*/ 1 h 314"/>
              <a:gd name="T10" fmla="*/ 1 w 794"/>
              <a:gd name="T11" fmla="*/ 1 h 314"/>
              <a:gd name="T12" fmla="*/ 1 w 794"/>
              <a:gd name="T13" fmla="*/ 1 h 314"/>
              <a:gd name="T14" fmla="*/ 1 w 794"/>
              <a:gd name="T15" fmla="*/ 1 h 314"/>
              <a:gd name="T16" fmla="*/ 1 w 794"/>
              <a:gd name="T17" fmla="*/ 1 h 314"/>
              <a:gd name="T18" fmla="*/ 1 w 794"/>
              <a:gd name="T19" fmla="*/ 1 h 314"/>
              <a:gd name="T20" fmla="*/ 1 w 794"/>
              <a:gd name="T21" fmla="*/ 1 h 314"/>
              <a:gd name="T22" fmla="*/ 1 w 794"/>
              <a:gd name="T23" fmla="*/ 1 h 314"/>
              <a:gd name="T24" fmla="*/ 1 w 794"/>
              <a:gd name="T25" fmla="*/ 1 h 314"/>
              <a:gd name="T26" fmla="*/ 1 w 794"/>
              <a:gd name="T27" fmla="*/ 1 h 314"/>
              <a:gd name="T28" fmla="*/ 1 w 794"/>
              <a:gd name="T29" fmla="*/ 1 h 314"/>
              <a:gd name="T30" fmla="*/ 1 w 794"/>
              <a:gd name="T31" fmla="*/ 1 h 314"/>
              <a:gd name="T32" fmla="*/ 1 w 794"/>
              <a:gd name="T33" fmla="*/ 1 h 314"/>
              <a:gd name="T34" fmla="*/ 1 w 794"/>
              <a:gd name="T35" fmla="*/ 1 h 314"/>
              <a:gd name="T36" fmla="*/ 1 w 794"/>
              <a:gd name="T37" fmla="*/ 1 h 314"/>
              <a:gd name="T38" fmla="*/ 1 w 794"/>
              <a:gd name="T39" fmla="*/ 1 h 314"/>
              <a:gd name="T40" fmla="*/ 1 w 794"/>
              <a:gd name="T41" fmla="*/ 1 h 314"/>
              <a:gd name="T42" fmla="*/ 1 w 794"/>
              <a:gd name="T43" fmla="*/ 1 h 314"/>
              <a:gd name="T44" fmla="*/ 1 w 794"/>
              <a:gd name="T45" fmla="*/ 1 h 314"/>
              <a:gd name="T46" fmla="*/ 1 w 794"/>
              <a:gd name="T47" fmla="*/ 1 h 314"/>
              <a:gd name="T48" fmla="*/ 1 w 794"/>
              <a:gd name="T49" fmla="*/ 1 h 314"/>
              <a:gd name="T50" fmla="*/ 1 w 794"/>
              <a:gd name="T51" fmla="*/ 1 h 314"/>
              <a:gd name="T52" fmla="*/ 1 w 794"/>
              <a:gd name="T53" fmla="*/ 1 h 314"/>
              <a:gd name="T54" fmla="*/ 1 w 794"/>
              <a:gd name="T55" fmla="*/ 1 h 314"/>
              <a:gd name="T56" fmla="*/ 1 w 794"/>
              <a:gd name="T57" fmla="*/ 1 h 314"/>
              <a:gd name="T58" fmla="*/ 1 w 794"/>
              <a:gd name="T59" fmla="*/ 1 h 314"/>
              <a:gd name="T60" fmla="*/ 1 w 794"/>
              <a:gd name="T61" fmla="*/ 1 h 314"/>
              <a:gd name="T62" fmla="*/ 1 w 794"/>
              <a:gd name="T63" fmla="*/ 1 h 314"/>
              <a:gd name="T64" fmla="*/ 1 w 794"/>
              <a:gd name="T65" fmla="*/ 1 h 314"/>
              <a:gd name="T66" fmla="*/ 1 w 794"/>
              <a:gd name="T67" fmla="*/ 1 h 314"/>
              <a:gd name="T68" fmla="*/ 1 w 794"/>
              <a:gd name="T69" fmla="*/ 1 h 314"/>
              <a:gd name="T70" fmla="*/ 1 w 794"/>
              <a:gd name="T71" fmla="*/ 1 h 314"/>
              <a:gd name="T72" fmla="*/ 1 w 794"/>
              <a:gd name="T73" fmla="*/ 1 h 314"/>
              <a:gd name="T74" fmla="*/ 1 w 794"/>
              <a:gd name="T75" fmla="*/ 1 h 314"/>
              <a:gd name="T76" fmla="*/ 1 w 794"/>
              <a:gd name="T77" fmla="*/ 1 h 314"/>
              <a:gd name="T78" fmla="*/ 1 w 794"/>
              <a:gd name="T79" fmla="*/ 1 h 314"/>
              <a:gd name="T80" fmla="*/ 1 w 794"/>
              <a:gd name="T81" fmla="*/ 1 h 314"/>
              <a:gd name="T82" fmla="*/ 1 w 794"/>
              <a:gd name="T83" fmla="*/ 1 h 314"/>
              <a:gd name="T84" fmla="*/ 1 w 794"/>
              <a:gd name="T85" fmla="*/ 1 h 314"/>
              <a:gd name="T86" fmla="*/ 1 w 794"/>
              <a:gd name="T87" fmla="*/ 1 h 314"/>
              <a:gd name="T88" fmla="*/ 1 w 794"/>
              <a:gd name="T89" fmla="*/ 1 h 314"/>
              <a:gd name="T90" fmla="*/ 1 w 794"/>
              <a:gd name="T91" fmla="*/ 1 h 314"/>
              <a:gd name="T92" fmla="*/ 1 w 794"/>
              <a:gd name="T93" fmla="*/ 1 h 314"/>
              <a:gd name="T94" fmla="*/ 1 w 794"/>
              <a:gd name="T95" fmla="*/ 1 h 314"/>
              <a:gd name="T96" fmla="*/ 1 w 794"/>
              <a:gd name="T97" fmla="*/ 1 h 314"/>
              <a:gd name="T98" fmla="*/ 1 w 794"/>
              <a:gd name="T99" fmla="*/ 1 h 314"/>
              <a:gd name="T100" fmla="*/ 1 w 794"/>
              <a:gd name="T101" fmla="*/ 1 h 314"/>
              <a:gd name="T102" fmla="*/ 1 w 794"/>
              <a:gd name="T103" fmla="*/ 1 h 314"/>
              <a:gd name="T104" fmla="*/ 1 w 794"/>
              <a:gd name="T105" fmla="*/ 1 h 314"/>
              <a:gd name="T106" fmla="*/ 1 w 794"/>
              <a:gd name="T107" fmla="*/ 1 h 314"/>
              <a:gd name="T108" fmla="*/ 1 w 794"/>
              <a:gd name="T109" fmla="*/ 1 h 314"/>
              <a:gd name="T110" fmla="*/ 1 w 794"/>
              <a:gd name="T111" fmla="*/ 1 h 314"/>
              <a:gd name="T112" fmla="*/ 1 w 794"/>
              <a:gd name="T113" fmla="*/ 1 h 314"/>
              <a:gd name="T114" fmla="*/ 1 w 794"/>
              <a:gd name="T115" fmla="*/ 1 h 314"/>
              <a:gd name="T116" fmla="*/ 1 w 794"/>
              <a:gd name="T117" fmla="*/ 1 h 314"/>
              <a:gd name="T118" fmla="*/ 1 w 794"/>
              <a:gd name="T119" fmla="*/ 1 h 314"/>
              <a:gd name="T120" fmla="*/ 1 w 794"/>
              <a:gd name="T121" fmla="*/ 1 h 31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4"/>
              <a:gd name="T184" fmla="*/ 0 h 314"/>
              <a:gd name="T185" fmla="*/ 794 w 794"/>
              <a:gd name="T186" fmla="*/ 314 h 31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4" h="314">
                <a:moveTo>
                  <a:pt x="0" y="314"/>
                </a:moveTo>
                <a:lnTo>
                  <a:pt x="31" y="314"/>
                </a:lnTo>
                <a:lnTo>
                  <a:pt x="60" y="314"/>
                </a:lnTo>
                <a:lnTo>
                  <a:pt x="86" y="314"/>
                </a:lnTo>
                <a:lnTo>
                  <a:pt x="110" y="314"/>
                </a:lnTo>
                <a:lnTo>
                  <a:pt x="134" y="314"/>
                </a:lnTo>
                <a:lnTo>
                  <a:pt x="155" y="314"/>
                </a:lnTo>
                <a:lnTo>
                  <a:pt x="175" y="314"/>
                </a:lnTo>
                <a:lnTo>
                  <a:pt x="194" y="314"/>
                </a:lnTo>
                <a:lnTo>
                  <a:pt x="211" y="314"/>
                </a:lnTo>
                <a:lnTo>
                  <a:pt x="227" y="314"/>
                </a:lnTo>
                <a:lnTo>
                  <a:pt x="242" y="314"/>
                </a:lnTo>
                <a:lnTo>
                  <a:pt x="253" y="314"/>
                </a:lnTo>
                <a:lnTo>
                  <a:pt x="265" y="314"/>
                </a:lnTo>
                <a:lnTo>
                  <a:pt x="277" y="314"/>
                </a:lnTo>
                <a:lnTo>
                  <a:pt x="287" y="314"/>
                </a:lnTo>
                <a:lnTo>
                  <a:pt x="296" y="314"/>
                </a:lnTo>
                <a:lnTo>
                  <a:pt x="304" y="314"/>
                </a:lnTo>
                <a:lnTo>
                  <a:pt x="311" y="314"/>
                </a:lnTo>
                <a:lnTo>
                  <a:pt x="317" y="314"/>
                </a:lnTo>
                <a:lnTo>
                  <a:pt x="323" y="314"/>
                </a:lnTo>
                <a:lnTo>
                  <a:pt x="328" y="314"/>
                </a:lnTo>
                <a:lnTo>
                  <a:pt x="332" y="314"/>
                </a:lnTo>
                <a:lnTo>
                  <a:pt x="336" y="314"/>
                </a:lnTo>
                <a:lnTo>
                  <a:pt x="340" y="314"/>
                </a:lnTo>
                <a:lnTo>
                  <a:pt x="342" y="314"/>
                </a:lnTo>
                <a:lnTo>
                  <a:pt x="345" y="314"/>
                </a:lnTo>
                <a:lnTo>
                  <a:pt x="348" y="314"/>
                </a:lnTo>
                <a:lnTo>
                  <a:pt x="349" y="314"/>
                </a:lnTo>
                <a:lnTo>
                  <a:pt x="352" y="314"/>
                </a:lnTo>
                <a:lnTo>
                  <a:pt x="354" y="314"/>
                </a:lnTo>
                <a:lnTo>
                  <a:pt x="356" y="313"/>
                </a:lnTo>
                <a:lnTo>
                  <a:pt x="358" y="313"/>
                </a:lnTo>
                <a:lnTo>
                  <a:pt x="361" y="313"/>
                </a:lnTo>
                <a:lnTo>
                  <a:pt x="362" y="313"/>
                </a:lnTo>
                <a:lnTo>
                  <a:pt x="365" y="313"/>
                </a:lnTo>
                <a:lnTo>
                  <a:pt x="366" y="313"/>
                </a:lnTo>
                <a:lnTo>
                  <a:pt x="368" y="313"/>
                </a:lnTo>
                <a:lnTo>
                  <a:pt x="369" y="313"/>
                </a:lnTo>
                <a:lnTo>
                  <a:pt x="372" y="313"/>
                </a:lnTo>
                <a:lnTo>
                  <a:pt x="373" y="313"/>
                </a:lnTo>
                <a:lnTo>
                  <a:pt x="374" y="312"/>
                </a:lnTo>
                <a:lnTo>
                  <a:pt x="376" y="312"/>
                </a:lnTo>
                <a:lnTo>
                  <a:pt x="377" y="312"/>
                </a:lnTo>
                <a:lnTo>
                  <a:pt x="378" y="312"/>
                </a:lnTo>
                <a:lnTo>
                  <a:pt x="380" y="312"/>
                </a:lnTo>
                <a:lnTo>
                  <a:pt x="381" y="312"/>
                </a:lnTo>
                <a:lnTo>
                  <a:pt x="382" y="312"/>
                </a:lnTo>
                <a:lnTo>
                  <a:pt x="384" y="312"/>
                </a:lnTo>
                <a:lnTo>
                  <a:pt x="385" y="312"/>
                </a:lnTo>
                <a:lnTo>
                  <a:pt x="386" y="312"/>
                </a:lnTo>
                <a:lnTo>
                  <a:pt x="388" y="310"/>
                </a:lnTo>
                <a:lnTo>
                  <a:pt x="389" y="310"/>
                </a:lnTo>
                <a:lnTo>
                  <a:pt x="390" y="310"/>
                </a:lnTo>
                <a:lnTo>
                  <a:pt x="392" y="310"/>
                </a:lnTo>
                <a:lnTo>
                  <a:pt x="393" y="310"/>
                </a:lnTo>
                <a:lnTo>
                  <a:pt x="394" y="310"/>
                </a:lnTo>
                <a:lnTo>
                  <a:pt x="396" y="310"/>
                </a:lnTo>
                <a:lnTo>
                  <a:pt x="398" y="309"/>
                </a:lnTo>
                <a:lnTo>
                  <a:pt x="400" y="309"/>
                </a:lnTo>
                <a:lnTo>
                  <a:pt x="401" y="309"/>
                </a:lnTo>
                <a:lnTo>
                  <a:pt x="403" y="309"/>
                </a:lnTo>
                <a:lnTo>
                  <a:pt x="405" y="308"/>
                </a:lnTo>
                <a:lnTo>
                  <a:pt x="407" y="308"/>
                </a:lnTo>
                <a:lnTo>
                  <a:pt x="410" y="308"/>
                </a:lnTo>
                <a:lnTo>
                  <a:pt x="411" y="308"/>
                </a:lnTo>
                <a:lnTo>
                  <a:pt x="413" y="308"/>
                </a:lnTo>
                <a:lnTo>
                  <a:pt x="415" y="308"/>
                </a:lnTo>
                <a:lnTo>
                  <a:pt x="417" y="306"/>
                </a:lnTo>
                <a:lnTo>
                  <a:pt x="418" y="306"/>
                </a:lnTo>
                <a:lnTo>
                  <a:pt x="419" y="306"/>
                </a:lnTo>
                <a:lnTo>
                  <a:pt x="421" y="306"/>
                </a:lnTo>
                <a:lnTo>
                  <a:pt x="422" y="306"/>
                </a:lnTo>
                <a:lnTo>
                  <a:pt x="423" y="306"/>
                </a:lnTo>
                <a:lnTo>
                  <a:pt x="425" y="305"/>
                </a:lnTo>
                <a:lnTo>
                  <a:pt x="426" y="305"/>
                </a:lnTo>
                <a:lnTo>
                  <a:pt x="427" y="305"/>
                </a:lnTo>
                <a:lnTo>
                  <a:pt x="429" y="305"/>
                </a:lnTo>
                <a:lnTo>
                  <a:pt x="430" y="304"/>
                </a:lnTo>
                <a:lnTo>
                  <a:pt x="431" y="304"/>
                </a:lnTo>
                <a:lnTo>
                  <a:pt x="433" y="304"/>
                </a:lnTo>
                <a:lnTo>
                  <a:pt x="434" y="304"/>
                </a:lnTo>
                <a:lnTo>
                  <a:pt x="435" y="302"/>
                </a:lnTo>
                <a:lnTo>
                  <a:pt x="437" y="302"/>
                </a:lnTo>
                <a:lnTo>
                  <a:pt x="438" y="302"/>
                </a:lnTo>
                <a:lnTo>
                  <a:pt x="439" y="302"/>
                </a:lnTo>
                <a:lnTo>
                  <a:pt x="441" y="301"/>
                </a:lnTo>
                <a:lnTo>
                  <a:pt x="443" y="301"/>
                </a:lnTo>
                <a:lnTo>
                  <a:pt x="445" y="300"/>
                </a:lnTo>
                <a:lnTo>
                  <a:pt x="446" y="300"/>
                </a:lnTo>
                <a:lnTo>
                  <a:pt x="449" y="298"/>
                </a:lnTo>
                <a:lnTo>
                  <a:pt x="451" y="298"/>
                </a:lnTo>
                <a:lnTo>
                  <a:pt x="453" y="297"/>
                </a:lnTo>
                <a:lnTo>
                  <a:pt x="455" y="297"/>
                </a:lnTo>
                <a:lnTo>
                  <a:pt x="458" y="296"/>
                </a:lnTo>
                <a:lnTo>
                  <a:pt x="461" y="296"/>
                </a:lnTo>
                <a:lnTo>
                  <a:pt x="462" y="294"/>
                </a:lnTo>
                <a:lnTo>
                  <a:pt x="465" y="294"/>
                </a:lnTo>
                <a:lnTo>
                  <a:pt x="466" y="293"/>
                </a:lnTo>
                <a:lnTo>
                  <a:pt x="467" y="293"/>
                </a:lnTo>
                <a:lnTo>
                  <a:pt x="470" y="292"/>
                </a:lnTo>
                <a:lnTo>
                  <a:pt x="471" y="292"/>
                </a:lnTo>
                <a:lnTo>
                  <a:pt x="473" y="292"/>
                </a:lnTo>
                <a:lnTo>
                  <a:pt x="474" y="290"/>
                </a:lnTo>
                <a:lnTo>
                  <a:pt x="475" y="290"/>
                </a:lnTo>
                <a:lnTo>
                  <a:pt x="476" y="290"/>
                </a:lnTo>
                <a:lnTo>
                  <a:pt x="478" y="289"/>
                </a:lnTo>
                <a:lnTo>
                  <a:pt x="479" y="289"/>
                </a:lnTo>
                <a:lnTo>
                  <a:pt x="480" y="289"/>
                </a:lnTo>
                <a:lnTo>
                  <a:pt x="482" y="288"/>
                </a:lnTo>
                <a:lnTo>
                  <a:pt x="483" y="288"/>
                </a:lnTo>
                <a:lnTo>
                  <a:pt x="484" y="288"/>
                </a:lnTo>
                <a:lnTo>
                  <a:pt x="484" y="286"/>
                </a:lnTo>
                <a:lnTo>
                  <a:pt x="486" y="286"/>
                </a:lnTo>
                <a:lnTo>
                  <a:pt x="487" y="285"/>
                </a:lnTo>
                <a:lnTo>
                  <a:pt x="488" y="285"/>
                </a:lnTo>
                <a:lnTo>
                  <a:pt x="490" y="284"/>
                </a:lnTo>
                <a:lnTo>
                  <a:pt x="491" y="284"/>
                </a:lnTo>
                <a:lnTo>
                  <a:pt x="492" y="282"/>
                </a:lnTo>
                <a:lnTo>
                  <a:pt x="494" y="282"/>
                </a:lnTo>
                <a:lnTo>
                  <a:pt x="495" y="281"/>
                </a:lnTo>
                <a:lnTo>
                  <a:pt x="498" y="281"/>
                </a:lnTo>
                <a:lnTo>
                  <a:pt x="499" y="280"/>
                </a:lnTo>
                <a:lnTo>
                  <a:pt x="500" y="278"/>
                </a:lnTo>
                <a:lnTo>
                  <a:pt x="503" y="278"/>
                </a:lnTo>
                <a:lnTo>
                  <a:pt x="504" y="277"/>
                </a:lnTo>
                <a:lnTo>
                  <a:pt x="507" y="276"/>
                </a:lnTo>
                <a:lnTo>
                  <a:pt x="510" y="275"/>
                </a:lnTo>
                <a:lnTo>
                  <a:pt x="511" y="275"/>
                </a:lnTo>
                <a:lnTo>
                  <a:pt x="512" y="273"/>
                </a:lnTo>
                <a:lnTo>
                  <a:pt x="515" y="272"/>
                </a:lnTo>
                <a:lnTo>
                  <a:pt x="516" y="272"/>
                </a:lnTo>
                <a:lnTo>
                  <a:pt x="518" y="271"/>
                </a:lnTo>
                <a:lnTo>
                  <a:pt x="519" y="271"/>
                </a:lnTo>
                <a:lnTo>
                  <a:pt x="520" y="269"/>
                </a:lnTo>
                <a:lnTo>
                  <a:pt x="522" y="269"/>
                </a:lnTo>
                <a:lnTo>
                  <a:pt x="523" y="268"/>
                </a:lnTo>
                <a:lnTo>
                  <a:pt x="524" y="268"/>
                </a:lnTo>
                <a:lnTo>
                  <a:pt x="524" y="267"/>
                </a:lnTo>
                <a:lnTo>
                  <a:pt x="526" y="267"/>
                </a:lnTo>
                <a:lnTo>
                  <a:pt x="527" y="267"/>
                </a:lnTo>
                <a:lnTo>
                  <a:pt x="528" y="265"/>
                </a:lnTo>
                <a:lnTo>
                  <a:pt x="530" y="265"/>
                </a:lnTo>
                <a:lnTo>
                  <a:pt x="530" y="264"/>
                </a:lnTo>
                <a:lnTo>
                  <a:pt x="531" y="264"/>
                </a:lnTo>
                <a:lnTo>
                  <a:pt x="532" y="263"/>
                </a:lnTo>
                <a:lnTo>
                  <a:pt x="534" y="263"/>
                </a:lnTo>
                <a:lnTo>
                  <a:pt x="535" y="263"/>
                </a:lnTo>
                <a:lnTo>
                  <a:pt x="535" y="261"/>
                </a:lnTo>
                <a:lnTo>
                  <a:pt x="536" y="261"/>
                </a:lnTo>
                <a:lnTo>
                  <a:pt x="538" y="260"/>
                </a:lnTo>
                <a:lnTo>
                  <a:pt x="539" y="259"/>
                </a:lnTo>
                <a:lnTo>
                  <a:pt x="540" y="259"/>
                </a:lnTo>
                <a:lnTo>
                  <a:pt x="542" y="257"/>
                </a:lnTo>
                <a:lnTo>
                  <a:pt x="544" y="257"/>
                </a:lnTo>
                <a:lnTo>
                  <a:pt x="546" y="256"/>
                </a:lnTo>
                <a:lnTo>
                  <a:pt x="547" y="255"/>
                </a:lnTo>
                <a:lnTo>
                  <a:pt x="549" y="253"/>
                </a:lnTo>
                <a:lnTo>
                  <a:pt x="551" y="252"/>
                </a:lnTo>
                <a:lnTo>
                  <a:pt x="552" y="252"/>
                </a:lnTo>
                <a:lnTo>
                  <a:pt x="555" y="251"/>
                </a:lnTo>
                <a:lnTo>
                  <a:pt x="556" y="249"/>
                </a:lnTo>
                <a:lnTo>
                  <a:pt x="557" y="249"/>
                </a:lnTo>
                <a:lnTo>
                  <a:pt x="559" y="248"/>
                </a:lnTo>
                <a:lnTo>
                  <a:pt x="560" y="248"/>
                </a:lnTo>
                <a:lnTo>
                  <a:pt x="561" y="247"/>
                </a:lnTo>
                <a:lnTo>
                  <a:pt x="563" y="247"/>
                </a:lnTo>
                <a:lnTo>
                  <a:pt x="564" y="245"/>
                </a:lnTo>
                <a:lnTo>
                  <a:pt x="565" y="244"/>
                </a:lnTo>
                <a:lnTo>
                  <a:pt x="567" y="244"/>
                </a:lnTo>
                <a:lnTo>
                  <a:pt x="568" y="243"/>
                </a:lnTo>
                <a:lnTo>
                  <a:pt x="569" y="243"/>
                </a:lnTo>
                <a:lnTo>
                  <a:pt x="571" y="241"/>
                </a:lnTo>
                <a:lnTo>
                  <a:pt x="572" y="240"/>
                </a:lnTo>
                <a:lnTo>
                  <a:pt x="573" y="240"/>
                </a:lnTo>
                <a:lnTo>
                  <a:pt x="575" y="239"/>
                </a:lnTo>
                <a:lnTo>
                  <a:pt x="576" y="239"/>
                </a:lnTo>
                <a:lnTo>
                  <a:pt x="576" y="237"/>
                </a:lnTo>
                <a:lnTo>
                  <a:pt x="577" y="237"/>
                </a:lnTo>
                <a:lnTo>
                  <a:pt x="579" y="236"/>
                </a:lnTo>
                <a:lnTo>
                  <a:pt x="580" y="236"/>
                </a:lnTo>
                <a:lnTo>
                  <a:pt x="581" y="235"/>
                </a:lnTo>
                <a:lnTo>
                  <a:pt x="583" y="235"/>
                </a:lnTo>
                <a:lnTo>
                  <a:pt x="584" y="233"/>
                </a:lnTo>
                <a:lnTo>
                  <a:pt x="585" y="232"/>
                </a:lnTo>
                <a:lnTo>
                  <a:pt x="587" y="231"/>
                </a:lnTo>
                <a:lnTo>
                  <a:pt x="588" y="231"/>
                </a:lnTo>
                <a:lnTo>
                  <a:pt x="589" y="229"/>
                </a:lnTo>
                <a:lnTo>
                  <a:pt x="591" y="228"/>
                </a:lnTo>
                <a:lnTo>
                  <a:pt x="592" y="228"/>
                </a:lnTo>
                <a:lnTo>
                  <a:pt x="593" y="227"/>
                </a:lnTo>
                <a:lnTo>
                  <a:pt x="595" y="227"/>
                </a:lnTo>
                <a:lnTo>
                  <a:pt x="595" y="225"/>
                </a:lnTo>
                <a:lnTo>
                  <a:pt x="596" y="225"/>
                </a:lnTo>
                <a:lnTo>
                  <a:pt x="597" y="224"/>
                </a:lnTo>
                <a:lnTo>
                  <a:pt x="599" y="224"/>
                </a:lnTo>
                <a:lnTo>
                  <a:pt x="599" y="223"/>
                </a:lnTo>
                <a:lnTo>
                  <a:pt x="600" y="223"/>
                </a:lnTo>
                <a:lnTo>
                  <a:pt x="601" y="221"/>
                </a:lnTo>
                <a:lnTo>
                  <a:pt x="603" y="220"/>
                </a:lnTo>
                <a:lnTo>
                  <a:pt x="604" y="220"/>
                </a:lnTo>
                <a:lnTo>
                  <a:pt x="604" y="219"/>
                </a:lnTo>
                <a:lnTo>
                  <a:pt x="605" y="219"/>
                </a:lnTo>
                <a:lnTo>
                  <a:pt x="607" y="217"/>
                </a:lnTo>
                <a:lnTo>
                  <a:pt x="608" y="217"/>
                </a:lnTo>
                <a:lnTo>
                  <a:pt x="608" y="216"/>
                </a:lnTo>
                <a:lnTo>
                  <a:pt x="609" y="216"/>
                </a:lnTo>
                <a:lnTo>
                  <a:pt x="611" y="215"/>
                </a:lnTo>
                <a:lnTo>
                  <a:pt x="612" y="213"/>
                </a:lnTo>
                <a:lnTo>
                  <a:pt x="613" y="213"/>
                </a:lnTo>
                <a:lnTo>
                  <a:pt x="613" y="212"/>
                </a:lnTo>
                <a:lnTo>
                  <a:pt x="615" y="211"/>
                </a:lnTo>
                <a:lnTo>
                  <a:pt x="616" y="211"/>
                </a:lnTo>
                <a:lnTo>
                  <a:pt x="617" y="209"/>
                </a:lnTo>
                <a:lnTo>
                  <a:pt x="619" y="208"/>
                </a:lnTo>
                <a:lnTo>
                  <a:pt x="620" y="208"/>
                </a:lnTo>
                <a:lnTo>
                  <a:pt x="620" y="207"/>
                </a:lnTo>
                <a:lnTo>
                  <a:pt x="621" y="207"/>
                </a:lnTo>
                <a:lnTo>
                  <a:pt x="621" y="205"/>
                </a:lnTo>
                <a:lnTo>
                  <a:pt x="622" y="205"/>
                </a:lnTo>
                <a:lnTo>
                  <a:pt x="624" y="204"/>
                </a:lnTo>
                <a:lnTo>
                  <a:pt x="625" y="204"/>
                </a:lnTo>
                <a:lnTo>
                  <a:pt x="625" y="203"/>
                </a:lnTo>
                <a:lnTo>
                  <a:pt x="626" y="203"/>
                </a:lnTo>
                <a:lnTo>
                  <a:pt x="626" y="201"/>
                </a:lnTo>
                <a:lnTo>
                  <a:pt x="628" y="201"/>
                </a:lnTo>
                <a:lnTo>
                  <a:pt x="629" y="200"/>
                </a:lnTo>
                <a:lnTo>
                  <a:pt x="630" y="200"/>
                </a:lnTo>
                <a:lnTo>
                  <a:pt x="630" y="199"/>
                </a:lnTo>
                <a:lnTo>
                  <a:pt x="632" y="199"/>
                </a:lnTo>
                <a:lnTo>
                  <a:pt x="633" y="198"/>
                </a:lnTo>
                <a:lnTo>
                  <a:pt x="634" y="196"/>
                </a:lnTo>
                <a:lnTo>
                  <a:pt x="636" y="196"/>
                </a:lnTo>
                <a:lnTo>
                  <a:pt x="636" y="195"/>
                </a:lnTo>
                <a:lnTo>
                  <a:pt x="637" y="195"/>
                </a:lnTo>
                <a:lnTo>
                  <a:pt x="638" y="194"/>
                </a:lnTo>
                <a:lnTo>
                  <a:pt x="640" y="194"/>
                </a:lnTo>
                <a:lnTo>
                  <a:pt x="641" y="192"/>
                </a:lnTo>
                <a:lnTo>
                  <a:pt x="642" y="191"/>
                </a:lnTo>
                <a:lnTo>
                  <a:pt x="644" y="190"/>
                </a:lnTo>
                <a:lnTo>
                  <a:pt x="645" y="190"/>
                </a:lnTo>
                <a:lnTo>
                  <a:pt x="646" y="188"/>
                </a:lnTo>
                <a:lnTo>
                  <a:pt x="648" y="188"/>
                </a:lnTo>
                <a:lnTo>
                  <a:pt x="648" y="187"/>
                </a:lnTo>
                <a:lnTo>
                  <a:pt x="649" y="187"/>
                </a:lnTo>
                <a:lnTo>
                  <a:pt x="649" y="186"/>
                </a:lnTo>
                <a:lnTo>
                  <a:pt x="650" y="186"/>
                </a:lnTo>
                <a:lnTo>
                  <a:pt x="652" y="184"/>
                </a:lnTo>
                <a:lnTo>
                  <a:pt x="653" y="183"/>
                </a:lnTo>
                <a:lnTo>
                  <a:pt x="654" y="182"/>
                </a:lnTo>
                <a:lnTo>
                  <a:pt x="656" y="180"/>
                </a:lnTo>
                <a:lnTo>
                  <a:pt x="657" y="179"/>
                </a:lnTo>
                <a:lnTo>
                  <a:pt x="658" y="179"/>
                </a:lnTo>
                <a:lnTo>
                  <a:pt x="658" y="178"/>
                </a:lnTo>
                <a:lnTo>
                  <a:pt x="660" y="178"/>
                </a:lnTo>
                <a:lnTo>
                  <a:pt x="661" y="176"/>
                </a:lnTo>
                <a:lnTo>
                  <a:pt x="661" y="175"/>
                </a:lnTo>
                <a:lnTo>
                  <a:pt x="662" y="174"/>
                </a:lnTo>
                <a:lnTo>
                  <a:pt x="664" y="172"/>
                </a:lnTo>
                <a:lnTo>
                  <a:pt x="665" y="172"/>
                </a:lnTo>
                <a:lnTo>
                  <a:pt x="666" y="171"/>
                </a:lnTo>
                <a:lnTo>
                  <a:pt x="666" y="168"/>
                </a:lnTo>
                <a:lnTo>
                  <a:pt x="668" y="167"/>
                </a:lnTo>
                <a:lnTo>
                  <a:pt x="669" y="167"/>
                </a:lnTo>
                <a:lnTo>
                  <a:pt x="670" y="166"/>
                </a:lnTo>
                <a:lnTo>
                  <a:pt x="672" y="164"/>
                </a:lnTo>
                <a:lnTo>
                  <a:pt x="673" y="163"/>
                </a:lnTo>
                <a:lnTo>
                  <a:pt x="673" y="162"/>
                </a:lnTo>
                <a:lnTo>
                  <a:pt x="674" y="160"/>
                </a:lnTo>
                <a:lnTo>
                  <a:pt x="676" y="160"/>
                </a:lnTo>
                <a:lnTo>
                  <a:pt x="676" y="159"/>
                </a:lnTo>
                <a:lnTo>
                  <a:pt x="677" y="158"/>
                </a:lnTo>
                <a:lnTo>
                  <a:pt x="678" y="158"/>
                </a:lnTo>
                <a:lnTo>
                  <a:pt x="678" y="156"/>
                </a:lnTo>
                <a:lnTo>
                  <a:pt x="680" y="156"/>
                </a:lnTo>
                <a:lnTo>
                  <a:pt x="680" y="155"/>
                </a:lnTo>
                <a:lnTo>
                  <a:pt x="681" y="154"/>
                </a:lnTo>
                <a:lnTo>
                  <a:pt x="682" y="152"/>
                </a:lnTo>
                <a:lnTo>
                  <a:pt x="684" y="151"/>
                </a:lnTo>
                <a:lnTo>
                  <a:pt x="685" y="150"/>
                </a:lnTo>
                <a:lnTo>
                  <a:pt x="686" y="148"/>
                </a:lnTo>
                <a:lnTo>
                  <a:pt x="686" y="147"/>
                </a:lnTo>
                <a:lnTo>
                  <a:pt x="688" y="146"/>
                </a:lnTo>
                <a:lnTo>
                  <a:pt x="689" y="144"/>
                </a:lnTo>
                <a:lnTo>
                  <a:pt x="690" y="143"/>
                </a:lnTo>
                <a:lnTo>
                  <a:pt x="690" y="142"/>
                </a:lnTo>
                <a:lnTo>
                  <a:pt x="692" y="140"/>
                </a:lnTo>
                <a:lnTo>
                  <a:pt x="693" y="139"/>
                </a:lnTo>
                <a:lnTo>
                  <a:pt x="694" y="138"/>
                </a:lnTo>
                <a:lnTo>
                  <a:pt x="695" y="136"/>
                </a:lnTo>
                <a:lnTo>
                  <a:pt x="697" y="134"/>
                </a:lnTo>
                <a:lnTo>
                  <a:pt x="699" y="132"/>
                </a:lnTo>
                <a:lnTo>
                  <a:pt x="701" y="131"/>
                </a:lnTo>
                <a:lnTo>
                  <a:pt x="702" y="128"/>
                </a:lnTo>
                <a:lnTo>
                  <a:pt x="703" y="127"/>
                </a:lnTo>
                <a:lnTo>
                  <a:pt x="705" y="126"/>
                </a:lnTo>
                <a:lnTo>
                  <a:pt x="705" y="125"/>
                </a:lnTo>
                <a:lnTo>
                  <a:pt x="706" y="123"/>
                </a:lnTo>
                <a:lnTo>
                  <a:pt x="707" y="122"/>
                </a:lnTo>
                <a:lnTo>
                  <a:pt x="709" y="121"/>
                </a:lnTo>
                <a:lnTo>
                  <a:pt x="710" y="119"/>
                </a:lnTo>
                <a:lnTo>
                  <a:pt x="711" y="118"/>
                </a:lnTo>
                <a:lnTo>
                  <a:pt x="711" y="117"/>
                </a:lnTo>
                <a:lnTo>
                  <a:pt x="713" y="117"/>
                </a:lnTo>
                <a:lnTo>
                  <a:pt x="713" y="115"/>
                </a:lnTo>
                <a:lnTo>
                  <a:pt x="714" y="114"/>
                </a:lnTo>
                <a:lnTo>
                  <a:pt x="715" y="113"/>
                </a:lnTo>
                <a:lnTo>
                  <a:pt x="715" y="111"/>
                </a:lnTo>
                <a:lnTo>
                  <a:pt x="717" y="111"/>
                </a:lnTo>
                <a:lnTo>
                  <a:pt x="717" y="110"/>
                </a:lnTo>
                <a:lnTo>
                  <a:pt x="718" y="109"/>
                </a:lnTo>
                <a:lnTo>
                  <a:pt x="719" y="107"/>
                </a:lnTo>
                <a:lnTo>
                  <a:pt x="719" y="106"/>
                </a:lnTo>
                <a:lnTo>
                  <a:pt x="721" y="105"/>
                </a:lnTo>
                <a:lnTo>
                  <a:pt x="722" y="103"/>
                </a:lnTo>
                <a:lnTo>
                  <a:pt x="723" y="102"/>
                </a:lnTo>
                <a:lnTo>
                  <a:pt x="723" y="101"/>
                </a:lnTo>
                <a:lnTo>
                  <a:pt x="725" y="99"/>
                </a:lnTo>
                <a:lnTo>
                  <a:pt x="726" y="97"/>
                </a:lnTo>
                <a:lnTo>
                  <a:pt x="727" y="95"/>
                </a:lnTo>
                <a:lnTo>
                  <a:pt x="729" y="93"/>
                </a:lnTo>
                <a:lnTo>
                  <a:pt x="730" y="91"/>
                </a:lnTo>
                <a:lnTo>
                  <a:pt x="733" y="89"/>
                </a:lnTo>
                <a:lnTo>
                  <a:pt x="734" y="87"/>
                </a:lnTo>
                <a:lnTo>
                  <a:pt x="735" y="85"/>
                </a:lnTo>
                <a:lnTo>
                  <a:pt x="737" y="83"/>
                </a:lnTo>
                <a:lnTo>
                  <a:pt x="738" y="82"/>
                </a:lnTo>
                <a:lnTo>
                  <a:pt x="738" y="81"/>
                </a:lnTo>
                <a:lnTo>
                  <a:pt x="739" y="79"/>
                </a:lnTo>
                <a:lnTo>
                  <a:pt x="741" y="77"/>
                </a:lnTo>
                <a:lnTo>
                  <a:pt x="742" y="75"/>
                </a:lnTo>
                <a:lnTo>
                  <a:pt x="742" y="74"/>
                </a:lnTo>
                <a:lnTo>
                  <a:pt x="743" y="74"/>
                </a:lnTo>
                <a:lnTo>
                  <a:pt x="745" y="73"/>
                </a:lnTo>
                <a:lnTo>
                  <a:pt x="745" y="71"/>
                </a:lnTo>
                <a:lnTo>
                  <a:pt x="746" y="70"/>
                </a:lnTo>
                <a:lnTo>
                  <a:pt x="747" y="69"/>
                </a:lnTo>
                <a:lnTo>
                  <a:pt x="747" y="67"/>
                </a:lnTo>
                <a:lnTo>
                  <a:pt x="749" y="66"/>
                </a:lnTo>
                <a:lnTo>
                  <a:pt x="750" y="65"/>
                </a:lnTo>
                <a:lnTo>
                  <a:pt x="751" y="63"/>
                </a:lnTo>
                <a:lnTo>
                  <a:pt x="751" y="62"/>
                </a:lnTo>
                <a:lnTo>
                  <a:pt x="753" y="61"/>
                </a:lnTo>
                <a:lnTo>
                  <a:pt x="754" y="59"/>
                </a:lnTo>
                <a:lnTo>
                  <a:pt x="754" y="58"/>
                </a:lnTo>
                <a:lnTo>
                  <a:pt x="755" y="57"/>
                </a:lnTo>
                <a:lnTo>
                  <a:pt x="757" y="55"/>
                </a:lnTo>
                <a:lnTo>
                  <a:pt x="758" y="54"/>
                </a:lnTo>
                <a:lnTo>
                  <a:pt x="759" y="51"/>
                </a:lnTo>
                <a:lnTo>
                  <a:pt x="761" y="50"/>
                </a:lnTo>
                <a:lnTo>
                  <a:pt x="762" y="48"/>
                </a:lnTo>
                <a:lnTo>
                  <a:pt x="763" y="46"/>
                </a:lnTo>
                <a:lnTo>
                  <a:pt x="765" y="44"/>
                </a:lnTo>
                <a:lnTo>
                  <a:pt x="766" y="42"/>
                </a:lnTo>
                <a:lnTo>
                  <a:pt x="768" y="40"/>
                </a:lnTo>
                <a:lnTo>
                  <a:pt x="770" y="38"/>
                </a:lnTo>
                <a:lnTo>
                  <a:pt x="771" y="36"/>
                </a:lnTo>
                <a:lnTo>
                  <a:pt x="772" y="34"/>
                </a:lnTo>
                <a:lnTo>
                  <a:pt x="772" y="33"/>
                </a:lnTo>
                <a:lnTo>
                  <a:pt x="774" y="32"/>
                </a:lnTo>
                <a:lnTo>
                  <a:pt x="775" y="30"/>
                </a:lnTo>
                <a:lnTo>
                  <a:pt x="776" y="29"/>
                </a:lnTo>
                <a:lnTo>
                  <a:pt x="776" y="28"/>
                </a:lnTo>
                <a:lnTo>
                  <a:pt x="778" y="26"/>
                </a:lnTo>
                <a:lnTo>
                  <a:pt x="779" y="25"/>
                </a:lnTo>
                <a:lnTo>
                  <a:pt x="779" y="24"/>
                </a:lnTo>
                <a:lnTo>
                  <a:pt x="780" y="22"/>
                </a:lnTo>
                <a:lnTo>
                  <a:pt x="780" y="21"/>
                </a:lnTo>
                <a:lnTo>
                  <a:pt x="782" y="20"/>
                </a:lnTo>
                <a:lnTo>
                  <a:pt x="783" y="18"/>
                </a:lnTo>
                <a:lnTo>
                  <a:pt x="783" y="17"/>
                </a:lnTo>
                <a:lnTo>
                  <a:pt x="784" y="16"/>
                </a:lnTo>
                <a:lnTo>
                  <a:pt x="786" y="14"/>
                </a:lnTo>
                <a:lnTo>
                  <a:pt x="786" y="13"/>
                </a:lnTo>
                <a:lnTo>
                  <a:pt x="787" y="12"/>
                </a:lnTo>
                <a:lnTo>
                  <a:pt x="787" y="10"/>
                </a:lnTo>
                <a:lnTo>
                  <a:pt x="788" y="9"/>
                </a:lnTo>
                <a:lnTo>
                  <a:pt x="790" y="8"/>
                </a:lnTo>
                <a:lnTo>
                  <a:pt x="790" y="6"/>
                </a:lnTo>
                <a:lnTo>
                  <a:pt x="791" y="5"/>
                </a:lnTo>
                <a:lnTo>
                  <a:pt x="792" y="4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9" name="Freeform 37">
            <a:extLst>
              <a:ext uri="{FF2B5EF4-FFF2-40B4-BE49-F238E27FC236}">
                <a16:creationId xmlns:a16="http://schemas.microsoft.com/office/drawing/2014/main" id="{6B4F43D9-E906-404E-AD34-455C7503E8E2}"/>
              </a:ext>
            </a:extLst>
          </p:cNvPr>
          <p:cNvSpPr>
            <a:spLocks/>
          </p:cNvSpPr>
          <p:nvPr/>
        </p:nvSpPr>
        <p:spPr bwMode="auto">
          <a:xfrm>
            <a:off x="7418388" y="1881188"/>
            <a:ext cx="74613" cy="250825"/>
          </a:xfrm>
          <a:custGeom>
            <a:avLst/>
            <a:gdLst>
              <a:gd name="T0" fmla="*/ 1 w 94"/>
              <a:gd name="T1" fmla="*/ 0 h 318"/>
              <a:gd name="T2" fmla="*/ 1 w 94"/>
              <a:gd name="T3" fmla="*/ 0 h 318"/>
              <a:gd name="T4" fmla="*/ 1 w 94"/>
              <a:gd name="T5" fmla="*/ 0 h 318"/>
              <a:gd name="T6" fmla="*/ 1 w 94"/>
              <a:gd name="T7" fmla="*/ 0 h 318"/>
              <a:gd name="T8" fmla="*/ 1 w 94"/>
              <a:gd name="T9" fmla="*/ 0 h 318"/>
              <a:gd name="T10" fmla="*/ 1 w 94"/>
              <a:gd name="T11" fmla="*/ 0 h 318"/>
              <a:gd name="T12" fmla="*/ 1 w 94"/>
              <a:gd name="T13" fmla="*/ 0 h 318"/>
              <a:gd name="T14" fmla="*/ 1 w 94"/>
              <a:gd name="T15" fmla="*/ 0 h 318"/>
              <a:gd name="T16" fmla="*/ 1 w 94"/>
              <a:gd name="T17" fmla="*/ 0 h 318"/>
              <a:gd name="T18" fmla="*/ 1 w 94"/>
              <a:gd name="T19" fmla="*/ 0 h 318"/>
              <a:gd name="T20" fmla="*/ 1 w 94"/>
              <a:gd name="T21" fmla="*/ 0 h 318"/>
              <a:gd name="T22" fmla="*/ 1 w 94"/>
              <a:gd name="T23" fmla="*/ 0 h 318"/>
              <a:gd name="T24" fmla="*/ 1 w 94"/>
              <a:gd name="T25" fmla="*/ 0 h 318"/>
              <a:gd name="T26" fmla="*/ 1 w 94"/>
              <a:gd name="T27" fmla="*/ 0 h 318"/>
              <a:gd name="T28" fmla="*/ 1 w 94"/>
              <a:gd name="T29" fmla="*/ 0 h 318"/>
              <a:gd name="T30" fmla="*/ 1 w 94"/>
              <a:gd name="T31" fmla="*/ 0 h 318"/>
              <a:gd name="T32" fmla="*/ 1 w 94"/>
              <a:gd name="T33" fmla="*/ 0 h 318"/>
              <a:gd name="T34" fmla="*/ 1 w 94"/>
              <a:gd name="T35" fmla="*/ 0 h 318"/>
              <a:gd name="T36" fmla="*/ 1 w 94"/>
              <a:gd name="T37" fmla="*/ 0 h 318"/>
              <a:gd name="T38" fmla="*/ 1 w 94"/>
              <a:gd name="T39" fmla="*/ 0 h 318"/>
              <a:gd name="T40" fmla="*/ 1 w 94"/>
              <a:gd name="T41" fmla="*/ 0 h 318"/>
              <a:gd name="T42" fmla="*/ 1 w 94"/>
              <a:gd name="T43" fmla="*/ 0 h 318"/>
              <a:gd name="T44" fmla="*/ 1 w 94"/>
              <a:gd name="T45" fmla="*/ 0 h 318"/>
              <a:gd name="T46" fmla="*/ 1 w 94"/>
              <a:gd name="T47" fmla="*/ 0 h 318"/>
              <a:gd name="T48" fmla="*/ 1 w 94"/>
              <a:gd name="T49" fmla="*/ 0 h 318"/>
              <a:gd name="T50" fmla="*/ 1 w 94"/>
              <a:gd name="T51" fmla="*/ 0 h 318"/>
              <a:gd name="T52" fmla="*/ 1 w 94"/>
              <a:gd name="T53" fmla="*/ 0 h 318"/>
              <a:gd name="T54" fmla="*/ 1 w 94"/>
              <a:gd name="T55" fmla="*/ 0 h 318"/>
              <a:gd name="T56" fmla="*/ 1 w 94"/>
              <a:gd name="T57" fmla="*/ 0 h 318"/>
              <a:gd name="T58" fmla="*/ 1 w 94"/>
              <a:gd name="T59" fmla="*/ 0 h 318"/>
              <a:gd name="T60" fmla="*/ 1 w 94"/>
              <a:gd name="T61" fmla="*/ 0 h 318"/>
              <a:gd name="T62" fmla="*/ 1 w 94"/>
              <a:gd name="T63" fmla="*/ 0 h 318"/>
              <a:gd name="T64" fmla="*/ 1 w 94"/>
              <a:gd name="T65" fmla="*/ 0 h 318"/>
              <a:gd name="T66" fmla="*/ 1 w 94"/>
              <a:gd name="T67" fmla="*/ 0 h 318"/>
              <a:gd name="T68" fmla="*/ 1 w 94"/>
              <a:gd name="T69" fmla="*/ 0 h 318"/>
              <a:gd name="T70" fmla="*/ 1 w 94"/>
              <a:gd name="T71" fmla="*/ 0 h 318"/>
              <a:gd name="T72" fmla="*/ 1 w 94"/>
              <a:gd name="T73" fmla="*/ 0 h 318"/>
              <a:gd name="T74" fmla="*/ 1 w 94"/>
              <a:gd name="T75" fmla="*/ 0 h 318"/>
              <a:gd name="T76" fmla="*/ 1 w 94"/>
              <a:gd name="T77" fmla="*/ 0 h 318"/>
              <a:gd name="T78" fmla="*/ 1 w 94"/>
              <a:gd name="T79" fmla="*/ 0 h 318"/>
              <a:gd name="T80" fmla="*/ 1 w 94"/>
              <a:gd name="T81" fmla="*/ 0 h 318"/>
              <a:gd name="T82" fmla="*/ 1 w 94"/>
              <a:gd name="T83" fmla="*/ 0 h 318"/>
              <a:gd name="T84" fmla="*/ 1 w 94"/>
              <a:gd name="T85" fmla="*/ 0 h 318"/>
              <a:gd name="T86" fmla="*/ 1 w 94"/>
              <a:gd name="T87" fmla="*/ 0 h 318"/>
              <a:gd name="T88" fmla="*/ 1 w 94"/>
              <a:gd name="T89" fmla="*/ 0 h 318"/>
              <a:gd name="T90" fmla="*/ 1 w 94"/>
              <a:gd name="T91" fmla="*/ 0 h 318"/>
              <a:gd name="T92" fmla="*/ 1 w 94"/>
              <a:gd name="T93" fmla="*/ 0 h 318"/>
              <a:gd name="T94" fmla="*/ 1 w 94"/>
              <a:gd name="T95" fmla="*/ 0 h 318"/>
              <a:gd name="T96" fmla="*/ 1 w 94"/>
              <a:gd name="T97" fmla="*/ 0 h 318"/>
              <a:gd name="T98" fmla="*/ 1 w 94"/>
              <a:gd name="T99" fmla="*/ 0 h 318"/>
              <a:gd name="T100" fmla="*/ 1 w 94"/>
              <a:gd name="T101" fmla="*/ 0 h 318"/>
              <a:gd name="T102" fmla="*/ 1 w 94"/>
              <a:gd name="T103" fmla="*/ 0 h 318"/>
              <a:gd name="T104" fmla="*/ 1 w 94"/>
              <a:gd name="T105" fmla="*/ 0 h 318"/>
              <a:gd name="T106" fmla="*/ 1 w 94"/>
              <a:gd name="T107" fmla="*/ 0 h 318"/>
              <a:gd name="T108" fmla="*/ 1 w 94"/>
              <a:gd name="T109" fmla="*/ 0 h 318"/>
              <a:gd name="T110" fmla="*/ 1 w 94"/>
              <a:gd name="T111" fmla="*/ 0 h 318"/>
              <a:gd name="T112" fmla="*/ 1 w 94"/>
              <a:gd name="T113" fmla="*/ 0 h 318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8"/>
              <a:gd name="T173" fmla="*/ 94 w 94"/>
              <a:gd name="T174" fmla="*/ 318 h 318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8">
                <a:moveTo>
                  <a:pt x="0" y="0"/>
                </a:moveTo>
                <a:lnTo>
                  <a:pt x="3" y="4"/>
                </a:lnTo>
                <a:lnTo>
                  <a:pt x="4" y="7"/>
                </a:lnTo>
                <a:lnTo>
                  <a:pt x="5" y="11"/>
                </a:lnTo>
                <a:lnTo>
                  <a:pt x="8" y="14"/>
                </a:lnTo>
                <a:lnTo>
                  <a:pt x="9" y="16"/>
                </a:lnTo>
                <a:lnTo>
                  <a:pt x="11" y="19"/>
                </a:lnTo>
                <a:lnTo>
                  <a:pt x="12" y="22"/>
                </a:lnTo>
                <a:lnTo>
                  <a:pt x="13" y="23"/>
                </a:lnTo>
                <a:lnTo>
                  <a:pt x="15" y="26"/>
                </a:lnTo>
                <a:lnTo>
                  <a:pt x="15" y="27"/>
                </a:lnTo>
                <a:lnTo>
                  <a:pt x="16" y="30"/>
                </a:lnTo>
                <a:lnTo>
                  <a:pt x="17" y="31"/>
                </a:lnTo>
                <a:lnTo>
                  <a:pt x="19" y="32"/>
                </a:lnTo>
                <a:lnTo>
                  <a:pt x="19" y="34"/>
                </a:lnTo>
                <a:lnTo>
                  <a:pt x="20" y="35"/>
                </a:lnTo>
                <a:lnTo>
                  <a:pt x="20" y="36"/>
                </a:lnTo>
                <a:lnTo>
                  <a:pt x="21" y="38"/>
                </a:lnTo>
                <a:lnTo>
                  <a:pt x="21" y="39"/>
                </a:lnTo>
                <a:lnTo>
                  <a:pt x="23" y="40"/>
                </a:lnTo>
                <a:lnTo>
                  <a:pt x="23" y="42"/>
                </a:lnTo>
                <a:lnTo>
                  <a:pt x="24" y="43"/>
                </a:lnTo>
                <a:lnTo>
                  <a:pt x="24" y="44"/>
                </a:lnTo>
                <a:lnTo>
                  <a:pt x="24" y="46"/>
                </a:lnTo>
                <a:lnTo>
                  <a:pt x="25" y="47"/>
                </a:lnTo>
                <a:lnTo>
                  <a:pt x="25" y="48"/>
                </a:lnTo>
                <a:lnTo>
                  <a:pt x="27" y="50"/>
                </a:lnTo>
                <a:lnTo>
                  <a:pt x="27" y="51"/>
                </a:lnTo>
                <a:lnTo>
                  <a:pt x="28" y="52"/>
                </a:lnTo>
                <a:lnTo>
                  <a:pt x="28" y="54"/>
                </a:lnTo>
                <a:lnTo>
                  <a:pt x="29" y="55"/>
                </a:lnTo>
                <a:lnTo>
                  <a:pt x="29" y="58"/>
                </a:lnTo>
                <a:lnTo>
                  <a:pt x="31" y="59"/>
                </a:lnTo>
                <a:lnTo>
                  <a:pt x="31" y="60"/>
                </a:lnTo>
                <a:lnTo>
                  <a:pt x="32" y="63"/>
                </a:lnTo>
                <a:lnTo>
                  <a:pt x="32" y="64"/>
                </a:lnTo>
                <a:lnTo>
                  <a:pt x="33" y="66"/>
                </a:lnTo>
                <a:lnTo>
                  <a:pt x="33" y="67"/>
                </a:lnTo>
                <a:lnTo>
                  <a:pt x="35" y="68"/>
                </a:lnTo>
                <a:lnTo>
                  <a:pt x="35" y="69"/>
                </a:lnTo>
                <a:lnTo>
                  <a:pt x="36" y="71"/>
                </a:lnTo>
                <a:lnTo>
                  <a:pt x="36" y="72"/>
                </a:lnTo>
                <a:lnTo>
                  <a:pt x="36" y="73"/>
                </a:lnTo>
                <a:lnTo>
                  <a:pt x="37" y="75"/>
                </a:lnTo>
                <a:lnTo>
                  <a:pt x="37" y="76"/>
                </a:lnTo>
                <a:lnTo>
                  <a:pt x="39" y="77"/>
                </a:lnTo>
                <a:lnTo>
                  <a:pt x="39" y="79"/>
                </a:lnTo>
                <a:lnTo>
                  <a:pt x="39" y="80"/>
                </a:lnTo>
                <a:lnTo>
                  <a:pt x="40" y="81"/>
                </a:lnTo>
                <a:lnTo>
                  <a:pt x="40" y="83"/>
                </a:lnTo>
                <a:lnTo>
                  <a:pt x="40" y="84"/>
                </a:lnTo>
                <a:lnTo>
                  <a:pt x="41" y="85"/>
                </a:lnTo>
                <a:lnTo>
                  <a:pt x="41" y="87"/>
                </a:lnTo>
                <a:lnTo>
                  <a:pt x="41" y="88"/>
                </a:lnTo>
                <a:lnTo>
                  <a:pt x="42" y="89"/>
                </a:lnTo>
                <a:lnTo>
                  <a:pt x="42" y="91"/>
                </a:lnTo>
                <a:lnTo>
                  <a:pt x="44" y="92"/>
                </a:lnTo>
                <a:lnTo>
                  <a:pt x="44" y="93"/>
                </a:lnTo>
                <a:lnTo>
                  <a:pt x="45" y="95"/>
                </a:lnTo>
                <a:lnTo>
                  <a:pt x="45" y="97"/>
                </a:lnTo>
                <a:lnTo>
                  <a:pt x="46" y="99"/>
                </a:lnTo>
                <a:lnTo>
                  <a:pt x="46" y="101"/>
                </a:lnTo>
                <a:lnTo>
                  <a:pt x="48" y="103"/>
                </a:lnTo>
                <a:lnTo>
                  <a:pt x="49" y="105"/>
                </a:lnTo>
                <a:lnTo>
                  <a:pt x="49" y="107"/>
                </a:lnTo>
                <a:lnTo>
                  <a:pt x="50" y="109"/>
                </a:lnTo>
                <a:lnTo>
                  <a:pt x="50" y="111"/>
                </a:lnTo>
                <a:lnTo>
                  <a:pt x="52" y="113"/>
                </a:lnTo>
                <a:lnTo>
                  <a:pt x="52" y="115"/>
                </a:lnTo>
                <a:lnTo>
                  <a:pt x="53" y="116"/>
                </a:lnTo>
                <a:lnTo>
                  <a:pt x="53" y="117"/>
                </a:lnTo>
                <a:lnTo>
                  <a:pt x="53" y="119"/>
                </a:lnTo>
                <a:lnTo>
                  <a:pt x="54" y="120"/>
                </a:lnTo>
                <a:lnTo>
                  <a:pt x="54" y="121"/>
                </a:lnTo>
                <a:lnTo>
                  <a:pt x="54" y="123"/>
                </a:lnTo>
                <a:lnTo>
                  <a:pt x="56" y="124"/>
                </a:lnTo>
                <a:lnTo>
                  <a:pt x="56" y="125"/>
                </a:lnTo>
                <a:lnTo>
                  <a:pt x="57" y="127"/>
                </a:lnTo>
                <a:lnTo>
                  <a:pt x="57" y="128"/>
                </a:lnTo>
                <a:lnTo>
                  <a:pt x="57" y="129"/>
                </a:lnTo>
                <a:lnTo>
                  <a:pt x="58" y="131"/>
                </a:lnTo>
                <a:lnTo>
                  <a:pt x="58" y="132"/>
                </a:lnTo>
                <a:lnTo>
                  <a:pt x="58" y="133"/>
                </a:lnTo>
                <a:lnTo>
                  <a:pt x="58" y="135"/>
                </a:lnTo>
                <a:lnTo>
                  <a:pt x="60" y="136"/>
                </a:lnTo>
                <a:lnTo>
                  <a:pt x="60" y="137"/>
                </a:lnTo>
                <a:lnTo>
                  <a:pt x="60" y="139"/>
                </a:lnTo>
                <a:lnTo>
                  <a:pt x="61" y="140"/>
                </a:lnTo>
                <a:lnTo>
                  <a:pt x="61" y="141"/>
                </a:lnTo>
                <a:lnTo>
                  <a:pt x="62" y="143"/>
                </a:lnTo>
                <a:lnTo>
                  <a:pt x="62" y="145"/>
                </a:lnTo>
                <a:lnTo>
                  <a:pt x="62" y="146"/>
                </a:lnTo>
                <a:lnTo>
                  <a:pt x="64" y="149"/>
                </a:lnTo>
                <a:lnTo>
                  <a:pt x="64" y="150"/>
                </a:lnTo>
                <a:lnTo>
                  <a:pt x="65" y="153"/>
                </a:lnTo>
                <a:lnTo>
                  <a:pt x="65" y="156"/>
                </a:lnTo>
                <a:lnTo>
                  <a:pt x="66" y="157"/>
                </a:lnTo>
                <a:lnTo>
                  <a:pt x="66" y="158"/>
                </a:lnTo>
                <a:lnTo>
                  <a:pt x="68" y="161"/>
                </a:lnTo>
                <a:lnTo>
                  <a:pt x="68" y="162"/>
                </a:lnTo>
                <a:lnTo>
                  <a:pt x="68" y="164"/>
                </a:lnTo>
                <a:lnTo>
                  <a:pt x="69" y="165"/>
                </a:lnTo>
                <a:lnTo>
                  <a:pt x="69" y="166"/>
                </a:lnTo>
                <a:lnTo>
                  <a:pt x="69" y="168"/>
                </a:lnTo>
                <a:lnTo>
                  <a:pt x="70" y="169"/>
                </a:lnTo>
                <a:lnTo>
                  <a:pt x="70" y="170"/>
                </a:lnTo>
                <a:lnTo>
                  <a:pt x="70" y="172"/>
                </a:lnTo>
                <a:lnTo>
                  <a:pt x="72" y="173"/>
                </a:lnTo>
                <a:lnTo>
                  <a:pt x="72" y="174"/>
                </a:lnTo>
                <a:lnTo>
                  <a:pt x="72" y="176"/>
                </a:lnTo>
                <a:lnTo>
                  <a:pt x="73" y="177"/>
                </a:lnTo>
                <a:lnTo>
                  <a:pt x="73" y="178"/>
                </a:lnTo>
                <a:lnTo>
                  <a:pt x="73" y="180"/>
                </a:lnTo>
                <a:lnTo>
                  <a:pt x="73" y="181"/>
                </a:lnTo>
                <a:lnTo>
                  <a:pt x="74" y="182"/>
                </a:lnTo>
                <a:lnTo>
                  <a:pt x="74" y="184"/>
                </a:lnTo>
                <a:lnTo>
                  <a:pt x="74" y="185"/>
                </a:lnTo>
                <a:lnTo>
                  <a:pt x="76" y="186"/>
                </a:lnTo>
                <a:lnTo>
                  <a:pt x="76" y="188"/>
                </a:lnTo>
                <a:lnTo>
                  <a:pt x="76" y="189"/>
                </a:lnTo>
                <a:lnTo>
                  <a:pt x="77" y="192"/>
                </a:lnTo>
                <a:lnTo>
                  <a:pt x="77" y="193"/>
                </a:lnTo>
                <a:lnTo>
                  <a:pt x="78" y="194"/>
                </a:lnTo>
                <a:lnTo>
                  <a:pt x="78" y="197"/>
                </a:lnTo>
                <a:lnTo>
                  <a:pt x="80" y="200"/>
                </a:lnTo>
                <a:lnTo>
                  <a:pt x="80" y="201"/>
                </a:lnTo>
                <a:lnTo>
                  <a:pt x="81" y="204"/>
                </a:lnTo>
                <a:lnTo>
                  <a:pt x="81" y="205"/>
                </a:lnTo>
                <a:lnTo>
                  <a:pt x="82" y="208"/>
                </a:lnTo>
                <a:lnTo>
                  <a:pt x="82" y="209"/>
                </a:lnTo>
                <a:lnTo>
                  <a:pt x="82" y="210"/>
                </a:lnTo>
                <a:lnTo>
                  <a:pt x="84" y="212"/>
                </a:lnTo>
                <a:lnTo>
                  <a:pt x="84" y="213"/>
                </a:lnTo>
                <a:lnTo>
                  <a:pt x="84" y="214"/>
                </a:lnTo>
                <a:lnTo>
                  <a:pt x="84" y="216"/>
                </a:lnTo>
                <a:lnTo>
                  <a:pt x="85" y="217"/>
                </a:lnTo>
                <a:lnTo>
                  <a:pt x="85" y="218"/>
                </a:lnTo>
                <a:lnTo>
                  <a:pt x="85" y="219"/>
                </a:lnTo>
                <a:lnTo>
                  <a:pt x="85" y="221"/>
                </a:lnTo>
                <a:lnTo>
                  <a:pt x="86" y="222"/>
                </a:lnTo>
                <a:lnTo>
                  <a:pt x="86" y="223"/>
                </a:lnTo>
                <a:lnTo>
                  <a:pt x="86" y="225"/>
                </a:lnTo>
                <a:lnTo>
                  <a:pt x="86" y="226"/>
                </a:lnTo>
                <a:lnTo>
                  <a:pt x="86" y="227"/>
                </a:lnTo>
                <a:lnTo>
                  <a:pt x="86" y="229"/>
                </a:lnTo>
                <a:lnTo>
                  <a:pt x="88" y="229"/>
                </a:lnTo>
                <a:lnTo>
                  <a:pt x="88" y="230"/>
                </a:lnTo>
                <a:lnTo>
                  <a:pt x="88" y="231"/>
                </a:lnTo>
                <a:lnTo>
                  <a:pt x="88" y="233"/>
                </a:lnTo>
                <a:lnTo>
                  <a:pt x="88" y="234"/>
                </a:lnTo>
                <a:lnTo>
                  <a:pt x="88" y="235"/>
                </a:lnTo>
                <a:lnTo>
                  <a:pt x="88" y="237"/>
                </a:lnTo>
                <a:lnTo>
                  <a:pt x="88" y="238"/>
                </a:lnTo>
                <a:lnTo>
                  <a:pt x="88" y="241"/>
                </a:lnTo>
                <a:lnTo>
                  <a:pt x="88" y="242"/>
                </a:lnTo>
                <a:lnTo>
                  <a:pt x="88" y="243"/>
                </a:lnTo>
                <a:lnTo>
                  <a:pt x="89" y="246"/>
                </a:lnTo>
                <a:lnTo>
                  <a:pt x="89" y="247"/>
                </a:lnTo>
                <a:lnTo>
                  <a:pt x="89" y="249"/>
                </a:lnTo>
                <a:lnTo>
                  <a:pt x="89" y="251"/>
                </a:lnTo>
                <a:lnTo>
                  <a:pt x="89" y="253"/>
                </a:lnTo>
                <a:lnTo>
                  <a:pt x="89" y="254"/>
                </a:lnTo>
                <a:lnTo>
                  <a:pt x="89" y="255"/>
                </a:lnTo>
                <a:lnTo>
                  <a:pt x="89" y="257"/>
                </a:lnTo>
                <a:lnTo>
                  <a:pt x="89" y="258"/>
                </a:lnTo>
                <a:lnTo>
                  <a:pt x="90" y="259"/>
                </a:lnTo>
                <a:lnTo>
                  <a:pt x="90" y="261"/>
                </a:lnTo>
                <a:lnTo>
                  <a:pt x="90" y="262"/>
                </a:lnTo>
                <a:lnTo>
                  <a:pt x="90" y="263"/>
                </a:lnTo>
                <a:lnTo>
                  <a:pt x="90" y="265"/>
                </a:lnTo>
                <a:lnTo>
                  <a:pt x="90" y="266"/>
                </a:lnTo>
                <a:lnTo>
                  <a:pt x="90" y="267"/>
                </a:lnTo>
                <a:lnTo>
                  <a:pt x="90" y="269"/>
                </a:lnTo>
                <a:lnTo>
                  <a:pt x="92" y="269"/>
                </a:lnTo>
                <a:lnTo>
                  <a:pt x="92" y="270"/>
                </a:lnTo>
                <a:lnTo>
                  <a:pt x="92" y="271"/>
                </a:lnTo>
                <a:lnTo>
                  <a:pt x="92" y="273"/>
                </a:lnTo>
                <a:lnTo>
                  <a:pt x="92" y="274"/>
                </a:lnTo>
                <a:lnTo>
                  <a:pt x="92" y="275"/>
                </a:lnTo>
                <a:lnTo>
                  <a:pt x="93" y="277"/>
                </a:lnTo>
                <a:lnTo>
                  <a:pt x="93" y="278"/>
                </a:lnTo>
                <a:lnTo>
                  <a:pt x="93" y="279"/>
                </a:lnTo>
                <a:lnTo>
                  <a:pt x="93" y="281"/>
                </a:lnTo>
                <a:lnTo>
                  <a:pt x="93" y="282"/>
                </a:lnTo>
                <a:lnTo>
                  <a:pt x="94" y="283"/>
                </a:lnTo>
                <a:lnTo>
                  <a:pt x="94" y="285"/>
                </a:lnTo>
                <a:lnTo>
                  <a:pt x="94" y="286"/>
                </a:lnTo>
                <a:lnTo>
                  <a:pt x="94" y="287"/>
                </a:lnTo>
                <a:lnTo>
                  <a:pt x="94" y="289"/>
                </a:lnTo>
                <a:lnTo>
                  <a:pt x="94" y="290"/>
                </a:lnTo>
                <a:lnTo>
                  <a:pt x="94" y="291"/>
                </a:lnTo>
                <a:lnTo>
                  <a:pt x="94" y="293"/>
                </a:lnTo>
                <a:lnTo>
                  <a:pt x="94" y="294"/>
                </a:lnTo>
                <a:lnTo>
                  <a:pt x="94" y="295"/>
                </a:lnTo>
                <a:lnTo>
                  <a:pt x="94" y="296"/>
                </a:lnTo>
                <a:lnTo>
                  <a:pt x="94" y="298"/>
                </a:lnTo>
                <a:lnTo>
                  <a:pt x="94" y="299"/>
                </a:lnTo>
                <a:lnTo>
                  <a:pt x="94" y="300"/>
                </a:lnTo>
                <a:lnTo>
                  <a:pt x="94" y="302"/>
                </a:lnTo>
                <a:lnTo>
                  <a:pt x="94" y="303"/>
                </a:lnTo>
                <a:lnTo>
                  <a:pt x="94" y="304"/>
                </a:lnTo>
                <a:lnTo>
                  <a:pt x="94" y="307"/>
                </a:lnTo>
                <a:lnTo>
                  <a:pt x="94" y="308"/>
                </a:lnTo>
                <a:lnTo>
                  <a:pt x="94" y="311"/>
                </a:lnTo>
                <a:lnTo>
                  <a:pt x="93" y="312"/>
                </a:lnTo>
                <a:lnTo>
                  <a:pt x="93" y="315"/>
                </a:lnTo>
                <a:lnTo>
                  <a:pt x="93" y="318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30" name="Freeform 38">
            <a:extLst>
              <a:ext uri="{FF2B5EF4-FFF2-40B4-BE49-F238E27FC236}">
                <a16:creationId xmlns:a16="http://schemas.microsoft.com/office/drawing/2014/main" id="{6D11FAC7-D763-C649-9BF5-9B11784908ED}"/>
              </a:ext>
            </a:extLst>
          </p:cNvPr>
          <p:cNvSpPr>
            <a:spLocks/>
          </p:cNvSpPr>
          <p:nvPr/>
        </p:nvSpPr>
        <p:spPr bwMode="auto">
          <a:xfrm>
            <a:off x="7418388" y="2132013"/>
            <a:ext cx="74613" cy="250825"/>
          </a:xfrm>
          <a:custGeom>
            <a:avLst/>
            <a:gdLst>
              <a:gd name="T0" fmla="*/ 1 w 94"/>
              <a:gd name="T1" fmla="*/ 1 h 316"/>
              <a:gd name="T2" fmla="*/ 1 w 94"/>
              <a:gd name="T3" fmla="*/ 1 h 316"/>
              <a:gd name="T4" fmla="*/ 1 w 94"/>
              <a:gd name="T5" fmla="*/ 1 h 316"/>
              <a:gd name="T6" fmla="*/ 1 w 94"/>
              <a:gd name="T7" fmla="*/ 1 h 316"/>
              <a:gd name="T8" fmla="*/ 1 w 94"/>
              <a:gd name="T9" fmla="*/ 1 h 316"/>
              <a:gd name="T10" fmla="*/ 1 w 94"/>
              <a:gd name="T11" fmla="*/ 1 h 316"/>
              <a:gd name="T12" fmla="*/ 1 w 94"/>
              <a:gd name="T13" fmla="*/ 1 h 316"/>
              <a:gd name="T14" fmla="*/ 1 w 94"/>
              <a:gd name="T15" fmla="*/ 1 h 316"/>
              <a:gd name="T16" fmla="*/ 1 w 94"/>
              <a:gd name="T17" fmla="*/ 1 h 316"/>
              <a:gd name="T18" fmla="*/ 1 w 94"/>
              <a:gd name="T19" fmla="*/ 1 h 316"/>
              <a:gd name="T20" fmla="*/ 1 w 94"/>
              <a:gd name="T21" fmla="*/ 1 h 316"/>
              <a:gd name="T22" fmla="*/ 1 w 94"/>
              <a:gd name="T23" fmla="*/ 1 h 316"/>
              <a:gd name="T24" fmla="*/ 1 w 94"/>
              <a:gd name="T25" fmla="*/ 1 h 316"/>
              <a:gd name="T26" fmla="*/ 1 w 94"/>
              <a:gd name="T27" fmla="*/ 1 h 316"/>
              <a:gd name="T28" fmla="*/ 1 w 94"/>
              <a:gd name="T29" fmla="*/ 1 h 316"/>
              <a:gd name="T30" fmla="*/ 1 w 94"/>
              <a:gd name="T31" fmla="*/ 1 h 316"/>
              <a:gd name="T32" fmla="*/ 1 w 94"/>
              <a:gd name="T33" fmla="*/ 1 h 316"/>
              <a:gd name="T34" fmla="*/ 1 w 94"/>
              <a:gd name="T35" fmla="*/ 1 h 316"/>
              <a:gd name="T36" fmla="*/ 1 w 94"/>
              <a:gd name="T37" fmla="*/ 1 h 316"/>
              <a:gd name="T38" fmla="*/ 1 w 94"/>
              <a:gd name="T39" fmla="*/ 1 h 316"/>
              <a:gd name="T40" fmla="*/ 1 w 94"/>
              <a:gd name="T41" fmla="*/ 1 h 316"/>
              <a:gd name="T42" fmla="*/ 1 w 94"/>
              <a:gd name="T43" fmla="*/ 1 h 316"/>
              <a:gd name="T44" fmla="*/ 1 w 94"/>
              <a:gd name="T45" fmla="*/ 1 h 316"/>
              <a:gd name="T46" fmla="*/ 1 w 94"/>
              <a:gd name="T47" fmla="*/ 1 h 316"/>
              <a:gd name="T48" fmla="*/ 1 w 94"/>
              <a:gd name="T49" fmla="*/ 1 h 316"/>
              <a:gd name="T50" fmla="*/ 1 w 94"/>
              <a:gd name="T51" fmla="*/ 1 h 316"/>
              <a:gd name="T52" fmla="*/ 1 w 94"/>
              <a:gd name="T53" fmla="*/ 1 h 316"/>
              <a:gd name="T54" fmla="*/ 1 w 94"/>
              <a:gd name="T55" fmla="*/ 1 h 316"/>
              <a:gd name="T56" fmla="*/ 1 w 94"/>
              <a:gd name="T57" fmla="*/ 1 h 316"/>
              <a:gd name="T58" fmla="*/ 1 w 94"/>
              <a:gd name="T59" fmla="*/ 1 h 316"/>
              <a:gd name="T60" fmla="*/ 1 w 94"/>
              <a:gd name="T61" fmla="*/ 1 h 316"/>
              <a:gd name="T62" fmla="*/ 1 w 94"/>
              <a:gd name="T63" fmla="*/ 1 h 316"/>
              <a:gd name="T64" fmla="*/ 1 w 94"/>
              <a:gd name="T65" fmla="*/ 1 h 316"/>
              <a:gd name="T66" fmla="*/ 1 w 94"/>
              <a:gd name="T67" fmla="*/ 1 h 316"/>
              <a:gd name="T68" fmla="*/ 1 w 94"/>
              <a:gd name="T69" fmla="*/ 1 h 316"/>
              <a:gd name="T70" fmla="*/ 1 w 94"/>
              <a:gd name="T71" fmla="*/ 1 h 316"/>
              <a:gd name="T72" fmla="*/ 1 w 94"/>
              <a:gd name="T73" fmla="*/ 1 h 316"/>
              <a:gd name="T74" fmla="*/ 1 w 94"/>
              <a:gd name="T75" fmla="*/ 1 h 316"/>
              <a:gd name="T76" fmla="*/ 1 w 94"/>
              <a:gd name="T77" fmla="*/ 1 h 316"/>
              <a:gd name="T78" fmla="*/ 1 w 94"/>
              <a:gd name="T79" fmla="*/ 1 h 316"/>
              <a:gd name="T80" fmla="*/ 1 w 94"/>
              <a:gd name="T81" fmla="*/ 1 h 316"/>
              <a:gd name="T82" fmla="*/ 1 w 94"/>
              <a:gd name="T83" fmla="*/ 1 h 316"/>
              <a:gd name="T84" fmla="*/ 1 w 94"/>
              <a:gd name="T85" fmla="*/ 1 h 316"/>
              <a:gd name="T86" fmla="*/ 1 w 94"/>
              <a:gd name="T87" fmla="*/ 1 h 316"/>
              <a:gd name="T88" fmla="*/ 1 w 94"/>
              <a:gd name="T89" fmla="*/ 1 h 316"/>
              <a:gd name="T90" fmla="*/ 1 w 94"/>
              <a:gd name="T91" fmla="*/ 1 h 316"/>
              <a:gd name="T92" fmla="*/ 1 w 94"/>
              <a:gd name="T93" fmla="*/ 1 h 316"/>
              <a:gd name="T94" fmla="*/ 1 w 94"/>
              <a:gd name="T95" fmla="*/ 1 h 316"/>
              <a:gd name="T96" fmla="*/ 1 w 94"/>
              <a:gd name="T97" fmla="*/ 1 h 316"/>
              <a:gd name="T98" fmla="*/ 1 w 94"/>
              <a:gd name="T99" fmla="*/ 1 h 316"/>
              <a:gd name="T100" fmla="*/ 1 w 94"/>
              <a:gd name="T101" fmla="*/ 1 h 316"/>
              <a:gd name="T102" fmla="*/ 1 w 94"/>
              <a:gd name="T103" fmla="*/ 1 h 316"/>
              <a:gd name="T104" fmla="*/ 1 w 94"/>
              <a:gd name="T105" fmla="*/ 1 h 316"/>
              <a:gd name="T106" fmla="*/ 1 w 94"/>
              <a:gd name="T107" fmla="*/ 1 h 316"/>
              <a:gd name="T108" fmla="*/ 1 w 94"/>
              <a:gd name="T109" fmla="*/ 1 h 316"/>
              <a:gd name="T110" fmla="*/ 1 w 94"/>
              <a:gd name="T111" fmla="*/ 1 h 316"/>
              <a:gd name="T112" fmla="*/ 1 w 94"/>
              <a:gd name="T113" fmla="*/ 1 h 31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6"/>
              <a:gd name="T173" fmla="*/ 94 w 94"/>
              <a:gd name="T174" fmla="*/ 316 h 31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6">
                <a:moveTo>
                  <a:pt x="0" y="316"/>
                </a:moveTo>
                <a:lnTo>
                  <a:pt x="3" y="314"/>
                </a:lnTo>
                <a:lnTo>
                  <a:pt x="4" y="310"/>
                </a:lnTo>
                <a:lnTo>
                  <a:pt x="5" y="307"/>
                </a:lnTo>
                <a:lnTo>
                  <a:pt x="8" y="304"/>
                </a:lnTo>
                <a:lnTo>
                  <a:pt x="9" y="302"/>
                </a:lnTo>
                <a:lnTo>
                  <a:pt x="11" y="299"/>
                </a:lnTo>
                <a:lnTo>
                  <a:pt x="12" y="296"/>
                </a:lnTo>
                <a:lnTo>
                  <a:pt x="13" y="295"/>
                </a:lnTo>
                <a:lnTo>
                  <a:pt x="15" y="292"/>
                </a:lnTo>
                <a:lnTo>
                  <a:pt x="15" y="291"/>
                </a:lnTo>
                <a:lnTo>
                  <a:pt x="16" y="288"/>
                </a:lnTo>
                <a:lnTo>
                  <a:pt x="17" y="287"/>
                </a:lnTo>
                <a:lnTo>
                  <a:pt x="19" y="286"/>
                </a:lnTo>
                <a:lnTo>
                  <a:pt x="19" y="284"/>
                </a:lnTo>
                <a:lnTo>
                  <a:pt x="20" y="283"/>
                </a:lnTo>
                <a:lnTo>
                  <a:pt x="20" y="282"/>
                </a:lnTo>
                <a:lnTo>
                  <a:pt x="21" y="280"/>
                </a:lnTo>
                <a:lnTo>
                  <a:pt x="21" y="279"/>
                </a:lnTo>
                <a:lnTo>
                  <a:pt x="23" y="278"/>
                </a:lnTo>
                <a:lnTo>
                  <a:pt x="23" y="277"/>
                </a:lnTo>
                <a:lnTo>
                  <a:pt x="24" y="275"/>
                </a:lnTo>
                <a:lnTo>
                  <a:pt x="24" y="274"/>
                </a:lnTo>
                <a:lnTo>
                  <a:pt x="24" y="273"/>
                </a:lnTo>
                <a:lnTo>
                  <a:pt x="25" y="271"/>
                </a:lnTo>
                <a:lnTo>
                  <a:pt x="25" y="270"/>
                </a:lnTo>
                <a:lnTo>
                  <a:pt x="27" y="269"/>
                </a:lnTo>
                <a:lnTo>
                  <a:pt x="27" y="267"/>
                </a:lnTo>
                <a:lnTo>
                  <a:pt x="28" y="266"/>
                </a:lnTo>
                <a:lnTo>
                  <a:pt x="28" y="265"/>
                </a:lnTo>
                <a:lnTo>
                  <a:pt x="29" y="263"/>
                </a:lnTo>
                <a:lnTo>
                  <a:pt x="29" y="261"/>
                </a:lnTo>
                <a:lnTo>
                  <a:pt x="31" y="259"/>
                </a:lnTo>
                <a:lnTo>
                  <a:pt x="31" y="258"/>
                </a:lnTo>
                <a:lnTo>
                  <a:pt x="32" y="255"/>
                </a:lnTo>
                <a:lnTo>
                  <a:pt x="32" y="254"/>
                </a:lnTo>
                <a:lnTo>
                  <a:pt x="33" y="253"/>
                </a:lnTo>
                <a:lnTo>
                  <a:pt x="33" y="251"/>
                </a:lnTo>
                <a:lnTo>
                  <a:pt x="35" y="250"/>
                </a:lnTo>
                <a:lnTo>
                  <a:pt x="35" y="249"/>
                </a:lnTo>
                <a:lnTo>
                  <a:pt x="36" y="247"/>
                </a:lnTo>
                <a:lnTo>
                  <a:pt x="36" y="246"/>
                </a:lnTo>
                <a:lnTo>
                  <a:pt x="36" y="245"/>
                </a:lnTo>
                <a:lnTo>
                  <a:pt x="37" y="243"/>
                </a:lnTo>
                <a:lnTo>
                  <a:pt x="37" y="242"/>
                </a:lnTo>
                <a:lnTo>
                  <a:pt x="39" y="241"/>
                </a:lnTo>
                <a:lnTo>
                  <a:pt x="39" y="239"/>
                </a:lnTo>
                <a:lnTo>
                  <a:pt x="39" y="238"/>
                </a:lnTo>
                <a:lnTo>
                  <a:pt x="40" y="237"/>
                </a:lnTo>
                <a:lnTo>
                  <a:pt x="40" y="235"/>
                </a:lnTo>
                <a:lnTo>
                  <a:pt x="40" y="234"/>
                </a:lnTo>
                <a:lnTo>
                  <a:pt x="41" y="233"/>
                </a:lnTo>
                <a:lnTo>
                  <a:pt x="41" y="231"/>
                </a:lnTo>
                <a:lnTo>
                  <a:pt x="41" y="230"/>
                </a:lnTo>
                <a:lnTo>
                  <a:pt x="42" y="229"/>
                </a:lnTo>
                <a:lnTo>
                  <a:pt x="42" y="227"/>
                </a:lnTo>
                <a:lnTo>
                  <a:pt x="44" y="226"/>
                </a:lnTo>
                <a:lnTo>
                  <a:pt x="44" y="225"/>
                </a:lnTo>
                <a:lnTo>
                  <a:pt x="45" y="223"/>
                </a:lnTo>
                <a:lnTo>
                  <a:pt x="45" y="221"/>
                </a:lnTo>
                <a:lnTo>
                  <a:pt x="46" y="219"/>
                </a:lnTo>
                <a:lnTo>
                  <a:pt x="46" y="217"/>
                </a:lnTo>
                <a:lnTo>
                  <a:pt x="48" y="215"/>
                </a:lnTo>
                <a:lnTo>
                  <a:pt x="49" y="213"/>
                </a:lnTo>
                <a:lnTo>
                  <a:pt x="49" y="210"/>
                </a:lnTo>
                <a:lnTo>
                  <a:pt x="50" y="209"/>
                </a:lnTo>
                <a:lnTo>
                  <a:pt x="50" y="207"/>
                </a:lnTo>
                <a:lnTo>
                  <a:pt x="52" y="205"/>
                </a:lnTo>
                <a:lnTo>
                  <a:pt x="52" y="203"/>
                </a:lnTo>
                <a:lnTo>
                  <a:pt x="53" y="202"/>
                </a:lnTo>
                <a:lnTo>
                  <a:pt x="53" y="201"/>
                </a:lnTo>
                <a:lnTo>
                  <a:pt x="53" y="200"/>
                </a:lnTo>
                <a:lnTo>
                  <a:pt x="54" y="198"/>
                </a:lnTo>
                <a:lnTo>
                  <a:pt x="54" y="197"/>
                </a:lnTo>
                <a:lnTo>
                  <a:pt x="54" y="196"/>
                </a:lnTo>
                <a:lnTo>
                  <a:pt x="56" y="194"/>
                </a:lnTo>
                <a:lnTo>
                  <a:pt x="56" y="193"/>
                </a:lnTo>
                <a:lnTo>
                  <a:pt x="56" y="192"/>
                </a:lnTo>
                <a:lnTo>
                  <a:pt x="57" y="192"/>
                </a:lnTo>
                <a:lnTo>
                  <a:pt x="57" y="190"/>
                </a:lnTo>
                <a:lnTo>
                  <a:pt x="57" y="189"/>
                </a:lnTo>
                <a:lnTo>
                  <a:pt x="58" y="188"/>
                </a:lnTo>
                <a:lnTo>
                  <a:pt x="58" y="186"/>
                </a:lnTo>
                <a:lnTo>
                  <a:pt x="58" y="185"/>
                </a:lnTo>
                <a:lnTo>
                  <a:pt x="58" y="184"/>
                </a:lnTo>
                <a:lnTo>
                  <a:pt x="60" y="182"/>
                </a:lnTo>
                <a:lnTo>
                  <a:pt x="60" y="181"/>
                </a:lnTo>
                <a:lnTo>
                  <a:pt x="60" y="180"/>
                </a:lnTo>
                <a:lnTo>
                  <a:pt x="61" y="178"/>
                </a:lnTo>
                <a:lnTo>
                  <a:pt x="61" y="177"/>
                </a:lnTo>
                <a:lnTo>
                  <a:pt x="62" y="174"/>
                </a:lnTo>
                <a:lnTo>
                  <a:pt x="62" y="173"/>
                </a:lnTo>
                <a:lnTo>
                  <a:pt x="62" y="172"/>
                </a:lnTo>
                <a:lnTo>
                  <a:pt x="64" y="169"/>
                </a:lnTo>
                <a:lnTo>
                  <a:pt x="64" y="166"/>
                </a:lnTo>
                <a:lnTo>
                  <a:pt x="65" y="165"/>
                </a:lnTo>
                <a:lnTo>
                  <a:pt x="65" y="162"/>
                </a:lnTo>
                <a:lnTo>
                  <a:pt x="66" y="161"/>
                </a:lnTo>
                <a:lnTo>
                  <a:pt x="66" y="158"/>
                </a:lnTo>
                <a:lnTo>
                  <a:pt x="68" y="157"/>
                </a:lnTo>
                <a:lnTo>
                  <a:pt x="68" y="156"/>
                </a:lnTo>
                <a:lnTo>
                  <a:pt x="68" y="154"/>
                </a:lnTo>
                <a:lnTo>
                  <a:pt x="69" y="153"/>
                </a:lnTo>
                <a:lnTo>
                  <a:pt x="69" y="152"/>
                </a:lnTo>
                <a:lnTo>
                  <a:pt x="69" y="150"/>
                </a:lnTo>
                <a:lnTo>
                  <a:pt x="70" y="149"/>
                </a:lnTo>
                <a:lnTo>
                  <a:pt x="70" y="148"/>
                </a:lnTo>
                <a:lnTo>
                  <a:pt x="70" y="146"/>
                </a:lnTo>
                <a:lnTo>
                  <a:pt x="72" y="145"/>
                </a:lnTo>
                <a:lnTo>
                  <a:pt x="72" y="144"/>
                </a:lnTo>
                <a:lnTo>
                  <a:pt x="72" y="142"/>
                </a:lnTo>
                <a:lnTo>
                  <a:pt x="72" y="141"/>
                </a:lnTo>
                <a:lnTo>
                  <a:pt x="73" y="141"/>
                </a:lnTo>
                <a:lnTo>
                  <a:pt x="73" y="140"/>
                </a:lnTo>
                <a:lnTo>
                  <a:pt x="73" y="138"/>
                </a:lnTo>
                <a:lnTo>
                  <a:pt x="73" y="137"/>
                </a:lnTo>
                <a:lnTo>
                  <a:pt x="74" y="136"/>
                </a:lnTo>
                <a:lnTo>
                  <a:pt x="74" y="134"/>
                </a:lnTo>
                <a:lnTo>
                  <a:pt x="74" y="133"/>
                </a:lnTo>
                <a:lnTo>
                  <a:pt x="76" y="132"/>
                </a:lnTo>
                <a:lnTo>
                  <a:pt x="76" y="130"/>
                </a:lnTo>
                <a:lnTo>
                  <a:pt x="76" y="129"/>
                </a:lnTo>
                <a:lnTo>
                  <a:pt x="77" y="127"/>
                </a:lnTo>
                <a:lnTo>
                  <a:pt x="77" y="125"/>
                </a:lnTo>
                <a:lnTo>
                  <a:pt x="78" y="123"/>
                </a:lnTo>
                <a:lnTo>
                  <a:pt x="78" y="121"/>
                </a:lnTo>
                <a:lnTo>
                  <a:pt x="80" y="119"/>
                </a:lnTo>
                <a:lnTo>
                  <a:pt x="80" y="117"/>
                </a:lnTo>
                <a:lnTo>
                  <a:pt x="81" y="115"/>
                </a:lnTo>
                <a:lnTo>
                  <a:pt x="81" y="113"/>
                </a:lnTo>
                <a:lnTo>
                  <a:pt x="82" y="111"/>
                </a:lnTo>
                <a:lnTo>
                  <a:pt x="82" y="109"/>
                </a:lnTo>
                <a:lnTo>
                  <a:pt x="82" y="108"/>
                </a:lnTo>
                <a:lnTo>
                  <a:pt x="84" y="107"/>
                </a:lnTo>
                <a:lnTo>
                  <a:pt x="84" y="105"/>
                </a:lnTo>
                <a:lnTo>
                  <a:pt x="84" y="104"/>
                </a:lnTo>
                <a:lnTo>
                  <a:pt x="84" y="103"/>
                </a:lnTo>
                <a:lnTo>
                  <a:pt x="85" y="101"/>
                </a:lnTo>
                <a:lnTo>
                  <a:pt x="85" y="100"/>
                </a:lnTo>
                <a:lnTo>
                  <a:pt x="85" y="99"/>
                </a:lnTo>
                <a:lnTo>
                  <a:pt x="85" y="97"/>
                </a:lnTo>
                <a:lnTo>
                  <a:pt x="86" y="96"/>
                </a:lnTo>
                <a:lnTo>
                  <a:pt x="86" y="95"/>
                </a:lnTo>
                <a:lnTo>
                  <a:pt x="86" y="93"/>
                </a:lnTo>
                <a:lnTo>
                  <a:pt x="86" y="92"/>
                </a:lnTo>
                <a:lnTo>
                  <a:pt x="86" y="91"/>
                </a:lnTo>
                <a:lnTo>
                  <a:pt x="86" y="89"/>
                </a:lnTo>
                <a:lnTo>
                  <a:pt x="88" y="89"/>
                </a:lnTo>
                <a:lnTo>
                  <a:pt x="88" y="88"/>
                </a:lnTo>
                <a:lnTo>
                  <a:pt x="88" y="87"/>
                </a:lnTo>
                <a:lnTo>
                  <a:pt x="88" y="85"/>
                </a:lnTo>
                <a:lnTo>
                  <a:pt x="88" y="84"/>
                </a:lnTo>
                <a:lnTo>
                  <a:pt x="88" y="83"/>
                </a:lnTo>
                <a:lnTo>
                  <a:pt x="88" y="81"/>
                </a:lnTo>
                <a:lnTo>
                  <a:pt x="88" y="80"/>
                </a:lnTo>
                <a:lnTo>
                  <a:pt x="88" y="77"/>
                </a:lnTo>
                <a:lnTo>
                  <a:pt x="88" y="76"/>
                </a:lnTo>
                <a:lnTo>
                  <a:pt x="88" y="73"/>
                </a:lnTo>
                <a:lnTo>
                  <a:pt x="89" y="72"/>
                </a:lnTo>
                <a:lnTo>
                  <a:pt x="89" y="71"/>
                </a:lnTo>
                <a:lnTo>
                  <a:pt x="89" y="69"/>
                </a:lnTo>
                <a:lnTo>
                  <a:pt x="89" y="67"/>
                </a:lnTo>
                <a:lnTo>
                  <a:pt x="89" y="65"/>
                </a:lnTo>
                <a:lnTo>
                  <a:pt x="89" y="64"/>
                </a:lnTo>
                <a:lnTo>
                  <a:pt x="89" y="63"/>
                </a:lnTo>
                <a:lnTo>
                  <a:pt x="89" y="61"/>
                </a:lnTo>
                <a:lnTo>
                  <a:pt x="89" y="60"/>
                </a:lnTo>
                <a:lnTo>
                  <a:pt x="90" y="59"/>
                </a:lnTo>
                <a:lnTo>
                  <a:pt x="90" y="57"/>
                </a:lnTo>
                <a:lnTo>
                  <a:pt x="90" y="56"/>
                </a:lnTo>
                <a:lnTo>
                  <a:pt x="90" y="55"/>
                </a:lnTo>
                <a:lnTo>
                  <a:pt x="90" y="53"/>
                </a:lnTo>
                <a:lnTo>
                  <a:pt x="90" y="52"/>
                </a:lnTo>
                <a:lnTo>
                  <a:pt x="90" y="51"/>
                </a:lnTo>
                <a:lnTo>
                  <a:pt x="90" y="50"/>
                </a:lnTo>
                <a:lnTo>
                  <a:pt x="92" y="50"/>
                </a:lnTo>
                <a:lnTo>
                  <a:pt x="92" y="48"/>
                </a:lnTo>
                <a:lnTo>
                  <a:pt x="92" y="47"/>
                </a:lnTo>
                <a:lnTo>
                  <a:pt x="92" y="46"/>
                </a:lnTo>
                <a:lnTo>
                  <a:pt x="92" y="44"/>
                </a:lnTo>
                <a:lnTo>
                  <a:pt x="92" y="43"/>
                </a:lnTo>
                <a:lnTo>
                  <a:pt x="93" y="42"/>
                </a:lnTo>
                <a:lnTo>
                  <a:pt x="93" y="40"/>
                </a:lnTo>
                <a:lnTo>
                  <a:pt x="93" y="39"/>
                </a:lnTo>
                <a:lnTo>
                  <a:pt x="93" y="38"/>
                </a:lnTo>
                <a:lnTo>
                  <a:pt x="93" y="36"/>
                </a:lnTo>
                <a:lnTo>
                  <a:pt x="94" y="35"/>
                </a:lnTo>
                <a:lnTo>
                  <a:pt x="94" y="34"/>
                </a:lnTo>
                <a:lnTo>
                  <a:pt x="94" y="32"/>
                </a:lnTo>
                <a:lnTo>
                  <a:pt x="94" y="31"/>
                </a:lnTo>
                <a:lnTo>
                  <a:pt x="94" y="30"/>
                </a:lnTo>
                <a:lnTo>
                  <a:pt x="94" y="28"/>
                </a:lnTo>
                <a:lnTo>
                  <a:pt x="94" y="27"/>
                </a:lnTo>
                <a:lnTo>
                  <a:pt x="94" y="26"/>
                </a:lnTo>
                <a:lnTo>
                  <a:pt x="94" y="24"/>
                </a:lnTo>
                <a:lnTo>
                  <a:pt x="94" y="23"/>
                </a:lnTo>
                <a:lnTo>
                  <a:pt x="94" y="22"/>
                </a:lnTo>
                <a:lnTo>
                  <a:pt x="94" y="20"/>
                </a:lnTo>
                <a:lnTo>
                  <a:pt x="94" y="19"/>
                </a:lnTo>
                <a:lnTo>
                  <a:pt x="94" y="18"/>
                </a:lnTo>
                <a:lnTo>
                  <a:pt x="94" y="16"/>
                </a:lnTo>
                <a:lnTo>
                  <a:pt x="94" y="15"/>
                </a:lnTo>
                <a:lnTo>
                  <a:pt x="94" y="14"/>
                </a:lnTo>
                <a:lnTo>
                  <a:pt x="94" y="11"/>
                </a:lnTo>
                <a:lnTo>
                  <a:pt x="94" y="10"/>
                </a:lnTo>
                <a:lnTo>
                  <a:pt x="94" y="7"/>
                </a:lnTo>
                <a:lnTo>
                  <a:pt x="93" y="6"/>
                </a:lnTo>
                <a:lnTo>
                  <a:pt x="93" y="3"/>
                </a:lnTo>
                <a:lnTo>
                  <a:pt x="93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31" name="Freeform 39">
            <a:extLst>
              <a:ext uri="{FF2B5EF4-FFF2-40B4-BE49-F238E27FC236}">
                <a16:creationId xmlns:a16="http://schemas.microsoft.com/office/drawing/2014/main" id="{0DE49CB4-96A5-1E43-B61D-D57C5D0EAA5B}"/>
              </a:ext>
            </a:extLst>
          </p:cNvPr>
          <p:cNvSpPr>
            <a:spLocks/>
          </p:cNvSpPr>
          <p:nvPr/>
        </p:nvSpPr>
        <p:spPr bwMode="auto">
          <a:xfrm>
            <a:off x="7351713" y="2243138"/>
            <a:ext cx="95250" cy="95250"/>
          </a:xfrm>
          <a:custGeom>
            <a:avLst/>
            <a:gdLst>
              <a:gd name="T0" fmla="*/ 1 w 120"/>
              <a:gd name="T1" fmla="*/ 0 h 121"/>
              <a:gd name="T2" fmla="*/ 1 w 120"/>
              <a:gd name="T3" fmla="*/ 0 h 121"/>
              <a:gd name="T4" fmla="*/ 1 w 120"/>
              <a:gd name="T5" fmla="*/ 0 h 121"/>
              <a:gd name="T6" fmla="*/ 1 w 120"/>
              <a:gd name="T7" fmla="*/ 0 h 121"/>
              <a:gd name="T8" fmla="*/ 1 w 120"/>
              <a:gd name="T9" fmla="*/ 0 h 121"/>
              <a:gd name="T10" fmla="*/ 1 w 120"/>
              <a:gd name="T11" fmla="*/ 0 h 121"/>
              <a:gd name="T12" fmla="*/ 1 w 120"/>
              <a:gd name="T13" fmla="*/ 0 h 121"/>
              <a:gd name="T14" fmla="*/ 1 w 120"/>
              <a:gd name="T15" fmla="*/ 0 h 121"/>
              <a:gd name="T16" fmla="*/ 1 w 120"/>
              <a:gd name="T17" fmla="*/ 0 h 121"/>
              <a:gd name="T18" fmla="*/ 0 w 120"/>
              <a:gd name="T19" fmla="*/ 0 h 121"/>
              <a:gd name="T20" fmla="*/ 0 w 120"/>
              <a:gd name="T21" fmla="*/ 0 h 121"/>
              <a:gd name="T22" fmla="*/ 0 w 120"/>
              <a:gd name="T23" fmla="*/ 0 h 121"/>
              <a:gd name="T24" fmla="*/ 1 w 120"/>
              <a:gd name="T25" fmla="*/ 0 h 121"/>
              <a:gd name="T26" fmla="*/ 1 w 120"/>
              <a:gd name="T27" fmla="*/ 0 h 121"/>
              <a:gd name="T28" fmla="*/ 1 w 120"/>
              <a:gd name="T29" fmla="*/ 0 h 121"/>
              <a:gd name="T30" fmla="*/ 1 w 120"/>
              <a:gd name="T31" fmla="*/ 0 h 121"/>
              <a:gd name="T32" fmla="*/ 1 w 120"/>
              <a:gd name="T33" fmla="*/ 0 h 121"/>
              <a:gd name="T34" fmla="*/ 1 w 120"/>
              <a:gd name="T35" fmla="*/ 0 h 121"/>
              <a:gd name="T36" fmla="*/ 1 w 120"/>
              <a:gd name="T37" fmla="*/ 0 h 121"/>
              <a:gd name="T38" fmla="*/ 1 w 120"/>
              <a:gd name="T39" fmla="*/ 0 h 121"/>
              <a:gd name="T40" fmla="*/ 1 w 120"/>
              <a:gd name="T41" fmla="*/ 0 h 121"/>
              <a:gd name="T42" fmla="*/ 1 w 120"/>
              <a:gd name="T43" fmla="*/ 0 h 121"/>
              <a:gd name="T44" fmla="*/ 1 w 120"/>
              <a:gd name="T45" fmla="*/ 0 h 121"/>
              <a:gd name="T46" fmla="*/ 1 w 120"/>
              <a:gd name="T47" fmla="*/ 0 h 121"/>
              <a:gd name="T48" fmla="*/ 1 w 120"/>
              <a:gd name="T49" fmla="*/ 0 h 121"/>
              <a:gd name="T50" fmla="*/ 1 w 120"/>
              <a:gd name="T51" fmla="*/ 0 h 121"/>
              <a:gd name="T52" fmla="*/ 1 w 120"/>
              <a:gd name="T53" fmla="*/ 0 h 121"/>
              <a:gd name="T54" fmla="*/ 1 w 120"/>
              <a:gd name="T55" fmla="*/ 0 h 121"/>
              <a:gd name="T56" fmla="*/ 1 w 120"/>
              <a:gd name="T57" fmla="*/ 0 h 121"/>
              <a:gd name="T58" fmla="*/ 1 w 120"/>
              <a:gd name="T59" fmla="*/ 0 h 121"/>
              <a:gd name="T60" fmla="*/ 1 w 120"/>
              <a:gd name="T61" fmla="*/ 0 h 121"/>
              <a:gd name="T62" fmla="*/ 1 w 120"/>
              <a:gd name="T63" fmla="*/ 0 h 121"/>
              <a:gd name="T64" fmla="*/ 1 w 120"/>
              <a:gd name="T65" fmla="*/ 0 h 121"/>
              <a:gd name="T66" fmla="*/ 1 w 120"/>
              <a:gd name="T67" fmla="*/ 0 h 121"/>
              <a:gd name="T68" fmla="*/ 1 w 120"/>
              <a:gd name="T69" fmla="*/ 0 h 121"/>
              <a:gd name="T70" fmla="*/ 1 w 120"/>
              <a:gd name="T71" fmla="*/ 0 h 121"/>
              <a:gd name="T72" fmla="*/ 1 w 120"/>
              <a:gd name="T73" fmla="*/ 0 h 121"/>
              <a:gd name="T74" fmla="*/ 1 w 120"/>
              <a:gd name="T75" fmla="*/ 0 h 121"/>
              <a:gd name="T76" fmla="*/ 1 w 120"/>
              <a:gd name="T77" fmla="*/ 0 h 121"/>
              <a:gd name="T78" fmla="*/ 1 w 120"/>
              <a:gd name="T79" fmla="*/ 0 h 121"/>
              <a:gd name="T80" fmla="*/ 1 w 120"/>
              <a:gd name="T81" fmla="*/ 0 h 121"/>
              <a:gd name="T82" fmla="*/ 1 w 120"/>
              <a:gd name="T83" fmla="*/ 0 h 121"/>
              <a:gd name="T84" fmla="*/ 1 w 120"/>
              <a:gd name="T85" fmla="*/ 0 h 121"/>
              <a:gd name="T86" fmla="*/ 1 w 120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20"/>
              <a:gd name="T133" fmla="*/ 0 h 121"/>
              <a:gd name="T134" fmla="*/ 120 w 120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20" h="121">
                <a:moveTo>
                  <a:pt x="60" y="0"/>
                </a:moveTo>
                <a:lnTo>
                  <a:pt x="57" y="0"/>
                </a:lnTo>
                <a:lnTo>
                  <a:pt x="53" y="0"/>
                </a:lnTo>
                <a:lnTo>
                  <a:pt x="51" y="0"/>
                </a:lnTo>
                <a:lnTo>
                  <a:pt x="48" y="1"/>
                </a:lnTo>
                <a:lnTo>
                  <a:pt x="46" y="1"/>
                </a:lnTo>
                <a:lnTo>
                  <a:pt x="42" y="3"/>
                </a:lnTo>
                <a:lnTo>
                  <a:pt x="39" y="4"/>
                </a:lnTo>
                <a:lnTo>
                  <a:pt x="36" y="4"/>
                </a:lnTo>
                <a:lnTo>
                  <a:pt x="34" y="5"/>
                </a:lnTo>
                <a:lnTo>
                  <a:pt x="31" y="7"/>
                </a:lnTo>
                <a:lnTo>
                  <a:pt x="28" y="8"/>
                </a:lnTo>
                <a:lnTo>
                  <a:pt x="27" y="11"/>
                </a:lnTo>
                <a:lnTo>
                  <a:pt x="24" y="12"/>
                </a:lnTo>
                <a:lnTo>
                  <a:pt x="22" y="13"/>
                </a:lnTo>
                <a:lnTo>
                  <a:pt x="19" y="16"/>
                </a:lnTo>
                <a:lnTo>
                  <a:pt x="18" y="17"/>
                </a:lnTo>
                <a:lnTo>
                  <a:pt x="15" y="20"/>
                </a:lnTo>
                <a:lnTo>
                  <a:pt x="14" y="21"/>
                </a:lnTo>
                <a:lnTo>
                  <a:pt x="12" y="24"/>
                </a:lnTo>
                <a:lnTo>
                  <a:pt x="10" y="27"/>
                </a:lnTo>
                <a:lnTo>
                  <a:pt x="8" y="29"/>
                </a:lnTo>
                <a:lnTo>
                  <a:pt x="7" y="32"/>
                </a:lnTo>
                <a:lnTo>
                  <a:pt x="6" y="35"/>
                </a:lnTo>
                <a:lnTo>
                  <a:pt x="4" y="37"/>
                </a:lnTo>
                <a:lnTo>
                  <a:pt x="3" y="40"/>
                </a:lnTo>
                <a:lnTo>
                  <a:pt x="3" y="43"/>
                </a:lnTo>
                <a:lnTo>
                  <a:pt x="2" y="45"/>
                </a:lnTo>
                <a:lnTo>
                  <a:pt x="2" y="48"/>
                </a:lnTo>
                <a:lnTo>
                  <a:pt x="0" y="51"/>
                </a:lnTo>
                <a:lnTo>
                  <a:pt x="0" y="55"/>
                </a:lnTo>
                <a:lnTo>
                  <a:pt x="0" y="57"/>
                </a:lnTo>
                <a:lnTo>
                  <a:pt x="0" y="60"/>
                </a:lnTo>
                <a:lnTo>
                  <a:pt x="0" y="64"/>
                </a:lnTo>
                <a:lnTo>
                  <a:pt x="0" y="66"/>
                </a:lnTo>
                <a:lnTo>
                  <a:pt x="0" y="69"/>
                </a:lnTo>
                <a:lnTo>
                  <a:pt x="2" y="72"/>
                </a:lnTo>
                <a:lnTo>
                  <a:pt x="2" y="76"/>
                </a:lnTo>
                <a:lnTo>
                  <a:pt x="3" y="78"/>
                </a:lnTo>
                <a:lnTo>
                  <a:pt x="3" y="81"/>
                </a:lnTo>
                <a:lnTo>
                  <a:pt x="4" y="84"/>
                </a:lnTo>
                <a:lnTo>
                  <a:pt x="6" y="86"/>
                </a:lnTo>
                <a:lnTo>
                  <a:pt x="7" y="89"/>
                </a:lnTo>
                <a:lnTo>
                  <a:pt x="8" y="92"/>
                </a:lnTo>
                <a:lnTo>
                  <a:pt x="10" y="94"/>
                </a:lnTo>
                <a:lnTo>
                  <a:pt x="12" y="96"/>
                </a:lnTo>
                <a:lnTo>
                  <a:pt x="14" y="98"/>
                </a:lnTo>
                <a:lnTo>
                  <a:pt x="15" y="101"/>
                </a:lnTo>
                <a:lnTo>
                  <a:pt x="18" y="102"/>
                </a:lnTo>
                <a:lnTo>
                  <a:pt x="19" y="105"/>
                </a:lnTo>
                <a:lnTo>
                  <a:pt x="22" y="106"/>
                </a:lnTo>
                <a:lnTo>
                  <a:pt x="24" y="109"/>
                </a:lnTo>
                <a:lnTo>
                  <a:pt x="27" y="110"/>
                </a:lnTo>
                <a:lnTo>
                  <a:pt x="28" y="112"/>
                </a:lnTo>
                <a:lnTo>
                  <a:pt x="31" y="113"/>
                </a:lnTo>
                <a:lnTo>
                  <a:pt x="34" y="114"/>
                </a:lnTo>
                <a:lnTo>
                  <a:pt x="36" y="116"/>
                </a:lnTo>
                <a:lnTo>
                  <a:pt x="39" y="117"/>
                </a:lnTo>
                <a:lnTo>
                  <a:pt x="42" y="118"/>
                </a:lnTo>
                <a:lnTo>
                  <a:pt x="46" y="118"/>
                </a:lnTo>
                <a:lnTo>
                  <a:pt x="48" y="120"/>
                </a:lnTo>
                <a:lnTo>
                  <a:pt x="51" y="120"/>
                </a:lnTo>
                <a:lnTo>
                  <a:pt x="53" y="120"/>
                </a:lnTo>
                <a:lnTo>
                  <a:pt x="57" y="121"/>
                </a:lnTo>
                <a:lnTo>
                  <a:pt x="60" y="121"/>
                </a:lnTo>
                <a:lnTo>
                  <a:pt x="63" y="121"/>
                </a:lnTo>
                <a:lnTo>
                  <a:pt x="67" y="120"/>
                </a:lnTo>
                <a:lnTo>
                  <a:pt x="69" y="120"/>
                </a:lnTo>
                <a:lnTo>
                  <a:pt x="72" y="120"/>
                </a:lnTo>
                <a:lnTo>
                  <a:pt x="75" y="118"/>
                </a:lnTo>
                <a:lnTo>
                  <a:pt x="77" y="118"/>
                </a:lnTo>
                <a:lnTo>
                  <a:pt x="81" y="117"/>
                </a:lnTo>
                <a:lnTo>
                  <a:pt x="84" y="116"/>
                </a:lnTo>
                <a:lnTo>
                  <a:pt x="87" y="114"/>
                </a:lnTo>
                <a:lnTo>
                  <a:pt x="89" y="113"/>
                </a:lnTo>
                <a:lnTo>
                  <a:pt x="92" y="112"/>
                </a:lnTo>
                <a:lnTo>
                  <a:pt x="93" y="110"/>
                </a:lnTo>
                <a:lnTo>
                  <a:pt x="96" y="109"/>
                </a:lnTo>
                <a:lnTo>
                  <a:pt x="99" y="106"/>
                </a:lnTo>
                <a:lnTo>
                  <a:pt x="101" y="105"/>
                </a:lnTo>
                <a:lnTo>
                  <a:pt x="103" y="102"/>
                </a:lnTo>
                <a:lnTo>
                  <a:pt x="105" y="101"/>
                </a:lnTo>
                <a:lnTo>
                  <a:pt x="107" y="98"/>
                </a:lnTo>
                <a:lnTo>
                  <a:pt x="108" y="96"/>
                </a:lnTo>
                <a:lnTo>
                  <a:pt x="111" y="94"/>
                </a:lnTo>
                <a:lnTo>
                  <a:pt x="112" y="92"/>
                </a:lnTo>
                <a:lnTo>
                  <a:pt x="113" y="89"/>
                </a:lnTo>
                <a:lnTo>
                  <a:pt x="115" y="86"/>
                </a:lnTo>
                <a:lnTo>
                  <a:pt x="116" y="84"/>
                </a:lnTo>
                <a:lnTo>
                  <a:pt x="117" y="81"/>
                </a:lnTo>
                <a:lnTo>
                  <a:pt x="117" y="78"/>
                </a:lnTo>
                <a:lnTo>
                  <a:pt x="119" y="76"/>
                </a:lnTo>
                <a:lnTo>
                  <a:pt x="119" y="72"/>
                </a:lnTo>
                <a:lnTo>
                  <a:pt x="120" y="69"/>
                </a:lnTo>
                <a:lnTo>
                  <a:pt x="120" y="66"/>
                </a:lnTo>
                <a:lnTo>
                  <a:pt x="120" y="64"/>
                </a:lnTo>
                <a:lnTo>
                  <a:pt x="120" y="60"/>
                </a:lnTo>
                <a:lnTo>
                  <a:pt x="120" y="57"/>
                </a:lnTo>
                <a:lnTo>
                  <a:pt x="120" y="55"/>
                </a:lnTo>
                <a:lnTo>
                  <a:pt x="120" y="51"/>
                </a:lnTo>
                <a:lnTo>
                  <a:pt x="119" y="48"/>
                </a:lnTo>
                <a:lnTo>
                  <a:pt x="119" y="45"/>
                </a:lnTo>
                <a:lnTo>
                  <a:pt x="117" y="43"/>
                </a:lnTo>
                <a:lnTo>
                  <a:pt x="117" y="40"/>
                </a:lnTo>
                <a:lnTo>
                  <a:pt x="116" y="37"/>
                </a:lnTo>
                <a:lnTo>
                  <a:pt x="115" y="35"/>
                </a:lnTo>
                <a:lnTo>
                  <a:pt x="113" y="32"/>
                </a:lnTo>
                <a:lnTo>
                  <a:pt x="112" y="29"/>
                </a:lnTo>
                <a:lnTo>
                  <a:pt x="111" y="27"/>
                </a:lnTo>
                <a:lnTo>
                  <a:pt x="108" y="24"/>
                </a:lnTo>
                <a:lnTo>
                  <a:pt x="107" y="21"/>
                </a:lnTo>
                <a:lnTo>
                  <a:pt x="105" y="20"/>
                </a:lnTo>
                <a:lnTo>
                  <a:pt x="103" y="17"/>
                </a:lnTo>
                <a:lnTo>
                  <a:pt x="101" y="16"/>
                </a:lnTo>
                <a:lnTo>
                  <a:pt x="99" y="13"/>
                </a:lnTo>
                <a:lnTo>
                  <a:pt x="96" y="12"/>
                </a:lnTo>
                <a:lnTo>
                  <a:pt x="93" y="11"/>
                </a:lnTo>
                <a:lnTo>
                  <a:pt x="92" y="8"/>
                </a:lnTo>
                <a:lnTo>
                  <a:pt x="89" y="7"/>
                </a:lnTo>
                <a:lnTo>
                  <a:pt x="87" y="5"/>
                </a:lnTo>
                <a:lnTo>
                  <a:pt x="84" y="4"/>
                </a:lnTo>
                <a:lnTo>
                  <a:pt x="81" y="4"/>
                </a:lnTo>
                <a:lnTo>
                  <a:pt x="77" y="3"/>
                </a:lnTo>
                <a:lnTo>
                  <a:pt x="75" y="1"/>
                </a:lnTo>
                <a:lnTo>
                  <a:pt x="72" y="1"/>
                </a:lnTo>
                <a:lnTo>
                  <a:pt x="69" y="0"/>
                </a:lnTo>
                <a:lnTo>
                  <a:pt x="67" y="0"/>
                </a:lnTo>
                <a:lnTo>
                  <a:pt x="63" y="0"/>
                </a:lnTo>
                <a:lnTo>
                  <a:pt x="60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32" name="Freeform 40">
            <a:extLst>
              <a:ext uri="{FF2B5EF4-FFF2-40B4-BE49-F238E27FC236}">
                <a16:creationId xmlns:a16="http://schemas.microsoft.com/office/drawing/2014/main" id="{D8EEEA54-AE4C-CF44-BFF9-8FA8B373FC6E}"/>
              </a:ext>
            </a:extLst>
          </p:cNvPr>
          <p:cNvSpPr>
            <a:spLocks/>
          </p:cNvSpPr>
          <p:nvPr/>
        </p:nvSpPr>
        <p:spPr bwMode="auto">
          <a:xfrm>
            <a:off x="7351713" y="1947863"/>
            <a:ext cx="95250" cy="95250"/>
          </a:xfrm>
          <a:custGeom>
            <a:avLst/>
            <a:gdLst>
              <a:gd name="T0" fmla="*/ 1 w 120"/>
              <a:gd name="T1" fmla="*/ 0 h 121"/>
              <a:gd name="T2" fmla="*/ 1 w 120"/>
              <a:gd name="T3" fmla="*/ 0 h 121"/>
              <a:gd name="T4" fmla="*/ 1 w 120"/>
              <a:gd name="T5" fmla="*/ 0 h 121"/>
              <a:gd name="T6" fmla="*/ 1 w 120"/>
              <a:gd name="T7" fmla="*/ 0 h 121"/>
              <a:gd name="T8" fmla="*/ 1 w 120"/>
              <a:gd name="T9" fmla="*/ 0 h 121"/>
              <a:gd name="T10" fmla="*/ 1 w 120"/>
              <a:gd name="T11" fmla="*/ 0 h 121"/>
              <a:gd name="T12" fmla="*/ 1 w 120"/>
              <a:gd name="T13" fmla="*/ 0 h 121"/>
              <a:gd name="T14" fmla="*/ 1 w 120"/>
              <a:gd name="T15" fmla="*/ 0 h 121"/>
              <a:gd name="T16" fmla="*/ 1 w 120"/>
              <a:gd name="T17" fmla="*/ 0 h 121"/>
              <a:gd name="T18" fmla="*/ 0 w 120"/>
              <a:gd name="T19" fmla="*/ 0 h 121"/>
              <a:gd name="T20" fmla="*/ 0 w 120"/>
              <a:gd name="T21" fmla="*/ 0 h 121"/>
              <a:gd name="T22" fmla="*/ 0 w 120"/>
              <a:gd name="T23" fmla="*/ 0 h 121"/>
              <a:gd name="T24" fmla="*/ 1 w 120"/>
              <a:gd name="T25" fmla="*/ 0 h 121"/>
              <a:gd name="T26" fmla="*/ 1 w 120"/>
              <a:gd name="T27" fmla="*/ 0 h 121"/>
              <a:gd name="T28" fmla="*/ 1 w 120"/>
              <a:gd name="T29" fmla="*/ 0 h 121"/>
              <a:gd name="T30" fmla="*/ 1 w 120"/>
              <a:gd name="T31" fmla="*/ 0 h 121"/>
              <a:gd name="T32" fmla="*/ 1 w 120"/>
              <a:gd name="T33" fmla="*/ 0 h 121"/>
              <a:gd name="T34" fmla="*/ 1 w 120"/>
              <a:gd name="T35" fmla="*/ 0 h 121"/>
              <a:gd name="T36" fmla="*/ 1 w 120"/>
              <a:gd name="T37" fmla="*/ 0 h 121"/>
              <a:gd name="T38" fmla="*/ 1 w 120"/>
              <a:gd name="T39" fmla="*/ 0 h 121"/>
              <a:gd name="T40" fmla="*/ 1 w 120"/>
              <a:gd name="T41" fmla="*/ 0 h 121"/>
              <a:gd name="T42" fmla="*/ 1 w 120"/>
              <a:gd name="T43" fmla="*/ 0 h 121"/>
              <a:gd name="T44" fmla="*/ 1 w 120"/>
              <a:gd name="T45" fmla="*/ 0 h 121"/>
              <a:gd name="T46" fmla="*/ 1 w 120"/>
              <a:gd name="T47" fmla="*/ 0 h 121"/>
              <a:gd name="T48" fmla="*/ 1 w 120"/>
              <a:gd name="T49" fmla="*/ 0 h 121"/>
              <a:gd name="T50" fmla="*/ 1 w 120"/>
              <a:gd name="T51" fmla="*/ 0 h 121"/>
              <a:gd name="T52" fmla="*/ 1 w 120"/>
              <a:gd name="T53" fmla="*/ 0 h 121"/>
              <a:gd name="T54" fmla="*/ 1 w 120"/>
              <a:gd name="T55" fmla="*/ 0 h 121"/>
              <a:gd name="T56" fmla="*/ 1 w 120"/>
              <a:gd name="T57" fmla="*/ 0 h 121"/>
              <a:gd name="T58" fmla="*/ 1 w 120"/>
              <a:gd name="T59" fmla="*/ 0 h 121"/>
              <a:gd name="T60" fmla="*/ 1 w 120"/>
              <a:gd name="T61" fmla="*/ 0 h 121"/>
              <a:gd name="T62" fmla="*/ 1 w 120"/>
              <a:gd name="T63" fmla="*/ 0 h 121"/>
              <a:gd name="T64" fmla="*/ 1 w 120"/>
              <a:gd name="T65" fmla="*/ 0 h 121"/>
              <a:gd name="T66" fmla="*/ 1 w 120"/>
              <a:gd name="T67" fmla="*/ 0 h 121"/>
              <a:gd name="T68" fmla="*/ 1 w 120"/>
              <a:gd name="T69" fmla="*/ 0 h 121"/>
              <a:gd name="T70" fmla="*/ 1 w 120"/>
              <a:gd name="T71" fmla="*/ 0 h 121"/>
              <a:gd name="T72" fmla="*/ 1 w 120"/>
              <a:gd name="T73" fmla="*/ 0 h 121"/>
              <a:gd name="T74" fmla="*/ 1 w 120"/>
              <a:gd name="T75" fmla="*/ 0 h 121"/>
              <a:gd name="T76" fmla="*/ 1 w 120"/>
              <a:gd name="T77" fmla="*/ 0 h 121"/>
              <a:gd name="T78" fmla="*/ 1 w 120"/>
              <a:gd name="T79" fmla="*/ 0 h 121"/>
              <a:gd name="T80" fmla="*/ 1 w 120"/>
              <a:gd name="T81" fmla="*/ 0 h 121"/>
              <a:gd name="T82" fmla="*/ 1 w 120"/>
              <a:gd name="T83" fmla="*/ 0 h 121"/>
              <a:gd name="T84" fmla="*/ 1 w 120"/>
              <a:gd name="T85" fmla="*/ 0 h 121"/>
              <a:gd name="T86" fmla="*/ 1 w 120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20"/>
              <a:gd name="T133" fmla="*/ 0 h 121"/>
              <a:gd name="T134" fmla="*/ 120 w 120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20" h="121">
                <a:moveTo>
                  <a:pt x="60" y="0"/>
                </a:moveTo>
                <a:lnTo>
                  <a:pt x="57" y="0"/>
                </a:lnTo>
                <a:lnTo>
                  <a:pt x="53" y="0"/>
                </a:lnTo>
                <a:lnTo>
                  <a:pt x="51" y="0"/>
                </a:lnTo>
                <a:lnTo>
                  <a:pt x="48" y="1"/>
                </a:lnTo>
                <a:lnTo>
                  <a:pt x="46" y="1"/>
                </a:lnTo>
                <a:lnTo>
                  <a:pt x="42" y="3"/>
                </a:lnTo>
                <a:lnTo>
                  <a:pt x="39" y="4"/>
                </a:lnTo>
                <a:lnTo>
                  <a:pt x="36" y="4"/>
                </a:lnTo>
                <a:lnTo>
                  <a:pt x="34" y="5"/>
                </a:lnTo>
                <a:lnTo>
                  <a:pt x="31" y="7"/>
                </a:lnTo>
                <a:lnTo>
                  <a:pt x="28" y="8"/>
                </a:lnTo>
                <a:lnTo>
                  <a:pt x="27" y="10"/>
                </a:lnTo>
                <a:lnTo>
                  <a:pt x="24" y="12"/>
                </a:lnTo>
                <a:lnTo>
                  <a:pt x="22" y="13"/>
                </a:lnTo>
                <a:lnTo>
                  <a:pt x="19" y="16"/>
                </a:lnTo>
                <a:lnTo>
                  <a:pt x="18" y="17"/>
                </a:lnTo>
                <a:lnTo>
                  <a:pt x="15" y="20"/>
                </a:lnTo>
                <a:lnTo>
                  <a:pt x="14" y="21"/>
                </a:lnTo>
                <a:lnTo>
                  <a:pt x="12" y="24"/>
                </a:lnTo>
                <a:lnTo>
                  <a:pt x="10" y="26"/>
                </a:lnTo>
                <a:lnTo>
                  <a:pt x="8" y="29"/>
                </a:lnTo>
                <a:lnTo>
                  <a:pt x="7" y="32"/>
                </a:lnTo>
                <a:lnTo>
                  <a:pt x="6" y="34"/>
                </a:lnTo>
                <a:lnTo>
                  <a:pt x="4" y="37"/>
                </a:lnTo>
                <a:lnTo>
                  <a:pt x="3" y="40"/>
                </a:lnTo>
                <a:lnTo>
                  <a:pt x="3" y="42"/>
                </a:lnTo>
                <a:lnTo>
                  <a:pt x="2" y="45"/>
                </a:lnTo>
                <a:lnTo>
                  <a:pt x="2" y="48"/>
                </a:lnTo>
                <a:lnTo>
                  <a:pt x="0" y="50"/>
                </a:lnTo>
                <a:lnTo>
                  <a:pt x="0" y="54"/>
                </a:lnTo>
                <a:lnTo>
                  <a:pt x="0" y="57"/>
                </a:lnTo>
                <a:lnTo>
                  <a:pt x="0" y="60"/>
                </a:lnTo>
                <a:lnTo>
                  <a:pt x="0" y="64"/>
                </a:lnTo>
                <a:lnTo>
                  <a:pt x="0" y="66"/>
                </a:lnTo>
                <a:lnTo>
                  <a:pt x="0" y="69"/>
                </a:lnTo>
                <a:lnTo>
                  <a:pt x="2" y="72"/>
                </a:lnTo>
                <a:lnTo>
                  <a:pt x="2" y="76"/>
                </a:lnTo>
                <a:lnTo>
                  <a:pt x="3" y="78"/>
                </a:lnTo>
                <a:lnTo>
                  <a:pt x="3" y="81"/>
                </a:lnTo>
                <a:lnTo>
                  <a:pt x="4" y="84"/>
                </a:lnTo>
                <a:lnTo>
                  <a:pt x="6" y="86"/>
                </a:lnTo>
                <a:lnTo>
                  <a:pt x="7" y="89"/>
                </a:lnTo>
                <a:lnTo>
                  <a:pt x="8" y="91"/>
                </a:lnTo>
                <a:lnTo>
                  <a:pt x="10" y="94"/>
                </a:lnTo>
                <a:lnTo>
                  <a:pt x="12" y="95"/>
                </a:lnTo>
                <a:lnTo>
                  <a:pt x="14" y="98"/>
                </a:lnTo>
                <a:lnTo>
                  <a:pt x="15" y="101"/>
                </a:lnTo>
                <a:lnTo>
                  <a:pt x="18" y="102"/>
                </a:lnTo>
                <a:lnTo>
                  <a:pt x="19" y="105"/>
                </a:lnTo>
                <a:lnTo>
                  <a:pt x="22" y="106"/>
                </a:lnTo>
                <a:lnTo>
                  <a:pt x="24" y="109"/>
                </a:lnTo>
                <a:lnTo>
                  <a:pt x="27" y="110"/>
                </a:lnTo>
                <a:lnTo>
                  <a:pt x="28" y="111"/>
                </a:lnTo>
                <a:lnTo>
                  <a:pt x="31" y="113"/>
                </a:lnTo>
                <a:lnTo>
                  <a:pt x="34" y="114"/>
                </a:lnTo>
                <a:lnTo>
                  <a:pt x="36" y="115"/>
                </a:lnTo>
                <a:lnTo>
                  <a:pt x="39" y="117"/>
                </a:lnTo>
                <a:lnTo>
                  <a:pt x="42" y="118"/>
                </a:lnTo>
                <a:lnTo>
                  <a:pt x="46" y="118"/>
                </a:lnTo>
                <a:lnTo>
                  <a:pt x="48" y="119"/>
                </a:lnTo>
                <a:lnTo>
                  <a:pt x="51" y="119"/>
                </a:lnTo>
                <a:lnTo>
                  <a:pt x="53" y="119"/>
                </a:lnTo>
                <a:lnTo>
                  <a:pt x="57" y="121"/>
                </a:lnTo>
                <a:lnTo>
                  <a:pt x="60" y="121"/>
                </a:lnTo>
                <a:lnTo>
                  <a:pt x="63" y="121"/>
                </a:lnTo>
                <a:lnTo>
                  <a:pt x="67" y="119"/>
                </a:lnTo>
                <a:lnTo>
                  <a:pt x="69" y="119"/>
                </a:lnTo>
                <a:lnTo>
                  <a:pt x="72" y="119"/>
                </a:lnTo>
                <a:lnTo>
                  <a:pt x="75" y="118"/>
                </a:lnTo>
                <a:lnTo>
                  <a:pt x="77" y="118"/>
                </a:lnTo>
                <a:lnTo>
                  <a:pt x="81" y="117"/>
                </a:lnTo>
                <a:lnTo>
                  <a:pt x="84" y="115"/>
                </a:lnTo>
                <a:lnTo>
                  <a:pt x="87" y="114"/>
                </a:lnTo>
                <a:lnTo>
                  <a:pt x="89" y="113"/>
                </a:lnTo>
                <a:lnTo>
                  <a:pt x="92" y="111"/>
                </a:lnTo>
                <a:lnTo>
                  <a:pt x="93" y="110"/>
                </a:lnTo>
                <a:lnTo>
                  <a:pt x="96" y="109"/>
                </a:lnTo>
                <a:lnTo>
                  <a:pt x="99" y="106"/>
                </a:lnTo>
                <a:lnTo>
                  <a:pt x="101" y="105"/>
                </a:lnTo>
                <a:lnTo>
                  <a:pt x="103" y="102"/>
                </a:lnTo>
                <a:lnTo>
                  <a:pt x="105" y="101"/>
                </a:lnTo>
                <a:lnTo>
                  <a:pt x="107" y="98"/>
                </a:lnTo>
                <a:lnTo>
                  <a:pt x="108" y="95"/>
                </a:lnTo>
                <a:lnTo>
                  <a:pt x="111" y="94"/>
                </a:lnTo>
                <a:lnTo>
                  <a:pt x="112" y="91"/>
                </a:lnTo>
                <a:lnTo>
                  <a:pt x="113" y="89"/>
                </a:lnTo>
                <a:lnTo>
                  <a:pt x="115" y="86"/>
                </a:lnTo>
                <a:lnTo>
                  <a:pt x="116" y="84"/>
                </a:lnTo>
                <a:lnTo>
                  <a:pt x="117" y="81"/>
                </a:lnTo>
                <a:lnTo>
                  <a:pt x="117" y="78"/>
                </a:lnTo>
                <a:lnTo>
                  <a:pt x="119" y="76"/>
                </a:lnTo>
                <a:lnTo>
                  <a:pt x="119" y="72"/>
                </a:lnTo>
                <a:lnTo>
                  <a:pt x="120" y="69"/>
                </a:lnTo>
                <a:lnTo>
                  <a:pt x="120" y="66"/>
                </a:lnTo>
                <a:lnTo>
                  <a:pt x="120" y="64"/>
                </a:lnTo>
                <a:lnTo>
                  <a:pt x="120" y="60"/>
                </a:lnTo>
                <a:lnTo>
                  <a:pt x="120" y="57"/>
                </a:lnTo>
                <a:lnTo>
                  <a:pt x="120" y="54"/>
                </a:lnTo>
                <a:lnTo>
                  <a:pt x="120" y="50"/>
                </a:lnTo>
                <a:lnTo>
                  <a:pt x="119" y="48"/>
                </a:lnTo>
                <a:lnTo>
                  <a:pt x="119" y="45"/>
                </a:lnTo>
                <a:lnTo>
                  <a:pt x="117" y="42"/>
                </a:lnTo>
                <a:lnTo>
                  <a:pt x="117" y="40"/>
                </a:lnTo>
                <a:lnTo>
                  <a:pt x="116" y="37"/>
                </a:lnTo>
                <a:lnTo>
                  <a:pt x="115" y="34"/>
                </a:lnTo>
                <a:lnTo>
                  <a:pt x="113" y="32"/>
                </a:lnTo>
                <a:lnTo>
                  <a:pt x="112" y="29"/>
                </a:lnTo>
                <a:lnTo>
                  <a:pt x="111" y="26"/>
                </a:lnTo>
                <a:lnTo>
                  <a:pt x="108" y="24"/>
                </a:lnTo>
                <a:lnTo>
                  <a:pt x="107" y="21"/>
                </a:lnTo>
                <a:lnTo>
                  <a:pt x="105" y="20"/>
                </a:lnTo>
                <a:lnTo>
                  <a:pt x="103" y="17"/>
                </a:lnTo>
                <a:lnTo>
                  <a:pt x="101" y="16"/>
                </a:lnTo>
                <a:lnTo>
                  <a:pt x="99" y="13"/>
                </a:lnTo>
                <a:lnTo>
                  <a:pt x="96" y="12"/>
                </a:lnTo>
                <a:lnTo>
                  <a:pt x="93" y="10"/>
                </a:lnTo>
                <a:lnTo>
                  <a:pt x="92" y="8"/>
                </a:lnTo>
                <a:lnTo>
                  <a:pt x="89" y="7"/>
                </a:lnTo>
                <a:lnTo>
                  <a:pt x="87" y="5"/>
                </a:lnTo>
                <a:lnTo>
                  <a:pt x="84" y="4"/>
                </a:lnTo>
                <a:lnTo>
                  <a:pt x="81" y="4"/>
                </a:lnTo>
                <a:lnTo>
                  <a:pt x="77" y="3"/>
                </a:lnTo>
                <a:lnTo>
                  <a:pt x="75" y="1"/>
                </a:lnTo>
                <a:lnTo>
                  <a:pt x="72" y="1"/>
                </a:lnTo>
                <a:lnTo>
                  <a:pt x="69" y="0"/>
                </a:lnTo>
                <a:lnTo>
                  <a:pt x="67" y="0"/>
                </a:lnTo>
                <a:lnTo>
                  <a:pt x="63" y="0"/>
                </a:lnTo>
                <a:lnTo>
                  <a:pt x="60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33" name="Freeform 41">
            <a:extLst>
              <a:ext uri="{FF2B5EF4-FFF2-40B4-BE49-F238E27FC236}">
                <a16:creationId xmlns:a16="http://schemas.microsoft.com/office/drawing/2014/main" id="{7D8C22BF-9446-CE4F-B1D5-87FFEE5D42C0}"/>
              </a:ext>
            </a:extLst>
          </p:cNvPr>
          <p:cNvSpPr>
            <a:spLocks/>
          </p:cNvSpPr>
          <p:nvPr/>
        </p:nvSpPr>
        <p:spPr bwMode="auto">
          <a:xfrm>
            <a:off x="5962650" y="1992313"/>
            <a:ext cx="590550" cy="295275"/>
          </a:xfrm>
          <a:custGeom>
            <a:avLst/>
            <a:gdLst>
              <a:gd name="T0" fmla="*/ 1 w 743"/>
              <a:gd name="T1" fmla="*/ 0 h 372"/>
              <a:gd name="T2" fmla="*/ 0 w 743"/>
              <a:gd name="T3" fmla="*/ 1 h 372"/>
              <a:gd name="T4" fmla="*/ 1 w 743"/>
              <a:gd name="T5" fmla="*/ 1 h 372"/>
              <a:gd name="T6" fmla="*/ 1 w 743"/>
              <a:gd name="T7" fmla="*/ 1 h 372"/>
              <a:gd name="T8" fmla="*/ 1 w 743"/>
              <a:gd name="T9" fmla="*/ 1 h 372"/>
              <a:gd name="T10" fmla="*/ 1 w 743"/>
              <a:gd name="T11" fmla="*/ 1 h 372"/>
              <a:gd name="T12" fmla="*/ 1 w 743"/>
              <a:gd name="T13" fmla="*/ 1 h 372"/>
              <a:gd name="T14" fmla="*/ 1 w 743"/>
              <a:gd name="T15" fmla="*/ 0 h 372"/>
              <a:gd name="T16" fmla="*/ 1 w 743"/>
              <a:gd name="T17" fmla="*/ 1 h 372"/>
              <a:gd name="T18" fmla="*/ 1 w 743"/>
              <a:gd name="T19" fmla="*/ 1 h 372"/>
              <a:gd name="T20" fmla="*/ 1 w 743"/>
              <a:gd name="T21" fmla="*/ 0 h 3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43"/>
              <a:gd name="T34" fmla="*/ 0 h 372"/>
              <a:gd name="T35" fmla="*/ 743 w 743"/>
              <a:gd name="T36" fmla="*/ 372 h 37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43" h="372">
                <a:moveTo>
                  <a:pt x="186" y="0"/>
                </a:moveTo>
                <a:lnTo>
                  <a:pt x="0" y="186"/>
                </a:lnTo>
                <a:lnTo>
                  <a:pt x="186" y="372"/>
                </a:lnTo>
                <a:lnTo>
                  <a:pt x="186" y="266"/>
                </a:lnTo>
                <a:lnTo>
                  <a:pt x="557" y="266"/>
                </a:lnTo>
                <a:lnTo>
                  <a:pt x="557" y="372"/>
                </a:lnTo>
                <a:lnTo>
                  <a:pt x="743" y="186"/>
                </a:lnTo>
                <a:lnTo>
                  <a:pt x="557" y="0"/>
                </a:lnTo>
                <a:lnTo>
                  <a:pt x="557" y="80"/>
                </a:lnTo>
                <a:lnTo>
                  <a:pt x="186" y="80"/>
                </a:lnTo>
                <a:lnTo>
                  <a:pt x="186" y="0"/>
                </a:lnTo>
                <a:close/>
              </a:path>
            </a:pathLst>
          </a:cu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34" name="Freeform 42">
            <a:extLst>
              <a:ext uri="{FF2B5EF4-FFF2-40B4-BE49-F238E27FC236}">
                <a16:creationId xmlns:a16="http://schemas.microsoft.com/office/drawing/2014/main" id="{181B0BDF-62A5-AD4E-B5EE-0A58B6A3C332}"/>
              </a:ext>
            </a:extLst>
          </p:cNvPr>
          <p:cNvSpPr>
            <a:spLocks/>
          </p:cNvSpPr>
          <p:nvPr/>
        </p:nvSpPr>
        <p:spPr bwMode="auto">
          <a:xfrm>
            <a:off x="2233613" y="1992313"/>
            <a:ext cx="590550" cy="295275"/>
          </a:xfrm>
          <a:custGeom>
            <a:avLst/>
            <a:gdLst>
              <a:gd name="T0" fmla="*/ 1 w 744"/>
              <a:gd name="T1" fmla="*/ 0 h 372"/>
              <a:gd name="T2" fmla="*/ 0 w 744"/>
              <a:gd name="T3" fmla="*/ 1 h 372"/>
              <a:gd name="T4" fmla="*/ 1 w 744"/>
              <a:gd name="T5" fmla="*/ 1 h 372"/>
              <a:gd name="T6" fmla="*/ 1 w 744"/>
              <a:gd name="T7" fmla="*/ 1 h 372"/>
              <a:gd name="T8" fmla="*/ 1 w 744"/>
              <a:gd name="T9" fmla="*/ 1 h 372"/>
              <a:gd name="T10" fmla="*/ 1 w 744"/>
              <a:gd name="T11" fmla="*/ 1 h 372"/>
              <a:gd name="T12" fmla="*/ 1 w 744"/>
              <a:gd name="T13" fmla="*/ 1 h 372"/>
              <a:gd name="T14" fmla="*/ 1 w 744"/>
              <a:gd name="T15" fmla="*/ 0 h 372"/>
              <a:gd name="T16" fmla="*/ 1 w 744"/>
              <a:gd name="T17" fmla="*/ 1 h 372"/>
              <a:gd name="T18" fmla="*/ 1 w 744"/>
              <a:gd name="T19" fmla="*/ 1 h 372"/>
              <a:gd name="T20" fmla="*/ 1 w 744"/>
              <a:gd name="T21" fmla="*/ 0 h 3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44"/>
              <a:gd name="T34" fmla="*/ 0 h 372"/>
              <a:gd name="T35" fmla="*/ 744 w 744"/>
              <a:gd name="T36" fmla="*/ 372 h 37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44" h="372">
                <a:moveTo>
                  <a:pt x="186" y="0"/>
                </a:moveTo>
                <a:lnTo>
                  <a:pt x="0" y="186"/>
                </a:lnTo>
                <a:lnTo>
                  <a:pt x="186" y="372"/>
                </a:lnTo>
                <a:lnTo>
                  <a:pt x="186" y="266"/>
                </a:lnTo>
                <a:lnTo>
                  <a:pt x="558" y="266"/>
                </a:lnTo>
                <a:lnTo>
                  <a:pt x="558" y="372"/>
                </a:lnTo>
                <a:lnTo>
                  <a:pt x="744" y="186"/>
                </a:lnTo>
                <a:lnTo>
                  <a:pt x="558" y="0"/>
                </a:lnTo>
                <a:lnTo>
                  <a:pt x="558" y="80"/>
                </a:lnTo>
                <a:lnTo>
                  <a:pt x="186" y="80"/>
                </a:lnTo>
                <a:lnTo>
                  <a:pt x="186" y="0"/>
                </a:lnTo>
                <a:close/>
              </a:path>
            </a:pathLst>
          </a:cu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35" name="Rectangle 43">
            <a:extLst>
              <a:ext uri="{FF2B5EF4-FFF2-40B4-BE49-F238E27FC236}">
                <a16:creationId xmlns:a16="http://schemas.microsoft.com/office/drawing/2014/main" id="{42D5D39F-36B8-2F47-B3C0-9044609E8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2243138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36" name="Rectangle 44">
            <a:extLst>
              <a:ext uri="{FF2B5EF4-FFF2-40B4-BE49-F238E27FC236}">
                <a16:creationId xmlns:a16="http://schemas.microsoft.com/office/drawing/2014/main" id="{88FDB217-8579-E44C-B49C-7E66D4B53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1663" y="1693863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37" name="Rectangle 45">
            <a:extLst>
              <a:ext uri="{FF2B5EF4-FFF2-40B4-BE49-F238E27FC236}">
                <a16:creationId xmlns:a16="http://schemas.microsoft.com/office/drawing/2014/main" id="{C68EE19F-D406-CD4C-B2C7-75005E216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2150" y="179070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38" name="Rectangle 46">
            <a:extLst>
              <a:ext uri="{FF2B5EF4-FFF2-40B4-BE49-F238E27FC236}">
                <a16:creationId xmlns:a16="http://schemas.microsoft.com/office/drawing/2014/main" id="{FE7B322D-A0C0-A944-BF5E-2108D477E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5313" y="2301875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39" name="Rectangle 47">
            <a:extLst>
              <a:ext uri="{FF2B5EF4-FFF2-40B4-BE49-F238E27FC236}">
                <a16:creationId xmlns:a16="http://schemas.microsoft.com/office/drawing/2014/main" id="{50B18467-F008-214F-A84F-95833F7C4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2398713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40" name="Rectangle 48">
            <a:extLst>
              <a:ext uri="{FF2B5EF4-FFF2-40B4-BE49-F238E27FC236}">
                <a16:creationId xmlns:a16="http://schemas.microsoft.com/office/drawing/2014/main" id="{07F5EC84-6D97-E943-BA5E-6A68AB59B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0" y="1847850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41" name="Rectangle 49">
            <a:extLst>
              <a:ext uri="{FF2B5EF4-FFF2-40B4-BE49-F238E27FC236}">
                <a16:creationId xmlns:a16="http://schemas.microsoft.com/office/drawing/2014/main" id="{9107ED31-A114-964C-B1D8-0FCAE4BC6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194310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42" name="Rectangle 50">
            <a:extLst>
              <a:ext uri="{FF2B5EF4-FFF2-40B4-BE49-F238E27FC236}">
                <a16:creationId xmlns:a16="http://schemas.microsoft.com/office/drawing/2014/main" id="{7643CC55-A261-D441-B505-24E58D15B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0" y="2152650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43" name="Line 51">
            <a:extLst>
              <a:ext uri="{FF2B5EF4-FFF2-40B4-BE49-F238E27FC236}">
                <a16:creationId xmlns:a16="http://schemas.microsoft.com/office/drawing/2014/main" id="{715098D9-2BFC-7C45-9307-E1626E7F59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7813" y="1824038"/>
            <a:ext cx="3794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44" name="Line 52">
            <a:extLst>
              <a:ext uri="{FF2B5EF4-FFF2-40B4-BE49-F238E27FC236}">
                <a16:creationId xmlns:a16="http://schemas.microsoft.com/office/drawing/2014/main" id="{CEE304D8-20BE-0645-885F-25C939678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1824038"/>
            <a:ext cx="3794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45" name="Freeform 53">
            <a:extLst>
              <a:ext uri="{FF2B5EF4-FFF2-40B4-BE49-F238E27FC236}">
                <a16:creationId xmlns:a16="http://schemas.microsoft.com/office/drawing/2014/main" id="{A911A7C4-89B6-A749-BE7B-EC644527E527}"/>
              </a:ext>
            </a:extLst>
          </p:cNvPr>
          <p:cNvSpPr>
            <a:spLocks/>
          </p:cNvSpPr>
          <p:nvPr/>
        </p:nvSpPr>
        <p:spPr bwMode="auto">
          <a:xfrm>
            <a:off x="3730625" y="1676400"/>
            <a:ext cx="293688" cy="315913"/>
          </a:xfrm>
          <a:custGeom>
            <a:avLst/>
            <a:gdLst>
              <a:gd name="T0" fmla="*/ 0 w 372"/>
              <a:gd name="T1" fmla="*/ 1 h 398"/>
              <a:gd name="T2" fmla="*/ 0 w 372"/>
              <a:gd name="T3" fmla="*/ 1 h 398"/>
              <a:gd name="T4" fmla="*/ 0 w 372"/>
              <a:gd name="T5" fmla="*/ 0 h 398"/>
              <a:gd name="T6" fmla="*/ 0 w 372"/>
              <a:gd name="T7" fmla="*/ 1 h 398"/>
              <a:gd name="T8" fmla="*/ 0 60000 65536"/>
              <a:gd name="T9" fmla="*/ 0 60000 65536"/>
              <a:gd name="T10" fmla="*/ 0 60000 65536"/>
              <a:gd name="T11" fmla="*/ 0 60000 65536"/>
              <a:gd name="T12" fmla="*/ 0 w 372"/>
              <a:gd name="T13" fmla="*/ 0 h 398"/>
              <a:gd name="T14" fmla="*/ 372 w 372"/>
              <a:gd name="T15" fmla="*/ 398 h 39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2" h="398">
                <a:moveTo>
                  <a:pt x="372" y="186"/>
                </a:moveTo>
                <a:lnTo>
                  <a:pt x="0" y="398"/>
                </a:lnTo>
                <a:lnTo>
                  <a:pt x="0" y="0"/>
                </a:lnTo>
                <a:lnTo>
                  <a:pt x="372" y="186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46" name="Freeform 54">
            <a:extLst>
              <a:ext uri="{FF2B5EF4-FFF2-40B4-BE49-F238E27FC236}">
                <a16:creationId xmlns:a16="http://schemas.microsoft.com/office/drawing/2014/main" id="{A19D570E-0BDC-EC4F-B97B-E7FFAF4C8527}"/>
              </a:ext>
            </a:extLst>
          </p:cNvPr>
          <p:cNvSpPr>
            <a:spLocks/>
          </p:cNvSpPr>
          <p:nvPr/>
        </p:nvSpPr>
        <p:spPr bwMode="auto">
          <a:xfrm>
            <a:off x="4043363" y="1779588"/>
            <a:ext cx="95250" cy="95250"/>
          </a:xfrm>
          <a:custGeom>
            <a:avLst/>
            <a:gdLst>
              <a:gd name="T0" fmla="*/ 1 w 119"/>
              <a:gd name="T1" fmla="*/ 0 h 121"/>
              <a:gd name="T2" fmla="*/ 1 w 119"/>
              <a:gd name="T3" fmla="*/ 0 h 121"/>
              <a:gd name="T4" fmla="*/ 1 w 119"/>
              <a:gd name="T5" fmla="*/ 0 h 121"/>
              <a:gd name="T6" fmla="*/ 1 w 119"/>
              <a:gd name="T7" fmla="*/ 0 h 121"/>
              <a:gd name="T8" fmla="*/ 1 w 119"/>
              <a:gd name="T9" fmla="*/ 0 h 121"/>
              <a:gd name="T10" fmla="*/ 1 w 119"/>
              <a:gd name="T11" fmla="*/ 0 h 121"/>
              <a:gd name="T12" fmla="*/ 1 w 119"/>
              <a:gd name="T13" fmla="*/ 0 h 121"/>
              <a:gd name="T14" fmla="*/ 1 w 119"/>
              <a:gd name="T15" fmla="*/ 0 h 121"/>
              <a:gd name="T16" fmla="*/ 1 w 119"/>
              <a:gd name="T17" fmla="*/ 0 h 121"/>
              <a:gd name="T18" fmla="*/ 0 w 119"/>
              <a:gd name="T19" fmla="*/ 0 h 121"/>
              <a:gd name="T20" fmla="*/ 0 w 119"/>
              <a:gd name="T21" fmla="*/ 0 h 121"/>
              <a:gd name="T22" fmla="*/ 0 w 119"/>
              <a:gd name="T23" fmla="*/ 0 h 121"/>
              <a:gd name="T24" fmla="*/ 1 w 119"/>
              <a:gd name="T25" fmla="*/ 0 h 121"/>
              <a:gd name="T26" fmla="*/ 1 w 119"/>
              <a:gd name="T27" fmla="*/ 0 h 121"/>
              <a:gd name="T28" fmla="*/ 1 w 119"/>
              <a:gd name="T29" fmla="*/ 0 h 121"/>
              <a:gd name="T30" fmla="*/ 1 w 119"/>
              <a:gd name="T31" fmla="*/ 0 h 121"/>
              <a:gd name="T32" fmla="*/ 1 w 119"/>
              <a:gd name="T33" fmla="*/ 0 h 121"/>
              <a:gd name="T34" fmla="*/ 1 w 119"/>
              <a:gd name="T35" fmla="*/ 0 h 121"/>
              <a:gd name="T36" fmla="*/ 1 w 119"/>
              <a:gd name="T37" fmla="*/ 0 h 121"/>
              <a:gd name="T38" fmla="*/ 1 w 119"/>
              <a:gd name="T39" fmla="*/ 0 h 121"/>
              <a:gd name="T40" fmla="*/ 1 w 119"/>
              <a:gd name="T41" fmla="*/ 0 h 121"/>
              <a:gd name="T42" fmla="*/ 1 w 119"/>
              <a:gd name="T43" fmla="*/ 0 h 121"/>
              <a:gd name="T44" fmla="*/ 1 w 119"/>
              <a:gd name="T45" fmla="*/ 0 h 121"/>
              <a:gd name="T46" fmla="*/ 1 w 119"/>
              <a:gd name="T47" fmla="*/ 0 h 121"/>
              <a:gd name="T48" fmla="*/ 1 w 119"/>
              <a:gd name="T49" fmla="*/ 0 h 121"/>
              <a:gd name="T50" fmla="*/ 1 w 119"/>
              <a:gd name="T51" fmla="*/ 0 h 121"/>
              <a:gd name="T52" fmla="*/ 1 w 119"/>
              <a:gd name="T53" fmla="*/ 0 h 121"/>
              <a:gd name="T54" fmla="*/ 1 w 119"/>
              <a:gd name="T55" fmla="*/ 0 h 121"/>
              <a:gd name="T56" fmla="*/ 1 w 119"/>
              <a:gd name="T57" fmla="*/ 0 h 121"/>
              <a:gd name="T58" fmla="*/ 1 w 119"/>
              <a:gd name="T59" fmla="*/ 0 h 121"/>
              <a:gd name="T60" fmla="*/ 1 w 119"/>
              <a:gd name="T61" fmla="*/ 0 h 121"/>
              <a:gd name="T62" fmla="*/ 1 w 119"/>
              <a:gd name="T63" fmla="*/ 0 h 121"/>
              <a:gd name="T64" fmla="*/ 1 w 119"/>
              <a:gd name="T65" fmla="*/ 0 h 121"/>
              <a:gd name="T66" fmla="*/ 1 w 119"/>
              <a:gd name="T67" fmla="*/ 0 h 121"/>
              <a:gd name="T68" fmla="*/ 1 w 119"/>
              <a:gd name="T69" fmla="*/ 0 h 121"/>
              <a:gd name="T70" fmla="*/ 1 w 119"/>
              <a:gd name="T71" fmla="*/ 0 h 121"/>
              <a:gd name="T72" fmla="*/ 1 w 119"/>
              <a:gd name="T73" fmla="*/ 0 h 121"/>
              <a:gd name="T74" fmla="*/ 1 w 119"/>
              <a:gd name="T75" fmla="*/ 0 h 121"/>
              <a:gd name="T76" fmla="*/ 1 w 119"/>
              <a:gd name="T77" fmla="*/ 0 h 121"/>
              <a:gd name="T78" fmla="*/ 1 w 119"/>
              <a:gd name="T79" fmla="*/ 0 h 121"/>
              <a:gd name="T80" fmla="*/ 1 w 119"/>
              <a:gd name="T81" fmla="*/ 0 h 121"/>
              <a:gd name="T82" fmla="*/ 1 w 119"/>
              <a:gd name="T83" fmla="*/ 0 h 121"/>
              <a:gd name="T84" fmla="*/ 1 w 119"/>
              <a:gd name="T85" fmla="*/ 0 h 121"/>
              <a:gd name="T86" fmla="*/ 1 w 119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9"/>
              <a:gd name="T133" fmla="*/ 0 h 121"/>
              <a:gd name="T134" fmla="*/ 119 w 119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9" h="121">
                <a:moveTo>
                  <a:pt x="59" y="0"/>
                </a:moveTo>
                <a:lnTo>
                  <a:pt x="57" y="0"/>
                </a:lnTo>
                <a:lnTo>
                  <a:pt x="53" y="0"/>
                </a:lnTo>
                <a:lnTo>
                  <a:pt x="50" y="0"/>
                </a:lnTo>
                <a:lnTo>
                  <a:pt x="47" y="1"/>
                </a:lnTo>
                <a:lnTo>
                  <a:pt x="45" y="1"/>
                </a:lnTo>
                <a:lnTo>
                  <a:pt x="41" y="3"/>
                </a:lnTo>
                <a:lnTo>
                  <a:pt x="38" y="4"/>
                </a:lnTo>
                <a:lnTo>
                  <a:pt x="35" y="4"/>
                </a:lnTo>
                <a:lnTo>
                  <a:pt x="33" y="5"/>
                </a:lnTo>
                <a:lnTo>
                  <a:pt x="30" y="7"/>
                </a:lnTo>
                <a:lnTo>
                  <a:pt x="28" y="8"/>
                </a:lnTo>
                <a:lnTo>
                  <a:pt x="26" y="11"/>
                </a:lnTo>
                <a:lnTo>
                  <a:pt x="24" y="12"/>
                </a:lnTo>
                <a:lnTo>
                  <a:pt x="21" y="13"/>
                </a:lnTo>
                <a:lnTo>
                  <a:pt x="18" y="16"/>
                </a:lnTo>
                <a:lnTo>
                  <a:pt x="17" y="17"/>
                </a:lnTo>
                <a:lnTo>
                  <a:pt x="14" y="20"/>
                </a:lnTo>
                <a:lnTo>
                  <a:pt x="13" y="21"/>
                </a:lnTo>
                <a:lnTo>
                  <a:pt x="12" y="24"/>
                </a:lnTo>
                <a:lnTo>
                  <a:pt x="9" y="27"/>
                </a:lnTo>
                <a:lnTo>
                  <a:pt x="8" y="29"/>
                </a:lnTo>
                <a:lnTo>
                  <a:pt x="6" y="32"/>
                </a:lnTo>
                <a:lnTo>
                  <a:pt x="5" y="35"/>
                </a:lnTo>
                <a:lnTo>
                  <a:pt x="4" y="37"/>
                </a:lnTo>
                <a:lnTo>
                  <a:pt x="2" y="40"/>
                </a:lnTo>
                <a:lnTo>
                  <a:pt x="2" y="43"/>
                </a:lnTo>
                <a:lnTo>
                  <a:pt x="1" y="45"/>
                </a:lnTo>
                <a:lnTo>
                  <a:pt x="1" y="48"/>
                </a:lnTo>
                <a:lnTo>
                  <a:pt x="0" y="50"/>
                </a:lnTo>
                <a:lnTo>
                  <a:pt x="0" y="54"/>
                </a:lnTo>
                <a:lnTo>
                  <a:pt x="0" y="57"/>
                </a:lnTo>
                <a:lnTo>
                  <a:pt x="0" y="60"/>
                </a:lnTo>
                <a:lnTo>
                  <a:pt x="0" y="64"/>
                </a:lnTo>
                <a:lnTo>
                  <a:pt x="0" y="66"/>
                </a:lnTo>
                <a:lnTo>
                  <a:pt x="0" y="69"/>
                </a:lnTo>
                <a:lnTo>
                  <a:pt x="1" y="72"/>
                </a:lnTo>
                <a:lnTo>
                  <a:pt x="1" y="76"/>
                </a:lnTo>
                <a:lnTo>
                  <a:pt x="2" y="78"/>
                </a:lnTo>
                <a:lnTo>
                  <a:pt x="2" y="81"/>
                </a:lnTo>
                <a:lnTo>
                  <a:pt x="4" y="84"/>
                </a:lnTo>
                <a:lnTo>
                  <a:pt x="5" y="86"/>
                </a:lnTo>
                <a:lnTo>
                  <a:pt x="6" y="89"/>
                </a:lnTo>
                <a:lnTo>
                  <a:pt x="8" y="92"/>
                </a:lnTo>
                <a:lnTo>
                  <a:pt x="9" y="94"/>
                </a:lnTo>
                <a:lnTo>
                  <a:pt x="12" y="96"/>
                </a:lnTo>
                <a:lnTo>
                  <a:pt x="13" y="98"/>
                </a:lnTo>
                <a:lnTo>
                  <a:pt x="14" y="101"/>
                </a:lnTo>
                <a:lnTo>
                  <a:pt x="17" y="102"/>
                </a:lnTo>
                <a:lnTo>
                  <a:pt x="18" y="105"/>
                </a:lnTo>
                <a:lnTo>
                  <a:pt x="21" y="106"/>
                </a:lnTo>
                <a:lnTo>
                  <a:pt x="24" y="109"/>
                </a:lnTo>
                <a:lnTo>
                  <a:pt x="26" y="110"/>
                </a:lnTo>
                <a:lnTo>
                  <a:pt x="28" y="112"/>
                </a:lnTo>
                <a:lnTo>
                  <a:pt x="30" y="113"/>
                </a:lnTo>
                <a:lnTo>
                  <a:pt x="33" y="114"/>
                </a:lnTo>
                <a:lnTo>
                  <a:pt x="35" y="116"/>
                </a:lnTo>
                <a:lnTo>
                  <a:pt x="38" y="117"/>
                </a:lnTo>
                <a:lnTo>
                  <a:pt x="41" y="118"/>
                </a:lnTo>
                <a:lnTo>
                  <a:pt x="45" y="118"/>
                </a:lnTo>
                <a:lnTo>
                  <a:pt x="47" y="120"/>
                </a:lnTo>
                <a:lnTo>
                  <a:pt x="50" y="120"/>
                </a:lnTo>
                <a:lnTo>
                  <a:pt x="53" y="120"/>
                </a:lnTo>
                <a:lnTo>
                  <a:pt x="57" y="121"/>
                </a:lnTo>
                <a:lnTo>
                  <a:pt x="59" y="121"/>
                </a:lnTo>
                <a:lnTo>
                  <a:pt x="62" y="121"/>
                </a:lnTo>
                <a:lnTo>
                  <a:pt x="66" y="120"/>
                </a:lnTo>
                <a:lnTo>
                  <a:pt x="69" y="120"/>
                </a:lnTo>
                <a:lnTo>
                  <a:pt x="71" y="120"/>
                </a:lnTo>
                <a:lnTo>
                  <a:pt x="74" y="118"/>
                </a:lnTo>
                <a:lnTo>
                  <a:pt x="77" y="118"/>
                </a:lnTo>
                <a:lnTo>
                  <a:pt x="81" y="117"/>
                </a:lnTo>
                <a:lnTo>
                  <a:pt x="83" y="116"/>
                </a:lnTo>
                <a:lnTo>
                  <a:pt x="86" y="114"/>
                </a:lnTo>
                <a:lnTo>
                  <a:pt x="89" y="113"/>
                </a:lnTo>
                <a:lnTo>
                  <a:pt x="91" y="112"/>
                </a:lnTo>
                <a:lnTo>
                  <a:pt x="93" y="110"/>
                </a:lnTo>
                <a:lnTo>
                  <a:pt x="95" y="109"/>
                </a:lnTo>
                <a:lnTo>
                  <a:pt x="98" y="106"/>
                </a:lnTo>
                <a:lnTo>
                  <a:pt x="101" y="105"/>
                </a:lnTo>
                <a:lnTo>
                  <a:pt x="102" y="102"/>
                </a:lnTo>
                <a:lnTo>
                  <a:pt x="104" y="101"/>
                </a:lnTo>
                <a:lnTo>
                  <a:pt x="106" y="98"/>
                </a:lnTo>
                <a:lnTo>
                  <a:pt x="107" y="96"/>
                </a:lnTo>
                <a:lnTo>
                  <a:pt x="110" y="94"/>
                </a:lnTo>
                <a:lnTo>
                  <a:pt x="111" y="92"/>
                </a:lnTo>
                <a:lnTo>
                  <a:pt x="112" y="89"/>
                </a:lnTo>
                <a:lnTo>
                  <a:pt x="114" y="86"/>
                </a:lnTo>
                <a:lnTo>
                  <a:pt x="115" y="84"/>
                </a:lnTo>
                <a:lnTo>
                  <a:pt x="116" y="81"/>
                </a:lnTo>
                <a:lnTo>
                  <a:pt x="116" y="78"/>
                </a:lnTo>
                <a:lnTo>
                  <a:pt x="118" y="76"/>
                </a:lnTo>
                <a:lnTo>
                  <a:pt x="118" y="72"/>
                </a:lnTo>
                <a:lnTo>
                  <a:pt x="119" y="69"/>
                </a:lnTo>
                <a:lnTo>
                  <a:pt x="119" y="66"/>
                </a:lnTo>
                <a:lnTo>
                  <a:pt x="119" y="64"/>
                </a:lnTo>
                <a:lnTo>
                  <a:pt x="119" y="60"/>
                </a:lnTo>
                <a:lnTo>
                  <a:pt x="119" y="57"/>
                </a:lnTo>
                <a:lnTo>
                  <a:pt x="119" y="54"/>
                </a:lnTo>
                <a:lnTo>
                  <a:pt x="119" y="50"/>
                </a:lnTo>
                <a:lnTo>
                  <a:pt x="118" y="48"/>
                </a:lnTo>
                <a:lnTo>
                  <a:pt x="118" y="45"/>
                </a:lnTo>
                <a:lnTo>
                  <a:pt x="116" y="43"/>
                </a:lnTo>
                <a:lnTo>
                  <a:pt x="116" y="40"/>
                </a:lnTo>
                <a:lnTo>
                  <a:pt x="115" y="37"/>
                </a:lnTo>
                <a:lnTo>
                  <a:pt x="114" y="35"/>
                </a:lnTo>
                <a:lnTo>
                  <a:pt x="112" y="32"/>
                </a:lnTo>
                <a:lnTo>
                  <a:pt x="111" y="29"/>
                </a:lnTo>
                <a:lnTo>
                  <a:pt x="110" y="27"/>
                </a:lnTo>
                <a:lnTo>
                  <a:pt x="107" y="24"/>
                </a:lnTo>
                <a:lnTo>
                  <a:pt x="106" y="21"/>
                </a:lnTo>
                <a:lnTo>
                  <a:pt x="104" y="20"/>
                </a:lnTo>
                <a:lnTo>
                  <a:pt x="102" y="17"/>
                </a:lnTo>
                <a:lnTo>
                  <a:pt x="101" y="16"/>
                </a:lnTo>
                <a:lnTo>
                  <a:pt x="98" y="13"/>
                </a:lnTo>
                <a:lnTo>
                  <a:pt x="95" y="12"/>
                </a:lnTo>
                <a:lnTo>
                  <a:pt x="93" y="11"/>
                </a:lnTo>
                <a:lnTo>
                  <a:pt x="91" y="8"/>
                </a:lnTo>
                <a:lnTo>
                  <a:pt x="89" y="7"/>
                </a:lnTo>
                <a:lnTo>
                  <a:pt x="86" y="5"/>
                </a:lnTo>
                <a:lnTo>
                  <a:pt x="83" y="4"/>
                </a:lnTo>
                <a:lnTo>
                  <a:pt x="81" y="4"/>
                </a:lnTo>
                <a:lnTo>
                  <a:pt x="77" y="3"/>
                </a:lnTo>
                <a:lnTo>
                  <a:pt x="74" y="1"/>
                </a:lnTo>
                <a:lnTo>
                  <a:pt x="71" y="1"/>
                </a:lnTo>
                <a:lnTo>
                  <a:pt x="69" y="0"/>
                </a:lnTo>
                <a:lnTo>
                  <a:pt x="66" y="0"/>
                </a:lnTo>
                <a:lnTo>
                  <a:pt x="62" y="0"/>
                </a:lnTo>
                <a:lnTo>
                  <a:pt x="59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47" name="Line 55">
            <a:extLst>
              <a:ext uri="{FF2B5EF4-FFF2-40B4-BE49-F238E27FC236}">
                <a16:creationId xmlns:a16="http://schemas.microsoft.com/office/drawing/2014/main" id="{0A7F25F5-9A35-1B4E-B18F-8A1F2422F9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7813" y="4816475"/>
            <a:ext cx="3794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48" name="Line 56">
            <a:extLst>
              <a:ext uri="{FF2B5EF4-FFF2-40B4-BE49-F238E27FC236}">
                <a16:creationId xmlns:a16="http://schemas.microsoft.com/office/drawing/2014/main" id="{DC101ED5-64E9-484E-BDDB-E2A4CC272B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4816475"/>
            <a:ext cx="3794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49" name="Freeform 57">
            <a:extLst>
              <a:ext uri="{FF2B5EF4-FFF2-40B4-BE49-F238E27FC236}">
                <a16:creationId xmlns:a16="http://schemas.microsoft.com/office/drawing/2014/main" id="{A493DCEC-C56F-BA49-B313-59084A0D948A}"/>
              </a:ext>
            </a:extLst>
          </p:cNvPr>
          <p:cNvSpPr>
            <a:spLocks/>
          </p:cNvSpPr>
          <p:nvPr/>
        </p:nvSpPr>
        <p:spPr bwMode="auto">
          <a:xfrm>
            <a:off x="3730625" y="4668838"/>
            <a:ext cx="293688" cy="295275"/>
          </a:xfrm>
          <a:custGeom>
            <a:avLst/>
            <a:gdLst>
              <a:gd name="T0" fmla="*/ 0 w 372"/>
              <a:gd name="T1" fmla="*/ 1 h 372"/>
              <a:gd name="T2" fmla="*/ 0 w 372"/>
              <a:gd name="T3" fmla="*/ 1 h 372"/>
              <a:gd name="T4" fmla="*/ 0 w 372"/>
              <a:gd name="T5" fmla="*/ 0 h 372"/>
              <a:gd name="T6" fmla="*/ 0 w 372"/>
              <a:gd name="T7" fmla="*/ 1 h 372"/>
              <a:gd name="T8" fmla="*/ 0 60000 65536"/>
              <a:gd name="T9" fmla="*/ 0 60000 65536"/>
              <a:gd name="T10" fmla="*/ 0 60000 65536"/>
              <a:gd name="T11" fmla="*/ 0 60000 65536"/>
              <a:gd name="T12" fmla="*/ 0 w 372"/>
              <a:gd name="T13" fmla="*/ 0 h 372"/>
              <a:gd name="T14" fmla="*/ 372 w 372"/>
              <a:gd name="T15" fmla="*/ 372 h 3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2" h="372">
                <a:moveTo>
                  <a:pt x="372" y="186"/>
                </a:moveTo>
                <a:lnTo>
                  <a:pt x="0" y="372"/>
                </a:lnTo>
                <a:lnTo>
                  <a:pt x="0" y="0"/>
                </a:lnTo>
                <a:lnTo>
                  <a:pt x="372" y="186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50" name="Freeform 58">
            <a:extLst>
              <a:ext uri="{FF2B5EF4-FFF2-40B4-BE49-F238E27FC236}">
                <a16:creationId xmlns:a16="http://schemas.microsoft.com/office/drawing/2014/main" id="{9D1809D2-7B28-8844-B772-2273A8809983}"/>
              </a:ext>
            </a:extLst>
          </p:cNvPr>
          <p:cNvSpPr>
            <a:spLocks/>
          </p:cNvSpPr>
          <p:nvPr/>
        </p:nvSpPr>
        <p:spPr bwMode="auto">
          <a:xfrm>
            <a:off x="4043363" y="4772025"/>
            <a:ext cx="95250" cy="95250"/>
          </a:xfrm>
          <a:custGeom>
            <a:avLst/>
            <a:gdLst>
              <a:gd name="T0" fmla="*/ 1 w 119"/>
              <a:gd name="T1" fmla="*/ 0 h 121"/>
              <a:gd name="T2" fmla="*/ 1 w 119"/>
              <a:gd name="T3" fmla="*/ 0 h 121"/>
              <a:gd name="T4" fmla="*/ 1 w 119"/>
              <a:gd name="T5" fmla="*/ 0 h 121"/>
              <a:gd name="T6" fmla="*/ 1 w 119"/>
              <a:gd name="T7" fmla="*/ 0 h 121"/>
              <a:gd name="T8" fmla="*/ 1 w 119"/>
              <a:gd name="T9" fmla="*/ 0 h 121"/>
              <a:gd name="T10" fmla="*/ 1 w 119"/>
              <a:gd name="T11" fmla="*/ 0 h 121"/>
              <a:gd name="T12" fmla="*/ 1 w 119"/>
              <a:gd name="T13" fmla="*/ 0 h 121"/>
              <a:gd name="T14" fmla="*/ 1 w 119"/>
              <a:gd name="T15" fmla="*/ 0 h 121"/>
              <a:gd name="T16" fmla="*/ 1 w 119"/>
              <a:gd name="T17" fmla="*/ 0 h 121"/>
              <a:gd name="T18" fmla="*/ 0 w 119"/>
              <a:gd name="T19" fmla="*/ 0 h 121"/>
              <a:gd name="T20" fmla="*/ 0 w 119"/>
              <a:gd name="T21" fmla="*/ 0 h 121"/>
              <a:gd name="T22" fmla="*/ 0 w 119"/>
              <a:gd name="T23" fmla="*/ 0 h 121"/>
              <a:gd name="T24" fmla="*/ 1 w 119"/>
              <a:gd name="T25" fmla="*/ 0 h 121"/>
              <a:gd name="T26" fmla="*/ 1 w 119"/>
              <a:gd name="T27" fmla="*/ 0 h 121"/>
              <a:gd name="T28" fmla="*/ 1 w 119"/>
              <a:gd name="T29" fmla="*/ 0 h 121"/>
              <a:gd name="T30" fmla="*/ 1 w 119"/>
              <a:gd name="T31" fmla="*/ 0 h 121"/>
              <a:gd name="T32" fmla="*/ 1 w 119"/>
              <a:gd name="T33" fmla="*/ 0 h 121"/>
              <a:gd name="T34" fmla="*/ 1 w 119"/>
              <a:gd name="T35" fmla="*/ 0 h 121"/>
              <a:gd name="T36" fmla="*/ 1 w 119"/>
              <a:gd name="T37" fmla="*/ 0 h 121"/>
              <a:gd name="T38" fmla="*/ 1 w 119"/>
              <a:gd name="T39" fmla="*/ 0 h 121"/>
              <a:gd name="T40" fmla="*/ 1 w 119"/>
              <a:gd name="T41" fmla="*/ 0 h 121"/>
              <a:gd name="T42" fmla="*/ 1 w 119"/>
              <a:gd name="T43" fmla="*/ 0 h 121"/>
              <a:gd name="T44" fmla="*/ 1 w 119"/>
              <a:gd name="T45" fmla="*/ 0 h 121"/>
              <a:gd name="T46" fmla="*/ 1 w 119"/>
              <a:gd name="T47" fmla="*/ 0 h 121"/>
              <a:gd name="T48" fmla="*/ 1 w 119"/>
              <a:gd name="T49" fmla="*/ 0 h 121"/>
              <a:gd name="T50" fmla="*/ 1 w 119"/>
              <a:gd name="T51" fmla="*/ 0 h 121"/>
              <a:gd name="T52" fmla="*/ 1 w 119"/>
              <a:gd name="T53" fmla="*/ 0 h 121"/>
              <a:gd name="T54" fmla="*/ 1 w 119"/>
              <a:gd name="T55" fmla="*/ 0 h 121"/>
              <a:gd name="T56" fmla="*/ 1 w 119"/>
              <a:gd name="T57" fmla="*/ 0 h 121"/>
              <a:gd name="T58" fmla="*/ 1 w 119"/>
              <a:gd name="T59" fmla="*/ 0 h 121"/>
              <a:gd name="T60" fmla="*/ 1 w 119"/>
              <a:gd name="T61" fmla="*/ 0 h 121"/>
              <a:gd name="T62" fmla="*/ 1 w 119"/>
              <a:gd name="T63" fmla="*/ 0 h 121"/>
              <a:gd name="T64" fmla="*/ 1 w 119"/>
              <a:gd name="T65" fmla="*/ 0 h 121"/>
              <a:gd name="T66" fmla="*/ 1 w 119"/>
              <a:gd name="T67" fmla="*/ 0 h 121"/>
              <a:gd name="T68" fmla="*/ 1 w 119"/>
              <a:gd name="T69" fmla="*/ 0 h 121"/>
              <a:gd name="T70" fmla="*/ 1 w 119"/>
              <a:gd name="T71" fmla="*/ 0 h 121"/>
              <a:gd name="T72" fmla="*/ 1 w 119"/>
              <a:gd name="T73" fmla="*/ 0 h 121"/>
              <a:gd name="T74" fmla="*/ 1 w 119"/>
              <a:gd name="T75" fmla="*/ 0 h 121"/>
              <a:gd name="T76" fmla="*/ 1 w 119"/>
              <a:gd name="T77" fmla="*/ 0 h 121"/>
              <a:gd name="T78" fmla="*/ 1 w 119"/>
              <a:gd name="T79" fmla="*/ 0 h 121"/>
              <a:gd name="T80" fmla="*/ 1 w 119"/>
              <a:gd name="T81" fmla="*/ 0 h 121"/>
              <a:gd name="T82" fmla="*/ 1 w 119"/>
              <a:gd name="T83" fmla="*/ 0 h 121"/>
              <a:gd name="T84" fmla="*/ 1 w 119"/>
              <a:gd name="T85" fmla="*/ 0 h 121"/>
              <a:gd name="T86" fmla="*/ 1 w 119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9"/>
              <a:gd name="T133" fmla="*/ 0 h 121"/>
              <a:gd name="T134" fmla="*/ 119 w 119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9" h="121">
                <a:moveTo>
                  <a:pt x="59" y="0"/>
                </a:moveTo>
                <a:lnTo>
                  <a:pt x="57" y="0"/>
                </a:lnTo>
                <a:lnTo>
                  <a:pt x="53" y="0"/>
                </a:lnTo>
                <a:lnTo>
                  <a:pt x="50" y="0"/>
                </a:lnTo>
                <a:lnTo>
                  <a:pt x="47" y="1"/>
                </a:lnTo>
                <a:lnTo>
                  <a:pt x="45" y="1"/>
                </a:lnTo>
                <a:lnTo>
                  <a:pt x="41" y="3"/>
                </a:lnTo>
                <a:lnTo>
                  <a:pt x="38" y="4"/>
                </a:lnTo>
                <a:lnTo>
                  <a:pt x="35" y="4"/>
                </a:lnTo>
                <a:lnTo>
                  <a:pt x="33" y="5"/>
                </a:lnTo>
                <a:lnTo>
                  <a:pt x="30" y="7"/>
                </a:lnTo>
                <a:lnTo>
                  <a:pt x="28" y="8"/>
                </a:lnTo>
                <a:lnTo>
                  <a:pt x="26" y="11"/>
                </a:lnTo>
                <a:lnTo>
                  <a:pt x="24" y="12"/>
                </a:lnTo>
                <a:lnTo>
                  <a:pt x="21" y="13"/>
                </a:lnTo>
                <a:lnTo>
                  <a:pt x="18" y="16"/>
                </a:lnTo>
                <a:lnTo>
                  <a:pt x="17" y="17"/>
                </a:lnTo>
                <a:lnTo>
                  <a:pt x="14" y="20"/>
                </a:lnTo>
                <a:lnTo>
                  <a:pt x="13" y="21"/>
                </a:lnTo>
                <a:lnTo>
                  <a:pt x="12" y="24"/>
                </a:lnTo>
                <a:lnTo>
                  <a:pt x="9" y="26"/>
                </a:lnTo>
                <a:lnTo>
                  <a:pt x="8" y="29"/>
                </a:lnTo>
                <a:lnTo>
                  <a:pt x="6" y="32"/>
                </a:lnTo>
                <a:lnTo>
                  <a:pt x="5" y="34"/>
                </a:lnTo>
                <a:lnTo>
                  <a:pt x="4" y="37"/>
                </a:lnTo>
                <a:lnTo>
                  <a:pt x="2" y="40"/>
                </a:lnTo>
                <a:lnTo>
                  <a:pt x="2" y="42"/>
                </a:lnTo>
                <a:lnTo>
                  <a:pt x="1" y="45"/>
                </a:lnTo>
                <a:lnTo>
                  <a:pt x="1" y="48"/>
                </a:lnTo>
                <a:lnTo>
                  <a:pt x="0" y="50"/>
                </a:lnTo>
                <a:lnTo>
                  <a:pt x="0" y="54"/>
                </a:lnTo>
                <a:lnTo>
                  <a:pt x="0" y="57"/>
                </a:lnTo>
                <a:lnTo>
                  <a:pt x="0" y="60"/>
                </a:lnTo>
                <a:lnTo>
                  <a:pt x="0" y="64"/>
                </a:lnTo>
                <a:lnTo>
                  <a:pt x="0" y="66"/>
                </a:lnTo>
                <a:lnTo>
                  <a:pt x="0" y="69"/>
                </a:lnTo>
                <a:lnTo>
                  <a:pt x="1" y="72"/>
                </a:lnTo>
                <a:lnTo>
                  <a:pt x="1" y="76"/>
                </a:lnTo>
                <a:lnTo>
                  <a:pt x="2" y="78"/>
                </a:lnTo>
                <a:lnTo>
                  <a:pt x="2" y="81"/>
                </a:lnTo>
                <a:lnTo>
                  <a:pt x="4" y="84"/>
                </a:lnTo>
                <a:lnTo>
                  <a:pt x="5" y="86"/>
                </a:lnTo>
                <a:lnTo>
                  <a:pt x="6" y="89"/>
                </a:lnTo>
                <a:lnTo>
                  <a:pt x="8" y="92"/>
                </a:lnTo>
                <a:lnTo>
                  <a:pt x="9" y="94"/>
                </a:lnTo>
                <a:lnTo>
                  <a:pt x="12" y="96"/>
                </a:lnTo>
                <a:lnTo>
                  <a:pt x="13" y="98"/>
                </a:lnTo>
                <a:lnTo>
                  <a:pt x="14" y="101"/>
                </a:lnTo>
                <a:lnTo>
                  <a:pt x="17" y="102"/>
                </a:lnTo>
                <a:lnTo>
                  <a:pt x="18" y="105"/>
                </a:lnTo>
                <a:lnTo>
                  <a:pt x="21" y="106"/>
                </a:lnTo>
                <a:lnTo>
                  <a:pt x="24" y="109"/>
                </a:lnTo>
                <a:lnTo>
                  <a:pt x="26" y="110"/>
                </a:lnTo>
                <a:lnTo>
                  <a:pt x="28" y="111"/>
                </a:lnTo>
                <a:lnTo>
                  <a:pt x="30" y="113"/>
                </a:lnTo>
                <a:lnTo>
                  <a:pt x="33" y="114"/>
                </a:lnTo>
                <a:lnTo>
                  <a:pt x="35" y="115"/>
                </a:lnTo>
                <a:lnTo>
                  <a:pt x="38" y="117"/>
                </a:lnTo>
                <a:lnTo>
                  <a:pt x="41" y="118"/>
                </a:lnTo>
                <a:lnTo>
                  <a:pt x="45" y="118"/>
                </a:lnTo>
                <a:lnTo>
                  <a:pt x="47" y="119"/>
                </a:lnTo>
                <a:lnTo>
                  <a:pt x="50" y="119"/>
                </a:lnTo>
                <a:lnTo>
                  <a:pt x="53" y="119"/>
                </a:lnTo>
                <a:lnTo>
                  <a:pt x="57" y="121"/>
                </a:lnTo>
                <a:lnTo>
                  <a:pt x="59" y="121"/>
                </a:lnTo>
                <a:lnTo>
                  <a:pt x="62" y="121"/>
                </a:lnTo>
                <a:lnTo>
                  <a:pt x="66" y="119"/>
                </a:lnTo>
                <a:lnTo>
                  <a:pt x="69" y="119"/>
                </a:lnTo>
                <a:lnTo>
                  <a:pt x="71" y="119"/>
                </a:lnTo>
                <a:lnTo>
                  <a:pt x="74" y="118"/>
                </a:lnTo>
                <a:lnTo>
                  <a:pt x="77" y="118"/>
                </a:lnTo>
                <a:lnTo>
                  <a:pt x="81" y="117"/>
                </a:lnTo>
                <a:lnTo>
                  <a:pt x="83" y="115"/>
                </a:lnTo>
                <a:lnTo>
                  <a:pt x="86" y="114"/>
                </a:lnTo>
                <a:lnTo>
                  <a:pt x="89" y="113"/>
                </a:lnTo>
                <a:lnTo>
                  <a:pt x="91" y="111"/>
                </a:lnTo>
                <a:lnTo>
                  <a:pt x="93" y="110"/>
                </a:lnTo>
                <a:lnTo>
                  <a:pt x="95" y="109"/>
                </a:lnTo>
                <a:lnTo>
                  <a:pt x="98" y="106"/>
                </a:lnTo>
                <a:lnTo>
                  <a:pt x="101" y="105"/>
                </a:lnTo>
                <a:lnTo>
                  <a:pt x="102" y="102"/>
                </a:lnTo>
                <a:lnTo>
                  <a:pt x="104" y="101"/>
                </a:lnTo>
                <a:lnTo>
                  <a:pt x="106" y="98"/>
                </a:lnTo>
                <a:lnTo>
                  <a:pt x="107" y="96"/>
                </a:lnTo>
                <a:lnTo>
                  <a:pt x="110" y="94"/>
                </a:lnTo>
                <a:lnTo>
                  <a:pt x="111" y="92"/>
                </a:lnTo>
                <a:lnTo>
                  <a:pt x="112" y="89"/>
                </a:lnTo>
                <a:lnTo>
                  <a:pt x="114" y="86"/>
                </a:lnTo>
                <a:lnTo>
                  <a:pt x="115" y="84"/>
                </a:lnTo>
                <a:lnTo>
                  <a:pt x="116" y="81"/>
                </a:lnTo>
                <a:lnTo>
                  <a:pt x="116" y="78"/>
                </a:lnTo>
                <a:lnTo>
                  <a:pt x="118" y="76"/>
                </a:lnTo>
                <a:lnTo>
                  <a:pt x="118" y="72"/>
                </a:lnTo>
                <a:lnTo>
                  <a:pt x="119" y="69"/>
                </a:lnTo>
                <a:lnTo>
                  <a:pt x="119" y="66"/>
                </a:lnTo>
                <a:lnTo>
                  <a:pt x="119" y="64"/>
                </a:lnTo>
                <a:lnTo>
                  <a:pt x="119" y="60"/>
                </a:lnTo>
                <a:lnTo>
                  <a:pt x="119" y="57"/>
                </a:lnTo>
                <a:lnTo>
                  <a:pt x="119" y="54"/>
                </a:lnTo>
                <a:lnTo>
                  <a:pt x="119" y="50"/>
                </a:lnTo>
                <a:lnTo>
                  <a:pt x="118" y="48"/>
                </a:lnTo>
                <a:lnTo>
                  <a:pt x="118" y="45"/>
                </a:lnTo>
                <a:lnTo>
                  <a:pt x="116" y="42"/>
                </a:lnTo>
                <a:lnTo>
                  <a:pt x="116" y="40"/>
                </a:lnTo>
                <a:lnTo>
                  <a:pt x="115" y="37"/>
                </a:lnTo>
                <a:lnTo>
                  <a:pt x="114" y="34"/>
                </a:lnTo>
                <a:lnTo>
                  <a:pt x="112" y="32"/>
                </a:lnTo>
                <a:lnTo>
                  <a:pt x="111" y="29"/>
                </a:lnTo>
                <a:lnTo>
                  <a:pt x="110" y="26"/>
                </a:lnTo>
                <a:lnTo>
                  <a:pt x="107" y="24"/>
                </a:lnTo>
                <a:lnTo>
                  <a:pt x="106" y="21"/>
                </a:lnTo>
                <a:lnTo>
                  <a:pt x="104" y="20"/>
                </a:lnTo>
                <a:lnTo>
                  <a:pt x="102" y="17"/>
                </a:lnTo>
                <a:lnTo>
                  <a:pt x="101" y="16"/>
                </a:lnTo>
                <a:lnTo>
                  <a:pt x="98" y="13"/>
                </a:lnTo>
                <a:lnTo>
                  <a:pt x="95" y="12"/>
                </a:lnTo>
                <a:lnTo>
                  <a:pt x="93" y="11"/>
                </a:lnTo>
                <a:lnTo>
                  <a:pt x="91" y="8"/>
                </a:lnTo>
                <a:lnTo>
                  <a:pt x="89" y="7"/>
                </a:lnTo>
                <a:lnTo>
                  <a:pt x="86" y="5"/>
                </a:lnTo>
                <a:lnTo>
                  <a:pt x="83" y="4"/>
                </a:lnTo>
                <a:lnTo>
                  <a:pt x="81" y="4"/>
                </a:lnTo>
                <a:lnTo>
                  <a:pt x="77" y="3"/>
                </a:lnTo>
                <a:lnTo>
                  <a:pt x="74" y="1"/>
                </a:lnTo>
                <a:lnTo>
                  <a:pt x="71" y="1"/>
                </a:lnTo>
                <a:lnTo>
                  <a:pt x="69" y="0"/>
                </a:lnTo>
                <a:lnTo>
                  <a:pt x="66" y="0"/>
                </a:lnTo>
                <a:lnTo>
                  <a:pt x="62" y="0"/>
                </a:lnTo>
                <a:lnTo>
                  <a:pt x="59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51" name="Line 59">
            <a:extLst>
              <a:ext uri="{FF2B5EF4-FFF2-40B4-BE49-F238E27FC236}">
                <a16:creationId xmlns:a16="http://schemas.microsoft.com/office/drawing/2014/main" id="{EB8984CD-7B54-AB4A-892C-024EFE8B2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7813" y="4225925"/>
            <a:ext cx="3794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52" name="Line 60">
            <a:extLst>
              <a:ext uri="{FF2B5EF4-FFF2-40B4-BE49-F238E27FC236}">
                <a16:creationId xmlns:a16="http://schemas.microsoft.com/office/drawing/2014/main" id="{41707A13-34F4-774B-B901-DF92C7EA7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4225925"/>
            <a:ext cx="3794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53" name="Freeform 61">
            <a:extLst>
              <a:ext uri="{FF2B5EF4-FFF2-40B4-BE49-F238E27FC236}">
                <a16:creationId xmlns:a16="http://schemas.microsoft.com/office/drawing/2014/main" id="{55220FDB-3F43-0A48-BB50-4B470507B62D}"/>
              </a:ext>
            </a:extLst>
          </p:cNvPr>
          <p:cNvSpPr>
            <a:spLocks/>
          </p:cNvSpPr>
          <p:nvPr/>
        </p:nvSpPr>
        <p:spPr bwMode="auto">
          <a:xfrm>
            <a:off x="3730625" y="4078288"/>
            <a:ext cx="293688" cy="295275"/>
          </a:xfrm>
          <a:custGeom>
            <a:avLst/>
            <a:gdLst>
              <a:gd name="T0" fmla="*/ 0 w 372"/>
              <a:gd name="T1" fmla="*/ 1 h 372"/>
              <a:gd name="T2" fmla="*/ 0 w 372"/>
              <a:gd name="T3" fmla="*/ 1 h 372"/>
              <a:gd name="T4" fmla="*/ 0 w 372"/>
              <a:gd name="T5" fmla="*/ 0 h 372"/>
              <a:gd name="T6" fmla="*/ 0 w 372"/>
              <a:gd name="T7" fmla="*/ 1 h 372"/>
              <a:gd name="T8" fmla="*/ 0 60000 65536"/>
              <a:gd name="T9" fmla="*/ 0 60000 65536"/>
              <a:gd name="T10" fmla="*/ 0 60000 65536"/>
              <a:gd name="T11" fmla="*/ 0 60000 65536"/>
              <a:gd name="T12" fmla="*/ 0 w 372"/>
              <a:gd name="T13" fmla="*/ 0 h 372"/>
              <a:gd name="T14" fmla="*/ 372 w 372"/>
              <a:gd name="T15" fmla="*/ 372 h 3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2" h="372">
                <a:moveTo>
                  <a:pt x="372" y="186"/>
                </a:moveTo>
                <a:lnTo>
                  <a:pt x="0" y="372"/>
                </a:lnTo>
                <a:lnTo>
                  <a:pt x="0" y="0"/>
                </a:lnTo>
                <a:lnTo>
                  <a:pt x="372" y="186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54" name="Freeform 62">
            <a:extLst>
              <a:ext uri="{FF2B5EF4-FFF2-40B4-BE49-F238E27FC236}">
                <a16:creationId xmlns:a16="http://schemas.microsoft.com/office/drawing/2014/main" id="{7F109BA3-8D57-A143-805F-FE6F27DAB15E}"/>
              </a:ext>
            </a:extLst>
          </p:cNvPr>
          <p:cNvSpPr>
            <a:spLocks/>
          </p:cNvSpPr>
          <p:nvPr/>
        </p:nvSpPr>
        <p:spPr bwMode="auto">
          <a:xfrm>
            <a:off x="4043363" y="4181475"/>
            <a:ext cx="95250" cy="96838"/>
          </a:xfrm>
          <a:custGeom>
            <a:avLst/>
            <a:gdLst>
              <a:gd name="T0" fmla="*/ 1 w 119"/>
              <a:gd name="T1" fmla="*/ 0 h 120"/>
              <a:gd name="T2" fmla="*/ 1 w 119"/>
              <a:gd name="T3" fmla="*/ 1 h 120"/>
              <a:gd name="T4" fmla="*/ 1 w 119"/>
              <a:gd name="T5" fmla="*/ 1 h 120"/>
              <a:gd name="T6" fmla="*/ 1 w 119"/>
              <a:gd name="T7" fmla="*/ 1 h 120"/>
              <a:gd name="T8" fmla="*/ 1 w 119"/>
              <a:gd name="T9" fmla="*/ 1 h 120"/>
              <a:gd name="T10" fmla="*/ 1 w 119"/>
              <a:gd name="T11" fmla="*/ 1 h 120"/>
              <a:gd name="T12" fmla="*/ 1 w 119"/>
              <a:gd name="T13" fmla="*/ 1 h 120"/>
              <a:gd name="T14" fmla="*/ 1 w 119"/>
              <a:gd name="T15" fmla="*/ 1 h 120"/>
              <a:gd name="T16" fmla="*/ 1 w 119"/>
              <a:gd name="T17" fmla="*/ 1 h 120"/>
              <a:gd name="T18" fmla="*/ 0 w 119"/>
              <a:gd name="T19" fmla="*/ 1 h 120"/>
              <a:gd name="T20" fmla="*/ 0 w 119"/>
              <a:gd name="T21" fmla="*/ 1 h 120"/>
              <a:gd name="T22" fmla="*/ 0 w 119"/>
              <a:gd name="T23" fmla="*/ 1 h 120"/>
              <a:gd name="T24" fmla="*/ 1 w 119"/>
              <a:gd name="T25" fmla="*/ 1 h 120"/>
              <a:gd name="T26" fmla="*/ 1 w 119"/>
              <a:gd name="T27" fmla="*/ 1 h 120"/>
              <a:gd name="T28" fmla="*/ 1 w 119"/>
              <a:gd name="T29" fmla="*/ 1 h 120"/>
              <a:gd name="T30" fmla="*/ 1 w 119"/>
              <a:gd name="T31" fmla="*/ 1 h 120"/>
              <a:gd name="T32" fmla="*/ 1 w 119"/>
              <a:gd name="T33" fmla="*/ 1 h 120"/>
              <a:gd name="T34" fmla="*/ 1 w 119"/>
              <a:gd name="T35" fmla="*/ 1 h 120"/>
              <a:gd name="T36" fmla="*/ 1 w 119"/>
              <a:gd name="T37" fmla="*/ 1 h 120"/>
              <a:gd name="T38" fmla="*/ 1 w 119"/>
              <a:gd name="T39" fmla="*/ 1 h 120"/>
              <a:gd name="T40" fmla="*/ 1 w 119"/>
              <a:gd name="T41" fmla="*/ 1 h 120"/>
              <a:gd name="T42" fmla="*/ 1 w 119"/>
              <a:gd name="T43" fmla="*/ 1 h 120"/>
              <a:gd name="T44" fmla="*/ 1 w 119"/>
              <a:gd name="T45" fmla="*/ 1 h 120"/>
              <a:gd name="T46" fmla="*/ 1 w 119"/>
              <a:gd name="T47" fmla="*/ 1 h 120"/>
              <a:gd name="T48" fmla="*/ 1 w 119"/>
              <a:gd name="T49" fmla="*/ 1 h 120"/>
              <a:gd name="T50" fmla="*/ 1 w 119"/>
              <a:gd name="T51" fmla="*/ 1 h 120"/>
              <a:gd name="T52" fmla="*/ 1 w 119"/>
              <a:gd name="T53" fmla="*/ 1 h 120"/>
              <a:gd name="T54" fmla="*/ 1 w 119"/>
              <a:gd name="T55" fmla="*/ 1 h 120"/>
              <a:gd name="T56" fmla="*/ 1 w 119"/>
              <a:gd name="T57" fmla="*/ 1 h 120"/>
              <a:gd name="T58" fmla="*/ 1 w 119"/>
              <a:gd name="T59" fmla="*/ 1 h 120"/>
              <a:gd name="T60" fmla="*/ 1 w 119"/>
              <a:gd name="T61" fmla="*/ 1 h 120"/>
              <a:gd name="T62" fmla="*/ 1 w 119"/>
              <a:gd name="T63" fmla="*/ 1 h 120"/>
              <a:gd name="T64" fmla="*/ 1 w 119"/>
              <a:gd name="T65" fmla="*/ 1 h 120"/>
              <a:gd name="T66" fmla="*/ 1 w 119"/>
              <a:gd name="T67" fmla="*/ 1 h 120"/>
              <a:gd name="T68" fmla="*/ 1 w 119"/>
              <a:gd name="T69" fmla="*/ 1 h 120"/>
              <a:gd name="T70" fmla="*/ 1 w 119"/>
              <a:gd name="T71" fmla="*/ 1 h 120"/>
              <a:gd name="T72" fmla="*/ 1 w 119"/>
              <a:gd name="T73" fmla="*/ 1 h 120"/>
              <a:gd name="T74" fmla="*/ 1 w 119"/>
              <a:gd name="T75" fmla="*/ 1 h 120"/>
              <a:gd name="T76" fmla="*/ 1 w 119"/>
              <a:gd name="T77" fmla="*/ 1 h 120"/>
              <a:gd name="T78" fmla="*/ 1 w 119"/>
              <a:gd name="T79" fmla="*/ 1 h 120"/>
              <a:gd name="T80" fmla="*/ 1 w 119"/>
              <a:gd name="T81" fmla="*/ 1 h 120"/>
              <a:gd name="T82" fmla="*/ 1 w 119"/>
              <a:gd name="T83" fmla="*/ 1 h 120"/>
              <a:gd name="T84" fmla="*/ 1 w 119"/>
              <a:gd name="T85" fmla="*/ 0 h 120"/>
              <a:gd name="T86" fmla="*/ 1 w 119"/>
              <a:gd name="T87" fmla="*/ 0 h 12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9"/>
              <a:gd name="T133" fmla="*/ 0 h 120"/>
              <a:gd name="T134" fmla="*/ 119 w 119"/>
              <a:gd name="T135" fmla="*/ 120 h 12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9" h="120">
                <a:moveTo>
                  <a:pt x="59" y="0"/>
                </a:moveTo>
                <a:lnTo>
                  <a:pt x="57" y="0"/>
                </a:lnTo>
                <a:lnTo>
                  <a:pt x="53" y="0"/>
                </a:lnTo>
                <a:lnTo>
                  <a:pt x="50" y="0"/>
                </a:lnTo>
                <a:lnTo>
                  <a:pt x="47" y="1"/>
                </a:lnTo>
                <a:lnTo>
                  <a:pt x="45" y="1"/>
                </a:lnTo>
                <a:lnTo>
                  <a:pt x="41" y="2"/>
                </a:lnTo>
                <a:lnTo>
                  <a:pt x="38" y="4"/>
                </a:lnTo>
                <a:lnTo>
                  <a:pt x="35" y="4"/>
                </a:lnTo>
                <a:lnTo>
                  <a:pt x="33" y="5"/>
                </a:lnTo>
                <a:lnTo>
                  <a:pt x="30" y="6"/>
                </a:lnTo>
                <a:lnTo>
                  <a:pt x="28" y="8"/>
                </a:lnTo>
                <a:lnTo>
                  <a:pt x="26" y="10"/>
                </a:lnTo>
                <a:lnTo>
                  <a:pt x="24" y="12"/>
                </a:lnTo>
                <a:lnTo>
                  <a:pt x="21" y="13"/>
                </a:lnTo>
                <a:lnTo>
                  <a:pt x="18" y="16"/>
                </a:lnTo>
                <a:lnTo>
                  <a:pt x="17" y="17"/>
                </a:lnTo>
                <a:lnTo>
                  <a:pt x="14" y="19"/>
                </a:lnTo>
                <a:lnTo>
                  <a:pt x="13" y="21"/>
                </a:lnTo>
                <a:lnTo>
                  <a:pt x="12" y="23"/>
                </a:lnTo>
                <a:lnTo>
                  <a:pt x="9" y="26"/>
                </a:lnTo>
                <a:lnTo>
                  <a:pt x="8" y="29"/>
                </a:lnTo>
                <a:lnTo>
                  <a:pt x="6" y="31"/>
                </a:lnTo>
                <a:lnTo>
                  <a:pt x="5" y="34"/>
                </a:lnTo>
                <a:lnTo>
                  <a:pt x="4" y="37"/>
                </a:lnTo>
                <a:lnTo>
                  <a:pt x="2" y="39"/>
                </a:lnTo>
                <a:lnTo>
                  <a:pt x="2" y="42"/>
                </a:lnTo>
                <a:lnTo>
                  <a:pt x="1" y="45"/>
                </a:lnTo>
                <a:lnTo>
                  <a:pt x="1" y="47"/>
                </a:lnTo>
                <a:lnTo>
                  <a:pt x="0" y="50"/>
                </a:lnTo>
                <a:lnTo>
                  <a:pt x="0" y="54"/>
                </a:lnTo>
                <a:lnTo>
                  <a:pt x="0" y="57"/>
                </a:lnTo>
                <a:lnTo>
                  <a:pt x="0" y="59"/>
                </a:lnTo>
                <a:lnTo>
                  <a:pt x="0" y="63"/>
                </a:lnTo>
                <a:lnTo>
                  <a:pt x="0" y="66"/>
                </a:lnTo>
                <a:lnTo>
                  <a:pt x="0" y="69"/>
                </a:lnTo>
                <a:lnTo>
                  <a:pt x="1" y="71"/>
                </a:lnTo>
                <a:lnTo>
                  <a:pt x="1" y="75"/>
                </a:lnTo>
                <a:lnTo>
                  <a:pt x="2" y="78"/>
                </a:lnTo>
                <a:lnTo>
                  <a:pt x="2" y="81"/>
                </a:lnTo>
                <a:lnTo>
                  <a:pt x="4" y="83"/>
                </a:lnTo>
                <a:lnTo>
                  <a:pt x="5" y="86"/>
                </a:lnTo>
                <a:lnTo>
                  <a:pt x="6" y="89"/>
                </a:lnTo>
                <a:lnTo>
                  <a:pt x="8" y="91"/>
                </a:lnTo>
                <a:lnTo>
                  <a:pt x="9" y="94"/>
                </a:lnTo>
                <a:lnTo>
                  <a:pt x="12" y="95"/>
                </a:lnTo>
                <a:lnTo>
                  <a:pt x="13" y="98"/>
                </a:lnTo>
                <a:lnTo>
                  <a:pt x="14" y="100"/>
                </a:lnTo>
                <a:lnTo>
                  <a:pt x="17" y="102"/>
                </a:lnTo>
                <a:lnTo>
                  <a:pt x="18" y="104"/>
                </a:lnTo>
                <a:lnTo>
                  <a:pt x="21" y="106"/>
                </a:lnTo>
                <a:lnTo>
                  <a:pt x="24" y="108"/>
                </a:lnTo>
                <a:lnTo>
                  <a:pt x="26" y="110"/>
                </a:lnTo>
                <a:lnTo>
                  <a:pt x="28" y="111"/>
                </a:lnTo>
                <a:lnTo>
                  <a:pt x="30" y="112"/>
                </a:lnTo>
                <a:lnTo>
                  <a:pt x="33" y="114"/>
                </a:lnTo>
                <a:lnTo>
                  <a:pt x="35" y="115"/>
                </a:lnTo>
                <a:lnTo>
                  <a:pt x="38" y="116"/>
                </a:lnTo>
                <a:lnTo>
                  <a:pt x="41" y="118"/>
                </a:lnTo>
                <a:lnTo>
                  <a:pt x="45" y="118"/>
                </a:lnTo>
                <a:lnTo>
                  <a:pt x="47" y="119"/>
                </a:lnTo>
                <a:lnTo>
                  <a:pt x="50" y="119"/>
                </a:lnTo>
                <a:lnTo>
                  <a:pt x="53" y="119"/>
                </a:lnTo>
                <a:lnTo>
                  <a:pt x="57" y="120"/>
                </a:lnTo>
                <a:lnTo>
                  <a:pt x="59" y="120"/>
                </a:lnTo>
                <a:lnTo>
                  <a:pt x="62" y="120"/>
                </a:lnTo>
                <a:lnTo>
                  <a:pt x="66" y="119"/>
                </a:lnTo>
                <a:lnTo>
                  <a:pt x="69" y="119"/>
                </a:lnTo>
                <a:lnTo>
                  <a:pt x="71" y="119"/>
                </a:lnTo>
                <a:lnTo>
                  <a:pt x="74" y="118"/>
                </a:lnTo>
                <a:lnTo>
                  <a:pt x="77" y="118"/>
                </a:lnTo>
                <a:lnTo>
                  <a:pt x="81" y="116"/>
                </a:lnTo>
                <a:lnTo>
                  <a:pt x="83" y="115"/>
                </a:lnTo>
                <a:lnTo>
                  <a:pt x="86" y="114"/>
                </a:lnTo>
                <a:lnTo>
                  <a:pt x="89" y="112"/>
                </a:lnTo>
                <a:lnTo>
                  <a:pt x="91" y="111"/>
                </a:lnTo>
                <a:lnTo>
                  <a:pt x="93" y="110"/>
                </a:lnTo>
                <a:lnTo>
                  <a:pt x="95" y="108"/>
                </a:lnTo>
                <a:lnTo>
                  <a:pt x="98" y="106"/>
                </a:lnTo>
                <a:lnTo>
                  <a:pt x="101" y="104"/>
                </a:lnTo>
                <a:lnTo>
                  <a:pt x="102" y="102"/>
                </a:lnTo>
                <a:lnTo>
                  <a:pt x="104" y="100"/>
                </a:lnTo>
                <a:lnTo>
                  <a:pt x="106" y="98"/>
                </a:lnTo>
                <a:lnTo>
                  <a:pt x="107" y="95"/>
                </a:lnTo>
                <a:lnTo>
                  <a:pt x="110" y="94"/>
                </a:lnTo>
                <a:lnTo>
                  <a:pt x="111" y="91"/>
                </a:lnTo>
                <a:lnTo>
                  <a:pt x="112" y="89"/>
                </a:lnTo>
                <a:lnTo>
                  <a:pt x="114" y="86"/>
                </a:lnTo>
                <a:lnTo>
                  <a:pt x="115" y="83"/>
                </a:lnTo>
                <a:lnTo>
                  <a:pt x="116" y="81"/>
                </a:lnTo>
                <a:lnTo>
                  <a:pt x="116" y="78"/>
                </a:lnTo>
                <a:lnTo>
                  <a:pt x="118" y="75"/>
                </a:lnTo>
                <a:lnTo>
                  <a:pt x="118" y="71"/>
                </a:lnTo>
                <a:lnTo>
                  <a:pt x="119" y="69"/>
                </a:lnTo>
                <a:lnTo>
                  <a:pt x="119" y="66"/>
                </a:lnTo>
                <a:lnTo>
                  <a:pt x="119" y="63"/>
                </a:lnTo>
                <a:lnTo>
                  <a:pt x="119" y="59"/>
                </a:lnTo>
                <a:lnTo>
                  <a:pt x="119" y="57"/>
                </a:lnTo>
                <a:lnTo>
                  <a:pt x="119" y="54"/>
                </a:lnTo>
                <a:lnTo>
                  <a:pt x="119" y="50"/>
                </a:lnTo>
                <a:lnTo>
                  <a:pt x="118" y="47"/>
                </a:lnTo>
                <a:lnTo>
                  <a:pt x="118" y="45"/>
                </a:lnTo>
                <a:lnTo>
                  <a:pt x="116" y="42"/>
                </a:lnTo>
                <a:lnTo>
                  <a:pt x="116" y="39"/>
                </a:lnTo>
                <a:lnTo>
                  <a:pt x="115" y="37"/>
                </a:lnTo>
                <a:lnTo>
                  <a:pt x="114" y="34"/>
                </a:lnTo>
                <a:lnTo>
                  <a:pt x="112" y="31"/>
                </a:lnTo>
                <a:lnTo>
                  <a:pt x="111" y="29"/>
                </a:lnTo>
                <a:lnTo>
                  <a:pt x="110" y="26"/>
                </a:lnTo>
                <a:lnTo>
                  <a:pt x="107" y="23"/>
                </a:lnTo>
                <a:lnTo>
                  <a:pt x="106" y="21"/>
                </a:lnTo>
                <a:lnTo>
                  <a:pt x="104" y="19"/>
                </a:lnTo>
                <a:lnTo>
                  <a:pt x="102" y="17"/>
                </a:lnTo>
                <a:lnTo>
                  <a:pt x="101" y="16"/>
                </a:lnTo>
                <a:lnTo>
                  <a:pt x="98" y="13"/>
                </a:lnTo>
                <a:lnTo>
                  <a:pt x="95" y="12"/>
                </a:lnTo>
                <a:lnTo>
                  <a:pt x="93" y="10"/>
                </a:lnTo>
                <a:lnTo>
                  <a:pt x="91" y="8"/>
                </a:lnTo>
                <a:lnTo>
                  <a:pt x="89" y="6"/>
                </a:lnTo>
                <a:lnTo>
                  <a:pt x="86" y="5"/>
                </a:lnTo>
                <a:lnTo>
                  <a:pt x="83" y="4"/>
                </a:lnTo>
                <a:lnTo>
                  <a:pt x="81" y="4"/>
                </a:lnTo>
                <a:lnTo>
                  <a:pt x="77" y="2"/>
                </a:lnTo>
                <a:lnTo>
                  <a:pt x="74" y="1"/>
                </a:lnTo>
                <a:lnTo>
                  <a:pt x="71" y="1"/>
                </a:lnTo>
                <a:lnTo>
                  <a:pt x="69" y="0"/>
                </a:lnTo>
                <a:lnTo>
                  <a:pt x="66" y="0"/>
                </a:lnTo>
                <a:lnTo>
                  <a:pt x="62" y="0"/>
                </a:lnTo>
                <a:lnTo>
                  <a:pt x="59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55" name="Line 63">
            <a:extLst>
              <a:ext uri="{FF2B5EF4-FFF2-40B4-BE49-F238E27FC236}">
                <a16:creationId xmlns:a16="http://schemas.microsoft.com/office/drawing/2014/main" id="{9F0445AB-C407-684E-B564-3CB217EF5E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67225" y="4225925"/>
            <a:ext cx="1588" cy="1476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56" name="Line 64">
            <a:extLst>
              <a:ext uri="{FF2B5EF4-FFF2-40B4-BE49-F238E27FC236}">
                <a16:creationId xmlns:a16="http://schemas.microsoft.com/office/drawing/2014/main" id="{0ADBC6FB-7929-6741-BD5F-A3DF4E6901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67225" y="4668838"/>
            <a:ext cx="1588" cy="1476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57" name="Freeform 65">
            <a:extLst>
              <a:ext uri="{FF2B5EF4-FFF2-40B4-BE49-F238E27FC236}">
                <a16:creationId xmlns:a16="http://schemas.microsoft.com/office/drawing/2014/main" id="{6811D86E-8BC4-AF48-A90C-FC38668C4564}"/>
              </a:ext>
            </a:extLst>
          </p:cNvPr>
          <p:cNvSpPr>
            <a:spLocks/>
          </p:cNvSpPr>
          <p:nvPr/>
        </p:nvSpPr>
        <p:spPr bwMode="auto">
          <a:xfrm>
            <a:off x="8027988" y="4521200"/>
            <a:ext cx="315913" cy="1588"/>
          </a:xfrm>
          <a:custGeom>
            <a:avLst/>
            <a:gdLst>
              <a:gd name="T0" fmla="*/ 1 w 398"/>
              <a:gd name="T1" fmla="*/ 0 h 1"/>
              <a:gd name="T2" fmla="*/ 0 w 398"/>
              <a:gd name="T3" fmla="*/ 0 h 1"/>
              <a:gd name="T4" fmla="*/ 1 w 398"/>
              <a:gd name="T5" fmla="*/ 0 h 1"/>
              <a:gd name="T6" fmla="*/ 0 60000 65536"/>
              <a:gd name="T7" fmla="*/ 0 60000 65536"/>
              <a:gd name="T8" fmla="*/ 0 60000 65536"/>
              <a:gd name="T9" fmla="*/ 0 w 398"/>
              <a:gd name="T10" fmla="*/ 0 h 1"/>
              <a:gd name="T11" fmla="*/ 398 w 398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8" h="1">
                <a:moveTo>
                  <a:pt x="398" y="0"/>
                </a:moveTo>
                <a:lnTo>
                  <a:pt x="0" y="0"/>
                </a:lnTo>
                <a:lnTo>
                  <a:pt x="39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58" name="Line 66">
            <a:extLst>
              <a:ext uri="{FF2B5EF4-FFF2-40B4-BE49-F238E27FC236}">
                <a16:creationId xmlns:a16="http://schemas.microsoft.com/office/drawing/2014/main" id="{5B4E0AA1-3C47-AD44-AD03-07A45E9993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27988" y="4521200"/>
            <a:ext cx="3159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59" name="Freeform 67">
            <a:extLst>
              <a:ext uri="{FF2B5EF4-FFF2-40B4-BE49-F238E27FC236}">
                <a16:creationId xmlns:a16="http://schemas.microsoft.com/office/drawing/2014/main" id="{91F33357-2034-E94C-A730-78CA5A06C52E}"/>
              </a:ext>
            </a:extLst>
          </p:cNvPr>
          <p:cNvSpPr>
            <a:spLocks/>
          </p:cNvSpPr>
          <p:nvPr/>
        </p:nvSpPr>
        <p:spPr bwMode="auto">
          <a:xfrm>
            <a:off x="7143750" y="4668838"/>
            <a:ext cx="315913" cy="1588"/>
          </a:xfrm>
          <a:custGeom>
            <a:avLst/>
            <a:gdLst>
              <a:gd name="T0" fmla="*/ 1 w 398"/>
              <a:gd name="T1" fmla="*/ 0 h 1"/>
              <a:gd name="T2" fmla="*/ 0 w 398"/>
              <a:gd name="T3" fmla="*/ 0 h 1"/>
              <a:gd name="T4" fmla="*/ 1 w 398"/>
              <a:gd name="T5" fmla="*/ 0 h 1"/>
              <a:gd name="T6" fmla="*/ 0 60000 65536"/>
              <a:gd name="T7" fmla="*/ 0 60000 65536"/>
              <a:gd name="T8" fmla="*/ 0 60000 65536"/>
              <a:gd name="T9" fmla="*/ 0 w 398"/>
              <a:gd name="T10" fmla="*/ 0 h 1"/>
              <a:gd name="T11" fmla="*/ 398 w 398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8" h="1">
                <a:moveTo>
                  <a:pt x="398" y="0"/>
                </a:moveTo>
                <a:lnTo>
                  <a:pt x="0" y="0"/>
                </a:lnTo>
                <a:lnTo>
                  <a:pt x="39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60" name="Line 68">
            <a:extLst>
              <a:ext uri="{FF2B5EF4-FFF2-40B4-BE49-F238E27FC236}">
                <a16:creationId xmlns:a16="http://schemas.microsoft.com/office/drawing/2014/main" id="{1C1B2B2D-C4AB-B145-BD0E-24C010E07C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4668838"/>
            <a:ext cx="3159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61" name="Freeform 69">
            <a:extLst>
              <a:ext uri="{FF2B5EF4-FFF2-40B4-BE49-F238E27FC236}">
                <a16:creationId xmlns:a16="http://schemas.microsoft.com/office/drawing/2014/main" id="{F2AC5E53-6983-094A-A006-A972BAB024C1}"/>
              </a:ext>
            </a:extLst>
          </p:cNvPr>
          <p:cNvSpPr>
            <a:spLocks/>
          </p:cNvSpPr>
          <p:nvPr/>
        </p:nvSpPr>
        <p:spPr bwMode="auto">
          <a:xfrm>
            <a:off x="7143750" y="4373563"/>
            <a:ext cx="315913" cy="1588"/>
          </a:xfrm>
          <a:custGeom>
            <a:avLst/>
            <a:gdLst>
              <a:gd name="T0" fmla="*/ 1 w 398"/>
              <a:gd name="T1" fmla="*/ 0 h 1"/>
              <a:gd name="T2" fmla="*/ 0 w 398"/>
              <a:gd name="T3" fmla="*/ 0 h 1"/>
              <a:gd name="T4" fmla="*/ 1 w 398"/>
              <a:gd name="T5" fmla="*/ 0 h 1"/>
              <a:gd name="T6" fmla="*/ 0 60000 65536"/>
              <a:gd name="T7" fmla="*/ 0 60000 65536"/>
              <a:gd name="T8" fmla="*/ 0 60000 65536"/>
              <a:gd name="T9" fmla="*/ 0 w 398"/>
              <a:gd name="T10" fmla="*/ 0 h 1"/>
              <a:gd name="T11" fmla="*/ 398 w 398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8" h="1">
                <a:moveTo>
                  <a:pt x="398" y="0"/>
                </a:moveTo>
                <a:lnTo>
                  <a:pt x="0" y="0"/>
                </a:lnTo>
                <a:lnTo>
                  <a:pt x="39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62" name="Line 70">
            <a:extLst>
              <a:ext uri="{FF2B5EF4-FFF2-40B4-BE49-F238E27FC236}">
                <a16:creationId xmlns:a16="http://schemas.microsoft.com/office/drawing/2014/main" id="{7C082DA0-D484-EC41-945A-877DC992F2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4373563"/>
            <a:ext cx="3159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63" name="Freeform 71">
            <a:extLst>
              <a:ext uri="{FF2B5EF4-FFF2-40B4-BE49-F238E27FC236}">
                <a16:creationId xmlns:a16="http://schemas.microsoft.com/office/drawing/2014/main" id="{B18BD616-748C-0742-B9B1-191CD40AE1A3}"/>
              </a:ext>
            </a:extLst>
          </p:cNvPr>
          <p:cNvSpPr>
            <a:spLocks/>
          </p:cNvSpPr>
          <p:nvPr/>
        </p:nvSpPr>
        <p:spPr bwMode="auto">
          <a:xfrm>
            <a:off x="7331075" y="4624388"/>
            <a:ext cx="95250" cy="95250"/>
          </a:xfrm>
          <a:custGeom>
            <a:avLst/>
            <a:gdLst>
              <a:gd name="T0" fmla="*/ 1 w 119"/>
              <a:gd name="T1" fmla="*/ 0 h 121"/>
              <a:gd name="T2" fmla="*/ 1 w 119"/>
              <a:gd name="T3" fmla="*/ 0 h 121"/>
              <a:gd name="T4" fmla="*/ 1 w 119"/>
              <a:gd name="T5" fmla="*/ 0 h 121"/>
              <a:gd name="T6" fmla="*/ 1 w 119"/>
              <a:gd name="T7" fmla="*/ 0 h 121"/>
              <a:gd name="T8" fmla="*/ 1 w 119"/>
              <a:gd name="T9" fmla="*/ 0 h 121"/>
              <a:gd name="T10" fmla="*/ 1 w 119"/>
              <a:gd name="T11" fmla="*/ 0 h 121"/>
              <a:gd name="T12" fmla="*/ 1 w 119"/>
              <a:gd name="T13" fmla="*/ 0 h 121"/>
              <a:gd name="T14" fmla="*/ 1 w 119"/>
              <a:gd name="T15" fmla="*/ 0 h 121"/>
              <a:gd name="T16" fmla="*/ 1 w 119"/>
              <a:gd name="T17" fmla="*/ 0 h 121"/>
              <a:gd name="T18" fmla="*/ 0 w 119"/>
              <a:gd name="T19" fmla="*/ 0 h 121"/>
              <a:gd name="T20" fmla="*/ 0 w 119"/>
              <a:gd name="T21" fmla="*/ 0 h 121"/>
              <a:gd name="T22" fmla="*/ 0 w 119"/>
              <a:gd name="T23" fmla="*/ 0 h 121"/>
              <a:gd name="T24" fmla="*/ 1 w 119"/>
              <a:gd name="T25" fmla="*/ 0 h 121"/>
              <a:gd name="T26" fmla="*/ 1 w 119"/>
              <a:gd name="T27" fmla="*/ 0 h 121"/>
              <a:gd name="T28" fmla="*/ 1 w 119"/>
              <a:gd name="T29" fmla="*/ 0 h 121"/>
              <a:gd name="T30" fmla="*/ 1 w 119"/>
              <a:gd name="T31" fmla="*/ 0 h 121"/>
              <a:gd name="T32" fmla="*/ 1 w 119"/>
              <a:gd name="T33" fmla="*/ 0 h 121"/>
              <a:gd name="T34" fmla="*/ 1 w 119"/>
              <a:gd name="T35" fmla="*/ 0 h 121"/>
              <a:gd name="T36" fmla="*/ 1 w 119"/>
              <a:gd name="T37" fmla="*/ 0 h 121"/>
              <a:gd name="T38" fmla="*/ 1 w 119"/>
              <a:gd name="T39" fmla="*/ 0 h 121"/>
              <a:gd name="T40" fmla="*/ 1 w 119"/>
              <a:gd name="T41" fmla="*/ 0 h 121"/>
              <a:gd name="T42" fmla="*/ 1 w 119"/>
              <a:gd name="T43" fmla="*/ 0 h 121"/>
              <a:gd name="T44" fmla="*/ 1 w 119"/>
              <a:gd name="T45" fmla="*/ 0 h 121"/>
              <a:gd name="T46" fmla="*/ 1 w 119"/>
              <a:gd name="T47" fmla="*/ 0 h 121"/>
              <a:gd name="T48" fmla="*/ 1 w 119"/>
              <a:gd name="T49" fmla="*/ 0 h 121"/>
              <a:gd name="T50" fmla="*/ 1 w 119"/>
              <a:gd name="T51" fmla="*/ 0 h 121"/>
              <a:gd name="T52" fmla="*/ 1 w 119"/>
              <a:gd name="T53" fmla="*/ 0 h 121"/>
              <a:gd name="T54" fmla="*/ 1 w 119"/>
              <a:gd name="T55" fmla="*/ 0 h 121"/>
              <a:gd name="T56" fmla="*/ 1 w 119"/>
              <a:gd name="T57" fmla="*/ 0 h 121"/>
              <a:gd name="T58" fmla="*/ 1 w 119"/>
              <a:gd name="T59" fmla="*/ 0 h 121"/>
              <a:gd name="T60" fmla="*/ 1 w 119"/>
              <a:gd name="T61" fmla="*/ 0 h 121"/>
              <a:gd name="T62" fmla="*/ 1 w 119"/>
              <a:gd name="T63" fmla="*/ 0 h 121"/>
              <a:gd name="T64" fmla="*/ 1 w 119"/>
              <a:gd name="T65" fmla="*/ 0 h 121"/>
              <a:gd name="T66" fmla="*/ 1 w 119"/>
              <a:gd name="T67" fmla="*/ 0 h 121"/>
              <a:gd name="T68" fmla="*/ 1 w 119"/>
              <a:gd name="T69" fmla="*/ 0 h 121"/>
              <a:gd name="T70" fmla="*/ 1 w 119"/>
              <a:gd name="T71" fmla="*/ 0 h 121"/>
              <a:gd name="T72" fmla="*/ 1 w 119"/>
              <a:gd name="T73" fmla="*/ 0 h 121"/>
              <a:gd name="T74" fmla="*/ 1 w 119"/>
              <a:gd name="T75" fmla="*/ 0 h 121"/>
              <a:gd name="T76" fmla="*/ 1 w 119"/>
              <a:gd name="T77" fmla="*/ 0 h 121"/>
              <a:gd name="T78" fmla="*/ 1 w 119"/>
              <a:gd name="T79" fmla="*/ 0 h 121"/>
              <a:gd name="T80" fmla="*/ 1 w 119"/>
              <a:gd name="T81" fmla="*/ 0 h 121"/>
              <a:gd name="T82" fmla="*/ 1 w 119"/>
              <a:gd name="T83" fmla="*/ 0 h 121"/>
              <a:gd name="T84" fmla="*/ 1 w 119"/>
              <a:gd name="T85" fmla="*/ 0 h 121"/>
              <a:gd name="T86" fmla="*/ 1 w 119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9"/>
              <a:gd name="T133" fmla="*/ 0 h 121"/>
              <a:gd name="T134" fmla="*/ 119 w 119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9" h="121">
                <a:moveTo>
                  <a:pt x="60" y="0"/>
                </a:moveTo>
                <a:lnTo>
                  <a:pt x="57" y="0"/>
                </a:lnTo>
                <a:lnTo>
                  <a:pt x="53" y="0"/>
                </a:lnTo>
                <a:lnTo>
                  <a:pt x="50" y="0"/>
                </a:lnTo>
                <a:lnTo>
                  <a:pt x="48" y="1"/>
                </a:lnTo>
                <a:lnTo>
                  <a:pt x="45" y="1"/>
                </a:lnTo>
                <a:lnTo>
                  <a:pt x="41" y="3"/>
                </a:lnTo>
                <a:lnTo>
                  <a:pt x="38" y="4"/>
                </a:lnTo>
                <a:lnTo>
                  <a:pt x="36" y="4"/>
                </a:lnTo>
                <a:lnTo>
                  <a:pt x="33" y="5"/>
                </a:lnTo>
                <a:lnTo>
                  <a:pt x="30" y="7"/>
                </a:lnTo>
                <a:lnTo>
                  <a:pt x="28" y="8"/>
                </a:lnTo>
                <a:lnTo>
                  <a:pt x="26" y="11"/>
                </a:lnTo>
                <a:lnTo>
                  <a:pt x="24" y="12"/>
                </a:lnTo>
                <a:lnTo>
                  <a:pt x="21" y="13"/>
                </a:lnTo>
                <a:lnTo>
                  <a:pt x="18" y="16"/>
                </a:lnTo>
                <a:lnTo>
                  <a:pt x="17" y="17"/>
                </a:lnTo>
                <a:lnTo>
                  <a:pt x="14" y="20"/>
                </a:lnTo>
                <a:lnTo>
                  <a:pt x="13" y="21"/>
                </a:lnTo>
                <a:lnTo>
                  <a:pt x="12" y="24"/>
                </a:lnTo>
                <a:lnTo>
                  <a:pt x="9" y="27"/>
                </a:lnTo>
                <a:lnTo>
                  <a:pt x="8" y="29"/>
                </a:lnTo>
                <a:lnTo>
                  <a:pt x="6" y="32"/>
                </a:lnTo>
                <a:lnTo>
                  <a:pt x="5" y="35"/>
                </a:lnTo>
                <a:lnTo>
                  <a:pt x="4" y="37"/>
                </a:lnTo>
                <a:lnTo>
                  <a:pt x="3" y="40"/>
                </a:lnTo>
                <a:lnTo>
                  <a:pt x="3" y="43"/>
                </a:lnTo>
                <a:lnTo>
                  <a:pt x="1" y="45"/>
                </a:lnTo>
                <a:lnTo>
                  <a:pt x="1" y="48"/>
                </a:lnTo>
                <a:lnTo>
                  <a:pt x="0" y="51"/>
                </a:lnTo>
                <a:lnTo>
                  <a:pt x="0" y="55"/>
                </a:lnTo>
                <a:lnTo>
                  <a:pt x="0" y="57"/>
                </a:lnTo>
                <a:lnTo>
                  <a:pt x="0" y="60"/>
                </a:lnTo>
                <a:lnTo>
                  <a:pt x="0" y="64"/>
                </a:lnTo>
                <a:lnTo>
                  <a:pt x="0" y="66"/>
                </a:lnTo>
                <a:lnTo>
                  <a:pt x="0" y="69"/>
                </a:lnTo>
                <a:lnTo>
                  <a:pt x="1" y="72"/>
                </a:lnTo>
                <a:lnTo>
                  <a:pt x="1" y="76"/>
                </a:lnTo>
                <a:lnTo>
                  <a:pt x="3" y="78"/>
                </a:lnTo>
                <a:lnTo>
                  <a:pt x="3" y="81"/>
                </a:lnTo>
                <a:lnTo>
                  <a:pt x="4" y="84"/>
                </a:lnTo>
                <a:lnTo>
                  <a:pt x="5" y="86"/>
                </a:lnTo>
                <a:lnTo>
                  <a:pt x="6" y="89"/>
                </a:lnTo>
                <a:lnTo>
                  <a:pt x="8" y="92"/>
                </a:lnTo>
                <a:lnTo>
                  <a:pt x="9" y="94"/>
                </a:lnTo>
                <a:lnTo>
                  <a:pt x="12" y="96"/>
                </a:lnTo>
                <a:lnTo>
                  <a:pt x="13" y="98"/>
                </a:lnTo>
                <a:lnTo>
                  <a:pt x="14" y="101"/>
                </a:lnTo>
                <a:lnTo>
                  <a:pt x="17" y="102"/>
                </a:lnTo>
                <a:lnTo>
                  <a:pt x="18" y="105"/>
                </a:lnTo>
                <a:lnTo>
                  <a:pt x="21" y="106"/>
                </a:lnTo>
                <a:lnTo>
                  <a:pt x="24" y="109"/>
                </a:lnTo>
                <a:lnTo>
                  <a:pt x="26" y="110"/>
                </a:lnTo>
                <a:lnTo>
                  <a:pt x="28" y="112"/>
                </a:lnTo>
                <a:lnTo>
                  <a:pt x="30" y="113"/>
                </a:lnTo>
                <a:lnTo>
                  <a:pt x="33" y="114"/>
                </a:lnTo>
                <a:lnTo>
                  <a:pt x="36" y="116"/>
                </a:lnTo>
                <a:lnTo>
                  <a:pt x="38" y="117"/>
                </a:lnTo>
                <a:lnTo>
                  <a:pt x="41" y="118"/>
                </a:lnTo>
                <a:lnTo>
                  <a:pt x="45" y="118"/>
                </a:lnTo>
                <a:lnTo>
                  <a:pt x="48" y="120"/>
                </a:lnTo>
                <a:lnTo>
                  <a:pt x="50" y="120"/>
                </a:lnTo>
                <a:lnTo>
                  <a:pt x="53" y="120"/>
                </a:lnTo>
                <a:lnTo>
                  <a:pt x="57" y="121"/>
                </a:lnTo>
                <a:lnTo>
                  <a:pt x="60" y="121"/>
                </a:lnTo>
                <a:lnTo>
                  <a:pt x="62" y="121"/>
                </a:lnTo>
                <a:lnTo>
                  <a:pt x="66" y="120"/>
                </a:lnTo>
                <a:lnTo>
                  <a:pt x="69" y="120"/>
                </a:lnTo>
                <a:lnTo>
                  <a:pt x="72" y="120"/>
                </a:lnTo>
                <a:lnTo>
                  <a:pt x="74" y="118"/>
                </a:lnTo>
                <a:lnTo>
                  <a:pt x="77" y="118"/>
                </a:lnTo>
                <a:lnTo>
                  <a:pt x="81" y="117"/>
                </a:lnTo>
                <a:lnTo>
                  <a:pt x="83" y="116"/>
                </a:lnTo>
                <a:lnTo>
                  <a:pt x="86" y="114"/>
                </a:lnTo>
                <a:lnTo>
                  <a:pt x="89" y="113"/>
                </a:lnTo>
                <a:lnTo>
                  <a:pt x="91" y="112"/>
                </a:lnTo>
                <a:lnTo>
                  <a:pt x="93" y="110"/>
                </a:lnTo>
                <a:lnTo>
                  <a:pt x="95" y="109"/>
                </a:lnTo>
                <a:lnTo>
                  <a:pt x="98" y="106"/>
                </a:lnTo>
                <a:lnTo>
                  <a:pt x="101" y="105"/>
                </a:lnTo>
                <a:lnTo>
                  <a:pt x="102" y="102"/>
                </a:lnTo>
                <a:lnTo>
                  <a:pt x="105" y="101"/>
                </a:lnTo>
                <a:lnTo>
                  <a:pt x="106" y="98"/>
                </a:lnTo>
                <a:lnTo>
                  <a:pt x="107" y="96"/>
                </a:lnTo>
                <a:lnTo>
                  <a:pt x="110" y="94"/>
                </a:lnTo>
                <a:lnTo>
                  <a:pt x="111" y="92"/>
                </a:lnTo>
                <a:lnTo>
                  <a:pt x="113" y="89"/>
                </a:lnTo>
                <a:lnTo>
                  <a:pt x="114" y="86"/>
                </a:lnTo>
                <a:lnTo>
                  <a:pt x="115" y="84"/>
                </a:lnTo>
                <a:lnTo>
                  <a:pt x="117" y="81"/>
                </a:lnTo>
                <a:lnTo>
                  <a:pt x="117" y="78"/>
                </a:lnTo>
                <a:lnTo>
                  <a:pt x="118" y="76"/>
                </a:lnTo>
                <a:lnTo>
                  <a:pt x="118" y="72"/>
                </a:lnTo>
                <a:lnTo>
                  <a:pt x="119" y="69"/>
                </a:lnTo>
                <a:lnTo>
                  <a:pt x="119" y="66"/>
                </a:lnTo>
                <a:lnTo>
                  <a:pt x="119" y="64"/>
                </a:lnTo>
                <a:lnTo>
                  <a:pt x="119" y="60"/>
                </a:lnTo>
                <a:lnTo>
                  <a:pt x="119" y="57"/>
                </a:lnTo>
                <a:lnTo>
                  <a:pt x="119" y="55"/>
                </a:lnTo>
                <a:lnTo>
                  <a:pt x="119" y="51"/>
                </a:lnTo>
                <a:lnTo>
                  <a:pt x="118" y="48"/>
                </a:lnTo>
                <a:lnTo>
                  <a:pt x="118" y="45"/>
                </a:lnTo>
                <a:lnTo>
                  <a:pt x="117" y="43"/>
                </a:lnTo>
                <a:lnTo>
                  <a:pt x="117" y="40"/>
                </a:lnTo>
                <a:lnTo>
                  <a:pt x="115" y="37"/>
                </a:lnTo>
                <a:lnTo>
                  <a:pt x="114" y="35"/>
                </a:lnTo>
                <a:lnTo>
                  <a:pt x="113" y="32"/>
                </a:lnTo>
                <a:lnTo>
                  <a:pt x="111" y="29"/>
                </a:lnTo>
                <a:lnTo>
                  <a:pt x="110" y="27"/>
                </a:lnTo>
                <a:lnTo>
                  <a:pt x="107" y="24"/>
                </a:lnTo>
                <a:lnTo>
                  <a:pt x="106" y="21"/>
                </a:lnTo>
                <a:lnTo>
                  <a:pt x="105" y="20"/>
                </a:lnTo>
                <a:lnTo>
                  <a:pt x="102" y="17"/>
                </a:lnTo>
                <a:lnTo>
                  <a:pt x="101" y="16"/>
                </a:lnTo>
                <a:lnTo>
                  <a:pt x="98" y="13"/>
                </a:lnTo>
                <a:lnTo>
                  <a:pt x="95" y="12"/>
                </a:lnTo>
                <a:lnTo>
                  <a:pt x="93" y="11"/>
                </a:lnTo>
                <a:lnTo>
                  <a:pt x="91" y="8"/>
                </a:lnTo>
                <a:lnTo>
                  <a:pt x="89" y="7"/>
                </a:lnTo>
                <a:lnTo>
                  <a:pt x="86" y="5"/>
                </a:lnTo>
                <a:lnTo>
                  <a:pt x="83" y="4"/>
                </a:lnTo>
                <a:lnTo>
                  <a:pt x="81" y="4"/>
                </a:lnTo>
                <a:lnTo>
                  <a:pt x="77" y="3"/>
                </a:lnTo>
                <a:lnTo>
                  <a:pt x="74" y="1"/>
                </a:lnTo>
                <a:lnTo>
                  <a:pt x="72" y="1"/>
                </a:lnTo>
                <a:lnTo>
                  <a:pt x="69" y="0"/>
                </a:lnTo>
                <a:lnTo>
                  <a:pt x="66" y="0"/>
                </a:lnTo>
                <a:lnTo>
                  <a:pt x="62" y="0"/>
                </a:lnTo>
                <a:lnTo>
                  <a:pt x="60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64" name="Freeform 72">
            <a:extLst>
              <a:ext uri="{FF2B5EF4-FFF2-40B4-BE49-F238E27FC236}">
                <a16:creationId xmlns:a16="http://schemas.microsoft.com/office/drawing/2014/main" id="{768A0628-9E18-7542-BE7D-9709328381D8}"/>
              </a:ext>
            </a:extLst>
          </p:cNvPr>
          <p:cNvSpPr>
            <a:spLocks/>
          </p:cNvSpPr>
          <p:nvPr/>
        </p:nvSpPr>
        <p:spPr bwMode="auto">
          <a:xfrm>
            <a:off x="7331075" y="4329113"/>
            <a:ext cx="95250" cy="96838"/>
          </a:xfrm>
          <a:custGeom>
            <a:avLst/>
            <a:gdLst>
              <a:gd name="T0" fmla="*/ 1 w 119"/>
              <a:gd name="T1" fmla="*/ 0 h 121"/>
              <a:gd name="T2" fmla="*/ 1 w 119"/>
              <a:gd name="T3" fmla="*/ 1 h 121"/>
              <a:gd name="T4" fmla="*/ 1 w 119"/>
              <a:gd name="T5" fmla="*/ 1 h 121"/>
              <a:gd name="T6" fmla="*/ 1 w 119"/>
              <a:gd name="T7" fmla="*/ 1 h 121"/>
              <a:gd name="T8" fmla="*/ 1 w 119"/>
              <a:gd name="T9" fmla="*/ 1 h 121"/>
              <a:gd name="T10" fmla="*/ 1 w 119"/>
              <a:gd name="T11" fmla="*/ 1 h 121"/>
              <a:gd name="T12" fmla="*/ 1 w 119"/>
              <a:gd name="T13" fmla="*/ 1 h 121"/>
              <a:gd name="T14" fmla="*/ 1 w 119"/>
              <a:gd name="T15" fmla="*/ 1 h 121"/>
              <a:gd name="T16" fmla="*/ 1 w 119"/>
              <a:gd name="T17" fmla="*/ 1 h 121"/>
              <a:gd name="T18" fmla="*/ 0 w 119"/>
              <a:gd name="T19" fmla="*/ 1 h 121"/>
              <a:gd name="T20" fmla="*/ 0 w 119"/>
              <a:gd name="T21" fmla="*/ 1 h 121"/>
              <a:gd name="T22" fmla="*/ 0 w 119"/>
              <a:gd name="T23" fmla="*/ 1 h 121"/>
              <a:gd name="T24" fmla="*/ 1 w 119"/>
              <a:gd name="T25" fmla="*/ 1 h 121"/>
              <a:gd name="T26" fmla="*/ 1 w 119"/>
              <a:gd name="T27" fmla="*/ 1 h 121"/>
              <a:gd name="T28" fmla="*/ 1 w 119"/>
              <a:gd name="T29" fmla="*/ 1 h 121"/>
              <a:gd name="T30" fmla="*/ 1 w 119"/>
              <a:gd name="T31" fmla="*/ 1 h 121"/>
              <a:gd name="T32" fmla="*/ 1 w 119"/>
              <a:gd name="T33" fmla="*/ 1 h 121"/>
              <a:gd name="T34" fmla="*/ 1 w 119"/>
              <a:gd name="T35" fmla="*/ 1 h 121"/>
              <a:gd name="T36" fmla="*/ 1 w 119"/>
              <a:gd name="T37" fmla="*/ 1 h 121"/>
              <a:gd name="T38" fmla="*/ 1 w 119"/>
              <a:gd name="T39" fmla="*/ 1 h 121"/>
              <a:gd name="T40" fmla="*/ 1 w 119"/>
              <a:gd name="T41" fmla="*/ 1 h 121"/>
              <a:gd name="T42" fmla="*/ 1 w 119"/>
              <a:gd name="T43" fmla="*/ 1 h 121"/>
              <a:gd name="T44" fmla="*/ 1 w 119"/>
              <a:gd name="T45" fmla="*/ 1 h 121"/>
              <a:gd name="T46" fmla="*/ 1 w 119"/>
              <a:gd name="T47" fmla="*/ 1 h 121"/>
              <a:gd name="T48" fmla="*/ 1 w 119"/>
              <a:gd name="T49" fmla="*/ 1 h 121"/>
              <a:gd name="T50" fmla="*/ 1 w 119"/>
              <a:gd name="T51" fmla="*/ 1 h 121"/>
              <a:gd name="T52" fmla="*/ 1 w 119"/>
              <a:gd name="T53" fmla="*/ 1 h 121"/>
              <a:gd name="T54" fmla="*/ 1 w 119"/>
              <a:gd name="T55" fmla="*/ 1 h 121"/>
              <a:gd name="T56" fmla="*/ 1 w 119"/>
              <a:gd name="T57" fmla="*/ 1 h 121"/>
              <a:gd name="T58" fmla="*/ 1 w 119"/>
              <a:gd name="T59" fmla="*/ 1 h 121"/>
              <a:gd name="T60" fmla="*/ 1 w 119"/>
              <a:gd name="T61" fmla="*/ 1 h 121"/>
              <a:gd name="T62" fmla="*/ 1 w 119"/>
              <a:gd name="T63" fmla="*/ 1 h 121"/>
              <a:gd name="T64" fmla="*/ 1 w 119"/>
              <a:gd name="T65" fmla="*/ 1 h 121"/>
              <a:gd name="T66" fmla="*/ 1 w 119"/>
              <a:gd name="T67" fmla="*/ 1 h 121"/>
              <a:gd name="T68" fmla="*/ 1 w 119"/>
              <a:gd name="T69" fmla="*/ 1 h 121"/>
              <a:gd name="T70" fmla="*/ 1 w 119"/>
              <a:gd name="T71" fmla="*/ 1 h 121"/>
              <a:gd name="T72" fmla="*/ 1 w 119"/>
              <a:gd name="T73" fmla="*/ 1 h 121"/>
              <a:gd name="T74" fmla="*/ 1 w 119"/>
              <a:gd name="T75" fmla="*/ 1 h 121"/>
              <a:gd name="T76" fmla="*/ 1 w 119"/>
              <a:gd name="T77" fmla="*/ 1 h 121"/>
              <a:gd name="T78" fmla="*/ 1 w 119"/>
              <a:gd name="T79" fmla="*/ 1 h 121"/>
              <a:gd name="T80" fmla="*/ 1 w 119"/>
              <a:gd name="T81" fmla="*/ 1 h 121"/>
              <a:gd name="T82" fmla="*/ 1 w 119"/>
              <a:gd name="T83" fmla="*/ 1 h 121"/>
              <a:gd name="T84" fmla="*/ 1 w 119"/>
              <a:gd name="T85" fmla="*/ 0 h 121"/>
              <a:gd name="T86" fmla="*/ 1 w 119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9"/>
              <a:gd name="T133" fmla="*/ 0 h 121"/>
              <a:gd name="T134" fmla="*/ 119 w 119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9" h="121">
                <a:moveTo>
                  <a:pt x="60" y="0"/>
                </a:moveTo>
                <a:lnTo>
                  <a:pt x="57" y="0"/>
                </a:lnTo>
                <a:lnTo>
                  <a:pt x="53" y="0"/>
                </a:lnTo>
                <a:lnTo>
                  <a:pt x="50" y="0"/>
                </a:lnTo>
                <a:lnTo>
                  <a:pt x="48" y="2"/>
                </a:lnTo>
                <a:lnTo>
                  <a:pt x="45" y="2"/>
                </a:lnTo>
                <a:lnTo>
                  <a:pt x="41" y="3"/>
                </a:lnTo>
                <a:lnTo>
                  <a:pt x="38" y="4"/>
                </a:lnTo>
                <a:lnTo>
                  <a:pt x="36" y="4"/>
                </a:lnTo>
                <a:lnTo>
                  <a:pt x="33" y="6"/>
                </a:lnTo>
                <a:lnTo>
                  <a:pt x="30" y="7"/>
                </a:lnTo>
                <a:lnTo>
                  <a:pt x="28" y="8"/>
                </a:lnTo>
                <a:lnTo>
                  <a:pt x="26" y="11"/>
                </a:lnTo>
                <a:lnTo>
                  <a:pt x="24" y="12"/>
                </a:lnTo>
                <a:lnTo>
                  <a:pt x="21" y="14"/>
                </a:lnTo>
                <a:lnTo>
                  <a:pt x="18" y="16"/>
                </a:lnTo>
                <a:lnTo>
                  <a:pt x="17" y="18"/>
                </a:lnTo>
                <a:lnTo>
                  <a:pt x="14" y="20"/>
                </a:lnTo>
                <a:lnTo>
                  <a:pt x="13" y="22"/>
                </a:lnTo>
                <a:lnTo>
                  <a:pt x="12" y="24"/>
                </a:lnTo>
                <a:lnTo>
                  <a:pt x="9" y="27"/>
                </a:lnTo>
                <a:lnTo>
                  <a:pt x="8" y="30"/>
                </a:lnTo>
                <a:lnTo>
                  <a:pt x="6" y="32"/>
                </a:lnTo>
                <a:lnTo>
                  <a:pt x="5" y="35"/>
                </a:lnTo>
                <a:lnTo>
                  <a:pt x="4" y="38"/>
                </a:lnTo>
                <a:lnTo>
                  <a:pt x="3" y="40"/>
                </a:lnTo>
                <a:lnTo>
                  <a:pt x="3" y="43"/>
                </a:lnTo>
                <a:lnTo>
                  <a:pt x="1" y="46"/>
                </a:lnTo>
                <a:lnTo>
                  <a:pt x="1" y="48"/>
                </a:lnTo>
                <a:lnTo>
                  <a:pt x="0" y="51"/>
                </a:lnTo>
                <a:lnTo>
                  <a:pt x="0" y="55"/>
                </a:lnTo>
                <a:lnTo>
                  <a:pt x="0" y="57"/>
                </a:lnTo>
                <a:lnTo>
                  <a:pt x="0" y="60"/>
                </a:lnTo>
                <a:lnTo>
                  <a:pt x="0" y="64"/>
                </a:lnTo>
                <a:lnTo>
                  <a:pt x="0" y="67"/>
                </a:lnTo>
                <a:lnTo>
                  <a:pt x="0" y="69"/>
                </a:lnTo>
                <a:lnTo>
                  <a:pt x="1" y="72"/>
                </a:lnTo>
                <a:lnTo>
                  <a:pt x="1" y="76"/>
                </a:lnTo>
                <a:lnTo>
                  <a:pt x="3" y="79"/>
                </a:lnTo>
                <a:lnTo>
                  <a:pt x="3" y="81"/>
                </a:lnTo>
                <a:lnTo>
                  <a:pt x="4" y="84"/>
                </a:lnTo>
                <a:lnTo>
                  <a:pt x="5" y="87"/>
                </a:lnTo>
                <a:lnTo>
                  <a:pt x="6" y="89"/>
                </a:lnTo>
                <a:lnTo>
                  <a:pt x="8" y="92"/>
                </a:lnTo>
                <a:lnTo>
                  <a:pt x="9" y="95"/>
                </a:lnTo>
                <a:lnTo>
                  <a:pt x="12" y="96"/>
                </a:lnTo>
                <a:lnTo>
                  <a:pt x="13" y="99"/>
                </a:lnTo>
                <a:lnTo>
                  <a:pt x="14" y="101"/>
                </a:lnTo>
                <a:lnTo>
                  <a:pt x="17" y="103"/>
                </a:lnTo>
                <a:lnTo>
                  <a:pt x="18" y="105"/>
                </a:lnTo>
                <a:lnTo>
                  <a:pt x="21" y="107"/>
                </a:lnTo>
                <a:lnTo>
                  <a:pt x="24" y="109"/>
                </a:lnTo>
                <a:lnTo>
                  <a:pt x="26" y="111"/>
                </a:lnTo>
                <a:lnTo>
                  <a:pt x="28" y="112"/>
                </a:lnTo>
                <a:lnTo>
                  <a:pt x="30" y="113"/>
                </a:lnTo>
                <a:lnTo>
                  <a:pt x="33" y="115"/>
                </a:lnTo>
                <a:lnTo>
                  <a:pt x="36" y="116"/>
                </a:lnTo>
                <a:lnTo>
                  <a:pt x="38" y="117"/>
                </a:lnTo>
                <a:lnTo>
                  <a:pt x="41" y="119"/>
                </a:lnTo>
                <a:lnTo>
                  <a:pt x="45" y="119"/>
                </a:lnTo>
                <a:lnTo>
                  <a:pt x="48" y="120"/>
                </a:lnTo>
                <a:lnTo>
                  <a:pt x="50" y="120"/>
                </a:lnTo>
                <a:lnTo>
                  <a:pt x="53" y="120"/>
                </a:lnTo>
                <a:lnTo>
                  <a:pt x="57" y="121"/>
                </a:lnTo>
                <a:lnTo>
                  <a:pt x="60" y="121"/>
                </a:lnTo>
                <a:lnTo>
                  <a:pt x="62" y="121"/>
                </a:lnTo>
                <a:lnTo>
                  <a:pt x="66" y="120"/>
                </a:lnTo>
                <a:lnTo>
                  <a:pt x="69" y="120"/>
                </a:lnTo>
                <a:lnTo>
                  <a:pt x="72" y="120"/>
                </a:lnTo>
                <a:lnTo>
                  <a:pt x="74" y="119"/>
                </a:lnTo>
                <a:lnTo>
                  <a:pt x="77" y="119"/>
                </a:lnTo>
                <a:lnTo>
                  <a:pt x="81" y="117"/>
                </a:lnTo>
                <a:lnTo>
                  <a:pt x="83" y="116"/>
                </a:lnTo>
                <a:lnTo>
                  <a:pt x="86" y="115"/>
                </a:lnTo>
                <a:lnTo>
                  <a:pt x="89" y="113"/>
                </a:lnTo>
                <a:lnTo>
                  <a:pt x="91" y="112"/>
                </a:lnTo>
                <a:lnTo>
                  <a:pt x="93" y="111"/>
                </a:lnTo>
                <a:lnTo>
                  <a:pt x="95" y="109"/>
                </a:lnTo>
                <a:lnTo>
                  <a:pt x="98" y="107"/>
                </a:lnTo>
                <a:lnTo>
                  <a:pt x="101" y="105"/>
                </a:lnTo>
                <a:lnTo>
                  <a:pt x="102" y="103"/>
                </a:lnTo>
                <a:lnTo>
                  <a:pt x="105" y="101"/>
                </a:lnTo>
                <a:lnTo>
                  <a:pt x="106" y="99"/>
                </a:lnTo>
                <a:lnTo>
                  <a:pt x="107" y="96"/>
                </a:lnTo>
                <a:lnTo>
                  <a:pt x="110" y="95"/>
                </a:lnTo>
                <a:lnTo>
                  <a:pt x="111" y="92"/>
                </a:lnTo>
                <a:lnTo>
                  <a:pt x="113" y="89"/>
                </a:lnTo>
                <a:lnTo>
                  <a:pt x="114" y="87"/>
                </a:lnTo>
                <a:lnTo>
                  <a:pt x="115" y="84"/>
                </a:lnTo>
                <a:lnTo>
                  <a:pt x="117" y="81"/>
                </a:lnTo>
                <a:lnTo>
                  <a:pt x="117" y="79"/>
                </a:lnTo>
                <a:lnTo>
                  <a:pt x="118" y="76"/>
                </a:lnTo>
                <a:lnTo>
                  <a:pt x="118" y="72"/>
                </a:lnTo>
                <a:lnTo>
                  <a:pt x="119" y="69"/>
                </a:lnTo>
                <a:lnTo>
                  <a:pt x="119" y="67"/>
                </a:lnTo>
                <a:lnTo>
                  <a:pt x="119" y="64"/>
                </a:lnTo>
                <a:lnTo>
                  <a:pt x="119" y="60"/>
                </a:lnTo>
                <a:lnTo>
                  <a:pt x="119" y="57"/>
                </a:lnTo>
                <a:lnTo>
                  <a:pt x="119" y="55"/>
                </a:lnTo>
                <a:lnTo>
                  <a:pt x="119" y="51"/>
                </a:lnTo>
                <a:lnTo>
                  <a:pt x="118" y="48"/>
                </a:lnTo>
                <a:lnTo>
                  <a:pt x="118" y="46"/>
                </a:lnTo>
                <a:lnTo>
                  <a:pt x="117" y="43"/>
                </a:lnTo>
                <a:lnTo>
                  <a:pt x="117" y="40"/>
                </a:lnTo>
                <a:lnTo>
                  <a:pt x="115" y="38"/>
                </a:lnTo>
                <a:lnTo>
                  <a:pt x="114" y="35"/>
                </a:lnTo>
                <a:lnTo>
                  <a:pt x="113" y="32"/>
                </a:lnTo>
                <a:lnTo>
                  <a:pt x="111" y="30"/>
                </a:lnTo>
                <a:lnTo>
                  <a:pt x="110" y="27"/>
                </a:lnTo>
                <a:lnTo>
                  <a:pt x="107" y="24"/>
                </a:lnTo>
                <a:lnTo>
                  <a:pt x="106" y="22"/>
                </a:lnTo>
                <a:lnTo>
                  <a:pt x="105" y="20"/>
                </a:lnTo>
                <a:lnTo>
                  <a:pt x="102" y="18"/>
                </a:lnTo>
                <a:lnTo>
                  <a:pt x="101" y="16"/>
                </a:lnTo>
                <a:lnTo>
                  <a:pt x="98" y="14"/>
                </a:lnTo>
                <a:lnTo>
                  <a:pt x="95" y="12"/>
                </a:lnTo>
                <a:lnTo>
                  <a:pt x="93" y="11"/>
                </a:lnTo>
                <a:lnTo>
                  <a:pt x="91" y="8"/>
                </a:lnTo>
                <a:lnTo>
                  <a:pt x="89" y="7"/>
                </a:lnTo>
                <a:lnTo>
                  <a:pt x="86" y="6"/>
                </a:lnTo>
                <a:lnTo>
                  <a:pt x="83" y="4"/>
                </a:lnTo>
                <a:lnTo>
                  <a:pt x="81" y="4"/>
                </a:lnTo>
                <a:lnTo>
                  <a:pt x="77" y="3"/>
                </a:lnTo>
                <a:lnTo>
                  <a:pt x="74" y="2"/>
                </a:lnTo>
                <a:lnTo>
                  <a:pt x="72" y="2"/>
                </a:lnTo>
                <a:lnTo>
                  <a:pt x="69" y="0"/>
                </a:lnTo>
                <a:lnTo>
                  <a:pt x="66" y="0"/>
                </a:lnTo>
                <a:lnTo>
                  <a:pt x="62" y="0"/>
                </a:lnTo>
                <a:lnTo>
                  <a:pt x="60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65" name="Freeform 73">
            <a:extLst>
              <a:ext uri="{FF2B5EF4-FFF2-40B4-BE49-F238E27FC236}">
                <a16:creationId xmlns:a16="http://schemas.microsoft.com/office/drawing/2014/main" id="{CE4F01F9-8B84-D547-944F-C7129B400EBA}"/>
              </a:ext>
            </a:extLst>
          </p:cNvPr>
          <p:cNvSpPr>
            <a:spLocks/>
          </p:cNvSpPr>
          <p:nvPr/>
        </p:nvSpPr>
        <p:spPr bwMode="auto">
          <a:xfrm>
            <a:off x="5962650" y="4373563"/>
            <a:ext cx="590550" cy="295275"/>
          </a:xfrm>
          <a:custGeom>
            <a:avLst/>
            <a:gdLst>
              <a:gd name="T0" fmla="*/ 1 w 743"/>
              <a:gd name="T1" fmla="*/ 0 h 372"/>
              <a:gd name="T2" fmla="*/ 0 w 743"/>
              <a:gd name="T3" fmla="*/ 1 h 372"/>
              <a:gd name="T4" fmla="*/ 1 w 743"/>
              <a:gd name="T5" fmla="*/ 1 h 372"/>
              <a:gd name="T6" fmla="*/ 1 w 743"/>
              <a:gd name="T7" fmla="*/ 1 h 372"/>
              <a:gd name="T8" fmla="*/ 1 w 743"/>
              <a:gd name="T9" fmla="*/ 1 h 372"/>
              <a:gd name="T10" fmla="*/ 1 w 743"/>
              <a:gd name="T11" fmla="*/ 1 h 372"/>
              <a:gd name="T12" fmla="*/ 1 w 743"/>
              <a:gd name="T13" fmla="*/ 1 h 372"/>
              <a:gd name="T14" fmla="*/ 1 w 743"/>
              <a:gd name="T15" fmla="*/ 0 h 372"/>
              <a:gd name="T16" fmla="*/ 1 w 743"/>
              <a:gd name="T17" fmla="*/ 1 h 372"/>
              <a:gd name="T18" fmla="*/ 1 w 743"/>
              <a:gd name="T19" fmla="*/ 1 h 372"/>
              <a:gd name="T20" fmla="*/ 1 w 743"/>
              <a:gd name="T21" fmla="*/ 0 h 3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43"/>
              <a:gd name="T34" fmla="*/ 0 h 372"/>
              <a:gd name="T35" fmla="*/ 743 w 743"/>
              <a:gd name="T36" fmla="*/ 372 h 37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43" h="372">
                <a:moveTo>
                  <a:pt x="186" y="0"/>
                </a:moveTo>
                <a:lnTo>
                  <a:pt x="0" y="186"/>
                </a:lnTo>
                <a:lnTo>
                  <a:pt x="186" y="372"/>
                </a:lnTo>
                <a:lnTo>
                  <a:pt x="186" y="292"/>
                </a:lnTo>
                <a:lnTo>
                  <a:pt x="557" y="292"/>
                </a:lnTo>
                <a:lnTo>
                  <a:pt x="557" y="372"/>
                </a:lnTo>
                <a:lnTo>
                  <a:pt x="743" y="186"/>
                </a:lnTo>
                <a:lnTo>
                  <a:pt x="557" y="0"/>
                </a:lnTo>
                <a:lnTo>
                  <a:pt x="557" y="80"/>
                </a:lnTo>
                <a:lnTo>
                  <a:pt x="186" y="80"/>
                </a:lnTo>
                <a:lnTo>
                  <a:pt x="186" y="0"/>
                </a:lnTo>
                <a:close/>
              </a:path>
            </a:pathLst>
          </a:cu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66" name="Rectangle 74">
            <a:extLst>
              <a:ext uri="{FF2B5EF4-FFF2-40B4-BE49-F238E27FC236}">
                <a16:creationId xmlns:a16="http://schemas.microsoft.com/office/drawing/2014/main" id="{5F6BE818-5395-9943-B617-DD9B8F6EA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2249488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67" name="Rectangle 75">
            <a:extLst>
              <a:ext uri="{FF2B5EF4-FFF2-40B4-BE49-F238E27FC236}">
                <a16:creationId xmlns:a16="http://schemas.microsoft.com/office/drawing/2014/main" id="{C93C2097-2BE9-FB4F-8AA2-885005603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0" y="4237038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68" name="Rectangle 76">
            <a:extLst>
              <a:ext uri="{FF2B5EF4-FFF2-40B4-BE49-F238E27FC236}">
                <a16:creationId xmlns:a16="http://schemas.microsoft.com/office/drawing/2014/main" id="{D41BD8E1-CF20-BF44-885F-ABE2D3456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4333875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69" name="Rectangle 77">
            <a:extLst>
              <a:ext uri="{FF2B5EF4-FFF2-40B4-BE49-F238E27FC236}">
                <a16:creationId xmlns:a16="http://schemas.microsoft.com/office/drawing/2014/main" id="{43713911-BE95-F34C-8E6C-592118252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0" y="4541838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70" name="Rectangle 78">
            <a:extLst>
              <a:ext uri="{FF2B5EF4-FFF2-40B4-BE49-F238E27FC236}">
                <a16:creationId xmlns:a16="http://schemas.microsoft.com/office/drawing/2014/main" id="{94703F97-B704-D64A-B29D-515C4EC84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4638675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71" name="Rectangle 79">
            <a:extLst>
              <a:ext uri="{FF2B5EF4-FFF2-40B4-BE49-F238E27FC236}">
                <a16:creationId xmlns:a16="http://schemas.microsoft.com/office/drawing/2014/main" id="{0216AECF-DBED-E34E-9905-904046298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5313" y="4068763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72" name="Rectangle 80">
            <a:extLst>
              <a:ext uri="{FF2B5EF4-FFF2-40B4-BE49-F238E27FC236}">
                <a16:creationId xmlns:a16="http://schemas.microsoft.com/office/drawing/2014/main" id="{812A505B-B461-1F4B-BCF8-7702550DA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416560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73" name="Rectangle 81">
            <a:extLst>
              <a:ext uri="{FF2B5EF4-FFF2-40B4-BE49-F238E27FC236}">
                <a16:creationId xmlns:a16="http://schemas.microsoft.com/office/drawing/2014/main" id="{704EB719-E0B4-0444-98CA-731401A4D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5313" y="4676775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74" name="Freeform 82">
            <a:extLst>
              <a:ext uri="{FF2B5EF4-FFF2-40B4-BE49-F238E27FC236}">
                <a16:creationId xmlns:a16="http://schemas.microsoft.com/office/drawing/2014/main" id="{E58F45A8-5D2A-0B44-9C3E-FD064E2DA163}"/>
              </a:ext>
            </a:extLst>
          </p:cNvPr>
          <p:cNvSpPr>
            <a:spLocks/>
          </p:cNvSpPr>
          <p:nvPr/>
        </p:nvSpPr>
        <p:spPr bwMode="auto">
          <a:xfrm>
            <a:off x="2233613" y="4373563"/>
            <a:ext cx="590550" cy="295275"/>
          </a:xfrm>
          <a:custGeom>
            <a:avLst/>
            <a:gdLst>
              <a:gd name="T0" fmla="*/ 1 w 744"/>
              <a:gd name="T1" fmla="*/ 0 h 372"/>
              <a:gd name="T2" fmla="*/ 0 w 744"/>
              <a:gd name="T3" fmla="*/ 1 h 372"/>
              <a:gd name="T4" fmla="*/ 1 w 744"/>
              <a:gd name="T5" fmla="*/ 1 h 372"/>
              <a:gd name="T6" fmla="*/ 1 w 744"/>
              <a:gd name="T7" fmla="*/ 1 h 372"/>
              <a:gd name="T8" fmla="*/ 1 w 744"/>
              <a:gd name="T9" fmla="*/ 1 h 372"/>
              <a:gd name="T10" fmla="*/ 1 w 744"/>
              <a:gd name="T11" fmla="*/ 1 h 372"/>
              <a:gd name="T12" fmla="*/ 1 w 744"/>
              <a:gd name="T13" fmla="*/ 1 h 372"/>
              <a:gd name="T14" fmla="*/ 1 w 744"/>
              <a:gd name="T15" fmla="*/ 0 h 372"/>
              <a:gd name="T16" fmla="*/ 1 w 744"/>
              <a:gd name="T17" fmla="*/ 1 h 372"/>
              <a:gd name="T18" fmla="*/ 1 w 744"/>
              <a:gd name="T19" fmla="*/ 1 h 372"/>
              <a:gd name="T20" fmla="*/ 1 w 744"/>
              <a:gd name="T21" fmla="*/ 0 h 3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44"/>
              <a:gd name="T34" fmla="*/ 0 h 372"/>
              <a:gd name="T35" fmla="*/ 744 w 744"/>
              <a:gd name="T36" fmla="*/ 372 h 37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44" h="372">
                <a:moveTo>
                  <a:pt x="186" y="0"/>
                </a:moveTo>
                <a:lnTo>
                  <a:pt x="0" y="186"/>
                </a:lnTo>
                <a:lnTo>
                  <a:pt x="186" y="372"/>
                </a:lnTo>
                <a:lnTo>
                  <a:pt x="186" y="292"/>
                </a:lnTo>
                <a:lnTo>
                  <a:pt x="558" y="292"/>
                </a:lnTo>
                <a:lnTo>
                  <a:pt x="558" y="372"/>
                </a:lnTo>
                <a:lnTo>
                  <a:pt x="744" y="186"/>
                </a:lnTo>
                <a:lnTo>
                  <a:pt x="558" y="0"/>
                </a:lnTo>
                <a:lnTo>
                  <a:pt x="558" y="80"/>
                </a:lnTo>
                <a:lnTo>
                  <a:pt x="186" y="80"/>
                </a:lnTo>
                <a:lnTo>
                  <a:pt x="186" y="0"/>
                </a:lnTo>
                <a:close/>
              </a:path>
            </a:pathLst>
          </a:cu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75" name="Line 83">
            <a:extLst>
              <a:ext uri="{FF2B5EF4-FFF2-40B4-BE49-F238E27FC236}">
                <a16:creationId xmlns:a16="http://schemas.microsoft.com/office/drawing/2014/main" id="{388105BF-CDF6-4540-BD7C-5EE76A915E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188" y="4373563"/>
            <a:ext cx="29527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76" name="Line 84">
            <a:extLst>
              <a:ext uri="{FF2B5EF4-FFF2-40B4-BE49-F238E27FC236}">
                <a16:creationId xmlns:a16="http://schemas.microsoft.com/office/drawing/2014/main" id="{41209CB0-5312-2444-B6AC-41CC0F1F1DB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188" y="4668838"/>
            <a:ext cx="29527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77" name="Line 85">
            <a:extLst>
              <a:ext uri="{FF2B5EF4-FFF2-40B4-BE49-F238E27FC236}">
                <a16:creationId xmlns:a16="http://schemas.microsoft.com/office/drawing/2014/main" id="{283E3A56-B215-374C-A334-FFC637DC74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22425" y="4521200"/>
            <a:ext cx="29527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78" name="Freeform 86">
            <a:extLst>
              <a:ext uri="{FF2B5EF4-FFF2-40B4-BE49-F238E27FC236}">
                <a16:creationId xmlns:a16="http://schemas.microsoft.com/office/drawing/2014/main" id="{C0166145-C148-4840-9D47-1CBEDA423DEE}"/>
              </a:ext>
            </a:extLst>
          </p:cNvPr>
          <p:cNvSpPr>
            <a:spLocks/>
          </p:cNvSpPr>
          <p:nvPr/>
        </p:nvSpPr>
        <p:spPr bwMode="auto">
          <a:xfrm>
            <a:off x="1006475" y="4270375"/>
            <a:ext cx="630238" cy="249238"/>
          </a:xfrm>
          <a:custGeom>
            <a:avLst/>
            <a:gdLst>
              <a:gd name="T0" fmla="*/ 1 w 794"/>
              <a:gd name="T1" fmla="*/ 0 h 315"/>
              <a:gd name="T2" fmla="*/ 1 w 794"/>
              <a:gd name="T3" fmla="*/ 0 h 315"/>
              <a:gd name="T4" fmla="*/ 1 w 794"/>
              <a:gd name="T5" fmla="*/ 0 h 315"/>
              <a:gd name="T6" fmla="*/ 1 w 794"/>
              <a:gd name="T7" fmla="*/ 0 h 315"/>
              <a:gd name="T8" fmla="*/ 1 w 794"/>
              <a:gd name="T9" fmla="*/ 0 h 315"/>
              <a:gd name="T10" fmla="*/ 1 w 794"/>
              <a:gd name="T11" fmla="*/ 0 h 315"/>
              <a:gd name="T12" fmla="*/ 1 w 794"/>
              <a:gd name="T13" fmla="*/ 0 h 315"/>
              <a:gd name="T14" fmla="*/ 1 w 794"/>
              <a:gd name="T15" fmla="*/ 0 h 315"/>
              <a:gd name="T16" fmla="*/ 1 w 794"/>
              <a:gd name="T17" fmla="*/ 0 h 315"/>
              <a:gd name="T18" fmla="*/ 1 w 794"/>
              <a:gd name="T19" fmla="*/ 0 h 315"/>
              <a:gd name="T20" fmla="*/ 1 w 794"/>
              <a:gd name="T21" fmla="*/ 0 h 315"/>
              <a:gd name="T22" fmla="*/ 1 w 794"/>
              <a:gd name="T23" fmla="*/ 0 h 315"/>
              <a:gd name="T24" fmla="*/ 1 w 794"/>
              <a:gd name="T25" fmla="*/ 0 h 315"/>
              <a:gd name="T26" fmla="*/ 1 w 794"/>
              <a:gd name="T27" fmla="*/ 0 h 315"/>
              <a:gd name="T28" fmla="*/ 1 w 794"/>
              <a:gd name="T29" fmla="*/ 0 h 315"/>
              <a:gd name="T30" fmla="*/ 1 w 794"/>
              <a:gd name="T31" fmla="*/ 0 h 315"/>
              <a:gd name="T32" fmla="*/ 1 w 794"/>
              <a:gd name="T33" fmla="*/ 0 h 315"/>
              <a:gd name="T34" fmla="*/ 1 w 794"/>
              <a:gd name="T35" fmla="*/ 0 h 315"/>
              <a:gd name="T36" fmla="*/ 1 w 794"/>
              <a:gd name="T37" fmla="*/ 0 h 315"/>
              <a:gd name="T38" fmla="*/ 1 w 794"/>
              <a:gd name="T39" fmla="*/ 0 h 315"/>
              <a:gd name="T40" fmla="*/ 1 w 794"/>
              <a:gd name="T41" fmla="*/ 0 h 315"/>
              <a:gd name="T42" fmla="*/ 1 w 794"/>
              <a:gd name="T43" fmla="*/ 0 h 315"/>
              <a:gd name="T44" fmla="*/ 1 w 794"/>
              <a:gd name="T45" fmla="*/ 0 h 315"/>
              <a:gd name="T46" fmla="*/ 1 w 794"/>
              <a:gd name="T47" fmla="*/ 0 h 315"/>
              <a:gd name="T48" fmla="*/ 1 w 794"/>
              <a:gd name="T49" fmla="*/ 0 h 315"/>
              <a:gd name="T50" fmla="*/ 1 w 794"/>
              <a:gd name="T51" fmla="*/ 0 h 315"/>
              <a:gd name="T52" fmla="*/ 1 w 794"/>
              <a:gd name="T53" fmla="*/ 0 h 315"/>
              <a:gd name="T54" fmla="*/ 1 w 794"/>
              <a:gd name="T55" fmla="*/ 0 h 315"/>
              <a:gd name="T56" fmla="*/ 1 w 794"/>
              <a:gd name="T57" fmla="*/ 0 h 315"/>
              <a:gd name="T58" fmla="*/ 1 w 794"/>
              <a:gd name="T59" fmla="*/ 0 h 315"/>
              <a:gd name="T60" fmla="*/ 1 w 794"/>
              <a:gd name="T61" fmla="*/ 0 h 315"/>
              <a:gd name="T62" fmla="*/ 1 w 794"/>
              <a:gd name="T63" fmla="*/ 0 h 315"/>
              <a:gd name="T64" fmla="*/ 1 w 794"/>
              <a:gd name="T65" fmla="*/ 0 h 315"/>
              <a:gd name="T66" fmla="*/ 1 w 794"/>
              <a:gd name="T67" fmla="*/ 0 h 315"/>
              <a:gd name="T68" fmla="*/ 1 w 794"/>
              <a:gd name="T69" fmla="*/ 0 h 315"/>
              <a:gd name="T70" fmla="*/ 1 w 794"/>
              <a:gd name="T71" fmla="*/ 0 h 315"/>
              <a:gd name="T72" fmla="*/ 1 w 794"/>
              <a:gd name="T73" fmla="*/ 0 h 315"/>
              <a:gd name="T74" fmla="*/ 1 w 794"/>
              <a:gd name="T75" fmla="*/ 0 h 315"/>
              <a:gd name="T76" fmla="*/ 1 w 794"/>
              <a:gd name="T77" fmla="*/ 0 h 315"/>
              <a:gd name="T78" fmla="*/ 1 w 794"/>
              <a:gd name="T79" fmla="*/ 0 h 315"/>
              <a:gd name="T80" fmla="*/ 1 w 794"/>
              <a:gd name="T81" fmla="*/ 0 h 315"/>
              <a:gd name="T82" fmla="*/ 1 w 794"/>
              <a:gd name="T83" fmla="*/ 0 h 315"/>
              <a:gd name="T84" fmla="*/ 1 w 794"/>
              <a:gd name="T85" fmla="*/ 0 h 315"/>
              <a:gd name="T86" fmla="*/ 1 w 794"/>
              <a:gd name="T87" fmla="*/ 0 h 315"/>
              <a:gd name="T88" fmla="*/ 1 w 794"/>
              <a:gd name="T89" fmla="*/ 0 h 315"/>
              <a:gd name="T90" fmla="*/ 1 w 794"/>
              <a:gd name="T91" fmla="*/ 0 h 315"/>
              <a:gd name="T92" fmla="*/ 1 w 794"/>
              <a:gd name="T93" fmla="*/ 0 h 315"/>
              <a:gd name="T94" fmla="*/ 1 w 794"/>
              <a:gd name="T95" fmla="*/ 0 h 315"/>
              <a:gd name="T96" fmla="*/ 1 w 794"/>
              <a:gd name="T97" fmla="*/ 0 h 315"/>
              <a:gd name="T98" fmla="*/ 1 w 794"/>
              <a:gd name="T99" fmla="*/ 0 h 315"/>
              <a:gd name="T100" fmla="*/ 1 w 794"/>
              <a:gd name="T101" fmla="*/ 0 h 315"/>
              <a:gd name="T102" fmla="*/ 1 w 794"/>
              <a:gd name="T103" fmla="*/ 0 h 315"/>
              <a:gd name="T104" fmla="*/ 1 w 794"/>
              <a:gd name="T105" fmla="*/ 0 h 315"/>
              <a:gd name="T106" fmla="*/ 1 w 794"/>
              <a:gd name="T107" fmla="*/ 0 h 315"/>
              <a:gd name="T108" fmla="*/ 1 w 794"/>
              <a:gd name="T109" fmla="*/ 0 h 315"/>
              <a:gd name="T110" fmla="*/ 1 w 794"/>
              <a:gd name="T111" fmla="*/ 0 h 315"/>
              <a:gd name="T112" fmla="*/ 1 w 794"/>
              <a:gd name="T113" fmla="*/ 0 h 315"/>
              <a:gd name="T114" fmla="*/ 1 w 794"/>
              <a:gd name="T115" fmla="*/ 0 h 315"/>
              <a:gd name="T116" fmla="*/ 1 w 794"/>
              <a:gd name="T117" fmla="*/ 0 h 315"/>
              <a:gd name="T118" fmla="*/ 1 w 794"/>
              <a:gd name="T119" fmla="*/ 0 h 315"/>
              <a:gd name="T120" fmla="*/ 1 w 794"/>
              <a:gd name="T121" fmla="*/ 0 h 31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4"/>
              <a:gd name="T184" fmla="*/ 0 h 315"/>
              <a:gd name="T185" fmla="*/ 794 w 794"/>
              <a:gd name="T186" fmla="*/ 315 h 31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4" h="315">
                <a:moveTo>
                  <a:pt x="0" y="0"/>
                </a:moveTo>
                <a:lnTo>
                  <a:pt x="31" y="0"/>
                </a:lnTo>
                <a:lnTo>
                  <a:pt x="60" y="0"/>
                </a:lnTo>
                <a:lnTo>
                  <a:pt x="86" y="0"/>
                </a:lnTo>
                <a:lnTo>
                  <a:pt x="110" y="0"/>
                </a:lnTo>
                <a:lnTo>
                  <a:pt x="134" y="0"/>
                </a:lnTo>
                <a:lnTo>
                  <a:pt x="155" y="0"/>
                </a:lnTo>
                <a:lnTo>
                  <a:pt x="175" y="0"/>
                </a:lnTo>
                <a:lnTo>
                  <a:pt x="194" y="0"/>
                </a:lnTo>
                <a:lnTo>
                  <a:pt x="211" y="0"/>
                </a:lnTo>
                <a:lnTo>
                  <a:pt x="227" y="0"/>
                </a:lnTo>
                <a:lnTo>
                  <a:pt x="240" y="0"/>
                </a:lnTo>
                <a:lnTo>
                  <a:pt x="254" y="0"/>
                </a:lnTo>
                <a:lnTo>
                  <a:pt x="265" y="0"/>
                </a:lnTo>
                <a:lnTo>
                  <a:pt x="276" y="0"/>
                </a:lnTo>
                <a:lnTo>
                  <a:pt x="287" y="0"/>
                </a:lnTo>
                <a:lnTo>
                  <a:pt x="296" y="0"/>
                </a:lnTo>
                <a:lnTo>
                  <a:pt x="303" y="0"/>
                </a:lnTo>
                <a:lnTo>
                  <a:pt x="311" y="0"/>
                </a:lnTo>
                <a:lnTo>
                  <a:pt x="317" y="0"/>
                </a:lnTo>
                <a:lnTo>
                  <a:pt x="323" y="0"/>
                </a:lnTo>
                <a:lnTo>
                  <a:pt x="328" y="0"/>
                </a:lnTo>
                <a:lnTo>
                  <a:pt x="332" y="0"/>
                </a:lnTo>
                <a:lnTo>
                  <a:pt x="336" y="1"/>
                </a:lnTo>
                <a:lnTo>
                  <a:pt x="338" y="1"/>
                </a:lnTo>
                <a:lnTo>
                  <a:pt x="342" y="1"/>
                </a:lnTo>
                <a:lnTo>
                  <a:pt x="345" y="1"/>
                </a:lnTo>
                <a:lnTo>
                  <a:pt x="348" y="1"/>
                </a:lnTo>
                <a:lnTo>
                  <a:pt x="349" y="1"/>
                </a:lnTo>
                <a:lnTo>
                  <a:pt x="352" y="1"/>
                </a:lnTo>
                <a:lnTo>
                  <a:pt x="353" y="1"/>
                </a:lnTo>
                <a:lnTo>
                  <a:pt x="356" y="1"/>
                </a:lnTo>
                <a:lnTo>
                  <a:pt x="358" y="1"/>
                </a:lnTo>
                <a:lnTo>
                  <a:pt x="360" y="1"/>
                </a:lnTo>
                <a:lnTo>
                  <a:pt x="362" y="3"/>
                </a:lnTo>
                <a:lnTo>
                  <a:pt x="364" y="3"/>
                </a:lnTo>
                <a:lnTo>
                  <a:pt x="366" y="3"/>
                </a:lnTo>
                <a:lnTo>
                  <a:pt x="368" y="3"/>
                </a:lnTo>
                <a:lnTo>
                  <a:pt x="369" y="3"/>
                </a:lnTo>
                <a:lnTo>
                  <a:pt x="370" y="3"/>
                </a:lnTo>
                <a:lnTo>
                  <a:pt x="372" y="3"/>
                </a:lnTo>
                <a:lnTo>
                  <a:pt x="374" y="3"/>
                </a:lnTo>
                <a:lnTo>
                  <a:pt x="376" y="3"/>
                </a:lnTo>
                <a:lnTo>
                  <a:pt x="377" y="3"/>
                </a:lnTo>
                <a:lnTo>
                  <a:pt x="378" y="3"/>
                </a:lnTo>
                <a:lnTo>
                  <a:pt x="380" y="4"/>
                </a:lnTo>
                <a:lnTo>
                  <a:pt x="381" y="4"/>
                </a:lnTo>
                <a:lnTo>
                  <a:pt x="382" y="4"/>
                </a:lnTo>
                <a:lnTo>
                  <a:pt x="384" y="4"/>
                </a:lnTo>
                <a:lnTo>
                  <a:pt x="385" y="4"/>
                </a:lnTo>
                <a:lnTo>
                  <a:pt x="386" y="4"/>
                </a:lnTo>
                <a:lnTo>
                  <a:pt x="388" y="4"/>
                </a:lnTo>
                <a:lnTo>
                  <a:pt x="389" y="4"/>
                </a:lnTo>
                <a:lnTo>
                  <a:pt x="390" y="4"/>
                </a:lnTo>
                <a:lnTo>
                  <a:pt x="392" y="5"/>
                </a:lnTo>
                <a:lnTo>
                  <a:pt x="393" y="5"/>
                </a:lnTo>
                <a:lnTo>
                  <a:pt x="394" y="5"/>
                </a:lnTo>
                <a:lnTo>
                  <a:pt x="396" y="5"/>
                </a:lnTo>
                <a:lnTo>
                  <a:pt x="398" y="5"/>
                </a:lnTo>
                <a:lnTo>
                  <a:pt x="400" y="5"/>
                </a:lnTo>
                <a:lnTo>
                  <a:pt x="401" y="7"/>
                </a:lnTo>
                <a:lnTo>
                  <a:pt x="403" y="7"/>
                </a:lnTo>
                <a:lnTo>
                  <a:pt x="405" y="7"/>
                </a:lnTo>
                <a:lnTo>
                  <a:pt x="407" y="7"/>
                </a:lnTo>
                <a:lnTo>
                  <a:pt x="409" y="8"/>
                </a:lnTo>
                <a:lnTo>
                  <a:pt x="411" y="8"/>
                </a:lnTo>
                <a:lnTo>
                  <a:pt x="413" y="8"/>
                </a:lnTo>
                <a:lnTo>
                  <a:pt x="414" y="8"/>
                </a:lnTo>
                <a:lnTo>
                  <a:pt x="417" y="8"/>
                </a:lnTo>
                <a:lnTo>
                  <a:pt x="418" y="8"/>
                </a:lnTo>
                <a:lnTo>
                  <a:pt x="419" y="9"/>
                </a:lnTo>
                <a:lnTo>
                  <a:pt x="421" y="9"/>
                </a:lnTo>
                <a:lnTo>
                  <a:pt x="422" y="9"/>
                </a:lnTo>
                <a:lnTo>
                  <a:pt x="423" y="9"/>
                </a:lnTo>
                <a:lnTo>
                  <a:pt x="425" y="9"/>
                </a:lnTo>
                <a:lnTo>
                  <a:pt x="426" y="9"/>
                </a:lnTo>
                <a:lnTo>
                  <a:pt x="426" y="11"/>
                </a:lnTo>
                <a:lnTo>
                  <a:pt x="427" y="11"/>
                </a:lnTo>
                <a:lnTo>
                  <a:pt x="429" y="11"/>
                </a:lnTo>
                <a:lnTo>
                  <a:pt x="430" y="11"/>
                </a:lnTo>
                <a:lnTo>
                  <a:pt x="431" y="11"/>
                </a:lnTo>
                <a:lnTo>
                  <a:pt x="433" y="12"/>
                </a:lnTo>
                <a:lnTo>
                  <a:pt x="434" y="12"/>
                </a:lnTo>
                <a:lnTo>
                  <a:pt x="435" y="12"/>
                </a:lnTo>
                <a:lnTo>
                  <a:pt x="437" y="13"/>
                </a:lnTo>
                <a:lnTo>
                  <a:pt x="438" y="13"/>
                </a:lnTo>
                <a:lnTo>
                  <a:pt x="439" y="13"/>
                </a:lnTo>
                <a:lnTo>
                  <a:pt x="441" y="15"/>
                </a:lnTo>
                <a:lnTo>
                  <a:pt x="443" y="15"/>
                </a:lnTo>
                <a:lnTo>
                  <a:pt x="445" y="15"/>
                </a:lnTo>
                <a:lnTo>
                  <a:pt x="446" y="16"/>
                </a:lnTo>
                <a:lnTo>
                  <a:pt x="449" y="16"/>
                </a:lnTo>
                <a:lnTo>
                  <a:pt x="450" y="17"/>
                </a:lnTo>
                <a:lnTo>
                  <a:pt x="453" y="17"/>
                </a:lnTo>
                <a:lnTo>
                  <a:pt x="455" y="19"/>
                </a:lnTo>
                <a:lnTo>
                  <a:pt x="458" y="19"/>
                </a:lnTo>
                <a:lnTo>
                  <a:pt x="459" y="20"/>
                </a:lnTo>
                <a:lnTo>
                  <a:pt x="462" y="20"/>
                </a:lnTo>
                <a:lnTo>
                  <a:pt x="465" y="21"/>
                </a:lnTo>
                <a:lnTo>
                  <a:pt x="466" y="21"/>
                </a:lnTo>
                <a:lnTo>
                  <a:pt x="467" y="23"/>
                </a:lnTo>
                <a:lnTo>
                  <a:pt x="470" y="23"/>
                </a:lnTo>
                <a:lnTo>
                  <a:pt x="471" y="24"/>
                </a:lnTo>
                <a:lnTo>
                  <a:pt x="473" y="24"/>
                </a:lnTo>
                <a:lnTo>
                  <a:pt x="474" y="24"/>
                </a:lnTo>
                <a:lnTo>
                  <a:pt x="475" y="25"/>
                </a:lnTo>
                <a:lnTo>
                  <a:pt x="476" y="25"/>
                </a:lnTo>
                <a:lnTo>
                  <a:pt x="478" y="25"/>
                </a:lnTo>
                <a:lnTo>
                  <a:pt x="479" y="27"/>
                </a:lnTo>
                <a:lnTo>
                  <a:pt x="480" y="27"/>
                </a:lnTo>
                <a:lnTo>
                  <a:pt x="482" y="27"/>
                </a:lnTo>
                <a:lnTo>
                  <a:pt x="482" y="28"/>
                </a:lnTo>
                <a:lnTo>
                  <a:pt x="483" y="28"/>
                </a:lnTo>
                <a:lnTo>
                  <a:pt x="484" y="29"/>
                </a:lnTo>
                <a:lnTo>
                  <a:pt x="486" y="29"/>
                </a:lnTo>
                <a:lnTo>
                  <a:pt x="487" y="29"/>
                </a:lnTo>
                <a:lnTo>
                  <a:pt x="488" y="31"/>
                </a:lnTo>
                <a:lnTo>
                  <a:pt x="490" y="31"/>
                </a:lnTo>
                <a:lnTo>
                  <a:pt x="491" y="32"/>
                </a:lnTo>
                <a:lnTo>
                  <a:pt x="492" y="32"/>
                </a:lnTo>
                <a:lnTo>
                  <a:pt x="494" y="33"/>
                </a:lnTo>
                <a:lnTo>
                  <a:pt x="495" y="33"/>
                </a:lnTo>
                <a:lnTo>
                  <a:pt x="498" y="35"/>
                </a:lnTo>
                <a:lnTo>
                  <a:pt x="499" y="36"/>
                </a:lnTo>
                <a:lnTo>
                  <a:pt x="500" y="36"/>
                </a:lnTo>
                <a:lnTo>
                  <a:pt x="503" y="37"/>
                </a:lnTo>
                <a:lnTo>
                  <a:pt x="504" y="39"/>
                </a:lnTo>
                <a:lnTo>
                  <a:pt x="507" y="40"/>
                </a:lnTo>
                <a:lnTo>
                  <a:pt x="508" y="40"/>
                </a:lnTo>
                <a:lnTo>
                  <a:pt x="511" y="41"/>
                </a:lnTo>
                <a:lnTo>
                  <a:pt x="512" y="43"/>
                </a:lnTo>
                <a:lnTo>
                  <a:pt x="514" y="43"/>
                </a:lnTo>
                <a:lnTo>
                  <a:pt x="516" y="44"/>
                </a:lnTo>
                <a:lnTo>
                  <a:pt x="518" y="44"/>
                </a:lnTo>
                <a:lnTo>
                  <a:pt x="519" y="45"/>
                </a:lnTo>
                <a:lnTo>
                  <a:pt x="520" y="45"/>
                </a:lnTo>
                <a:lnTo>
                  <a:pt x="522" y="47"/>
                </a:lnTo>
                <a:lnTo>
                  <a:pt x="523" y="47"/>
                </a:lnTo>
                <a:lnTo>
                  <a:pt x="523" y="48"/>
                </a:lnTo>
                <a:lnTo>
                  <a:pt x="524" y="48"/>
                </a:lnTo>
                <a:lnTo>
                  <a:pt x="526" y="49"/>
                </a:lnTo>
                <a:lnTo>
                  <a:pt x="527" y="49"/>
                </a:lnTo>
                <a:lnTo>
                  <a:pt x="528" y="51"/>
                </a:lnTo>
                <a:lnTo>
                  <a:pt x="530" y="51"/>
                </a:lnTo>
                <a:lnTo>
                  <a:pt x="531" y="52"/>
                </a:lnTo>
                <a:lnTo>
                  <a:pt x="532" y="52"/>
                </a:lnTo>
                <a:lnTo>
                  <a:pt x="534" y="53"/>
                </a:lnTo>
                <a:lnTo>
                  <a:pt x="535" y="55"/>
                </a:lnTo>
                <a:lnTo>
                  <a:pt x="536" y="55"/>
                </a:lnTo>
                <a:lnTo>
                  <a:pt x="538" y="56"/>
                </a:lnTo>
                <a:lnTo>
                  <a:pt x="539" y="56"/>
                </a:lnTo>
                <a:lnTo>
                  <a:pt x="540" y="57"/>
                </a:lnTo>
                <a:lnTo>
                  <a:pt x="542" y="57"/>
                </a:lnTo>
                <a:lnTo>
                  <a:pt x="543" y="58"/>
                </a:lnTo>
                <a:lnTo>
                  <a:pt x="546" y="60"/>
                </a:lnTo>
                <a:lnTo>
                  <a:pt x="547" y="60"/>
                </a:lnTo>
                <a:lnTo>
                  <a:pt x="548" y="61"/>
                </a:lnTo>
                <a:lnTo>
                  <a:pt x="551" y="62"/>
                </a:lnTo>
                <a:lnTo>
                  <a:pt x="552" y="64"/>
                </a:lnTo>
                <a:lnTo>
                  <a:pt x="553" y="65"/>
                </a:lnTo>
                <a:lnTo>
                  <a:pt x="556" y="65"/>
                </a:lnTo>
                <a:lnTo>
                  <a:pt x="557" y="66"/>
                </a:lnTo>
                <a:lnTo>
                  <a:pt x="559" y="66"/>
                </a:lnTo>
                <a:lnTo>
                  <a:pt x="560" y="68"/>
                </a:lnTo>
                <a:lnTo>
                  <a:pt x="561" y="69"/>
                </a:lnTo>
                <a:lnTo>
                  <a:pt x="563" y="69"/>
                </a:lnTo>
                <a:lnTo>
                  <a:pt x="564" y="70"/>
                </a:lnTo>
                <a:lnTo>
                  <a:pt x="565" y="70"/>
                </a:lnTo>
                <a:lnTo>
                  <a:pt x="567" y="72"/>
                </a:lnTo>
                <a:lnTo>
                  <a:pt x="568" y="73"/>
                </a:lnTo>
                <a:lnTo>
                  <a:pt x="569" y="73"/>
                </a:lnTo>
                <a:lnTo>
                  <a:pt x="571" y="74"/>
                </a:lnTo>
                <a:lnTo>
                  <a:pt x="572" y="74"/>
                </a:lnTo>
                <a:lnTo>
                  <a:pt x="572" y="76"/>
                </a:lnTo>
                <a:lnTo>
                  <a:pt x="573" y="76"/>
                </a:lnTo>
                <a:lnTo>
                  <a:pt x="575" y="76"/>
                </a:lnTo>
                <a:lnTo>
                  <a:pt x="575" y="77"/>
                </a:lnTo>
                <a:lnTo>
                  <a:pt x="576" y="77"/>
                </a:lnTo>
                <a:lnTo>
                  <a:pt x="577" y="78"/>
                </a:lnTo>
                <a:lnTo>
                  <a:pt x="579" y="78"/>
                </a:lnTo>
                <a:lnTo>
                  <a:pt x="580" y="80"/>
                </a:lnTo>
                <a:lnTo>
                  <a:pt x="581" y="80"/>
                </a:lnTo>
                <a:lnTo>
                  <a:pt x="581" y="81"/>
                </a:lnTo>
                <a:lnTo>
                  <a:pt x="583" y="82"/>
                </a:lnTo>
                <a:lnTo>
                  <a:pt x="585" y="82"/>
                </a:lnTo>
                <a:lnTo>
                  <a:pt x="587" y="84"/>
                </a:lnTo>
                <a:lnTo>
                  <a:pt x="588" y="85"/>
                </a:lnTo>
                <a:lnTo>
                  <a:pt x="589" y="86"/>
                </a:lnTo>
                <a:lnTo>
                  <a:pt x="591" y="86"/>
                </a:lnTo>
                <a:lnTo>
                  <a:pt x="592" y="88"/>
                </a:lnTo>
                <a:lnTo>
                  <a:pt x="593" y="88"/>
                </a:lnTo>
                <a:lnTo>
                  <a:pt x="593" y="89"/>
                </a:lnTo>
                <a:lnTo>
                  <a:pt x="595" y="89"/>
                </a:lnTo>
                <a:lnTo>
                  <a:pt x="596" y="90"/>
                </a:lnTo>
                <a:lnTo>
                  <a:pt x="597" y="90"/>
                </a:lnTo>
                <a:lnTo>
                  <a:pt x="597" y="92"/>
                </a:lnTo>
                <a:lnTo>
                  <a:pt x="599" y="92"/>
                </a:lnTo>
                <a:lnTo>
                  <a:pt x="600" y="93"/>
                </a:lnTo>
                <a:lnTo>
                  <a:pt x="601" y="93"/>
                </a:lnTo>
                <a:lnTo>
                  <a:pt x="601" y="94"/>
                </a:lnTo>
                <a:lnTo>
                  <a:pt x="603" y="94"/>
                </a:lnTo>
                <a:lnTo>
                  <a:pt x="604" y="96"/>
                </a:lnTo>
                <a:lnTo>
                  <a:pt x="605" y="97"/>
                </a:lnTo>
                <a:lnTo>
                  <a:pt x="607" y="97"/>
                </a:lnTo>
                <a:lnTo>
                  <a:pt x="607" y="98"/>
                </a:lnTo>
                <a:lnTo>
                  <a:pt x="608" y="98"/>
                </a:lnTo>
                <a:lnTo>
                  <a:pt x="609" y="100"/>
                </a:lnTo>
                <a:lnTo>
                  <a:pt x="611" y="101"/>
                </a:lnTo>
                <a:lnTo>
                  <a:pt x="612" y="101"/>
                </a:lnTo>
                <a:lnTo>
                  <a:pt x="612" y="102"/>
                </a:lnTo>
                <a:lnTo>
                  <a:pt x="613" y="102"/>
                </a:lnTo>
                <a:lnTo>
                  <a:pt x="615" y="104"/>
                </a:lnTo>
                <a:lnTo>
                  <a:pt x="616" y="105"/>
                </a:lnTo>
                <a:lnTo>
                  <a:pt x="617" y="106"/>
                </a:lnTo>
                <a:lnTo>
                  <a:pt x="619" y="106"/>
                </a:lnTo>
                <a:lnTo>
                  <a:pt x="619" y="108"/>
                </a:lnTo>
                <a:lnTo>
                  <a:pt x="620" y="108"/>
                </a:lnTo>
                <a:lnTo>
                  <a:pt x="621" y="109"/>
                </a:lnTo>
                <a:lnTo>
                  <a:pt x="622" y="110"/>
                </a:lnTo>
                <a:lnTo>
                  <a:pt x="624" y="110"/>
                </a:lnTo>
                <a:lnTo>
                  <a:pt x="624" y="112"/>
                </a:lnTo>
                <a:lnTo>
                  <a:pt x="625" y="112"/>
                </a:lnTo>
                <a:lnTo>
                  <a:pt x="625" y="113"/>
                </a:lnTo>
                <a:lnTo>
                  <a:pt x="626" y="113"/>
                </a:lnTo>
                <a:lnTo>
                  <a:pt x="628" y="114"/>
                </a:lnTo>
                <a:lnTo>
                  <a:pt x="629" y="114"/>
                </a:lnTo>
                <a:lnTo>
                  <a:pt x="629" y="116"/>
                </a:lnTo>
                <a:lnTo>
                  <a:pt x="630" y="116"/>
                </a:lnTo>
                <a:lnTo>
                  <a:pt x="632" y="117"/>
                </a:lnTo>
                <a:lnTo>
                  <a:pt x="633" y="118"/>
                </a:lnTo>
                <a:lnTo>
                  <a:pt x="634" y="118"/>
                </a:lnTo>
                <a:lnTo>
                  <a:pt x="634" y="120"/>
                </a:lnTo>
                <a:lnTo>
                  <a:pt x="636" y="120"/>
                </a:lnTo>
                <a:lnTo>
                  <a:pt x="637" y="121"/>
                </a:lnTo>
                <a:lnTo>
                  <a:pt x="638" y="121"/>
                </a:lnTo>
                <a:lnTo>
                  <a:pt x="640" y="122"/>
                </a:lnTo>
                <a:lnTo>
                  <a:pt x="641" y="124"/>
                </a:lnTo>
                <a:lnTo>
                  <a:pt x="642" y="125"/>
                </a:lnTo>
                <a:lnTo>
                  <a:pt x="644" y="125"/>
                </a:lnTo>
                <a:lnTo>
                  <a:pt x="645" y="126"/>
                </a:lnTo>
                <a:lnTo>
                  <a:pt x="646" y="128"/>
                </a:lnTo>
                <a:lnTo>
                  <a:pt x="648" y="128"/>
                </a:lnTo>
                <a:lnTo>
                  <a:pt x="648" y="129"/>
                </a:lnTo>
                <a:lnTo>
                  <a:pt x="649" y="129"/>
                </a:lnTo>
                <a:lnTo>
                  <a:pt x="650" y="130"/>
                </a:lnTo>
                <a:lnTo>
                  <a:pt x="652" y="131"/>
                </a:lnTo>
                <a:lnTo>
                  <a:pt x="653" y="131"/>
                </a:lnTo>
                <a:lnTo>
                  <a:pt x="653" y="133"/>
                </a:lnTo>
                <a:lnTo>
                  <a:pt x="654" y="133"/>
                </a:lnTo>
                <a:lnTo>
                  <a:pt x="654" y="134"/>
                </a:lnTo>
                <a:lnTo>
                  <a:pt x="656" y="134"/>
                </a:lnTo>
                <a:lnTo>
                  <a:pt x="656" y="135"/>
                </a:lnTo>
                <a:lnTo>
                  <a:pt x="657" y="135"/>
                </a:lnTo>
                <a:lnTo>
                  <a:pt x="657" y="137"/>
                </a:lnTo>
                <a:lnTo>
                  <a:pt x="658" y="138"/>
                </a:lnTo>
                <a:lnTo>
                  <a:pt x="660" y="138"/>
                </a:lnTo>
                <a:lnTo>
                  <a:pt x="660" y="139"/>
                </a:lnTo>
                <a:lnTo>
                  <a:pt x="661" y="141"/>
                </a:lnTo>
                <a:lnTo>
                  <a:pt x="662" y="141"/>
                </a:lnTo>
                <a:lnTo>
                  <a:pt x="664" y="142"/>
                </a:lnTo>
                <a:lnTo>
                  <a:pt x="664" y="143"/>
                </a:lnTo>
                <a:lnTo>
                  <a:pt x="665" y="145"/>
                </a:lnTo>
                <a:lnTo>
                  <a:pt x="666" y="146"/>
                </a:lnTo>
                <a:lnTo>
                  <a:pt x="668" y="147"/>
                </a:lnTo>
                <a:lnTo>
                  <a:pt x="669" y="149"/>
                </a:lnTo>
                <a:lnTo>
                  <a:pt x="670" y="150"/>
                </a:lnTo>
                <a:lnTo>
                  <a:pt x="672" y="151"/>
                </a:lnTo>
                <a:lnTo>
                  <a:pt x="673" y="153"/>
                </a:lnTo>
                <a:lnTo>
                  <a:pt x="674" y="154"/>
                </a:lnTo>
                <a:lnTo>
                  <a:pt x="676" y="155"/>
                </a:lnTo>
                <a:lnTo>
                  <a:pt x="677" y="157"/>
                </a:lnTo>
                <a:lnTo>
                  <a:pt x="677" y="158"/>
                </a:lnTo>
                <a:lnTo>
                  <a:pt x="678" y="158"/>
                </a:lnTo>
                <a:lnTo>
                  <a:pt x="680" y="159"/>
                </a:lnTo>
                <a:lnTo>
                  <a:pt x="680" y="161"/>
                </a:lnTo>
                <a:lnTo>
                  <a:pt x="681" y="161"/>
                </a:lnTo>
                <a:lnTo>
                  <a:pt x="681" y="162"/>
                </a:lnTo>
                <a:lnTo>
                  <a:pt x="682" y="162"/>
                </a:lnTo>
                <a:lnTo>
                  <a:pt x="682" y="163"/>
                </a:lnTo>
                <a:lnTo>
                  <a:pt x="684" y="165"/>
                </a:lnTo>
                <a:lnTo>
                  <a:pt x="685" y="166"/>
                </a:lnTo>
                <a:lnTo>
                  <a:pt x="686" y="167"/>
                </a:lnTo>
                <a:lnTo>
                  <a:pt x="686" y="169"/>
                </a:lnTo>
                <a:lnTo>
                  <a:pt x="688" y="169"/>
                </a:lnTo>
                <a:lnTo>
                  <a:pt x="689" y="170"/>
                </a:lnTo>
                <a:lnTo>
                  <a:pt x="689" y="171"/>
                </a:lnTo>
                <a:lnTo>
                  <a:pt x="690" y="173"/>
                </a:lnTo>
                <a:lnTo>
                  <a:pt x="692" y="174"/>
                </a:lnTo>
                <a:lnTo>
                  <a:pt x="693" y="175"/>
                </a:lnTo>
                <a:lnTo>
                  <a:pt x="694" y="178"/>
                </a:lnTo>
                <a:lnTo>
                  <a:pt x="695" y="179"/>
                </a:lnTo>
                <a:lnTo>
                  <a:pt x="697" y="181"/>
                </a:lnTo>
                <a:lnTo>
                  <a:pt x="698" y="183"/>
                </a:lnTo>
                <a:lnTo>
                  <a:pt x="701" y="185"/>
                </a:lnTo>
                <a:lnTo>
                  <a:pt x="702" y="186"/>
                </a:lnTo>
                <a:lnTo>
                  <a:pt x="702" y="187"/>
                </a:lnTo>
                <a:lnTo>
                  <a:pt x="703" y="189"/>
                </a:lnTo>
                <a:lnTo>
                  <a:pt x="705" y="190"/>
                </a:lnTo>
                <a:lnTo>
                  <a:pt x="706" y="191"/>
                </a:lnTo>
                <a:lnTo>
                  <a:pt x="707" y="193"/>
                </a:lnTo>
                <a:lnTo>
                  <a:pt x="707" y="194"/>
                </a:lnTo>
                <a:lnTo>
                  <a:pt x="709" y="195"/>
                </a:lnTo>
                <a:lnTo>
                  <a:pt x="710" y="197"/>
                </a:lnTo>
                <a:lnTo>
                  <a:pt x="710" y="198"/>
                </a:lnTo>
                <a:lnTo>
                  <a:pt x="711" y="198"/>
                </a:lnTo>
                <a:lnTo>
                  <a:pt x="713" y="199"/>
                </a:lnTo>
                <a:lnTo>
                  <a:pt x="713" y="201"/>
                </a:lnTo>
                <a:lnTo>
                  <a:pt x="714" y="202"/>
                </a:lnTo>
                <a:lnTo>
                  <a:pt x="715" y="203"/>
                </a:lnTo>
                <a:lnTo>
                  <a:pt x="717" y="205"/>
                </a:lnTo>
                <a:lnTo>
                  <a:pt x="717" y="206"/>
                </a:lnTo>
                <a:lnTo>
                  <a:pt x="718" y="207"/>
                </a:lnTo>
                <a:lnTo>
                  <a:pt x="719" y="208"/>
                </a:lnTo>
                <a:lnTo>
                  <a:pt x="721" y="210"/>
                </a:lnTo>
                <a:lnTo>
                  <a:pt x="722" y="212"/>
                </a:lnTo>
                <a:lnTo>
                  <a:pt x="722" y="214"/>
                </a:lnTo>
                <a:lnTo>
                  <a:pt x="723" y="215"/>
                </a:lnTo>
                <a:lnTo>
                  <a:pt x="725" y="216"/>
                </a:lnTo>
                <a:lnTo>
                  <a:pt x="726" y="218"/>
                </a:lnTo>
                <a:lnTo>
                  <a:pt x="727" y="220"/>
                </a:lnTo>
                <a:lnTo>
                  <a:pt x="729" y="222"/>
                </a:lnTo>
                <a:lnTo>
                  <a:pt x="730" y="224"/>
                </a:lnTo>
                <a:lnTo>
                  <a:pt x="731" y="226"/>
                </a:lnTo>
                <a:lnTo>
                  <a:pt x="734" y="228"/>
                </a:lnTo>
                <a:lnTo>
                  <a:pt x="735" y="230"/>
                </a:lnTo>
                <a:lnTo>
                  <a:pt x="735" y="232"/>
                </a:lnTo>
                <a:lnTo>
                  <a:pt x="737" y="234"/>
                </a:lnTo>
                <a:lnTo>
                  <a:pt x="738" y="235"/>
                </a:lnTo>
                <a:lnTo>
                  <a:pt x="739" y="236"/>
                </a:lnTo>
                <a:lnTo>
                  <a:pt x="741" y="238"/>
                </a:lnTo>
                <a:lnTo>
                  <a:pt x="742" y="239"/>
                </a:lnTo>
                <a:lnTo>
                  <a:pt x="742" y="240"/>
                </a:lnTo>
                <a:lnTo>
                  <a:pt x="743" y="242"/>
                </a:lnTo>
                <a:lnTo>
                  <a:pt x="745" y="243"/>
                </a:lnTo>
                <a:lnTo>
                  <a:pt x="745" y="244"/>
                </a:lnTo>
                <a:lnTo>
                  <a:pt x="746" y="246"/>
                </a:lnTo>
                <a:lnTo>
                  <a:pt x="746" y="247"/>
                </a:lnTo>
                <a:lnTo>
                  <a:pt x="747" y="247"/>
                </a:lnTo>
                <a:lnTo>
                  <a:pt x="749" y="248"/>
                </a:lnTo>
                <a:lnTo>
                  <a:pt x="749" y="250"/>
                </a:lnTo>
                <a:lnTo>
                  <a:pt x="750" y="251"/>
                </a:lnTo>
                <a:lnTo>
                  <a:pt x="750" y="252"/>
                </a:lnTo>
                <a:lnTo>
                  <a:pt x="751" y="254"/>
                </a:lnTo>
                <a:lnTo>
                  <a:pt x="753" y="255"/>
                </a:lnTo>
                <a:lnTo>
                  <a:pt x="754" y="256"/>
                </a:lnTo>
                <a:lnTo>
                  <a:pt x="754" y="258"/>
                </a:lnTo>
                <a:lnTo>
                  <a:pt x="755" y="259"/>
                </a:lnTo>
                <a:lnTo>
                  <a:pt x="757" y="260"/>
                </a:lnTo>
                <a:lnTo>
                  <a:pt x="758" y="262"/>
                </a:lnTo>
                <a:lnTo>
                  <a:pt x="759" y="263"/>
                </a:lnTo>
                <a:lnTo>
                  <a:pt x="761" y="266"/>
                </a:lnTo>
                <a:lnTo>
                  <a:pt x="762" y="267"/>
                </a:lnTo>
                <a:lnTo>
                  <a:pt x="763" y="270"/>
                </a:lnTo>
                <a:lnTo>
                  <a:pt x="765" y="271"/>
                </a:lnTo>
                <a:lnTo>
                  <a:pt x="766" y="274"/>
                </a:lnTo>
                <a:lnTo>
                  <a:pt x="767" y="276"/>
                </a:lnTo>
                <a:lnTo>
                  <a:pt x="769" y="278"/>
                </a:lnTo>
                <a:lnTo>
                  <a:pt x="770" y="279"/>
                </a:lnTo>
                <a:lnTo>
                  <a:pt x="771" y="281"/>
                </a:lnTo>
                <a:lnTo>
                  <a:pt x="772" y="283"/>
                </a:lnTo>
                <a:lnTo>
                  <a:pt x="774" y="284"/>
                </a:lnTo>
                <a:lnTo>
                  <a:pt x="775" y="285"/>
                </a:lnTo>
                <a:lnTo>
                  <a:pt x="775" y="287"/>
                </a:lnTo>
                <a:lnTo>
                  <a:pt x="776" y="288"/>
                </a:lnTo>
                <a:lnTo>
                  <a:pt x="778" y="289"/>
                </a:lnTo>
                <a:lnTo>
                  <a:pt x="778" y="291"/>
                </a:lnTo>
                <a:lnTo>
                  <a:pt x="779" y="292"/>
                </a:lnTo>
                <a:lnTo>
                  <a:pt x="780" y="293"/>
                </a:lnTo>
                <a:lnTo>
                  <a:pt x="782" y="295"/>
                </a:lnTo>
                <a:lnTo>
                  <a:pt x="782" y="296"/>
                </a:lnTo>
                <a:lnTo>
                  <a:pt x="783" y="297"/>
                </a:lnTo>
                <a:lnTo>
                  <a:pt x="784" y="299"/>
                </a:lnTo>
                <a:lnTo>
                  <a:pt x="784" y="300"/>
                </a:lnTo>
                <a:lnTo>
                  <a:pt x="786" y="301"/>
                </a:lnTo>
                <a:lnTo>
                  <a:pt x="786" y="303"/>
                </a:lnTo>
                <a:lnTo>
                  <a:pt x="787" y="304"/>
                </a:lnTo>
                <a:lnTo>
                  <a:pt x="788" y="305"/>
                </a:lnTo>
                <a:lnTo>
                  <a:pt x="788" y="307"/>
                </a:lnTo>
                <a:lnTo>
                  <a:pt x="790" y="309"/>
                </a:lnTo>
                <a:lnTo>
                  <a:pt x="791" y="311"/>
                </a:lnTo>
                <a:lnTo>
                  <a:pt x="791" y="312"/>
                </a:lnTo>
                <a:lnTo>
                  <a:pt x="792" y="313"/>
                </a:lnTo>
                <a:lnTo>
                  <a:pt x="794" y="315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79" name="Freeform 87">
            <a:extLst>
              <a:ext uri="{FF2B5EF4-FFF2-40B4-BE49-F238E27FC236}">
                <a16:creationId xmlns:a16="http://schemas.microsoft.com/office/drawing/2014/main" id="{361976D3-DDE1-C940-9135-515FD6AC200C}"/>
              </a:ext>
            </a:extLst>
          </p:cNvPr>
          <p:cNvSpPr>
            <a:spLocks/>
          </p:cNvSpPr>
          <p:nvPr/>
        </p:nvSpPr>
        <p:spPr bwMode="auto">
          <a:xfrm>
            <a:off x="1006475" y="4522788"/>
            <a:ext cx="630238" cy="249238"/>
          </a:xfrm>
          <a:custGeom>
            <a:avLst/>
            <a:gdLst>
              <a:gd name="T0" fmla="*/ 1 w 794"/>
              <a:gd name="T1" fmla="*/ 0 h 315"/>
              <a:gd name="T2" fmla="*/ 1 w 794"/>
              <a:gd name="T3" fmla="*/ 0 h 315"/>
              <a:gd name="T4" fmla="*/ 1 w 794"/>
              <a:gd name="T5" fmla="*/ 0 h 315"/>
              <a:gd name="T6" fmla="*/ 1 w 794"/>
              <a:gd name="T7" fmla="*/ 0 h 315"/>
              <a:gd name="T8" fmla="*/ 1 w 794"/>
              <a:gd name="T9" fmla="*/ 0 h 315"/>
              <a:gd name="T10" fmla="*/ 1 w 794"/>
              <a:gd name="T11" fmla="*/ 0 h 315"/>
              <a:gd name="T12" fmla="*/ 1 w 794"/>
              <a:gd name="T13" fmla="*/ 0 h 315"/>
              <a:gd name="T14" fmla="*/ 1 w 794"/>
              <a:gd name="T15" fmla="*/ 0 h 315"/>
              <a:gd name="T16" fmla="*/ 1 w 794"/>
              <a:gd name="T17" fmla="*/ 0 h 315"/>
              <a:gd name="T18" fmla="*/ 1 w 794"/>
              <a:gd name="T19" fmla="*/ 0 h 315"/>
              <a:gd name="T20" fmla="*/ 1 w 794"/>
              <a:gd name="T21" fmla="*/ 0 h 315"/>
              <a:gd name="T22" fmla="*/ 1 w 794"/>
              <a:gd name="T23" fmla="*/ 0 h 315"/>
              <a:gd name="T24" fmla="*/ 1 w 794"/>
              <a:gd name="T25" fmla="*/ 0 h 315"/>
              <a:gd name="T26" fmla="*/ 1 w 794"/>
              <a:gd name="T27" fmla="*/ 0 h 315"/>
              <a:gd name="T28" fmla="*/ 1 w 794"/>
              <a:gd name="T29" fmla="*/ 0 h 315"/>
              <a:gd name="T30" fmla="*/ 1 w 794"/>
              <a:gd name="T31" fmla="*/ 0 h 315"/>
              <a:gd name="T32" fmla="*/ 1 w 794"/>
              <a:gd name="T33" fmla="*/ 0 h 315"/>
              <a:gd name="T34" fmla="*/ 1 w 794"/>
              <a:gd name="T35" fmla="*/ 0 h 315"/>
              <a:gd name="T36" fmla="*/ 1 w 794"/>
              <a:gd name="T37" fmla="*/ 0 h 315"/>
              <a:gd name="T38" fmla="*/ 1 w 794"/>
              <a:gd name="T39" fmla="*/ 0 h 315"/>
              <a:gd name="T40" fmla="*/ 1 w 794"/>
              <a:gd name="T41" fmla="*/ 0 h 315"/>
              <a:gd name="T42" fmla="*/ 1 w 794"/>
              <a:gd name="T43" fmla="*/ 0 h 315"/>
              <a:gd name="T44" fmla="*/ 1 w 794"/>
              <a:gd name="T45" fmla="*/ 0 h 315"/>
              <a:gd name="T46" fmla="*/ 1 w 794"/>
              <a:gd name="T47" fmla="*/ 0 h 315"/>
              <a:gd name="T48" fmla="*/ 1 w 794"/>
              <a:gd name="T49" fmla="*/ 0 h 315"/>
              <a:gd name="T50" fmla="*/ 1 w 794"/>
              <a:gd name="T51" fmla="*/ 0 h 315"/>
              <a:gd name="T52" fmla="*/ 1 w 794"/>
              <a:gd name="T53" fmla="*/ 0 h 315"/>
              <a:gd name="T54" fmla="*/ 1 w 794"/>
              <a:gd name="T55" fmla="*/ 0 h 315"/>
              <a:gd name="T56" fmla="*/ 1 w 794"/>
              <a:gd name="T57" fmla="*/ 0 h 315"/>
              <a:gd name="T58" fmla="*/ 1 w 794"/>
              <a:gd name="T59" fmla="*/ 0 h 315"/>
              <a:gd name="T60" fmla="*/ 1 w 794"/>
              <a:gd name="T61" fmla="*/ 0 h 315"/>
              <a:gd name="T62" fmla="*/ 1 w 794"/>
              <a:gd name="T63" fmla="*/ 0 h 315"/>
              <a:gd name="T64" fmla="*/ 1 w 794"/>
              <a:gd name="T65" fmla="*/ 0 h 315"/>
              <a:gd name="T66" fmla="*/ 1 w 794"/>
              <a:gd name="T67" fmla="*/ 0 h 315"/>
              <a:gd name="T68" fmla="*/ 1 w 794"/>
              <a:gd name="T69" fmla="*/ 0 h 315"/>
              <a:gd name="T70" fmla="*/ 1 w 794"/>
              <a:gd name="T71" fmla="*/ 0 h 315"/>
              <a:gd name="T72" fmla="*/ 1 w 794"/>
              <a:gd name="T73" fmla="*/ 0 h 315"/>
              <a:gd name="T74" fmla="*/ 1 w 794"/>
              <a:gd name="T75" fmla="*/ 0 h 315"/>
              <a:gd name="T76" fmla="*/ 1 w 794"/>
              <a:gd name="T77" fmla="*/ 0 h 315"/>
              <a:gd name="T78" fmla="*/ 1 w 794"/>
              <a:gd name="T79" fmla="*/ 0 h 315"/>
              <a:gd name="T80" fmla="*/ 1 w 794"/>
              <a:gd name="T81" fmla="*/ 0 h 315"/>
              <a:gd name="T82" fmla="*/ 1 w 794"/>
              <a:gd name="T83" fmla="*/ 0 h 315"/>
              <a:gd name="T84" fmla="*/ 1 w 794"/>
              <a:gd name="T85" fmla="*/ 0 h 315"/>
              <a:gd name="T86" fmla="*/ 1 w 794"/>
              <a:gd name="T87" fmla="*/ 0 h 315"/>
              <a:gd name="T88" fmla="*/ 1 w 794"/>
              <a:gd name="T89" fmla="*/ 0 h 315"/>
              <a:gd name="T90" fmla="*/ 1 w 794"/>
              <a:gd name="T91" fmla="*/ 0 h 315"/>
              <a:gd name="T92" fmla="*/ 1 w 794"/>
              <a:gd name="T93" fmla="*/ 0 h 315"/>
              <a:gd name="T94" fmla="*/ 1 w 794"/>
              <a:gd name="T95" fmla="*/ 0 h 315"/>
              <a:gd name="T96" fmla="*/ 1 w 794"/>
              <a:gd name="T97" fmla="*/ 0 h 315"/>
              <a:gd name="T98" fmla="*/ 1 w 794"/>
              <a:gd name="T99" fmla="*/ 0 h 315"/>
              <a:gd name="T100" fmla="*/ 1 w 794"/>
              <a:gd name="T101" fmla="*/ 0 h 315"/>
              <a:gd name="T102" fmla="*/ 1 w 794"/>
              <a:gd name="T103" fmla="*/ 0 h 315"/>
              <a:gd name="T104" fmla="*/ 1 w 794"/>
              <a:gd name="T105" fmla="*/ 0 h 315"/>
              <a:gd name="T106" fmla="*/ 1 w 794"/>
              <a:gd name="T107" fmla="*/ 0 h 315"/>
              <a:gd name="T108" fmla="*/ 1 w 794"/>
              <a:gd name="T109" fmla="*/ 0 h 315"/>
              <a:gd name="T110" fmla="*/ 1 w 794"/>
              <a:gd name="T111" fmla="*/ 0 h 315"/>
              <a:gd name="T112" fmla="*/ 1 w 794"/>
              <a:gd name="T113" fmla="*/ 0 h 315"/>
              <a:gd name="T114" fmla="*/ 1 w 794"/>
              <a:gd name="T115" fmla="*/ 0 h 315"/>
              <a:gd name="T116" fmla="*/ 1 w 794"/>
              <a:gd name="T117" fmla="*/ 0 h 315"/>
              <a:gd name="T118" fmla="*/ 1 w 794"/>
              <a:gd name="T119" fmla="*/ 0 h 315"/>
              <a:gd name="T120" fmla="*/ 1 w 794"/>
              <a:gd name="T121" fmla="*/ 0 h 31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94"/>
              <a:gd name="T184" fmla="*/ 0 h 315"/>
              <a:gd name="T185" fmla="*/ 794 w 794"/>
              <a:gd name="T186" fmla="*/ 315 h 31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94" h="315">
                <a:moveTo>
                  <a:pt x="0" y="315"/>
                </a:moveTo>
                <a:lnTo>
                  <a:pt x="31" y="315"/>
                </a:lnTo>
                <a:lnTo>
                  <a:pt x="60" y="315"/>
                </a:lnTo>
                <a:lnTo>
                  <a:pt x="86" y="315"/>
                </a:lnTo>
                <a:lnTo>
                  <a:pt x="110" y="315"/>
                </a:lnTo>
                <a:lnTo>
                  <a:pt x="134" y="315"/>
                </a:lnTo>
                <a:lnTo>
                  <a:pt x="155" y="315"/>
                </a:lnTo>
                <a:lnTo>
                  <a:pt x="175" y="315"/>
                </a:lnTo>
                <a:lnTo>
                  <a:pt x="194" y="315"/>
                </a:lnTo>
                <a:lnTo>
                  <a:pt x="211" y="315"/>
                </a:lnTo>
                <a:lnTo>
                  <a:pt x="227" y="315"/>
                </a:lnTo>
                <a:lnTo>
                  <a:pt x="240" y="315"/>
                </a:lnTo>
                <a:lnTo>
                  <a:pt x="254" y="315"/>
                </a:lnTo>
                <a:lnTo>
                  <a:pt x="265" y="315"/>
                </a:lnTo>
                <a:lnTo>
                  <a:pt x="276" y="315"/>
                </a:lnTo>
                <a:lnTo>
                  <a:pt x="287" y="315"/>
                </a:lnTo>
                <a:lnTo>
                  <a:pt x="296" y="315"/>
                </a:lnTo>
                <a:lnTo>
                  <a:pt x="303" y="315"/>
                </a:lnTo>
                <a:lnTo>
                  <a:pt x="311" y="315"/>
                </a:lnTo>
                <a:lnTo>
                  <a:pt x="317" y="315"/>
                </a:lnTo>
                <a:lnTo>
                  <a:pt x="323" y="315"/>
                </a:lnTo>
                <a:lnTo>
                  <a:pt x="328" y="315"/>
                </a:lnTo>
                <a:lnTo>
                  <a:pt x="332" y="315"/>
                </a:lnTo>
                <a:lnTo>
                  <a:pt x="336" y="315"/>
                </a:lnTo>
                <a:lnTo>
                  <a:pt x="338" y="315"/>
                </a:lnTo>
                <a:lnTo>
                  <a:pt x="342" y="315"/>
                </a:lnTo>
                <a:lnTo>
                  <a:pt x="345" y="315"/>
                </a:lnTo>
                <a:lnTo>
                  <a:pt x="348" y="315"/>
                </a:lnTo>
                <a:lnTo>
                  <a:pt x="349" y="314"/>
                </a:lnTo>
                <a:lnTo>
                  <a:pt x="352" y="314"/>
                </a:lnTo>
                <a:lnTo>
                  <a:pt x="353" y="314"/>
                </a:lnTo>
                <a:lnTo>
                  <a:pt x="356" y="314"/>
                </a:lnTo>
                <a:lnTo>
                  <a:pt x="358" y="314"/>
                </a:lnTo>
                <a:lnTo>
                  <a:pt x="360" y="314"/>
                </a:lnTo>
                <a:lnTo>
                  <a:pt x="362" y="314"/>
                </a:lnTo>
                <a:lnTo>
                  <a:pt x="364" y="314"/>
                </a:lnTo>
                <a:lnTo>
                  <a:pt x="366" y="314"/>
                </a:lnTo>
                <a:lnTo>
                  <a:pt x="368" y="314"/>
                </a:lnTo>
                <a:lnTo>
                  <a:pt x="369" y="314"/>
                </a:lnTo>
                <a:lnTo>
                  <a:pt x="370" y="312"/>
                </a:lnTo>
                <a:lnTo>
                  <a:pt x="372" y="312"/>
                </a:lnTo>
                <a:lnTo>
                  <a:pt x="374" y="312"/>
                </a:lnTo>
                <a:lnTo>
                  <a:pt x="376" y="312"/>
                </a:lnTo>
                <a:lnTo>
                  <a:pt x="377" y="312"/>
                </a:lnTo>
                <a:lnTo>
                  <a:pt x="378" y="312"/>
                </a:lnTo>
                <a:lnTo>
                  <a:pt x="380" y="312"/>
                </a:lnTo>
                <a:lnTo>
                  <a:pt x="381" y="312"/>
                </a:lnTo>
                <a:lnTo>
                  <a:pt x="382" y="312"/>
                </a:lnTo>
                <a:lnTo>
                  <a:pt x="384" y="312"/>
                </a:lnTo>
                <a:lnTo>
                  <a:pt x="385" y="311"/>
                </a:lnTo>
                <a:lnTo>
                  <a:pt x="386" y="311"/>
                </a:lnTo>
                <a:lnTo>
                  <a:pt x="388" y="311"/>
                </a:lnTo>
                <a:lnTo>
                  <a:pt x="389" y="311"/>
                </a:lnTo>
                <a:lnTo>
                  <a:pt x="390" y="311"/>
                </a:lnTo>
                <a:lnTo>
                  <a:pt x="392" y="311"/>
                </a:lnTo>
                <a:lnTo>
                  <a:pt x="393" y="311"/>
                </a:lnTo>
                <a:lnTo>
                  <a:pt x="394" y="311"/>
                </a:lnTo>
                <a:lnTo>
                  <a:pt x="396" y="310"/>
                </a:lnTo>
                <a:lnTo>
                  <a:pt x="398" y="310"/>
                </a:lnTo>
                <a:lnTo>
                  <a:pt x="400" y="310"/>
                </a:lnTo>
                <a:lnTo>
                  <a:pt x="401" y="310"/>
                </a:lnTo>
                <a:lnTo>
                  <a:pt x="403" y="310"/>
                </a:lnTo>
                <a:lnTo>
                  <a:pt x="405" y="308"/>
                </a:lnTo>
                <a:lnTo>
                  <a:pt x="407" y="308"/>
                </a:lnTo>
                <a:lnTo>
                  <a:pt x="409" y="308"/>
                </a:lnTo>
                <a:lnTo>
                  <a:pt x="411" y="308"/>
                </a:lnTo>
                <a:lnTo>
                  <a:pt x="413" y="307"/>
                </a:lnTo>
                <a:lnTo>
                  <a:pt x="414" y="307"/>
                </a:lnTo>
                <a:lnTo>
                  <a:pt x="417" y="307"/>
                </a:lnTo>
                <a:lnTo>
                  <a:pt x="418" y="307"/>
                </a:lnTo>
                <a:lnTo>
                  <a:pt x="419" y="307"/>
                </a:lnTo>
                <a:lnTo>
                  <a:pt x="421" y="307"/>
                </a:lnTo>
                <a:lnTo>
                  <a:pt x="422" y="306"/>
                </a:lnTo>
                <a:lnTo>
                  <a:pt x="423" y="306"/>
                </a:lnTo>
                <a:lnTo>
                  <a:pt x="425" y="306"/>
                </a:lnTo>
                <a:lnTo>
                  <a:pt x="426" y="306"/>
                </a:lnTo>
                <a:lnTo>
                  <a:pt x="427" y="306"/>
                </a:lnTo>
                <a:lnTo>
                  <a:pt x="429" y="304"/>
                </a:lnTo>
                <a:lnTo>
                  <a:pt x="430" y="304"/>
                </a:lnTo>
                <a:lnTo>
                  <a:pt x="431" y="304"/>
                </a:lnTo>
                <a:lnTo>
                  <a:pt x="433" y="304"/>
                </a:lnTo>
                <a:lnTo>
                  <a:pt x="434" y="303"/>
                </a:lnTo>
                <a:lnTo>
                  <a:pt x="435" y="303"/>
                </a:lnTo>
                <a:lnTo>
                  <a:pt x="437" y="303"/>
                </a:lnTo>
                <a:lnTo>
                  <a:pt x="438" y="303"/>
                </a:lnTo>
                <a:lnTo>
                  <a:pt x="439" y="302"/>
                </a:lnTo>
                <a:lnTo>
                  <a:pt x="441" y="302"/>
                </a:lnTo>
                <a:lnTo>
                  <a:pt x="443" y="300"/>
                </a:lnTo>
                <a:lnTo>
                  <a:pt x="445" y="300"/>
                </a:lnTo>
                <a:lnTo>
                  <a:pt x="446" y="300"/>
                </a:lnTo>
                <a:lnTo>
                  <a:pt x="449" y="299"/>
                </a:lnTo>
                <a:lnTo>
                  <a:pt x="450" y="299"/>
                </a:lnTo>
                <a:lnTo>
                  <a:pt x="453" y="298"/>
                </a:lnTo>
                <a:lnTo>
                  <a:pt x="455" y="296"/>
                </a:lnTo>
                <a:lnTo>
                  <a:pt x="458" y="296"/>
                </a:lnTo>
                <a:lnTo>
                  <a:pt x="459" y="295"/>
                </a:lnTo>
                <a:lnTo>
                  <a:pt x="462" y="295"/>
                </a:lnTo>
                <a:lnTo>
                  <a:pt x="465" y="294"/>
                </a:lnTo>
                <a:lnTo>
                  <a:pt x="466" y="294"/>
                </a:lnTo>
                <a:lnTo>
                  <a:pt x="467" y="294"/>
                </a:lnTo>
                <a:lnTo>
                  <a:pt x="470" y="292"/>
                </a:lnTo>
                <a:lnTo>
                  <a:pt x="471" y="292"/>
                </a:lnTo>
                <a:lnTo>
                  <a:pt x="473" y="291"/>
                </a:lnTo>
                <a:lnTo>
                  <a:pt x="474" y="291"/>
                </a:lnTo>
                <a:lnTo>
                  <a:pt x="475" y="291"/>
                </a:lnTo>
                <a:lnTo>
                  <a:pt x="476" y="290"/>
                </a:lnTo>
                <a:lnTo>
                  <a:pt x="478" y="290"/>
                </a:lnTo>
                <a:lnTo>
                  <a:pt x="479" y="290"/>
                </a:lnTo>
                <a:lnTo>
                  <a:pt x="480" y="288"/>
                </a:lnTo>
                <a:lnTo>
                  <a:pt x="482" y="288"/>
                </a:lnTo>
                <a:lnTo>
                  <a:pt x="483" y="287"/>
                </a:lnTo>
                <a:lnTo>
                  <a:pt x="484" y="287"/>
                </a:lnTo>
                <a:lnTo>
                  <a:pt x="486" y="286"/>
                </a:lnTo>
                <a:lnTo>
                  <a:pt x="487" y="286"/>
                </a:lnTo>
                <a:lnTo>
                  <a:pt x="488" y="286"/>
                </a:lnTo>
                <a:lnTo>
                  <a:pt x="490" y="284"/>
                </a:lnTo>
                <a:lnTo>
                  <a:pt x="491" y="284"/>
                </a:lnTo>
                <a:lnTo>
                  <a:pt x="492" y="283"/>
                </a:lnTo>
                <a:lnTo>
                  <a:pt x="494" y="283"/>
                </a:lnTo>
                <a:lnTo>
                  <a:pt x="495" y="282"/>
                </a:lnTo>
                <a:lnTo>
                  <a:pt x="498" y="280"/>
                </a:lnTo>
                <a:lnTo>
                  <a:pt x="499" y="280"/>
                </a:lnTo>
                <a:lnTo>
                  <a:pt x="500" y="279"/>
                </a:lnTo>
                <a:lnTo>
                  <a:pt x="503" y="278"/>
                </a:lnTo>
                <a:lnTo>
                  <a:pt x="504" y="276"/>
                </a:lnTo>
                <a:lnTo>
                  <a:pt x="507" y="276"/>
                </a:lnTo>
                <a:lnTo>
                  <a:pt x="508" y="275"/>
                </a:lnTo>
                <a:lnTo>
                  <a:pt x="511" y="274"/>
                </a:lnTo>
                <a:lnTo>
                  <a:pt x="512" y="274"/>
                </a:lnTo>
                <a:lnTo>
                  <a:pt x="514" y="272"/>
                </a:lnTo>
                <a:lnTo>
                  <a:pt x="516" y="271"/>
                </a:lnTo>
                <a:lnTo>
                  <a:pt x="518" y="271"/>
                </a:lnTo>
                <a:lnTo>
                  <a:pt x="519" y="270"/>
                </a:lnTo>
                <a:lnTo>
                  <a:pt x="520" y="270"/>
                </a:lnTo>
                <a:lnTo>
                  <a:pt x="522" y="268"/>
                </a:lnTo>
                <a:lnTo>
                  <a:pt x="523" y="268"/>
                </a:lnTo>
                <a:lnTo>
                  <a:pt x="524" y="267"/>
                </a:lnTo>
                <a:lnTo>
                  <a:pt x="526" y="267"/>
                </a:lnTo>
                <a:lnTo>
                  <a:pt x="527" y="266"/>
                </a:lnTo>
                <a:lnTo>
                  <a:pt x="528" y="266"/>
                </a:lnTo>
                <a:lnTo>
                  <a:pt x="528" y="264"/>
                </a:lnTo>
                <a:lnTo>
                  <a:pt x="530" y="264"/>
                </a:lnTo>
                <a:lnTo>
                  <a:pt x="531" y="264"/>
                </a:lnTo>
                <a:lnTo>
                  <a:pt x="532" y="263"/>
                </a:lnTo>
                <a:lnTo>
                  <a:pt x="534" y="263"/>
                </a:lnTo>
                <a:lnTo>
                  <a:pt x="534" y="262"/>
                </a:lnTo>
                <a:lnTo>
                  <a:pt x="535" y="262"/>
                </a:lnTo>
                <a:lnTo>
                  <a:pt x="536" y="261"/>
                </a:lnTo>
                <a:lnTo>
                  <a:pt x="538" y="261"/>
                </a:lnTo>
                <a:lnTo>
                  <a:pt x="539" y="259"/>
                </a:lnTo>
                <a:lnTo>
                  <a:pt x="540" y="259"/>
                </a:lnTo>
                <a:lnTo>
                  <a:pt x="542" y="258"/>
                </a:lnTo>
                <a:lnTo>
                  <a:pt x="543" y="257"/>
                </a:lnTo>
                <a:lnTo>
                  <a:pt x="546" y="257"/>
                </a:lnTo>
                <a:lnTo>
                  <a:pt x="547" y="255"/>
                </a:lnTo>
                <a:lnTo>
                  <a:pt x="548" y="254"/>
                </a:lnTo>
                <a:lnTo>
                  <a:pt x="551" y="253"/>
                </a:lnTo>
                <a:lnTo>
                  <a:pt x="552" y="253"/>
                </a:lnTo>
                <a:lnTo>
                  <a:pt x="553" y="251"/>
                </a:lnTo>
                <a:lnTo>
                  <a:pt x="556" y="250"/>
                </a:lnTo>
                <a:lnTo>
                  <a:pt x="557" y="250"/>
                </a:lnTo>
                <a:lnTo>
                  <a:pt x="559" y="249"/>
                </a:lnTo>
                <a:lnTo>
                  <a:pt x="560" y="247"/>
                </a:lnTo>
                <a:lnTo>
                  <a:pt x="561" y="247"/>
                </a:lnTo>
                <a:lnTo>
                  <a:pt x="563" y="246"/>
                </a:lnTo>
                <a:lnTo>
                  <a:pt x="564" y="245"/>
                </a:lnTo>
                <a:lnTo>
                  <a:pt x="565" y="245"/>
                </a:lnTo>
                <a:lnTo>
                  <a:pt x="567" y="245"/>
                </a:lnTo>
                <a:lnTo>
                  <a:pt x="567" y="243"/>
                </a:lnTo>
                <a:lnTo>
                  <a:pt x="568" y="243"/>
                </a:lnTo>
                <a:lnTo>
                  <a:pt x="569" y="242"/>
                </a:lnTo>
                <a:lnTo>
                  <a:pt x="571" y="242"/>
                </a:lnTo>
                <a:lnTo>
                  <a:pt x="572" y="241"/>
                </a:lnTo>
                <a:lnTo>
                  <a:pt x="573" y="239"/>
                </a:lnTo>
                <a:lnTo>
                  <a:pt x="575" y="239"/>
                </a:lnTo>
                <a:lnTo>
                  <a:pt x="575" y="238"/>
                </a:lnTo>
                <a:lnTo>
                  <a:pt x="576" y="238"/>
                </a:lnTo>
                <a:lnTo>
                  <a:pt x="577" y="237"/>
                </a:lnTo>
                <a:lnTo>
                  <a:pt x="579" y="237"/>
                </a:lnTo>
                <a:lnTo>
                  <a:pt x="580" y="235"/>
                </a:lnTo>
                <a:lnTo>
                  <a:pt x="581" y="235"/>
                </a:lnTo>
                <a:lnTo>
                  <a:pt x="581" y="234"/>
                </a:lnTo>
                <a:lnTo>
                  <a:pt x="583" y="234"/>
                </a:lnTo>
                <a:lnTo>
                  <a:pt x="585" y="233"/>
                </a:lnTo>
                <a:lnTo>
                  <a:pt x="587" y="231"/>
                </a:lnTo>
                <a:lnTo>
                  <a:pt x="588" y="230"/>
                </a:lnTo>
                <a:lnTo>
                  <a:pt x="589" y="230"/>
                </a:lnTo>
                <a:lnTo>
                  <a:pt x="591" y="229"/>
                </a:lnTo>
                <a:lnTo>
                  <a:pt x="592" y="227"/>
                </a:lnTo>
                <a:lnTo>
                  <a:pt x="593" y="227"/>
                </a:lnTo>
                <a:lnTo>
                  <a:pt x="593" y="226"/>
                </a:lnTo>
                <a:lnTo>
                  <a:pt x="595" y="226"/>
                </a:lnTo>
                <a:lnTo>
                  <a:pt x="596" y="225"/>
                </a:lnTo>
                <a:lnTo>
                  <a:pt x="597" y="225"/>
                </a:lnTo>
                <a:lnTo>
                  <a:pt x="597" y="223"/>
                </a:lnTo>
                <a:lnTo>
                  <a:pt x="599" y="223"/>
                </a:lnTo>
                <a:lnTo>
                  <a:pt x="600" y="223"/>
                </a:lnTo>
                <a:lnTo>
                  <a:pt x="600" y="222"/>
                </a:lnTo>
                <a:lnTo>
                  <a:pt x="601" y="222"/>
                </a:lnTo>
                <a:lnTo>
                  <a:pt x="603" y="221"/>
                </a:lnTo>
                <a:lnTo>
                  <a:pt x="604" y="221"/>
                </a:lnTo>
                <a:lnTo>
                  <a:pt x="604" y="219"/>
                </a:lnTo>
                <a:lnTo>
                  <a:pt x="605" y="219"/>
                </a:lnTo>
                <a:lnTo>
                  <a:pt x="605" y="218"/>
                </a:lnTo>
                <a:lnTo>
                  <a:pt x="607" y="218"/>
                </a:lnTo>
                <a:lnTo>
                  <a:pt x="608" y="217"/>
                </a:lnTo>
                <a:lnTo>
                  <a:pt x="609" y="215"/>
                </a:lnTo>
                <a:lnTo>
                  <a:pt x="611" y="214"/>
                </a:lnTo>
                <a:lnTo>
                  <a:pt x="612" y="214"/>
                </a:lnTo>
                <a:lnTo>
                  <a:pt x="612" y="213"/>
                </a:lnTo>
                <a:lnTo>
                  <a:pt x="613" y="213"/>
                </a:lnTo>
                <a:lnTo>
                  <a:pt x="615" y="211"/>
                </a:lnTo>
                <a:lnTo>
                  <a:pt x="616" y="210"/>
                </a:lnTo>
                <a:lnTo>
                  <a:pt x="617" y="209"/>
                </a:lnTo>
                <a:lnTo>
                  <a:pt x="619" y="209"/>
                </a:lnTo>
                <a:lnTo>
                  <a:pt x="619" y="207"/>
                </a:lnTo>
                <a:lnTo>
                  <a:pt x="620" y="207"/>
                </a:lnTo>
                <a:lnTo>
                  <a:pt x="621" y="206"/>
                </a:lnTo>
                <a:lnTo>
                  <a:pt x="622" y="206"/>
                </a:lnTo>
                <a:lnTo>
                  <a:pt x="622" y="205"/>
                </a:lnTo>
                <a:lnTo>
                  <a:pt x="624" y="205"/>
                </a:lnTo>
                <a:lnTo>
                  <a:pt x="625" y="203"/>
                </a:lnTo>
                <a:lnTo>
                  <a:pt x="626" y="202"/>
                </a:lnTo>
                <a:lnTo>
                  <a:pt x="628" y="202"/>
                </a:lnTo>
                <a:lnTo>
                  <a:pt x="628" y="201"/>
                </a:lnTo>
                <a:lnTo>
                  <a:pt x="629" y="201"/>
                </a:lnTo>
                <a:lnTo>
                  <a:pt x="630" y="199"/>
                </a:lnTo>
                <a:lnTo>
                  <a:pt x="632" y="199"/>
                </a:lnTo>
                <a:lnTo>
                  <a:pt x="632" y="198"/>
                </a:lnTo>
                <a:lnTo>
                  <a:pt x="633" y="198"/>
                </a:lnTo>
                <a:lnTo>
                  <a:pt x="634" y="197"/>
                </a:lnTo>
                <a:lnTo>
                  <a:pt x="636" y="195"/>
                </a:lnTo>
                <a:lnTo>
                  <a:pt x="637" y="195"/>
                </a:lnTo>
                <a:lnTo>
                  <a:pt x="638" y="194"/>
                </a:lnTo>
                <a:lnTo>
                  <a:pt x="640" y="193"/>
                </a:lnTo>
                <a:lnTo>
                  <a:pt x="641" y="193"/>
                </a:lnTo>
                <a:lnTo>
                  <a:pt x="641" y="191"/>
                </a:lnTo>
                <a:lnTo>
                  <a:pt x="642" y="191"/>
                </a:lnTo>
                <a:lnTo>
                  <a:pt x="644" y="190"/>
                </a:lnTo>
                <a:lnTo>
                  <a:pt x="645" y="190"/>
                </a:lnTo>
                <a:lnTo>
                  <a:pt x="645" y="189"/>
                </a:lnTo>
                <a:lnTo>
                  <a:pt x="646" y="189"/>
                </a:lnTo>
                <a:lnTo>
                  <a:pt x="648" y="188"/>
                </a:lnTo>
                <a:lnTo>
                  <a:pt x="649" y="186"/>
                </a:lnTo>
                <a:lnTo>
                  <a:pt x="650" y="186"/>
                </a:lnTo>
                <a:lnTo>
                  <a:pt x="650" y="185"/>
                </a:lnTo>
                <a:lnTo>
                  <a:pt x="652" y="185"/>
                </a:lnTo>
                <a:lnTo>
                  <a:pt x="652" y="184"/>
                </a:lnTo>
                <a:lnTo>
                  <a:pt x="653" y="184"/>
                </a:lnTo>
                <a:lnTo>
                  <a:pt x="654" y="182"/>
                </a:lnTo>
                <a:lnTo>
                  <a:pt x="656" y="181"/>
                </a:lnTo>
                <a:lnTo>
                  <a:pt x="657" y="180"/>
                </a:lnTo>
                <a:lnTo>
                  <a:pt x="657" y="178"/>
                </a:lnTo>
                <a:lnTo>
                  <a:pt x="658" y="178"/>
                </a:lnTo>
                <a:lnTo>
                  <a:pt x="660" y="177"/>
                </a:lnTo>
                <a:lnTo>
                  <a:pt x="661" y="176"/>
                </a:lnTo>
                <a:lnTo>
                  <a:pt x="662" y="174"/>
                </a:lnTo>
                <a:lnTo>
                  <a:pt x="664" y="173"/>
                </a:lnTo>
                <a:lnTo>
                  <a:pt x="664" y="172"/>
                </a:lnTo>
                <a:lnTo>
                  <a:pt x="665" y="170"/>
                </a:lnTo>
                <a:lnTo>
                  <a:pt x="666" y="169"/>
                </a:lnTo>
                <a:lnTo>
                  <a:pt x="668" y="168"/>
                </a:lnTo>
                <a:lnTo>
                  <a:pt x="669" y="166"/>
                </a:lnTo>
                <a:lnTo>
                  <a:pt x="670" y="165"/>
                </a:lnTo>
                <a:lnTo>
                  <a:pt x="672" y="165"/>
                </a:lnTo>
                <a:lnTo>
                  <a:pt x="673" y="164"/>
                </a:lnTo>
                <a:lnTo>
                  <a:pt x="673" y="162"/>
                </a:lnTo>
                <a:lnTo>
                  <a:pt x="674" y="161"/>
                </a:lnTo>
                <a:lnTo>
                  <a:pt x="676" y="161"/>
                </a:lnTo>
                <a:lnTo>
                  <a:pt x="676" y="160"/>
                </a:lnTo>
                <a:lnTo>
                  <a:pt x="677" y="158"/>
                </a:lnTo>
                <a:lnTo>
                  <a:pt x="678" y="157"/>
                </a:lnTo>
                <a:lnTo>
                  <a:pt x="680" y="156"/>
                </a:lnTo>
                <a:lnTo>
                  <a:pt x="681" y="154"/>
                </a:lnTo>
                <a:lnTo>
                  <a:pt x="682" y="153"/>
                </a:lnTo>
                <a:lnTo>
                  <a:pt x="682" y="152"/>
                </a:lnTo>
                <a:lnTo>
                  <a:pt x="684" y="152"/>
                </a:lnTo>
                <a:lnTo>
                  <a:pt x="684" y="150"/>
                </a:lnTo>
                <a:lnTo>
                  <a:pt x="685" y="149"/>
                </a:lnTo>
                <a:lnTo>
                  <a:pt x="686" y="149"/>
                </a:lnTo>
                <a:lnTo>
                  <a:pt x="686" y="148"/>
                </a:lnTo>
                <a:lnTo>
                  <a:pt x="688" y="146"/>
                </a:lnTo>
                <a:lnTo>
                  <a:pt x="689" y="145"/>
                </a:lnTo>
                <a:lnTo>
                  <a:pt x="689" y="144"/>
                </a:lnTo>
                <a:lnTo>
                  <a:pt x="690" y="142"/>
                </a:lnTo>
                <a:lnTo>
                  <a:pt x="692" y="141"/>
                </a:lnTo>
                <a:lnTo>
                  <a:pt x="693" y="140"/>
                </a:lnTo>
                <a:lnTo>
                  <a:pt x="694" y="138"/>
                </a:lnTo>
                <a:lnTo>
                  <a:pt x="695" y="136"/>
                </a:lnTo>
                <a:lnTo>
                  <a:pt x="697" y="134"/>
                </a:lnTo>
                <a:lnTo>
                  <a:pt x="698" y="133"/>
                </a:lnTo>
                <a:lnTo>
                  <a:pt x="701" y="130"/>
                </a:lnTo>
                <a:lnTo>
                  <a:pt x="702" y="129"/>
                </a:lnTo>
                <a:lnTo>
                  <a:pt x="702" y="128"/>
                </a:lnTo>
                <a:lnTo>
                  <a:pt x="703" y="126"/>
                </a:lnTo>
                <a:lnTo>
                  <a:pt x="705" y="125"/>
                </a:lnTo>
                <a:lnTo>
                  <a:pt x="706" y="124"/>
                </a:lnTo>
                <a:lnTo>
                  <a:pt x="707" y="122"/>
                </a:lnTo>
                <a:lnTo>
                  <a:pt x="707" y="121"/>
                </a:lnTo>
                <a:lnTo>
                  <a:pt x="709" y="120"/>
                </a:lnTo>
                <a:lnTo>
                  <a:pt x="710" y="120"/>
                </a:lnTo>
                <a:lnTo>
                  <a:pt x="710" y="118"/>
                </a:lnTo>
                <a:lnTo>
                  <a:pt x="711" y="117"/>
                </a:lnTo>
                <a:lnTo>
                  <a:pt x="713" y="116"/>
                </a:lnTo>
                <a:lnTo>
                  <a:pt x="714" y="114"/>
                </a:lnTo>
                <a:lnTo>
                  <a:pt x="714" y="113"/>
                </a:lnTo>
                <a:lnTo>
                  <a:pt x="715" y="112"/>
                </a:lnTo>
                <a:lnTo>
                  <a:pt x="717" y="111"/>
                </a:lnTo>
                <a:lnTo>
                  <a:pt x="718" y="109"/>
                </a:lnTo>
                <a:lnTo>
                  <a:pt x="719" y="108"/>
                </a:lnTo>
                <a:lnTo>
                  <a:pt x="719" y="107"/>
                </a:lnTo>
                <a:lnTo>
                  <a:pt x="721" y="105"/>
                </a:lnTo>
                <a:lnTo>
                  <a:pt x="722" y="104"/>
                </a:lnTo>
                <a:lnTo>
                  <a:pt x="722" y="103"/>
                </a:lnTo>
                <a:lnTo>
                  <a:pt x="723" y="101"/>
                </a:lnTo>
                <a:lnTo>
                  <a:pt x="725" y="99"/>
                </a:lnTo>
                <a:lnTo>
                  <a:pt x="726" y="97"/>
                </a:lnTo>
                <a:lnTo>
                  <a:pt x="727" y="96"/>
                </a:lnTo>
                <a:lnTo>
                  <a:pt x="729" y="93"/>
                </a:lnTo>
                <a:lnTo>
                  <a:pt x="730" y="91"/>
                </a:lnTo>
                <a:lnTo>
                  <a:pt x="731" y="89"/>
                </a:lnTo>
                <a:lnTo>
                  <a:pt x="734" y="87"/>
                </a:lnTo>
                <a:lnTo>
                  <a:pt x="735" y="85"/>
                </a:lnTo>
                <a:lnTo>
                  <a:pt x="735" y="84"/>
                </a:lnTo>
                <a:lnTo>
                  <a:pt x="737" y="81"/>
                </a:lnTo>
                <a:lnTo>
                  <a:pt x="738" y="80"/>
                </a:lnTo>
                <a:lnTo>
                  <a:pt x="739" y="79"/>
                </a:lnTo>
                <a:lnTo>
                  <a:pt x="741" y="77"/>
                </a:lnTo>
                <a:lnTo>
                  <a:pt x="742" y="76"/>
                </a:lnTo>
                <a:lnTo>
                  <a:pt x="742" y="75"/>
                </a:lnTo>
                <a:lnTo>
                  <a:pt x="743" y="73"/>
                </a:lnTo>
                <a:lnTo>
                  <a:pt x="745" y="72"/>
                </a:lnTo>
                <a:lnTo>
                  <a:pt x="746" y="71"/>
                </a:lnTo>
                <a:lnTo>
                  <a:pt x="746" y="69"/>
                </a:lnTo>
                <a:lnTo>
                  <a:pt x="747" y="68"/>
                </a:lnTo>
                <a:lnTo>
                  <a:pt x="749" y="67"/>
                </a:lnTo>
                <a:lnTo>
                  <a:pt x="749" y="65"/>
                </a:lnTo>
                <a:lnTo>
                  <a:pt x="750" y="64"/>
                </a:lnTo>
                <a:lnTo>
                  <a:pt x="751" y="63"/>
                </a:lnTo>
                <a:lnTo>
                  <a:pt x="753" y="61"/>
                </a:lnTo>
                <a:lnTo>
                  <a:pt x="754" y="60"/>
                </a:lnTo>
                <a:lnTo>
                  <a:pt x="754" y="59"/>
                </a:lnTo>
                <a:lnTo>
                  <a:pt x="755" y="57"/>
                </a:lnTo>
                <a:lnTo>
                  <a:pt x="757" y="55"/>
                </a:lnTo>
                <a:lnTo>
                  <a:pt x="758" y="53"/>
                </a:lnTo>
                <a:lnTo>
                  <a:pt x="759" y="52"/>
                </a:lnTo>
                <a:lnTo>
                  <a:pt x="761" y="51"/>
                </a:lnTo>
                <a:lnTo>
                  <a:pt x="762" y="48"/>
                </a:lnTo>
                <a:lnTo>
                  <a:pt x="763" y="47"/>
                </a:lnTo>
                <a:lnTo>
                  <a:pt x="765" y="44"/>
                </a:lnTo>
                <a:lnTo>
                  <a:pt x="766" y="41"/>
                </a:lnTo>
                <a:lnTo>
                  <a:pt x="767" y="40"/>
                </a:lnTo>
                <a:lnTo>
                  <a:pt x="769" y="38"/>
                </a:lnTo>
                <a:lnTo>
                  <a:pt x="770" y="36"/>
                </a:lnTo>
                <a:lnTo>
                  <a:pt x="771" y="35"/>
                </a:lnTo>
                <a:lnTo>
                  <a:pt x="772" y="32"/>
                </a:lnTo>
                <a:lnTo>
                  <a:pt x="774" y="31"/>
                </a:lnTo>
                <a:lnTo>
                  <a:pt x="775" y="30"/>
                </a:lnTo>
                <a:lnTo>
                  <a:pt x="775" y="28"/>
                </a:lnTo>
                <a:lnTo>
                  <a:pt x="776" y="27"/>
                </a:lnTo>
                <a:lnTo>
                  <a:pt x="778" y="26"/>
                </a:lnTo>
                <a:lnTo>
                  <a:pt x="778" y="24"/>
                </a:lnTo>
                <a:lnTo>
                  <a:pt x="779" y="24"/>
                </a:lnTo>
                <a:lnTo>
                  <a:pt x="780" y="23"/>
                </a:lnTo>
                <a:lnTo>
                  <a:pt x="780" y="22"/>
                </a:lnTo>
                <a:lnTo>
                  <a:pt x="782" y="20"/>
                </a:lnTo>
                <a:lnTo>
                  <a:pt x="783" y="19"/>
                </a:lnTo>
                <a:lnTo>
                  <a:pt x="783" y="18"/>
                </a:lnTo>
                <a:lnTo>
                  <a:pt x="784" y="16"/>
                </a:lnTo>
                <a:lnTo>
                  <a:pt x="784" y="15"/>
                </a:lnTo>
                <a:lnTo>
                  <a:pt x="786" y="15"/>
                </a:lnTo>
                <a:lnTo>
                  <a:pt x="786" y="14"/>
                </a:lnTo>
                <a:lnTo>
                  <a:pt x="787" y="12"/>
                </a:lnTo>
                <a:lnTo>
                  <a:pt x="787" y="11"/>
                </a:lnTo>
                <a:lnTo>
                  <a:pt x="788" y="10"/>
                </a:lnTo>
                <a:lnTo>
                  <a:pt x="788" y="8"/>
                </a:lnTo>
                <a:lnTo>
                  <a:pt x="790" y="7"/>
                </a:lnTo>
                <a:lnTo>
                  <a:pt x="791" y="6"/>
                </a:lnTo>
                <a:lnTo>
                  <a:pt x="791" y="4"/>
                </a:lnTo>
                <a:lnTo>
                  <a:pt x="792" y="2"/>
                </a:lnTo>
                <a:lnTo>
                  <a:pt x="794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80" name="Freeform 88">
            <a:extLst>
              <a:ext uri="{FF2B5EF4-FFF2-40B4-BE49-F238E27FC236}">
                <a16:creationId xmlns:a16="http://schemas.microsoft.com/office/drawing/2014/main" id="{9A6A42FC-9ECB-FB40-8270-07D3A61A0A1A}"/>
              </a:ext>
            </a:extLst>
          </p:cNvPr>
          <p:cNvSpPr>
            <a:spLocks/>
          </p:cNvSpPr>
          <p:nvPr/>
        </p:nvSpPr>
        <p:spPr bwMode="auto">
          <a:xfrm>
            <a:off x="1000125" y="4270375"/>
            <a:ext cx="74613" cy="252413"/>
          </a:xfrm>
          <a:custGeom>
            <a:avLst/>
            <a:gdLst>
              <a:gd name="T0" fmla="*/ 1 w 94"/>
              <a:gd name="T1" fmla="*/ 1 h 317"/>
              <a:gd name="T2" fmla="*/ 1 w 94"/>
              <a:gd name="T3" fmla="*/ 1 h 317"/>
              <a:gd name="T4" fmla="*/ 1 w 94"/>
              <a:gd name="T5" fmla="*/ 1 h 317"/>
              <a:gd name="T6" fmla="*/ 1 w 94"/>
              <a:gd name="T7" fmla="*/ 1 h 317"/>
              <a:gd name="T8" fmla="*/ 1 w 94"/>
              <a:gd name="T9" fmla="*/ 1 h 317"/>
              <a:gd name="T10" fmla="*/ 1 w 94"/>
              <a:gd name="T11" fmla="*/ 1 h 317"/>
              <a:gd name="T12" fmla="*/ 1 w 94"/>
              <a:gd name="T13" fmla="*/ 1 h 317"/>
              <a:gd name="T14" fmla="*/ 1 w 94"/>
              <a:gd name="T15" fmla="*/ 1 h 317"/>
              <a:gd name="T16" fmla="*/ 1 w 94"/>
              <a:gd name="T17" fmla="*/ 1 h 317"/>
              <a:gd name="T18" fmla="*/ 1 w 94"/>
              <a:gd name="T19" fmla="*/ 1 h 317"/>
              <a:gd name="T20" fmla="*/ 1 w 94"/>
              <a:gd name="T21" fmla="*/ 1 h 317"/>
              <a:gd name="T22" fmla="*/ 1 w 94"/>
              <a:gd name="T23" fmla="*/ 1 h 317"/>
              <a:gd name="T24" fmla="*/ 1 w 94"/>
              <a:gd name="T25" fmla="*/ 1 h 317"/>
              <a:gd name="T26" fmla="*/ 1 w 94"/>
              <a:gd name="T27" fmla="*/ 1 h 317"/>
              <a:gd name="T28" fmla="*/ 1 w 94"/>
              <a:gd name="T29" fmla="*/ 1 h 317"/>
              <a:gd name="T30" fmla="*/ 1 w 94"/>
              <a:gd name="T31" fmla="*/ 1 h 317"/>
              <a:gd name="T32" fmla="*/ 1 w 94"/>
              <a:gd name="T33" fmla="*/ 1 h 317"/>
              <a:gd name="T34" fmla="*/ 1 w 94"/>
              <a:gd name="T35" fmla="*/ 1 h 317"/>
              <a:gd name="T36" fmla="*/ 1 w 94"/>
              <a:gd name="T37" fmla="*/ 1 h 317"/>
              <a:gd name="T38" fmla="*/ 1 w 94"/>
              <a:gd name="T39" fmla="*/ 1 h 317"/>
              <a:gd name="T40" fmla="*/ 1 w 94"/>
              <a:gd name="T41" fmla="*/ 1 h 317"/>
              <a:gd name="T42" fmla="*/ 1 w 94"/>
              <a:gd name="T43" fmla="*/ 1 h 317"/>
              <a:gd name="T44" fmla="*/ 1 w 94"/>
              <a:gd name="T45" fmla="*/ 1 h 317"/>
              <a:gd name="T46" fmla="*/ 1 w 94"/>
              <a:gd name="T47" fmla="*/ 1 h 317"/>
              <a:gd name="T48" fmla="*/ 1 w 94"/>
              <a:gd name="T49" fmla="*/ 1 h 317"/>
              <a:gd name="T50" fmla="*/ 1 w 94"/>
              <a:gd name="T51" fmla="*/ 1 h 317"/>
              <a:gd name="T52" fmla="*/ 1 w 94"/>
              <a:gd name="T53" fmla="*/ 1 h 317"/>
              <a:gd name="T54" fmla="*/ 1 w 94"/>
              <a:gd name="T55" fmla="*/ 1 h 317"/>
              <a:gd name="T56" fmla="*/ 1 w 94"/>
              <a:gd name="T57" fmla="*/ 1 h 317"/>
              <a:gd name="T58" fmla="*/ 1 w 94"/>
              <a:gd name="T59" fmla="*/ 1 h 317"/>
              <a:gd name="T60" fmla="*/ 1 w 94"/>
              <a:gd name="T61" fmla="*/ 1 h 317"/>
              <a:gd name="T62" fmla="*/ 1 w 94"/>
              <a:gd name="T63" fmla="*/ 1 h 317"/>
              <a:gd name="T64" fmla="*/ 1 w 94"/>
              <a:gd name="T65" fmla="*/ 1 h 317"/>
              <a:gd name="T66" fmla="*/ 1 w 94"/>
              <a:gd name="T67" fmla="*/ 1 h 317"/>
              <a:gd name="T68" fmla="*/ 1 w 94"/>
              <a:gd name="T69" fmla="*/ 1 h 317"/>
              <a:gd name="T70" fmla="*/ 1 w 94"/>
              <a:gd name="T71" fmla="*/ 1 h 317"/>
              <a:gd name="T72" fmla="*/ 1 w 94"/>
              <a:gd name="T73" fmla="*/ 1 h 317"/>
              <a:gd name="T74" fmla="*/ 1 w 94"/>
              <a:gd name="T75" fmla="*/ 1 h 317"/>
              <a:gd name="T76" fmla="*/ 1 w 94"/>
              <a:gd name="T77" fmla="*/ 1 h 317"/>
              <a:gd name="T78" fmla="*/ 1 w 94"/>
              <a:gd name="T79" fmla="*/ 1 h 317"/>
              <a:gd name="T80" fmla="*/ 1 w 94"/>
              <a:gd name="T81" fmla="*/ 1 h 317"/>
              <a:gd name="T82" fmla="*/ 1 w 94"/>
              <a:gd name="T83" fmla="*/ 1 h 317"/>
              <a:gd name="T84" fmla="*/ 1 w 94"/>
              <a:gd name="T85" fmla="*/ 1 h 317"/>
              <a:gd name="T86" fmla="*/ 1 w 94"/>
              <a:gd name="T87" fmla="*/ 1 h 317"/>
              <a:gd name="T88" fmla="*/ 1 w 94"/>
              <a:gd name="T89" fmla="*/ 1 h 317"/>
              <a:gd name="T90" fmla="*/ 1 w 94"/>
              <a:gd name="T91" fmla="*/ 1 h 317"/>
              <a:gd name="T92" fmla="*/ 1 w 94"/>
              <a:gd name="T93" fmla="*/ 1 h 317"/>
              <a:gd name="T94" fmla="*/ 1 w 94"/>
              <a:gd name="T95" fmla="*/ 1 h 317"/>
              <a:gd name="T96" fmla="*/ 1 w 94"/>
              <a:gd name="T97" fmla="*/ 1 h 317"/>
              <a:gd name="T98" fmla="*/ 1 w 94"/>
              <a:gd name="T99" fmla="*/ 1 h 317"/>
              <a:gd name="T100" fmla="*/ 1 w 94"/>
              <a:gd name="T101" fmla="*/ 1 h 317"/>
              <a:gd name="T102" fmla="*/ 1 w 94"/>
              <a:gd name="T103" fmla="*/ 1 h 317"/>
              <a:gd name="T104" fmla="*/ 1 w 94"/>
              <a:gd name="T105" fmla="*/ 1 h 317"/>
              <a:gd name="T106" fmla="*/ 1 w 94"/>
              <a:gd name="T107" fmla="*/ 1 h 317"/>
              <a:gd name="T108" fmla="*/ 1 w 94"/>
              <a:gd name="T109" fmla="*/ 1 h 317"/>
              <a:gd name="T110" fmla="*/ 1 w 94"/>
              <a:gd name="T111" fmla="*/ 1 h 317"/>
              <a:gd name="T112" fmla="*/ 1 w 94"/>
              <a:gd name="T113" fmla="*/ 1 h 31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7"/>
              <a:gd name="T173" fmla="*/ 94 w 94"/>
              <a:gd name="T174" fmla="*/ 317 h 31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7">
                <a:moveTo>
                  <a:pt x="0" y="0"/>
                </a:move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3"/>
                </a:lnTo>
                <a:lnTo>
                  <a:pt x="9" y="16"/>
                </a:lnTo>
                <a:lnTo>
                  <a:pt x="11" y="19"/>
                </a:lnTo>
                <a:lnTo>
                  <a:pt x="12" y="20"/>
                </a:lnTo>
                <a:lnTo>
                  <a:pt x="13" y="23"/>
                </a:lnTo>
                <a:lnTo>
                  <a:pt x="13" y="25"/>
                </a:lnTo>
                <a:lnTo>
                  <a:pt x="15" y="27"/>
                </a:lnTo>
                <a:lnTo>
                  <a:pt x="16" y="28"/>
                </a:lnTo>
                <a:lnTo>
                  <a:pt x="17" y="31"/>
                </a:lnTo>
                <a:lnTo>
                  <a:pt x="17" y="32"/>
                </a:lnTo>
                <a:lnTo>
                  <a:pt x="19" y="33"/>
                </a:lnTo>
                <a:lnTo>
                  <a:pt x="20" y="35"/>
                </a:lnTo>
                <a:lnTo>
                  <a:pt x="20" y="36"/>
                </a:lnTo>
                <a:lnTo>
                  <a:pt x="21" y="37"/>
                </a:lnTo>
                <a:lnTo>
                  <a:pt x="21" y="39"/>
                </a:lnTo>
                <a:lnTo>
                  <a:pt x="23" y="40"/>
                </a:lnTo>
                <a:lnTo>
                  <a:pt x="23" y="41"/>
                </a:lnTo>
                <a:lnTo>
                  <a:pt x="23" y="43"/>
                </a:lnTo>
                <a:lnTo>
                  <a:pt x="24" y="44"/>
                </a:lnTo>
                <a:lnTo>
                  <a:pt x="24" y="45"/>
                </a:lnTo>
                <a:lnTo>
                  <a:pt x="25" y="47"/>
                </a:lnTo>
                <a:lnTo>
                  <a:pt x="25" y="48"/>
                </a:lnTo>
                <a:lnTo>
                  <a:pt x="27" y="49"/>
                </a:lnTo>
                <a:lnTo>
                  <a:pt x="27" y="51"/>
                </a:lnTo>
                <a:lnTo>
                  <a:pt x="28" y="52"/>
                </a:lnTo>
                <a:lnTo>
                  <a:pt x="28" y="53"/>
                </a:lnTo>
                <a:lnTo>
                  <a:pt x="29" y="55"/>
                </a:lnTo>
                <a:lnTo>
                  <a:pt x="29" y="57"/>
                </a:lnTo>
                <a:lnTo>
                  <a:pt x="31" y="58"/>
                </a:lnTo>
                <a:lnTo>
                  <a:pt x="31" y="60"/>
                </a:lnTo>
                <a:lnTo>
                  <a:pt x="32" y="62"/>
                </a:lnTo>
                <a:lnTo>
                  <a:pt x="32" y="64"/>
                </a:lnTo>
                <a:lnTo>
                  <a:pt x="33" y="65"/>
                </a:lnTo>
                <a:lnTo>
                  <a:pt x="33" y="66"/>
                </a:lnTo>
                <a:lnTo>
                  <a:pt x="35" y="68"/>
                </a:lnTo>
                <a:lnTo>
                  <a:pt x="35" y="69"/>
                </a:lnTo>
                <a:lnTo>
                  <a:pt x="35" y="70"/>
                </a:lnTo>
                <a:lnTo>
                  <a:pt x="36" y="72"/>
                </a:lnTo>
                <a:lnTo>
                  <a:pt x="36" y="73"/>
                </a:lnTo>
                <a:lnTo>
                  <a:pt x="37" y="74"/>
                </a:lnTo>
                <a:lnTo>
                  <a:pt x="37" y="76"/>
                </a:lnTo>
                <a:lnTo>
                  <a:pt x="37" y="77"/>
                </a:lnTo>
                <a:lnTo>
                  <a:pt x="39" y="78"/>
                </a:lnTo>
                <a:lnTo>
                  <a:pt x="39" y="80"/>
                </a:lnTo>
                <a:lnTo>
                  <a:pt x="40" y="81"/>
                </a:lnTo>
                <a:lnTo>
                  <a:pt x="40" y="82"/>
                </a:lnTo>
                <a:lnTo>
                  <a:pt x="41" y="84"/>
                </a:lnTo>
                <a:lnTo>
                  <a:pt x="41" y="85"/>
                </a:lnTo>
                <a:lnTo>
                  <a:pt x="41" y="86"/>
                </a:lnTo>
                <a:lnTo>
                  <a:pt x="42" y="88"/>
                </a:lnTo>
                <a:lnTo>
                  <a:pt x="42" y="89"/>
                </a:lnTo>
                <a:lnTo>
                  <a:pt x="42" y="90"/>
                </a:lnTo>
                <a:lnTo>
                  <a:pt x="44" y="93"/>
                </a:lnTo>
                <a:lnTo>
                  <a:pt x="44" y="94"/>
                </a:lnTo>
                <a:lnTo>
                  <a:pt x="45" y="96"/>
                </a:lnTo>
                <a:lnTo>
                  <a:pt x="45" y="98"/>
                </a:lnTo>
                <a:lnTo>
                  <a:pt x="46" y="100"/>
                </a:lnTo>
                <a:lnTo>
                  <a:pt x="48" y="102"/>
                </a:lnTo>
                <a:lnTo>
                  <a:pt x="48" y="105"/>
                </a:lnTo>
                <a:lnTo>
                  <a:pt x="49" y="106"/>
                </a:lnTo>
                <a:lnTo>
                  <a:pt x="49" y="109"/>
                </a:lnTo>
                <a:lnTo>
                  <a:pt x="50" y="110"/>
                </a:lnTo>
                <a:lnTo>
                  <a:pt x="52" y="112"/>
                </a:lnTo>
                <a:lnTo>
                  <a:pt x="52" y="113"/>
                </a:lnTo>
                <a:lnTo>
                  <a:pt x="52" y="116"/>
                </a:lnTo>
                <a:lnTo>
                  <a:pt x="53" y="117"/>
                </a:lnTo>
                <a:lnTo>
                  <a:pt x="53" y="118"/>
                </a:lnTo>
                <a:lnTo>
                  <a:pt x="54" y="120"/>
                </a:lnTo>
                <a:lnTo>
                  <a:pt x="54" y="121"/>
                </a:lnTo>
                <a:lnTo>
                  <a:pt x="54" y="122"/>
                </a:lnTo>
                <a:lnTo>
                  <a:pt x="56" y="122"/>
                </a:lnTo>
                <a:lnTo>
                  <a:pt x="56" y="124"/>
                </a:lnTo>
                <a:lnTo>
                  <a:pt x="56" y="125"/>
                </a:lnTo>
                <a:lnTo>
                  <a:pt x="57" y="126"/>
                </a:lnTo>
                <a:lnTo>
                  <a:pt x="57" y="128"/>
                </a:lnTo>
                <a:lnTo>
                  <a:pt x="57" y="129"/>
                </a:lnTo>
                <a:lnTo>
                  <a:pt x="57" y="130"/>
                </a:lnTo>
                <a:lnTo>
                  <a:pt x="58" y="131"/>
                </a:lnTo>
                <a:lnTo>
                  <a:pt x="58" y="133"/>
                </a:lnTo>
                <a:lnTo>
                  <a:pt x="60" y="134"/>
                </a:lnTo>
                <a:lnTo>
                  <a:pt x="60" y="135"/>
                </a:lnTo>
                <a:lnTo>
                  <a:pt x="60" y="137"/>
                </a:lnTo>
                <a:lnTo>
                  <a:pt x="61" y="139"/>
                </a:lnTo>
                <a:lnTo>
                  <a:pt x="61" y="141"/>
                </a:lnTo>
                <a:lnTo>
                  <a:pt x="61" y="142"/>
                </a:lnTo>
                <a:lnTo>
                  <a:pt x="62" y="143"/>
                </a:lnTo>
                <a:lnTo>
                  <a:pt x="62" y="146"/>
                </a:lnTo>
                <a:lnTo>
                  <a:pt x="64" y="147"/>
                </a:lnTo>
                <a:lnTo>
                  <a:pt x="64" y="150"/>
                </a:lnTo>
                <a:lnTo>
                  <a:pt x="65" y="153"/>
                </a:lnTo>
                <a:lnTo>
                  <a:pt x="65" y="154"/>
                </a:lnTo>
                <a:lnTo>
                  <a:pt x="66" y="157"/>
                </a:lnTo>
                <a:lnTo>
                  <a:pt x="66" y="158"/>
                </a:lnTo>
                <a:lnTo>
                  <a:pt x="68" y="159"/>
                </a:lnTo>
                <a:lnTo>
                  <a:pt x="68" y="162"/>
                </a:lnTo>
                <a:lnTo>
                  <a:pt x="68" y="163"/>
                </a:lnTo>
                <a:lnTo>
                  <a:pt x="69" y="165"/>
                </a:lnTo>
                <a:lnTo>
                  <a:pt x="69" y="166"/>
                </a:lnTo>
                <a:lnTo>
                  <a:pt x="69" y="167"/>
                </a:lnTo>
                <a:lnTo>
                  <a:pt x="70" y="169"/>
                </a:lnTo>
                <a:lnTo>
                  <a:pt x="70" y="170"/>
                </a:lnTo>
                <a:lnTo>
                  <a:pt x="70" y="171"/>
                </a:lnTo>
                <a:lnTo>
                  <a:pt x="70" y="173"/>
                </a:lnTo>
                <a:lnTo>
                  <a:pt x="72" y="173"/>
                </a:lnTo>
                <a:lnTo>
                  <a:pt x="72" y="174"/>
                </a:lnTo>
                <a:lnTo>
                  <a:pt x="72" y="175"/>
                </a:lnTo>
                <a:lnTo>
                  <a:pt x="72" y="177"/>
                </a:lnTo>
                <a:lnTo>
                  <a:pt x="73" y="178"/>
                </a:lnTo>
                <a:lnTo>
                  <a:pt x="73" y="179"/>
                </a:lnTo>
                <a:lnTo>
                  <a:pt x="73" y="181"/>
                </a:lnTo>
                <a:lnTo>
                  <a:pt x="74" y="182"/>
                </a:lnTo>
                <a:lnTo>
                  <a:pt x="74" y="183"/>
                </a:lnTo>
                <a:lnTo>
                  <a:pt x="74" y="185"/>
                </a:lnTo>
                <a:lnTo>
                  <a:pt x="76" y="186"/>
                </a:lnTo>
                <a:lnTo>
                  <a:pt x="76" y="187"/>
                </a:lnTo>
                <a:lnTo>
                  <a:pt x="76" y="189"/>
                </a:lnTo>
                <a:lnTo>
                  <a:pt x="77" y="190"/>
                </a:lnTo>
                <a:lnTo>
                  <a:pt x="77" y="193"/>
                </a:lnTo>
                <a:lnTo>
                  <a:pt x="78" y="194"/>
                </a:lnTo>
                <a:lnTo>
                  <a:pt x="78" y="197"/>
                </a:lnTo>
                <a:lnTo>
                  <a:pt x="78" y="198"/>
                </a:lnTo>
                <a:lnTo>
                  <a:pt x="80" y="201"/>
                </a:lnTo>
                <a:lnTo>
                  <a:pt x="80" y="203"/>
                </a:lnTo>
                <a:lnTo>
                  <a:pt x="81" y="205"/>
                </a:lnTo>
                <a:lnTo>
                  <a:pt x="81" y="206"/>
                </a:lnTo>
                <a:lnTo>
                  <a:pt x="82" y="208"/>
                </a:lnTo>
                <a:lnTo>
                  <a:pt x="82" y="210"/>
                </a:lnTo>
                <a:lnTo>
                  <a:pt x="82" y="211"/>
                </a:lnTo>
                <a:lnTo>
                  <a:pt x="84" y="212"/>
                </a:lnTo>
                <a:lnTo>
                  <a:pt x="84" y="214"/>
                </a:lnTo>
                <a:lnTo>
                  <a:pt x="84" y="215"/>
                </a:lnTo>
                <a:lnTo>
                  <a:pt x="85" y="216"/>
                </a:lnTo>
                <a:lnTo>
                  <a:pt x="85" y="218"/>
                </a:lnTo>
                <a:lnTo>
                  <a:pt x="85" y="219"/>
                </a:lnTo>
                <a:lnTo>
                  <a:pt x="85" y="220"/>
                </a:lnTo>
                <a:lnTo>
                  <a:pt x="86" y="222"/>
                </a:lnTo>
                <a:lnTo>
                  <a:pt x="86" y="223"/>
                </a:lnTo>
                <a:lnTo>
                  <a:pt x="86" y="224"/>
                </a:lnTo>
                <a:lnTo>
                  <a:pt x="86" y="226"/>
                </a:lnTo>
                <a:lnTo>
                  <a:pt x="86" y="227"/>
                </a:lnTo>
                <a:lnTo>
                  <a:pt x="86" y="228"/>
                </a:lnTo>
                <a:lnTo>
                  <a:pt x="86" y="230"/>
                </a:lnTo>
                <a:lnTo>
                  <a:pt x="88" y="231"/>
                </a:lnTo>
                <a:lnTo>
                  <a:pt x="88" y="232"/>
                </a:lnTo>
                <a:lnTo>
                  <a:pt x="88" y="234"/>
                </a:lnTo>
                <a:lnTo>
                  <a:pt x="88" y="235"/>
                </a:lnTo>
                <a:lnTo>
                  <a:pt x="88" y="236"/>
                </a:lnTo>
                <a:lnTo>
                  <a:pt x="88" y="238"/>
                </a:lnTo>
                <a:lnTo>
                  <a:pt x="88" y="239"/>
                </a:lnTo>
                <a:lnTo>
                  <a:pt x="88" y="242"/>
                </a:lnTo>
                <a:lnTo>
                  <a:pt x="88" y="243"/>
                </a:lnTo>
                <a:lnTo>
                  <a:pt x="88" y="246"/>
                </a:lnTo>
                <a:lnTo>
                  <a:pt x="89" y="247"/>
                </a:lnTo>
                <a:lnTo>
                  <a:pt x="89" y="248"/>
                </a:lnTo>
                <a:lnTo>
                  <a:pt x="89" y="250"/>
                </a:lnTo>
                <a:lnTo>
                  <a:pt x="89" y="251"/>
                </a:lnTo>
                <a:lnTo>
                  <a:pt x="89" y="252"/>
                </a:lnTo>
                <a:lnTo>
                  <a:pt x="89" y="254"/>
                </a:lnTo>
                <a:lnTo>
                  <a:pt x="89" y="255"/>
                </a:lnTo>
                <a:lnTo>
                  <a:pt x="89" y="256"/>
                </a:lnTo>
                <a:lnTo>
                  <a:pt x="89" y="258"/>
                </a:lnTo>
                <a:lnTo>
                  <a:pt x="89" y="259"/>
                </a:lnTo>
                <a:lnTo>
                  <a:pt x="89" y="260"/>
                </a:lnTo>
                <a:lnTo>
                  <a:pt x="90" y="260"/>
                </a:lnTo>
                <a:lnTo>
                  <a:pt x="90" y="262"/>
                </a:lnTo>
                <a:lnTo>
                  <a:pt x="90" y="263"/>
                </a:lnTo>
                <a:lnTo>
                  <a:pt x="90" y="264"/>
                </a:lnTo>
                <a:lnTo>
                  <a:pt x="90" y="266"/>
                </a:lnTo>
                <a:lnTo>
                  <a:pt x="90" y="267"/>
                </a:lnTo>
                <a:lnTo>
                  <a:pt x="90" y="268"/>
                </a:lnTo>
                <a:lnTo>
                  <a:pt x="90" y="270"/>
                </a:lnTo>
                <a:lnTo>
                  <a:pt x="92" y="270"/>
                </a:lnTo>
                <a:lnTo>
                  <a:pt x="92" y="271"/>
                </a:lnTo>
                <a:lnTo>
                  <a:pt x="92" y="272"/>
                </a:lnTo>
                <a:lnTo>
                  <a:pt x="92" y="274"/>
                </a:lnTo>
                <a:lnTo>
                  <a:pt x="92" y="275"/>
                </a:lnTo>
                <a:lnTo>
                  <a:pt x="92" y="276"/>
                </a:lnTo>
                <a:lnTo>
                  <a:pt x="93" y="278"/>
                </a:lnTo>
                <a:lnTo>
                  <a:pt x="93" y="279"/>
                </a:lnTo>
                <a:lnTo>
                  <a:pt x="93" y="280"/>
                </a:lnTo>
                <a:lnTo>
                  <a:pt x="93" y="281"/>
                </a:lnTo>
                <a:lnTo>
                  <a:pt x="93" y="283"/>
                </a:lnTo>
                <a:lnTo>
                  <a:pt x="94" y="284"/>
                </a:lnTo>
                <a:lnTo>
                  <a:pt x="94" y="285"/>
                </a:lnTo>
                <a:lnTo>
                  <a:pt x="94" y="287"/>
                </a:lnTo>
                <a:lnTo>
                  <a:pt x="94" y="288"/>
                </a:lnTo>
                <a:lnTo>
                  <a:pt x="94" y="289"/>
                </a:lnTo>
                <a:lnTo>
                  <a:pt x="94" y="291"/>
                </a:lnTo>
                <a:lnTo>
                  <a:pt x="94" y="292"/>
                </a:lnTo>
                <a:lnTo>
                  <a:pt x="94" y="293"/>
                </a:lnTo>
                <a:lnTo>
                  <a:pt x="94" y="295"/>
                </a:lnTo>
                <a:lnTo>
                  <a:pt x="94" y="296"/>
                </a:lnTo>
                <a:lnTo>
                  <a:pt x="94" y="297"/>
                </a:lnTo>
                <a:lnTo>
                  <a:pt x="94" y="299"/>
                </a:lnTo>
                <a:lnTo>
                  <a:pt x="94" y="300"/>
                </a:lnTo>
                <a:lnTo>
                  <a:pt x="94" y="303"/>
                </a:lnTo>
                <a:lnTo>
                  <a:pt x="94" y="304"/>
                </a:lnTo>
                <a:lnTo>
                  <a:pt x="94" y="305"/>
                </a:lnTo>
                <a:lnTo>
                  <a:pt x="93" y="308"/>
                </a:lnTo>
                <a:lnTo>
                  <a:pt x="93" y="309"/>
                </a:lnTo>
                <a:lnTo>
                  <a:pt x="93" y="312"/>
                </a:lnTo>
                <a:lnTo>
                  <a:pt x="93" y="315"/>
                </a:lnTo>
                <a:lnTo>
                  <a:pt x="93" y="317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81" name="Freeform 89">
            <a:extLst>
              <a:ext uri="{FF2B5EF4-FFF2-40B4-BE49-F238E27FC236}">
                <a16:creationId xmlns:a16="http://schemas.microsoft.com/office/drawing/2014/main" id="{A4A6B1E9-A264-AD4D-90A3-E8165087C99F}"/>
              </a:ext>
            </a:extLst>
          </p:cNvPr>
          <p:cNvSpPr>
            <a:spLocks/>
          </p:cNvSpPr>
          <p:nvPr/>
        </p:nvSpPr>
        <p:spPr bwMode="auto">
          <a:xfrm>
            <a:off x="1000125" y="4519613"/>
            <a:ext cx="74613" cy="252413"/>
          </a:xfrm>
          <a:custGeom>
            <a:avLst/>
            <a:gdLst>
              <a:gd name="T0" fmla="*/ 1 w 94"/>
              <a:gd name="T1" fmla="*/ 1 h 317"/>
              <a:gd name="T2" fmla="*/ 1 w 94"/>
              <a:gd name="T3" fmla="*/ 1 h 317"/>
              <a:gd name="T4" fmla="*/ 1 w 94"/>
              <a:gd name="T5" fmla="*/ 1 h 317"/>
              <a:gd name="T6" fmla="*/ 1 w 94"/>
              <a:gd name="T7" fmla="*/ 1 h 317"/>
              <a:gd name="T8" fmla="*/ 1 w 94"/>
              <a:gd name="T9" fmla="*/ 1 h 317"/>
              <a:gd name="T10" fmla="*/ 1 w 94"/>
              <a:gd name="T11" fmla="*/ 1 h 317"/>
              <a:gd name="T12" fmla="*/ 1 w 94"/>
              <a:gd name="T13" fmla="*/ 1 h 317"/>
              <a:gd name="T14" fmla="*/ 1 w 94"/>
              <a:gd name="T15" fmla="*/ 1 h 317"/>
              <a:gd name="T16" fmla="*/ 1 w 94"/>
              <a:gd name="T17" fmla="*/ 1 h 317"/>
              <a:gd name="T18" fmla="*/ 1 w 94"/>
              <a:gd name="T19" fmla="*/ 1 h 317"/>
              <a:gd name="T20" fmla="*/ 1 w 94"/>
              <a:gd name="T21" fmla="*/ 1 h 317"/>
              <a:gd name="T22" fmla="*/ 1 w 94"/>
              <a:gd name="T23" fmla="*/ 1 h 317"/>
              <a:gd name="T24" fmla="*/ 1 w 94"/>
              <a:gd name="T25" fmla="*/ 1 h 317"/>
              <a:gd name="T26" fmla="*/ 1 w 94"/>
              <a:gd name="T27" fmla="*/ 1 h 317"/>
              <a:gd name="T28" fmla="*/ 1 w 94"/>
              <a:gd name="T29" fmla="*/ 1 h 317"/>
              <a:gd name="T30" fmla="*/ 1 w 94"/>
              <a:gd name="T31" fmla="*/ 1 h 317"/>
              <a:gd name="T32" fmla="*/ 1 w 94"/>
              <a:gd name="T33" fmla="*/ 1 h 317"/>
              <a:gd name="T34" fmla="*/ 1 w 94"/>
              <a:gd name="T35" fmla="*/ 1 h 317"/>
              <a:gd name="T36" fmla="*/ 1 w 94"/>
              <a:gd name="T37" fmla="*/ 1 h 317"/>
              <a:gd name="T38" fmla="*/ 1 w 94"/>
              <a:gd name="T39" fmla="*/ 1 h 317"/>
              <a:gd name="T40" fmla="*/ 1 w 94"/>
              <a:gd name="T41" fmla="*/ 1 h 317"/>
              <a:gd name="T42" fmla="*/ 1 w 94"/>
              <a:gd name="T43" fmla="*/ 1 h 317"/>
              <a:gd name="T44" fmla="*/ 1 w 94"/>
              <a:gd name="T45" fmla="*/ 1 h 317"/>
              <a:gd name="T46" fmla="*/ 1 w 94"/>
              <a:gd name="T47" fmla="*/ 1 h 317"/>
              <a:gd name="T48" fmla="*/ 1 w 94"/>
              <a:gd name="T49" fmla="*/ 1 h 317"/>
              <a:gd name="T50" fmla="*/ 1 w 94"/>
              <a:gd name="T51" fmla="*/ 1 h 317"/>
              <a:gd name="T52" fmla="*/ 1 w 94"/>
              <a:gd name="T53" fmla="*/ 1 h 317"/>
              <a:gd name="T54" fmla="*/ 1 w 94"/>
              <a:gd name="T55" fmla="*/ 1 h 317"/>
              <a:gd name="T56" fmla="*/ 1 w 94"/>
              <a:gd name="T57" fmla="*/ 1 h 317"/>
              <a:gd name="T58" fmla="*/ 1 w 94"/>
              <a:gd name="T59" fmla="*/ 1 h 317"/>
              <a:gd name="T60" fmla="*/ 1 w 94"/>
              <a:gd name="T61" fmla="*/ 1 h 317"/>
              <a:gd name="T62" fmla="*/ 1 w 94"/>
              <a:gd name="T63" fmla="*/ 1 h 317"/>
              <a:gd name="T64" fmla="*/ 1 w 94"/>
              <a:gd name="T65" fmla="*/ 1 h 317"/>
              <a:gd name="T66" fmla="*/ 1 w 94"/>
              <a:gd name="T67" fmla="*/ 1 h 317"/>
              <a:gd name="T68" fmla="*/ 1 w 94"/>
              <a:gd name="T69" fmla="*/ 1 h 317"/>
              <a:gd name="T70" fmla="*/ 1 w 94"/>
              <a:gd name="T71" fmla="*/ 1 h 317"/>
              <a:gd name="T72" fmla="*/ 1 w 94"/>
              <a:gd name="T73" fmla="*/ 1 h 317"/>
              <a:gd name="T74" fmla="*/ 1 w 94"/>
              <a:gd name="T75" fmla="*/ 1 h 317"/>
              <a:gd name="T76" fmla="*/ 1 w 94"/>
              <a:gd name="T77" fmla="*/ 1 h 317"/>
              <a:gd name="T78" fmla="*/ 1 w 94"/>
              <a:gd name="T79" fmla="*/ 1 h 317"/>
              <a:gd name="T80" fmla="*/ 1 w 94"/>
              <a:gd name="T81" fmla="*/ 1 h 317"/>
              <a:gd name="T82" fmla="*/ 1 w 94"/>
              <a:gd name="T83" fmla="*/ 1 h 317"/>
              <a:gd name="T84" fmla="*/ 1 w 94"/>
              <a:gd name="T85" fmla="*/ 1 h 317"/>
              <a:gd name="T86" fmla="*/ 1 w 94"/>
              <a:gd name="T87" fmla="*/ 1 h 317"/>
              <a:gd name="T88" fmla="*/ 1 w 94"/>
              <a:gd name="T89" fmla="*/ 1 h 317"/>
              <a:gd name="T90" fmla="*/ 1 w 94"/>
              <a:gd name="T91" fmla="*/ 1 h 317"/>
              <a:gd name="T92" fmla="*/ 1 w 94"/>
              <a:gd name="T93" fmla="*/ 1 h 317"/>
              <a:gd name="T94" fmla="*/ 1 w 94"/>
              <a:gd name="T95" fmla="*/ 1 h 317"/>
              <a:gd name="T96" fmla="*/ 1 w 94"/>
              <a:gd name="T97" fmla="*/ 1 h 317"/>
              <a:gd name="T98" fmla="*/ 1 w 94"/>
              <a:gd name="T99" fmla="*/ 1 h 317"/>
              <a:gd name="T100" fmla="*/ 1 w 94"/>
              <a:gd name="T101" fmla="*/ 1 h 317"/>
              <a:gd name="T102" fmla="*/ 1 w 94"/>
              <a:gd name="T103" fmla="*/ 1 h 317"/>
              <a:gd name="T104" fmla="*/ 1 w 94"/>
              <a:gd name="T105" fmla="*/ 1 h 317"/>
              <a:gd name="T106" fmla="*/ 1 w 94"/>
              <a:gd name="T107" fmla="*/ 1 h 317"/>
              <a:gd name="T108" fmla="*/ 1 w 94"/>
              <a:gd name="T109" fmla="*/ 1 h 317"/>
              <a:gd name="T110" fmla="*/ 1 w 94"/>
              <a:gd name="T111" fmla="*/ 1 h 317"/>
              <a:gd name="T112" fmla="*/ 1 w 94"/>
              <a:gd name="T113" fmla="*/ 1 h 31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4"/>
              <a:gd name="T172" fmla="*/ 0 h 317"/>
              <a:gd name="T173" fmla="*/ 94 w 94"/>
              <a:gd name="T174" fmla="*/ 317 h 31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4" h="317">
                <a:moveTo>
                  <a:pt x="0" y="317"/>
                </a:moveTo>
                <a:lnTo>
                  <a:pt x="3" y="314"/>
                </a:lnTo>
                <a:lnTo>
                  <a:pt x="4" y="310"/>
                </a:lnTo>
                <a:lnTo>
                  <a:pt x="5" y="308"/>
                </a:lnTo>
                <a:lnTo>
                  <a:pt x="7" y="305"/>
                </a:lnTo>
                <a:lnTo>
                  <a:pt x="9" y="302"/>
                </a:lnTo>
                <a:lnTo>
                  <a:pt x="11" y="300"/>
                </a:lnTo>
                <a:lnTo>
                  <a:pt x="12" y="297"/>
                </a:lnTo>
                <a:lnTo>
                  <a:pt x="13" y="294"/>
                </a:lnTo>
                <a:lnTo>
                  <a:pt x="13" y="293"/>
                </a:lnTo>
                <a:lnTo>
                  <a:pt x="15" y="290"/>
                </a:lnTo>
                <a:lnTo>
                  <a:pt x="16" y="289"/>
                </a:lnTo>
                <a:lnTo>
                  <a:pt x="17" y="288"/>
                </a:lnTo>
                <a:lnTo>
                  <a:pt x="17" y="286"/>
                </a:lnTo>
                <a:lnTo>
                  <a:pt x="19" y="284"/>
                </a:lnTo>
                <a:lnTo>
                  <a:pt x="20" y="282"/>
                </a:lnTo>
                <a:lnTo>
                  <a:pt x="20" y="281"/>
                </a:lnTo>
                <a:lnTo>
                  <a:pt x="21" y="280"/>
                </a:lnTo>
                <a:lnTo>
                  <a:pt x="21" y="278"/>
                </a:lnTo>
                <a:lnTo>
                  <a:pt x="23" y="277"/>
                </a:lnTo>
                <a:lnTo>
                  <a:pt x="23" y="276"/>
                </a:lnTo>
                <a:lnTo>
                  <a:pt x="23" y="274"/>
                </a:lnTo>
                <a:lnTo>
                  <a:pt x="24" y="274"/>
                </a:lnTo>
                <a:lnTo>
                  <a:pt x="24" y="273"/>
                </a:lnTo>
                <a:lnTo>
                  <a:pt x="25" y="272"/>
                </a:lnTo>
                <a:lnTo>
                  <a:pt x="25" y="270"/>
                </a:lnTo>
                <a:lnTo>
                  <a:pt x="27" y="269"/>
                </a:lnTo>
                <a:lnTo>
                  <a:pt x="27" y="268"/>
                </a:lnTo>
                <a:lnTo>
                  <a:pt x="28" y="266"/>
                </a:lnTo>
                <a:lnTo>
                  <a:pt x="28" y="264"/>
                </a:lnTo>
                <a:lnTo>
                  <a:pt x="29" y="263"/>
                </a:lnTo>
                <a:lnTo>
                  <a:pt x="29" y="261"/>
                </a:lnTo>
                <a:lnTo>
                  <a:pt x="31" y="259"/>
                </a:lnTo>
                <a:lnTo>
                  <a:pt x="31" y="257"/>
                </a:lnTo>
                <a:lnTo>
                  <a:pt x="32" y="256"/>
                </a:lnTo>
                <a:lnTo>
                  <a:pt x="32" y="255"/>
                </a:lnTo>
                <a:lnTo>
                  <a:pt x="33" y="253"/>
                </a:lnTo>
                <a:lnTo>
                  <a:pt x="33" y="251"/>
                </a:lnTo>
                <a:lnTo>
                  <a:pt x="35" y="249"/>
                </a:lnTo>
                <a:lnTo>
                  <a:pt x="35" y="248"/>
                </a:lnTo>
                <a:lnTo>
                  <a:pt x="36" y="247"/>
                </a:lnTo>
                <a:lnTo>
                  <a:pt x="36" y="245"/>
                </a:lnTo>
                <a:lnTo>
                  <a:pt x="36" y="244"/>
                </a:lnTo>
                <a:lnTo>
                  <a:pt x="37" y="243"/>
                </a:lnTo>
                <a:lnTo>
                  <a:pt x="37" y="241"/>
                </a:lnTo>
                <a:lnTo>
                  <a:pt x="39" y="240"/>
                </a:lnTo>
                <a:lnTo>
                  <a:pt x="39" y="239"/>
                </a:lnTo>
                <a:lnTo>
                  <a:pt x="39" y="237"/>
                </a:lnTo>
                <a:lnTo>
                  <a:pt x="40" y="237"/>
                </a:lnTo>
                <a:lnTo>
                  <a:pt x="40" y="236"/>
                </a:lnTo>
                <a:lnTo>
                  <a:pt x="40" y="235"/>
                </a:lnTo>
                <a:lnTo>
                  <a:pt x="41" y="233"/>
                </a:lnTo>
                <a:lnTo>
                  <a:pt x="41" y="232"/>
                </a:lnTo>
                <a:lnTo>
                  <a:pt x="41" y="231"/>
                </a:lnTo>
                <a:lnTo>
                  <a:pt x="42" y="229"/>
                </a:lnTo>
                <a:lnTo>
                  <a:pt x="42" y="228"/>
                </a:lnTo>
                <a:lnTo>
                  <a:pt x="42" y="227"/>
                </a:lnTo>
                <a:lnTo>
                  <a:pt x="44" y="225"/>
                </a:lnTo>
                <a:lnTo>
                  <a:pt x="44" y="223"/>
                </a:lnTo>
                <a:lnTo>
                  <a:pt x="45" y="221"/>
                </a:lnTo>
                <a:lnTo>
                  <a:pt x="45" y="220"/>
                </a:lnTo>
                <a:lnTo>
                  <a:pt x="46" y="217"/>
                </a:lnTo>
                <a:lnTo>
                  <a:pt x="48" y="215"/>
                </a:lnTo>
                <a:lnTo>
                  <a:pt x="48" y="213"/>
                </a:lnTo>
                <a:lnTo>
                  <a:pt x="49" y="211"/>
                </a:lnTo>
                <a:lnTo>
                  <a:pt x="49" y="209"/>
                </a:lnTo>
                <a:lnTo>
                  <a:pt x="50" y="207"/>
                </a:lnTo>
                <a:lnTo>
                  <a:pt x="52" y="205"/>
                </a:lnTo>
                <a:lnTo>
                  <a:pt x="52" y="204"/>
                </a:lnTo>
                <a:lnTo>
                  <a:pt x="52" y="203"/>
                </a:lnTo>
                <a:lnTo>
                  <a:pt x="53" y="201"/>
                </a:lnTo>
                <a:lnTo>
                  <a:pt x="53" y="200"/>
                </a:lnTo>
                <a:lnTo>
                  <a:pt x="54" y="199"/>
                </a:lnTo>
                <a:lnTo>
                  <a:pt x="54" y="197"/>
                </a:lnTo>
                <a:lnTo>
                  <a:pt x="54" y="196"/>
                </a:lnTo>
                <a:lnTo>
                  <a:pt x="56" y="195"/>
                </a:lnTo>
                <a:lnTo>
                  <a:pt x="56" y="193"/>
                </a:lnTo>
                <a:lnTo>
                  <a:pt x="56" y="192"/>
                </a:lnTo>
                <a:lnTo>
                  <a:pt x="57" y="191"/>
                </a:lnTo>
                <a:lnTo>
                  <a:pt x="57" y="190"/>
                </a:lnTo>
                <a:lnTo>
                  <a:pt x="57" y="188"/>
                </a:lnTo>
                <a:lnTo>
                  <a:pt x="58" y="187"/>
                </a:lnTo>
                <a:lnTo>
                  <a:pt x="58" y="186"/>
                </a:lnTo>
                <a:lnTo>
                  <a:pt x="58" y="184"/>
                </a:lnTo>
                <a:lnTo>
                  <a:pt x="60" y="183"/>
                </a:lnTo>
                <a:lnTo>
                  <a:pt x="60" y="182"/>
                </a:lnTo>
                <a:lnTo>
                  <a:pt x="60" y="180"/>
                </a:lnTo>
                <a:lnTo>
                  <a:pt x="61" y="179"/>
                </a:lnTo>
                <a:lnTo>
                  <a:pt x="61" y="176"/>
                </a:lnTo>
                <a:lnTo>
                  <a:pt x="61" y="175"/>
                </a:lnTo>
                <a:lnTo>
                  <a:pt x="62" y="174"/>
                </a:lnTo>
                <a:lnTo>
                  <a:pt x="62" y="171"/>
                </a:lnTo>
                <a:lnTo>
                  <a:pt x="64" y="170"/>
                </a:lnTo>
                <a:lnTo>
                  <a:pt x="64" y="167"/>
                </a:lnTo>
                <a:lnTo>
                  <a:pt x="65" y="164"/>
                </a:lnTo>
                <a:lnTo>
                  <a:pt x="65" y="163"/>
                </a:lnTo>
                <a:lnTo>
                  <a:pt x="66" y="160"/>
                </a:lnTo>
                <a:lnTo>
                  <a:pt x="66" y="159"/>
                </a:lnTo>
                <a:lnTo>
                  <a:pt x="68" y="158"/>
                </a:lnTo>
                <a:lnTo>
                  <a:pt x="68" y="156"/>
                </a:lnTo>
                <a:lnTo>
                  <a:pt x="68" y="154"/>
                </a:lnTo>
                <a:lnTo>
                  <a:pt x="69" y="152"/>
                </a:lnTo>
                <a:lnTo>
                  <a:pt x="69" y="151"/>
                </a:lnTo>
                <a:lnTo>
                  <a:pt x="69" y="150"/>
                </a:lnTo>
                <a:lnTo>
                  <a:pt x="70" y="148"/>
                </a:lnTo>
                <a:lnTo>
                  <a:pt x="70" y="147"/>
                </a:lnTo>
                <a:lnTo>
                  <a:pt x="70" y="146"/>
                </a:lnTo>
                <a:lnTo>
                  <a:pt x="72" y="144"/>
                </a:lnTo>
                <a:lnTo>
                  <a:pt x="72" y="143"/>
                </a:lnTo>
                <a:lnTo>
                  <a:pt x="72" y="142"/>
                </a:lnTo>
                <a:lnTo>
                  <a:pt x="72" y="140"/>
                </a:lnTo>
                <a:lnTo>
                  <a:pt x="73" y="139"/>
                </a:lnTo>
                <a:lnTo>
                  <a:pt x="73" y="138"/>
                </a:lnTo>
                <a:lnTo>
                  <a:pt x="74" y="136"/>
                </a:lnTo>
                <a:lnTo>
                  <a:pt x="74" y="135"/>
                </a:lnTo>
                <a:lnTo>
                  <a:pt x="74" y="134"/>
                </a:lnTo>
                <a:lnTo>
                  <a:pt x="76" y="132"/>
                </a:lnTo>
                <a:lnTo>
                  <a:pt x="76" y="130"/>
                </a:lnTo>
                <a:lnTo>
                  <a:pt x="76" y="128"/>
                </a:lnTo>
                <a:lnTo>
                  <a:pt x="77" y="127"/>
                </a:lnTo>
                <a:lnTo>
                  <a:pt x="77" y="126"/>
                </a:lnTo>
                <a:lnTo>
                  <a:pt x="78" y="123"/>
                </a:lnTo>
                <a:lnTo>
                  <a:pt x="78" y="122"/>
                </a:lnTo>
                <a:lnTo>
                  <a:pt x="78" y="119"/>
                </a:lnTo>
                <a:lnTo>
                  <a:pt x="80" y="116"/>
                </a:lnTo>
                <a:lnTo>
                  <a:pt x="80" y="115"/>
                </a:lnTo>
                <a:lnTo>
                  <a:pt x="81" y="113"/>
                </a:lnTo>
                <a:lnTo>
                  <a:pt x="81" y="111"/>
                </a:lnTo>
                <a:lnTo>
                  <a:pt x="82" y="110"/>
                </a:lnTo>
                <a:lnTo>
                  <a:pt x="82" y="107"/>
                </a:lnTo>
                <a:lnTo>
                  <a:pt x="82" y="106"/>
                </a:lnTo>
                <a:lnTo>
                  <a:pt x="84" y="105"/>
                </a:lnTo>
                <a:lnTo>
                  <a:pt x="84" y="103"/>
                </a:lnTo>
                <a:lnTo>
                  <a:pt x="84" y="102"/>
                </a:lnTo>
                <a:lnTo>
                  <a:pt x="85" y="101"/>
                </a:lnTo>
                <a:lnTo>
                  <a:pt x="85" y="99"/>
                </a:lnTo>
                <a:lnTo>
                  <a:pt x="85" y="98"/>
                </a:lnTo>
                <a:lnTo>
                  <a:pt x="85" y="97"/>
                </a:lnTo>
                <a:lnTo>
                  <a:pt x="86" y="95"/>
                </a:lnTo>
                <a:lnTo>
                  <a:pt x="86" y="94"/>
                </a:lnTo>
                <a:lnTo>
                  <a:pt x="86" y="93"/>
                </a:lnTo>
                <a:lnTo>
                  <a:pt x="86" y="91"/>
                </a:lnTo>
                <a:lnTo>
                  <a:pt x="86" y="90"/>
                </a:lnTo>
                <a:lnTo>
                  <a:pt x="86" y="89"/>
                </a:lnTo>
                <a:lnTo>
                  <a:pt x="86" y="87"/>
                </a:lnTo>
                <a:lnTo>
                  <a:pt x="88" y="87"/>
                </a:lnTo>
                <a:lnTo>
                  <a:pt x="88" y="86"/>
                </a:lnTo>
                <a:lnTo>
                  <a:pt x="88" y="85"/>
                </a:lnTo>
                <a:lnTo>
                  <a:pt x="88" y="82"/>
                </a:lnTo>
                <a:lnTo>
                  <a:pt x="88" y="81"/>
                </a:lnTo>
                <a:lnTo>
                  <a:pt x="88" y="79"/>
                </a:lnTo>
                <a:lnTo>
                  <a:pt x="88" y="78"/>
                </a:lnTo>
                <a:lnTo>
                  <a:pt x="88" y="77"/>
                </a:lnTo>
                <a:lnTo>
                  <a:pt x="88" y="74"/>
                </a:lnTo>
                <a:lnTo>
                  <a:pt x="88" y="73"/>
                </a:lnTo>
                <a:lnTo>
                  <a:pt x="89" y="70"/>
                </a:lnTo>
                <a:lnTo>
                  <a:pt x="89" y="69"/>
                </a:lnTo>
                <a:lnTo>
                  <a:pt x="89" y="67"/>
                </a:lnTo>
                <a:lnTo>
                  <a:pt x="89" y="66"/>
                </a:lnTo>
                <a:lnTo>
                  <a:pt x="89" y="65"/>
                </a:lnTo>
                <a:lnTo>
                  <a:pt x="89" y="63"/>
                </a:lnTo>
                <a:lnTo>
                  <a:pt x="89" y="62"/>
                </a:lnTo>
                <a:lnTo>
                  <a:pt x="89" y="61"/>
                </a:lnTo>
                <a:lnTo>
                  <a:pt x="89" y="59"/>
                </a:lnTo>
                <a:lnTo>
                  <a:pt x="89" y="58"/>
                </a:lnTo>
                <a:lnTo>
                  <a:pt x="90" y="57"/>
                </a:lnTo>
                <a:lnTo>
                  <a:pt x="90" y="55"/>
                </a:lnTo>
                <a:lnTo>
                  <a:pt x="90" y="54"/>
                </a:lnTo>
                <a:lnTo>
                  <a:pt x="90" y="53"/>
                </a:lnTo>
                <a:lnTo>
                  <a:pt x="90" y="51"/>
                </a:lnTo>
                <a:lnTo>
                  <a:pt x="90" y="50"/>
                </a:lnTo>
                <a:lnTo>
                  <a:pt x="90" y="49"/>
                </a:lnTo>
                <a:lnTo>
                  <a:pt x="92" y="47"/>
                </a:lnTo>
                <a:lnTo>
                  <a:pt x="92" y="46"/>
                </a:lnTo>
                <a:lnTo>
                  <a:pt x="92" y="45"/>
                </a:lnTo>
                <a:lnTo>
                  <a:pt x="92" y="43"/>
                </a:lnTo>
                <a:lnTo>
                  <a:pt x="92" y="42"/>
                </a:lnTo>
                <a:lnTo>
                  <a:pt x="92" y="41"/>
                </a:lnTo>
                <a:lnTo>
                  <a:pt x="93" y="40"/>
                </a:lnTo>
                <a:lnTo>
                  <a:pt x="93" y="38"/>
                </a:lnTo>
                <a:lnTo>
                  <a:pt x="93" y="37"/>
                </a:lnTo>
                <a:lnTo>
                  <a:pt x="93" y="36"/>
                </a:lnTo>
                <a:lnTo>
                  <a:pt x="93" y="34"/>
                </a:lnTo>
                <a:lnTo>
                  <a:pt x="94" y="33"/>
                </a:lnTo>
                <a:lnTo>
                  <a:pt x="94" y="32"/>
                </a:lnTo>
                <a:lnTo>
                  <a:pt x="94" y="30"/>
                </a:lnTo>
                <a:lnTo>
                  <a:pt x="94" y="29"/>
                </a:lnTo>
                <a:lnTo>
                  <a:pt x="94" y="28"/>
                </a:lnTo>
                <a:lnTo>
                  <a:pt x="94" y="26"/>
                </a:lnTo>
                <a:lnTo>
                  <a:pt x="94" y="25"/>
                </a:lnTo>
                <a:lnTo>
                  <a:pt x="94" y="24"/>
                </a:lnTo>
                <a:lnTo>
                  <a:pt x="94" y="22"/>
                </a:lnTo>
                <a:lnTo>
                  <a:pt x="94" y="21"/>
                </a:lnTo>
                <a:lnTo>
                  <a:pt x="94" y="20"/>
                </a:lnTo>
                <a:lnTo>
                  <a:pt x="94" y="18"/>
                </a:lnTo>
                <a:lnTo>
                  <a:pt x="94" y="17"/>
                </a:lnTo>
                <a:lnTo>
                  <a:pt x="94" y="16"/>
                </a:lnTo>
                <a:lnTo>
                  <a:pt x="94" y="13"/>
                </a:lnTo>
                <a:lnTo>
                  <a:pt x="94" y="12"/>
                </a:lnTo>
                <a:lnTo>
                  <a:pt x="93" y="10"/>
                </a:lnTo>
                <a:lnTo>
                  <a:pt x="93" y="8"/>
                </a:lnTo>
                <a:lnTo>
                  <a:pt x="93" y="5"/>
                </a:lnTo>
                <a:lnTo>
                  <a:pt x="93" y="2"/>
                </a:lnTo>
                <a:lnTo>
                  <a:pt x="93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82" name="Freeform 90">
            <a:extLst>
              <a:ext uri="{FF2B5EF4-FFF2-40B4-BE49-F238E27FC236}">
                <a16:creationId xmlns:a16="http://schemas.microsoft.com/office/drawing/2014/main" id="{57E30139-C4B9-EB46-8BB0-7457DB31B8B1}"/>
              </a:ext>
            </a:extLst>
          </p:cNvPr>
          <p:cNvSpPr>
            <a:spLocks/>
          </p:cNvSpPr>
          <p:nvPr/>
        </p:nvSpPr>
        <p:spPr bwMode="auto">
          <a:xfrm>
            <a:off x="1641475" y="4476750"/>
            <a:ext cx="95250" cy="96838"/>
          </a:xfrm>
          <a:custGeom>
            <a:avLst/>
            <a:gdLst>
              <a:gd name="T0" fmla="*/ 1 w 120"/>
              <a:gd name="T1" fmla="*/ 0 h 121"/>
              <a:gd name="T2" fmla="*/ 1 w 120"/>
              <a:gd name="T3" fmla="*/ 1 h 121"/>
              <a:gd name="T4" fmla="*/ 1 w 120"/>
              <a:gd name="T5" fmla="*/ 1 h 121"/>
              <a:gd name="T6" fmla="*/ 1 w 120"/>
              <a:gd name="T7" fmla="*/ 1 h 121"/>
              <a:gd name="T8" fmla="*/ 1 w 120"/>
              <a:gd name="T9" fmla="*/ 1 h 121"/>
              <a:gd name="T10" fmla="*/ 1 w 120"/>
              <a:gd name="T11" fmla="*/ 1 h 121"/>
              <a:gd name="T12" fmla="*/ 1 w 120"/>
              <a:gd name="T13" fmla="*/ 1 h 121"/>
              <a:gd name="T14" fmla="*/ 1 w 120"/>
              <a:gd name="T15" fmla="*/ 1 h 121"/>
              <a:gd name="T16" fmla="*/ 1 w 120"/>
              <a:gd name="T17" fmla="*/ 1 h 121"/>
              <a:gd name="T18" fmla="*/ 0 w 120"/>
              <a:gd name="T19" fmla="*/ 1 h 121"/>
              <a:gd name="T20" fmla="*/ 0 w 120"/>
              <a:gd name="T21" fmla="*/ 1 h 121"/>
              <a:gd name="T22" fmla="*/ 0 w 120"/>
              <a:gd name="T23" fmla="*/ 1 h 121"/>
              <a:gd name="T24" fmla="*/ 1 w 120"/>
              <a:gd name="T25" fmla="*/ 1 h 121"/>
              <a:gd name="T26" fmla="*/ 1 w 120"/>
              <a:gd name="T27" fmla="*/ 1 h 121"/>
              <a:gd name="T28" fmla="*/ 1 w 120"/>
              <a:gd name="T29" fmla="*/ 1 h 121"/>
              <a:gd name="T30" fmla="*/ 1 w 120"/>
              <a:gd name="T31" fmla="*/ 1 h 121"/>
              <a:gd name="T32" fmla="*/ 1 w 120"/>
              <a:gd name="T33" fmla="*/ 1 h 121"/>
              <a:gd name="T34" fmla="*/ 1 w 120"/>
              <a:gd name="T35" fmla="*/ 1 h 121"/>
              <a:gd name="T36" fmla="*/ 1 w 120"/>
              <a:gd name="T37" fmla="*/ 1 h 121"/>
              <a:gd name="T38" fmla="*/ 1 w 120"/>
              <a:gd name="T39" fmla="*/ 1 h 121"/>
              <a:gd name="T40" fmla="*/ 1 w 120"/>
              <a:gd name="T41" fmla="*/ 1 h 121"/>
              <a:gd name="T42" fmla="*/ 1 w 120"/>
              <a:gd name="T43" fmla="*/ 1 h 121"/>
              <a:gd name="T44" fmla="*/ 1 w 120"/>
              <a:gd name="T45" fmla="*/ 1 h 121"/>
              <a:gd name="T46" fmla="*/ 1 w 120"/>
              <a:gd name="T47" fmla="*/ 1 h 121"/>
              <a:gd name="T48" fmla="*/ 1 w 120"/>
              <a:gd name="T49" fmla="*/ 1 h 121"/>
              <a:gd name="T50" fmla="*/ 1 w 120"/>
              <a:gd name="T51" fmla="*/ 1 h 121"/>
              <a:gd name="T52" fmla="*/ 1 w 120"/>
              <a:gd name="T53" fmla="*/ 1 h 121"/>
              <a:gd name="T54" fmla="*/ 1 w 120"/>
              <a:gd name="T55" fmla="*/ 1 h 121"/>
              <a:gd name="T56" fmla="*/ 1 w 120"/>
              <a:gd name="T57" fmla="*/ 1 h 121"/>
              <a:gd name="T58" fmla="*/ 1 w 120"/>
              <a:gd name="T59" fmla="*/ 1 h 121"/>
              <a:gd name="T60" fmla="*/ 1 w 120"/>
              <a:gd name="T61" fmla="*/ 1 h 121"/>
              <a:gd name="T62" fmla="*/ 1 w 120"/>
              <a:gd name="T63" fmla="*/ 1 h 121"/>
              <a:gd name="T64" fmla="*/ 1 w 120"/>
              <a:gd name="T65" fmla="*/ 1 h 121"/>
              <a:gd name="T66" fmla="*/ 1 w 120"/>
              <a:gd name="T67" fmla="*/ 1 h 121"/>
              <a:gd name="T68" fmla="*/ 1 w 120"/>
              <a:gd name="T69" fmla="*/ 1 h 121"/>
              <a:gd name="T70" fmla="*/ 1 w 120"/>
              <a:gd name="T71" fmla="*/ 1 h 121"/>
              <a:gd name="T72" fmla="*/ 1 w 120"/>
              <a:gd name="T73" fmla="*/ 1 h 121"/>
              <a:gd name="T74" fmla="*/ 1 w 120"/>
              <a:gd name="T75" fmla="*/ 1 h 121"/>
              <a:gd name="T76" fmla="*/ 1 w 120"/>
              <a:gd name="T77" fmla="*/ 1 h 121"/>
              <a:gd name="T78" fmla="*/ 1 w 120"/>
              <a:gd name="T79" fmla="*/ 1 h 121"/>
              <a:gd name="T80" fmla="*/ 1 w 120"/>
              <a:gd name="T81" fmla="*/ 1 h 121"/>
              <a:gd name="T82" fmla="*/ 1 w 120"/>
              <a:gd name="T83" fmla="*/ 1 h 121"/>
              <a:gd name="T84" fmla="*/ 1 w 120"/>
              <a:gd name="T85" fmla="*/ 0 h 121"/>
              <a:gd name="T86" fmla="*/ 1 w 120"/>
              <a:gd name="T87" fmla="*/ 0 h 1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20"/>
              <a:gd name="T133" fmla="*/ 0 h 121"/>
              <a:gd name="T134" fmla="*/ 120 w 120"/>
              <a:gd name="T135" fmla="*/ 121 h 1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20" h="121">
                <a:moveTo>
                  <a:pt x="60" y="0"/>
                </a:moveTo>
                <a:lnTo>
                  <a:pt x="57" y="0"/>
                </a:lnTo>
                <a:lnTo>
                  <a:pt x="53" y="0"/>
                </a:lnTo>
                <a:lnTo>
                  <a:pt x="51" y="0"/>
                </a:lnTo>
                <a:lnTo>
                  <a:pt x="48" y="2"/>
                </a:lnTo>
                <a:lnTo>
                  <a:pt x="45" y="2"/>
                </a:lnTo>
                <a:lnTo>
                  <a:pt x="42" y="3"/>
                </a:lnTo>
                <a:lnTo>
                  <a:pt x="39" y="4"/>
                </a:lnTo>
                <a:lnTo>
                  <a:pt x="36" y="4"/>
                </a:lnTo>
                <a:lnTo>
                  <a:pt x="34" y="6"/>
                </a:lnTo>
                <a:lnTo>
                  <a:pt x="31" y="7"/>
                </a:lnTo>
                <a:lnTo>
                  <a:pt x="28" y="8"/>
                </a:lnTo>
                <a:lnTo>
                  <a:pt x="27" y="11"/>
                </a:lnTo>
                <a:lnTo>
                  <a:pt x="24" y="12"/>
                </a:lnTo>
                <a:lnTo>
                  <a:pt x="22" y="14"/>
                </a:lnTo>
                <a:lnTo>
                  <a:pt x="19" y="16"/>
                </a:lnTo>
                <a:lnTo>
                  <a:pt x="18" y="18"/>
                </a:lnTo>
                <a:lnTo>
                  <a:pt x="15" y="20"/>
                </a:lnTo>
                <a:lnTo>
                  <a:pt x="14" y="21"/>
                </a:lnTo>
                <a:lnTo>
                  <a:pt x="12" y="24"/>
                </a:lnTo>
                <a:lnTo>
                  <a:pt x="10" y="27"/>
                </a:lnTo>
                <a:lnTo>
                  <a:pt x="8" y="29"/>
                </a:lnTo>
                <a:lnTo>
                  <a:pt x="7" y="32"/>
                </a:lnTo>
                <a:lnTo>
                  <a:pt x="6" y="35"/>
                </a:lnTo>
                <a:lnTo>
                  <a:pt x="4" y="37"/>
                </a:lnTo>
                <a:lnTo>
                  <a:pt x="3" y="40"/>
                </a:lnTo>
                <a:lnTo>
                  <a:pt x="3" y="43"/>
                </a:lnTo>
                <a:lnTo>
                  <a:pt x="2" y="45"/>
                </a:lnTo>
                <a:lnTo>
                  <a:pt x="2" y="48"/>
                </a:lnTo>
                <a:lnTo>
                  <a:pt x="0" y="51"/>
                </a:lnTo>
                <a:lnTo>
                  <a:pt x="0" y="55"/>
                </a:lnTo>
                <a:lnTo>
                  <a:pt x="0" y="57"/>
                </a:lnTo>
                <a:lnTo>
                  <a:pt x="0" y="60"/>
                </a:lnTo>
                <a:lnTo>
                  <a:pt x="0" y="64"/>
                </a:lnTo>
                <a:lnTo>
                  <a:pt x="0" y="67"/>
                </a:lnTo>
                <a:lnTo>
                  <a:pt x="0" y="69"/>
                </a:lnTo>
                <a:lnTo>
                  <a:pt x="2" y="72"/>
                </a:lnTo>
                <a:lnTo>
                  <a:pt x="2" y="76"/>
                </a:lnTo>
                <a:lnTo>
                  <a:pt x="3" y="79"/>
                </a:lnTo>
                <a:lnTo>
                  <a:pt x="3" y="81"/>
                </a:lnTo>
                <a:lnTo>
                  <a:pt x="4" y="84"/>
                </a:lnTo>
                <a:lnTo>
                  <a:pt x="6" y="87"/>
                </a:lnTo>
                <a:lnTo>
                  <a:pt x="7" y="89"/>
                </a:lnTo>
                <a:lnTo>
                  <a:pt x="8" y="92"/>
                </a:lnTo>
                <a:lnTo>
                  <a:pt x="10" y="95"/>
                </a:lnTo>
                <a:lnTo>
                  <a:pt x="12" y="96"/>
                </a:lnTo>
                <a:lnTo>
                  <a:pt x="14" y="98"/>
                </a:lnTo>
                <a:lnTo>
                  <a:pt x="15" y="101"/>
                </a:lnTo>
                <a:lnTo>
                  <a:pt x="18" y="102"/>
                </a:lnTo>
                <a:lnTo>
                  <a:pt x="19" y="105"/>
                </a:lnTo>
                <a:lnTo>
                  <a:pt x="22" y="106"/>
                </a:lnTo>
                <a:lnTo>
                  <a:pt x="24" y="109"/>
                </a:lnTo>
                <a:lnTo>
                  <a:pt x="27" y="110"/>
                </a:lnTo>
                <a:lnTo>
                  <a:pt x="28" y="112"/>
                </a:lnTo>
                <a:lnTo>
                  <a:pt x="31" y="113"/>
                </a:lnTo>
                <a:lnTo>
                  <a:pt x="34" y="114"/>
                </a:lnTo>
                <a:lnTo>
                  <a:pt x="36" y="116"/>
                </a:lnTo>
                <a:lnTo>
                  <a:pt x="39" y="117"/>
                </a:lnTo>
                <a:lnTo>
                  <a:pt x="42" y="118"/>
                </a:lnTo>
                <a:lnTo>
                  <a:pt x="45" y="118"/>
                </a:lnTo>
                <a:lnTo>
                  <a:pt x="48" y="120"/>
                </a:lnTo>
                <a:lnTo>
                  <a:pt x="51" y="120"/>
                </a:lnTo>
                <a:lnTo>
                  <a:pt x="53" y="120"/>
                </a:lnTo>
                <a:lnTo>
                  <a:pt x="57" y="121"/>
                </a:lnTo>
                <a:lnTo>
                  <a:pt x="60" y="121"/>
                </a:lnTo>
                <a:lnTo>
                  <a:pt x="63" y="121"/>
                </a:lnTo>
                <a:lnTo>
                  <a:pt x="67" y="120"/>
                </a:lnTo>
                <a:lnTo>
                  <a:pt x="69" y="120"/>
                </a:lnTo>
                <a:lnTo>
                  <a:pt x="72" y="120"/>
                </a:lnTo>
                <a:lnTo>
                  <a:pt x="75" y="118"/>
                </a:lnTo>
                <a:lnTo>
                  <a:pt x="77" y="118"/>
                </a:lnTo>
                <a:lnTo>
                  <a:pt x="81" y="117"/>
                </a:lnTo>
                <a:lnTo>
                  <a:pt x="84" y="116"/>
                </a:lnTo>
                <a:lnTo>
                  <a:pt x="87" y="114"/>
                </a:lnTo>
                <a:lnTo>
                  <a:pt x="89" y="113"/>
                </a:lnTo>
                <a:lnTo>
                  <a:pt x="92" y="112"/>
                </a:lnTo>
                <a:lnTo>
                  <a:pt x="93" y="110"/>
                </a:lnTo>
                <a:lnTo>
                  <a:pt x="96" y="109"/>
                </a:lnTo>
                <a:lnTo>
                  <a:pt x="99" y="106"/>
                </a:lnTo>
                <a:lnTo>
                  <a:pt x="101" y="105"/>
                </a:lnTo>
                <a:lnTo>
                  <a:pt x="103" y="102"/>
                </a:lnTo>
                <a:lnTo>
                  <a:pt x="105" y="101"/>
                </a:lnTo>
                <a:lnTo>
                  <a:pt x="107" y="98"/>
                </a:lnTo>
                <a:lnTo>
                  <a:pt x="108" y="96"/>
                </a:lnTo>
                <a:lnTo>
                  <a:pt x="111" y="95"/>
                </a:lnTo>
                <a:lnTo>
                  <a:pt x="112" y="92"/>
                </a:lnTo>
                <a:lnTo>
                  <a:pt x="113" y="89"/>
                </a:lnTo>
                <a:lnTo>
                  <a:pt x="115" y="87"/>
                </a:lnTo>
                <a:lnTo>
                  <a:pt x="116" y="84"/>
                </a:lnTo>
                <a:lnTo>
                  <a:pt x="117" y="81"/>
                </a:lnTo>
                <a:lnTo>
                  <a:pt x="117" y="79"/>
                </a:lnTo>
                <a:lnTo>
                  <a:pt x="118" y="76"/>
                </a:lnTo>
                <a:lnTo>
                  <a:pt x="118" y="72"/>
                </a:lnTo>
                <a:lnTo>
                  <a:pt x="120" y="69"/>
                </a:lnTo>
                <a:lnTo>
                  <a:pt x="120" y="67"/>
                </a:lnTo>
                <a:lnTo>
                  <a:pt x="120" y="64"/>
                </a:lnTo>
                <a:lnTo>
                  <a:pt x="120" y="60"/>
                </a:lnTo>
                <a:lnTo>
                  <a:pt x="120" y="57"/>
                </a:lnTo>
                <a:lnTo>
                  <a:pt x="120" y="55"/>
                </a:lnTo>
                <a:lnTo>
                  <a:pt x="120" y="51"/>
                </a:lnTo>
                <a:lnTo>
                  <a:pt x="118" y="48"/>
                </a:lnTo>
                <a:lnTo>
                  <a:pt x="118" y="45"/>
                </a:lnTo>
                <a:lnTo>
                  <a:pt x="117" y="43"/>
                </a:lnTo>
                <a:lnTo>
                  <a:pt x="117" y="40"/>
                </a:lnTo>
                <a:lnTo>
                  <a:pt x="116" y="37"/>
                </a:lnTo>
                <a:lnTo>
                  <a:pt x="115" y="35"/>
                </a:lnTo>
                <a:lnTo>
                  <a:pt x="113" y="32"/>
                </a:lnTo>
                <a:lnTo>
                  <a:pt x="112" y="29"/>
                </a:lnTo>
                <a:lnTo>
                  <a:pt x="111" y="27"/>
                </a:lnTo>
                <a:lnTo>
                  <a:pt x="108" y="24"/>
                </a:lnTo>
                <a:lnTo>
                  <a:pt x="107" y="21"/>
                </a:lnTo>
                <a:lnTo>
                  <a:pt x="105" y="20"/>
                </a:lnTo>
                <a:lnTo>
                  <a:pt x="103" y="18"/>
                </a:lnTo>
                <a:lnTo>
                  <a:pt x="101" y="16"/>
                </a:lnTo>
                <a:lnTo>
                  <a:pt x="99" y="14"/>
                </a:lnTo>
                <a:lnTo>
                  <a:pt x="96" y="12"/>
                </a:lnTo>
                <a:lnTo>
                  <a:pt x="93" y="11"/>
                </a:lnTo>
                <a:lnTo>
                  <a:pt x="92" y="8"/>
                </a:lnTo>
                <a:lnTo>
                  <a:pt x="89" y="7"/>
                </a:lnTo>
                <a:lnTo>
                  <a:pt x="87" y="6"/>
                </a:lnTo>
                <a:lnTo>
                  <a:pt x="84" y="4"/>
                </a:lnTo>
                <a:lnTo>
                  <a:pt x="81" y="4"/>
                </a:lnTo>
                <a:lnTo>
                  <a:pt x="77" y="3"/>
                </a:lnTo>
                <a:lnTo>
                  <a:pt x="75" y="2"/>
                </a:lnTo>
                <a:lnTo>
                  <a:pt x="72" y="2"/>
                </a:lnTo>
                <a:lnTo>
                  <a:pt x="69" y="0"/>
                </a:lnTo>
                <a:lnTo>
                  <a:pt x="67" y="0"/>
                </a:lnTo>
                <a:lnTo>
                  <a:pt x="63" y="0"/>
                </a:lnTo>
                <a:lnTo>
                  <a:pt x="60" y="0"/>
                </a:lnTo>
              </a:path>
            </a:pathLst>
          </a:custGeom>
          <a:solidFill>
            <a:schemeClr val="bg1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83" name="Rectangle 91">
            <a:extLst>
              <a:ext uri="{FF2B5EF4-FFF2-40B4-BE49-F238E27FC236}">
                <a16:creationId xmlns:a16="http://schemas.microsoft.com/office/drawing/2014/main" id="{E48C1144-5817-6248-B611-756B979D6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4773613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84" name="Rectangle 92">
            <a:extLst>
              <a:ext uri="{FF2B5EF4-FFF2-40B4-BE49-F238E27FC236}">
                <a16:creationId xmlns:a16="http://schemas.microsoft.com/office/drawing/2014/main" id="{058AD165-B4B6-9342-8A98-FF2252353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229100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85" name="Rectangle 93">
            <a:extLst>
              <a:ext uri="{FF2B5EF4-FFF2-40B4-BE49-F238E27FC236}">
                <a16:creationId xmlns:a16="http://schemas.microsoft.com/office/drawing/2014/main" id="{A1454AC3-025F-1347-BFC8-D81D53554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432435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86" name="Rectangle 94">
            <a:extLst>
              <a:ext uri="{FF2B5EF4-FFF2-40B4-BE49-F238E27FC236}">
                <a16:creationId xmlns:a16="http://schemas.microsoft.com/office/drawing/2014/main" id="{B4C5F31B-BF68-164B-9897-3C2FCF6E5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27550"/>
            <a:ext cx="147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87" name="Rectangle 95">
            <a:extLst>
              <a:ext uri="{FF2B5EF4-FFF2-40B4-BE49-F238E27FC236}">
                <a16:creationId xmlns:a16="http://schemas.microsoft.com/office/drawing/2014/main" id="{428A6609-3047-FB45-9C60-11A4EA4FE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4624388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88" name="Rectangle 96">
            <a:extLst>
              <a:ext uri="{FF2B5EF4-FFF2-40B4-BE49-F238E27FC236}">
                <a16:creationId xmlns:a16="http://schemas.microsoft.com/office/drawing/2014/main" id="{849E7FCB-2755-864E-858A-EC5AF25E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600" y="2970213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89" name="Rectangle 97">
            <a:extLst>
              <a:ext uri="{FF2B5EF4-FFF2-40B4-BE49-F238E27FC236}">
                <a16:creationId xmlns:a16="http://schemas.microsoft.com/office/drawing/2014/main" id="{A021C94E-D2C1-0E42-AC09-1A6DBB5F7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3098800"/>
            <a:ext cx="158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90" name="Rectangle 98">
            <a:extLst>
              <a:ext uri="{FF2B5EF4-FFF2-40B4-BE49-F238E27FC236}">
                <a16:creationId xmlns:a16="http://schemas.microsoft.com/office/drawing/2014/main" id="{54CC99A6-EA25-314B-90B3-6FE92D3C5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313" y="2970213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91" name="Rectangle 99">
            <a:extLst>
              <a:ext uri="{FF2B5EF4-FFF2-40B4-BE49-F238E27FC236}">
                <a16:creationId xmlns:a16="http://schemas.microsoft.com/office/drawing/2014/main" id="{782F62F9-B342-9F46-AFBA-E6CD03622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6550" y="3098800"/>
            <a:ext cx="158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92" name="Rectangle 101">
            <a:extLst>
              <a:ext uri="{FF2B5EF4-FFF2-40B4-BE49-F238E27FC236}">
                <a16:creationId xmlns:a16="http://schemas.microsoft.com/office/drawing/2014/main" id="{1F53642A-CD79-5641-B42B-80D31B9FB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263" y="3089275"/>
            <a:ext cx="158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93" name="Rectangle 102">
            <a:extLst>
              <a:ext uri="{FF2B5EF4-FFF2-40B4-BE49-F238E27FC236}">
                <a16:creationId xmlns:a16="http://schemas.microsoft.com/office/drawing/2014/main" id="{BA85AED6-CFB9-B346-9505-AACF27D91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7150" y="2970213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094" name="Rectangle 103">
            <a:extLst>
              <a:ext uri="{FF2B5EF4-FFF2-40B4-BE49-F238E27FC236}">
                <a16:creationId xmlns:a16="http://schemas.microsoft.com/office/drawing/2014/main" id="{84A20FE0-BDFE-3A45-A33D-DF5D8DF71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388" y="3089275"/>
            <a:ext cx="158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 dirty="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85095" name="Rectangle 104">
            <a:extLst>
              <a:ext uri="{FF2B5EF4-FFF2-40B4-BE49-F238E27FC236}">
                <a16:creationId xmlns:a16="http://schemas.microsoft.com/office/drawing/2014/main" id="{C04F7489-9977-014D-80DA-262E4CFB6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425" y="2973388"/>
            <a:ext cx="217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dirty="0">
                <a:solidFill>
                  <a:srgbClr val="000000"/>
                </a:solidFill>
                <a:latin typeface="Times-Roman" charset="0"/>
              </a:rPr>
              <a:t>+ </a:t>
            </a:r>
            <a:endParaRPr kumimoji="0"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85099" name="Rectangle 108">
            <a:extLst>
              <a:ext uri="{FF2B5EF4-FFF2-40B4-BE49-F238E27FC236}">
                <a16:creationId xmlns:a16="http://schemas.microsoft.com/office/drawing/2014/main" id="{062CB1A6-09D8-894C-8117-077AF11FA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8800" y="2973388"/>
            <a:ext cx="217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solidFill>
                  <a:srgbClr val="000000"/>
                </a:solidFill>
                <a:latin typeface="Times-Roman" charset="0"/>
              </a:rPr>
              <a:t>=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0" name="Rectangle 109">
            <a:extLst>
              <a:ext uri="{FF2B5EF4-FFF2-40B4-BE49-F238E27FC236}">
                <a16:creationId xmlns:a16="http://schemas.microsoft.com/office/drawing/2014/main" id="{2E51935A-5E25-9A44-BEB7-57C63623B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650" y="3016250"/>
            <a:ext cx="285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Helvetica" pitchFamily="2" charset="0"/>
              </a:rPr>
              <a:t>(a)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1" name="Rectangle 110">
            <a:extLst>
              <a:ext uri="{FF2B5EF4-FFF2-40B4-BE49-F238E27FC236}">
                <a16:creationId xmlns:a16="http://schemas.microsoft.com/office/drawing/2014/main" id="{6A78494E-C062-1345-8F12-6A2C70143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600" y="5383213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2" name="Rectangle 111">
            <a:extLst>
              <a:ext uri="{FF2B5EF4-FFF2-40B4-BE49-F238E27FC236}">
                <a16:creationId xmlns:a16="http://schemas.microsoft.com/office/drawing/2014/main" id="{9414D8EC-9BED-3548-BF6E-283540C7F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5511800"/>
            <a:ext cx="158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3" name="Rectangle 112">
            <a:extLst>
              <a:ext uri="{FF2B5EF4-FFF2-40B4-BE49-F238E27FC236}">
                <a16:creationId xmlns:a16="http://schemas.microsoft.com/office/drawing/2014/main" id="{417B2BB5-D0B6-1A4E-94A4-58A1FD073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5383213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4" name="Rectangle 113">
            <a:extLst>
              <a:ext uri="{FF2B5EF4-FFF2-40B4-BE49-F238E27FC236}">
                <a16:creationId xmlns:a16="http://schemas.microsoft.com/office/drawing/2014/main" id="{0F7CA7D3-C7E0-124F-A9C1-979213FA5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0550" y="5511800"/>
            <a:ext cx="158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5" name="Rectangle 114">
            <a:extLst>
              <a:ext uri="{FF2B5EF4-FFF2-40B4-BE49-F238E27FC236}">
                <a16:creationId xmlns:a16="http://schemas.microsoft.com/office/drawing/2014/main" id="{3149814B-D9D0-164F-8FB8-7FFAAEE7A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5588" y="5386388"/>
            <a:ext cx="217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solidFill>
                  <a:srgbClr val="000000"/>
                </a:solidFill>
                <a:latin typeface="Times-Roman" charset="0"/>
              </a:rPr>
              <a:t>+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6" name="Rectangle 115">
            <a:extLst>
              <a:ext uri="{FF2B5EF4-FFF2-40B4-BE49-F238E27FC236}">
                <a16:creationId xmlns:a16="http://schemas.microsoft.com/office/drawing/2014/main" id="{63051CE4-8154-F148-9949-D86A851AB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9025" y="5383213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7" name="Rectangle 116">
            <a:extLst>
              <a:ext uri="{FF2B5EF4-FFF2-40B4-BE49-F238E27FC236}">
                <a16:creationId xmlns:a16="http://schemas.microsoft.com/office/drawing/2014/main" id="{8AF09D51-8BBD-3144-B963-3F8FD6825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263" y="5500688"/>
            <a:ext cx="158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8" name="Rectangle 117">
            <a:extLst>
              <a:ext uri="{FF2B5EF4-FFF2-40B4-BE49-F238E27FC236}">
                <a16:creationId xmlns:a16="http://schemas.microsoft.com/office/drawing/2014/main" id="{519FC4E4-81AE-F742-8AD1-B32E25EAE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7150" y="5383213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09" name="Rectangle 118">
            <a:extLst>
              <a:ext uri="{FF2B5EF4-FFF2-40B4-BE49-F238E27FC236}">
                <a16:creationId xmlns:a16="http://schemas.microsoft.com/office/drawing/2014/main" id="{2A1E1FA1-CE60-8644-9103-1B7C5318D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388" y="5500688"/>
            <a:ext cx="158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13" name="Rectangle 122">
            <a:extLst>
              <a:ext uri="{FF2B5EF4-FFF2-40B4-BE49-F238E27FC236}">
                <a16:creationId xmlns:a16="http://schemas.microsoft.com/office/drawing/2014/main" id="{334DAFD7-F78C-8847-BA62-D0462D8D8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5386388"/>
            <a:ext cx="217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solidFill>
                  <a:srgbClr val="000000"/>
                </a:solidFill>
                <a:latin typeface="Times-Roman" charset="0"/>
              </a:rPr>
              <a:t>=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14" name="Rectangle 123">
            <a:extLst>
              <a:ext uri="{FF2B5EF4-FFF2-40B4-BE49-F238E27FC236}">
                <a16:creationId xmlns:a16="http://schemas.microsoft.com/office/drawing/2014/main" id="{2044D3EA-12A3-C442-9F83-BA3976E96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650" y="5434013"/>
            <a:ext cx="285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Helvetica" pitchFamily="2" charset="0"/>
              </a:rPr>
              <a:t>(b)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85115" name="AutoShape 124">
            <a:extLst>
              <a:ext uri="{FF2B5EF4-FFF2-40B4-BE49-F238E27FC236}">
                <a16:creationId xmlns:a16="http://schemas.microsoft.com/office/drawing/2014/main" id="{57B8E86F-DEFF-8F4B-BB02-050C6B400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475" y="1881188"/>
            <a:ext cx="595313" cy="509588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5116" name="AutoShape 125">
            <a:extLst>
              <a:ext uri="{FF2B5EF4-FFF2-40B4-BE49-F238E27FC236}">
                <a16:creationId xmlns:a16="http://schemas.microsoft.com/office/drawing/2014/main" id="{2EAB7CBC-A9F7-EE46-ACA2-7E3D068B7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7738" y="4270375"/>
            <a:ext cx="595313" cy="509588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5117" name="AutoShape 126">
            <a:extLst>
              <a:ext uri="{FF2B5EF4-FFF2-40B4-BE49-F238E27FC236}">
                <a16:creationId xmlns:a16="http://schemas.microsoft.com/office/drawing/2014/main" id="{23137A90-6F74-0444-B6C3-EA523B1CE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4270375"/>
            <a:ext cx="595313" cy="509588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4995" name="Text Box 129">
            <a:extLst>
              <a:ext uri="{FF2B5EF4-FFF2-40B4-BE49-F238E27FC236}">
                <a16:creationId xmlns:a16="http://schemas.microsoft.com/office/drawing/2014/main" id="{7F0F6482-7070-AB42-87E1-B8FC749D6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0"/>
            <a:ext cx="8166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DeMorgan</a:t>
            </a:r>
            <a:r>
              <a:rPr kumimoji="0" lang="ja-JP" altLang="en-US" sz="3200" b="1">
                <a:solidFill>
                  <a:srgbClr val="333399"/>
                </a:solidFill>
              </a:rPr>
              <a:t>’</a:t>
            </a:r>
            <a:r>
              <a:rPr kumimoji="0" lang="en-US" altLang="ja-JP" sz="3200" b="1">
                <a:solidFill>
                  <a:srgbClr val="333399"/>
                </a:solidFill>
              </a:rPr>
              <a:t>s Theorem and other symbols </a:t>
            </a:r>
          </a:p>
          <a:p>
            <a:pPr algn="ctr"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for NAND, NOR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86947030-5F3E-5244-8F1C-9EDEDE4EE8A1}"/>
              </a:ext>
            </a:extLst>
          </p:cNvPr>
          <p:cNvCxnSpPr>
            <a:cxnSpLocks/>
          </p:cNvCxnSpPr>
          <p:nvPr/>
        </p:nvCxnSpPr>
        <p:spPr bwMode="auto">
          <a:xfrm>
            <a:off x="3784600" y="3016250"/>
            <a:ext cx="466889" cy="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12143C2E-030C-F64F-BC65-C25CE9E5DBA5}"/>
              </a:ext>
            </a:extLst>
          </p:cNvPr>
          <p:cNvCxnSpPr/>
          <p:nvPr/>
        </p:nvCxnSpPr>
        <p:spPr bwMode="auto">
          <a:xfrm>
            <a:off x="4648538" y="3016250"/>
            <a:ext cx="191750" cy="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B1BEB246-3E7B-3B4A-8F53-0772FE35C8F7}"/>
              </a:ext>
            </a:extLst>
          </p:cNvPr>
          <p:cNvCxnSpPr/>
          <p:nvPr/>
        </p:nvCxnSpPr>
        <p:spPr bwMode="auto">
          <a:xfrm>
            <a:off x="5139075" y="3016250"/>
            <a:ext cx="191750" cy="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52B433A8-656A-C546-903B-0BC71E08B2D2}"/>
              </a:ext>
            </a:extLst>
          </p:cNvPr>
          <p:cNvCxnSpPr>
            <a:cxnSpLocks/>
          </p:cNvCxnSpPr>
          <p:nvPr/>
        </p:nvCxnSpPr>
        <p:spPr bwMode="auto">
          <a:xfrm>
            <a:off x="3795434" y="5434013"/>
            <a:ext cx="702231" cy="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0357EAAC-F569-C246-A25F-7216F865CA3E}"/>
              </a:ext>
            </a:extLst>
          </p:cNvPr>
          <p:cNvCxnSpPr/>
          <p:nvPr/>
        </p:nvCxnSpPr>
        <p:spPr bwMode="auto">
          <a:xfrm>
            <a:off x="4889599" y="5425830"/>
            <a:ext cx="191750" cy="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AF78F232-6E40-094D-9496-E946521AF1DA}"/>
              </a:ext>
            </a:extLst>
          </p:cNvPr>
          <p:cNvCxnSpPr/>
          <p:nvPr/>
        </p:nvCxnSpPr>
        <p:spPr bwMode="auto">
          <a:xfrm>
            <a:off x="5161300" y="5425830"/>
            <a:ext cx="191750" cy="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Footer Placeholder 1">
            <a:extLst>
              <a:ext uri="{FF2B5EF4-FFF2-40B4-BE49-F238E27FC236}">
                <a16:creationId xmlns:a16="http://schemas.microsoft.com/office/drawing/2014/main" id="{A52D85FF-E5C4-3D43-B083-0954A076BC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86018" name="Text Box 3">
            <a:extLst>
              <a:ext uri="{FF2B5EF4-FFF2-40B4-BE49-F238E27FC236}">
                <a16:creationId xmlns:a16="http://schemas.microsoft.com/office/drawing/2014/main" id="{3BED1D0D-0621-584E-A790-5F685CA1E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025" y="152400"/>
            <a:ext cx="3838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Basic Gates – XOR</a:t>
            </a:r>
          </a:p>
        </p:txBody>
      </p:sp>
      <p:grpSp>
        <p:nvGrpSpPr>
          <p:cNvPr id="86019" name="Group 4">
            <a:extLst>
              <a:ext uri="{FF2B5EF4-FFF2-40B4-BE49-F238E27FC236}">
                <a16:creationId xmlns:a16="http://schemas.microsoft.com/office/drawing/2014/main" id="{31F722FE-4A2E-0E48-99AF-A2BEE0238FCA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295400"/>
            <a:ext cx="5865813" cy="5019675"/>
            <a:chOff x="844" y="305"/>
            <a:chExt cx="4038" cy="3415"/>
          </a:xfrm>
        </p:grpSpPr>
        <p:sp>
          <p:nvSpPr>
            <p:cNvPr id="86020" name="Rectangle 5">
              <a:extLst>
                <a:ext uri="{FF2B5EF4-FFF2-40B4-BE49-F238E27FC236}">
                  <a16:creationId xmlns:a16="http://schemas.microsoft.com/office/drawing/2014/main" id="{0DD7BDEE-83A8-5246-9929-B7D504149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3" y="1576"/>
              <a:ext cx="128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Helvetica" pitchFamily="2" charset="0"/>
                </a:rPr>
                <a:t>(b) Graphical symbol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21" name="Line 6">
              <a:extLst>
                <a:ext uri="{FF2B5EF4-FFF2-40B4-BE49-F238E27FC236}">
                  <a16:creationId xmlns:a16="http://schemas.microsoft.com/office/drawing/2014/main" id="{5D04F23B-2F75-3849-BEC1-01D3FA550E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25" y="533"/>
              <a:ext cx="1370" cy="2"/>
            </a:xfrm>
            <a:prstGeom prst="line">
              <a:avLst/>
            </a:prstGeom>
            <a:noFill/>
            <a:ln w="158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22" name="Line 7">
              <a:extLst>
                <a:ext uri="{FF2B5EF4-FFF2-40B4-BE49-F238E27FC236}">
                  <a16:creationId xmlns:a16="http://schemas.microsoft.com/office/drawing/2014/main" id="{75ED5981-D180-EC4F-B3B0-D8D5E79E3A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9" y="319"/>
              <a:ext cx="2" cy="1090"/>
            </a:xfrm>
            <a:prstGeom prst="line">
              <a:avLst/>
            </a:prstGeom>
            <a:noFill/>
            <a:ln w="158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23" name="Rectangle 8">
              <a:extLst>
                <a:ext uri="{FF2B5EF4-FFF2-40B4-BE49-F238E27FC236}">
                  <a16:creationId xmlns:a16="http://schemas.microsoft.com/office/drawing/2014/main" id="{92CCBD4F-533A-3743-9719-D79C1A04C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7" y="1576"/>
              <a:ext cx="91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Helvetica" pitchFamily="2" charset="0"/>
                </a:rPr>
                <a:t>(a) Truth table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24" name="Rectangle 9">
              <a:extLst>
                <a:ext uri="{FF2B5EF4-FFF2-40B4-BE49-F238E27FC236}">
                  <a16:creationId xmlns:a16="http://schemas.microsoft.com/office/drawing/2014/main" id="{9481037C-37D0-004B-B2F5-524DCDDF8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614"/>
              <a:ext cx="116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25" name="Rectangle 10">
              <a:extLst>
                <a:ext uri="{FF2B5EF4-FFF2-40B4-BE49-F238E27FC236}">
                  <a16:creationId xmlns:a16="http://schemas.microsoft.com/office/drawing/2014/main" id="{5C3D5C2F-1CC9-904E-9EA6-3C05461CC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799"/>
              <a:ext cx="116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26" name="Rectangle 11">
              <a:extLst>
                <a:ext uri="{FF2B5EF4-FFF2-40B4-BE49-F238E27FC236}">
                  <a16:creationId xmlns:a16="http://schemas.microsoft.com/office/drawing/2014/main" id="{82A7603F-E612-D249-9910-44B9BEC92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982"/>
              <a:ext cx="116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27" name="Rectangle 12">
              <a:extLst>
                <a:ext uri="{FF2B5EF4-FFF2-40B4-BE49-F238E27FC236}">
                  <a16:creationId xmlns:a16="http://schemas.microsoft.com/office/drawing/2014/main" id="{233B5403-51B1-7E45-8313-D69EACB81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1168"/>
              <a:ext cx="116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28" name="Rectangle 13">
              <a:extLst>
                <a:ext uri="{FF2B5EF4-FFF2-40B4-BE49-F238E27FC236}">
                  <a16:creationId xmlns:a16="http://schemas.microsoft.com/office/drawing/2014/main" id="{90A57708-F2E8-8044-B6B6-B1E88211A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" y="614"/>
              <a:ext cx="11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29" name="Rectangle 14">
              <a:extLst>
                <a:ext uri="{FF2B5EF4-FFF2-40B4-BE49-F238E27FC236}">
                  <a16:creationId xmlns:a16="http://schemas.microsoft.com/office/drawing/2014/main" id="{18D0D233-2BC7-C04E-8EB7-78EBA61B1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" y="799"/>
              <a:ext cx="11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0" name="Rectangle 15">
              <a:extLst>
                <a:ext uri="{FF2B5EF4-FFF2-40B4-BE49-F238E27FC236}">
                  <a16:creationId xmlns:a16="http://schemas.microsoft.com/office/drawing/2014/main" id="{C4A57C6C-B9EE-CA49-8B73-FA45D86CA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" y="982"/>
              <a:ext cx="11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1" name="Rectangle 16">
              <a:extLst>
                <a:ext uri="{FF2B5EF4-FFF2-40B4-BE49-F238E27FC236}">
                  <a16:creationId xmlns:a16="http://schemas.microsoft.com/office/drawing/2014/main" id="{29F45403-2FBD-9B46-B19B-54970C6D0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" y="1168"/>
              <a:ext cx="11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2" name="Rectangle 17">
              <a:extLst>
                <a:ext uri="{FF2B5EF4-FFF2-40B4-BE49-F238E27FC236}">
                  <a16:creationId xmlns:a16="http://schemas.microsoft.com/office/drawing/2014/main" id="{2621AD46-9BB7-7A43-B347-8DE8B21D6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5" y="614"/>
              <a:ext cx="11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3" name="Rectangle 18">
              <a:extLst>
                <a:ext uri="{FF2B5EF4-FFF2-40B4-BE49-F238E27FC236}">
                  <a16:creationId xmlns:a16="http://schemas.microsoft.com/office/drawing/2014/main" id="{8D1670FD-BF26-E544-91AF-BE6A9785F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5" y="799"/>
              <a:ext cx="11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4" name="Rectangle 19">
              <a:extLst>
                <a:ext uri="{FF2B5EF4-FFF2-40B4-BE49-F238E27FC236}">
                  <a16:creationId xmlns:a16="http://schemas.microsoft.com/office/drawing/2014/main" id="{B88709B4-4882-4244-9548-6524575FD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5" y="982"/>
              <a:ext cx="11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5" name="Rectangle 20">
              <a:extLst>
                <a:ext uri="{FF2B5EF4-FFF2-40B4-BE49-F238E27FC236}">
                  <a16:creationId xmlns:a16="http://schemas.microsoft.com/office/drawing/2014/main" id="{A9762D5B-23E4-2A4F-8F4E-EDB2FAD15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5" y="1168"/>
              <a:ext cx="117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6" name="Rectangle 21">
              <a:extLst>
                <a:ext uri="{FF2B5EF4-FFF2-40B4-BE49-F238E27FC236}">
                  <a16:creationId xmlns:a16="http://schemas.microsoft.com/office/drawing/2014/main" id="{09D68642-CFF7-1F4A-9216-047A5B6EA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" y="308"/>
              <a:ext cx="10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7" name="Rectangle 22">
              <a:extLst>
                <a:ext uri="{FF2B5EF4-FFF2-40B4-BE49-F238E27FC236}">
                  <a16:creationId xmlns:a16="http://schemas.microsoft.com/office/drawing/2014/main" id="{A8F9DA82-479E-FC45-B636-3BAA261D0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" y="382"/>
              <a:ext cx="88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8" name="Rectangle 23">
              <a:extLst>
                <a:ext uri="{FF2B5EF4-FFF2-40B4-BE49-F238E27FC236}">
                  <a16:creationId xmlns:a16="http://schemas.microsoft.com/office/drawing/2014/main" id="{9E8D38D5-B641-014A-B9CB-5F98CA00D8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" y="308"/>
              <a:ext cx="10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39" name="Line 24">
              <a:extLst>
                <a:ext uri="{FF2B5EF4-FFF2-40B4-BE49-F238E27FC236}">
                  <a16:creationId xmlns:a16="http://schemas.microsoft.com/office/drawing/2014/main" id="{4F062C52-15D8-4A47-AFC0-A3FCEEAB4E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5" y="980"/>
              <a:ext cx="168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40" name="Line 25">
              <a:extLst>
                <a:ext uri="{FF2B5EF4-FFF2-40B4-BE49-F238E27FC236}">
                  <a16:creationId xmlns:a16="http://schemas.microsoft.com/office/drawing/2014/main" id="{6F8F2300-DA0B-D341-AE9D-FC59CDFE61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5" y="1195"/>
              <a:ext cx="16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41" name="Rectangle 26">
              <a:extLst>
                <a:ext uri="{FF2B5EF4-FFF2-40B4-BE49-F238E27FC236}">
                  <a16:creationId xmlns:a16="http://schemas.microsoft.com/office/drawing/2014/main" id="{DFA2BDEE-ABCE-B54C-85C3-A171B4FA8D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" y="382"/>
              <a:ext cx="8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42" name="Rectangle 27">
              <a:extLst>
                <a:ext uri="{FF2B5EF4-FFF2-40B4-BE49-F238E27FC236}">
                  <a16:creationId xmlns:a16="http://schemas.microsoft.com/office/drawing/2014/main" id="{FB125F49-8FC0-1B4C-A013-B343537E9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875"/>
              <a:ext cx="10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43" name="Rectangle 28">
              <a:extLst>
                <a:ext uri="{FF2B5EF4-FFF2-40B4-BE49-F238E27FC236}">
                  <a16:creationId xmlns:a16="http://schemas.microsoft.com/office/drawing/2014/main" id="{DE05DA88-4285-EF4A-A6C9-66DAF2DB9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0" y="949"/>
              <a:ext cx="88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44" name="Rectangle 29">
              <a:extLst>
                <a:ext uri="{FF2B5EF4-FFF2-40B4-BE49-F238E27FC236}">
                  <a16:creationId xmlns:a16="http://schemas.microsoft.com/office/drawing/2014/main" id="{3EB1FBD1-2CA7-6245-8BE7-6BFB338E4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1085"/>
              <a:ext cx="10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45" name="Rectangle 30">
              <a:extLst>
                <a:ext uri="{FF2B5EF4-FFF2-40B4-BE49-F238E27FC236}">
                  <a16:creationId xmlns:a16="http://schemas.microsoft.com/office/drawing/2014/main" id="{609861B3-8321-2F4F-BBE7-0ADC8AB04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0" y="1159"/>
              <a:ext cx="88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46" name="Rectangle 31">
              <a:extLst>
                <a:ext uri="{FF2B5EF4-FFF2-40B4-BE49-F238E27FC236}">
                  <a16:creationId xmlns:a16="http://schemas.microsoft.com/office/drawing/2014/main" id="{C12081ED-F20B-6C46-99A4-C664D9159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" y="308"/>
              <a:ext cx="7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f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47" name="Rectangle 32">
              <a:extLst>
                <a:ext uri="{FF2B5EF4-FFF2-40B4-BE49-F238E27FC236}">
                  <a16:creationId xmlns:a16="http://schemas.microsoft.com/office/drawing/2014/main" id="{C4860EC9-A261-634D-ACEB-B3AC7ACEC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" y="308"/>
              <a:ext cx="10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48" name="Rectangle 33">
              <a:extLst>
                <a:ext uri="{FF2B5EF4-FFF2-40B4-BE49-F238E27FC236}">
                  <a16:creationId xmlns:a16="http://schemas.microsoft.com/office/drawing/2014/main" id="{D9C5354A-AEA4-F74A-ADB6-C4B8A89D6D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9" y="377"/>
              <a:ext cx="8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49" name="Rectangle 34">
              <a:extLst>
                <a:ext uri="{FF2B5EF4-FFF2-40B4-BE49-F238E27FC236}">
                  <a16:creationId xmlns:a16="http://schemas.microsoft.com/office/drawing/2014/main" id="{5C91F9B3-3172-2A43-BF6D-5132426FA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2" y="308"/>
              <a:ext cx="10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0" name="Rectangle 35">
              <a:extLst>
                <a:ext uri="{FF2B5EF4-FFF2-40B4-BE49-F238E27FC236}">
                  <a16:creationId xmlns:a16="http://schemas.microsoft.com/office/drawing/2014/main" id="{1F0F6FF9-2BF5-A248-B3C0-69EA298D4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8" y="377"/>
              <a:ext cx="87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1" name="Rectangle 36">
              <a:extLst>
                <a:ext uri="{FF2B5EF4-FFF2-40B4-BE49-F238E27FC236}">
                  <a16:creationId xmlns:a16="http://schemas.microsoft.com/office/drawing/2014/main" id="{F99820C8-E247-EC49-9FDB-A355B601F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8" y="305"/>
              <a:ext cx="142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Symbol" pitchFamily="2" charset="2"/>
                </a:rPr>
                <a:t>Å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2" name="Rectangle 37">
              <a:extLst>
                <a:ext uri="{FF2B5EF4-FFF2-40B4-BE49-F238E27FC236}">
                  <a16:creationId xmlns:a16="http://schemas.microsoft.com/office/drawing/2014/main" id="{67F91D76-BC85-3445-9DC6-5DA21678F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0" y="308"/>
              <a:ext cx="121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=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3" name="Rectangle 38">
              <a:extLst>
                <a:ext uri="{FF2B5EF4-FFF2-40B4-BE49-F238E27FC236}">
                  <a16:creationId xmlns:a16="http://schemas.microsoft.com/office/drawing/2014/main" id="{166709C4-3792-074B-A141-C4168A3FE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9" y="1021"/>
              <a:ext cx="7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f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4" name="Rectangle 39">
              <a:extLst>
                <a:ext uri="{FF2B5EF4-FFF2-40B4-BE49-F238E27FC236}">
                  <a16:creationId xmlns:a16="http://schemas.microsoft.com/office/drawing/2014/main" id="{5ABA2C5F-6E64-4D46-9B44-19C5E1611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9" y="1021"/>
              <a:ext cx="10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5" name="Rectangle 40">
              <a:extLst>
                <a:ext uri="{FF2B5EF4-FFF2-40B4-BE49-F238E27FC236}">
                  <a16:creationId xmlns:a16="http://schemas.microsoft.com/office/drawing/2014/main" id="{791881EC-45B5-FA4A-B98D-525E4665C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1090"/>
              <a:ext cx="88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6" name="Rectangle 41">
              <a:extLst>
                <a:ext uri="{FF2B5EF4-FFF2-40B4-BE49-F238E27FC236}">
                  <a16:creationId xmlns:a16="http://schemas.microsoft.com/office/drawing/2014/main" id="{211853FD-F797-D14F-9054-9CF28DD83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" y="1021"/>
              <a:ext cx="10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7" name="Rectangle 42">
              <a:extLst>
                <a:ext uri="{FF2B5EF4-FFF2-40B4-BE49-F238E27FC236}">
                  <a16:creationId xmlns:a16="http://schemas.microsoft.com/office/drawing/2014/main" id="{C53343DA-EFE8-D148-A37B-5FAD70324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1090"/>
              <a:ext cx="8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8" name="Rectangle 43">
              <a:extLst>
                <a:ext uri="{FF2B5EF4-FFF2-40B4-BE49-F238E27FC236}">
                  <a16:creationId xmlns:a16="http://schemas.microsoft.com/office/drawing/2014/main" id="{7F3A977D-0FE7-9541-B4C5-69C437B34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3" y="1019"/>
              <a:ext cx="142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Symbol" pitchFamily="2" charset="2"/>
                </a:rPr>
                <a:t>Å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59" name="Rectangle 44">
              <a:extLst>
                <a:ext uri="{FF2B5EF4-FFF2-40B4-BE49-F238E27FC236}">
                  <a16:creationId xmlns:a16="http://schemas.microsoft.com/office/drawing/2014/main" id="{E63F8079-1C30-BF4E-BA99-6ACAD86E7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7" y="1021"/>
              <a:ext cx="12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=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60" name="Line 45">
              <a:extLst>
                <a:ext uri="{FF2B5EF4-FFF2-40B4-BE49-F238E27FC236}">
                  <a16:creationId xmlns:a16="http://schemas.microsoft.com/office/drawing/2014/main" id="{F16F0582-A128-EE41-93FA-7D145304D8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8" y="2624"/>
              <a:ext cx="230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1" name="Line 46">
              <a:extLst>
                <a:ext uri="{FF2B5EF4-FFF2-40B4-BE49-F238E27FC236}">
                  <a16:creationId xmlns:a16="http://schemas.microsoft.com/office/drawing/2014/main" id="{FA300784-324E-DF4E-BB28-5B6B82BB57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3" y="2839"/>
              <a:ext cx="21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2" name="Line 47">
              <a:extLst>
                <a:ext uri="{FF2B5EF4-FFF2-40B4-BE49-F238E27FC236}">
                  <a16:creationId xmlns:a16="http://schemas.microsoft.com/office/drawing/2014/main" id="{F8A49F03-E28F-3848-A4AD-54E4343F87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9" y="2731"/>
              <a:ext cx="217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063" name="Group 48">
              <a:extLst>
                <a:ext uri="{FF2B5EF4-FFF2-40B4-BE49-F238E27FC236}">
                  <a16:creationId xmlns:a16="http://schemas.microsoft.com/office/drawing/2014/main" id="{66FCCB6A-C60C-3F45-AFBD-FF8D6B47C0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1" y="2543"/>
              <a:ext cx="464" cy="366"/>
              <a:chOff x="3391" y="2543"/>
              <a:chExt cx="464" cy="366"/>
            </a:xfrm>
          </p:grpSpPr>
          <p:sp>
            <p:nvSpPr>
              <p:cNvPr id="86111" name="Freeform 49">
                <a:extLst>
                  <a:ext uri="{FF2B5EF4-FFF2-40B4-BE49-F238E27FC236}">
                    <a16:creationId xmlns:a16="http://schemas.microsoft.com/office/drawing/2014/main" id="{8F8BA484-AF90-6F4B-9FEB-406F6D7853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2543"/>
                <a:ext cx="459" cy="182"/>
              </a:xfrm>
              <a:custGeom>
                <a:avLst/>
                <a:gdLst>
                  <a:gd name="T0" fmla="*/ 3 w 612"/>
                  <a:gd name="T1" fmla="*/ 0 h 243"/>
                  <a:gd name="T2" fmla="*/ 4 w 612"/>
                  <a:gd name="T3" fmla="*/ 0 h 243"/>
                  <a:gd name="T4" fmla="*/ 5 w 612"/>
                  <a:gd name="T5" fmla="*/ 0 h 243"/>
                  <a:gd name="T6" fmla="*/ 5 w 612"/>
                  <a:gd name="T7" fmla="*/ 0 h 243"/>
                  <a:gd name="T8" fmla="*/ 6 w 612"/>
                  <a:gd name="T9" fmla="*/ 1 h 243"/>
                  <a:gd name="T10" fmla="*/ 6 w 612"/>
                  <a:gd name="T11" fmla="*/ 1 h 243"/>
                  <a:gd name="T12" fmla="*/ 6 w 612"/>
                  <a:gd name="T13" fmla="*/ 1 h 243"/>
                  <a:gd name="T14" fmla="*/ 6 w 612"/>
                  <a:gd name="T15" fmla="*/ 1 h 243"/>
                  <a:gd name="T16" fmla="*/ 6 w 612"/>
                  <a:gd name="T17" fmla="*/ 1 h 243"/>
                  <a:gd name="T18" fmla="*/ 6 w 612"/>
                  <a:gd name="T19" fmla="*/ 1 h 243"/>
                  <a:gd name="T20" fmla="*/ 6 w 612"/>
                  <a:gd name="T21" fmla="*/ 1 h 243"/>
                  <a:gd name="T22" fmla="*/ 6 w 612"/>
                  <a:gd name="T23" fmla="*/ 1 h 243"/>
                  <a:gd name="T24" fmla="*/ 6 w 612"/>
                  <a:gd name="T25" fmla="*/ 1 h 243"/>
                  <a:gd name="T26" fmla="*/ 6 w 612"/>
                  <a:gd name="T27" fmla="*/ 1 h 243"/>
                  <a:gd name="T28" fmla="*/ 7 w 612"/>
                  <a:gd name="T29" fmla="*/ 1 h 243"/>
                  <a:gd name="T30" fmla="*/ 7 w 612"/>
                  <a:gd name="T31" fmla="*/ 1 h 243"/>
                  <a:gd name="T32" fmla="*/ 8 w 612"/>
                  <a:gd name="T33" fmla="*/ 1 h 243"/>
                  <a:gd name="T34" fmla="*/ 8 w 612"/>
                  <a:gd name="T35" fmla="*/ 1 h 243"/>
                  <a:gd name="T36" fmla="*/ 8 w 612"/>
                  <a:gd name="T37" fmla="*/ 1 h 243"/>
                  <a:gd name="T38" fmla="*/ 8 w 612"/>
                  <a:gd name="T39" fmla="*/ 1 h 243"/>
                  <a:gd name="T40" fmla="*/ 8 w 612"/>
                  <a:gd name="T41" fmla="*/ 1 h 243"/>
                  <a:gd name="T42" fmla="*/ 8 w 612"/>
                  <a:gd name="T43" fmla="*/ 1 h 243"/>
                  <a:gd name="T44" fmla="*/ 8 w 612"/>
                  <a:gd name="T45" fmla="*/ 1 h 243"/>
                  <a:gd name="T46" fmla="*/ 8 w 612"/>
                  <a:gd name="T47" fmla="*/ 1 h 243"/>
                  <a:gd name="T48" fmla="*/ 8 w 612"/>
                  <a:gd name="T49" fmla="*/ 1 h 243"/>
                  <a:gd name="T50" fmla="*/ 8 w 612"/>
                  <a:gd name="T51" fmla="*/ 1 h 243"/>
                  <a:gd name="T52" fmla="*/ 8 w 612"/>
                  <a:gd name="T53" fmla="*/ 1 h 243"/>
                  <a:gd name="T54" fmla="*/ 8 w 612"/>
                  <a:gd name="T55" fmla="*/ 1 h 243"/>
                  <a:gd name="T56" fmla="*/ 8 w 612"/>
                  <a:gd name="T57" fmla="*/ 1 h 243"/>
                  <a:gd name="T58" fmla="*/ 8 w 612"/>
                  <a:gd name="T59" fmla="*/ 1 h 243"/>
                  <a:gd name="T60" fmla="*/ 8 w 612"/>
                  <a:gd name="T61" fmla="*/ 1 h 243"/>
                  <a:gd name="T62" fmla="*/ 8 w 612"/>
                  <a:gd name="T63" fmla="*/ 1 h 243"/>
                  <a:gd name="T64" fmla="*/ 8 w 612"/>
                  <a:gd name="T65" fmla="*/ 1 h 243"/>
                  <a:gd name="T66" fmla="*/ 9 w 612"/>
                  <a:gd name="T67" fmla="*/ 1 h 243"/>
                  <a:gd name="T68" fmla="*/ 9 w 612"/>
                  <a:gd name="T69" fmla="*/ 1 h 243"/>
                  <a:gd name="T70" fmla="*/ 9 w 612"/>
                  <a:gd name="T71" fmla="*/ 1 h 243"/>
                  <a:gd name="T72" fmla="*/ 9 w 612"/>
                  <a:gd name="T73" fmla="*/ 1 h 243"/>
                  <a:gd name="T74" fmla="*/ 10 w 612"/>
                  <a:gd name="T75" fmla="*/ 1 h 243"/>
                  <a:gd name="T76" fmla="*/ 10 w 612"/>
                  <a:gd name="T77" fmla="*/ 1 h 243"/>
                  <a:gd name="T78" fmla="*/ 10 w 612"/>
                  <a:gd name="T79" fmla="*/ 1 h 243"/>
                  <a:gd name="T80" fmla="*/ 10 w 612"/>
                  <a:gd name="T81" fmla="*/ 1 h 243"/>
                  <a:gd name="T82" fmla="*/ 10 w 612"/>
                  <a:gd name="T83" fmla="*/ 1 h 243"/>
                  <a:gd name="T84" fmla="*/ 10 w 612"/>
                  <a:gd name="T85" fmla="*/ 1 h 243"/>
                  <a:gd name="T86" fmla="*/ 10 w 612"/>
                  <a:gd name="T87" fmla="*/ 2 h 243"/>
                  <a:gd name="T88" fmla="*/ 10 w 612"/>
                  <a:gd name="T89" fmla="*/ 2 h 243"/>
                  <a:gd name="T90" fmla="*/ 10 w 612"/>
                  <a:gd name="T91" fmla="*/ 2 h 243"/>
                  <a:gd name="T92" fmla="*/ 10 w 612"/>
                  <a:gd name="T93" fmla="*/ 2 h 243"/>
                  <a:gd name="T94" fmla="*/ 11 w 612"/>
                  <a:gd name="T95" fmla="*/ 2 h 243"/>
                  <a:gd name="T96" fmla="*/ 11 w 612"/>
                  <a:gd name="T97" fmla="*/ 2 h 243"/>
                  <a:gd name="T98" fmla="*/ 11 w 612"/>
                  <a:gd name="T99" fmla="*/ 3 h 243"/>
                  <a:gd name="T100" fmla="*/ 11 w 612"/>
                  <a:gd name="T101" fmla="*/ 3 h 243"/>
                  <a:gd name="T102" fmla="*/ 11 w 612"/>
                  <a:gd name="T103" fmla="*/ 3 h 243"/>
                  <a:gd name="T104" fmla="*/ 11 w 612"/>
                  <a:gd name="T105" fmla="*/ 3 h 243"/>
                  <a:gd name="T106" fmla="*/ 11 w 612"/>
                  <a:gd name="T107" fmla="*/ 3 h 243"/>
                  <a:gd name="T108" fmla="*/ 11 w 612"/>
                  <a:gd name="T109" fmla="*/ 3 h 243"/>
                  <a:gd name="T110" fmla="*/ 11 w 612"/>
                  <a:gd name="T111" fmla="*/ 3 h 243"/>
                  <a:gd name="T112" fmla="*/ 11 w 612"/>
                  <a:gd name="T113" fmla="*/ 4 h 243"/>
                  <a:gd name="T114" fmla="*/ 11 w 612"/>
                  <a:gd name="T115" fmla="*/ 4 h 243"/>
                  <a:gd name="T116" fmla="*/ 11 w 612"/>
                  <a:gd name="T117" fmla="*/ 4 h 243"/>
                  <a:gd name="T118" fmla="*/ 11 w 612"/>
                  <a:gd name="T119" fmla="*/ 4 h 243"/>
                  <a:gd name="T120" fmla="*/ 11 w 612"/>
                  <a:gd name="T121" fmla="*/ 4 h 243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12"/>
                  <a:gd name="T184" fmla="*/ 0 h 243"/>
                  <a:gd name="T185" fmla="*/ 612 w 612"/>
                  <a:gd name="T186" fmla="*/ 243 h 243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12" h="243">
                    <a:moveTo>
                      <a:pt x="0" y="0"/>
                    </a:moveTo>
                    <a:lnTo>
                      <a:pt x="23" y="0"/>
                    </a:lnTo>
                    <a:lnTo>
                      <a:pt x="46" y="0"/>
                    </a:lnTo>
                    <a:lnTo>
                      <a:pt x="66" y="0"/>
                    </a:lnTo>
                    <a:lnTo>
                      <a:pt x="85" y="0"/>
                    </a:lnTo>
                    <a:lnTo>
                      <a:pt x="103" y="0"/>
                    </a:lnTo>
                    <a:lnTo>
                      <a:pt x="120" y="0"/>
                    </a:lnTo>
                    <a:lnTo>
                      <a:pt x="135" y="0"/>
                    </a:lnTo>
                    <a:lnTo>
                      <a:pt x="149" y="0"/>
                    </a:lnTo>
                    <a:lnTo>
                      <a:pt x="163" y="0"/>
                    </a:lnTo>
                    <a:lnTo>
                      <a:pt x="175" y="0"/>
                    </a:lnTo>
                    <a:lnTo>
                      <a:pt x="185" y="0"/>
                    </a:lnTo>
                    <a:lnTo>
                      <a:pt x="195" y="0"/>
                    </a:lnTo>
                    <a:lnTo>
                      <a:pt x="205" y="0"/>
                    </a:lnTo>
                    <a:lnTo>
                      <a:pt x="214" y="0"/>
                    </a:lnTo>
                    <a:lnTo>
                      <a:pt x="221" y="0"/>
                    </a:lnTo>
                    <a:lnTo>
                      <a:pt x="228" y="0"/>
                    </a:lnTo>
                    <a:lnTo>
                      <a:pt x="234" y="0"/>
                    </a:lnTo>
                    <a:lnTo>
                      <a:pt x="240" y="0"/>
                    </a:lnTo>
                    <a:lnTo>
                      <a:pt x="245" y="0"/>
                    </a:lnTo>
                    <a:lnTo>
                      <a:pt x="249" y="0"/>
                    </a:lnTo>
                    <a:lnTo>
                      <a:pt x="253" y="0"/>
                    </a:lnTo>
                    <a:lnTo>
                      <a:pt x="256" y="0"/>
                    </a:lnTo>
                    <a:lnTo>
                      <a:pt x="259" y="0"/>
                    </a:lnTo>
                    <a:lnTo>
                      <a:pt x="261" y="0"/>
                    </a:lnTo>
                    <a:lnTo>
                      <a:pt x="264" y="0"/>
                    </a:lnTo>
                    <a:lnTo>
                      <a:pt x="266" y="0"/>
                    </a:lnTo>
                    <a:lnTo>
                      <a:pt x="268" y="0"/>
                    </a:lnTo>
                    <a:lnTo>
                      <a:pt x="269" y="0"/>
                    </a:lnTo>
                    <a:lnTo>
                      <a:pt x="271" y="0"/>
                    </a:lnTo>
                    <a:lnTo>
                      <a:pt x="273" y="1"/>
                    </a:lnTo>
                    <a:lnTo>
                      <a:pt x="274" y="1"/>
                    </a:lnTo>
                    <a:lnTo>
                      <a:pt x="276" y="1"/>
                    </a:lnTo>
                    <a:lnTo>
                      <a:pt x="278" y="1"/>
                    </a:lnTo>
                    <a:lnTo>
                      <a:pt x="279" y="1"/>
                    </a:lnTo>
                    <a:lnTo>
                      <a:pt x="282" y="1"/>
                    </a:lnTo>
                    <a:lnTo>
                      <a:pt x="283" y="1"/>
                    </a:lnTo>
                    <a:lnTo>
                      <a:pt x="284" y="1"/>
                    </a:lnTo>
                    <a:lnTo>
                      <a:pt x="285" y="1"/>
                    </a:lnTo>
                    <a:lnTo>
                      <a:pt x="287" y="2"/>
                    </a:lnTo>
                    <a:lnTo>
                      <a:pt x="288" y="2"/>
                    </a:lnTo>
                    <a:lnTo>
                      <a:pt x="289" y="2"/>
                    </a:lnTo>
                    <a:lnTo>
                      <a:pt x="290" y="2"/>
                    </a:lnTo>
                    <a:lnTo>
                      <a:pt x="291" y="2"/>
                    </a:lnTo>
                    <a:lnTo>
                      <a:pt x="292" y="2"/>
                    </a:lnTo>
                    <a:lnTo>
                      <a:pt x="293" y="2"/>
                    </a:lnTo>
                    <a:lnTo>
                      <a:pt x="294" y="2"/>
                    </a:lnTo>
                    <a:lnTo>
                      <a:pt x="295" y="2"/>
                    </a:lnTo>
                    <a:lnTo>
                      <a:pt x="296" y="2"/>
                    </a:lnTo>
                    <a:lnTo>
                      <a:pt x="297" y="2"/>
                    </a:lnTo>
                    <a:lnTo>
                      <a:pt x="298" y="3"/>
                    </a:lnTo>
                    <a:lnTo>
                      <a:pt x="299" y="3"/>
                    </a:lnTo>
                    <a:lnTo>
                      <a:pt x="300" y="3"/>
                    </a:lnTo>
                    <a:lnTo>
                      <a:pt x="301" y="3"/>
                    </a:lnTo>
                    <a:lnTo>
                      <a:pt x="302" y="3"/>
                    </a:lnTo>
                    <a:lnTo>
                      <a:pt x="303" y="3"/>
                    </a:lnTo>
                    <a:lnTo>
                      <a:pt x="304" y="3"/>
                    </a:lnTo>
                    <a:lnTo>
                      <a:pt x="305" y="4"/>
                    </a:lnTo>
                    <a:lnTo>
                      <a:pt x="307" y="4"/>
                    </a:lnTo>
                    <a:lnTo>
                      <a:pt x="308" y="4"/>
                    </a:lnTo>
                    <a:lnTo>
                      <a:pt x="309" y="4"/>
                    </a:lnTo>
                    <a:lnTo>
                      <a:pt x="311" y="4"/>
                    </a:lnTo>
                    <a:lnTo>
                      <a:pt x="312" y="5"/>
                    </a:lnTo>
                    <a:lnTo>
                      <a:pt x="314" y="5"/>
                    </a:lnTo>
                    <a:lnTo>
                      <a:pt x="316" y="5"/>
                    </a:lnTo>
                    <a:lnTo>
                      <a:pt x="317" y="5"/>
                    </a:lnTo>
                    <a:lnTo>
                      <a:pt x="318" y="5"/>
                    </a:lnTo>
                    <a:lnTo>
                      <a:pt x="320" y="6"/>
                    </a:lnTo>
                    <a:lnTo>
                      <a:pt x="321" y="6"/>
                    </a:lnTo>
                    <a:lnTo>
                      <a:pt x="323" y="6"/>
                    </a:lnTo>
                    <a:lnTo>
                      <a:pt x="324" y="6"/>
                    </a:lnTo>
                    <a:lnTo>
                      <a:pt x="325" y="6"/>
                    </a:lnTo>
                    <a:lnTo>
                      <a:pt x="326" y="6"/>
                    </a:lnTo>
                    <a:lnTo>
                      <a:pt x="327" y="7"/>
                    </a:lnTo>
                    <a:lnTo>
                      <a:pt x="328" y="7"/>
                    </a:lnTo>
                    <a:lnTo>
                      <a:pt x="329" y="7"/>
                    </a:lnTo>
                    <a:lnTo>
                      <a:pt x="330" y="7"/>
                    </a:lnTo>
                    <a:lnTo>
                      <a:pt x="331" y="7"/>
                    </a:lnTo>
                    <a:lnTo>
                      <a:pt x="331" y="8"/>
                    </a:lnTo>
                    <a:lnTo>
                      <a:pt x="332" y="8"/>
                    </a:lnTo>
                    <a:lnTo>
                      <a:pt x="333" y="8"/>
                    </a:lnTo>
                    <a:lnTo>
                      <a:pt x="334" y="8"/>
                    </a:lnTo>
                    <a:lnTo>
                      <a:pt x="335" y="9"/>
                    </a:lnTo>
                    <a:lnTo>
                      <a:pt x="336" y="9"/>
                    </a:lnTo>
                    <a:lnTo>
                      <a:pt x="337" y="9"/>
                    </a:lnTo>
                    <a:lnTo>
                      <a:pt x="338" y="9"/>
                    </a:lnTo>
                    <a:lnTo>
                      <a:pt x="339" y="10"/>
                    </a:lnTo>
                    <a:lnTo>
                      <a:pt x="340" y="10"/>
                    </a:lnTo>
                    <a:lnTo>
                      <a:pt x="342" y="10"/>
                    </a:lnTo>
                    <a:lnTo>
                      <a:pt x="343" y="11"/>
                    </a:lnTo>
                    <a:lnTo>
                      <a:pt x="344" y="11"/>
                    </a:lnTo>
                    <a:lnTo>
                      <a:pt x="346" y="12"/>
                    </a:lnTo>
                    <a:lnTo>
                      <a:pt x="348" y="12"/>
                    </a:lnTo>
                    <a:lnTo>
                      <a:pt x="349" y="13"/>
                    </a:lnTo>
                    <a:lnTo>
                      <a:pt x="351" y="13"/>
                    </a:lnTo>
                    <a:lnTo>
                      <a:pt x="353" y="14"/>
                    </a:lnTo>
                    <a:lnTo>
                      <a:pt x="355" y="14"/>
                    </a:lnTo>
                    <a:lnTo>
                      <a:pt x="356" y="15"/>
                    </a:lnTo>
                    <a:lnTo>
                      <a:pt x="358" y="15"/>
                    </a:lnTo>
                    <a:lnTo>
                      <a:pt x="359" y="16"/>
                    </a:lnTo>
                    <a:lnTo>
                      <a:pt x="360" y="16"/>
                    </a:lnTo>
                    <a:lnTo>
                      <a:pt x="362" y="17"/>
                    </a:lnTo>
                    <a:lnTo>
                      <a:pt x="363" y="17"/>
                    </a:lnTo>
                    <a:lnTo>
                      <a:pt x="365" y="17"/>
                    </a:lnTo>
                    <a:lnTo>
                      <a:pt x="366" y="18"/>
                    </a:lnTo>
                    <a:lnTo>
                      <a:pt x="367" y="18"/>
                    </a:lnTo>
                    <a:lnTo>
                      <a:pt x="368" y="19"/>
                    </a:lnTo>
                    <a:lnTo>
                      <a:pt x="369" y="19"/>
                    </a:lnTo>
                    <a:lnTo>
                      <a:pt x="370" y="19"/>
                    </a:lnTo>
                    <a:lnTo>
                      <a:pt x="371" y="20"/>
                    </a:lnTo>
                    <a:lnTo>
                      <a:pt x="372" y="20"/>
                    </a:lnTo>
                    <a:lnTo>
                      <a:pt x="373" y="20"/>
                    </a:lnTo>
                    <a:lnTo>
                      <a:pt x="374" y="21"/>
                    </a:lnTo>
                    <a:lnTo>
                      <a:pt x="375" y="21"/>
                    </a:lnTo>
                    <a:lnTo>
                      <a:pt x="376" y="22"/>
                    </a:lnTo>
                    <a:lnTo>
                      <a:pt x="377" y="22"/>
                    </a:lnTo>
                    <a:lnTo>
                      <a:pt x="378" y="23"/>
                    </a:lnTo>
                    <a:lnTo>
                      <a:pt x="379" y="23"/>
                    </a:lnTo>
                    <a:lnTo>
                      <a:pt x="380" y="24"/>
                    </a:lnTo>
                    <a:lnTo>
                      <a:pt x="381" y="24"/>
                    </a:lnTo>
                    <a:lnTo>
                      <a:pt x="382" y="26"/>
                    </a:lnTo>
                    <a:lnTo>
                      <a:pt x="384" y="26"/>
                    </a:lnTo>
                    <a:lnTo>
                      <a:pt x="385" y="27"/>
                    </a:lnTo>
                    <a:lnTo>
                      <a:pt x="386" y="28"/>
                    </a:lnTo>
                    <a:lnTo>
                      <a:pt x="388" y="29"/>
                    </a:lnTo>
                    <a:lnTo>
                      <a:pt x="389" y="29"/>
                    </a:lnTo>
                    <a:lnTo>
                      <a:pt x="391" y="30"/>
                    </a:lnTo>
                    <a:lnTo>
                      <a:pt x="393" y="31"/>
                    </a:lnTo>
                    <a:lnTo>
                      <a:pt x="394" y="32"/>
                    </a:lnTo>
                    <a:lnTo>
                      <a:pt x="395" y="32"/>
                    </a:lnTo>
                    <a:lnTo>
                      <a:pt x="397" y="33"/>
                    </a:lnTo>
                    <a:lnTo>
                      <a:pt x="398" y="33"/>
                    </a:lnTo>
                    <a:lnTo>
                      <a:pt x="399" y="34"/>
                    </a:lnTo>
                    <a:lnTo>
                      <a:pt x="400" y="35"/>
                    </a:lnTo>
                    <a:lnTo>
                      <a:pt x="401" y="35"/>
                    </a:lnTo>
                    <a:lnTo>
                      <a:pt x="402" y="36"/>
                    </a:lnTo>
                    <a:lnTo>
                      <a:pt x="403" y="36"/>
                    </a:lnTo>
                    <a:lnTo>
                      <a:pt x="404" y="36"/>
                    </a:lnTo>
                    <a:lnTo>
                      <a:pt x="404" y="37"/>
                    </a:lnTo>
                    <a:lnTo>
                      <a:pt x="406" y="37"/>
                    </a:lnTo>
                    <a:lnTo>
                      <a:pt x="407" y="38"/>
                    </a:lnTo>
                    <a:lnTo>
                      <a:pt x="408" y="38"/>
                    </a:lnTo>
                    <a:lnTo>
                      <a:pt x="409" y="39"/>
                    </a:lnTo>
                    <a:lnTo>
                      <a:pt x="410" y="39"/>
                    </a:lnTo>
                    <a:lnTo>
                      <a:pt x="411" y="40"/>
                    </a:lnTo>
                    <a:lnTo>
                      <a:pt x="412" y="40"/>
                    </a:lnTo>
                    <a:lnTo>
                      <a:pt x="413" y="41"/>
                    </a:lnTo>
                    <a:lnTo>
                      <a:pt x="414" y="42"/>
                    </a:lnTo>
                    <a:lnTo>
                      <a:pt x="415" y="42"/>
                    </a:lnTo>
                    <a:lnTo>
                      <a:pt x="416" y="43"/>
                    </a:lnTo>
                    <a:lnTo>
                      <a:pt x="417" y="43"/>
                    </a:lnTo>
                    <a:lnTo>
                      <a:pt x="419" y="44"/>
                    </a:lnTo>
                    <a:lnTo>
                      <a:pt x="420" y="45"/>
                    </a:lnTo>
                    <a:lnTo>
                      <a:pt x="421" y="45"/>
                    </a:lnTo>
                    <a:lnTo>
                      <a:pt x="422" y="46"/>
                    </a:lnTo>
                    <a:lnTo>
                      <a:pt x="424" y="47"/>
                    </a:lnTo>
                    <a:lnTo>
                      <a:pt x="425" y="48"/>
                    </a:lnTo>
                    <a:lnTo>
                      <a:pt x="426" y="48"/>
                    </a:lnTo>
                    <a:lnTo>
                      <a:pt x="428" y="49"/>
                    </a:lnTo>
                    <a:lnTo>
                      <a:pt x="429" y="50"/>
                    </a:lnTo>
                    <a:lnTo>
                      <a:pt x="430" y="50"/>
                    </a:lnTo>
                    <a:lnTo>
                      <a:pt x="431" y="51"/>
                    </a:lnTo>
                    <a:lnTo>
                      <a:pt x="432" y="51"/>
                    </a:lnTo>
                    <a:lnTo>
                      <a:pt x="433" y="52"/>
                    </a:lnTo>
                    <a:lnTo>
                      <a:pt x="434" y="52"/>
                    </a:lnTo>
                    <a:lnTo>
                      <a:pt x="435" y="53"/>
                    </a:lnTo>
                    <a:lnTo>
                      <a:pt x="436" y="54"/>
                    </a:lnTo>
                    <a:lnTo>
                      <a:pt x="437" y="54"/>
                    </a:lnTo>
                    <a:lnTo>
                      <a:pt x="438" y="55"/>
                    </a:lnTo>
                    <a:lnTo>
                      <a:pt x="439" y="55"/>
                    </a:lnTo>
                    <a:lnTo>
                      <a:pt x="440" y="56"/>
                    </a:lnTo>
                    <a:lnTo>
                      <a:pt x="441" y="57"/>
                    </a:lnTo>
                    <a:lnTo>
                      <a:pt x="442" y="58"/>
                    </a:lnTo>
                    <a:lnTo>
                      <a:pt x="443" y="58"/>
                    </a:lnTo>
                    <a:lnTo>
                      <a:pt x="444" y="58"/>
                    </a:lnTo>
                    <a:lnTo>
                      <a:pt x="444" y="59"/>
                    </a:lnTo>
                    <a:lnTo>
                      <a:pt x="445" y="59"/>
                    </a:lnTo>
                    <a:lnTo>
                      <a:pt x="446" y="60"/>
                    </a:lnTo>
                    <a:lnTo>
                      <a:pt x="448" y="60"/>
                    </a:lnTo>
                    <a:lnTo>
                      <a:pt x="449" y="61"/>
                    </a:lnTo>
                    <a:lnTo>
                      <a:pt x="450" y="62"/>
                    </a:lnTo>
                    <a:lnTo>
                      <a:pt x="452" y="63"/>
                    </a:lnTo>
                    <a:lnTo>
                      <a:pt x="453" y="64"/>
                    </a:lnTo>
                    <a:lnTo>
                      <a:pt x="454" y="64"/>
                    </a:lnTo>
                    <a:lnTo>
                      <a:pt x="455" y="65"/>
                    </a:lnTo>
                    <a:lnTo>
                      <a:pt x="456" y="66"/>
                    </a:lnTo>
                    <a:lnTo>
                      <a:pt x="457" y="66"/>
                    </a:lnTo>
                    <a:lnTo>
                      <a:pt x="458" y="68"/>
                    </a:lnTo>
                    <a:lnTo>
                      <a:pt x="459" y="69"/>
                    </a:lnTo>
                    <a:lnTo>
                      <a:pt x="460" y="69"/>
                    </a:lnTo>
                    <a:lnTo>
                      <a:pt x="461" y="70"/>
                    </a:lnTo>
                    <a:lnTo>
                      <a:pt x="462" y="71"/>
                    </a:lnTo>
                    <a:lnTo>
                      <a:pt x="463" y="71"/>
                    </a:lnTo>
                    <a:lnTo>
                      <a:pt x="463" y="72"/>
                    </a:lnTo>
                    <a:lnTo>
                      <a:pt x="464" y="72"/>
                    </a:lnTo>
                    <a:lnTo>
                      <a:pt x="465" y="73"/>
                    </a:lnTo>
                    <a:lnTo>
                      <a:pt x="466" y="73"/>
                    </a:lnTo>
                    <a:lnTo>
                      <a:pt x="466" y="74"/>
                    </a:lnTo>
                    <a:lnTo>
                      <a:pt x="467" y="74"/>
                    </a:lnTo>
                    <a:lnTo>
                      <a:pt x="468" y="75"/>
                    </a:lnTo>
                    <a:lnTo>
                      <a:pt x="469" y="76"/>
                    </a:lnTo>
                    <a:lnTo>
                      <a:pt x="470" y="76"/>
                    </a:lnTo>
                    <a:lnTo>
                      <a:pt x="471" y="77"/>
                    </a:lnTo>
                    <a:lnTo>
                      <a:pt x="472" y="78"/>
                    </a:lnTo>
                    <a:lnTo>
                      <a:pt x="473" y="79"/>
                    </a:lnTo>
                    <a:lnTo>
                      <a:pt x="474" y="80"/>
                    </a:lnTo>
                    <a:lnTo>
                      <a:pt x="475" y="80"/>
                    </a:lnTo>
                    <a:lnTo>
                      <a:pt x="476" y="81"/>
                    </a:lnTo>
                    <a:lnTo>
                      <a:pt x="476" y="82"/>
                    </a:lnTo>
                    <a:lnTo>
                      <a:pt x="477" y="82"/>
                    </a:lnTo>
                    <a:lnTo>
                      <a:pt x="478" y="82"/>
                    </a:lnTo>
                    <a:lnTo>
                      <a:pt x="478" y="83"/>
                    </a:lnTo>
                    <a:lnTo>
                      <a:pt x="479" y="83"/>
                    </a:lnTo>
                    <a:lnTo>
                      <a:pt x="479" y="84"/>
                    </a:lnTo>
                    <a:lnTo>
                      <a:pt x="480" y="84"/>
                    </a:lnTo>
                    <a:lnTo>
                      <a:pt x="480" y="85"/>
                    </a:lnTo>
                    <a:lnTo>
                      <a:pt x="481" y="85"/>
                    </a:lnTo>
                    <a:lnTo>
                      <a:pt x="482" y="86"/>
                    </a:lnTo>
                    <a:lnTo>
                      <a:pt x="483" y="87"/>
                    </a:lnTo>
                    <a:lnTo>
                      <a:pt x="484" y="87"/>
                    </a:lnTo>
                    <a:lnTo>
                      <a:pt x="484" y="88"/>
                    </a:lnTo>
                    <a:lnTo>
                      <a:pt x="485" y="88"/>
                    </a:lnTo>
                    <a:lnTo>
                      <a:pt x="486" y="89"/>
                    </a:lnTo>
                    <a:lnTo>
                      <a:pt x="487" y="89"/>
                    </a:lnTo>
                    <a:lnTo>
                      <a:pt x="487" y="90"/>
                    </a:lnTo>
                    <a:lnTo>
                      <a:pt x="489" y="90"/>
                    </a:lnTo>
                    <a:lnTo>
                      <a:pt x="490" y="91"/>
                    </a:lnTo>
                    <a:lnTo>
                      <a:pt x="491" y="92"/>
                    </a:lnTo>
                    <a:lnTo>
                      <a:pt x="492" y="92"/>
                    </a:lnTo>
                    <a:lnTo>
                      <a:pt x="493" y="93"/>
                    </a:lnTo>
                    <a:lnTo>
                      <a:pt x="494" y="94"/>
                    </a:lnTo>
                    <a:lnTo>
                      <a:pt x="495" y="94"/>
                    </a:lnTo>
                    <a:lnTo>
                      <a:pt x="495" y="95"/>
                    </a:lnTo>
                    <a:lnTo>
                      <a:pt x="496" y="95"/>
                    </a:lnTo>
                    <a:lnTo>
                      <a:pt x="497" y="96"/>
                    </a:lnTo>
                    <a:lnTo>
                      <a:pt x="498" y="96"/>
                    </a:lnTo>
                    <a:lnTo>
                      <a:pt x="498" y="97"/>
                    </a:lnTo>
                    <a:lnTo>
                      <a:pt x="499" y="97"/>
                    </a:lnTo>
                    <a:lnTo>
                      <a:pt x="500" y="98"/>
                    </a:lnTo>
                    <a:lnTo>
                      <a:pt x="501" y="98"/>
                    </a:lnTo>
                    <a:lnTo>
                      <a:pt x="501" y="99"/>
                    </a:lnTo>
                    <a:lnTo>
                      <a:pt x="502" y="99"/>
                    </a:lnTo>
                    <a:lnTo>
                      <a:pt x="502" y="100"/>
                    </a:lnTo>
                    <a:lnTo>
                      <a:pt x="503" y="100"/>
                    </a:lnTo>
                    <a:lnTo>
                      <a:pt x="504" y="101"/>
                    </a:lnTo>
                    <a:lnTo>
                      <a:pt x="505" y="102"/>
                    </a:lnTo>
                    <a:lnTo>
                      <a:pt x="506" y="103"/>
                    </a:lnTo>
                    <a:lnTo>
                      <a:pt x="507" y="104"/>
                    </a:lnTo>
                    <a:lnTo>
                      <a:pt x="508" y="105"/>
                    </a:lnTo>
                    <a:lnTo>
                      <a:pt x="509" y="106"/>
                    </a:lnTo>
                    <a:lnTo>
                      <a:pt x="510" y="107"/>
                    </a:lnTo>
                    <a:lnTo>
                      <a:pt x="511" y="108"/>
                    </a:lnTo>
                    <a:lnTo>
                      <a:pt x="512" y="110"/>
                    </a:lnTo>
                    <a:lnTo>
                      <a:pt x="513" y="111"/>
                    </a:lnTo>
                    <a:lnTo>
                      <a:pt x="514" y="112"/>
                    </a:lnTo>
                    <a:lnTo>
                      <a:pt x="514" y="113"/>
                    </a:lnTo>
                    <a:lnTo>
                      <a:pt x="515" y="114"/>
                    </a:lnTo>
                    <a:lnTo>
                      <a:pt x="516" y="115"/>
                    </a:lnTo>
                    <a:lnTo>
                      <a:pt x="517" y="115"/>
                    </a:lnTo>
                    <a:lnTo>
                      <a:pt x="518" y="116"/>
                    </a:lnTo>
                    <a:lnTo>
                      <a:pt x="519" y="117"/>
                    </a:lnTo>
                    <a:lnTo>
                      <a:pt x="519" y="118"/>
                    </a:lnTo>
                    <a:lnTo>
                      <a:pt x="520" y="119"/>
                    </a:lnTo>
                    <a:lnTo>
                      <a:pt x="521" y="119"/>
                    </a:lnTo>
                    <a:lnTo>
                      <a:pt x="521" y="120"/>
                    </a:lnTo>
                    <a:lnTo>
                      <a:pt x="522" y="121"/>
                    </a:lnTo>
                    <a:lnTo>
                      <a:pt x="523" y="121"/>
                    </a:lnTo>
                    <a:lnTo>
                      <a:pt x="523" y="122"/>
                    </a:lnTo>
                    <a:lnTo>
                      <a:pt x="524" y="122"/>
                    </a:lnTo>
                    <a:lnTo>
                      <a:pt x="524" y="123"/>
                    </a:lnTo>
                    <a:lnTo>
                      <a:pt x="525" y="124"/>
                    </a:lnTo>
                    <a:lnTo>
                      <a:pt x="526" y="125"/>
                    </a:lnTo>
                    <a:lnTo>
                      <a:pt x="527" y="126"/>
                    </a:lnTo>
                    <a:lnTo>
                      <a:pt x="528" y="127"/>
                    </a:lnTo>
                    <a:lnTo>
                      <a:pt x="528" y="128"/>
                    </a:lnTo>
                    <a:lnTo>
                      <a:pt x="529" y="128"/>
                    </a:lnTo>
                    <a:lnTo>
                      <a:pt x="529" y="129"/>
                    </a:lnTo>
                    <a:lnTo>
                      <a:pt x="531" y="130"/>
                    </a:lnTo>
                    <a:lnTo>
                      <a:pt x="532" y="131"/>
                    </a:lnTo>
                    <a:lnTo>
                      <a:pt x="533" y="132"/>
                    </a:lnTo>
                    <a:lnTo>
                      <a:pt x="533" y="133"/>
                    </a:lnTo>
                    <a:lnTo>
                      <a:pt x="534" y="134"/>
                    </a:lnTo>
                    <a:lnTo>
                      <a:pt x="535" y="135"/>
                    </a:lnTo>
                    <a:lnTo>
                      <a:pt x="536" y="136"/>
                    </a:lnTo>
                    <a:lnTo>
                      <a:pt x="537" y="137"/>
                    </a:lnTo>
                    <a:lnTo>
                      <a:pt x="538" y="139"/>
                    </a:lnTo>
                    <a:lnTo>
                      <a:pt x="540" y="140"/>
                    </a:lnTo>
                    <a:lnTo>
                      <a:pt x="541" y="141"/>
                    </a:lnTo>
                    <a:lnTo>
                      <a:pt x="542" y="143"/>
                    </a:lnTo>
                    <a:lnTo>
                      <a:pt x="543" y="144"/>
                    </a:lnTo>
                    <a:lnTo>
                      <a:pt x="544" y="145"/>
                    </a:lnTo>
                    <a:lnTo>
                      <a:pt x="544" y="146"/>
                    </a:lnTo>
                    <a:lnTo>
                      <a:pt x="545" y="147"/>
                    </a:lnTo>
                    <a:lnTo>
                      <a:pt x="546" y="148"/>
                    </a:lnTo>
                    <a:lnTo>
                      <a:pt x="547" y="149"/>
                    </a:lnTo>
                    <a:lnTo>
                      <a:pt x="548" y="151"/>
                    </a:lnTo>
                    <a:lnTo>
                      <a:pt x="549" y="152"/>
                    </a:lnTo>
                    <a:lnTo>
                      <a:pt x="549" y="153"/>
                    </a:lnTo>
                    <a:lnTo>
                      <a:pt x="550" y="154"/>
                    </a:lnTo>
                    <a:lnTo>
                      <a:pt x="551" y="155"/>
                    </a:lnTo>
                    <a:lnTo>
                      <a:pt x="552" y="156"/>
                    </a:lnTo>
                    <a:lnTo>
                      <a:pt x="552" y="157"/>
                    </a:lnTo>
                    <a:lnTo>
                      <a:pt x="553" y="157"/>
                    </a:lnTo>
                    <a:lnTo>
                      <a:pt x="553" y="158"/>
                    </a:lnTo>
                    <a:lnTo>
                      <a:pt x="554" y="159"/>
                    </a:lnTo>
                    <a:lnTo>
                      <a:pt x="555" y="160"/>
                    </a:lnTo>
                    <a:lnTo>
                      <a:pt x="555" y="161"/>
                    </a:lnTo>
                    <a:lnTo>
                      <a:pt x="556" y="162"/>
                    </a:lnTo>
                    <a:lnTo>
                      <a:pt x="557" y="163"/>
                    </a:lnTo>
                    <a:lnTo>
                      <a:pt x="558" y="164"/>
                    </a:lnTo>
                    <a:lnTo>
                      <a:pt x="558" y="165"/>
                    </a:lnTo>
                    <a:lnTo>
                      <a:pt x="559" y="167"/>
                    </a:lnTo>
                    <a:lnTo>
                      <a:pt x="560" y="168"/>
                    </a:lnTo>
                    <a:lnTo>
                      <a:pt x="561" y="169"/>
                    </a:lnTo>
                    <a:lnTo>
                      <a:pt x="562" y="171"/>
                    </a:lnTo>
                    <a:lnTo>
                      <a:pt x="563" y="172"/>
                    </a:lnTo>
                    <a:lnTo>
                      <a:pt x="565" y="174"/>
                    </a:lnTo>
                    <a:lnTo>
                      <a:pt x="566" y="175"/>
                    </a:lnTo>
                    <a:lnTo>
                      <a:pt x="567" y="177"/>
                    </a:lnTo>
                    <a:lnTo>
                      <a:pt x="568" y="178"/>
                    </a:lnTo>
                    <a:lnTo>
                      <a:pt x="569" y="179"/>
                    </a:lnTo>
                    <a:lnTo>
                      <a:pt x="569" y="181"/>
                    </a:lnTo>
                    <a:lnTo>
                      <a:pt x="570" y="182"/>
                    </a:lnTo>
                    <a:lnTo>
                      <a:pt x="572" y="183"/>
                    </a:lnTo>
                    <a:lnTo>
                      <a:pt x="573" y="184"/>
                    </a:lnTo>
                    <a:lnTo>
                      <a:pt x="573" y="185"/>
                    </a:lnTo>
                    <a:lnTo>
                      <a:pt x="574" y="186"/>
                    </a:lnTo>
                    <a:lnTo>
                      <a:pt x="575" y="186"/>
                    </a:lnTo>
                    <a:lnTo>
                      <a:pt x="575" y="187"/>
                    </a:lnTo>
                    <a:lnTo>
                      <a:pt x="576" y="188"/>
                    </a:lnTo>
                    <a:lnTo>
                      <a:pt x="577" y="189"/>
                    </a:lnTo>
                    <a:lnTo>
                      <a:pt x="577" y="190"/>
                    </a:lnTo>
                    <a:lnTo>
                      <a:pt x="578" y="191"/>
                    </a:lnTo>
                    <a:lnTo>
                      <a:pt x="578" y="193"/>
                    </a:lnTo>
                    <a:lnTo>
                      <a:pt x="579" y="193"/>
                    </a:lnTo>
                    <a:lnTo>
                      <a:pt x="580" y="194"/>
                    </a:lnTo>
                    <a:lnTo>
                      <a:pt x="580" y="195"/>
                    </a:lnTo>
                    <a:lnTo>
                      <a:pt x="581" y="196"/>
                    </a:lnTo>
                    <a:lnTo>
                      <a:pt x="582" y="197"/>
                    </a:lnTo>
                    <a:lnTo>
                      <a:pt x="582" y="198"/>
                    </a:lnTo>
                    <a:lnTo>
                      <a:pt x="583" y="199"/>
                    </a:lnTo>
                    <a:lnTo>
                      <a:pt x="584" y="200"/>
                    </a:lnTo>
                    <a:lnTo>
                      <a:pt x="585" y="202"/>
                    </a:lnTo>
                    <a:lnTo>
                      <a:pt x="586" y="203"/>
                    </a:lnTo>
                    <a:lnTo>
                      <a:pt x="587" y="204"/>
                    </a:lnTo>
                    <a:lnTo>
                      <a:pt x="588" y="206"/>
                    </a:lnTo>
                    <a:lnTo>
                      <a:pt x="589" y="207"/>
                    </a:lnTo>
                    <a:lnTo>
                      <a:pt x="590" y="209"/>
                    </a:lnTo>
                    <a:lnTo>
                      <a:pt x="591" y="211"/>
                    </a:lnTo>
                    <a:lnTo>
                      <a:pt x="592" y="212"/>
                    </a:lnTo>
                    <a:lnTo>
                      <a:pt x="593" y="214"/>
                    </a:lnTo>
                    <a:lnTo>
                      <a:pt x="594" y="215"/>
                    </a:lnTo>
                    <a:lnTo>
                      <a:pt x="595" y="216"/>
                    </a:lnTo>
                    <a:lnTo>
                      <a:pt x="596" y="217"/>
                    </a:lnTo>
                    <a:lnTo>
                      <a:pt x="597" y="219"/>
                    </a:lnTo>
                    <a:lnTo>
                      <a:pt x="598" y="220"/>
                    </a:lnTo>
                    <a:lnTo>
                      <a:pt x="599" y="221"/>
                    </a:lnTo>
                    <a:lnTo>
                      <a:pt x="599" y="222"/>
                    </a:lnTo>
                    <a:lnTo>
                      <a:pt x="600" y="223"/>
                    </a:lnTo>
                    <a:lnTo>
                      <a:pt x="601" y="224"/>
                    </a:lnTo>
                    <a:lnTo>
                      <a:pt x="602" y="225"/>
                    </a:lnTo>
                    <a:lnTo>
                      <a:pt x="602" y="226"/>
                    </a:lnTo>
                    <a:lnTo>
                      <a:pt x="603" y="227"/>
                    </a:lnTo>
                    <a:lnTo>
                      <a:pt x="603" y="228"/>
                    </a:lnTo>
                    <a:lnTo>
                      <a:pt x="604" y="228"/>
                    </a:lnTo>
                    <a:lnTo>
                      <a:pt x="604" y="229"/>
                    </a:lnTo>
                    <a:lnTo>
                      <a:pt x="605" y="230"/>
                    </a:lnTo>
                    <a:lnTo>
                      <a:pt x="605" y="231"/>
                    </a:lnTo>
                    <a:lnTo>
                      <a:pt x="606" y="231"/>
                    </a:lnTo>
                    <a:lnTo>
                      <a:pt x="606" y="232"/>
                    </a:lnTo>
                    <a:lnTo>
                      <a:pt x="607" y="233"/>
                    </a:lnTo>
                    <a:lnTo>
                      <a:pt x="607" y="235"/>
                    </a:lnTo>
                    <a:lnTo>
                      <a:pt x="608" y="236"/>
                    </a:lnTo>
                    <a:lnTo>
                      <a:pt x="609" y="237"/>
                    </a:lnTo>
                    <a:lnTo>
                      <a:pt x="609" y="238"/>
                    </a:lnTo>
                    <a:lnTo>
                      <a:pt x="610" y="239"/>
                    </a:lnTo>
                    <a:lnTo>
                      <a:pt x="611" y="241"/>
                    </a:lnTo>
                    <a:lnTo>
                      <a:pt x="611" y="242"/>
                    </a:lnTo>
                    <a:lnTo>
                      <a:pt x="612" y="243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12" name="Freeform 50">
                <a:extLst>
                  <a:ext uri="{FF2B5EF4-FFF2-40B4-BE49-F238E27FC236}">
                    <a16:creationId xmlns:a16="http://schemas.microsoft.com/office/drawing/2014/main" id="{4501CB45-9535-5943-BDC9-99813340FA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2726"/>
                <a:ext cx="459" cy="183"/>
              </a:xfrm>
              <a:custGeom>
                <a:avLst/>
                <a:gdLst>
                  <a:gd name="T0" fmla="*/ 3 w 612"/>
                  <a:gd name="T1" fmla="*/ 5 h 244"/>
                  <a:gd name="T2" fmla="*/ 4 w 612"/>
                  <a:gd name="T3" fmla="*/ 5 h 244"/>
                  <a:gd name="T4" fmla="*/ 5 w 612"/>
                  <a:gd name="T5" fmla="*/ 5 h 244"/>
                  <a:gd name="T6" fmla="*/ 5 w 612"/>
                  <a:gd name="T7" fmla="*/ 5 h 244"/>
                  <a:gd name="T8" fmla="*/ 6 w 612"/>
                  <a:gd name="T9" fmla="*/ 5 h 244"/>
                  <a:gd name="T10" fmla="*/ 6 w 612"/>
                  <a:gd name="T11" fmla="*/ 5 h 244"/>
                  <a:gd name="T12" fmla="*/ 6 w 612"/>
                  <a:gd name="T13" fmla="*/ 5 h 244"/>
                  <a:gd name="T14" fmla="*/ 6 w 612"/>
                  <a:gd name="T15" fmla="*/ 5 h 244"/>
                  <a:gd name="T16" fmla="*/ 6 w 612"/>
                  <a:gd name="T17" fmla="*/ 5 h 244"/>
                  <a:gd name="T18" fmla="*/ 6 w 612"/>
                  <a:gd name="T19" fmla="*/ 5 h 244"/>
                  <a:gd name="T20" fmla="*/ 6 w 612"/>
                  <a:gd name="T21" fmla="*/ 5 h 244"/>
                  <a:gd name="T22" fmla="*/ 6 w 612"/>
                  <a:gd name="T23" fmla="*/ 5 h 244"/>
                  <a:gd name="T24" fmla="*/ 6 w 612"/>
                  <a:gd name="T25" fmla="*/ 5 h 244"/>
                  <a:gd name="T26" fmla="*/ 6 w 612"/>
                  <a:gd name="T27" fmla="*/ 5 h 244"/>
                  <a:gd name="T28" fmla="*/ 7 w 612"/>
                  <a:gd name="T29" fmla="*/ 5 h 244"/>
                  <a:gd name="T30" fmla="*/ 7 w 612"/>
                  <a:gd name="T31" fmla="*/ 5 h 244"/>
                  <a:gd name="T32" fmla="*/ 8 w 612"/>
                  <a:gd name="T33" fmla="*/ 5 h 244"/>
                  <a:gd name="T34" fmla="*/ 8 w 612"/>
                  <a:gd name="T35" fmla="*/ 5 h 244"/>
                  <a:gd name="T36" fmla="*/ 8 w 612"/>
                  <a:gd name="T37" fmla="*/ 5 h 244"/>
                  <a:gd name="T38" fmla="*/ 8 w 612"/>
                  <a:gd name="T39" fmla="*/ 5 h 244"/>
                  <a:gd name="T40" fmla="*/ 8 w 612"/>
                  <a:gd name="T41" fmla="*/ 4 h 244"/>
                  <a:gd name="T42" fmla="*/ 8 w 612"/>
                  <a:gd name="T43" fmla="*/ 4 h 244"/>
                  <a:gd name="T44" fmla="*/ 8 w 612"/>
                  <a:gd name="T45" fmla="*/ 4 h 244"/>
                  <a:gd name="T46" fmla="*/ 8 w 612"/>
                  <a:gd name="T47" fmla="*/ 4 h 244"/>
                  <a:gd name="T48" fmla="*/ 8 w 612"/>
                  <a:gd name="T49" fmla="*/ 4 h 244"/>
                  <a:gd name="T50" fmla="*/ 8 w 612"/>
                  <a:gd name="T51" fmla="*/ 4 h 244"/>
                  <a:gd name="T52" fmla="*/ 8 w 612"/>
                  <a:gd name="T53" fmla="*/ 4 h 244"/>
                  <a:gd name="T54" fmla="*/ 8 w 612"/>
                  <a:gd name="T55" fmla="*/ 4 h 244"/>
                  <a:gd name="T56" fmla="*/ 8 w 612"/>
                  <a:gd name="T57" fmla="*/ 4 h 244"/>
                  <a:gd name="T58" fmla="*/ 8 w 612"/>
                  <a:gd name="T59" fmla="*/ 4 h 244"/>
                  <a:gd name="T60" fmla="*/ 8 w 612"/>
                  <a:gd name="T61" fmla="*/ 4 h 244"/>
                  <a:gd name="T62" fmla="*/ 8 w 612"/>
                  <a:gd name="T63" fmla="*/ 4 h 244"/>
                  <a:gd name="T64" fmla="*/ 8 w 612"/>
                  <a:gd name="T65" fmla="*/ 4 h 244"/>
                  <a:gd name="T66" fmla="*/ 9 w 612"/>
                  <a:gd name="T67" fmla="*/ 4 h 244"/>
                  <a:gd name="T68" fmla="*/ 9 w 612"/>
                  <a:gd name="T69" fmla="*/ 4 h 244"/>
                  <a:gd name="T70" fmla="*/ 9 w 612"/>
                  <a:gd name="T71" fmla="*/ 3 h 244"/>
                  <a:gd name="T72" fmla="*/ 9 w 612"/>
                  <a:gd name="T73" fmla="*/ 3 h 244"/>
                  <a:gd name="T74" fmla="*/ 10 w 612"/>
                  <a:gd name="T75" fmla="*/ 3 h 244"/>
                  <a:gd name="T76" fmla="*/ 10 w 612"/>
                  <a:gd name="T77" fmla="*/ 3 h 244"/>
                  <a:gd name="T78" fmla="*/ 10 w 612"/>
                  <a:gd name="T79" fmla="*/ 3 h 244"/>
                  <a:gd name="T80" fmla="*/ 10 w 612"/>
                  <a:gd name="T81" fmla="*/ 3 h 244"/>
                  <a:gd name="T82" fmla="*/ 10 w 612"/>
                  <a:gd name="T83" fmla="*/ 3 h 244"/>
                  <a:gd name="T84" fmla="*/ 10 w 612"/>
                  <a:gd name="T85" fmla="*/ 3 h 244"/>
                  <a:gd name="T86" fmla="*/ 10 w 612"/>
                  <a:gd name="T87" fmla="*/ 3 h 244"/>
                  <a:gd name="T88" fmla="*/ 10 w 612"/>
                  <a:gd name="T89" fmla="*/ 3 h 244"/>
                  <a:gd name="T90" fmla="*/ 10 w 612"/>
                  <a:gd name="T91" fmla="*/ 2 h 244"/>
                  <a:gd name="T92" fmla="*/ 10 w 612"/>
                  <a:gd name="T93" fmla="*/ 2 h 244"/>
                  <a:gd name="T94" fmla="*/ 11 w 612"/>
                  <a:gd name="T95" fmla="*/ 2 h 244"/>
                  <a:gd name="T96" fmla="*/ 11 w 612"/>
                  <a:gd name="T97" fmla="*/ 2 h 244"/>
                  <a:gd name="T98" fmla="*/ 11 w 612"/>
                  <a:gd name="T99" fmla="*/ 2 h 244"/>
                  <a:gd name="T100" fmla="*/ 11 w 612"/>
                  <a:gd name="T101" fmla="*/ 2 h 244"/>
                  <a:gd name="T102" fmla="*/ 11 w 612"/>
                  <a:gd name="T103" fmla="*/ 2 h 244"/>
                  <a:gd name="T104" fmla="*/ 11 w 612"/>
                  <a:gd name="T105" fmla="*/ 2 h 244"/>
                  <a:gd name="T106" fmla="*/ 11 w 612"/>
                  <a:gd name="T107" fmla="*/ 2 h 244"/>
                  <a:gd name="T108" fmla="*/ 11 w 612"/>
                  <a:gd name="T109" fmla="*/ 2 h 244"/>
                  <a:gd name="T110" fmla="*/ 11 w 612"/>
                  <a:gd name="T111" fmla="*/ 2 h 244"/>
                  <a:gd name="T112" fmla="*/ 11 w 612"/>
                  <a:gd name="T113" fmla="*/ 2 h 244"/>
                  <a:gd name="T114" fmla="*/ 11 w 612"/>
                  <a:gd name="T115" fmla="*/ 2 h 244"/>
                  <a:gd name="T116" fmla="*/ 11 w 612"/>
                  <a:gd name="T117" fmla="*/ 2 h 244"/>
                  <a:gd name="T118" fmla="*/ 11 w 612"/>
                  <a:gd name="T119" fmla="*/ 2 h 244"/>
                  <a:gd name="T120" fmla="*/ 11 w 612"/>
                  <a:gd name="T121" fmla="*/ 2 h 24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12"/>
                  <a:gd name="T184" fmla="*/ 0 h 244"/>
                  <a:gd name="T185" fmla="*/ 612 w 612"/>
                  <a:gd name="T186" fmla="*/ 244 h 24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12" h="244">
                    <a:moveTo>
                      <a:pt x="0" y="244"/>
                    </a:moveTo>
                    <a:lnTo>
                      <a:pt x="23" y="244"/>
                    </a:lnTo>
                    <a:lnTo>
                      <a:pt x="46" y="244"/>
                    </a:lnTo>
                    <a:lnTo>
                      <a:pt x="66" y="244"/>
                    </a:lnTo>
                    <a:lnTo>
                      <a:pt x="85" y="244"/>
                    </a:lnTo>
                    <a:lnTo>
                      <a:pt x="103" y="244"/>
                    </a:lnTo>
                    <a:lnTo>
                      <a:pt x="120" y="244"/>
                    </a:lnTo>
                    <a:lnTo>
                      <a:pt x="135" y="244"/>
                    </a:lnTo>
                    <a:lnTo>
                      <a:pt x="149" y="244"/>
                    </a:lnTo>
                    <a:lnTo>
                      <a:pt x="163" y="244"/>
                    </a:lnTo>
                    <a:lnTo>
                      <a:pt x="175" y="244"/>
                    </a:lnTo>
                    <a:lnTo>
                      <a:pt x="185" y="244"/>
                    </a:lnTo>
                    <a:lnTo>
                      <a:pt x="195" y="244"/>
                    </a:lnTo>
                    <a:lnTo>
                      <a:pt x="205" y="244"/>
                    </a:lnTo>
                    <a:lnTo>
                      <a:pt x="214" y="244"/>
                    </a:lnTo>
                    <a:lnTo>
                      <a:pt x="221" y="244"/>
                    </a:lnTo>
                    <a:lnTo>
                      <a:pt x="228" y="244"/>
                    </a:lnTo>
                    <a:lnTo>
                      <a:pt x="234" y="244"/>
                    </a:lnTo>
                    <a:lnTo>
                      <a:pt x="240" y="244"/>
                    </a:lnTo>
                    <a:lnTo>
                      <a:pt x="245" y="244"/>
                    </a:lnTo>
                    <a:lnTo>
                      <a:pt x="249" y="243"/>
                    </a:lnTo>
                    <a:lnTo>
                      <a:pt x="253" y="243"/>
                    </a:lnTo>
                    <a:lnTo>
                      <a:pt x="256" y="243"/>
                    </a:lnTo>
                    <a:lnTo>
                      <a:pt x="259" y="243"/>
                    </a:lnTo>
                    <a:lnTo>
                      <a:pt x="261" y="243"/>
                    </a:lnTo>
                    <a:lnTo>
                      <a:pt x="264" y="243"/>
                    </a:lnTo>
                    <a:lnTo>
                      <a:pt x="266" y="243"/>
                    </a:lnTo>
                    <a:lnTo>
                      <a:pt x="268" y="243"/>
                    </a:lnTo>
                    <a:lnTo>
                      <a:pt x="269" y="243"/>
                    </a:lnTo>
                    <a:lnTo>
                      <a:pt x="271" y="243"/>
                    </a:lnTo>
                    <a:lnTo>
                      <a:pt x="273" y="243"/>
                    </a:lnTo>
                    <a:lnTo>
                      <a:pt x="274" y="243"/>
                    </a:lnTo>
                    <a:lnTo>
                      <a:pt x="276" y="243"/>
                    </a:lnTo>
                    <a:lnTo>
                      <a:pt x="278" y="242"/>
                    </a:lnTo>
                    <a:lnTo>
                      <a:pt x="279" y="242"/>
                    </a:lnTo>
                    <a:lnTo>
                      <a:pt x="282" y="242"/>
                    </a:lnTo>
                    <a:lnTo>
                      <a:pt x="283" y="242"/>
                    </a:lnTo>
                    <a:lnTo>
                      <a:pt x="284" y="242"/>
                    </a:lnTo>
                    <a:lnTo>
                      <a:pt x="285" y="242"/>
                    </a:lnTo>
                    <a:lnTo>
                      <a:pt x="287" y="242"/>
                    </a:lnTo>
                    <a:lnTo>
                      <a:pt x="288" y="242"/>
                    </a:lnTo>
                    <a:lnTo>
                      <a:pt x="289" y="242"/>
                    </a:lnTo>
                    <a:lnTo>
                      <a:pt x="290" y="242"/>
                    </a:lnTo>
                    <a:lnTo>
                      <a:pt x="291" y="242"/>
                    </a:lnTo>
                    <a:lnTo>
                      <a:pt x="292" y="242"/>
                    </a:lnTo>
                    <a:lnTo>
                      <a:pt x="292" y="240"/>
                    </a:lnTo>
                    <a:lnTo>
                      <a:pt x="293" y="240"/>
                    </a:lnTo>
                    <a:lnTo>
                      <a:pt x="294" y="240"/>
                    </a:lnTo>
                    <a:lnTo>
                      <a:pt x="295" y="240"/>
                    </a:lnTo>
                    <a:lnTo>
                      <a:pt x="296" y="240"/>
                    </a:lnTo>
                    <a:lnTo>
                      <a:pt x="297" y="240"/>
                    </a:lnTo>
                    <a:lnTo>
                      <a:pt x="298" y="240"/>
                    </a:lnTo>
                    <a:lnTo>
                      <a:pt x="299" y="240"/>
                    </a:lnTo>
                    <a:lnTo>
                      <a:pt x="300" y="240"/>
                    </a:lnTo>
                    <a:lnTo>
                      <a:pt x="301" y="239"/>
                    </a:lnTo>
                    <a:lnTo>
                      <a:pt x="302" y="239"/>
                    </a:lnTo>
                    <a:lnTo>
                      <a:pt x="303" y="239"/>
                    </a:lnTo>
                    <a:lnTo>
                      <a:pt x="304" y="239"/>
                    </a:lnTo>
                    <a:lnTo>
                      <a:pt x="305" y="239"/>
                    </a:lnTo>
                    <a:lnTo>
                      <a:pt x="307" y="239"/>
                    </a:lnTo>
                    <a:lnTo>
                      <a:pt x="308" y="238"/>
                    </a:lnTo>
                    <a:lnTo>
                      <a:pt x="309" y="238"/>
                    </a:lnTo>
                    <a:lnTo>
                      <a:pt x="311" y="238"/>
                    </a:lnTo>
                    <a:lnTo>
                      <a:pt x="312" y="238"/>
                    </a:lnTo>
                    <a:lnTo>
                      <a:pt x="314" y="238"/>
                    </a:lnTo>
                    <a:lnTo>
                      <a:pt x="316" y="237"/>
                    </a:lnTo>
                    <a:lnTo>
                      <a:pt x="317" y="237"/>
                    </a:lnTo>
                    <a:lnTo>
                      <a:pt x="318" y="237"/>
                    </a:lnTo>
                    <a:lnTo>
                      <a:pt x="320" y="237"/>
                    </a:lnTo>
                    <a:lnTo>
                      <a:pt x="321" y="237"/>
                    </a:lnTo>
                    <a:lnTo>
                      <a:pt x="323" y="236"/>
                    </a:lnTo>
                    <a:lnTo>
                      <a:pt x="324" y="236"/>
                    </a:lnTo>
                    <a:lnTo>
                      <a:pt x="325" y="236"/>
                    </a:lnTo>
                    <a:lnTo>
                      <a:pt x="326" y="236"/>
                    </a:lnTo>
                    <a:lnTo>
                      <a:pt x="327" y="236"/>
                    </a:lnTo>
                    <a:lnTo>
                      <a:pt x="328" y="236"/>
                    </a:lnTo>
                    <a:lnTo>
                      <a:pt x="329" y="235"/>
                    </a:lnTo>
                    <a:lnTo>
                      <a:pt x="330" y="235"/>
                    </a:lnTo>
                    <a:lnTo>
                      <a:pt x="331" y="235"/>
                    </a:lnTo>
                    <a:lnTo>
                      <a:pt x="332" y="235"/>
                    </a:lnTo>
                    <a:lnTo>
                      <a:pt x="333" y="234"/>
                    </a:lnTo>
                    <a:lnTo>
                      <a:pt x="334" y="234"/>
                    </a:lnTo>
                    <a:lnTo>
                      <a:pt x="335" y="234"/>
                    </a:lnTo>
                    <a:lnTo>
                      <a:pt x="336" y="234"/>
                    </a:lnTo>
                    <a:lnTo>
                      <a:pt x="337" y="233"/>
                    </a:lnTo>
                    <a:lnTo>
                      <a:pt x="338" y="233"/>
                    </a:lnTo>
                    <a:lnTo>
                      <a:pt x="339" y="233"/>
                    </a:lnTo>
                    <a:lnTo>
                      <a:pt x="340" y="232"/>
                    </a:lnTo>
                    <a:lnTo>
                      <a:pt x="342" y="232"/>
                    </a:lnTo>
                    <a:lnTo>
                      <a:pt x="343" y="232"/>
                    </a:lnTo>
                    <a:lnTo>
                      <a:pt x="344" y="231"/>
                    </a:lnTo>
                    <a:lnTo>
                      <a:pt x="346" y="231"/>
                    </a:lnTo>
                    <a:lnTo>
                      <a:pt x="348" y="230"/>
                    </a:lnTo>
                    <a:lnTo>
                      <a:pt x="349" y="230"/>
                    </a:lnTo>
                    <a:lnTo>
                      <a:pt x="351" y="229"/>
                    </a:lnTo>
                    <a:lnTo>
                      <a:pt x="353" y="229"/>
                    </a:lnTo>
                    <a:lnTo>
                      <a:pt x="355" y="228"/>
                    </a:lnTo>
                    <a:lnTo>
                      <a:pt x="356" y="228"/>
                    </a:lnTo>
                    <a:lnTo>
                      <a:pt x="358" y="227"/>
                    </a:lnTo>
                    <a:lnTo>
                      <a:pt x="359" y="227"/>
                    </a:lnTo>
                    <a:lnTo>
                      <a:pt x="360" y="226"/>
                    </a:lnTo>
                    <a:lnTo>
                      <a:pt x="362" y="226"/>
                    </a:lnTo>
                    <a:lnTo>
                      <a:pt x="363" y="225"/>
                    </a:lnTo>
                    <a:lnTo>
                      <a:pt x="365" y="225"/>
                    </a:lnTo>
                    <a:lnTo>
                      <a:pt x="366" y="225"/>
                    </a:lnTo>
                    <a:lnTo>
                      <a:pt x="367" y="224"/>
                    </a:lnTo>
                    <a:lnTo>
                      <a:pt x="368" y="224"/>
                    </a:lnTo>
                    <a:lnTo>
                      <a:pt x="369" y="224"/>
                    </a:lnTo>
                    <a:lnTo>
                      <a:pt x="370" y="223"/>
                    </a:lnTo>
                    <a:lnTo>
                      <a:pt x="371" y="223"/>
                    </a:lnTo>
                    <a:lnTo>
                      <a:pt x="372" y="222"/>
                    </a:lnTo>
                    <a:lnTo>
                      <a:pt x="373" y="222"/>
                    </a:lnTo>
                    <a:lnTo>
                      <a:pt x="374" y="222"/>
                    </a:lnTo>
                    <a:lnTo>
                      <a:pt x="374" y="221"/>
                    </a:lnTo>
                    <a:lnTo>
                      <a:pt x="375" y="221"/>
                    </a:lnTo>
                    <a:lnTo>
                      <a:pt x="376" y="221"/>
                    </a:lnTo>
                    <a:lnTo>
                      <a:pt x="377" y="220"/>
                    </a:lnTo>
                    <a:lnTo>
                      <a:pt x="378" y="220"/>
                    </a:lnTo>
                    <a:lnTo>
                      <a:pt x="379" y="219"/>
                    </a:lnTo>
                    <a:lnTo>
                      <a:pt x="380" y="219"/>
                    </a:lnTo>
                    <a:lnTo>
                      <a:pt x="381" y="218"/>
                    </a:lnTo>
                    <a:lnTo>
                      <a:pt x="382" y="218"/>
                    </a:lnTo>
                    <a:lnTo>
                      <a:pt x="384" y="217"/>
                    </a:lnTo>
                    <a:lnTo>
                      <a:pt x="385" y="216"/>
                    </a:lnTo>
                    <a:lnTo>
                      <a:pt x="386" y="216"/>
                    </a:lnTo>
                    <a:lnTo>
                      <a:pt x="388" y="215"/>
                    </a:lnTo>
                    <a:lnTo>
                      <a:pt x="389" y="214"/>
                    </a:lnTo>
                    <a:lnTo>
                      <a:pt x="391" y="213"/>
                    </a:lnTo>
                    <a:lnTo>
                      <a:pt x="393" y="213"/>
                    </a:lnTo>
                    <a:lnTo>
                      <a:pt x="394" y="212"/>
                    </a:lnTo>
                    <a:lnTo>
                      <a:pt x="395" y="211"/>
                    </a:lnTo>
                    <a:lnTo>
                      <a:pt x="397" y="211"/>
                    </a:lnTo>
                    <a:lnTo>
                      <a:pt x="398" y="210"/>
                    </a:lnTo>
                    <a:lnTo>
                      <a:pt x="399" y="209"/>
                    </a:lnTo>
                    <a:lnTo>
                      <a:pt x="400" y="209"/>
                    </a:lnTo>
                    <a:lnTo>
                      <a:pt x="401" y="208"/>
                    </a:lnTo>
                    <a:lnTo>
                      <a:pt x="402" y="208"/>
                    </a:lnTo>
                    <a:lnTo>
                      <a:pt x="403" y="207"/>
                    </a:lnTo>
                    <a:lnTo>
                      <a:pt x="404" y="207"/>
                    </a:lnTo>
                    <a:lnTo>
                      <a:pt x="406" y="206"/>
                    </a:lnTo>
                    <a:lnTo>
                      <a:pt x="407" y="206"/>
                    </a:lnTo>
                    <a:lnTo>
                      <a:pt x="408" y="205"/>
                    </a:lnTo>
                    <a:lnTo>
                      <a:pt x="409" y="205"/>
                    </a:lnTo>
                    <a:lnTo>
                      <a:pt x="410" y="204"/>
                    </a:lnTo>
                    <a:lnTo>
                      <a:pt x="411" y="204"/>
                    </a:lnTo>
                    <a:lnTo>
                      <a:pt x="412" y="203"/>
                    </a:lnTo>
                    <a:lnTo>
                      <a:pt x="413" y="203"/>
                    </a:lnTo>
                    <a:lnTo>
                      <a:pt x="413" y="202"/>
                    </a:lnTo>
                    <a:lnTo>
                      <a:pt x="414" y="202"/>
                    </a:lnTo>
                    <a:lnTo>
                      <a:pt x="415" y="201"/>
                    </a:lnTo>
                    <a:lnTo>
                      <a:pt x="416" y="201"/>
                    </a:lnTo>
                    <a:lnTo>
                      <a:pt x="417" y="200"/>
                    </a:lnTo>
                    <a:lnTo>
                      <a:pt x="419" y="198"/>
                    </a:lnTo>
                    <a:lnTo>
                      <a:pt x="420" y="198"/>
                    </a:lnTo>
                    <a:lnTo>
                      <a:pt x="421" y="197"/>
                    </a:lnTo>
                    <a:lnTo>
                      <a:pt x="422" y="196"/>
                    </a:lnTo>
                    <a:lnTo>
                      <a:pt x="424" y="196"/>
                    </a:lnTo>
                    <a:lnTo>
                      <a:pt x="425" y="195"/>
                    </a:lnTo>
                    <a:lnTo>
                      <a:pt x="426" y="194"/>
                    </a:lnTo>
                    <a:lnTo>
                      <a:pt x="428" y="193"/>
                    </a:lnTo>
                    <a:lnTo>
                      <a:pt x="429" y="193"/>
                    </a:lnTo>
                    <a:lnTo>
                      <a:pt x="430" y="192"/>
                    </a:lnTo>
                    <a:lnTo>
                      <a:pt x="431" y="191"/>
                    </a:lnTo>
                    <a:lnTo>
                      <a:pt x="432" y="191"/>
                    </a:lnTo>
                    <a:lnTo>
                      <a:pt x="433" y="190"/>
                    </a:lnTo>
                    <a:lnTo>
                      <a:pt x="434" y="190"/>
                    </a:lnTo>
                    <a:lnTo>
                      <a:pt x="435" y="189"/>
                    </a:lnTo>
                    <a:lnTo>
                      <a:pt x="436" y="188"/>
                    </a:lnTo>
                    <a:lnTo>
                      <a:pt x="437" y="188"/>
                    </a:lnTo>
                    <a:lnTo>
                      <a:pt x="438" y="188"/>
                    </a:lnTo>
                    <a:lnTo>
                      <a:pt x="438" y="187"/>
                    </a:lnTo>
                    <a:lnTo>
                      <a:pt x="439" y="187"/>
                    </a:lnTo>
                    <a:lnTo>
                      <a:pt x="440" y="186"/>
                    </a:lnTo>
                    <a:lnTo>
                      <a:pt x="441" y="186"/>
                    </a:lnTo>
                    <a:lnTo>
                      <a:pt x="441" y="185"/>
                    </a:lnTo>
                    <a:lnTo>
                      <a:pt x="442" y="185"/>
                    </a:lnTo>
                    <a:lnTo>
                      <a:pt x="443" y="184"/>
                    </a:lnTo>
                    <a:lnTo>
                      <a:pt x="444" y="184"/>
                    </a:lnTo>
                    <a:lnTo>
                      <a:pt x="445" y="183"/>
                    </a:lnTo>
                    <a:lnTo>
                      <a:pt x="446" y="183"/>
                    </a:lnTo>
                    <a:lnTo>
                      <a:pt x="448" y="182"/>
                    </a:lnTo>
                    <a:lnTo>
                      <a:pt x="449" y="181"/>
                    </a:lnTo>
                    <a:lnTo>
                      <a:pt x="450" y="181"/>
                    </a:lnTo>
                    <a:lnTo>
                      <a:pt x="450" y="180"/>
                    </a:lnTo>
                    <a:lnTo>
                      <a:pt x="452" y="179"/>
                    </a:lnTo>
                    <a:lnTo>
                      <a:pt x="453" y="179"/>
                    </a:lnTo>
                    <a:lnTo>
                      <a:pt x="454" y="178"/>
                    </a:lnTo>
                    <a:lnTo>
                      <a:pt x="455" y="177"/>
                    </a:lnTo>
                    <a:lnTo>
                      <a:pt x="456" y="177"/>
                    </a:lnTo>
                    <a:lnTo>
                      <a:pt x="457" y="176"/>
                    </a:lnTo>
                    <a:lnTo>
                      <a:pt x="458" y="175"/>
                    </a:lnTo>
                    <a:lnTo>
                      <a:pt x="459" y="175"/>
                    </a:lnTo>
                    <a:lnTo>
                      <a:pt x="459" y="174"/>
                    </a:lnTo>
                    <a:lnTo>
                      <a:pt x="460" y="174"/>
                    </a:lnTo>
                    <a:lnTo>
                      <a:pt x="461" y="173"/>
                    </a:lnTo>
                    <a:lnTo>
                      <a:pt x="462" y="173"/>
                    </a:lnTo>
                    <a:lnTo>
                      <a:pt x="463" y="172"/>
                    </a:lnTo>
                    <a:lnTo>
                      <a:pt x="464" y="171"/>
                    </a:lnTo>
                    <a:lnTo>
                      <a:pt x="465" y="171"/>
                    </a:lnTo>
                    <a:lnTo>
                      <a:pt x="465" y="170"/>
                    </a:lnTo>
                    <a:lnTo>
                      <a:pt x="466" y="170"/>
                    </a:lnTo>
                    <a:lnTo>
                      <a:pt x="467" y="169"/>
                    </a:lnTo>
                    <a:lnTo>
                      <a:pt x="468" y="169"/>
                    </a:lnTo>
                    <a:lnTo>
                      <a:pt x="468" y="168"/>
                    </a:lnTo>
                    <a:lnTo>
                      <a:pt x="469" y="168"/>
                    </a:lnTo>
                    <a:lnTo>
                      <a:pt x="469" y="167"/>
                    </a:lnTo>
                    <a:lnTo>
                      <a:pt x="470" y="167"/>
                    </a:lnTo>
                    <a:lnTo>
                      <a:pt x="471" y="167"/>
                    </a:lnTo>
                    <a:lnTo>
                      <a:pt x="471" y="166"/>
                    </a:lnTo>
                    <a:lnTo>
                      <a:pt x="472" y="166"/>
                    </a:lnTo>
                    <a:lnTo>
                      <a:pt x="473" y="165"/>
                    </a:lnTo>
                    <a:lnTo>
                      <a:pt x="473" y="164"/>
                    </a:lnTo>
                    <a:lnTo>
                      <a:pt x="474" y="164"/>
                    </a:lnTo>
                    <a:lnTo>
                      <a:pt x="475" y="163"/>
                    </a:lnTo>
                    <a:lnTo>
                      <a:pt x="476" y="163"/>
                    </a:lnTo>
                    <a:lnTo>
                      <a:pt x="476" y="162"/>
                    </a:lnTo>
                    <a:lnTo>
                      <a:pt x="477" y="161"/>
                    </a:lnTo>
                    <a:lnTo>
                      <a:pt x="478" y="161"/>
                    </a:lnTo>
                    <a:lnTo>
                      <a:pt x="478" y="160"/>
                    </a:lnTo>
                    <a:lnTo>
                      <a:pt x="479" y="160"/>
                    </a:lnTo>
                    <a:lnTo>
                      <a:pt x="480" y="159"/>
                    </a:lnTo>
                    <a:lnTo>
                      <a:pt x="481" y="158"/>
                    </a:lnTo>
                    <a:lnTo>
                      <a:pt x="482" y="158"/>
                    </a:lnTo>
                    <a:lnTo>
                      <a:pt x="482" y="156"/>
                    </a:lnTo>
                    <a:lnTo>
                      <a:pt x="483" y="156"/>
                    </a:lnTo>
                    <a:lnTo>
                      <a:pt x="483" y="155"/>
                    </a:lnTo>
                    <a:lnTo>
                      <a:pt x="484" y="155"/>
                    </a:lnTo>
                    <a:lnTo>
                      <a:pt x="485" y="154"/>
                    </a:lnTo>
                    <a:lnTo>
                      <a:pt x="486" y="154"/>
                    </a:lnTo>
                    <a:lnTo>
                      <a:pt x="486" y="153"/>
                    </a:lnTo>
                    <a:lnTo>
                      <a:pt x="487" y="153"/>
                    </a:lnTo>
                    <a:lnTo>
                      <a:pt x="489" y="152"/>
                    </a:lnTo>
                    <a:lnTo>
                      <a:pt x="490" y="152"/>
                    </a:lnTo>
                    <a:lnTo>
                      <a:pt x="490" y="151"/>
                    </a:lnTo>
                    <a:lnTo>
                      <a:pt x="491" y="151"/>
                    </a:lnTo>
                    <a:lnTo>
                      <a:pt x="492" y="150"/>
                    </a:lnTo>
                    <a:lnTo>
                      <a:pt x="493" y="150"/>
                    </a:lnTo>
                    <a:lnTo>
                      <a:pt x="494" y="149"/>
                    </a:lnTo>
                    <a:lnTo>
                      <a:pt x="495" y="148"/>
                    </a:lnTo>
                    <a:lnTo>
                      <a:pt x="496" y="147"/>
                    </a:lnTo>
                    <a:lnTo>
                      <a:pt x="497" y="147"/>
                    </a:lnTo>
                    <a:lnTo>
                      <a:pt x="498" y="146"/>
                    </a:lnTo>
                    <a:lnTo>
                      <a:pt x="499" y="145"/>
                    </a:lnTo>
                    <a:lnTo>
                      <a:pt x="500" y="145"/>
                    </a:lnTo>
                    <a:lnTo>
                      <a:pt x="500" y="144"/>
                    </a:lnTo>
                    <a:lnTo>
                      <a:pt x="501" y="144"/>
                    </a:lnTo>
                    <a:lnTo>
                      <a:pt x="502" y="143"/>
                    </a:lnTo>
                    <a:lnTo>
                      <a:pt x="503" y="142"/>
                    </a:lnTo>
                    <a:lnTo>
                      <a:pt x="504" y="142"/>
                    </a:lnTo>
                    <a:lnTo>
                      <a:pt x="504" y="141"/>
                    </a:lnTo>
                    <a:lnTo>
                      <a:pt x="505" y="141"/>
                    </a:lnTo>
                    <a:lnTo>
                      <a:pt x="505" y="140"/>
                    </a:lnTo>
                    <a:lnTo>
                      <a:pt x="506" y="140"/>
                    </a:lnTo>
                    <a:lnTo>
                      <a:pt x="506" y="139"/>
                    </a:lnTo>
                    <a:lnTo>
                      <a:pt x="507" y="139"/>
                    </a:lnTo>
                    <a:lnTo>
                      <a:pt x="507" y="138"/>
                    </a:lnTo>
                    <a:lnTo>
                      <a:pt x="508" y="137"/>
                    </a:lnTo>
                    <a:lnTo>
                      <a:pt x="509" y="137"/>
                    </a:lnTo>
                    <a:lnTo>
                      <a:pt x="509" y="136"/>
                    </a:lnTo>
                    <a:lnTo>
                      <a:pt x="510" y="135"/>
                    </a:lnTo>
                    <a:lnTo>
                      <a:pt x="511" y="135"/>
                    </a:lnTo>
                    <a:lnTo>
                      <a:pt x="512" y="134"/>
                    </a:lnTo>
                    <a:lnTo>
                      <a:pt x="513" y="133"/>
                    </a:lnTo>
                    <a:lnTo>
                      <a:pt x="514" y="132"/>
                    </a:lnTo>
                    <a:lnTo>
                      <a:pt x="514" y="131"/>
                    </a:lnTo>
                    <a:lnTo>
                      <a:pt x="515" y="130"/>
                    </a:lnTo>
                    <a:lnTo>
                      <a:pt x="516" y="129"/>
                    </a:lnTo>
                    <a:lnTo>
                      <a:pt x="517" y="128"/>
                    </a:lnTo>
                    <a:lnTo>
                      <a:pt x="518" y="127"/>
                    </a:lnTo>
                    <a:lnTo>
                      <a:pt x="519" y="126"/>
                    </a:lnTo>
                    <a:lnTo>
                      <a:pt x="519" y="125"/>
                    </a:lnTo>
                    <a:lnTo>
                      <a:pt x="520" y="125"/>
                    </a:lnTo>
                    <a:lnTo>
                      <a:pt x="521" y="124"/>
                    </a:lnTo>
                    <a:lnTo>
                      <a:pt x="521" y="123"/>
                    </a:lnTo>
                    <a:lnTo>
                      <a:pt x="522" y="123"/>
                    </a:lnTo>
                    <a:lnTo>
                      <a:pt x="523" y="122"/>
                    </a:lnTo>
                    <a:lnTo>
                      <a:pt x="523" y="121"/>
                    </a:lnTo>
                    <a:lnTo>
                      <a:pt x="524" y="121"/>
                    </a:lnTo>
                    <a:lnTo>
                      <a:pt x="524" y="120"/>
                    </a:lnTo>
                    <a:lnTo>
                      <a:pt x="525" y="120"/>
                    </a:lnTo>
                    <a:lnTo>
                      <a:pt x="525" y="119"/>
                    </a:lnTo>
                    <a:lnTo>
                      <a:pt x="526" y="118"/>
                    </a:lnTo>
                    <a:lnTo>
                      <a:pt x="527" y="117"/>
                    </a:lnTo>
                    <a:lnTo>
                      <a:pt x="528" y="115"/>
                    </a:lnTo>
                    <a:lnTo>
                      <a:pt x="529" y="114"/>
                    </a:lnTo>
                    <a:lnTo>
                      <a:pt x="529" y="113"/>
                    </a:lnTo>
                    <a:lnTo>
                      <a:pt x="531" y="112"/>
                    </a:lnTo>
                    <a:lnTo>
                      <a:pt x="532" y="112"/>
                    </a:lnTo>
                    <a:lnTo>
                      <a:pt x="533" y="111"/>
                    </a:lnTo>
                    <a:lnTo>
                      <a:pt x="533" y="110"/>
                    </a:lnTo>
                    <a:lnTo>
                      <a:pt x="534" y="109"/>
                    </a:lnTo>
                    <a:lnTo>
                      <a:pt x="535" y="107"/>
                    </a:lnTo>
                    <a:lnTo>
                      <a:pt x="536" y="106"/>
                    </a:lnTo>
                    <a:lnTo>
                      <a:pt x="537" y="105"/>
                    </a:lnTo>
                    <a:lnTo>
                      <a:pt x="538" y="104"/>
                    </a:lnTo>
                    <a:lnTo>
                      <a:pt x="540" y="102"/>
                    </a:lnTo>
                    <a:lnTo>
                      <a:pt x="541" y="101"/>
                    </a:lnTo>
                    <a:lnTo>
                      <a:pt x="542" y="100"/>
                    </a:lnTo>
                    <a:lnTo>
                      <a:pt x="543" y="99"/>
                    </a:lnTo>
                    <a:lnTo>
                      <a:pt x="544" y="97"/>
                    </a:lnTo>
                    <a:lnTo>
                      <a:pt x="544" y="96"/>
                    </a:lnTo>
                    <a:lnTo>
                      <a:pt x="545" y="96"/>
                    </a:lnTo>
                    <a:lnTo>
                      <a:pt x="546" y="95"/>
                    </a:lnTo>
                    <a:lnTo>
                      <a:pt x="547" y="94"/>
                    </a:lnTo>
                    <a:lnTo>
                      <a:pt x="547" y="93"/>
                    </a:lnTo>
                    <a:lnTo>
                      <a:pt x="548" y="92"/>
                    </a:lnTo>
                    <a:lnTo>
                      <a:pt x="549" y="91"/>
                    </a:lnTo>
                    <a:lnTo>
                      <a:pt x="550" y="90"/>
                    </a:lnTo>
                    <a:lnTo>
                      <a:pt x="550" y="89"/>
                    </a:lnTo>
                    <a:lnTo>
                      <a:pt x="551" y="88"/>
                    </a:lnTo>
                    <a:lnTo>
                      <a:pt x="552" y="87"/>
                    </a:lnTo>
                    <a:lnTo>
                      <a:pt x="553" y="86"/>
                    </a:lnTo>
                    <a:lnTo>
                      <a:pt x="553" y="85"/>
                    </a:lnTo>
                    <a:lnTo>
                      <a:pt x="554" y="84"/>
                    </a:lnTo>
                    <a:lnTo>
                      <a:pt x="555" y="83"/>
                    </a:lnTo>
                    <a:lnTo>
                      <a:pt x="555" y="82"/>
                    </a:lnTo>
                    <a:lnTo>
                      <a:pt x="556" y="81"/>
                    </a:lnTo>
                    <a:lnTo>
                      <a:pt x="557" y="80"/>
                    </a:lnTo>
                    <a:lnTo>
                      <a:pt x="558" y="79"/>
                    </a:lnTo>
                    <a:lnTo>
                      <a:pt x="558" y="78"/>
                    </a:lnTo>
                    <a:lnTo>
                      <a:pt x="559" y="77"/>
                    </a:lnTo>
                    <a:lnTo>
                      <a:pt x="560" y="76"/>
                    </a:lnTo>
                    <a:lnTo>
                      <a:pt x="561" y="73"/>
                    </a:lnTo>
                    <a:lnTo>
                      <a:pt x="562" y="72"/>
                    </a:lnTo>
                    <a:lnTo>
                      <a:pt x="563" y="70"/>
                    </a:lnTo>
                    <a:lnTo>
                      <a:pt x="565" y="69"/>
                    </a:lnTo>
                    <a:lnTo>
                      <a:pt x="566" y="67"/>
                    </a:lnTo>
                    <a:lnTo>
                      <a:pt x="567" y="66"/>
                    </a:lnTo>
                    <a:lnTo>
                      <a:pt x="568" y="64"/>
                    </a:lnTo>
                    <a:lnTo>
                      <a:pt x="569" y="63"/>
                    </a:lnTo>
                    <a:lnTo>
                      <a:pt x="569" y="62"/>
                    </a:lnTo>
                    <a:lnTo>
                      <a:pt x="570" y="61"/>
                    </a:lnTo>
                    <a:lnTo>
                      <a:pt x="572" y="60"/>
                    </a:lnTo>
                    <a:lnTo>
                      <a:pt x="573" y="59"/>
                    </a:lnTo>
                    <a:lnTo>
                      <a:pt x="573" y="58"/>
                    </a:lnTo>
                    <a:lnTo>
                      <a:pt x="574" y="57"/>
                    </a:lnTo>
                    <a:lnTo>
                      <a:pt x="575" y="56"/>
                    </a:lnTo>
                    <a:lnTo>
                      <a:pt x="575" y="55"/>
                    </a:lnTo>
                    <a:lnTo>
                      <a:pt x="576" y="54"/>
                    </a:lnTo>
                    <a:lnTo>
                      <a:pt x="577" y="53"/>
                    </a:lnTo>
                    <a:lnTo>
                      <a:pt x="578" y="52"/>
                    </a:lnTo>
                    <a:lnTo>
                      <a:pt x="578" y="51"/>
                    </a:lnTo>
                    <a:lnTo>
                      <a:pt x="579" y="50"/>
                    </a:lnTo>
                    <a:lnTo>
                      <a:pt x="580" y="49"/>
                    </a:lnTo>
                    <a:lnTo>
                      <a:pt x="580" y="48"/>
                    </a:lnTo>
                    <a:lnTo>
                      <a:pt x="581" y="47"/>
                    </a:lnTo>
                    <a:lnTo>
                      <a:pt x="582" y="46"/>
                    </a:lnTo>
                    <a:lnTo>
                      <a:pt x="582" y="45"/>
                    </a:lnTo>
                    <a:lnTo>
                      <a:pt x="583" y="44"/>
                    </a:lnTo>
                    <a:lnTo>
                      <a:pt x="584" y="43"/>
                    </a:lnTo>
                    <a:lnTo>
                      <a:pt x="585" y="42"/>
                    </a:lnTo>
                    <a:lnTo>
                      <a:pt x="586" y="41"/>
                    </a:lnTo>
                    <a:lnTo>
                      <a:pt x="587" y="39"/>
                    </a:lnTo>
                    <a:lnTo>
                      <a:pt x="588" y="38"/>
                    </a:lnTo>
                    <a:lnTo>
                      <a:pt x="589" y="36"/>
                    </a:lnTo>
                    <a:lnTo>
                      <a:pt x="590" y="35"/>
                    </a:lnTo>
                    <a:lnTo>
                      <a:pt x="591" y="33"/>
                    </a:lnTo>
                    <a:lnTo>
                      <a:pt x="592" y="30"/>
                    </a:lnTo>
                    <a:lnTo>
                      <a:pt x="593" y="29"/>
                    </a:lnTo>
                    <a:lnTo>
                      <a:pt x="594" y="28"/>
                    </a:lnTo>
                    <a:lnTo>
                      <a:pt x="595" y="26"/>
                    </a:lnTo>
                    <a:lnTo>
                      <a:pt x="596" y="25"/>
                    </a:lnTo>
                    <a:lnTo>
                      <a:pt x="597" y="24"/>
                    </a:lnTo>
                    <a:lnTo>
                      <a:pt x="598" y="23"/>
                    </a:lnTo>
                    <a:lnTo>
                      <a:pt x="599" y="22"/>
                    </a:lnTo>
                    <a:lnTo>
                      <a:pt x="599" y="21"/>
                    </a:lnTo>
                    <a:lnTo>
                      <a:pt x="600" y="20"/>
                    </a:lnTo>
                    <a:lnTo>
                      <a:pt x="601" y="19"/>
                    </a:lnTo>
                    <a:lnTo>
                      <a:pt x="601" y="18"/>
                    </a:lnTo>
                    <a:lnTo>
                      <a:pt x="602" y="17"/>
                    </a:lnTo>
                    <a:lnTo>
                      <a:pt x="603" y="16"/>
                    </a:lnTo>
                    <a:lnTo>
                      <a:pt x="603" y="15"/>
                    </a:lnTo>
                    <a:lnTo>
                      <a:pt x="604" y="14"/>
                    </a:lnTo>
                    <a:lnTo>
                      <a:pt x="604" y="13"/>
                    </a:lnTo>
                    <a:lnTo>
                      <a:pt x="605" y="13"/>
                    </a:lnTo>
                    <a:lnTo>
                      <a:pt x="605" y="12"/>
                    </a:lnTo>
                    <a:lnTo>
                      <a:pt x="606" y="11"/>
                    </a:lnTo>
                    <a:lnTo>
                      <a:pt x="606" y="10"/>
                    </a:lnTo>
                    <a:lnTo>
                      <a:pt x="607" y="9"/>
                    </a:lnTo>
                    <a:lnTo>
                      <a:pt x="607" y="8"/>
                    </a:lnTo>
                    <a:lnTo>
                      <a:pt x="608" y="7"/>
                    </a:lnTo>
                    <a:lnTo>
                      <a:pt x="609" y="6"/>
                    </a:lnTo>
                    <a:lnTo>
                      <a:pt x="609" y="5"/>
                    </a:lnTo>
                    <a:lnTo>
                      <a:pt x="610" y="4"/>
                    </a:lnTo>
                    <a:lnTo>
                      <a:pt x="611" y="3"/>
                    </a:lnTo>
                    <a:lnTo>
                      <a:pt x="611" y="2"/>
                    </a:lnTo>
                    <a:lnTo>
                      <a:pt x="612" y="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13" name="Freeform 51">
                <a:extLst>
                  <a:ext uri="{FF2B5EF4-FFF2-40B4-BE49-F238E27FC236}">
                    <a16:creationId xmlns:a16="http://schemas.microsoft.com/office/drawing/2014/main" id="{50DE035F-83DB-0949-BB8B-56C707A6B8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1" y="2543"/>
                <a:ext cx="54" cy="183"/>
              </a:xfrm>
              <a:custGeom>
                <a:avLst/>
                <a:gdLst>
                  <a:gd name="T0" fmla="*/ 2 w 72"/>
                  <a:gd name="T1" fmla="*/ 2 h 244"/>
                  <a:gd name="T2" fmla="*/ 2 w 72"/>
                  <a:gd name="T3" fmla="*/ 2 h 244"/>
                  <a:gd name="T4" fmla="*/ 2 w 72"/>
                  <a:gd name="T5" fmla="*/ 2 h 244"/>
                  <a:gd name="T6" fmla="*/ 2 w 72"/>
                  <a:gd name="T7" fmla="*/ 2 h 244"/>
                  <a:gd name="T8" fmla="*/ 2 w 72"/>
                  <a:gd name="T9" fmla="*/ 2 h 244"/>
                  <a:gd name="T10" fmla="*/ 2 w 72"/>
                  <a:gd name="T11" fmla="*/ 2 h 244"/>
                  <a:gd name="T12" fmla="*/ 2 w 72"/>
                  <a:gd name="T13" fmla="*/ 2 h 244"/>
                  <a:gd name="T14" fmla="*/ 2 w 72"/>
                  <a:gd name="T15" fmla="*/ 2 h 244"/>
                  <a:gd name="T16" fmla="*/ 2 w 72"/>
                  <a:gd name="T17" fmla="*/ 2 h 244"/>
                  <a:gd name="T18" fmla="*/ 2 w 72"/>
                  <a:gd name="T19" fmla="*/ 2 h 244"/>
                  <a:gd name="T20" fmla="*/ 2 w 72"/>
                  <a:gd name="T21" fmla="*/ 2 h 244"/>
                  <a:gd name="T22" fmla="*/ 2 w 72"/>
                  <a:gd name="T23" fmla="*/ 2 h 244"/>
                  <a:gd name="T24" fmla="*/ 2 w 72"/>
                  <a:gd name="T25" fmla="*/ 2 h 244"/>
                  <a:gd name="T26" fmla="*/ 2 w 72"/>
                  <a:gd name="T27" fmla="*/ 2 h 244"/>
                  <a:gd name="T28" fmla="*/ 2 w 72"/>
                  <a:gd name="T29" fmla="*/ 2 h 244"/>
                  <a:gd name="T30" fmla="*/ 2 w 72"/>
                  <a:gd name="T31" fmla="*/ 2 h 244"/>
                  <a:gd name="T32" fmla="*/ 2 w 72"/>
                  <a:gd name="T33" fmla="*/ 2 h 244"/>
                  <a:gd name="T34" fmla="*/ 2 w 72"/>
                  <a:gd name="T35" fmla="*/ 2 h 244"/>
                  <a:gd name="T36" fmla="*/ 2 w 72"/>
                  <a:gd name="T37" fmla="*/ 2 h 244"/>
                  <a:gd name="T38" fmla="*/ 2 w 72"/>
                  <a:gd name="T39" fmla="*/ 2 h 244"/>
                  <a:gd name="T40" fmla="*/ 2 w 72"/>
                  <a:gd name="T41" fmla="*/ 2 h 244"/>
                  <a:gd name="T42" fmla="*/ 2 w 72"/>
                  <a:gd name="T43" fmla="*/ 2 h 244"/>
                  <a:gd name="T44" fmla="*/ 2 w 72"/>
                  <a:gd name="T45" fmla="*/ 2 h 244"/>
                  <a:gd name="T46" fmla="*/ 2 w 72"/>
                  <a:gd name="T47" fmla="*/ 2 h 244"/>
                  <a:gd name="T48" fmla="*/ 2 w 72"/>
                  <a:gd name="T49" fmla="*/ 2 h 244"/>
                  <a:gd name="T50" fmla="*/ 2 w 72"/>
                  <a:gd name="T51" fmla="*/ 3 h 244"/>
                  <a:gd name="T52" fmla="*/ 2 w 72"/>
                  <a:gd name="T53" fmla="*/ 3 h 244"/>
                  <a:gd name="T54" fmla="*/ 2 w 72"/>
                  <a:gd name="T55" fmla="*/ 3 h 244"/>
                  <a:gd name="T56" fmla="*/ 2 w 72"/>
                  <a:gd name="T57" fmla="*/ 3 h 244"/>
                  <a:gd name="T58" fmla="*/ 2 w 72"/>
                  <a:gd name="T59" fmla="*/ 3 h 244"/>
                  <a:gd name="T60" fmla="*/ 2 w 72"/>
                  <a:gd name="T61" fmla="*/ 3 h 244"/>
                  <a:gd name="T62" fmla="*/ 2 w 72"/>
                  <a:gd name="T63" fmla="*/ 3 h 244"/>
                  <a:gd name="T64" fmla="*/ 2 w 72"/>
                  <a:gd name="T65" fmla="*/ 3 h 244"/>
                  <a:gd name="T66" fmla="*/ 2 w 72"/>
                  <a:gd name="T67" fmla="*/ 4 h 244"/>
                  <a:gd name="T68" fmla="*/ 2 w 72"/>
                  <a:gd name="T69" fmla="*/ 4 h 244"/>
                  <a:gd name="T70" fmla="*/ 2 w 72"/>
                  <a:gd name="T71" fmla="*/ 4 h 244"/>
                  <a:gd name="T72" fmla="*/ 2 w 72"/>
                  <a:gd name="T73" fmla="*/ 4 h 244"/>
                  <a:gd name="T74" fmla="*/ 2 w 72"/>
                  <a:gd name="T75" fmla="*/ 4 h 244"/>
                  <a:gd name="T76" fmla="*/ 2 w 72"/>
                  <a:gd name="T77" fmla="*/ 4 h 244"/>
                  <a:gd name="T78" fmla="*/ 2 w 72"/>
                  <a:gd name="T79" fmla="*/ 4 h 244"/>
                  <a:gd name="T80" fmla="*/ 2 w 72"/>
                  <a:gd name="T81" fmla="*/ 4 h 244"/>
                  <a:gd name="T82" fmla="*/ 2 w 72"/>
                  <a:gd name="T83" fmla="*/ 4 h 244"/>
                  <a:gd name="T84" fmla="*/ 2 w 72"/>
                  <a:gd name="T85" fmla="*/ 4 h 244"/>
                  <a:gd name="T86" fmla="*/ 2 w 72"/>
                  <a:gd name="T87" fmla="*/ 4 h 244"/>
                  <a:gd name="T88" fmla="*/ 2 w 72"/>
                  <a:gd name="T89" fmla="*/ 4 h 244"/>
                  <a:gd name="T90" fmla="*/ 2 w 72"/>
                  <a:gd name="T91" fmla="*/ 4 h 244"/>
                  <a:gd name="T92" fmla="*/ 2 w 72"/>
                  <a:gd name="T93" fmla="*/ 4 h 244"/>
                  <a:gd name="T94" fmla="*/ 2 w 72"/>
                  <a:gd name="T95" fmla="*/ 5 h 244"/>
                  <a:gd name="T96" fmla="*/ 2 w 72"/>
                  <a:gd name="T97" fmla="*/ 5 h 244"/>
                  <a:gd name="T98" fmla="*/ 2 w 72"/>
                  <a:gd name="T99" fmla="*/ 5 h 244"/>
                  <a:gd name="T100" fmla="*/ 2 w 72"/>
                  <a:gd name="T101" fmla="*/ 5 h 244"/>
                  <a:gd name="T102" fmla="*/ 2 w 72"/>
                  <a:gd name="T103" fmla="*/ 5 h 244"/>
                  <a:gd name="T104" fmla="*/ 2 w 72"/>
                  <a:gd name="T105" fmla="*/ 5 h 244"/>
                  <a:gd name="T106" fmla="*/ 2 w 72"/>
                  <a:gd name="T107" fmla="*/ 5 h 244"/>
                  <a:gd name="T108" fmla="*/ 2 w 72"/>
                  <a:gd name="T109" fmla="*/ 5 h 244"/>
                  <a:gd name="T110" fmla="*/ 2 w 72"/>
                  <a:gd name="T111" fmla="*/ 5 h 244"/>
                  <a:gd name="T112" fmla="*/ 2 w 72"/>
                  <a:gd name="T113" fmla="*/ 5 h 24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72"/>
                  <a:gd name="T172" fmla="*/ 0 h 244"/>
                  <a:gd name="T173" fmla="*/ 72 w 72"/>
                  <a:gd name="T174" fmla="*/ 244 h 24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72" h="244">
                    <a:moveTo>
                      <a:pt x="0" y="0"/>
                    </a:moveTo>
                    <a:lnTo>
                      <a:pt x="2" y="2"/>
                    </a:lnTo>
                    <a:lnTo>
                      <a:pt x="3" y="5"/>
                    </a:lnTo>
                    <a:lnTo>
                      <a:pt x="4" y="7"/>
                    </a:lnTo>
                    <a:lnTo>
                      <a:pt x="6" y="9"/>
                    </a:lnTo>
                    <a:lnTo>
                      <a:pt x="7" y="11"/>
                    </a:lnTo>
                    <a:lnTo>
                      <a:pt x="8" y="13"/>
                    </a:lnTo>
                    <a:lnTo>
                      <a:pt x="9" y="15"/>
                    </a:lnTo>
                    <a:lnTo>
                      <a:pt x="10" y="16"/>
                    </a:lnTo>
                    <a:lnTo>
                      <a:pt x="11" y="18"/>
                    </a:lnTo>
                    <a:lnTo>
                      <a:pt x="11" y="19"/>
                    </a:lnTo>
                    <a:lnTo>
                      <a:pt x="12" y="21"/>
                    </a:lnTo>
                    <a:lnTo>
                      <a:pt x="13" y="22"/>
                    </a:lnTo>
                    <a:lnTo>
                      <a:pt x="14" y="23"/>
                    </a:lnTo>
                    <a:lnTo>
                      <a:pt x="14" y="24"/>
                    </a:lnTo>
                    <a:lnTo>
                      <a:pt x="15" y="27"/>
                    </a:lnTo>
                    <a:lnTo>
                      <a:pt x="15" y="28"/>
                    </a:lnTo>
                    <a:lnTo>
                      <a:pt x="16" y="29"/>
                    </a:lnTo>
                    <a:lnTo>
                      <a:pt x="16" y="30"/>
                    </a:lnTo>
                    <a:lnTo>
                      <a:pt x="17" y="31"/>
                    </a:lnTo>
                    <a:lnTo>
                      <a:pt x="18" y="32"/>
                    </a:lnTo>
                    <a:lnTo>
                      <a:pt x="18" y="33"/>
                    </a:lnTo>
                    <a:lnTo>
                      <a:pt x="18" y="34"/>
                    </a:lnTo>
                    <a:lnTo>
                      <a:pt x="19" y="35"/>
                    </a:lnTo>
                    <a:lnTo>
                      <a:pt x="19" y="36"/>
                    </a:lnTo>
                    <a:lnTo>
                      <a:pt x="20" y="37"/>
                    </a:lnTo>
                    <a:lnTo>
                      <a:pt x="20" y="38"/>
                    </a:lnTo>
                    <a:lnTo>
                      <a:pt x="21" y="39"/>
                    </a:lnTo>
                    <a:lnTo>
                      <a:pt x="21" y="40"/>
                    </a:lnTo>
                    <a:lnTo>
                      <a:pt x="22" y="42"/>
                    </a:lnTo>
                    <a:lnTo>
                      <a:pt x="22" y="43"/>
                    </a:lnTo>
                    <a:lnTo>
                      <a:pt x="23" y="44"/>
                    </a:lnTo>
                    <a:lnTo>
                      <a:pt x="23" y="46"/>
                    </a:lnTo>
                    <a:lnTo>
                      <a:pt x="24" y="47"/>
                    </a:lnTo>
                    <a:lnTo>
                      <a:pt x="24" y="48"/>
                    </a:lnTo>
                    <a:lnTo>
                      <a:pt x="25" y="49"/>
                    </a:lnTo>
                    <a:lnTo>
                      <a:pt x="25" y="50"/>
                    </a:lnTo>
                    <a:lnTo>
                      <a:pt x="26" y="51"/>
                    </a:lnTo>
                    <a:lnTo>
                      <a:pt x="26" y="52"/>
                    </a:lnTo>
                    <a:lnTo>
                      <a:pt x="26" y="53"/>
                    </a:lnTo>
                    <a:lnTo>
                      <a:pt x="27" y="54"/>
                    </a:lnTo>
                    <a:lnTo>
                      <a:pt x="27" y="55"/>
                    </a:lnTo>
                    <a:lnTo>
                      <a:pt x="28" y="56"/>
                    </a:lnTo>
                    <a:lnTo>
                      <a:pt x="28" y="57"/>
                    </a:lnTo>
                    <a:lnTo>
                      <a:pt x="29" y="58"/>
                    </a:lnTo>
                    <a:lnTo>
                      <a:pt x="29" y="59"/>
                    </a:lnTo>
                    <a:lnTo>
                      <a:pt x="29" y="60"/>
                    </a:lnTo>
                    <a:lnTo>
                      <a:pt x="29" y="61"/>
                    </a:lnTo>
                    <a:lnTo>
                      <a:pt x="30" y="61"/>
                    </a:lnTo>
                    <a:lnTo>
                      <a:pt x="30" y="62"/>
                    </a:lnTo>
                    <a:lnTo>
                      <a:pt x="30" y="63"/>
                    </a:lnTo>
                    <a:lnTo>
                      <a:pt x="31" y="64"/>
                    </a:lnTo>
                    <a:lnTo>
                      <a:pt x="31" y="65"/>
                    </a:lnTo>
                    <a:lnTo>
                      <a:pt x="31" y="66"/>
                    </a:lnTo>
                    <a:lnTo>
                      <a:pt x="32" y="68"/>
                    </a:lnTo>
                    <a:lnTo>
                      <a:pt x="32" y="69"/>
                    </a:lnTo>
                    <a:lnTo>
                      <a:pt x="33" y="70"/>
                    </a:lnTo>
                    <a:lnTo>
                      <a:pt x="33" y="71"/>
                    </a:lnTo>
                    <a:lnTo>
                      <a:pt x="34" y="73"/>
                    </a:lnTo>
                    <a:lnTo>
                      <a:pt x="34" y="74"/>
                    </a:lnTo>
                    <a:lnTo>
                      <a:pt x="35" y="75"/>
                    </a:lnTo>
                    <a:lnTo>
                      <a:pt x="35" y="77"/>
                    </a:lnTo>
                    <a:lnTo>
                      <a:pt x="36" y="79"/>
                    </a:lnTo>
                    <a:lnTo>
                      <a:pt x="37" y="80"/>
                    </a:lnTo>
                    <a:lnTo>
                      <a:pt x="37" y="82"/>
                    </a:lnTo>
                    <a:lnTo>
                      <a:pt x="39" y="83"/>
                    </a:lnTo>
                    <a:lnTo>
                      <a:pt x="39" y="85"/>
                    </a:lnTo>
                    <a:lnTo>
                      <a:pt x="40" y="86"/>
                    </a:lnTo>
                    <a:lnTo>
                      <a:pt x="40" y="87"/>
                    </a:lnTo>
                    <a:lnTo>
                      <a:pt x="41" y="88"/>
                    </a:lnTo>
                    <a:lnTo>
                      <a:pt x="41" y="89"/>
                    </a:lnTo>
                    <a:lnTo>
                      <a:pt x="41" y="90"/>
                    </a:lnTo>
                    <a:lnTo>
                      <a:pt x="42" y="91"/>
                    </a:lnTo>
                    <a:lnTo>
                      <a:pt x="42" y="92"/>
                    </a:lnTo>
                    <a:lnTo>
                      <a:pt x="42" y="93"/>
                    </a:lnTo>
                    <a:lnTo>
                      <a:pt x="43" y="94"/>
                    </a:lnTo>
                    <a:lnTo>
                      <a:pt x="43" y="95"/>
                    </a:lnTo>
                    <a:lnTo>
                      <a:pt x="43" y="96"/>
                    </a:lnTo>
                    <a:lnTo>
                      <a:pt x="44" y="97"/>
                    </a:lnTo>
                    <a:lnTo>
                      <a:pt x="44" y="98"/>
                    </a:lnTo>
                    <a:lnTo>
                      <a:pt x="44" y="99"/>
                    </a:lnTo>
                    <a:lnTo>
                      <a:pt x="45" y="100"/>
                    </a:lnTo>
                    <a:lnTo>
                      <a:pt x="45" y="101"/>
                    </a:lnTo>
                    <a:lnTo>
                      <a:pt x="45" y="102"/>
                    </a:lnTo>
                    <a:lnTo>
                      <a:pt x="46" y="103"/>
                    </a:lnTo>
                    <a:lnTo>
                      <a:pt x="46" y="104"/>
                    </a:lnTo>
                    <a:lnTo>
                      <a:pt x="46" y="105"/>
                    </a:lnTo>
                    <a:lnTo>
                      <a:pt x="47" y="106"/>
                    </a:lnTo>
                    <a:lnTo>
                      <a:pt x="47" y="107"/>
                    </a:lnTo>
                    <a:lnTo>
                      <a:pt x="48" y="110"/>
                    </a:lnTo>
                    <a:lnTo>
                      <a:pt x="48" y="111"/>
                    </a:lnTo>
                    <a:lnTo>
                      <a:pt x="48" y="113"/>
                    </a:lnTo>
                    <a:lnTo>
                      <a:pt x="49" y="114"/>
                    </a:lnTo>
                    <a:lnTo>
                      <a:pt x="49" y="116"/>
                    </a:lnTo>
                    <a:lnTo>
                      <a:pt x="50" y="117"/>
                    </a:lnTo>
                    <a:lnTo>
                      <a:pt x="50" y="119"/>
                    </a:lnTo>
                    <a:lnTo>
                      <a:pt x="51" y="120"/>
                    </a:lnTo>
                    <a:lnTo>
                      <a:pt x="51" y="122"/>
                    </a:lnTo>
                    <a:lnTo>
                      <a:pt x="52" y="123"/>
                    </a:lnTo>
                    <a:lnTo>
                      <a:pt x="52" y="124"/>
                    </a:lnTo>
                    <a:lnTo>
                      <a:pt x="52" y="125"/>
                    </a:lnTo>
                    <a:lnTo>
                      <a:pt x="53" y="126"/>
                    </a:lnTo>
                    <a:lnTo>
                      <a:pt x="53" y="127"/>
                    </a:lnTo>
                    <a:lnTo>
                      <a:pt x="53" y="128"/>
                    </a:lnTo>
                    <a:lnTo>
                      <a:pt x="54" y="129"/>
                    </a:lnTo>
                    <a:lnTo>
                      <a:pt x="54" y="130"/>
                    </a:lnTo>
                    <a:lnTo>
                      <a:pt x="54" y="131"/>
                    </a:lnTo>
                    <a:lnTo>
                      <a:pt x="55" y="132"/>
                    </a:lnTo>
                    <a:lnTo>
                      <a:pt x="55" y="133"/>
                    </a:lnTo>
                    <a:lnTo>
                      <a:pt x="55" y="134"/>
                    </a:lnTo>
                    <a:lnTo>
                      <a:pt x="55" y="135"/>
                    </a:lnTo>
                    <a:lnTo>
                      <a:pt x="56" y="135"/>
                    </a:lnTo>
                    <a:lnTo>
                      <a:pt x="56" y="136"/>
                    </a:lnTo>
                    <a:lnTo>
                      <a:pt x="56" y="137"/>
                    </a:lnTo>
                    <a:lnTo>
                      <a:pt x="56" y="138"/>
                    </a:lnTo>
                    <a:lnTo>
                      <a:pt x="57" y="139"/>
                    </a:lnTo>
                    <a:lnTo>
                      <a:pt x="57" y="140"/>
                    </a:lnTo>
                    <a:lnTo>
                      <a:pt x="57" y="141"/>
                    </a:lnTo>
                    <a:lnTo>
                      <a:pt x="58" y="142"/>
                    </a:lnTo>
                    <a:lnTo>
                      <a:pt x="58" y="143"/>
                    </a:lnTo>
                    <a:lnTo>
                      <a:pt x="58" y="145"/>
                    </a:lnTo>
                    <a:lnTo>
                      <a:pt x="59" y="146"/>
                    </a:lnTo>
                    <a:lnTo>
                      <a:pt x="59" y="147"/>
                    </a:lnTo>
                    <a:lnTo>
                      <a:pt x="60" y="149"/>
                    </a:lnTo>
                    <a:lnTo>
                      <a:pt x="60" y="151"/>
                    </a:lnTo>
                    <a:lnTo>
                      <a:pt x="61" y="153"/>
                    </a:lnTo>
                    <a:lnTo>
                      <a:pt x="61" y="155"/>
                    </a:lnTo>
                    <a:lnTo>
                      <a:pt x="62" y="156"/>
                    </a:lnTo>
                    <a:lnTo>
                      <a:pt x="62" y="158"/>
                    </a:lnTo>
                    <a:lnTo>
                      <a:pt x="63" y="159"/>
                    </a:lnTo>
                    <a:lnTo>
                      <a:pt x="63" y="160"/>
                    </a:lnTo>
                    <a:lnTo>
                      <a:pt x="63" y="161"/>
                    </a:lnTo>
                    <a:lnTo>
                      <a:pt x="64" y="163"/>
                    </a:lnTo>
                    <a:lnTo>
                      <a:pt x="64" y="164"/>
                    </a:lnTo>
                    <a:lnTo>
                      <a:pt x="64" y="165"/>
                    </a:lnTo>
                    <a:lnTo>
                      <a:pt x="65" y="166"/>
                    </a:lnTo>
                    <a:lnTo>
                      <a:pt x="65" y="167"/>
                    </a:lnTo>
                    <a:lnTo>
                      <a:pt x="65" y="168"/>
                    </a:lnTo>
                    <a:lnTo>
                      <a:pt x="65" y="169"/>
                    </a:lnTo>
                    <a:lnTo>
                      <a:pt x="66" y="170"/>
                    </a:lnTo>
                    <a:lnTo>
                      <a:pt x="66" y="171"/>
                    </a:lnTo>
                    <a:lnTo>
                      <a:pt x="66" y="172"/>
                    </a:lnTo>
                    <a:lnTo>
                      <a:pt x="66" y="173"/>
                    </a:lnTo>
                    <a:lnTo>
                      <a:pt x="66" y="174"/>
                    </a:lnTo>
                    <a:lnTo>
                      <a:pt x="66" y="175"/>
                    </a:lnTo>
                    <a:lnTo>
                      <a:pt x="67" y="176"/>
                    </a:lnTo>
                    <a:lnTo>
                      <a:pt x="67" y="177"/>
                    </a:lnTo>
                    <a:lnTo>
                      <a:pt x="67" y="178"/>
                    </a:lnTo>
                    <a:lnTo>
                      <a:pt x="67" y="179"/>
                    </a:lnTo>
                    <a:lnTo>
                      <a:pt x="67" y="180"/>
                    </a:lnTo>
                    <a:lnTo>
                      <a:pt x="67" y="182"/>
                    </a:lnTo>
                    <a:lnTo>
                      <a:pt x="67" y="183"/>
                    </a:lnTo>
                    <a:lnTo>
                      <a:pt x="67" y="184"/>
                    </a:lnTo>
                    <a:lnTo>
                      <a:pt x="67" y="185"/>
                    </a:lnTo>
                    <a:lnTo>
                      <a:pt x="67" y="187"/>
                    </a:lnTo>
                    <a:lnTo>
                      <a:pt x="68" y="188"/>
                    </a:lnTo>
                    <a:lnTo>
                      <a:pt x="68" y="190"/>
                    </a:lnTo>
                    <a:lnTo>
                      <a:pt x="68" y="191"/>
                    </a:lnTo>
                    <a:lnTo>
                      <a:pt x="68" y="193"/>
                    </a:lnTo>
                    <a:lnTo>
                      <a:pt x="68" y="194"/>
                    </a:lnTo>
                    <a:lnTo>
                      <a:pt x="68" y="195"/>
                    </a:lnTo>
                    <a:lnTo>
                      <a:pt x="68" y="196"/>
                    </a:lnTo>
                    <a:lnTo>
                      <a:pt x="68" y="197"/>
                    </a:lnTo>
                    <a:lnTo>
                      <a:pt x="68" y="198"/>
                    </a:lnTo>
                    <a:lnTo>
                      <a:pt x="68" y="199"/>
                    </a:lnTo>
                    <a:lnTo>
                      <a:pt x="68" y="200"/>
                    </a:lnTo>
                    <a:lnTo>
                      <a:pt x="69" y="201"/>
                    </a:lnTo>
                    <a:lnTo>
                      <a:pt x="69" y="202"/>
                    </a:lnTo>
                    <a:lnTo>
                      <a:pt x="69" y="203"/>
                    </a:lnTo>
                    <a:lnTo>
                      <a:pt x="69" y="204"/>
                    </a:lnTo>
                    <a:lnTo>
                      <a:pt x="69" y="205"/>
                    </a:lnTo>
                    <a:lnTo>
                      <a:pt x="69" y="206"/>
                    </a:lnTo>
                    <a:lnTo>
                      <a:pt x="70" y="207"/>
                    </a:lnTo>
                    <a:lnTo>
                      <a:pt x="70" y="208"/>
                    </a:lnTo>
                    <a:lnTo>
                      <a:pt x="70" y="209"/>
                    </a:lnTo>
                    <a:lnTo>
                      <a:pt x="70" y="210"/>
                    </a:lnTo>
                    <a:lnTo>
                      <a:pt x="70" y="211"/>
                    </a:lnTo>
                    <a:lnTo>
                      <a:pt x="71" y="212"/>
                    </a:lnTo>
                    <a:lnTo>
                      <a:pt x="71" y="213"/>
                    </a:lnTo>
                    <a:lnTo>
                      <a:pt x="71" y="214"/>
                    </a:lnTo>
                    <a:lnTo>
                      <a:pt x="71" y="215"/>
                    </a:lnTo>
                    <a:lnTo>
                      <a:pt x="71" y="216"/>
                    </a:lnTo>
                    <a:lnTo>
                      <a:pt x="71" y="217"/>
                    </a:lnTo>
                    <a:lnTo>
                      <a:pt x="72" y="217"/>
                    </a:lnTo>
                    <a:lnTo>
                      <a:pt x="72" y="218"/>
                    </a:lnTo>
                    <a:lnTo>
                      <a:pt x="72" y="219"/>
                    </a:lnTo>
                    <a:lnTo>
                      <a:pt x="72" y="220"/>
                    </a:lnTo>
                    <a:lnTo>
                      <a:pt x="72" y="221"/>
                    </a:lnTo>
                    <a:lnTo>
                      <a:pt x="72" y="222"/>
                    </a:lnTo>
                    <a:lnTo>
                      <a:pt x="72" y="223"/>
                    </a:lnTo>
                    <a:lnTo>
                      <a:pt x="72" y="224"/>
                    </a:lnTo>
                    <a:lnTo>
                      <a:pt x="72" y="225"/>
                    </a:lnTo>
                    <a:lnTo>
                      <a:pt x="72" y="226"/>
                    </a:lnTo>
                    <a:lnTo>
                      <a:pt x="72" y="227"/>
                    </a:lnTo>
                    <a:lnTo>
                      <a:pt x="72" y="228"/>
                    </a:lnTo>
                    <a:lnTo>
                      <a:pt x="72" y="229"/>
                    </a:lnTo>
                    <a:lnTo>
                      <a:pt x="72" y="230"/>
                    </a:lnTo>
                    <a:lnTo>
                      <a:pt x="72" y="231"/>
                    </a:lnTo>
                    <a:lnTo>
                      <a:pt x="72" y="232"/>
                    </a:lnTo>
                    <a:lnTo>
                      <a:pt x="72" y="233"/>
                    </a:lnTo>
                    <a:lnTo>
                      <a:pt x="72" y="236"/>
                    </a:lnTo>
                    <a:lnTo>
                      <a:pt x="72" y="237"/>
                    </a:lnTo>
                    <a:lnTo>
                      <a:pt x="72" y="239"/>
                    </a:lnTo>
                    <a:lnTo>
                      <a:pt x="71" y="241"/>
                    </a:lnTo>
                    <a:lnTo>
                      <a:pt x="71" y="242"/>
                    </a:lnTo>
                    <a:lnTo>
                      <a:pt x="71" y="244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14" name="Freeform 52">
                <a:extLst>
                  <a:ext uri="{FF2B5EF4-FFF2-40B4-BE49-F238E27FC236}">
                    <a16:creationId xmlns:a16="http://schemas.microsoft.com/office/drawing/2014/main" id="{A957F91E-35E4-BF42-8ED4-830B325757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1" y="2725"/>
                <a:ext cx="54" cy="184"/>
              </a:xfrm>
              <a:custGeom>
                <a:avLst/>
                <a:gdLst>
                  <a:gd name="T0" fmla="*/ 2 w 72"/>
                  <a:gd name="T1" fmla="*/ 5 h 245"/>
                  <a:gd name="T2" fmla="*/ 2 w 72"/>
                  <a:gd name="T3" fmla="*/ 5 h 245"/>
                  <a:gd name="T4" fmla="*/ 2 w 72"/>
                  <a:gd name="T5" fmla="*/ 5 h 245"/>
                  <a:gd name="T6" fmla="*/ 2 w 72"/>
                  <a:gd name="T7" fmla="*/ 5 h 245"/>
                  <a:gd name="T8" fmla="*/ 2 w 72"/>
                  <a:gd name="T9" fmla="*/ 5 h 245"/>
                  <a:gd name="T10" fmla="*/ 2 w 72"/>
                  <a:gd name="T11" fmla="*/ 5 h 245"/>
                  <a:gd name="T12" fmla="*/ 2 w 72"/>
                  <a:gd name="T13" fmla="*/ 4 h 245"/>
                  <a:gd name="T14" fmla="*/ 2 w 72"/>
                  <a:gd name="T15" fmla="*/ 4 h 245"/>
                  <a:gd name="T16" fmla="*/ 2 w 72"/>
                  <a:gd name="T17" fmla="*/ 4 h 245"/>
                  <a:gd name="T18" fmla="*/ 2 w 72"/>
                  <a:gd name="T19" fmla="*/ 4 h 245"/>
                  <a:gd name="T20" fmla="*/ 2 w 72"/>
                  <a:gd name="T21" fmla="*/ 4 h 245"/>
                  <a:gd name="T22" fmla="*/ 2 w 72"/>
                  <a:gd name="T23" fmla="*/ 4 h 245"/>
                  <a:gd name="T24" fmla="*/ 2 w 72"/>
                  <a:gd name="T25" fmla="*/ 4 h 245"/>
                  <a:gd name="T26" fmla="*/ 2 w 72"/>
                  <a:gd name="T27" fmla="*/ 4 h 245"/>
                  <a:gd name="T28" fmla="*/ 2 w 72"/>
                  <a:gd name="T29" fmla="*/ 4 h 245"/>
                  <a:gd name="T30" fmla="*/ 2 w 72"/>
                  <a:gd name="T31" fmla="*/ 4 h 245"/>
                  <a:gd name="T32" fmla="*/ 2 w 72"/>
                  <a:gd name="T33" fmla="*/ 4 h 245"/>
                  <a:gd name="T34" fmla="*/ 2 w 72"/>
                  <a:gd name="T35" fmla="*/ 4 h 245"/>
                  <a:gd name="T36" fmla="*/ 2 w 72"/>
                  <a:gd name="T37" fmla="*/ 3 h 245"/>
                  <a:gd name="T38" fmla="*/ 2 w 72"/>
                  <a:gd name="T39" fmla="*/ 3 h 245"/>
                  <a:gd name="T40" fmla="*/ 2 w 72"/>
                  <a:gd name="T41" fmla="*/ 3 h 245"/>
                  <a:gd name="T42" fmla="*/ 2 w 72"/>
                  <a:gd name="T43" fmla="*/ 3 h 245"/>
                  <a:gd name="T44" fmla="*/ 2 w 72"/>
                  <a:gd name="T45" fmla="*/ 3 h 245"/>
                  <a:gd name="T46" fmla="*/ 2 w 72"/>
                  <a:gd name="T47" fmla="*/ 3 h 245"/>
                  <a:gd name="T48" fmla="*/ 2 w 72"/>
                  <a:gd name="T49" fmla="*/ 3 h 245"/>
                  <a:gd name="T50" fmla="*/ 2 w 72"/>
                  <a:gd name="T51" fmla="*/ 3 h 245"/>
                  <a:gd name="T52" fmla="*/ 2 w 72"/>
                  <a:gd name="T53" fmla="*/ 3 h 245"/>
                  <a:gd name="T54" fmla="*/ 2 w 72"/>
                  <a:gd name="T55" fmla="*/ 2 h 245"/>
                  <a:gd name="T56" fmla="*/ 2 w 72"/>
                  <a:gd name="T57" fmla="*/ 2 h 245"/>
                  <a:gd name="T58" fmla="*/ 2 w 72"/>
                  <a:gd name="T59" fmla="*/ 2 h 245"/>
                  <a:gd name="T60" fmla="*/ 2 w 72"/>
                  <a:gd name="T61" fmla="*/ 2 h 245"/>
                  <a:gd name="T62" fmla="*/ 2 w 72"/>
                  <a:gd name="T63" fmla="*/ 2 h 245"/>
                  <a:gd name="T64" fmla="*/ 2 w 72"/>
                  <a:gd name="T65" fmla="*/ 2 h 245"/>
                  <a:gd name="T66" fmla="*/ 2 w 72"/>
                  <a:gd name="T67" fmla="*/ 2 h 245"/>
                  <a:gd name="T68" fmla="*/ 2 w 72"/>
                  <a:gd name="T69" fmla="*/ 2 h 245"/>
                  <a:gd name="T70" fmla="*/ 2 w 72"/>
                  <a:gd name="T71" fmla="*/ 2 h 245"/>
                  <a:gd name="T72" fmla="*/ 2 w 72"/>
                  <a:gd name="T73" fmla="*/ 2 h 245"/>
                  <a:gd name="T74" fmla="*/ 2 w 72"/>
                  <a:gd name="T75" fmla="*/ 2 h 245"/>
                  <a:gd name="T76" fmla="*/ 2 w 72"/>
                  <a:gd name="T77" fmla="*/ 2 h 245"/>
                  <a:gd name="T78" fmla="*/ 2 w 72"/>
                  <a:gd name="T79" fmla="*/ 2 h 245"/>
                  <a:gd name="T80" fmla="*/ 2 w 72"/>
                  <a:gd name="T81" fmla="*/ 2 h 245"/>
                  <a:gd name="T82" fmla="*/ 2 w 72"/>
                  <a:gd name="T83" fmla="*/ 2 h 245"/>
                  <a:gd name="T84" fmla="*/ 2 w 72"/>
                  <a:gd name="T85" fmla="*/ 2 h 245"/>
                  <a:gd name="T86" fmla="*/ 2 w 72"/>
                  <a:gd name="T87" fmla="*/ 2 h 245"/>
                  <a:gd name="T88" fmla="*/ 2 w 72"/>
                  <a:gd name="T89" fmla="*/ 2 h 245"/>
                  <a:gd name="T90" fmla="*/ 2 w 72"/>
                  <a:gd name="T91" fmla="*/ 2 h 245"/>
                  <a:gd name="T92" fmla="*/ 2 w 72"/>
                  <a:gd name="T93" fmla="*/ 2 h 245"/>
                  <a:gd name="T94" fmla="*/ 2 w 72"/>
                  <a:gd name="T95" fmla="*/ 2 h 245"/>
                  <a:gd name="T96" fmla="*/ 2 w 72"/>
                  <a:gd name="T97" fmla="*/ 2 h 245"/>
                  <a:gd name="T98" fmla="*/ 2 w 72"/>
                  <a:gd name="T99" fmla="*/ 2 h 245"/>
                  <a:gd name="T100" fmla="*/ 2 w 72"/>
                  <a:gd name="T101" fmla="*/ 2 h 245"/>
                  <a:gd name="T102" fmla="*/ 2 w 72"/>
                  <a:gd name="T103" fmla="*/ 2 h 245"/>
                  <a:gd name="T104" fmla="*/ 2 w 72"/>
                  <a:gd name="T105" fmla="*/ 2 h 245"/>
                  <a:gd name="T106" fmla="*/ 2 w 72"/>
                  <a:gd name="T107" fmla="*/ 2 h 245"/>
                  <a:gd name="T108" fmla="*/ 2 w 72"/>
                  <a:gd name="T109" fmla="*/ 2 h 245"/>
                  <a:gd name="T110" fmla="*/ 2 w 72"/>
                  <a:gd name="T111" fmla="*/ 2 h 245"/>
                  <a:gd name="T112" fmla="*/ 2 w 72"/>
                  <a:gd name="T113" fmla="*/ 2 h 24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72"/>
                  <a:gd name="T172" fmla="*/ 0 h 245"/>
                  <a:gd name="T173" fmla="*/ 72 w 72"/>
                  <a:gd name="T174" fmla="*/ 245 h 24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72" h="245">
                    <a:moveTo>
                      <a:pt x="0" y="245"/>
                    </a:moveTo>
                    <a:lnTo>
                      <a:pt x="2" y="241"/>
                    </a:lnTo>
                    <a:lnTo>
                      <a:pt x="3" y="239"/>
                    </a:lnTo>
                    <a:lnTo>
                      <a:pt x="4" y="236"/>
                    </a:lnTo>
                    <a:lnTo>
                      <a:pt x="6" y="234"/>
                    </a:lnTo>
                    <a:lnTo>
                      <a:pt x="7" y="232"/>
                    </a:lnTo>
                    <a:lnTo>
                      <a:pt x="8" y="230"/>
                    </a:lnTo>
                    <a:lnTo>
                      <a:pt x="9" y="229"/>
                    </a:lnTo>
                    <a:lnTo>
                      <a:pt x="10" y="227"/>
                    </a:lnTo>
                    <a:lnTo>
                      <a:pt x="11" y="225"/>
                    </a:lnTo>
                    <a:lnTo>
                      <a:pt x="11" y="224"/>
                    </a:lnTo>
                    <a:lnTo>
                      <a:pt x="12" y="223"/>
                    </a:lnTo>
                    <a:lnTo>
                      <a:pt x="13" y="221"/>
                    </a:lnTo>
                    <a:lnTo>
                      <a:pt x="14" y="220"/>
                    </a:lnTo>
                    <a:lnTo>
                      <a:pt x="14" y="219"/>
                    </a:lnTo>
                    <a:lnTo>
                      <a:pt x="15" y="218"/>
                    </a:lnTo>
                    <a:lnTo>
                      <a:pt x="15" y="217"/>
                    </a:lnTo>
                    <a:lnTo>
                      <a:pt x="16" y="216"/>
                    </a:lnTo>
                    <a:lnTo>
                      <a:pt x="16" y="215"/>
                    </a:lnTo>
                    <a:lnTo>
                      <a:pt x="17" y="214"/>
                    </a:lnTo>
                    <a:lnTo>
                      <a:pt x="17" y="213"/>
                    </a:lnTo>
                    <a:lnTo>
                      <a:pt x="18" y="212"/>
                    </a:lnTo>
                    <a:lnTo>
                      <a:pt x="18" y="211"/>
                    </a:lnTo>
                    <a:lnTo>
                      <a:pt x="18" y="210"/>
                    </a:lnTo>
                    <a:lnTo>
                      <a:pt x="19" y="209"/>
                    </a:lnTo>
                    <a:lnTo>
                      <a:pt x="19" y="208"/>
                    </a:lnTo>
                    <a:lnTo>
                      <a:pt x="20" y="207"/>
                    </a:lnTo>
                    <a:lnTo>
                      <a:pt x="20" y="206"/>
                    </a:lnTo>
                    <a:lnTo>
                      <a:pt x="21" y="205"/>
                    </a:lnTo>
                    <a:lnTo>
                      <a:pt x="21" y="204"/>
                    </a:lnTo>
                    <a:lnTo>
                      <a:pt x="22" y="203"/>
                    </a:lnTo>
                    <a:lnTo>
                      <a:pt x="22" y="202"/>
                    </a:lnTo>
                    <a:lnTo>
                      <a:pt x="23" y="199"/>
                    </a:lnTo>
                    <a:lnTo>
                      <a:pt x="23" y="198"/>
                    </a:lnTo>
                    <a:lnTo>
                      <a:pt x="24" y="197"/>
                    </a:lnTo>
                    <a:lnTo>
                      <a:pt x="24" y="195"/>
                    </a:lnTo>
                    <a:lnTo>
                      <a:pt x="25" y="194"/>
                    </a:lnTo>
                    <a:lnTo>
                      <a:pt x="25" y="193"/>
                    </a:lnTo>
                    <a:lnTo>
                      <a:pt x="26" y="192"/>
                    </a:lnTo>
                    <a:lnTo>
                      <a:pt x="26" y="191"/>
                    </a:lnTo>
                    <a:lnTo>
                      <a:pt x="26" y="190"/>
                    </a:lnTo>
                    <a:lnTo>
                      <a:pt x="27" y="189"/>
                    </a:lnTo>
                    <a:lnTo>
                      <a:pt x="27" y="188"/>
                    </a:lnTo>
                    <a:lnTo>
                      <a:pt x="28" y="188"/>
                    </a:lnTo>
                    <a:lnTo>
                      <a:pt x="28" y="187"/>
                    </a:lnTo>
                    <a:lnTo>
                      <a:pt x="28" y="186"/>
                    </a:lnTo>
                    <a:lnTo>
                      <a:pt x="29" y="185"/>
                    </a:lnTo>
                    <a:lnTo>
                      <a:pt x="29" y="184"/>
                    </a:lnTo>
                    <a:lnTo>
                      <a:pt x="29" y="183"/>
                    </a:lnTo>
                    <a:lnTo>
                      <a:pt x="30" y="182"/>
                    </a:lnTo>
                    <a:lnTo>
                      <a:pt x="30" y="181"/>
                    </a:lnTo>
                    <a:lnTo>
                      <a:pt x="31" y="180"/>
                    </a:lnTo>
                    <a:lnTo>
                      <a:pt x="31" y="179"/>
                    </a:lnTo>
                    <a:lnTo>
                      <a:pt x="31" y="178"/>
                    </a:lnTo>
                    <a:lnTo>
                      <a:pt x="32" y="177"/>
                    </a:lnTo>
                    <a:lnTo>
                      <a:pt x="32" y="176"/>
                    </a:lnTo>
                    <a:lnTo>
                      <a:pt x="33" y="174"/>
                    </a:lnTo>
                    <a:lnTo>
                      <a:pt x="33" y="173"/>
                    </a:lnTo>
                    <a:lnTo>
                      <a:pt x="34" y="172"/>
                    </a:lnTo>
                    <a:lnTo>
                      <a:pt x="34" y="171"/>
                    </a:lnTo>
                    <a:lnTo>
                      <a:pt x="35" y="169"/>
                    </a:lnTo>
                    <a:lnTo>
                      <a:pt x="35" y="168"/>
                    </a:lnTo>
                    <a:lnTo>
                      <a:pt x="36" y="166"/>
                    </a:lnTo>
                    <a:lnTo>
                      <a:pt x="37" y="164"/>
                    </a:lnTo>
                    <a:lnTo>
                      <a:pt x="37" y="163"/>
                    </a:lnTo>
                    <a:lnTo>
                      <a:pt x="39" y="161"/>
                    </a:lnTo>
                    <a:lnTo>
                      <a:pt x="39" y="160"/>
                    </a:lnTo>
                    <a:lnTo>
                      <a:pt x="40" y="159"/>
                    </a:lnTo>
                    <a:lnTo>
                      <a:pt x="40" y="156"/>
                    </a:lnTo>
                    <a:lnTo>
                      <a:pt x="41" y="155"/>
                    </a:lnTo>
                    <a:lnTo>
                      <a:pt x="41" y="154"/>
                    </a:lnTo>
                    <a:lnTo>
                      <a:pt x="41" y="153"/>
                    </a:lnTo>
                    <a:lnTo>
                      <a:pt x="42" y="152"/>
                    </a:lnTo>
                    <a:lnTo>
                      <a:pt x="42" y="151"/>
                    </a:lnTo>
                    <a:lnTo>
                      <a:pt x="42" y="150"/>
                    </a:lnTo>
                    <a:lnTo>
                      <a:pt x="43" y="149"/>
                    </a:lnTo>
                    <a:lnTo>
                      <a:pt x="43" y="148"/>
                    </a:lnTo>
                    <a:lnTo>
                      <a:pt x="44" y="147"/>
                    </a:lnTo>
                    <a:lnTo>
                      <a:pt x="44" y="146"/>
                    </a:lnTo>
                    <a:lnTo>
                      <a:pt x="44" y="145"/>
                    </a:lnTo>
                    <a:lnTo>
                      <a:pt x="44" y="144"/>
                    </a:lnTo>
                    <a:lnTo>
                      <a:pt x="45" y="143"/>
                    </a:lnTo>
                    <a:lnTo>
                      <a:pt x="45" y="142"/>
                    </a:lnTo>
                    <a:lnTo>
                      <a:pt x="45" y="141"/>
                    </a:lnTo>
                    <a:lnTo>
                      <a:pt x="46" y="140"/>
                    </a:lnTo>
                    <a:lnTo>
                      <a:pt x="46" y="139"/>
                    </a:lnTo>
                    <a:lnTo>
                      <a:pt x="46" y="138"/>
                    </a:lnTo>
                    <a:lnTo>
                      <a:pt x="47" y="137"/>
                    </a:lnTo>
                    <a:lnTo>
                      <a:pt x="47" y="136"/>
                    </a:lnTo>
                    <a:lnTo>
                      <a:pt x="48" y="135"/>
                    </a:lnTo>
                    <a:lnTo>
                      <a:pt x="48" y="133"/>
                    </a:lnTo>
                    <a:lnTo>
                      <a:pt x="48" y="132"/>
                    </a:lnTo>
                    <a:lnTo>
                      <a:pt x="49" y="130"/>
                    </a:lnTo>
                    <a:lnTo>
                      <a:pt x="49" y="129"/>
                    </a:lnTo>
                    <a:lnTo>
                      <a:pt x="50" y="127"/>
                    </a:lnTo>
                    <a:lnTo>
                      <a:pt x="50" y="126"/>
                    </a:lnTo>
                    <a:lnTo>
                      <a:pt x="51" y="124"/>
                    </a:lnTo>
                    <a:lnTo>
                      <a:pt x="51" y="123"/>
                    </a:lnTo>
                    <a:lnTo>
                      <a:pt x="52" y="121"/>
                    </a:lnTo>
                    <a:lnTo>
                      <a:pt x="52" y="120"/>
                    </a:lnTo>
                    <a:lnTo>
                      <a:pt x="52" y="119"/>
                    </a:lnTo>
                    <a:lnTo>
                      <a:pt x="53" y="118"/>
                    </a:lnTo>
                    <a:lnTo>
                      <a:pt x="53" y="116"/>
                    </a:lnTo>
                    <a:lnTo>
                      <a:pt x="53" y="115"/>
                    </a:lnTo>
                    <a:lnTo>
                      <a:pt x="54" y="114"/>
                    </a:lnTo>
                    <a:lnTo>
                      <a:pt x="54" y="113"/>
                    </a:lnTo>
                    <a:lnTo>
                      <a:pt x="54" y="112"/>
                    </a:lnTo>
                    <a:lnTo>
                      <a:pt x="55" y="111"/>
                    </a:lnTo>
                    <a:lnTo>
                      <a:pt x="55" y="110"/>
                    </a:lnTo>
                    <a:lnTo>
                      <a:pt x="55" y="109"/>
                    </a:lnTo>
                    <a:lnTo>
                      <a:pt x="56" y="108"/>
                    </a:lnTo>
                    <a:lnTo>
                      <a:pt x="56" y="107"/>
                    </a:lnTo>
                    <a:lnTo>
                      <a:pt x="56" y="106"/>
                    </a:lnTo>
                    <a:lnTo>
                      <a:pt x="56" y="105"/>
                    </a:lnTo>
                    <a:lnTo>
                      <a:pt x="57" y="104"/>
                    </a:lnTo>
                    <a:lnTo>
                      <a:pt x="57" y="103"/>
                    </a:lnTo>
                    <a:lnTo>
                      <a:pt x="57" y="102"/>
                    </a:lnTo>
                    <a:lnTo>
                      <a:pt x="58" y="101"/>
                    </a:lnTo>
                    <a:lnTo>
                      <a:pt x="58" y="100"/>
                    </a:lnTo>
                    <a:lnTo>
                      <a:pt x="58" y="99"/>
                    </a:lnTo>
                    <a:lnTo>
                      <a:pt x="59" y="98"/>
                    </a:lnTo>
                    <a:lnTo>
                      <a:pt x="59" y="96"/>
                    </a:lnTo>
                    <a:lnTo>
                      <a:pt x="60" y="95"/>
                    </a:lnTo>
                    <a:lnTo>
                      <a:pt x="60" y="93"/>
                    </a:lnTo>
                    <a:lnTo>
                      <a:pt x="61" y="92"/>
                    </a:lnTo>
                    <a:lnTo>
                      <a:pt x="61" y="90"/>
                    </a:lnTo>
                    <a:lnTo>
                      <a:pt x="62" y="88"/>
                    </a:lnTo>
                    <a:lnTo>
                      <a:pt x="62" y="87"/>
                    </a:lnTo>
                    <a:lnTo>
                      <a:pt x="63" y="86"/>
                    </a:lnTo>
                    <a:lnTo>
                      <a:pt x="63" y="84"/>
                    </a:lnTo>
                    <a:lnTo>
                      <a:pt x="63" y="83"/>
                    </a:lnTo>
                    <a:lnTo>
                      <a:pt x="64" y="82"/>
                    </a:lnTo>
                    <a:lnTo>
                      <a:pt x="64" y="81"/>
                    </a:lnTo>
                    <a:lnTo>
                      <a:pt x="64" y="80"/>
                    </a:lnTo>
                    <a:lnTo>
                      <a:pt x="65" y="79"/>
                    </a:lnTo>
                    <a:lnTo>
                      <a:pt x="65" y="78"/>
                    </a:lnTo>
                    <a:lnTo>
                      <a:pt x="65" y="77"/>
                    </a:lnTo>
                    <a:lnTo>
                      <a:pt x="65" y="76"/>
                    </a:lnTo>
                    <a:lnTo>
                      <a:pt x="65" y="74"/>
                    </a:lnTo>
                    <a:lnTo>
                      <a:pt x="66" y="73"/>
                    </a:lnTo>
                    <a:lnTo>
                      <a:pt x="66" y="72"/>
                    </a:lnTo>
                    <a:lnTo>
                      <a:pt x="66" y="71"/>
                    </a:lnTo>
                    <a:lnTo>
                      <a:pt x="66" y="70"/>
                    </a:lnTo>
                    <a:lnTo>
                      <a:pt x="66" y="69"/>
                    </a:lnTo>
                    <a:lnTo>
                      <a:pt x="67" y="68"/>
                    </a:lnTo>
                    <a:lnTo>
                      <a:pt x="67" y="67"/>
                    </a:lnTo>
                    <a:lnTo>
                      <a:pt x="67" y="66"/>
                    </a:lnTo>
                    <a:lnTo>
                      <a:pt x="67" y="65"/>
                    </a:lnTo>
                    <a:lnTo>
                      <a:pt x="67" y="64"/>
                    </a:lnTo>
                    <a:lnTo>
                      <a:pt x="67" y="63"/>
                    </a:lnTo>
                    <a:lnTo>
                      <a:pt x="67" y="62"/>
                    </a:lnTo>
                    <a:lnTo>
                      <a:pt x="67" y="61"/>
                    </a:lnTo>
                    <a:lnTo>
                      <a:pt x="67" y="60"/>
                    </a:lnTo>
                    <a:lnTo>
                      <a:pt x="67" y="58"/>
                    </a:lnTo>
                    <a:lnTo>
                      <a:pt x="67" y="57"/>
                    </a:lnTo>
                    <a:lnTo>
                      <a:pt x="68" y="55"/>
                    </a:lnTo>
                    <a:lnTo>
                      <a:pt x="68" y="54"/>
                    </a:lnTo>
                    <a:lnTo>
                      <a:pt x="68" y="53"/>
                    </a:lnTo>
                    <a:lnTo>
                      <a:pt x="68" y="52"/>
                    </a:lnTo>
                    <a:lnTo>
                      <a:pt x="68" y="50"/>
                    </a:lnTo>
                    <a:lnTo>
                      <a:pt x="68" y="49"/>
                    </a:lnTo>
                    <a:lnTo>
                      <a:pt x="68" y="48"/>
                    </a:lnTo>
                    <a:lnTo>
                      <a:pt x="68" y="47"/>
                    </a:lnTo>
                    <a:lnTo>
                      <a:pt x="68" y="46"/>
                    </a:lnTo>
                    <a:lnTo>
                      <a:pt x="68" y="45"/>
                    </a:lnTo>
                    <a:lnTo>
                      <a:pt x="68" y="44"/>
                    </a:lnTo>
                    <a:lnTo>
                      <a:pt x="69" y="44"/>
                    </a:lnTo>
                    <a:lnTo>
                      <a:pt x="69" y="43"/>
                    </a:lnTo>
                    <a:lnTo>
                      <a:pt x="69" y="42"/>
                    </a:lnTo>
                    <a:lnTo>
                      <a:pt x="69" y="41"/>
                    </a:lnTo>
                    <a:lnTo>
                      <a:pt x="69" y="40"/>
                    </a:lnTo>
                    <a:lnTo>
                      <a:pt x="69" y="39"/>
                    </a:lnTo>
                    <a:lnTo>
                      <a:pt x="69" y="38"/>
                    </a:lnTo>
                    <a:lnTo>
                      <a:pt x="70" y="37"/>
                    </a:lnTo>
                    <a:lnTo>
                      <a:pt x="70" y="36"/>
                    </a:lnTo>
                    <a:lnTo>
                      <a:pt x="70" y="35"/>
                    </a:lnTo>
                    <a:lnTo>
                      <a:pt x="70" y="34"/>
                    </a:lnTo>
                    <a:lnTo>
                      <a:pt x="70" y="32"/>
                    </a:lnTo>
                    <a:lnTo>
                      <a:pt x="71" y="32"/>
                    </a:lnTo>
                    <a:lnTo>
                      <a:pt x="71" y="31"/>
                    </a:lnTo>
                    <a:lnTo>
                      <a:pt x="71" y="30"/>
                    </a:lnTo>
                    <a:lnTo>
                      <a:pt x="71" y="29"/>
                    </a:lnTo>
                    <a:lnTo>
                      <a:pt x="71" y="28"/>
                    </a:lnTo>
                    <a:lnTo>
                      <a:pt x="71" y="27"/>
                    </a:lnTo>
                    <a:lnTo>
                      <a:pt x="72" y="26"/>
                    </a:lnTo>
                    <a:lnTo>
                      <a:pt x="72" y="25"/>
                    </a:lnTo>
                    <a:lnTo>
                      <a:pt x="72" y="24"/>
                    </a:lnTo>
                    <a:lnTo>
                      <a:pt x="72" y="23"/>
                    </a:lnTo>
                    <a:lnTo>
                      <a:pt x="72" y="22"/>
                    </a:lnTo>
                    <a:lnTo>
                      <a:pt x="72" y="21"/>
                    </a:lnTo>
                    <a:lnTo>
                      <a:pt x="72" y="20"/>
                    </a:lnTo>
                    <a:lnTo>
                      <a:pt x="72" y="19"/>
                    </a:lnTo>
                    <a:lnTo>
                      <a:pt x="72" y="18"/>
                    </a:lnTo>
                    <a:lnTo>
                      <a:pt x="72" y="17"/>
                    </a:lnTo>
                    <a:lnTo>
                      <a:pt x="72" y="16"/>
                    </a:lnTo>
                    <a:lnTo>
                      <a:pt x="72" y="15"/>
                    </a:lnTo>
                    <a:lnTo>
                      <a:pt x="72" y="14"/>
                    </a:lnTo>
                    <a:lnTo>
                      <a:pt x="72" y="13"/>
                    </a:lnTo>
                    <a:lnTo>
                      <a:pt x="72" y="11"/>
                    </a:lnTo>
                    <a:lnTo>
                      <a:pt x="72" y="10"/>
                    </a:lnTo>
                    <a:lnTo>
                      <a:pt x="72" y="9"/>
                    </a:lnTo>
                    <a:lnTo>
                      <a:pt x="72" y="7"/>
                    </a:lnTo>
                    <a:lnTo>
                      <a:pt x="72" y="6"/>
                    </a:lnTo>
                    <a:lnTo>
                      <a:pt x="71" y="4"/>
                    </a:lnTo>
                    <a:lnTo>
                      <a:pt x="71" y="2"/>
                    </a:lnTo>
                    <a:lnTo>
                      <a:pt x="71" y="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6064" name="Freeform 53">
              <a:extLst>
                <a:ext uri="{FF2B5EF4-FFF2-40B4-BE49-F238E27FC236}">
                  <a16:creationId xmlns:a16="http://schemas.microsoft.com/office/drawing/2014/main" id="{BE58D405-2018-7247-9BE5-D8F3A2ED43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347"/>
              <a:ext cx="124" cy="1"/>
            </a:xfrm>
            <a:custGeom>
              <a:avLst/>
              <a:gdLst>
                <a:gd name="T0" fmla="*/ 4 w 164"/>
                <a:gd name="T1" fmla="*/ 0 h 1"/>
                <a:gd name="T2" fmla="*/ 0 w 164"/>
                <a:gd name="T3" fmla="*/ 0 h 1"/>
                <a:gd name="T4" fmla="*/ 4 w 164"/>
                <a:gd name="T5" fmla="*/ 0 h 1"/>
                <a:gd name="T6" fmla="*/ 0 60000 65536"/>
                <a:gd name="T7" fmla="*/ 0 60000 65536"/>
                <a:gd name="T8" fmla="*/ 0 60000 65536"/>
                <a:gd name="T9" fmla="*/ 0 w 164"/>
                <a:gd name="T10" fmla="*/ 0 h 1"/>
                <a:gd name="T11" fmla="*/ 164 w 16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" h="1">
                  <a:moveTo>
                    <a:pt x="164" y="0"/>
                  </a:moveTo>
                  <a:lnTo>
                    <a:pt x="0" y="0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5" name="Line 54">
              <a:extLst>
                <a:ext uri="{FF2B5EF4-FFF2-40B4-BE49-F238E27FC236}">
                  <a16:creationId xmlns:a16="http://schemas.microsoft.com/office/drawing/2014/main" id="{939A4A87-7403-C141-BCE9-6FD23A90C3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02" y="2347"/>
              <a:ext cx="124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6" name="Freeform 55">
              <a:extLst>
                <a:ext uri="{FF2B5EF4-FFF2-40B4-BE49-F238E27FC236}">
                  <a16:creationId xmlns:a16="http://schemas.microsoft.com/office/drawing/2014/main" id="{E9A3CDA8-31EF-B144-B80D-FAA62B1E26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" y="2455"/>
              <a:ext cx="214" cy="1"/>
            </a:xfrm>
            <a:custGeom>
              <a:avLst/>
              <a:gdLst>
                <a:gd name="T0" fmla="*/ 5 w 287"/>
                <a:gd name="T1" fmla="*/ 0 h 1"/>
                <a:gd name="T2" fmla="*/ 0 w 287"/>
                <a:gd name="T3" fmla="*/ 0 h 1"/>
                <a:gd name="T4" fmla="*/ 5 w 287"/>
                <a:gd name="T5" fmla="*/ 0 h 1"/>
                <a:gd name="T6" fmla="*/ 0 60000 65536"/>
                <a:gd name="T7" fmla="*/ 0 60000 65536"/>
                <a:gd name="T8" fmla="*/ 0 60000 65536"/>
                <a:gd name="T9" fmla="*/ 0 w 287"/>
                <a:gd name="T10" fmla="*/ 0 h 1"/>
                <a:gd name="T11" fmla="*/ 287 w 28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7" h="1">
                  <a:moveTo>
                    <a:pt x="287" y="0"/>
                  </a:moveTo>
                  <a:lnTo>
                    <a:pt x="0" y="0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7" name="Line 56">
              <a:extLst>
                <a:ext uri="{FF2B5EF4-FFF2-40B4-BE49-F238E27FC236}">
                  <a16:creationId xmlns:a16="http://schemas.microsoft.com/office/drawing/2014/main" id="{CB7FF36D-FDE2-F34A-81AB-A40987072A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7" y="2455"/>
              <a:ext cx="214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8" name="Freeform 57">
              <a:extLst>
                <a:ext uri="{FF2B5EF4-FFF2-40B4-BE49-F238E27FC236}">
                  <a16:creationId xmlns:a16="http://schemas.microsoft.com/office/drawing/2014/main" id="{4D17853F-B638-3647-9938-2B1EF7390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" y="2240"/>
              <a:ext cx="261" cy="2"/>
            </a:xfrm>
            <a:custGeom>
              <a:avLst/>
              <a:gdLst>
                <a:gd name="T0" fmla="*/ 5 w 349"/>
                <a:gd name="T1" fmla="*/ 0 h 2"/>
                <a:gd name="T2" fmla="*/ 0 w 349"/>
                <a:gd name="T3" fmla="*/ 0 h 2"/>
                <a:gd name="T4" fmla="*/ 5 w 349"/>
                <a:gd name="T5" fmla="*/ 0 h 2"/>
                <a:gd name="T6" fmla="*/ 0 60000 65536"/>
                <a:gd name="T7" fmla="*/ 0 60000 65536"/>
                <a:gd name="T8" fmla="*/ 0 60000 65536"/>
                <a:gd name="T9" fmla="*/ 0 w 349"/>
                <a:gd name="T10" fmla="*/ 0 h 2"/>
                <a:gd name="T11" fmla="*/ 349 w 349"/>
                <a:gd name="T12" fmla="*/ 2 h 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9" h="2">
                  <a:moveTo>
                    <a:pt x="349" y="0"/>
                  </a:moveTo>
                  <a:lnTo>
                    <a:pt x="0" y="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9" name="Line 58">
              <a:extLst>
                <a:ext uri="{FF2B5EF4-FFF2-40B4-BE49-F238E27FC236}">
                  <a16:creationId xmlns:a16="http://schemas.microsoft.com/office/drawing/2014/main" id="{C956FE49-05AD-F443-AE71-7AFDB6CD88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0" y="2240"/>
              <a:ext cx="261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0" name="Line 59">
              <a:extLst>
                <a:ext uri="{FF2B5EF4-FFF2-40B4-BE49-F238E27FC236}">
                  <a16:creationId xmlns:a16="http://schemas.microsoft.com/office/drawing/2014/main" id="{FEA0BE57-635C-BE44-94F0-5D2BF20CBD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8" y="2240"/>
              <a:ext cx="801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1" name="Freeform 60">
              <a:extLst>
                <a:ext uri="{FF2B5EF4-FFF2-40B4-BE49-F238E27FC236}">
                  <a16:creationId xmlns:a16="http://schemas.microsoft.com/office/drawing/2014/main" id="{A74C11CE-076E-DF48-99BF-5CA8A3187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9" y="2132"/>
              <a:ext cx="214" cy="215"/>
            </a:xfrm>
            <a:custGeom>
              <a:avLst/>
              <a:gdLst>
                <a:gd name="T0" fmla="*/ 5 w 287"/>
                <a:gd name="T1" fmla="*/ 2 h 287"/>
                <a:gd name="T2" fmla="*/ 0 w 287"/>
                <a:gd name="T3" fmla="*/ 5 h 287"/>
                <a:gd name="T4" fmla="*/ 0 w 287"/>
                <a:gd name="T5" fmla="*/ 0 h 287"/>
                <a:gd name="T6" fmla="*/ 5 w 287"/>
                <a:gd name="T7" fmla="*/ 2 h 2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7"/>
                <a:gd name="T13" fmla="*/ 0 h 287"/>
                <a:gd name="T14" fmla="*/ 287 w 287"/>
                <a:gd name="T15" fmla="*/ 287 h 2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7" h="287">
                  <a:moveTo>
                    <a:pt x="287" y="143"/>
                  </a:moveTo>
                  <a:lnTo>
                    <a:pt x="0" y="287"/>
                  </a:lnTo>
                  <a:lnTo>
                    <a:pt x="0" y="0"/>
                  </a:lnTo>
                  <a:lnTo>
                    <a:pt x="287" y="143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2" name="Freeform 61">
              <a:extLst>
                <a:ext uri="{FF2B5EF4-FFF2-40B4-BE49-F238E27FC236}">
                  <a16:creationId xmlns:a16="http://schemas.microsoft.com/office/drawing/2014/main" id="{E7099DC1-DE53-8D47-A061-7B8FAE4A9A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" y="2204"/>
              <a:ext cx="71" cy="69"/>
            </a:xfrm>
            <a:custGeom>
              <a:avLst/>
              <a:gdLst>
                <a:gd name="T0" fmla="*/ 2 w 94"/>
                <a:gd name="T1" fmla="*/ 0 h 93"/>
                <a:gd name="T2" fmla="*/ 2 w 94"/>
                <a:gd name="T3" fmla="*/ 1 h 93"/>
                <a:gd name="T4" fmla="*/ 2 w 94"/>
                <a:gd name="T5" fmla="*/ 1 h 93"/>
                <a:gd name="T6" fmla="*/ 2 w 94"/>
                <a:gd name="T7" fmla="*/ 1 h 93"/>
                <a:gd name="T8" fmla="*/ 2 w 94"/>
                <a:gd name="T9" fmla="*/ 1 h 93"/>
                <a:gd name="T10" fmla="*/ 2 w 94"/>
                <a:gd name="T11" fmla="*/ 1 h 93"/>
                <a:gd name="T12" fmla="*/ 2 w 94"/>
                <a:gd name="T13" fmla="*/ 1 h 93"/>
                <a:gd name="T14" fmla="*/ 2 w 94"/>
                <a:gd name="T15" fmla="*/ 1 h 93"/>
                <a:gd name="T16" fmla="*/ 2 w 94"/>
                <a:gd name="T17" fmla="*/ 1 h 93"/>
                <a:gd name="T18" fmla="*/ 0 w 94"/>
                <a:gd name="T19" fmla="*/ 1 h 93"/>
                <a:gd name="T20" fmla="*/ 0 w 94"/>
                <a:gd name="T21" fmla="*/ 1 h 93"/>
                <a:gd name="T22" fmla="*/ 0 w 94"/>
                <a:gd name="T23" fmla="*/ 1 h 93"/>
                <a:gd name="T24" fmla="*/ 1 w 94"/>
                <a:gd name="T25" fmla="*/ 1 h 93"/>
                <a:gd name="T26" fmla="*/ 2 w 94"/>
                <a:gd name="T27" fmla="*/ 1 h 93"/>
                <a:gd name="T28" fmla="*/ 2 w 94"/>
                <a:gd name="T29" fmla="*/ 1 h 93"/>
                <a:gd name="T30" fmla="*/ 2 w 94"/>
                <a:gd name="T31" fmla="*/ 1 h 93"/>
                <a:gd name="T32" fmla="*/ 2 w 94"/>
                <a:gd name="T33" fmla="*/ 1 h 93"/>
                <a:gd name="T34" fmla="*/ 2 w 94"/>
                <a:gd name="T35" fmla="*/ 1 h 93"/>
                <a:gd name="T36" fmla="*/ 2 w 94"/>
                <a:gd name="T37" fmla="*/ 1 h 93"/>
                <a:gd name="T38" fmla="*/ 2 w 94"/>
                <a:gd name="T39" fmla="*/ 1 h 93"/>
                <a:gd name="T40" fmla="*/ 2 w 94"/>
                <a:gd name="T41" fmla="*/ 1 h 93"/>
                <a:gd name="T42" fmla="*/ 2 w 94"/>
                <a:gd name="T43" fmla="*/ 1 h 93"/>
                <a:gd name="T44" fmla="*/ 2 w 94"/>
                <a:gd name="T45" fmla="*/ 1 h 93"/>
                <a:gd name="T46" fmla="*/ 2 w 94"/>
                <a:gd name="T47" fmla="*/ 1 h 93"/>
                <a:gd name="T48" fmla="*/ 2 w 94"/>
                <a:gd name="T49" fmla="*/ 1 h 93"/>
                <a:gd name="T50" fmla="*/ 2 w 94"/>
                <a:gd name="T51" fmla="*/ 1 h 93"/>
                <a:gd name="T52" fmla="*/ 2 w 94"/>
                <a:gd name="T53" fmla="*/ 1 h 93"/>
                <a:gd name="T54" fmla="*/ 2 w 94"/>
                <a:gd name="T55" fmla="*/ 1 h 93"/>
                <a:gd name="T56" fmla="*/ 2 w 94"/>
                <a:gd name="T57" fmla="*/ 1 h 93"/>
                <a:gd name="T58" fmla="*/ 2 w 94"/>
                <a:gd name="T59" fmla="*/ 1 h 93"/>
                <a:gd name="T60" fmla="*/ 2 w 94"/>
                <a:gd name="T61" fmla="*/ 1 h 93"/>
                <a:gd name="T62" fmla="*/ 2 w 94"/>
                <a:gd name="T63" fmla="*/ 1 h 93"/>
                <a:gd name="T64" fmla="*/ 2 w 94"/>
                <a:gd name="T65" fmla="*/ 1 h 93"/>
                <a:gd name="T66" fmla="*/ 2 w 94"/>
                <a:gd name="T67" fmla="*/ 1 h 93"/>
                <a:gd name="T68" fmla="*/ 2 w 94"/>
                <a:gd name="T69" fmla="*/ 1 h 93"/>
                <a:gd name="T70" fmla="*/ 2 w 94"/>
                <a:gd name="T71" fmla="*/ 1 h 93"/>
                <a:gd name="T72" fmla="*/ 2 w 94"/>
                <a:gd name="T73" fmla="*/ 1 h 93"/>
                <a:gd name="T74" fmla="*/ 2 w 94"/>
                <a:gd name="T75" fmla="*/ 1 h 93"/>
                <a:gd name="T76" fmla="*/ 2 w 94"/>
                <a:gd name="T77" fmla="*/ 1 h 93"/>
                <a:gd name="T78" fmla="*/ 2 w 94"/>
                <a:gd name="T79" fmla="*/ 1 h 93"/>
                <a:gd name="T80" fmla="*/ 2 w 94"/>
                <a:gd name="T81" fmla="*/ 1 h 93"/>
                <a:gd name="T82" fmla="*/ 2 w 94"/>
                <a:gd name="T83" fmla="*/ 1 h 93"/>
                <a:gd name="T84" fmla="*/ 2 w 94"/>
                <a:gd name="T85" fmla="*/ 1 h 93"/>
                <a:gd name="T86" fmla="*/ 2 w 94"/>
                <a:gd name="T87" fmla="*/ 0 h 9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94"/>
                <a:gd name="T133" fmla="*/ 0 h 93"/>
                <a:gd name="T134" fmla="*/ 94 w 94"/>
                <a:gd name="T135" fmla="*/ 93 h 93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94" h="93">
                  <a:moveTo>
                    <a:pt x="47" y="0"/>
                  </a:moveTo>
                  <a:lnTo>
                    <a:pt x="45" y="0"/>
                  </a:lnTo>
                  <a:lnTo>
                    <a:pt x="42" y="0"/>
                  </a:lnTo>
                  <a:lnTo>
                    <a:pt x="39" y="1"/>
                  </a:lnTo>
                  <a:lnTo>
                    <a:pt x="37" y="1"/>
                  </a:lnTo>
                  <a:lnTo>
                    <a:pt x="35" y="2"/>
                  </a:lnTo>
                  <a:lnTo>
                    <a:pt x="33" y="2"/>
                  </a:lnTo>
                  <a:lnTo>
                    <a:pt x="31" y="3"/>
                  </a:lnTo>
                  <a:lnTo>
                    <a:pt x="29" y="4"/>
                  </a:lnTo>
                  <a:lnTo>
                    <a:pt x="27" y="5"/>
                  </a:lnTo>
                  <a:lnTo>
                    <a:pt x="25" y="6"/>
                  </a:lnTo>
                  <a:lnTo>
                    <a:pt x="23" y="7"/>
                  </a:lnTo>
                  <a:lnTo>
                    <a:pt x="21" y="8"/>
                  </a:lnTo>
                  <a:lnTo>
                    <a:pt x="19" y="9"/>
                  </a:lnTo>
                  <a:lnTo>
                    <a:pt x="17" y="11"/>
                  </a:lnTo>
                  <a:lnTo>
                    <a:pt x="16" y="12"/>
                  </a:lnTo>
                  <a:lnTo>
                    <a:pt x="14" y="15"/>
                  </a:lnTo>
                  <a:lnTo>
                    <a:pt x="13" y="16"/>
                  </a:lnTo>
                  <a:lnTo>
                    <a:pt x="11" y="18"/>
                  </a:lnTo>
                  <a:lnTo>
                    <a:pt x="10" y="19"/>
                  </a:lnTo>
                  <a:lnTo>
                    <a:pt x="9" y="21"/>
                  </a:lnTo>
                  <a:lnTo>
                    <a:pt x="7" y="23"/>
                  </a:lnTo>
                  <a:lnTo>
                    <a:pt x="6" y="25"/>
                  </a:lnTo>
                  <a:lnTo>
                    <a:pt x="5" y="27"/>
                  </a:lnTo>
                  <a:lnTo>
                    <a:pt x="4" y="29"/>
                  </a:lnTo>
                  <a:lnTo>
                    <a:pt x="4" y="31"/>
                  </a:lnTo>
                  <a:lnTo>
                    <a:pt x="3" y="33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0" y="44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0" y="54"/>
                  </a:lnTo>
                  <a:lnTo>
                    <a:pt x="1" y="57"/>
                  </a:lnTo>
                  <a:lnTo>
                    <a:pt x="1" y="59"/>
                  </a:lnTo>
                  <a:lnTo>
                    <a:pt x="3" y="61"/>
                  </a:lnTo>
                  <a:lnTo>
                    <a:pt x="4" y="63"/>
                  </a:lnTo>
                  <a:lnTo>
                    <a:pt x="4" y="65"/>
                  </a:lnTo>
                  <a:lnTo>
                    <a:pt x="5" y="67"/>
                  </a:lnTo>
                  <a:lnTo>
                    <a:pt x="6" y="69"/>
                  </a:lnTo>
                  <a:lnTo>
                    <a:pt x="7" y="71"/>
                  </a:lnTo>
                  <a:lnTo>
                    <a:pt x="9" y="73"/>
                  </a:lnTo>
                  <a:lnTo>
                    <a:pt x="10" y="75"/>
                  </a:lnTo>
                  <a:lnTo>
                    <a:pt x="11" y="77"/>
                  </a:lnTo>
                  <a:lnTo>
                    <a:pt x="13" y="78"/>
                  </a:lnTo>
                  <a:lnTo>
                    <a:pt x="14" y="80"/>
                  </a:lnTo>
                  <a:lnTo>
                    <a:pt x="16" y="81"/>
                  </a:lnTo>
                  <a:lnTo>
                    <a:pt x="17" y="83"/>
                  </a:lnTo>
                  <a:lnTo>
                    <a:pt x="19" y="84"/>
                  </a:lnTo>
                  <a:lnTo>
                    <a:pt x="21" y="85"/>
                  </a:lnTo>
                  <a:lnTo>
                    <a:pt x="23" y="86"/>
                  </a:lnTo>
                  <a:lnTo>
                    <a:pt x="25" y="88"/>
                  </a:lnTo>
                  <a:lnTo>
                    <a:pt x="27" y="89"/>
                  </a:lnTo>
                  <a:lnTo>
                    <a:pt x="29" y="89"/>
                  </a:lnTo>
                  <a:lnTo>
                    <a:pt x="31" y="90"/>
                  </a:lnTo>
                  <a:lnTo>
                    <a:pt x="33" y="91"/>
                  </a:lnTo>
                  <a:lnTo>
                    <a:pt x="35" y="92"/>
                  </a:lnTo>
                  <a:lnTo>
                    <a:pt x="37" y="92"/>
                  </a:lnTo>
                  <a:lnTo>
                    <a:pt x="39" y="93"/>
                  </a:lnTo>
                  <a:lnTo>
                    <a:pt x="42" y="93"/>
                  </a:lnTo>
                  <a:lnTo>
                    <a:pt x="45" y="93"/>
                  </a:lnTo>
                  <a:lnTo>
                    <a:pt x="47" y="93"/>
                  </a:lnTo>
                  <a:lnTo>
                    <a:pt x="50" y="93"/>
                  </a:lnTo>
                  <a:lnTo>
                    <a:pt x="52" y="93"/>
                  </a:lnTo>
                  <a:lnTo>
                    <a:pt x="54" y="93"/>
                  </a:lnTo>
                  <a:lnTo>
                    <a:pt x="56" y="92"/>
                  </a:lnTo>
                  <a:lnTo>
                    <a:pt x="59" y="92"/>
                  </a:lnTo>
                  <a:lnTo>
                    <a:pt x="61" y="91"/>
                  </a:lnTo>
                  <a:lnTo>
                    <a:pt x="63" y="90"/>
                  </a:lnTo>
                  <a:lnTo>
                    <a:pt x="65" y="89"/>
                  </a:lnTo>
                  <a:lnTo>
                    <a:pt x="67" y="89"/>
                  </a:lnTo>
                  <a:lnTo>
                    <a:pt x="69" y="88"/>
                  </a:lnTo>
                  <a:lnTo>
                    <a:pt x="71" y="86"/>
                  </a:lnTo>
                  <a:lnTo>
                    <a:pt x="73" y="85"/>
                  </a:lnTo>
                  <a:lnTo>
                    <a:pt x="74" y="84"/>
                  </a:lnTo>
                  <a:lnTo>
                    <a:pt x="76" y="83"/>
                  </a:lnTo>
                  <a:lnTo>
                    <a:pt x="78" y="81"/>
                  </a:lnTo>
                  <a:lnTo>
                    <a:pt x="79" y="80"/>
                  </a:lnTo>
                  <a:lnTo>
                    <a:pt x="81" y="78"/>
                  </a:lnTo>
                  <a:lnTo>
                    <a:pt x="82" y="77"/>
                  </a:lnTo>
                  <a:lnTo>
                    <a:pt x="84" y="75"/>
                  </a:lnTo>
                  <a:lnTo>
                    <a:pt x="86" y="73"/>
                  </a:lnTo>
                  <a:lnTo>
                    <a:pt x="87" y="71"/>
                  </a:lnTo>
                  <a:lnTo>
                    <a:pt x="88" y="69"/>
                  </a:lnTo>
                  <a:lnTo>
                    <a:pt x="89" y="67"/>
                  </a:lnTo>
                  <a:lnTo>
                    <a:pt x="90" y="65"/>
                  </a:lnTo>
                  <a:lnTo>
                    <a:pt x="91" y="63"/>
                  </a:lnTo>
                  <a:lnTo>
                    <a:pt x="92" y="61"/>
                  </a:lnTo>
                  <a:lnTo>
                    <a:pt x="92" y="59"/>
                  </a:lnTo>
                  <a:lnTo>
                    <a:pt x="93" y="57"/>
                  </a:lnTo>
                  <a:lnTo>
                    <a:pt x="93" y="54"/>
                  </a:lnTo>
                  <a:lnTo>
                    <a:pt x="93" y="51"/>
                  </a:lnTo>
                  <a:lnTo>
                    <a:pt x="94" y="49"/>
                  </a:lnTo>
                  <a:lnTo>
                    <a:pt x="94" y="47"/>
                  </a:lnTo>
                  <a:lnTo>
                    <a:pt x="94" y="44"/>
                  </a:lnTo>
                  <a:lnTo>
                    <a:pt x="93" y="42"/>
                  </a:lnTo>
                  <a:lnTo>
                    <a:pt x="93" y="40"/>
                  </a:lnTo>
                  <a:lnTo>
                    <a:pt x="93" y="38"/>
                  </a:lnTo>
                  <a:lnTo>
                    <a:pt x="92" y="35"/>
                  </a:lnTo>
                  <a:lnTo>
                    <a:pt x="92" y="33"/>
                  </a:lnTo>
                  <a:lnTo>
                    <a:pt x="91" y="31"/>
                  </a:lnTo>
                  <a:lnTo>
                    <a:pt x="90" y="29"/>
                  </a:lnTo>
                  <a:lnTo>
                    <a:pt x="89" y="27"/>
                  </a:lnTo>
                  <a:lnTo>
                    <a:pt x="88" y="25"/>
                  </a:lnTo>
                  <a:lnTo>
                    <a:pt x="87" y="23"/>
                  </a:lnTo>
                  <a:lnTo>
                    <a:pt x="86" y="21"/>
                  </a:lnTo>
                  <a:lnTo>
                    <a:pt x="84" y="19"/>
                  </a:lnTo>
                  <a:lnTo>
                    <a:pt x="82" y="18"/>
                  </a:lnTo>
                  <a:lnTo>
                    <a:pt x="81" y="16"/>
                  </a:lnTo>
                  <a:lnTo>
                    <a:pt x="79" y="15"/>
                  </a:lnTo>
                  <a:lnTo>
                    <a:pt x="78" y="12"/>
                  </a:lnTo>
                  <a:lnTo>
                    <a:pt x="76" y="11"/>
                  </a:lnTo>
                  <a:lnTo>
                    <a:pt x="74" y="9"/>
                  </a:lnTo>
                  <a:lnTo>
                    <a:pt x="73" y="8"/>
                  </a:lnTo>
                  <a:lnTo>
                    <a:pt x="71" y="7"/>
                  </a:lnTo>
                  <a:lnTo>
                    <a:pt x="69" y="6"/>
                  </a:lnTo>
                  <a:lnTo>
                    <a:pt x="67" y="5"/>
                  </a:lnTo>
                  <a:lnTo>
                    <a:pt x="65" y="4"/>
                  </a:lnTo>
                  <a:lnTo>
                    <a:pt x="63" y="3"/>
                  </a:lnTo>
                  <a:lnTo>
                    <a:pt x="61" y="2"/>
                  </a:lnTo>
                  <a:lnTo>
                    <a:pt x="59" y="2"/>
                  </a:lnTo>
                  <a:lnTo>
                    <a:pt x="56" y="1"/>
                  </a:lnTo>
                  <a:lnTo>
                    <a:pt x="54" y="1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7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3" name="Freeform 62">
              <a:extLst>
                <a:ext uri="{FF2B5EF4-FFF2-40B4-BE49-F238E27FC236}">
                  <a16:creationId xmlns:a16="http://schemas.microsoft.com/office/drawing/2014/main" id="{A468505C-E979-DC41-BF24-DD4D4C61E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3100"/>
              <a:ext cx="124" cy="1"/>
            </a:xfrm>
            <a:custGeom>
              <a:avLst/>
              <a:gdLst>
                <a:gd name="T0" fmla="*/ 4 w 164"/>
                <a:gd name="T1" fmla="*/ 0 h 1"/>
                <a:gd name="T2" fmla="*/ 0 w 164"/>
                <a:gd name="T3" fmla="*/ 0 h 1"/>
                <a:gd name="T4" fmla="*/ 4 w 164"/>
                <a:gd name="T5" fmla="*/ 0 h 1"/>
                <a:gd name="T6" fmla="*/ 0 60000 65536"/>
                <a:gd name="T7" fmla="*/ 0 60000 65536"/>
                <a:gd name="T8" fmla="*/ 0 60000 65536"/>
                <a:gd name="T9" fmla="*/ 0 w 164"/>
                <a:gd name="T10" fmla="*/ 0 h 1"/>
                <a:gd name="T11" fmla="*/ 164 w 16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" h="1">
                  <a:moveTo>
                    <a:pt x="164" y="0"/>
                  </a:moveTo>
                  <a:lnTo>
                    <a:pt x="0" y="0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4" name="Line 63">
              <a:extLst>
                <a:ext uri="{FF2B5EF4-FFF2-40B4-BE49-F238E27FC236}">
                  <a16:creationId xmlns:a16="http://schemas.microsoft.com/office/drawing/2014/main" id="{3C05F9B8-3E1A-B04C-8616-E58BFFDCDB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02" y="3100"/>
              <a:ext cx="124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5" name="Freeform 64">
              <a:extLst>
                <a:ext uri="{FF2B5EF4-FFF2-40B4-BE49-F238E27FC236}">
                  <a16:creationId xmlns:a16="http://schemas.microsoft.com/office/drawing/2014/main" id="{D8B91805-A61F-8546-B3F8-37C9CD0F8C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" y="3223"/>
              <a:ext cx="261" cy="1"/>
            </a:xfrm>
            <a:custGeom>
              <a:avLst/>
              <a:gdLst>
                <a:gd name="T0" fmla="*/ 5 w 349"/>
                <a:gd name="T1" fmla="*/ 0 h 1"/>
                <a:gd name="T2" fmla="*/ 0 w 349"/>
                <a:gd name="T3" fmla="*/ 0 h 1"/>
                <a:gd name="T4" fmla="*/ 5 w 349"/>
                <a:gd name="T5" fmla="*/ 0 h 1"/>
                <a:gd name="T6" fmla="*/ 0 60000 65536"/>
                <a:gd name="T7" fmla="*/ 0 60000 65536"/>
                <a:gd name="T8" fmla="*/ 0 60000 65536"/>
                <a:gd name="T9" fmla="*/ 0 w 349"/>
                <a:gd name="T10" fmla="*/ 0 h 1"/>
                <a:gd name="T11" fmla="*/ 349 w 34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9" h="1">
                  <a:moveTo>
                    <a:pt x="349" y="0"/>
                  </a:moveTo>
                  <a:lnTo>
                    <a:pt x="0" y="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6" name="Line 65">
              <a:extLst>
                <a:ext uri="{FF2B5EF4-FFF2-40B4-BE49-F238E27FC236}">
                  <a16:creationId xmlns:a16="http://schemas.microsoft.com/office/drawing/2014/main" id="{93F3DEB9-8B97-DC4D-961C-7AF453AC6C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0" y="3223"/>
              <a:ext cx="261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7" name="Freeform 66">
              <a:extLst>
                <a:ext uri="{FF2B5EF4-FFF2-40B4-BE49-F238E27FC236}">
                  <a16:creationId xmlns:a16="http://schemas.microsoft.com/office/drawing/2014/main" id="{33C83DED-CFBA-2C45-8D75-01CA5DB82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" y="3008"/>
              <a:ext cx="214" cy="2"/>
            </a:xfrm>
            <a:custGeom>
              <a:avLst/>
              <a:gdLst>
                <a:gd name="T0" fmla="*/ 5 w 287"/>
                <a:gd name="T1" fmla="*/ 0 h 2"/>
                <a:gd name="T2" fmla="*/ 0 w 287"/>
                <a:gd name="T3" fmla="*/ 0 h 2"/>
                <a:gd name="T4" fmla="*/ 5 w 287"/>
                <a:gd name="T5" fmla="*/ 0 h 2"/>
                <a:gd name="T6" fmla="*/ 0 60000 65536"/>
                <a:gd name="T7" fmla="*/ 0 60000 65536"/>
                <a:gd name="T8" fmla="*/ 0 60000 65536"/>
                <a:gd name="T9" fmla="*/ 0 w 287"/>
                <a:gd name="T10" fmla="*/ 0 h 2"/>
                <a:gd name="T11" fmla="*/ 287 w 287"/>
                <a:gd name="T12" fmla="*/ 2 h 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7" h="2">
                  <a:moveTo>
                    <a:pt x="287" y="0"/>
                  </a:moveTo>
                  <a:lnTo>
                    <a:pt x="0" y="0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8" name="Line 67">
              <a:extLst>
                <a:ext uri="{FF2B5EF4-FFF2-40B4-BE49-F238E27FC236}">
                  <a16:creationId xmlns:a16="http://schemas.microsoft.com/office/drawing/2014/main" id="{46F2293D-BA73-944F-BFDD-1CF248A075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7" y="3008"/>
              <a:ext cx="214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9" name="Line 68">
              <a:extLst>
                <a:ext uri="{FF2B5EF4-FFF2-40B4-BE49-F238E27FC236}">
                  <a16:creationId xmlns:a16="http://schemas.microsoft.com/office/drawing/2014/main" id="{9A1D4180-0FC5-7C43-A3F0-20B855890B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1" y="3223"/>
              <a:ext cx="47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80" name="Freeform 69">
              <a:extLst>
                <a:ext uri="{FF2B5EF4-FFF2-40B4-BE49-F238E27FC236}">
                  <a16:creationId xmlns:a16="http://schemas.microsoft.com/office/drawing/2014/main" id="{E5C86ED1-6E41-3D4E-A2B7-379322C7EF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9" y="3100"/>
              <a:ext cx="214" cy="231"/>
            </a:xfrm>
            <a:custGeom>
              <a:avLst/>
              <a:gdLst>
                <a:gd name="T0" fmla="*/ 5 w 287"/>
                <a:gd name="T1" fmla="*/ 4 h 307"/>
                <a:gd name="T2" fmla="*/ 0 w 287"/>
                <a:gd name="T3" fmla="*/ 6 h 307"/>
                <a:gd name="T4" fmla="*/ 0 w 287"/>
                <a:gd name="T5" fmla="*/ 0 h 307"/>
                <a:gd name="T6" fmla="*/ 5 w 287"/>
                <a:gd name="T7" fmla="*/ 4 h 30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7"/>
                <a:gd name="T13" fmla="*/ 0 h 307"/>
                <a:gd name="T14" fmla="*/ 287 w 287"/>
                <a:gd name="T15" fmla="*/ 307 h 30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7" h="307">
                  <a:moveTo>
                    <a:pt x="287" y="164"/>
                  </a:moveTo>
                  <a:lnTo>
                    <a:pt x="0" y="307"/>
                  </a:lnTo>
                  <a:lnTo>
                    <a:pt x="0" y="0"/>
                  </a:lnTo>
                  <a:lnTo>
                    <a:pt x="287" y="164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81" name="Freeform 70">
              <a:extLst>
                <a:ext uri="{FF2B5EF4-FFF2-40B4-BE49-F238E27FC236}">
                  <a16:creationId xmlns:a16="http://schemas.microsoft.com/office/drawing/2014/main" id="{06A422C4-E814-F349-ABA7-1696B87B2B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0" y="3188"/>
              <a:ext cx="71" cy="70"/>
            </a:xfrm>
            <a:custGeom>
              <a:avLst/>
              <a:gdLst>
                <a:gd name="T0" fmla="*/ 2 w 94"/>
                <a:gd name="T1" fmla="*/ 0 h 93"/>
                <a:gd name="T2" fmla="*/ 2 w 94"/>
                <a:gd name="T3" fmla="*/ 2 h 93"/>
                <a:gd name="T4" fmla="*/ 2 w 94"/>
                <a:gd name="T5" fmla="*/ 2 h 93"/>
                <a:gd name="T6" fmla="*/ 2 w 94"/>
                <a:gd name="T7" fmla="*/ 2 h 93"/>
                <a:gd name="T8" fmla="*/ 2 w 94"/>
                <a:gd name="T9" fmla="*/ 2 h 93"/>
                <a:gd name="T10" fmla="*/ 2 w 94"/>
                <a:gd name="T11" fmla="*/ 2 h 93"/>
                <a:gd name="T12" fmla="*/ 2 w 94"/>
                <a:gd name="T13" fmla="*/ 2 h 93"/>
                <a:gd name="T14" fmla="*/ 2 w 94"/>
                <a:gd name="T15" fmla="*/ 2 h 93"/>
                <a:gd name="T16" fmla="*/ 2 w 94"/>
                <a:gd name="T17" fmla="*/ 2 h 93"/>
                <a:gd name="T18" fmla="*/ 0 w 94"/>
                <a:gd name="T19" fmla="*/ 2 h 93"/>
                <a:gd name="T20" fmla="*/ 0 w 94"/>
                <a:gd name="T21" fmla="*/ 2 h 93"/>
                <a:gd name="T22" fmla="*/ 0 w 94"/>
                <a:gd name="T23" fmla="*/ 2 h 93"/>
                <a:gd name="T24" fmla="*/ 1 w 94"/>
                <a:gd name="T25" fmla="*/ 2 h 93"/>
                <a:gd name="T26" fmla="*/ 2 w 94"/>
                <a:gd name="T27" fmla="*/ 2 h 93"/>
                <a:gd name="T28" fmla="*/ 2 w 94"/>
                <a:gd name="T29" fmla="*/ 2 h 93"/>
                <a:gd name="T30" fmla="*/ 2 w 94"/>
                <a:gd name="T31" fmla="*/ 2 h 93"/>
                <a:gd name="T32" fmla="*/ 2 w 94"/>
                <a:gd name="T33" fmla="*/ 2 h 93"/>
                <a:gd name="T34" fmla="*/ 2 w 94"/>
                <a:gd name="T35" fmla="*/ 2 h 93"/>
                <a:gd name="T36" fmla="*/ 2 w 94"/>
                <a:gd name="T37" fmla="*/ 2 h 93"/>
                <a:gd name="T38" fmla="*/ 2 w 94"/>
                <a:gd name="T39" fmla="*/ 2 h 93"/>
                <a:gd name="T40" fmla="*/ 2 w 94"/>
                <a:gd name="T41" fmla="*/ 2 h 93"/>
                <a:gd name="T42" fmla="*/ 2 w 94"/>
                <a:gd name="T43" fmla="*/ 2 h 93"/>
                <a:gd name="T44" fmla="*/ 2 w 94"/>
                <a:gd name="T45" fmla="*/ 2 h 93"/>
                <a:gd name="T46" fmla="*/ 2 w 94"/>
                <a:gd name="T47" fmla="*/ 2 h 93"/>
                <a:gd name="T48" fmla="*/ 2 w 94"/>
                <a:gd name="T49" fmla="*/ 2 h 93"/>
                <a:gd name="T50" fmla="*/ 2 w 94"/>
                <a:gd name="T51" fmla="*/ 2 h 93"/>
                <a:gd name="T52" fmla="*/ 2 w 94"/>
                <a:gd name="T53" fmla="*/ 2 h 93"/>
                <a:gd name="T54" fmla="*/ 2 w 94"/>
                <a:gd name="T55" fmla="*/ 2 h 93"/>
                <a:gd name="T56" fmla="*/ 2 w 94"/>
                <a:gd name="T57" fmla="*/ 2 h 93"/>
                <a:gd name="T58" fmla="*/ 2 w 94"/>
                <a:gd name="T59" fmla="*/ 2 h 93"/>
                <a:gd name="T60" fmla="*/ 2 w 94"/>
                <a:gd name="T61" fmla="*/ 2 h 93"/>
                <a:gd name="T62" fmla="*/ 2 w 94"/>
                <a:gd name="T63" fmla="*/ 2 h 93"/>
                <a:gd name="T64" fmla="*/ 2 w 94"/>
                <a:gd name="T65" fmla="*/ 2 h 93"/>
                <a:gd name="T66" fmla="*/ 2 w 94"/>
                <a:gd name="T67" fmla="*/ 2 h 93"/>
                <a:gd name="T68" fmla="*/ 2 w 94"/>
                <a:gd name="T69" fmla="*/ 2 h 93"/>
                <a:gd name="T70" fmla="*/ 2 w 94"/>
                <a:gd name="T71" fmla="*/ 2 h 93"/>
                <a:gd name="T72" fmla="*/ 2 w 94"/>
                <a:gd name="T73" fmla="*/ 2 h 93"/>
                <a:gd name="T74" fmla="*/ 2 w 94"/>
                <a:gd name="T75" fmla="*/ 2 h 93"/>
                <a:gd name="T76" fmla="*/ 2 w 94"/>
                <a:gd name="T77" fmla="*/ 2 h 93"/>
                <a:gd name="T78" fmla="*/ 2 w 94"/>
                <a:gd name="T79" fmla="*/ 2 h 93"/>
                <a:gd name="T80" fmla="*/ 2 w 94"/>
                <a:gd name="T81" fmla="*/ 2 h 93"/>
                <a:gd name="T82" fmla="*/ 2 w 94"/>
                <a:gd name="T83" fmla="*/ 2 h 93"/>
                <a:gd name="T84" fmla="*/ 2 w 94"/>
                <a:gd name="T85" fmla="*/ 1 h 93"/>
                <a:gd name="T86" fmla="*/ 2 w 94"/>
                <a:gd name="T87" fmla="*/ 0 h 9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94"/>
                <a:gd name="T133" fmla="*/ 0 h 93"/>
                <a:gd name="T134" fmla="*/ 94 w 94"/>
                <a:gd name="T135" fmla="*/ 93 h 93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94" h="93">
                  <a:moveTo>
                    <a:pt x="47" y="0"/>
                  </a:moveTo>
                  <a:lnTo>
                    <a:pt x="45" y="0"/>
                  </a:lnTo>
                  <a:lnTo>
                    <a:pt x="42" y="0"/>
                  </a:lnTo>
                  <a:lnTo>
                    <a:pt x="39" y="1"/>
                  </a:lnTo>
                  <a:lnTo>
                    <a:pt x="37" y="1"/>
                  </a:lnTo>
                  <a:lnTo>
                    <a:pt x="35" y="2"/>
                  </a:lnTo>
                  <a:lnTo>
                    <a:pt x="33" y="2"/>
                  </a:lnTo>
                  <a:lnTo>
                    <a:pt x="31" y="3"/>
                  </a:lnTo>
                  <a:lnTo>
                    <a:pt x="29" y="4"/>
                  </a:lnTo>
                  <a:lnTo>
                    <a:pt x="27" y="5"/>
                  </a:lnTo>
                  <a:lnTo>
                    <a:pt x="25" y="6"/>
                  </a:lnTo>
                  <a:lnTo>
                    <a:pt x="23" y="7"/>
                  </a:lnTo>
                  <a:lnTo>
                    <a:pt x="21" y="8"/>
                  </a:lnTo>
                  <a:lnTo>
                    <a:pt x="19" y="9"/>
                  </a:lnTo>
                  <a:lnTo>
                    <a:pt x="17" y="11"/>
                  </a:lnTo>
                  <a:lnTo>
                    <a:pt x="16" y="12"/>
                  </a:lnTo>
                  <a:lnTo>
                    <a:pt x="14" y="14"/>
                  </a:lnTo>
                  <a:lnTo>
                    <a:pt x="13" y="15"/>
                  </a:lnTo>
                  <a:lnTo>
                    <a:pt x="11" y="17"/>
                  </a:lnTo>
                  <a:lnTo>
                    <a:pt x="10" y="18"/>
                  </a:lnTo>
                  <a:lnTo>
                    <a:pt x="9" y="21"/>
                  </a:lnTo>
                  <a:lnTo>
                    <a:pt x="7" y="23"/>
                  </a:lnTo>
                  <a:lnTo>
                    <a:pt x="6" y="25"/>
                  </a:lnTo>
                  <a:lnTo>
                    <a:pt x="5" y="27"/>
                  </a:lnTo>
                  <a:lnTo>
                    <a:pt x="4" y="29"/>
                  </a:lnTo>
                  <a:lnTo>
                    <a:pt x="4" y="31"/>
                  </a:lnTo>
                  <a:lnTo>
                    <a:pt x="3" y="33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0" y="44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0" y="54"/>
                  </a:lnTo>
                  <a:lnTo>
                    <a:pt x="1" y="56"/>
                  </a:lnTo>
                  <a:lnTo>
                    <a:pt x="1" y="58"/>
                  </a:lnTo>
                  <a:lnTo>
                    <a:pt x="3" y="60"/>
                  </a:lnTo>
                  <a:lnTo>
                    <a:pt x="4" y="63"/>
                  </a:lnTo>
                  <a:lnTo>
                    <a:pt x="4" y="65"/>
                  </a:lnTo>
                  <a:lnTo>
                    <a:pt x="5" y="67"/>
                  </a:lnTo>
                  <a:lnTo>
                    <a:pt x="6" y="69"/>
                  </a:lnTo>
                  <a:lnTo>
                    <a:pt x="7" y="71"/>
                  </a:lnTo>
                  <a:lnTo>
                    <a:pt x="9" y="73"/>
                  </a:lnTo>
                  <a:lnTo>
                    <a:pt x="10" y="75"/>
                  </a:lnTo>
                  <a:lnTo>
                    <a:pt x="11" y="77"/>
                  </a:lnTo>
                  <a:lnTo>
                    <a:pt x="13" y="78"/>
                  </a:lnTo>
                  <a:lnTo>
                    <a:pt x="14" y="80"/>
                  </a:lnTo>
                  <a:lnTo>
                    <a:pt x="16" y="81"/>
                  </a:lnTo>
                  <a:lnTo>
                    <a:pt x="17" y="83"/>
                  </a:lnTo>
                  <a:lnTo>
                    <a:pt x="19" y="84"/>
                  </a:lnTo>
                  <a:lnTo>
                    <a:pt x="21" y="85"/>
                  </a:lnTo>
                  <a:lnTo>
                    <a:pt x="23" y="86"/>
                  </a:lnTo>
                  <a:lnTo>
                    <a:pt x="25" y="88"/>
                  </a:lnTo>
                  <a:lnTo>
                    <a:pt x="27" y="89"/>
                  </a:lnTo>
                  <a:lnTo>
                    <a:pt x="29" y="89"/>
                  </a:lnTo>
                  <a:lnTo>
                    <a:pt x="31" y="90"/>
                  </a:lnTo>
                  <a:lnTo>
                    <a:pt x="33" y="91"/>
                  </a:lnTo>
                  <a:lnTo>
                    <a:pt x="35" y="92"/>
                  </a:lnTo>
                  <a:lnTo>
                    <a:pt x="37" y="92"/>
                  </a:lnTo>
                  <a:lnTo>
                    <a:pt x="39" y="93"/>
                  </a:lnTo>
                  <a:lnTo>
                    <a:pt x="42" y="93"/>
                  </a:lnTo>
                  <a:lnTo>
                    <a:pt x="45" y="93"/>
                  </a:lnTo>
                  <a:lnTo>
                    <a:pt x="47" y="93"/>
                  </a:lnTo>
                  <a:lnTo>
                    <a:pt x="50" y="93"/>
                  </a:lnTo>
                  <a:lnTo>
                    <a:pt x="52" y="93"/>
                  </a:lnTo>
                  <a:lnTo>
                    <a:pt x="54" y="93"/>
                  </a:lnTo>
                  <a:lnTo>
                    <a:pt x="56" y="92"/>
                  </a:lnTo>
                  <a:lnTo>
                    <a:pt x="59" y="92"/>
                  </a:lnTo>
                  <a:lnTo>
                    <a:pt x="61" y="91"/>
                  </a:lnTo>
                  <a:lnTo>
                    <a:pt x="63" y="90"/>
                  </a:lnTo>
                  <a:lnTo>
                    <a:pt x="65" y="89"/>
                  </a:lnTo>
                  <a:lnTo>
                    <a:pt x="67" y="89"/>
                  </a:lnTo>
                  <a:lnTo>
                    <a:pt x="69" y="88"/>
                  </a:lnTo>
                  <a:lnTo>
                    <a:pt x="71" y="86"/>
                  </a:lnTo>
                  <a:lnTo>
                    <a:pt x="73" y="85"/>
                  </a:lnTo>
                  <a:lnTo>
                    <a:pt x="74" y="84"/>
                  </a:lnTo>
                  <a:lnTo>
                    <a:pt x="76" y="83"/>
                  </a:lnTo>
                  <a:lnTo>
                    <a:pt x="78" y="81"/>
                  </a:lnTo>
                  <a:lnTo>
                    <a:pt x="79" y="80"/>
                  </a:lnTo>
                  <a:lnTo>
                    <a:pt x="81" y="78"/>
                  </a:lnTo>
                  <a:lnTo>
                    <a:pt x="82" y="77"/>
                  </a:lnTo>
                  <a:lnTo>
                    <a:pt x="84" y="75"/>
                  </a:lnTo>
                  <a:lnTo>
                    <a:pt x="86" y="73"/>
                  </a:lnTo>
                  <a:lnTo>
                    <a:pt x="87" y="71"/>
                  </a:lnTo>
                  <a:lnTo>
                    <a:pt x="88" y="69"/>
                  </a:lnTo>
                  <a:lnTo>
                    <a:pt x="89" y="67"/>
                  </a:lnTo>
                  <a:lnTo>
                    <a:pt x="90" y="65"/>
                  </a:lnTo>
                  <a:lnTo>
                    <a:pt x="91" y="63"/>
                  </a:lnTo>
                  <a:lnTo>
                    <a:pt x="92" y="60"/>
                  </a:lnTo>
                  <a:lnTo>
                    <a:pt x="92" y="58"/>
                  </a:lnTo>
                  <a:lnTo>
                    <a:pt x="93" y="56"/>
                  </a:lnTo>
                  <a:lnTo>
                    <a:pt x="93" y="54"/>
                  </a:lnTo>
                  <a:lnTo>
                    <a:pt x="93" y="51"/>
                  </a:lnTo>
                  <a:lnTo>
                    <a:pt x="94" y="49"/>
                  </a:lnTo>
                  <a:lnTo>
                    <a:pt x="94" y="47"/>
                  </a:lnTo>
                  <a:lnTo>
                    <a:pt x="94" y="44"/>
                  </a:lnTo>
                  <a:lnTo>
                    <a:pt x="93" y="42"/>
                  </a:lnTo>
                  <a:lnTo>
                    <a:pt x="93" y="40"/>
                  </a:lnTo>
                  <a:lnTo>
                    <a:pt x="93" y="38"/>
                  </a:lnTo>
                  <a:lnTo>
                    <a:pt x="92" y="35"/>
                  </a:lnTo>
                  <a:lnTo>
                    <a:pt x="92" y="33"/>
                  </a:lnTo>
                  <a:lnTo>
                    <a:pt x="91" y="31"/>
                  </a:lnTo>
                  <a:lnTo>
                    <a:pt x="90" y="29"/>
                  </a:lnTo>
                  <a:lnTo>
                    <a:pt x="89" y="27"/>
                  </a:lnTo>
                  <a:lnTo>
                    <a:pt x="88" y="25"/>
                  </a:lnTo>
                  <a:lnTo>
                    <a:pt x="87" y="23"/>
                  </a:lnTo>
                  <a:lnTo>
                    <a:pt x="86" y="21"/>
                  </a:lnTo>
                  <a:lnTo>
                    <a:pt x="84" y="18"/>
                  </a:lnTo>
                  <a:lnTo>
                    <a:pt x="82" y="17"/>
                  </a:lnTo>
                  <a:lnTo>
                    <a:pt x="81" y="15"/>
                  </a:lnTo>
                  <a:lnTo>
                    <a:pt x="79" y="14"/>
                  </a:lnTo>
                  <a:lnTo>
                    <a:pt x="78" y="12"/>
                  </a:lnTo>
                  <a:lnTo>
                    <a:pt x="76" y="11"/>
                  </a:lnTo>
                  <a:lnTo>
                    <a:pt x="74" y="9"/>
                  </a:lnTo>
                  <a:lnTo>
                    <a:pt x="73" y="8"/>
                  </a:lnTo>
                  <a:lnTo>
                    <a:pt x="71" y="7"/>
                  </a:lnTo>
                  <a:lnTo>
                    <a:pt x="69" y="6"/>
                  </a:lnTo>
                  <a:lnTo>
                    <a:pt x="67" y="5"/>
                  </a:lnTo>
                  <a:lnTo>
                    <a:pt x="65" y="4"/>
                  </a:lnTo>
                  <a:lnTo>
                    <a:pt x="63" y="3"/>
                  </a:lnTo>
                  <a:lnTo>
                    <a:pt x="61" y="2"/>
                  </a:lnTo>
                  <a:lnTo>
                    <a:pt x="59" y="2"/>
                  </a:lnTo>
                  <a:lnTo>
                    <a:pt x="56" y="1"/>
                  </a:lnTo>
                  <a:lnTo>
                    <a:pt x="54" y="1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7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82" name="Rectangle 71">
              <a:extLst>
                <a:ext uri="{FF2B5EF4-FFF2-40B4-BE49-F238E27FC236}">
                  <a16:creationId xmlns:a16="http://schemas.microsoft.com/office/drawing/2014/main" id="{5DBDF5E3-7996-384B-83DA-160239DF4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7" y="3553"/>
              <a:ext cx="2225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Helvetica" pitchFamily="2" charset="0"/>
                </a:rPr>
                <a:t>(c) Sum-of-products implementation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83" name="Rectangle 72">
              <a:extLst>
                <a:ext uri="{FF2B5EF4-FFF2-40B4-BE49-F238E27FC236}">
                  <a16:creationId xmlns:a16="http://schemas.microsoft.com/office/drawing/2014/main" id="{A77B0BDD-37F5-EB46-9397-B7D0FA717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7" y="2668"/>
              <a:ext cx="78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f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84" name="Rectangle 73">
              <a:extLst>
                <a:ext uri="{FF2B5EF4-FFF2-40B4-BE49-F238E27FC236}">
                  <a16:creationId xmlns:a16="http://schemas.microsoft.com/office/drawing/2014/main" id="{376130E7-67C7-1949-B9D7-741ECF169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6" y="2668"/>
              <a:ext cx="110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85" name="Rectangle 74">
              <a:extLst>
                <a:ext uri="{FF2B5EF4-FFF2-40B4-BE49-F238E27FC236}">
                  <a16:creationId xmlns:a16="http://schemas.microsoft.com/office/drawing/2014/main" id="{27A3A394-6D13-234C-B627-324510863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4" y="2736"/>
              <a:ext cx="8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86" name="Rectangle 75">
              <a:extLst>
                <a:ext uri="{FF2B5EF4-FFF2-40B4-BE49-F238E27FC236}">
                  <a16:creationId xmlns:a16="http://schemas.microsoft.com/office/drawing/2014/main" id="{D509FE84-9D44-2A4B-91FF-0F76CD52E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6" y="2668"/>
              <a:ext cx="10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87" name="Rectangle 76">
              <a:extLst>
                <a:ext uri="{FF2B5EF4-FFF2-40B4-BE49-F238E27FC236}">
                  <a16:creationId xmlns:a16="http://schemas.microsoft.com/office/drawing/2014/main" id="{E00F5872-0663-6E46-BBD4-1481ACBF5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4" y="2736"/>
              <a:ext cx="88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88" name="Rectangle 77">
              <a:extLst>
                <a:ext uri="{FF2B5EF4-FFF2-40B4-BE49-F238E27FC236}">
                  <a16:creationId xmlns:a16="http://schemas.microsoft.com/office/drawing/2014/main" id="{47228441-9B2E-0041-B0E2-21226E704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2664"/>
              <a:ext cx="143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Symbol" pitchFamily="2" charset="2"/>
                </a:rPr>
                <a:t>Å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89" name="Freeform 78">
              <a:extLst>
                <a:ext uri="{FF2B5EF4-FFF2-40B4-BE49-F238E27FC236}">
                  <a16:creationId xmlns:a16="http://schemas.microsoft.com/office/drawing/2014/main" id="{9595F56C-EE5C-5B43-A418-F365C18556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2347"/>
              <a:ext cx="277" cy="277"/>
            </a:xfrm>
            <a:custGeom>
              <a:avLst/>
              <a:gdLst>
                <a:gd name="T0" fmla="*/ 8 w 369"/>
                <a:gd name="T1" fmla="*/ 8 h 368"/>
                <a:gd name="T2" fmla="*/ 5 w 369"/>
                <a:gd name="T3" fmla="*/ 8 h 368"/>
                <a:gd name="T4" fmla="*/ 5 w 369"/>
                <a:gd name="T5" fmla="*/ 0 h 368"/>
                <a:gd name="T6" fmla="*/ 0 w 369"/>
                <a:gd name="T7" fmla="*/ 0 h 3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9"/>
                <a:gd name="T13" fmla="*/ 0 h 368"/>
                <a:gd name="T14" fmla="*/ 369 w 369"/>
                <a:gd name="T15" fmla="*/ 368 h 3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9" h="368">
                  <a:moveTo>
                    <a:pt x="369" y="368"/>
                  </a:moveTo>
                  <a:lnTo>
                    <a:pt x="225" y="368"/>
                  </a:lnTo>
                  <a:lnTo>
                    <a:pt x="225" y="0"/>
                  </a:lnTo>
                  <a:lnTo>
                    <a:pt x="0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90" name="Freeform 79">
              <a:extLst>
                <a:ext uri="{FF2B5EF4-FFF2-40B4-BE49-F238E27FC236}">
                  <a16:creationId xmlns:a16="http://schemas.microsoft.com/office/drawing/2014/main" id="{B057190A-3590-A440-AC3F-A7211626B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2839"/>
              <a:ext cx="277" cy="261"/>
            </a:xfrm>
            <a:custGeom>
              <a:avLst/>
              <a:gdLst>
                <a:gd name="T0" fmla="*/ 8 w 369"/>
                <a:gd name="T1" fmla="*/ 0 h 349"/>
                <a:gd name="T2" fmla="*/ 5 w 369"/>
                <a:gd name="T3" fmla="*/ 0 h 349"/>
                <a:gd name="T4" fmla="*/ 5 w 369"/>
                <a:gd name="T5" fmla="*/ 5 h 349"/>
                <a:gd name="T6" fmla="*/ 0 w 369"/>
                <a:gd name="T7" fmla="*/ 5 h 3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9"/>
                <a:gd name="T13" fmla="*/ 0 h 349"/>
                <a:gd name="T14" fmla="*/ 369 w 369"/>
                <a:gd name="T15" fmla="*/ 349 h 3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9" h="349">
                  <a:moveTo>
                    <a:pt x="369" y="0"/>
                  </a:moveTo>
                  <a:lnTo>
                    <a:pt x="225" y="0"/>
                  </a:lnTo>
                  <a:lnTo>
                    <a:pt x="225" y="349"/>
                  </a:lnTo>
                  <a:lnTo>
                    <a:pt x="0" y="349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91" name="Line 80">
              <a:extLst>
                <a:ext uri="{FF2B5EF4-FFF2-40B4-BE49-F238E27FC236}">
                  <a16:creationId xmlns:a16="http://schemas.microsoft.com/office/drawing/2014/main" id="{25355472-1AD8-6C4E-BF0C-FE02BEEA6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6" y="3008"/>
              <a:ext cx="601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92" name="Line 81">
              <a:extLst>
                <a:ext uri="{FF2B5EF4-FFF2-40B4-BE49-F238E27FC236}">
                  <a16:creationId xmlns:a16="http://schemas.microsoft.com/office/drawing/2014/main" id="{C60529AD-785C-5A4C-BFF9-16C81E8A8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8" y="2455"/>
              <a:ext cx="1139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93" name="Line 82">
              <a:extLst>
                <a:ext uri="{FF2B5EF4-FFF2-40B4-BE49-F238E27FC236}">
                  <a16:creationId xmlns:a16="http://schemas.microsoft.com/office/drawing/2014/main" id="{5605B41B-A4A8-A547-9956-E037D75899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6" y="2240"/>
              <a:ext cx="1" cy="76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94" name="Line 83">
              <a:extLst>
                <a:ext uri="{FF2B5EF4-FFF2-40B4-BE49-F238E27FC236}">
                  <a16:creationId xmlns:a16="http://schemas.microsoft.com/office/drawing/2014/main" id="{257B168F-ABA0-3045-9902-0BDC4E3E24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1" y="2455"/>
              <a:ext cx="2" cy="76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95" name="Freeform 84">
              <a:extLst>
                <a:ext uri="{FF2B5EF4-FFF2-40B4-BE49-F238E27FC236}">
                  <a16:creationId xmlns:a16="http://schemas.microsoft.com/office/drawing/2014/main" id="{1E93B288-4D30-F341-B3A3-2D5F95DFF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4" y="2216"/>
              <a:ext cx="47" cy="47"/>
            </a:xfrm>
            <a:custGeom>
              <a:avLst/>
              <a:gdLst>
                <a:gd name="T0" fmla="*/ 136 w 41"/>
                <a:gd name="T1" fmla="*/ 0 h 41"/>
                <a:gd name="T2" fmla="*/ 113 w 41"/>
                <a:gd name="T3" fmla="*/ 0 h 41"/>
                <a:gd name="T4" fmla="*/ 99 w 41"/>
                <a:gd name="T5" fmla="*/ 1 h 41"/>
                <a:gd name="T6" fmla="*/ 83 w 41"/>
                <a:gd name="T7" fmla="*/ 2 h 41"/>
                <a:gd name="T8" fmla="*/ 57 w 41"/>
                <a:gd name="T9" fmla="*/ 29 h 41"/>
                <a:gd name="T10" fmla="*/ 38 w 41"/>
                <a:gd name="T11" fmla="*/ 38 h 41"/>
                <a:gd name="T12" fmla="*/ 29 w 41"/>
                <a:gd name="T13" fmla="*/ 50 h 41"/>
                <a:gd name="T14" fmla="*/ 3 w 41"/>
                <a:gd name="T15" fmla="*/ 65 h 41"/>
                <a:gd name="T16" fmla="*/ 2 w 41"/>
                <a:gd name="T17" fmla="*/ 86 h 41"/>
                <a:gd name="T18" fmla="*/ 1 w 41"/>
                <a:gd name="T19" fmla="*/ 109 h 41"/>
                <a:gd name="T20" fmla="*/ 1 w 41"/>
                <a:gd name="T21" fmla="*/ 130 h 41"/>
                <a:gd name="T22" fmla="*/ 1 w 41"/>
                <a:gd name="T23" fmla="*/ 143 h 41"/>
                <a:gd name="T24" fmla="*/ 1 w 41"/>
                <a:gd name="T25" fmla="*/ 164 h 41"/>
                <a:gd name="T26" fmla="*/ 2 w 41"/>
                <a:gd name="T27" fmla="*/ 186 h 41"/>
                <a:gd name="T28" fmla="*/ 3 w 41"/>
                <a:gd name="T29" fmla="*/ 196 h 41"/>
                <a:gd name="T30" fmla="*/ 29 w 41"/>
                <a:gd name="T31" fmla="*/ 225 h 41"/>
                <a:gd name="T32" fmla="*/ 38 w 41"/>
                <a:gd name="T33" fmla="*/ 237 h 41"/>
                <a:gd name="T34" fmla="*/ 57 w 41"/>
                <a:gd name="T35" fmla="*/ 248 h 41"/>
                <a:gd name="T36" fmla="*/ 83 w 41"/>
                <a:gd name="T37" fmla="*/ 269 h 41"/>
                <a:gd name="T38" fmla="*/ 99 w 41"/>
                <a:gd name="T39" fmla="*/ 272 h 41"/>
                <a:gd name="T40" fmla="*/ 113 w 41"/>
                <a:gd name="T41" fmla="*/ 280 h 41"/>
                <a:gd name="T42" fmla="*/ 136 w 41"/>
                <a:gd name="T43" fmla="*/ 280 h 41"/>
                <a:gd name="T44" fmla="*/ 156 w 41"/>
                <a:gd name="T45" fmla="*/ 280 h 41"/>
                <a:gd name="T46" fmla="*/ 179 w 41"/>
                <a:gd name="T47" fmla="*/ 280 h 41"/>
                <a:gd name="T48" fmla="*/ 188 w 41"/>
                <a:gd name="T49" fmla="*/ 272 h 41"/>
                <a:gd name="T50" fmla="*/ 213 w 41"/>
                <a:gd name="T51" fmla="*/ 269 h 41"/>
                <a:gd name="T52" fmla="*/ 225 w 41"/>
                <a:gd name="T53" fmla="*/ 248 h 41"/>
                <a:gd name="T54" fmla="*/ 244 w 41"/>
                <a:gd name="T55" fmla="*/ 237 h 41"/>
                <a:gd name="T56" fmla="*/ 258 w 41"/>
                <a:gd name="T57" fmla="*/ 225 h 41"/>
                <a:gd name="T58" fmla="*/ 269 w 41"/>
                <a:gd name="T59" fmla="*/ 196 h 41"/>
                <a:gd name="T60" fmla="*/ 272 w 41"/>
                <a:gd name="T61" fmla="*/ 186 h 41"/>
                <a:gd name="T62" fmla="*/ 280 w 41"/>
                <a:gd name="T63" fmla="*/ 164 h 41"/>
                <a:gd name="T64" fmla="*/ 280 w 41"/>
                <a:gd name="T65" fmla="*/ 143 h 41"/>
                <a:gd name="T66" fmla="*/ 280 w 41"/>
                <a:gd name="T67" fmla="*/ 130 h 41"/>
                <a:gd name="T68" fmla="*/ 280 w 41"/>
                <a:gd name="T69" fmla="*/ 109 h 41"/>
                <a:gd name="T70" fmla="*/ 272 w 41"/>
                <a:gd name="T71" fmla="*/ 86 h 41"/>
                <a:gd name="T72" fmla="*/ 269 w 41"/>
                <a:gd name="T73" fmla="*/ 65 h 41"/>
                <a:gd name="T74" fmla="*/ 258 w 41"/>
                <a:gd name="T75" fmla="*/ 50 h 41"/>
                <a:gd name="T76" fmla="*/ 244 w 41"/>
                <a:gd name="T77" fmla="*/ 38 h 41"/>
                <a:gd name="T78" fmla="*/ 225 w 41"/>
                <a:gd name="T79" fmla="*/ 29 h 41"/>
                <a:gd name="T80" fmla="*/ 213 w 41"/>
                <a:gd name="T81" fmla="*/ 2 h 41"/>
                <a:gd name="T82" fmla="*/ 188 w 41"/>
                <a:gd name="T83" fmla="*/ 1 h 41"/>
                <a:gd name="T84" fmla="*/ 179 w 41"/>
                <a:gd name="T85" fmla="*/ 0 h 41"/>
                <a:gd name="T86" fmla="*/ 156 w 41"/>
                <a:gd name="T87" fmla="*/ 0 h 41"/>
                <a:gd name="T88" fmla="*/ 143 w 41"/>
                <a:gd name="T89" fmla="*/ 136 h 4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41"/>
                <a:gd name="T136" fmla="*/ 0 h 41"/>
                <a:gd name="T137" fmla="*/ 41 w 41"/>
                <a:gd name="T138" fmla="*/ 41 h 4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41" h="41">
                  <a:moveTo>
                    <a:pt x="21" y="20"/>
                  </a:moveTo>
                  <a:lnTo>
                    <a:pt x="21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1"/>
                  </a:lnTo>
                  <a:lnTo>
                    <a:pt x="15" y="1"/>
                  </a:lnTo>
                  <a:lnTo>
                    <a:pt x="14" y="2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0" y="3"/>
                  </a:lnTo>
                  <a:lnTo>
                    <a:pt x="9" y="3"/>
                  </a:lnTo>
                  <a:lnTo>
                    <a:pt x="9" y="4"/>
                  </a:lnTo>
                  <a:lnTo>
                    <a:pt x="8" y="5"/>
                  </a:lnTo>
                  <a:lnTo>
                    <a:pt x="7" y="5"/>
                  </a:lnTo>
                  <a:lnTo>
                    <a:pt x="6" y="6"/>
                  </a:lnTo>
                  <a:lnTo>
                    <a:pt x="6" y="7"/>
                  </a:lnTo>
                  <a:lnTo>
                    <a:pt x="5" y="7"/>
                  </a:lnTo>
                  <a:lnTo>
                    <a:pt x="4" y="8"/>
                  </a:lnTo>
                  <a:lnTo>
                    <a:pt x="4" y="9"/>
                  </a:lnTo>
                  <a:lnTo>
                    <a:pt x="3" y="10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2" y="13"/>
                  </a:lnTo>
                  <a:lnTo>
                    <a:pt x="1" y="14"/>
                  </a:lnTo>
                  <a:lnTo>
                    <a:pt x="1" y="15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1" y="23"/>
                  </a:lnTo>
                  <a:lnTo>
                    <a:pt x="1" y="24"/>
                  </a:lnTo>
                  <a:lnTo>
                    <a:pt x="1" y="25"/>
                  </a:lnTo>
                  <a:lnTo>
                    <a:pt x="1" y="26"/>
                  </a:lnTo>
                  <a:lnTo>
                    <a:pt x="2" y="27"/>
                  </a:lnTo>
                  <a:lnTo>
                    <a:pt x="2" y="28"/>
                  </a:lnTo>
                  <a:lnTo>
                    <a:pt x="2" y="29"/>
                  </a:lnTo>
                  <a:lnTo>
                    <a:pt x="3" y="29"/>
                  </a:lnTo>
                  <a:lnTo>
                    <a:pt x="3" y="30"/>
                  </a:lnTo>
                  <a:lnTo>
                    <a:pt x="4" y="31"/>
                  </a:lnTo>
                  <a:lnTo>
                    <a:pt x="4" y="33"/>
                  </a:lnTo>
                  <a:lnTo>
                    <a:pt x="5" y="34"/>
                  </a:lnTo>
                  <a:lnTo>
                    <a:pt x="6" y="34"/>
                  </a:lnTo>
                  <a:lnTo>
                    <a:pt x="6" y="35"/>
                  </a:lnTo>
                  <a:lnTo>
                    <a:pt x="7" y="36"/>
                  </a:lnTo>
                  <a:lnTo>
                    <a:pt x="8" y="36"/>
                  </a:lnTo>
                  <a:lnTo>
                    <a:pt x="9" y="37"/>
                  </a:lnTo>
                  <a:lnTo>
                    <a:pt x="9" y="38"/>
                  </a:lnTo>
                  <a:lnTo>
                    <a:pt x="10" y="38"/>
                  </a:lnTo>
                  <a:lnTo>
                    <a:pt x="12" y="39"/>
                  </a:lnTo>
                  <a:lnTo>
                    <a:pt x="13" y="39"/>
                  </a:lnTo>
                  <a:lnTo>
                    <a:pt x="14" y="39"/>
                  </a:lnTo>
                  <a:lnTo>
                    <a:pt x="15" y="40"/>
                  </a:lnTo>
                  <a:lnTo>
                    <a:pt x="16" y="40"/>
                  </a:lnTo>
                  <a:lnTo>
                    <a:pt x="17" y="41"/>
                  </a:lnTo>
                  <a:lnTo>
                    <a:pt x="18" y="41"/>
                  </a:lnTo>
                  <a:lnTo>
                    <a:pt x="19" y="41"/>
                  </a:lnTo>
                  <a:lnTo>
                    <a:pt x="20" y="41"/>
                  </a:lnTo>
                  <a:lnTo>
                    <a:pt x="21" y="41"/>
                  </a:lnTo>
                  <a:lnTo>
                    <a:pt x="23" y="41"/>
                  </a:lnTo>
                  <a:lnTo>
                    <a:pt x="24" y="41"/>
                  </a:lnTo>
                  <a:lnTo>
                    <a:pt x="25" y="41"/>
                  </a:lnTo>
                  <a:lnTo>
                    <a:pt x="26" y="41"/>
                  </a:lnTo>
                  <a:lnTo>
                    <a:pt x="26" y="40"/>
                  </a:lnTo>
                  <a:lnTo>
                    <a:pt x="27" y="40"/>
                  </a:lnTo>
                  <a:lnTo>
                    <a:pt x="28" y="40"/>
                  </a:lnTo>
                  <a:lnTo>
                    <a:pt x="29" y="39"/>
                  </a:lnTo>
                  <a:lnTo>
                    <a:pt x="30" y="39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3" y="38"/>
                  </a:lnTo>
                  <a:lnTo>
                    <a:pt x="33" y="37"/>
                  </a:lnTo>
                  <a:lnTo>
                    <a:pt x="34" y="36"/>
                  </a:lnTo>
                  <a:lnTo>
                    <a:pt x="35" y="36"/>
                  </a:lnTo>
                  <a:lnTo>
                    <a:pt x="36" y="35"/>
                  </a:lnTo>
                  <a:lnTo>
                    <a:pt x="36" y="34"/>
                  </a:lnTo>
                  <a:lnTo>
                    <a:pt x="37" y="34"/>
                  </a:lnTo>
                  <a:lnTo>
                    <a:pt x="38" y="33"/>
                  </a:lnTo>
                  <a:lnTo>
                    <a:pt x="38" y="31"/>
                  </a:lnTo>
                  <a:lnTo>
                    <a:pt x="39" y="30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0" y="28"/>
                  </a:lnTo>
                  <a:lnTo>
                    <a:pt x="40" y="27"/>
                  </a:lnTo>
                  <a:lnTo>
                    <a:pt x="41" y="26"/>
                  </a:lnTo>
                  <a:lnTo>
                    <a:pt x="41" y="25"/>
                  </a:lnTo>
                  <a:lnTo>
                    <a:pt x="41" y="24"/>
                  </a:lnTo>
                  <a:lnTo>
                    <a:pt x="41" y="23"/>
                  </a:lnTo>
                  <a:lnTo>
                    <a:pt x="41" y="22"/>
                  </a:lnTo>
                  <a:lnTo>
                    <a:pt x="41" y="21"/>
                  </a:lnTo>
                  <a:lnTo>
                    <a:pt x="41" y="20"/>
                  </a:lnTo>
                  <a:lnTo>
                    <a:pt x="41" y="19"/>
                  </a:lnTo>
                  <a:lnTo>
                    <a:pt x="41" y="18"/>
                  </a:lnTo>
                  <a:lnTo>
                    <a:pt x="41" y="17"/>
                  </a:lnTo>
                  <a:lnTo>
                    <a:pt x="41" y="16"/>
                  </a:lnTo>
                  <a:lnTo>
                    <a:pt x="41" y="15"/>
                  </a:lnTo>
                  <a:lnTo>
                    <a:pt x="41" y="14"/>
                  </a:lnTo>
                  <a:lnTo>
                    <a:pt x="40" y="13"/>
                  </a:lnTo>
                  <a:lnTo>
                    <a:pt x="40" y="12"/>
                  </a:lnTo>
                  <a:lnTo>
                    <a:pt x="40" y="11"/>
                  </a:lnTo>
                  <a:lnTo>
                    <a:pt x="39" y="10"/>
                  </a:lnTo>
                  <a:lnTo>
                    <a:pt x="38" y="9"/>
                  </a:lnTo>
                  <a:lnTo>
                    <a:pt x="38" y="8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6" y="6"/>
                  </a:lnTo>
                  <a:lnTo>
                    <a:pt x="35" y="5"/>
                  </a:lnTo>
                  <a:lnTo>
                    <a:pt x="34" y="5"/>
                  </a:lnTo>
                  <a:lnTo>
                    <a:pt x="33" y="4"/>
                  </a:lnTo>
                  <a:lnTo>
                    <a:pt x="33" y="3"/>
                  </a:lnTo>
                  <a:lnTo>
                    <a:pt x="32" y="3"/>
                  </a:lnTo>
                  <a:lnTo>
                    <a:pt x="31" y="2"/>
                  </a:lnTo>
                  <a:lnTo>
                    <a:pt x="30" y="2"/>
                  </a:lnTo>
                  <a:lnTo>
                    <a:pt x="29" y="2"/>
                  </a:lnTo>
                  <a:lnTo>
                    <a:pt x="28" y="1"/>
                  </a:lnTo>
                  <a:lnTo>
                    <a:pt x="27" y="1"/>
                  </a:lnTo>
                  <a:lnTo>
                    <a:pt x="26" y="1"/>
                  </a:lnTo>
                  <a:lnTo>
                    <a:pt x="26" y="0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21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96" name="Freeform 85">
              <a:extLst>
                <a:ext uri="{FF2B5EF4-FFF2-40B4-BE49-F238E27FC236}">
                  <a16:creationId xmlns:a16="http://schemas.microsoft.com/office/drawing/2014/main" id="{9A783810-1C2F-8A45-AF4F-B03A4F29AB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9" y="2432"/>
              <a:ext cx="45" cy="45"/>
            </a:xfrm>
            <a:custGeom>
              <a:avLst/>
              <a:gdLst>
                <a:gd name="T0" fmla="*/ 72 w 41"/>
                <a:gd name="T1" fmla="*/ 0 h 41"/>
                <a:gd name="T2" fmla="*/ 64 w 41"/>
                <a:gd name="T3" fmla="*/ 0 h 41"/>
                <a:gd name="T4" fmla="*/ 55 w 41"/>
                <a:gd name="T5" fmla="*/ 1 h 41"/>
                <a:gd name="T6" fmla="*/ 42 w 41"/>
                <a:gd name="T7" fmla="*/ 2 h 41"/>
                <a:gd name="T8" fmla="*/ 35 w 41"/>
                <a:gd name="T9" fmla="*/ 4 h 41"/>
                <a:gd name="T10" fmla="*/ 24 w 41"/>
                <a:gd name="T11" fmla="*/ 24 h 41"/>
                <a:gd name="T12" fmla="*/ 4 w 41"/>
                <a:gd name="T13" fmla="*/ 29 h 41"/>
                <a:gd name="T14" fmla="*/ 3 w 41"/>
                <a:gd name="T15" fmla="*/ 35 h 41"/>
                <a:gd name="T16" fmla="*/ 2 w 41"/>
                <a:gd name="T17" fmla="*/ 46 h 41"/>
                <a:gd name="T18" fmla="*/ 1 w 41"/>
                <a:gd name="T19" fmla="*/ 60 h 41"/>
                <a:gd name="T20" fmla="*/ 1 w 41"/>
                <a:gd name="T21" fmla="*/ 70 h 41"/>
                <a:gd name="T22" fmla="*/ 1 w 41"/>
                <a:gd name="T23" fmla="*/ 77 h 41"/>
                <a:gd name="T24" fmla="*/ 1 w 41"/>
                <a:gd name="T25" fmla="*/ 87 h 41"/>
                <a:gd name="T26" fmla="*/ 2 w 41"/>
                <a:gd name="T27" fmla="*/ 102 h 41"/>
                <a:gd name="T28" fmla="*/ 3 w 41"/>
                <a:gd name="T29" fmla="*/ 104 h 41"/>
                <a:gd name="T30" fmla="*/ 4 w 41"/>
                <a:gd name="T31" fmla="*/ 114 h 41"/>
                <a:gd name="T32" fmla="*/ 24 w 41"/>
                <a:gd name="T33" fmla="*/ 124 h 41"/>
                <a:gd name="T34" fmla="*/ 35 w 41"/>
                <a:gd name="T35" fmla="*/ 135 h 41"/>
                <a:gd name="T36" fmla="*/ 42 w 41"/>
                <a:gd name="T37" fmla="*/ 146 h 41"/>
                <a:gd name="T38" fmla="*/ 55 w 41"/>
                <a:gd name="T39" fmla="*/ 148 h 41"/>
                <a:gd name="T40" fmla="*/ 64 w 41"/>
                <a:gd name="T41" fmla="*/ 149 h 41"/>
                <a:gd name="T42" fmla="*/ 72 w 41"/>
                <a:gd name="T43" fmla="*/ 149 h 41"/>
                <a:gd name="T44" fmla="*/ 85 w 41"/>
                <a:gd name="T45" fmla="*/ 149 h 41"/>
                <a:gd name="T46" fmla="*/ 95 w 41"/>
                <a:gd name="T47" fmla="*/ 149 h 41"/>
                <a:gd name="T48" fmla="*/ 103 w 41"/>
                <a:gd name="T49" fmla="*/ 148 h 41"/>
                <a:gd name="T50" fmla="*/ 113 w 41"/>
                <a:gd name="T51" fmla="*/ 146 h 41"/>
                <a:gd name="T52" fmla="*/ 123 w 41"/>
                <a:gd name="T53" fmla="*/ 135 h 41"/>
                <a:gd name="T54" fmla="*/ 135 w 41"/>
                <a:gd name="T55" fmla="*/ 124 h 41"/>
                <a:gd name="T56" fmla="*/ 137 w 41"/>
                <a:gd name="T57" fmla="*/ 114 h 41"/>
                <a:gd name="T58" fmla="*/ 146 w 41"/>
                <a:gd name="T59" fmla="*/ 104 h 41"/>
                <a:gd name="T60" fmla="*/ 148 w 41"/>
                <a:gd name="T61" fmla="*/ 102 h 41"/>
                <a:gd name="T62" fmla="*/ 149 w 41"/>
                <a:gd name="T63" fmla="*/ 87 h 41"/>
                <a:gd name="T64" fmla="*/ 149 w 41"/>
                <a:gd name="T65" fmla="*/ 77 h 41"/>
                <a:gd name="T66" fmla="*/ 149 w 41"/>
                <a:gd name="T67" fmla="*/ 70 h 41"/>
                <a:gd name="T68" fmla="*/ 149 w 41"/>
                <a:gd name="T69" fmla="*/ 60 h 41"/>
                <a:gd name="T70" fmla="*/ 148 w 41"/>
                <a:gd name="T71" fmla="*/ 46 h 41"/>
                <a:gd name="T72" fmla="*/ 146 w 41"/>
                <a:gd name="T73" fmla="*/ 35 h 41"/>
                <a:gd name="T74" fmla="*/ 137 w 41"/>
                <a:gd name="T75" fmla="*/ 29 h 41"/>
                <a:gd name="T76" fmla="*/ 135 w 41"/>
                <a:gd name="T77" fmla="*/ 24 h 41"/>
                <a:gd name="T78" fmla="*/ 123 w 41"/>
                <a:gd name="T79" fmla="*/ 4 h 41"/>
                <a:gd name="T80" fmla="*/ 113 w 41"/>
                <a:gd name="T81" fmla="*/ 2 h 41"/>
                <a:gd name="T82" fmla="*/ 103 w 41"/>
                <a:gd name="T83" fmla="*/ 1 h 41"/>
                <a:gd name="T84" fmla="*/ 95 w 41"/>
                <a:gd name="T85" fmla="*/ 0 h 41"/>
                <a:gd name="T86" fmla="*/ 85 w 41"/>
                <a:gd name="T87" fmla="*/ 0 h 41"/>
                <a:gd name="T88" fmla="*/ 77 w 41"/>
                <a:gd name="T89" fmla="*/ 72 h 4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41"/>
                <a:gd name="T136" fmla="*/ 0 h 41"/>
                <a:gd name="T137" fmla="*/ 41 w 41"/>
                <a:gd name="T138" fmla="*/ 41 h 4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41" h="41">
                  <a:moveTo>
                    <a:pt x="21" y="20"/>
                  </a:moveTo>
                  <a:lnTo>
                    <a:pt x="21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1"/>
                  </a:lnTo>
                  <a:lnTo>
                    <a:pt x="15" y="1"/>
                  </a:lnTo>
                  <a:lnTo>
                    <a:pt x="14" y="2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1" y="3"/>
                  </a:lnTo>
                  <a:lnTo>
                    <a:pt x="10" y="3"/>
                  </a:lnTo>
                  <a:lnTo>
                    <a:pt x="10" y="4"/>
                  </a:lnTo>
                  <a:lnTo>
                    <a:pt x="9" y="5"/>
                  </a:lnTo>
                  <a:lnTo>
                    <a:pt x="7" y="5"/>
                  </a:lnTo>
                  <a:lnTo>
                    <a:pt x="6" y="6"/>
                  </a:lnTo>
                  <a:lnTo>
                    <a:pt x="6" y="7"/>
                  </a:lnTo>
                  <a:lnTo>
                    <a:pt x="5" y="7"/>
                  </a:lnTo>
                  <a:lnTo>
                    <a:pt x="4" y="8"/>
                  </a:lnTo>
                  <a:lnTo>
                    <a:pt x="4" y="9"/>
                  </a:lnTo>
                  <a:lnTo>
                    <a:pt x="3" y="10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2" y="13"/>
                  </a:lnTo>
                  <a:lnTo>
                    <a:pt x="1" y="14"/>
                  </a:lnTo>
                  <a:lnTo>
                    <a:pt x="1" y="15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1" y="23"/>
                  </a:lnTo>
                  <a:lnTo>
                    <a:pt x="1" y="24"/>
                  </a:lnTo>
                  <a:lnTo>
                    <a:pt x="1" y="25"/>
                  </a:lnTo>
                  <a:lnTo>
                    <a:pt x="1" y="26"/>
                  </a:lnTo>
                  <a:lnTo>
                    <a:pt x="2" y="27"/>
                  </a:lnTo>
                  <a:lnTo>
                    <a:pt x="2" y="28"/>
                  </a:lnTo>
                  <a:lnTo>
                    <a:pt x="2" y="29"/>
                  </a:lnTo>
                  <a:lnTo>
                    <a:pt x="3" y="29"/>
                  </a:lnTo>
                  <a:lnTo>
                    <a:pt x="3" y="30"/>
                  </a:lnTo>
                  <a:lnTo>
                    <a:pt x="4" y="31"/>
                  </a:lnTo>
                  <a:lnTo>
                    <a:pt x="4" y="32"/>
                  </a:lnTo>
                  <a:lnTo>
                    <a:pt x="5" y="33"/>
                  </a:lnTo>
                  <a:lnTo>
                    <a:pt x="6" y="33"/>
                  </a:lnTo>
                  <a:lnTo>
                    <a:pt x="6" y="34"/>
                  </a:lnTo>
                  <a:lnTo>
                    <a:pt x="7" y="35"/>
                  </a:lnTo>
                  <a:lnTo>
                    <a:pt x="9" y="35"/>
                  </a:lnTo>
                  <a:lnTo>
                    <a:pt x="10" y="36"/>
                  </a:lnTo>
                  <a:lnTo>
                    <a:pt x="10" y="37"/>
                  </a:lnTo>
                  <a:lnTo>
                    <a:pt x="11" y="37"/>
                  </a:lnTo>
                  <a:lnTo>
                    <a:pt x="12" y="39"/>
                  </a:lnTo>
                  <a:lnTo>
                    <a:pt x="13" y="39"/>
                  </a:lnTo>
                  <a:lnTo>
                    <a:pt x="14" y="39"/>
                  </a:lnTo>
                  <a:lnTo>
                    <a:pt x="15" y="40"/>
                  </a:lnTo>
                  <a:lnTo>
                    <a:pt x="16" y="40"/>
                  </a:lnTo>
                  <a:lnTo>
                    <a:pt x="17" y="41"/>
                  </a:lnTo>
                  <a:lnTo>
                    <a:pt x="18" y="41"/>
                  </a:lnTo>
                  <a:lnTo>
                    <a:pt x="19" y="41"/>
                  </a:lnTo>
                  <a:lnTo>
                    <a:pt x="20" y="41"/>
                  </a:lnTo>
                  <a:lnTo>
                    <a:pt x="21" y="41"/>
                  </a:lnTo>
                  <a:lnTo>
                    <a:pt x="23" y="41"/>
                  </a:lnTo>
                  <a:lnTo>
                    <a:pt x="24" y="41"/>
                  </a:lnTo>
                  <a:lnTo>
                    <a:pt x="25" y="41"/>
                  </a:lnTo>
                  <a:lnTo>
                    <a:pt x="26" y="41"/>
                  </a:lnTo>
                  <a:lnTo>
                    <a:pt x="26" y="40"/>
                  </a:lnTo>
                  <a:lnTo>
                    <a:pt x="27" y="40"/>
                  </a:lnTo>
                  <a:lnTo>
                    <a:pt x="28" y="40"/>
                  </a:lnTo>
                  <a:lnTo>
                    <a:pt x="29" y="39"/>
                  </a:lnTo>
                  <a:lnTo>
                    <a:pt x="30" y="39"/>
                  </a:lnTo>
                  <a:lnTo>
                    <a:pt x="31" y="39"/>
                  </a:lnTo>
                  <a:lnTo>
                    <a:pt x="32" y="37"/>
                  </a:lnTo>
                  <a:lnTo>
                    <a:pt x="33" y="37"/>
                  </a:lnTo>
                  <a:lnTo>
                    <a:pt x="33" y="36"/>
                  </a:lnTo>
                  <a:lnTo>
                    <a:pt x="34" y="35"/>
                  </a:lnTo>
                  <a:lnTo>
                    <a:pt x="35" y="35"/>
                  </a:lnTo>
                  <a:lnTo>
                    <a:pt x="36" y="34"/>
                  </a:lnTo>
                  <a:lnTo>
                    <a:pt x="36" y="33"/>
                  </a:lnTo>
                  <a:lnTo>
                    <a:pt x="37" y="33"/>
                  </a:lnTo>
                  <a:lnTo>
                    <a:pt x="38" y="32"/>
                  </a:lnTo>
                  <a:lnTo>
                    <a:pt x="38" y="31"/>
                  </a:lnTo>
                  <a:lnTo>
                    <a:pt x="39" y="30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0" y="28"/>
                  </a:lnTo>
                  <a:lnTo>
                    <a:pt x="40" y="27"/>
                  </a:lnTo>
                  <a:lnTo>
                    <a:pt x="41" y="26"/>
                  </a:lnTo>
                  <a:lnTo>
                    <a:pt x="41" y="25"/>
                  </a:lnTo>
                  <a:lnTo>
                    <a:pt x="41" y="24"/>
                  </a:lnTo>
                  <a:lnTo>
                    <a:pt x="41" y="23"/>
                  </a:lnTo>
                  <a:lnTo>
                    <a:pt x="41" y="22"/>
                  </a:lnTo>
                  <a:lnTo>
                    <a:pt x="41" y="21"/>
                  </a:lnTo>
                  <a:lnTo>
                    <a:pt x="41" y="20"/>
                  </a:lnTo>
                  <a:lnTo>
                    <a:pt x="41" y="19"/>
                  </a:lnTo>
                  <a:lnTo>
                    <a:pt x="41" y="18"/>
                  </a:lnTo>
                  <a:lnTo>
                    <a:pt x="41" y="17"/>
                  </a:lnTo>
                  <a:lnTo>
                    <a:pt x="41" y="16"/>
                  </a:lnTo>
                  <a:lnTo>
                    <a:pt x="41" y="15"/>
                  </a:lnTo>
                  <a:lnTo>
                    <a:pt x="41" y="14"/>
                  </a:lnTo>
                  <a:lnTo>
                    <a:pt x="40" y="13"/>
                  </a:lnTo>
                  <a:lnTo>
                    <a:pt x="40" y="12"/>
                  </a:lnTo>
                  <a:lnTo>
                    <a:pt x="40" y="11"/>
                  </a:lnTo>
                  <a:lnTo>
                    <a:pt x="39" y="10"/>
                  </a:lnTo>
                  <a:lnTo>
                    <a:pt x="38" y="9"/>
                  </a:lnTo>
                  <a:lnTo>
                    <a:pt x="38" y="8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6" y="6"/>
                  </a:lnTo>
                  <a:lnTo>
                    <a:pt x="35" y="5"/>
                  </a:lnTo>
                  <a:lnTo>
                    <a:pt x="34" y="5"/>
                  </a:lnTo>
                  <a:lnTo>
                    <a:pt x="33" y="4"/>
                  </a:lnTo>
                  <a:lnTo>
                    <a:pt x="33" y="3"/>
                  </a:lnTo>
                  <a:lnTo>
                    <a:pt x="32" y="3"/>
                  </a:lnTo>
                  <a:lnTo>
                    <a:pt x="31" y="2"/>
                  </a:lnTo>
                  <a:lnTo>
                    <a:pt x="30" y="2"/>
                  </a:lnTo>
                  <a:lnTo>
                    <a:pt x="29" y="2"/>
                  </a:lnTo>
                  <a:lnTo>
                    <a:pt x="28" y="1"/>
                  </a:lnTo>
                  <a:lnTo>
                    <a:pt x="27" y="1"/>
                  </a:lnTo>
                  <a:lnTo>
                    <a:pt x="26" y="1"/>
                  </a:lnTo>
                  <a:lnTo>
                    <a:pt x="26" y="0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21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97" name="Rectangle 86">
              <a:extLst>
                <a:ext uri="{FF2B5EF4-FFF2-40B4-BE49-F238E27FC236}">
                  <a16:creationId xmlns:a16="http://schemas.microsoft.com/office/drawing/2014/main" id="{5C579CC7-84C7-DB49-B705-C0D7828B4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4" y="2668"/>
              <a:ext cx="122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>
                  <a:solidFill>
                    <a:srgbClr val="000000"/>
                  </a:solidFill>
                  <a:latin typeface="Times-Roman" charset="0"/>
                </a:rPr>
                <a:t>=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98" name="Rectangle 87">
              <a:extLst>
                <a:ext uri="{FF2B5EF4-FFF2-40B4-BE49-F238E27FC236}">
                  <a16:creationId xmlns:a16="http://schemas.microsoft.com/office/drawing/2014/main" id="{0B914E89-4B1E-584D-9F37-7E28E87AB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2146"/>
              <a:ext cx="10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099" name="Rectangle 88">
              <a:extLst>
                <a:ext uri="{FF2B5EF4-FFF2-40B4-BE49-F238E27FC236}">
                  <a16:creationId xmlns:a16="http://schemas.microsoft.com/office/drawing/2014/main" id="{FC93B614-37CA-EF4F-A13C-0291ED3C4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219"/>
              <a:ext cx="8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100" name="Rectangle 89">
              <a:extLst>
                <a:ext uri="{FF2B5EF4-FFF2-40B4-BE49-F238E27FC236}">
                  <a16:creationId xmlns:a16="http://schemas.microsoft.com/office/drawing/2014/main" id="{E50A240E-5B55-6047-B914-EE80D67AF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2355"/>
              <a:ext cx="10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600" i="1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101" name="Rectangle 90">
              <a:extLst>
                <a:ext uri="{FF2B5EF4-FFF2-40B4-BE49-F238E27FC236}">
                  <a16:creationId xmlns:a16="http://schemas.microsoft.com/office/drawing/2014/main" id="{47C4FFC6-4F6B-534E-AE50-5F71C8C83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431"/>
              <a:ext cx="8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2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3200">
                <a:latin typeface="Times New Roman" panose="02020603050405020304" pitchFamily="18" charset="0"/>
              </a:endParaRPr>
            </a:p>
          </p:txBody>
        </p:sp>
        <p:sp>
          <p:nvSpPr>
            <p:cNvPr id="86102" name="Line 91">
              <a:extLst>
                <a:ext uri="{FF2B5EF4-FFF2-40B4-BE49-F238E27FC236}">
                  <a16:creationId xmlns:a16="http://schemas.microsoft.com/office/drawing/2014/main" id="{85DE918E-DC21-9D43-8615-E277D40B68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6" y="1093"/>
              <a:ext cx="199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103" name="AutoShape 92">
              <a:extLst>
                <a:ext uri="{FF2B5EF4-FFF2-40B4-BE49-F238E27FC236}">
                  <a16:creationId xmlns:a16="http://schemas.microsoft.com/office/drawing/2014/main" id="{B49071DA-9C56-BF49-B68C-846C8D6B56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1" y="2165"/>
              <a:ext cx="425" cy="366"/>
            </a:xfrm>
            <a:prstGeom prst="flowChartDelay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104" name="AutoShape 93">
              <a:extLst>
                <a:ext uri="{FF2B5EF4-FFF2-40B4-BE49-F238E27FC236}">
                  <a16:creationId xmlns:a16="http://schemas.microsoft.com/office/drawing/2014/main" id="{879AD6D2-80EB-904C-A12D-4DFA82512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1" y="2927"/>
              <a:ext cx="425" cy="366"/>
            </a:xfrm>
            <a:prstGeom prst="flowChartDelay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105" name="Freeform 94">
              <a:extLst>
                <a:ext uri="{FF2B5EF4-FFF2-40B4-BE49-F238E27FC236}">
                  <a16:creationId xmlns:a16="http://schemas.microsoft.com/office/drawing/2014/main" id="{67E64973-40C7-4E46-9421-A760283B0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7" y="908"/>
              <a:ext cx="459" cy="182"/>
            </a:xfrm>
            <a:custGeom>
              <a:avLst/>
              <a:gdLst>
                <a:gd name="T0" fmla="*/ 3 w 612"/>
                <a:gd name="T1" fmla="*/ 0 h 243"/>
                <a:gd name="T2" fmla="*/ 4 w 612"/>
                <a:gd name="T3" fmla="*/ 0 h 243"/>
                <a:gd name="T4" fmla="*/ 5 w 612"/>
                <a:gd name="T5" fmla="*/ 0 h 243"/>
                <a:gd name="T6" fmla="*/ 5 w 612"/>
                <a:gd name="T7" fmla="*/ 0 h 243"/>
                <a:gd name="T8" fmla="*/ 6 w 612"/>
                <a:gd name="T9" fmla="*/ 1 h 243"/>
                <a:gd name="T10" fmla="*/ 6 w 612"/>
                <a:gd name="T11" fmla="*/ 1 h 243"/>
                <a:gd name="T12" fmla="*/ 6 w 612"/>
                <a:gd name="T13" fmla="*/ 1 h 243"/>
                <a:gd name="T14" fmla="*/ 6 w 612"/>
                <a:gd name="T15" fmla="*/ 1 h 243"/>
                <a:gd name="T16" fmla="*/ 6 w 612"/>
                <a:gd name="T17" fmla="*/ 1 h 243"/>
                <a:gd name="T18" fmla="*/ 6 w 612"/>
                <a:gd name="T19" fmla="*/ 1 h 243"/>
                <a:gd name="T20" fmla="*/ 6 w 612"/>
                <a:gd name="T21" fmla="*/ 1 h 243"/>
                <a:gd name="T22" fmla="*/ 6 w 612"/>
                <a:gd name="T23" fmla="*/ 1 h 243"/>
                <a:gd name="T24" fmla="*/ 6 w 612"/>
                <a:gd name="T25" fmla="*/ 1 h 243"/>
                <a:gd name="T26" fmla="*/ 6 w 612"/>
                <a:gd name="T27" fmla="*/ 1 h 243"/>
                <a:gd name="T28" fmla="*/ 7 w 612"/>
                <a:gd name="T29" fmla="*/ 1 h 243"/>
                <a:gd name="T30" fmla="*/ 7 w 612"/>
                <a:gd name="T31" fmla="*/ 1 h 243"/>
                <a:gd name="T32" fmla="*/ 8 w 612"/>
                <a:gd name="T33" fmla="*/ 1 h 243"/>
                <a:gd name="T34" fmla="*/ 8 w 612"/>
                <a:gd name="T35" fmla="*/ 1 h 243"/>
                <a:gd name="T36" fmla="*/ 8 w 612"/>
                <a:gd name="T37" fmla="*/ 1 h 243"/>
                <a:gd name="T38" fmla="*/ 8 w 612"/>
                <a:gd name="T39" fmla="*/ 1 h 243"/>
                <a:gd name="T40" fmla="*/ 8 w 612"/>
                <a:gd name="T41" fmla="*/ 1 h 243"/>
                <a:gd name="T42" fmla="*/ 8 w 612"/>
                <a:gd name="T43" fmla="*/ 1 h 243"/>
                <a:gd name="T44" fmla="*/ 8 w 612"/>
                <a:gd name="T45" fmla="*/ 1 h 243"/>
                <a:gd name="T46" fmla="*/ 8 w 612"/>
                <a:gd name="T47" fmla="*/ 1 h 243"/>
                <a:gd name="T48" fmla="*/ 8 w 612"/>
                <a:gd name="T49" fmla="*/ 1 h 243"/>
                <a:gd name="T50" fmla="*/ 8 w 612"/>
                <a:gd name="T51" fmla="*/ 1 h 243"/>
                <a:gd name="T52" fmla="*/ 8 w 612"/>
                <a:gd name="T53" fmla="*/ 1 h 243"/>
                <a:gd name="T54" fmla="*/ 8 w 612"/>
                <a:gd name="T55" fmla="*/ 1 h 243"/>
                <a:gd name="T56" fmla="*/ 8 w 612"/>
                <a:gd name="T57" fmla="*/ 1 h 243"/>
                <a:gd name="T58" fmla="*/ 8 w 612"/>
                <a:gd name="T59" fmla="*/ 1 h 243"/>
                <a:gd name="T60" fmla="*/ 8 w 612"/>
                <a:gd name="T61" fmla="*/ 1 h 243"/>
                <a:gd name="T62" fmla="*/ 8 w 612"/>
                <a:gd name="T63" fmla="*/ 1 h 243"/>
                <a:gd name="T64" fmla="*/ 8 w 612"/>
                <a:gd name="T65" fmla="*/ 1 h 243"/>
                <a:gd name="T66" fmla="*/ 9 w 612"/>
                <a:gd name="T67" fmla="*/ 1 h 243"/>
                <a:gd name="T68" fmla="*/ 9 w 612"/>
                <a:gd name="T69" fmla="*/ 1 h 243"/>
                <a:gd name="T70" fmla="*/ 9 w 612"/>
                <a:gd name="T71" fmla="*/ 1 h 243"/>
                <a:gd name="T72" fmla="*/ 9 w 612"/>
                <a:gd name="T73" fmla="*/ 1 h 243"/>
                <a:gd name="T74" fmla="*/ 10 w 612"/>
                <a:gd name="T75" fmla="*/ 1 h 243"/>
                <a:gd name="T76" fmla="*/ 10 w 612"/>
                <a:gd name="T77" fmla="*/ 1 h 243"/>
                <a:gd name="T78" fmla="*/ 10 w 612"/>
                <a:gd name="T79" fmla="*/ 1 h 243"/>
                <a:gd name="T80" fmla="*/ 10 w 612"/>
                <a:gd name="T81" fmla="*/ 1 h 243"/>
                <a:gd name="T82" fmla="*/ 10 w 612"/>
                <a:gd name="T83" fmla="*/ 1 h 243"/>
                <a:gd name="T84" fmla="*/ 10 w 612"/>
                <a:gd name="T85" fmla="*/ 1 h 243"/>
                <a:gd name="T86" fmla="*/ 10 w 612"/>
                <a:gd name="T87" fmla="*/ 2 h 243"/>
                <a:gd name="T88" fmla="*/ 10 w 612"/>
                <a:gd name="T89" fmla="*/ 2 h 243"/>
                <a:gd name="T90" fmla="*/ 10 w 612"/>
                <a:gd name="T91" fmla="*/ 2 h 243"/>
                <a:gd name="T92" fmla="*/ 10 w 612"/>
                <a:gd name="T93" fmla="*/ 2 h 243"/>
                <a:gd name="T94" fmla="*/ 11 w 612"/>
                <a:gd name="T95" fmla="*/ 2 h 243"/>
                <a:gd name="T96" fmla="*/ 11 w 612"/>
                <a:gd name="T97" fmla="*/ 2 h 243"/>
                <a:gd name="T98" fmla="*/ 11 w 612"/>
                <a:gd name="T99" fmla="*/ 3 h 243"/>
                <a:gd name="T100" fmla="*/ 11 w 612"/>
                <a:gd name="T101" fmla="*/ 3 h 243"/>
                <a:gd name="T102" fmla="*/ 11 w 612"/>
                <a:gd name="T103" fmla="*/ 3 h 243"/>
                <a:gd name="T104" fmla="*/ 11 w 612"/>
                <a:gd name="T105" fmla="*/ 3 h 243"/>
                <a:gd name="T106" fmla="*/ 11 w 612"/>
                <a:gd name="T107" fmla="*/ 3 h 243"/>
                <a:gd name="T108" fmla="*/ 11 w 612"/>
                <a:gd name="T109" fmla="*/ 3 h 243"/>
                <a:gd name="T110" fmla="*/ 11 w 612"/>
                <a:gd name="T111" fmla="*/ 3 h 243"/>
                <a:gd name="T112" fmla="*/ 11 w 612"/>
                <a:gd name="T113" fmla="*/ 4 h 243"/>
                <a:gd name="T114" fmla="*/ 11 w 612"/>
                <a:gd name="T115" fmla="*/ 4 h 243"/>
                <a:gd name="T116" fmla="*/ 11 w 612"/>
                <a:gd name="T117" fmla="*/ 4 h 243"/>
                <a:gd name="T118" fmla="*/ 11 w 612"/>
                <a:gd name="T119" fmla="*/ 4 h 243"/>
                <a:gd name="T120" fmla="*/ 11 w 612"/>
                <a:gd name="T121" fmla="*/ 4 h 24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2"/>
                <a:gd name="T184" fmla="*/ 0 h 243"/>
                <a:gd name="T185" fmla="*/ 612 w 612"/>
                <a:gd name="T186" fmla="*/ 243 h 24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2" h="243">
                  <a:moveTo>
                    <a:pt x="0" y="0"/>
                  </a:moveTo>
                  <a:lnTo>
                    <a:pt x="23" y="0"/>
                  </a:lnTo>
                  <a:lnTo>
                    <a:pt x="46" y="0"/>
                  </a:lnTo>
                  <a:lnTo>
                    <a:pt x="66" y="0"/>
                  </a:lnTo>
                  <a:lnTo>
                    <a:pt x="85" y="0"/>
                  </a:lnTo>
                  <a:lnTo>
                    <a:pt x="103" y="0"/>
                  </a:lnTo>
                  <a:lnTo>
                    <a:pt x="120" y="0"/>
                  </a:lnTo>
                  <a:lnTo>
                    <a:pt x="135" y="0"/>
                  </a:lnTo>
                  <a:lnTo>
                    <a:pt x="149" y="0"/>
                  </a:lnTo>
                  <a:lnTo>
                    <a:pt x="163" y="0"/>
                  </a:lnTo>
                  <a:lnTo>
                    <a:pt x="175" y="0"/>
                  </a:lnTo>
                  <a:lnTo>
                    <a:pt x="185" y="0"/>
                  </a:lnTo>
                  <a:lnTo>
                    <a:pt x="195" y="0"/>
                  </a:lnTo>
                  <a:lnTo>
                    <a:pt x="205" y="0"/>
                  </a:lnTo>
                  <a:lnTo>
                    <a:pt x="214" y="0"/>
                  </a:lnTo>
                  <a:lnTo>
                    <a:pt x="221" y="0"/>
                  </a:lnTo>
                  <a:lnTo>
                    <a:pt x="228" y="0"/>
                  </a:lnTo>
                  <a:lnTo>
                    <a:pt x="234" y="0"/>
                  </a:lnTo>
                  <a:lnTo>
                    <a:pt x="240" y="0"/>
                  </a:lnTo>
                  <a:lnTo>
                    <a:pt x="245" y="0"/>
                  </a:lnTo>
                  <a:lnTo>
                    <a:pt x="249" y="0"/>
                  </a:lnTo>
                  <a:lnTo>
                    <a:pt x="253" y="0"/>
                  </a:lnTo>
                  <a:lnTo>
                    <a:pt x="256" y="0"/>
                  </a:lnTo>
                  <a:lnTo>
                    <a:pt x="259" y="0"/>
                  </a:lnTo>
                  <a:lnTo>
                    <a:pt x="261" y="0"/>
                  </a:lnTo>
                  <a:lnTo>
                    <a:pt x="264" y="0"/>
                  </a:lnTo>
                  <a:lnTo>
                    <a:pt x="266" y="0"/>
                  </a:lnTo>
                  <a:lnTo>
                    <a:pt x="268" y="0"/>
                  </a:lnTo>
                  <a:lnTo>
                    <a:pt x="269" y="0"/>
                  </a:lnTo>
                  <a:lnTo>
                    <a:pt x="271" y="0"/>
                  </a:lnTo>
                  <a:lnTo>
                    <a:pt x="273" y="1"/>
                  </a:lnTo>
                  <a:lnTo>
                    <a:pt x="274" y="1"/>
                  </a:lnTo>
                  <a:lnTo>
                    <a:pt x="276" y="1"/>
                  </a:lnTo>
                  <a:lnTo>
                    <a:pt x="278" y="1"/>
                  </a:lnTo>
                  <a:lnTo>
                    <a:pt x="279" y="1"/>
                  </a:lnTo>
                  <a:lnTo>
                    <a:pt x="282" y="1"/>
                  </a:lnTo>
                  <a:lnTo>
                    <a:pt x="283" y="1"/>
                  </a:lnTo>
                  <a:lnTo>
                    <a:pt x="284" y="1"/>
                  </a:lnTo>
                  <a:lnTo>
                    <a:pt x="285" y="1"/>
                  </a:lnTo>
                  <a:lnTo>
                    <a:pt x="287" y="2"/>
                  </a:lnTo>
                  <a:lnTo>
                    <a:pt x="288" y="2"/>
                  </a:lnTo>
                  <a:lnTo>
                    <a:pt x="289" y="2"/>
                  </a:lnTo>
                  <a:lnTo>
                    <a:pt x="290" y="2"/>
                  </a:lnTo>
                  <a:lnTo>
                    <a:pt x="291" y="2"/>
                  </a:lnTo>
                  <a:lnTo>
                    <a:pt x="292" y="2"/>
                  </a:lnTo>
                  <a:lnTo>
                    <a:pt x="293" y="2"/>
                  </a:lnTo>
                  <a:lnTo>
                    <a:pt x="294" y="2"/>
                  </a:lnTo>
                  <a:lnTo>
                    <a:pt x="295" y="2"/>
                  </a:lnTo>
                  <a:lnTo>
                    <a:pt x="296" y="2"/>
                  </a:lnTo>
                  <a:lnTo>
                    <a:pt x="297" y="2"/>
                  </a:lnTo>
                  <a:lnTo>
                    <a:pt x="298" y="3"/>
                  </a:lnTo>
                  <a:lnTo>
                    <a:pt x="299" y="3"/>
                  </a:lnTo>
                  <a:lnTo>
                    <a:pt x="300" y="3"/>
                  </a:lnTo>
                  <a:lnTo>
                    <a:pt x="301" y="3"/>
                  </a:lnTo>
                  <a:lnTo>
                    <a:pt x="302" y="3"/>
                  </a:lnTo>
                  <a:lnTo>
                    <a:pt x="303" y="3"/>
                  </a:lnTo>
                  <a:lnTo>
                    <a:pt x="304" y="3"/>
                  </a:lnTo>
                  <a:lnTo>
                    <a:pt x="305" y="4"/>
                  </a:lnTo>
                  <a:lnTo>
                    <a:pt x="307" y="4"/>
                  </a:lnTo>
                  <a:lnTo>
                    <a:pt x="308" y="4"/>
                  </a:lnTo>
                  <a:lnTo>
                    <a:pt x="309" y="4"/>
                  </a:lnTo>
                  <a:lnTo>
                    <a:pt x="311" y="4"/>
                  </a:lnTo>
                  <a:lnTo>
                    <a:pt x="312" y="5"/>
                  </a:lnTo>
                  <a:lnTo>
                    <a:pt x="314" y="5"/>
                  </a:lnTo>
                  <a:lnTo>
                    <a:pt x="316" y="5"/>
                  </a:lnTo>
                  <a:lnTo>
                    <a:pt x="317" y="5"/>
                  </a:lnTo>
                  <a:lnTo>
                    <a:pt x="318" y="5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3" y="6"/>
                  </a:lnTo>
                  <a:lnTo>
                    <a:pt x="324" y="6"/>
                  </a:lnTo>
                  <a:lnTo>
                    <a:pt x="325" y="6"/>
                  </a:lnTo>
                  <a:lnTo>
                    <a:pt x="326" y="6"/>
                  </a:lnTo>
                  <a:lnTo>
                    <a:pt x="327" y="7"/>
                  </a:lnTo>
                  <a:lnTo>
                    <a:pt x="328" y="7"/>
                  </a:lnTo>
                  <a:lnTo>
                    <a:pt x="329" y="7"/>
                  </a:lnTo>
                  <a:lnTo>
                    <a:pt x="330" y="7"/>
                  </a:lnTo>
                  <a:lnTo>
                    <a:pt x="331" y="7"/>
                  </a:lnTo>
                  <a:lnTo>
                    <a:pt x="331" y="8"/>
                  </a:lnTo>
                  <a:lnTo>
                    <a:pt x="332" y="8"/>
                  </a:lnTo>
                  <a:lnTo>
                    <a:pt x="333" y="8"/>
                  </a:lnTo>
                  <a:lnTo>
                    <a:pt x="334" y="8"/>
                  </a:lnTo>
                  <a:lnTo>
                    <a:pt x="335" y="9"/>
                  </a:lnTo>
                  <a:lnTo>
                    <a:pt x="336" y="9"/>
                  </a:lnTo>
                  <a:lnTo>
                    <a:pt x="337" y="9"/>
                  </a:lnTo>
                  <a:lnTo>
                    <a:pt x="338" y="9"/>
                  </a:lnTo>
                  <a:lnTo>
                    <a:pt x="339" y="10"/>
                  </a:lnTo>
                  <a:lnTo>
                    <a:pt x="340" y="10"/>
                  </a:lnTo>
                  <a:lnTo>
                    <a:pt x="342" y="10"/>
                  </a:lnTo>
                  <a:lnTo>
                    <a:pt x="343" y="11"/>
                  </a:lnTo>
                  <a:lnTo>
                    <a:pt x="344" y="11"/>
                  </a:lnTo>
                  <a:lnTo>
                    <a:pt x="346" y="12"/>
                  </a:lnTo>
                  <a:lnTo>
                    <a:pt x="348" y="12"/>
                  </a:lnTo>
                  <a:lnTo>
                    <a:pt x="349" y="13"/>
                  </a:lnTo>
                  <a:lnTo>
                    <a:pt x="351" y="13"/>
                  </a:lnTo>
                  <a:lnTo>
                    <a:pt x="353" y="14"/>
                  </a:lnTo>
                  <a:lnTo>
                    <a:pt x="355" y="14"/>
                  </a:lnTo>
                  <a:lnTo>
                    <a:pt x="356" y="15"/>
                  </a:lnTo>
                  <a:lnTo>
                    <a:pt x="358" y="15"/>
                  </a:lnTo>
                  <a:lnTo>
                    <a:pt x="359" y="16"/>
                  </a:lnTo>
                  <a:lnTo>
                    <a:pt x="360" y="16"/>
                  </a:lnTo>
                  <a:lnTo>
                    <a:pt x="362" y="17"/>
                  </a:lnTo>
                  <a:lnTo>
                    <a:pt x="363" y="17"/>
                  </a:lnTo>
                  <a:lnTo>
                    <a:pt x="365" y="17"/>
                  </a:lnTo>
                  <a:lnTo>
                    <a:pt x="366" y="18"/>
                  </a:lnTo>
                  <a:lnTo>
                    <a:pt x="367" y="18"/>
                  </a:lnTo>
                  <a:lnTo>
                    <a:pt x="368" y="19"/>
                  </a:lnTo>
                  <a:lnTo>
                    <a:pt x="369" y="19"/>
                  </a:lnTo>
                  <a:lnTo>
                    <a:pt x="370" y="19"/>
                  </a:lnTo>
                  <a:lnTo>
                    <a:pt x="371" y="20"/>
                  </a:lnTo>
                  <a:lnTo>
                    <a:pt x="372" y="20"/>
                  </a:lnTo>
                  <a:lnTo>
                    <a:pt x="373" y="20"/>
                  </a:lnTo>
                  <a:lnTo>
                    <a:pt x="374" y="21"/>
                  </a:lnTo>
                  <a:lnTo>
                    <a:pt x="375" y="21"/>
                  </a:lnTo>
                  <a:lnTo>
                    <a:pt x="376" y="22"/>
                  </a:lnTo>
                  <a:lnTo>
                    <a:pt x="377" y="22"/>
                  </a:lnTo>
                  <a:lnTo>
                    <a:pt x="378" y="23"/>
                  </a:lnTo>
                  <a:lnTo>
                    <a:pt x="379" y="23"/>
                  </a:lnTo>
                  <a:lnTo>
                    <a:pt x="380" y="24"/>
                  </a:lnTo>
                  <a:lnTo>
                    <a:pt x="381" y="24"/>
                  </a:lnTo>
                  <a:lnTo>
                    <a:pt x="382" y="26"/>
                  </a:lnTo>
                  <a:lnTo>
                    <a:pt x="384" y="26"/>
                  </a:lnTo>
                  <a:lnTo>
                    <a:pt x="385" y="27"/>
                  </a:lnTo>
                  <a:lnTo>
                    <a:pt x="386" y="28"/>
                  </a:lnTo>
                  <a:lnTo>
                    <a:pt x="388" y="29"/>
                  </a:lnTo>
                  <a:lnTo>
                    <a:pt x="389" y="29"/>
                  </a:lnTo>
                  <a:lnTo>
                    <a:pt x="391" y="30"/>
                  </a:lnTo>
                  <a:lnTo>
                    <a:pt x="393" y="31"/>
                  </a:lnTo>
                  <a:lnTo>
                    <a:pt x="394" y="32"/>
                  </a:lnTo>
                  <a:lnTo>
                    <a:pt x="395" y="32"/>
                  </a:lnTo>
                  <a:lnTo>
                    <a:pt x="397" y="33"/>
                  </a:lnTo>
                  <a:lnTo>
                    <a:pt x="398" y="33"/>
                  </a:lnTo>
                  <a:lnTo>
                    <a:pt x="399" y="34"/>
                  </a:lnTo>
                  <a:lnTo>
                    <a:pt x="400" y="35"/>
                  </a:lnTo>
                  <a:lnTo>
                    <a:pt x="401" y="35"/>
                  </a:lnTo>
                  <a:lnTo>
                    <a:pt x="402" y="36"/>
                  </a:lnTo>
                  <a:lnTo>
                    <a:pt x="403" y="36"/>
                  </a:lnTo>
                  <a:lnTo>
                    <a:pt x="404" y="36"/>
                  </a:lnTo>
                  <a:lnTo>
                    <a:pt x="404" y="37"/>
                  </a:lnTo>
                  <a:lnTo>
                    <a:pt x="406" y="37"/>
                  </a:lnTo>
                  <a:lnTo>
                    <a:pt x="407" y="38"/>
                  </a:lnTo>
                  <a:lnTo>
                    <a:pt x="408" y="38"/>
                  </a:lnTo>
                  <a:lnTo>
                    <a:pt x="409" y="39"/>
                  </a:lnTo>
                  <a:lnTo>
                    <a:pt x="410" y="39"/>
                  </a:lnTo>
                  <a:lnTo>
                    <a:pt x="411" y="40"/>
                  </a:lnTo>
                  <a:lnTo>
                    <a:pt x="412" y="40"/>
                  </a:lnTo>
                  <a:lnTo>
                    <a:pt x="413" y="41"/>
                  </a:lnTo>
                  <a:lnTo>
                    <a:pt x="414" y="42"/>
                  </a:lnTo>
                  <a:lnTo>
                    <a:pt x="415" y="42"/>
                  </a:lnTo>
                  <a:lnTo>
                    <a:pt x="416" y="43"/>
                  </a:lnTo>
                  <a:lnTo>
                    <a:pt x="417" y="43"/>
                  </a:lnTo>
                  <a:lnTo>
                    <a:pt x="419" y="44"/>
                  </a:lnTo>
                  <a:lnTo>
                    <a:pt x="420" y="45"/>
                  </a:lnTo>
                  <a:lnTo>
                    <a:pt x="421" y="45"/>
                  </a:lnTo>
                  <a:lnTo>
                    <a:pt x="422" y="46"/>
                  </a:lnTo>
                  <a:lnTo>
                    <a:pt x="424" y="47"/>
                  </a:lnTo>
                  <a:lnTo>
                    <a:pt x="425" y="48"/>
                  </a:lnTo>
                  <a:lnTo>
                    <a:pt x="426" y="48"/>
                  </a:lnTo>
                  <a:lnTo>
                    <a:pt x="428" y="49"/>
                  </a:lnTo>
                  <a:lnTo>
                    <a:pt x="429" y="50"/>
                  </a:lnTo>
                  <a:lnTo>
                    <a:pt x="430" y="50"/>
                  </a:lnTo>
                  <a:lnTo>
                    <a:pt x="431" y="51"/>
                  </a:lnTo>
                  <a:lnTo>
                    <a:pt x="432" y="51"/>
                  </a:lnTo>
                  <a:lnTo>
                    <a:pt x="433" y="52"/>
                  </a:lnTo>
                  <a:lnTo>
                    <a:pt x="434" y="52"/>
                  </a:lnTo>
                  <a:lnTo>
                    <a:pt x="435" y="53"/>
                  </a:lnTo>
                  <a:lnTo>
                    <a:pt x="436" y="54"/>
                  </a:lnTo>
                  <a:lnTo>
                    <a:pt x="437" y="54"/>
                  </a:lnTo>
                  <a:lnTo>
                    <a:pt x="438" y="55"/>
                  </a:lnTo>
                  <a:lnTo>
                    <a:pt x="439" y="55"/>
                  </a:lnTo>
                  <a:lnTo>
                    <a:pt x="440" y="56"/>
                  </a:lnTo>
                  <a:lnTo>
                    <a:pt x="441" y="57"/>
                  </a:lnTo>
                  <a:lnTo>
                    <a:pt x="442" y="58"/>
                  </a:lnTo>
                  <a:lnTo>
                    <a:pt x="443" y="58"/>
                  </a:lnTo>
                  <a:lnTo>
                    <a:pt x="444" y="58"/>
                  </a:lnTo>
                  <a:lnTo>
                    <a:pt x="444" y="59"/>
                  </a:lnTo>
                  <a:lnTo>
                    <a:pt x="445" y="59"/>
                  </a:lnTo>
                  <a:lnTo>
                    <a:pt x="446" y="60"/>
                  </a:lnTo>
                  <a:lnTo>
                    <a:pt x="448" y="60"/>
                  </a:lnTo>
                  <a:lnTo>
                    <a:pt x="449" y="61"/>
                  </a:lnTo>
                  <a:lnTo>
                    <a:pt x="450" y="62"/>
                  </a:lnTo>
                  <a:lnTo>
                    <a:pt x="452" y="63"/>
                  </a:lnTo>
                  <a:lnTo>
                    <a:pt x="453" y="64"/>
                  </a:lnTo>
                  <a:lnTo>
                    <a:pt x="454" y="64"/>
                  </a:lnTo>
                  <a:lnTo>
                    <a:pt x="455" y="65"/>
                  </a:lnTo>
                  <a:lnTo>
                    <a:pt x="456" y="66"/>
                  </a:lnTo>
                  <a:lnTo>
                    <a:pt x="457" y="66"/>
                  </a:lnTo>
                  <a:lnTo>
                    <a:pt x="458" y="68"/>
                  </a:lnTo>
                  <a:lnTo>
                    <a:pt x="459" y="69"/>
                  </a:lnTo>
                  <a:lnTo>
                    <a:pt x="460" y="69"/>
                  </a:lnTo>
                  <a:lnTo>
                    <a:pt x="461" y="70"/>
                  </a:lnTo>
                  <a:lnTo>
                    <a:pt x="462" y="71"/>
                  </a:lnTo>
                  <a:lnTo>
                    <a:pt x="463" y="71"/>
                  </a:lnTo>
                  <a:lnTo>
                    <a:pt x="463" y="72"/>
                  </a:lnTo>
                  <a:lnTo>
                    <a:pt x="464" y="72"/>
                  </a:lnTo>
                  <a:lnTo>
                    <a:pt x="465" y="73"/>
                  </a:lnTo>
                  <a:lnTo>
                    <a:pt x="466" y="73"/>
                  </a:lnTo>
                  <a:lnTo>
                    <a:pt x="466" y="74"/>
                  </a:lnTo>
                  <a:lnTo>
                    <a:pt x="467" y="74"/>
                  </a:lnTo>
                  <a:lnTo>
                    <a:pt x="468" y="75"/>
                  </a:lnTo>
                  <a:lnTo>
                    <a:pt x="469" y="76"/>
                  </a:lnTo>
                  <a:lnTo>
                    <a:pt x="470" y="76"/>
                  </a:lnTo>
                  <a:lnTo>
                    <a:pt x="471" y="77"/>
                  </a:lnTo>
                  <a:lnTo>
                    <a:pt x="472" y="78"/>
                  </a:lnTo>
                  <a:lnTo>
                    <a:pt x="473" y="79"/>
                  </a:lnTo>
                  <a:lnTo>
                    <a:pt x="474" y="80"/>
                  </a:lnTo>
                  <a:lnTo>
                    <a:pt x="475" y="80"/>
                  </a:lnTo>
                  <a:lnTo>
                    <a:pt x="476" y="81"/>
                  </a:lnTo>
                  <a:lnTo>
                    <a:pt x="476" y="82"/>
                  </a:lnTo>
                  <a:lnTo>
                    <a:pt x="477" y="82"/>
                  </a:lnTo>
                  <a:lnTo>
                    <a:pt x="478" y="82"/>
                  </a:lnTo>
                  <a:lnTo>
                    <a:pt x="478" y="83"/>
                  </a:lnTo>
                  <a:lnTo>
                    <a:pt x="479" y="83"/>
                  </a:lnTo>
                  <a:lnTo>
                    <a:pt x="479" y="84"/>
                  </a:lnTo>
                  <a:lnTo>
                    <a:pt x="480" y="84"/>
                  </a:lnTo>
                  <a:lnTo>
                    <a:pt x="480" y="85"/>
                  </a:lnTo>
                  <a:lnTo>
                    <a:pt x="481" y="85"/>
                  </a:lnTo>
                  <a:lnTo>
                    <a:pt x="482" y="86"/>
                  </a:lnTo>
                  <a:lnTo>
                    <a:pt x="483" y="87"/>
                  </a:lnTo>
                  <a:lnTo>
                    <a:pt x="484" y="87"/>
                  </a:lnTo>
                  <a:lnTo>
                    <a:pt x="484" y="88"/>
                  </a:lnTo>
                  <a:lnTo>
                    <a:pt x="485" y="88"/>
                  </a:lnTo>
                  <a:lnTo>
                    <a:pt x="486" y="89"/>
                  </a:lnTo>
                  <a:lnTo>
                    <a:pt x="487" y="89"/>
                  </a:lnTo>
                  <a:lnTo>
                    <a:pt x="487" y="90"/>
                  </a:lnTo>
                  <a:lnTo>
                    <a:pt x="489" y="90"/>
                  </a:lnTo>
                  <a:lnTo>
                    <a:pt x="490" y="91"/>
                  </a:lnTo>
                  <a:lnTo>
                    <a:pt x="491" y="92"/>
                  </a:lnTo>
                  <a:lnTo>
                    <a:pt x="492" y="92"/>
                  </a:lnTo>
                  <a:lnTo>
                    <a:pt x="493" y="93"/>
                  </a:lnTo>
                  <a:lnTo>
                    <a:pt x="494" y="94"/>
                  </a:lnTo>
                  <a:lnTo>
                    <a:pt x="495" y="94"/>
                  </a:lnTo>
                  <a:lnTo>
                    <a:pt x="495" y="95"/>
                  </a:lnTo>
                  <a:lnTo>
                    <a:pt x="496" y="95"/>
                  </a:lnTo>
                  <a:lnTo>
                    <a:pt x="497" y="96"/>
                  </a:lnTo>
                  <a:lnTo>
                    <a:pt x="498" y="96"/>
                  </a:lnTo>
                  <a:lnTo>
                    <a:pt x="498" y="97"/>
                  </a:lnTo>
                  <a:lnTo>
                    <a:pt x="499" y="97"/>
                  </a:lnTo>
                  <a:lnTo>
                    <a:pt x="500" y="98"/>
                  </a:lnTo>
                  <a:lnTo>
                    <a:pt x="501" y="98"/>
                  </a:lnTo>
                  <a:lnTo>
                    <a:pt x="501" y="99"/>
                  </a:lnTo>
                  <a:lnTo>
                    <a:pt x="502" y="99"/>
                  </a:lnTo>
                  <a:lnTo>
                    <a:pt x="502" y="100"/>
                  </a:lnTo>
                  <a:lnTo>
                    <a:pt x="503" y="100"/>
                  </a:lnTo>
                  <a:lnTo>
                    <a:pt x="504" y="101"/>
                  </a:lnTo>
                  <a:lnTo>
                    <a:pt x="505" y="102"/>
                  </a:lnTo>
                  <a:lnTo>
                    <a:pt x="506" y="103"/>
                  </a:lnTo>
                  <a:lnTo>
                    <a:pt x="507" y="104"/>
                  </a:lnTo>
                  <a:lnTo>
                    <a:pt x="508" y="105"/>
                  </a:lnTo>
                  <a:lnTo>
                    <a:pt x="509" y="106"/>
                  </a:lnTo>
                  <a:lnTo>
                    <a:pt x="510" y="107"/>
                  </a:lnTo>
                  <a:lnTo>
                    <a:pt x="511" y="108"/>
                  </a:lnTo>
                  <a:lnTo>
                    <a:pt x="512" y="110"/>
                  </a:lnTo>
                  <a:lnTo>
                    <a:pt x="513" y="111"/>
                  </a:lnTo>
                  <a:lnTo>
                    <a:pt x="514" y="112"/>
                  </a:lnTo>
                  <a:lnTo>
                    <a:pt x="514" y="113"/>
                  </a:lnTo>
                  <a:lnTo>
                    <a:pt x="515" y="114"/>
                  </a:lnTo>
                  <a:lnTo>
                    <a:pt x="516" y="115"/>
                  </a:lnTo>
                  <a:lnTo>
                    <a:pt x="517" y="115"/>
                  </a:lnTo>
                  <a:lnTo>
                    <a:pt x="518" y="116"/>
                  </a:lnTo>
                  <a:lnTo>
                    <a:pt x="519" y="117"/>
                  </a:lnTo>
                  <a:lnTo>
                    <a:pt x="519" y="118"/>
                  </a:lnTo>
                  <a:lnTo>
                    <a:pt x="520" y="119"/>
                  </a:lnTo>
                  <a:lnTo>
                    <a:pt x="521" y="119"/>
                  </a:lnTo>
                  <a:lnTo>
                    <a:pt x="521" y="120"/>
                  </a:lnTo>
                  <a:lnTo>
                    <a:pt x="522" y="121"/>
                  </a:lnTo>
                  <a:lnTo>
                    <a:pt x="523" y="121"/>
                  </a:lnTo>
                  <a:lnTo>
                    <a:pt x="523" y="122"/>
                  </a:lnTo>
                  <a:lnTo>
                    <a:pt x="524" y="122"/>
                  </a:lnTo>
                  <a:lnTo>
                    <a:pt x="524" y="123"/>
                  </a:lnTo>
                  <a:lnTo>
                    <a:pt x="525" y="124"/>
                  </a:lnTo>
                  <a:lnTo>
                    <a:pt x="526" y="125"/>
                  </a:lnTo>
                  <a:lnTo>
                    <a:pt x="527" y="126"/>
                  </a:lnTo>
                  <a:lnTo>
                    <a:pt x="528" y="127"/>
                  </a:lnTo>
                  <a:lnTo>
                    <a:pt x="528" y="128"/>
                  </a:lnTo>
                  <a:lnTo>
                    <a:pt x="529" y="128"/>
                  </a:lnTo>
                  <a:lnTo>
                    <a:pt x="529" y="129"/>
                  </a:lnTo>
                  <a:lnTo>
                    <a:pt x="531" y="130"/>
                  </a:lnTo>
                  <a:lnTo>
                    <a:pt x="532" y="131"/>
                  </a:lnTo>
                  <a:lnTo>
                    <a:pt x="533" y="132"/>
                  </a:lnTo>
                  <a:lnTo>
                    <a:pt x="533" y="133"/>
                  </a:lnTo>
                  <a:lnTo>
                    <a:pt x="534" y="134"/>
                  </a:lnTo>
                  <a:lnTo>
                    <a:pt x="535" y="135"/>
                  </a:lnTo>
                  <a:lnTo>
                    <a:pt x="536" y="136"/>
                  </a:lnTo>
                  <a:lnTo>
                    <a:pt x="537" y="137"/>
                  </a:lnTo>
                  <a:lnTo>
                    <a:pt x="538" y="139"/>
                  </a:lnTo>
                  <a:lnTo>
                    <a:pt x="540" y="140"/>
                  </a:lnTo>
                  <a:lnTo>
                    <a:pt x="541" y="141"/>
                  </a:lnTo>
                  <a:lnTo>
                    <a:pt x="542" y="143"/>
                  </a:lnTo>
                  <a:lnTo>
                    <a:pt x="543" y="144"/>
                  </a:lnTo>
                  <a:lnTo>
                    <a:pt x="544" y="145"/>
                  </a:lnTo>
                  <a:lnTo>
                    <a:pt x="544" y="146"/>
                  </a:lnTo>
                  <a:lnTo>
                    <a:pt x="545" y="147"/>
                  </a:lnTo>
                  <a:lnTo>
                    <a:pt x="546" y="148"/>
                  </a:lnTo>
                  <a:lnTo>
                    <a:pt x="547" y="149"/>
                  </a:lnTo>
                  <a:lnTo>
                    <a:pt x="548" y="151"/>
                  </a:lnTo>
                  <a:lnTo>
                    <a:pt x="549" y="152"/>
                  </a:lnTo>
                  <a:lnTo>
                    <a:pt x="549" y="153"/>
                  </a:lnTo>
                  <a:lnTo>
                    <a:pt x="550" y="154"/>
                  </a:lnTo>
                  <a:lnTo>
                    <a:pt x="551" y="155"/>
                  </a:lnTo>
                  <a:lnTo>
                    <a:pt x="552" y="156"/>
                  </a:lnTo>
                  <a:lnTo>
                    <a:pt x="552" y="157"/>
                  </a:lnTo>
                  <a:lnTo>
                    <a:pt x="553" y="157"/>
                  </a:lnTo>
                  <a:lnTo>
                    <a:pt x="553" y="158"/>
                  </a:lnTo>
                  <a:lnTo>
                    <a:pt x="554" y="159"/>
                  </a:lnTo>
                  <a:lnTo>
                    <a:pt x="555" y="160"/>
                  </a:lnTo>
                  <a:lnTo>
                    <a:pt x="555" y="161"/>
                  </a:lnTo>
                  <a:lnTo>
                    <a:pt x="556" y="162"/>
                  </a:lnTo>
                  <a:lnTo>
                    <a:pt x="557" y="163"/>
                  </a:lnTo>
                  <a:lnTo>
                    <a:pt x="558" y="164"/>
                  </a:lnTo>
                  <a:lnTo>
                    <a:pt x="558" y="165"/>
                  </a:lnTo>
                  <a:lnTo>
                    <a:pt x="559" y="167"/>
                  </a:lnTo>
                  <a:lnTo>
                    <a:pt x="560" y="168"/>
                  </a:lnTo>
                  <a:lnTo>
                    <a:pt x="561" y="169"/>
                  </a:lnTo>
                  <a:lnTo>
                    <a:pt x="562" y="171"/>
                  </a:lnTo>
                  <a:lnTo>
                    <a:pt x="563" y="172"/>
                  </a:lnTo>
                  <a:lnTo>
                    <a:pt x="565" y="174"/>
                  </a:lnTo>
                  <a:lnTo>
                    <a:pt x="566" y="175"/>
                  </a:lnTo>
                  <a:lnTo>
                    <a:pt x="567" y="177"/>
                  </a:lnTo>
                  <a:lnTo>
                    <a:pt x="568" y="178"/>
                  </a:lnTo>
                  <a:lnTo>
                    <a:pt x="569" y="179"/>
                  </a:lnTo>
                  <a:lnTo>
                    <a:pt x="569" y="181"/>
                  </a:lnTo>
                  <a:lnTo>
                    <a:pt x="570" y="182"/>
                  </a:lnTo>
                  <a:lnTo>
                    <a:pt x="572" y="183"/>
                  </a:lnTo>
                  <a:lnTo>
                    <a:pt x="573" y="184"/>
                  </a:lnTo>
                  <a:lnTo>
                    <a:pt x="573" y="185"/>
                  </a:lnTo>
                  <a:lnTo>
                    <a:pt x="574" y="186"/>
                  </a:lnTo>
                  <a:lnTo>
                    <a:pt x="575" y="186"/>
                  </a:lnTo>
                  <a:lnTo>
                    <a:pt x="575" y="187"/>
                  </a:lnTo>
                  <a:lnTo>
                    <a:pt x="576" y="188"/>
                  </a:lnTo>
                  <a:lnTo>
                    <a:pt x="577" y="189"/>
                  </a:lnTo>
                  <a:lnTo>
                    <a:pt x="577" y="190"/>
                  </a:lnTo>
                  <a:lnTo>
                    <a:pt x="578" y="191"/>
                  </a:lnTo>
                  <a:lnTo>
                    <a:pt x="578" y="193"/>
                  </a:lnTo>
                  <a:lnTo>
                    <a:pt x="579" y="193"/>
                  </a:lnTo>
                  <a:lnTo>
                    <a:pt x="580" y="194"/>
                  </a:lnTo>
                  <a:lnTo>
                    <a:pt x="580" y="195"/>
                  </a:lnTo>
                  <a:lnTo>
                    <a:pt x="581" y="196"/>
                  </a:lnTo>
                  <a:lnTo>
                    <a:pt x="582" y="197"/>
                  </a:lnTo>
                  <a:lnTo>
                    <a:pt x="582" y="198"/>
                  </a:lnTo>
                  <a:lnTo>
                    <a:pt x="583" y="199"/>
                  </a:lnTo>
                  <a:lnTo>
                    <a:pt x="584" y="200"/>
                  </a:lnTo>
                  <a:lnTo>
                    <a:pt x="585" y="202"/>
                  </a:lnTo>
                  <a:lnTo>
                    <a:pt x="586" y="203"/>
                  </a:lnTo>
                  <a:lnTo>
                    <a:pt x="587" y="204"/>
                  </a:lnTo>
                  <a:lnTo>
                    <a:pt x="588" y="206"/>
                  </a:lnTo>
                  <a:lnTo>
                    <a:pt x="589" y="207"/>
                  </a:lnTo>
                  <a:lnTo>
                    <a:pt x="590" y="209"/>
                  </a:lnTo>
                  <a:lnTo>
                    <a:pt x="591" y="211"/>
                  </a:lnTo>
                  <a:lnTo>
                    <a:pt x="592" y="212"/>
                  </a:lnTo>
                  <a:lnTo>
                    <a:pt x="593" y="214"/>
                  </a:lnTo>
                  <a:lnTo>
                    <a:pt x="594" y="215"/>
                  </a:lnTo>
                  <a:lnTo>
                    <a:pt x="595" y="216"/>
                  </a:lnTo>
                  <a:lnTo>
                    <a:pt x="596" y="217"/>
                  </a:lnTo>
                  <a:lnTo>
                    <a:pt x="597" y="219"/>
                  </a:lnTo>
                  <a:lnTo>
                    <a:pt x="598" y="220"/>
                  </a:lnTo>
                  <a:lnTo>
                    <a:pt x="599" y="221"/>
                  </a:lnTo>
                  <a:lnTo>
                    <a:pt x="599" y="222"/>
                  </a:lnTo>
                  <a:lnTo>
                    <a:pt x="600" y="223"/>
                  </a:lnTo>
                  <a:lnTo>
                    <a:pt x="601" y="224"/>
                  </a:lnTo>
                  <a:lnTo>
                    <a:pt x="602" y="225"/>
                  </a:lnTo>
                  <a:lnTo>
                    <a:pt x="602" y="226"/>
                  </a:lnTo>
                  <a:lnTo>
                    <a:pt x="603" y="227"/>
                  </a:lnTo>
                  <a:lnTo>
                    <a:pt x="603" y="228"/>
                  </a:lnTo>
                  <a:lnTo>
                    <a:pt x="604" y="228"/>
                  </a:lnTo>
                  <a:lnTo>
                    <a:pt x="604" y="229"/>
                  </a:lnTo>
                  <a:lnTo>
                    <a:pt x="605" y="230"/>
                  </a:lnTo>
                  <a:lnTo>
                    <a:pt x="605" y="231"/>
                  </a:lnTo>
                  <a:lnTo>
                    <a:pt x="606" y="231"/>
                  </a:lnTo>
                  <a:lnTo>
                    <a:pt x="606" y="232"/>
                  </a:lnTo>
                  <a:lnTo>
                    <a:pt x="607" y="233"/>
                  </a:lnTo>
                  <a:lnTo>
                    <a:pt x="607" y="235"/>
                  </a:lnTo>
                  <a:lnTo>
                    <a:pt x="608" y="236"/>
                  </a:lnTo>
                  <a:lnTo>
                    <a:pt x="609" y="237"/>
                  </a:lnTo>
                  <a:lnTo>
                    <a:pt x="609" y="238"/>
                  </a:lnTo>
                  <a:lnTo>
                    <a:pt x="610" y="239"/>
                  </a:lnTo>
                  <a:lnTo>
                    <a:pt x="611" y="241"/>
                  </a:lnTo>
                  <a:lnTo>
                    <a:pt x="611" y="242"/>
                  </a:lnTo>
                  <a:lnTo>
                    <a:pt x="612" y="24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106" name="Freeform 95">
              <a:extLst>
                <a:ext uri="{FF2B5EF4-FFF2-40B4-BE49-F238E27FC236}">
                  <a16:creationId xmlns:a16="http://schemas.microsoft.com/office/drawing/2014/main" id="{895A6277-6B33-9840-835E-FEA089E128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7" y="1091"/>
              <a:ext cx="459" cy="183"/>
            </a:xfrm>
            <a:custGeom>
              <a:avLst/>
              <a:gdLst>
                <a:gd name="T0" fmla="*/ 3 w 612"/>
                <a:gd name="T1" fmla="*/ 5 h 244"/>
                <a:gd name="T2" fmla="*/ 4 w 612"/>
                <a:gd name="T3" fmla="*/ 5 h 244"/>
                <a:gd name="T4" fmla="*/ 5 w 612"/>
                <a:gd name="T5" fmla="*/ 5 h 244"/>
                <a:gd name="T6" fmla="*/ 5 w 612"/>
                <a:gd name="T7" fmla="*/ 5 h 244"/>
                <a:gd name="T8" fmla="*/ 6 w 612"/>
                <a:gd name="T9" fmla="*/ 5 h 244"/>
                <a:gd name="T10" fmla="*/ 6 w 612"/>
                <a:gd name="T11" fmla="*/ 5 h 244"/>
                <a:gd name="T12" fmla="*/ 6 w 612"/>
                <a:gd name="T13" fmla="*/ 5 h 244"/>
                <a:gd name="T14" fmla="*/ 6 w 612"/>
                <a:gd name="T15" fmla="*/ 5 h 244"/>
                <a:gd name="T16" fmla="*/ 6 w 612"/>
                <a:gd name="T17" fmla="*/ 5 h 244"/>
                <a:gd name="T18" fmla="*/ 6 w 612"/>
                <a:gd name="T19" fmla="*/ 5 h 244"/>
                <a:gd name="T20" fmla="*/ 6 w 612"/>
                <a:gd name="T21" fmla="*/ 5 h 244"/>
                <a:gd name="T22" fmla="*/ 6 w 612"/>
                <a:gd name="T23" fmla="*/ 5 h 244"/>
                <a:gd name="T24" fmla="*/ 6 w 612"/>
                <a:gd name="T25" fmla="*/ 5 h 244"/>
                <a:gd name="T26" fmla="*/ 6 w 612"/>
                <a:gd name="T27" fmla="*/ 5 h 244"/>
                <a:gd name="T28" fmla="*/ 7 w 612"/>
                <a:gd name="T29" fmla="*/ 5 h 244"/>
                <a:gd name="T30" fmla="*/ 7 w 612"/>
                <a:gd name="T31" fmla="*/ 5 h 244"/>
                <a:gd name="T32" fmla="*/ 8 w 612"/>
                <a:gd name="T33" fmla="*/ 5 h 244"/>
                <a:gd name="T34" fmla="*/ 8 w 612"/>
                <a:gd name="T35" fmla="*/ 5 h 244"/>
                <a:gd name="T36" fmla="*/ 8 w 612"/>
                <a:gd name="T37" fmla="*/ 5 h 244"/>
                <a:gd name="T38" fmla="*/ 8 w 612"/>
                <a:gd name="T39" fmla="*/ 5 h 244"/>
                <a:gd name="T40" fmla="*/ 8 w 612"/>
                <a:gd name="T41" fmla="*/ 4 h 244"/>
                <a:gd name="T42" fmla="*/ 8 w 612"/>
                <a:gd name="T43" fmla="*/ 4 h 244"/>
                <a:gd name="T44" fmla="*/ 8 w 612"/>
                <a:gd name="T45" fmla="*/ 4 h 244"/>
                <a:gd name="T46" fmla="*/ 8 w 612"/>
                <a:gd name="T47" fmla="*/ 4 h 244"/>
                <a:gd name="T48" fmla="*/ 8 w 612"/>
                <a:gd name="T49" fmla="*/ 4 h 244"/>
                <a:gd name="T50" fmla="*/ 8 w 612"/>
                <a:gd name="T51" fmla="*/ 4 h 244"/>
                <a:gd name="T52" fmla="*/ 8 w 612"/>
                <a:gd name="T53" fmla="*/ 4 h 244"/>
                <a:gd name="T54" fmla="*/ 8 w 612"/>
                <a:gd name="T55" fmla="*/ 4 h 244"/>
                <a:gd name="T56" fmla="*/ 8 w 612"/>
                <a:gd name="T57" fmla="*/ 4 h 244"/>
                <a:gd name="T58" fmla="*/ 8 w 612"/>
                <a:gd name="T59" fmla="*/ 4 h 244"/>
                <a:gd name="T60" fmla="*/ 8 w 612"/>
                <a:gd name="T61" fmla="*/ 4 h 244"/>
                <a:gd name="T62" fmla="*/ 8 w 612"/>
                <a:gd name="T63" fmla="*/ 4 h 244"/>
                <a:gd name="T64" fmla="*/ 8 w 612"/>
                <a:gd name="T65" fmla="*/ 4 h 244"/>
                <a:gd name="T66" fmla="*/ 9 w 612"/>
                <a:gd name="T67" fmla="*/ 4 h 244"/>
                <a:gd name="T68" fmla="*/ 9 w 612"/>
                <a:gd name="T69" fmla="*/ 4 h 244"/>
                <a:gd name="T70" fmla="*/ 9 w 612"/>
                <a:gd name="T71" fmla="*/ 3 h 244"/>
                <a:gd name="T72" fmla="*/ 9 w 612"/>
                <a:gd name="T73" fmla="*/ 3 h 244"/>
                <a:gd name="T74" fmla="*/ 10 w 612"/>
                <a:gd name="T75" fmla="*/ 3 h 244"/>
                <a:gd name="T76" fmla="*/ 10 w 612"/>
                <a:gd name="T77" fmla="*/ 3 h 244"/>
                <a:gd name="T78" fmla="*/ 10 w 612"/>
                <a:gd name="T79" fmla="*/ 3 h 244"/>
                <a:gd name="T80" fmla="*/ 10 w 612"/>
                <a:gd name="T81" fmla="*/ 3 h 244"/>
                <a:gd name="T82" fmla="*/ 10 w 612"/>
                <a:gd name="T83" fmla="*/ 3 h 244"/>
                <a:gd name="T84" fmla="*/ 10 w 612"/>
                <a:gd name="T85" fmla="*/ 3 h 244"/>
                <a:gd name="T86" fmla="*/ 10 w 612"/>
                <a:gd name="T87" fmla="*/ 3 h 244"/>
                <a:gd name="T88" fmla="*/ 10 w 612"/>
                <a:gd name="T89" fmla="*/ 3 h 244"/>
                <a:gd name="T90" fmla="*/ 10 w 612"/>
                <a:gd name="T91" fmla="*/ 2 h 244"/>
                <a:gd name="T92" fmla="*/ 10 w 612"/>
                <a:gd name="T93" fmla="*/ 2 h 244"/>
                <a:gd name="T94" fmla="*/ 11 w 612"/>
                <a:gd name="T95" fmla="*/ 2 h 244"/>
                <a:gd name="T96" fmla="*/ 11 w 612"/>
                <a:gd name="T97" fmla="*/ 2 h 244"/>
                <a:gd name="T98" fmla="*/ 11 w 612"/>
                <a:gd name="T99" fmla="*/ 2 h 244"/>
                <a:gd name="T100" fmla="*/ 11 w 612"/>
                <a:gd name="T101" fmla="*/ 2 h 244"/>
                <a:gd name="T102" fmla="*/ 11 w 612"/>
                <a:gd name="T103" fmla="*/ 2 h 244"/>
                <a:gd name="T104" fmla="*/ 11 w 612"/>
                <a:gd name="T105" fmla="*/ 2 h 244"/>
                <a:gd name="T106" fmla="*/ 11 w 612"/>
                <a:gd name="T107" fmla="*/ 2 h 244"/>
                <a:gd name="T108" fmla="*/ 11 w 612"/>
                <a:gd name="T109" fmla="*/ 2 h 244"/>
                <a:gd name="T110" fmla="*/ 11 w 612"/>
                <a:gd name="T111" fmla="*/ 2 h 244"/>
                <a:gd name="T112" fmla="*/ 11 w 612"/>
                <a:gd name="T113" fmla="*/ 2 h 244"/>
                <a:gd name="T114" fmla="*/ 11 w 612"/>
                <a:gd name="T115" fmla="*/ 2 h 244"/>
                <a:gd name="T116" fmla="*/ 11 w 612"/>
                <a:gd name="T117" fmla="*/ 2 h 244"/>
                <a:gd name="T118" fmla="*/ 11 w 612"/>
                <a:gd name="T119" fmla="*/ 2 h 244"/>
                <a:gd name="T120" fmla="*/ 11 w 612"/>
                <a:gd name="T121" fmla="*/ 2 h 24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2"/>
                <a:gd name="T184" fmla="*/ 0 h 244"/>
                <a:gd name="T185" fmla="*/ 612 w 612"/>
                <a:gd name="T186" fmla="*/ 244 h 24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2" h="244">
                  <a:moveTo>
                    <a:pt x="0" y="244"/>
                  </a:moveTo>
                  <a:lnTo>
                    <a:pt x="23" y="244"/>
                  </a:lnTo>
                  <a:lnTo>
                    <a:pt x="46" y="244"/>
                  </a:lnTo>
                  <a:lnTo>
                    <a:pt x="66" y="244"/>
                  </a:lnTo>
                  <a:lnTo>
                    <a:pt x="85" y="244"/>
                  </a:lnTo>
                  <a:lnTo>
                    <a:pt x="103" y="244"/>
                  </a:lnTo>
                  <a:lnTo>
                    <a:pt x="120" y="244"/>
                  </a:lnTo>
                  <a:lnTo>
                    <a:pt x="135" y="244"/>
                  </a:lnTo>
                  <a:lnTo>
                    <a:pt x="149" y="244"/>
                  </a:lnTo>
                  <a:lnTo>
                    <a:pt x="163" y="244"/>
                  </a:lnTo>
                  <a:lnTo>
                    <a:pt x="175" y="244"/>
                  </a:lnTo>
                  <a:lnTo>
                    <a:pt x="185" y="244"/>
                  </a:lnTo>
                  <a:lnTo>
                    <a:pt x="195" y="244"/>
                  </a:lnTo>
                  <a:lnTo>
                    <a:pt x="205" y="244"/>
                  </a:lnTo>
                  <a:lnTo>
                    <a:pt x="214" y="244"/>
                  </a:lnTo>
                  <a:lnTo>
                    <a:pt x="221" y="244"/>
                  </a:lnTo>
                  <a:lnTo>
                    <a:pt x="228" y="244"/>
                  </a:lnTo>
                  <a:lnTo>
                    <a:pt x="234" y="244"/>
                  </a:lnTo>
                  <a:lnTo>
                    <a:pt x="240" y="244"/>
                  </a:lnTo>
                  <a:lnTo>
                    <a:pt x="245" y="244"/>
                  </a:lnTo>
                  <a:lnTo>
                    <a:pt x="249" y="243"/>
                  </a:lnTo>
                  <a:lnTo>
                    <a:pt x="253" y="243"/>
                  </a:lnTo>
                  <a:lnTo>
                    <a:pt x="256" y="243"/>
                  </a:lnTo>
                  <a:lnTo>
                    <a:pt x="259" y="243"/>
                  </a:lnTo>
                  <a:lnTo>
                    <a:pt x="261" y="243"/>
                  </a:lnTo>
                  <a:lnTo>
                    <a:pt x="264" y="243"/>
                  </a:lnTo>
                  <a:lnTo>
                    <a:pt x="266" y="243"/>
                  </a:lnTo>
                  <a:lnTo>
                    <a:pt x="268" y="243"/>
                  </a:lnTo>
                  <a:lnTo>
                    <a:pt x="269" y="243"/>
                  </a:lnTo>
                  <a:lnTo>
                    <a:pt x="271" y="243"/>
                  </a:lnTo>
                  <a:lnTo>
                    <a:pt x="273" y="243"/>
                  </a:lnTo>
                  <a:lnTo>
                    <a:pt x="274" y="243"/>
                  </a:lnTo>
                  <a:lnTo>
                    <a:pt x="276" y="243"/>
                  </a:lnTo>
                  <a:lnTo>
                    <a:pt x="278" y="242"/>
                  </a:lnTo>
                  <a:lnTo>
                    <a:pt x="279" y="242"/>
                  </a:lnTo>
                  <a:lnTo>
                    <a:pt x="282" y="242"/>
                  </a:lnTo>
                  <a:lnTo>
                    <a:pt x="283" y="242"/>
                  </a:lnTo>
                  <a:lnTo>
                    <a:pt x="284" y="242"/>
                  </a:lnTo>
                  <a:lnTo>
                    <a:pt x="285" y="242"/>
                  </a:lnTo>
                  <a:lnTo>
                    <a:pt x="287" y="242"/>
                  </a:lnTo>
                  <a:lnTo>
                    <a:pt x="288" y="242"/>
                  </a:lnTo>
                  <a:lnTo>
                    <a:pt x="289" y="242"/>
                  </a:lnTo>
                  <a:lnTo>
                    <a:pt x="290" y="242"/>
                  </a:lnTo>
                  <a:lnTo>
                    <a:pt x="291" y="242"/>
                  </a:lnTo>
                  <a:lnTo>
                    <a:pt x="292" y="242"/>
                  </a:lnTo>
                  <a:lnTo>
                    <a:pt x="292" y="240"/>
                  </a:lnTo>
                  <a:lnTo>
                    <a:pt x="293" y="240"/>
                  </a:lnTo>
                  <a:lnTo>
                    <a:pt x="294" y="240"/>
                  </a:lnTo>
                  <a:lnTo>
                    <a:pt x="295" y="240"/>
                  </a:lnTo>
                  <a:lnTo>
                    <a:pt x="296" y="240"/>
                  </a:lnTo>
                  <a:lnTo>
                    <a:pt x="297" y="240"/>
                  </a:lnTo>
                  <a:lnTo>
                    <a:pt x="298" y="240"/>
                  </a:lnTo>
                  <a:lnTo>
                    <a:pt x="299" y="240"/>
                  </a:lnTo>
                  <a:lnTo>
                    <a:pt x="300" y="240"/>
                  </a:lnTo>
                  <a:lnTo>
                    <a:pt x="301" y="239"/>
                  </a:lnTo>
                  <a:lnTo>
                    <a:pt x="302" y="239"/>
                  </a:lnTo>
                  <a:lnTo>
                    <a:pt x="303" y="239"/>
                  </a:lnTo>
                  <a:lnTo>
                    <a:pt x="304" y="239"/>
                  </a:lnTo>
                  <a:lnTo>
                    <a:pt x="305" y="239"/>
                  </a:lnTo>
                  <a:lnTo>
                    <a:pt x="307" y="239"/>
                  </a:lnTo>
                  <a:lnTo>
                    <a:pt x="308" y="238"/>
                  </a:lnTo>
                  <a:lnTo>
                    <a:pt x="309" y="238"/>
                  </a:lnTo>
                  <a:lnTo>
                    <a:pt x="311" y="238"/>
                  </a:lnTo>
                  <a:lnTo>
                    <a:pt x="312" y="238"/>
                  </a:lnTo>
                  <a:lnTo>
                    <a:pt x="314" y="238"/>
                  </a:lnTo>
                  <a:lnTo>
                    <a:pt x="316" y="237"/>
                  </a:lnTo>
                  <a:lnTo>
                    <a:pt x="317" y="237"/>
                  </a:lnTo>
                  <a:lnTo>
                    <a:pt x="318" y="237"/>
                  </a:lnTo>
                  <a:lnTo>
                    <a:pt x="320" y="237"/>
                  </a:lnTo>
                  <a:lnTo>
                    <a:pt x="321" y="237"/>
                  </a:lnTo>
                  <a:lnTo>
                    <a:pt x="323" y="236"/>
                  </a:lnTo>
                  <a:lnTo>
                    <a:pt x="324" y="236"/>
                  </a:lnTo>
                  <a:lnTo>
                    <a:pt x="325" y="236"/>
                  </a:lnTo>
                  <a:lnTo>
                    <a:pt x="326" y="236"/>
                  </a:lnTo>
                  <a:lnTo>
                    <a:pt x="327" y="236"/>
                  </a:lnTo>
                  <a:lnTo>
                    <a:pt x="328" y="236"/>
                  </a:lnTo>
                  <a:lnTo>
                    <a:pt x="329" y="235"/>
                  </a:lnTo>
                  <a:lnTo>
                    <a:pt x="330" y="235"/>
                  </a:lnTo>
                  <a:lnTo>
                    <a:pt x="331" y="235"/>
                  </a:lnTo>
                  <a:lnTo>
                    <a:pt x="332" y="235"/>
                  </a:lnTo>
                  <a:lnTo>
                    <a:pt x="333" y="234"/>
                  </a:lnTo>
                  <a:lnTo>
                    <a:pt x="334" y="234"/>
                  </a:lnTo>
                  <a:lnTo>
                    <a:pt x="335" y="234"/>
                  </a:lnTo>
                  <a:lnTo>
                    <a:pt x="336" y="234"/>
                  </a:lnTo>
                  <a:lnTo>
                    <a:pt x="337" y="233"/>
                  </a:lnTo>
                  <a:lnTo>
                    <a:pt x="338" y="233"/>
                  </a:lnTo>
                  <a:lnTo>
                    <a:pt x="339" y="233"/>
                  </a:lnTo>
                  <a:lnTo>
                    <a:pt x="340" y="232"/>
                  </a:lnTo>
                  <a:lnTo>
                    <a:pt x="342" y="232"/>
                  </a:lnTo>
                  <a:lnTo>
                    <a:pt x="343" y="232"/>
                  </a:lnTo>
                  <a:lnTo>
                    <a:pt x="344" y="231"/>
                  </a:lnTo>
                  <a:lnTo>
                    <a:pt x="346" y="231"/>
                  </a:lnTo>
                  <a:lnTo>
                    <a:pt x="348" y="230"/>
                  </a:lnTo>
                  <a:lnTo>
                    <a:pt x="349" y="230"/>
                  </a:lnTo>
                  <a:lnTo>
                    <a:pt x="351" y="229"/>
                  </a:lnTo>
                  <a:lnTo>
                    <a:pt x="353" y="229"/>
                  </a:lnTo>
                  <a:lnTo>
                    <a:pt x="355" y="228"/>
                  </a:lnTo>
                  <a:lnTo>
                    <a:pt x="356" y="228"/>
                  </a:lnTo>
                  <a:lnTo>
                    <a:pt x="358" y="227"/>
                  </a:lnTo>
                  <a:lnTo>
                    <a:pt x="359" y="227"/>
                  </a:lnTo>
                  <a:lnTo>
                    <a:pt x="360" y="226"/>
                  </a:lnTo>
                  <a:lnTo>
                    <a:pt x="362" y="226"/>
                  </a:lnTo>
                  <a:lnTo>
                    <a:pt x="363" y="225"/>
                  </a:lnTo>
                  <a:lnTo>
                    <a:pt x="365" y="225"/>
                  </a:lnTo>
                  <a:lnTo>
                    <a:pt x="366" y="225"/>
                  </a:lnTo>
                  <a:lnTo>
                    <a:pt x="367" y="224"/>
                  </a:lnTo>
                  <a:lnTo>
                    <a:pt x="368" y="224"/>
                  </a:lnTo>
                  <a:lnTo>
                    <a:pt x="369" y="224"/>
                  </a:lnTo>
                  <a:lnTo>
                    <a:pt x="370" y="223"/>
                  </a:lnTo>
                  <a:lnTo>
                    <a:pt x="371" y="223"/>
                  </a:lnTo>
                  <a:lnTo>
                    <a:pt x="372" y="222"/>
                  </a:lnTo>
                  <a:lnTo>
                    <a:pt x="373" y="222"/>
                  </a:lnTo>
                  <a:lnTo>
                    <a:pt x="374" y="222"/>
                  </a:lnTo>
                  <a:lnTo>
                    <a:pt x="374" y="221"/>
                  </a:lnTo>
                  <a:lnTo>
                    <a:pt x="375" y="221"/>
                  </a:lnTo>
                  <a:lnTo>
                    <a:pt x="376" y="221"/>
                  </a:lnTo>
                  <a:lnTo>
                    <a:pt x="377" y="220"/>
                  </a:lnTo>
                  <a:lnTo>
                    <a:pt x="378" y="220"/>
                  </a:lnTo>
                  <a:lnTo>
                    <a:pt x="379" y="219"/>
                  </a:lnTo>
                  <a:lnTo>
                    <a:pt x="380" y="219"/>
                  </a:lnTo>
                  <a:lnTo>
                    <a:pt x="381" y="218"/>
                  </a:lnTo>
                  <a:lnTo>
                    <a:pt x="382" y="218"/>
                  </a:lnTo>
                  <a:lnTo>
                    <a:pt x="384" y="217"/>
                  </a:lnTo>
                  <a:lnTo>
                    <a:pt x="385" y="216"/>
                  </a:lnTo>
                  <a:lnTo>
                    <a:pt x="386" y="216"/>
                  </a:lnTo>
                  <a:lnTo>
                    <a:pt x="388" y="215"/>
                  </a:lnTo>
                  <a:lnTo>
                    <a:pt x="389" y="214"/>
                  </a:lnTo>
                  <a:lnTo>
                    <a:pt x="391" y="213"/>
                  </a:lnTo>
                  <a:lnTo>
                    <a:pt x="393" y="213"/>
                  </a:lnTo>
                  <a:lnTo>
                    <a:pt x="394" y="212"/>
                  </a:lnTo>
                  <a:lnTo>
                    <a:pt x="395" y="211"/>
                  </a:lnTo>
                  <a:lnTo>
                    <a:pt x="397" y="211"/>
                  </a:lnTo>
                  <a:lnTo>
                    <a:pt x="398" y="210"/>
                  </a:lnTo>
                  <a:lnTo>
                    <a:pt x="399" y="209"/>
                  </a:lnTo>
                  <a:lnTo>
                    <a:pt x="400" y="209"/>
                  </a:lnTo>
                  <a:lnTo>
                    <a:pt x="401" y="208"/>
                  </a:lnTo>
                  <a:lnTo>
                    <a:pt x="402" y="208"/>
                  </a:lnTo>
                  <a:lnTo>
                    <a:pt x="403" y="207"/>
                  </a:lnTo>
                  <a:lnTo>
                    <a:pt x="404" y="207"/>
                  </a:lnTo>
                  <a:lnTo>
                    <a:pt x="406" y="206"/>
                  </a:lnTo>
                  <a:lnTo>
                    <a:pt x="407" y="206"/>
                  </a:lnTo>
                  <a:lnTo>
                    <a:pt x="408" y="205"/>
                  </a:lnTo>
                  <a:lnTo>
                    <a:pt x="409" y="205"/>
                  </a:lnTo>
                  <a:lnTo>
                    <a:pt x="410" y="204"/>
                  </a:lnTo>
                  <a:lnTo>
                    <a:pt x="411" y="204"/>
                  </a:lnTo>
                  <a:lnTo>
                    <a:pt x="412" y="203"/>
                  </a:lnTo>
                  <a:lnTo>
                    <a:pt x="413" y="203"/>
                  </a:lnTo>
                  <a:lnTo>
                    <a:pt x="413" y="202"/>
                  </a:lnTo>
                  <a:lnTo>
                    <a:pt x="414" y="202"/>
                  </a:lnTo>
                  <a:lnTo>
                    <a:pt x="415" y="201"/>
                  </a:lnTo>
                  <a:lnTo>
                    <a:pt x="416" y="201"/>
                  </a:lnTo>
                  <a:lnTo>
                    <a:pt x="417" y="200"/>
                  </a:lnTo>
                  <a:lnTo>
                    <a:pt x="419" y="198"/>
                  </a:lnTo>
                  <a:lnTo>
                    <a:pt x="420" y="198"/>
                  </a:lnTo>
                  <a:lnTo>
                    <a:pt x="421" y="197"/>
                  </a:lnTo>
                  <a:lnTo>
                    <a:pt x="422" y="196"/>
                  </a:lnTo>
                  <a:lnTo>
                    <a:pt x="424" y="196"/>
                  </a:lnTo>
                  <a:lnTo>
                    <a:pt x="425" y="195"/>
                  </a:lnTo>
                  <a:lnTo>
                    <a:pt x="426" y="194"/>
                  </a:lnTo>
                  <a:lnTo>
                    <a:pt x="428" y="193"/>
                  </a:lnTo>
                  <a:lnTo>
                    <a:pt x="429" y="193"/>
                  </a:lnTo>
                  <a:lnTo>
                    <a:pt x="430" y="192"/>
                  </a:lnTo>
                  <a:lnTo>
                    <a:pt x="431" y="191"/>
                  </a:lnTo>
                  <a:lnTo>
                    <a:pt x="432" y="191"/>
                  </a:lnTo>
                  <a:lnTo>
                    <a:pt x="433" y="190"/>
                  </a:lnTo>
                  <a:lnTo>
                    <a:pt x="434" y="190"/>
                  </a:lnTo>
                  <a:lnTo>
                    <a:pt x="435" y="189"/>
                  </a:lnTo>
                  <a:lnTo>
                    <a:pt x="436" y="188"/>
                  </a:lnTo>
                  <a:lnTo>
                    <a:pt x="437" y="188"/>
                  </a:lnTo>
                  <a:lnTo>
                    <a:pt x="438" y="188"/>
                  </a:lnTo>
                  <a:lnTo>
                    <a:pt x="438" y="187"/>
                  </a:lnTo>
                  <a:lnTo>
                    <a:pt x="439" y="187"/>
                  </a:lnTo>
                  <a:lnTo>
                    <a:pt x="440" y="186"/>
                  </a:lnTo>
                  <a:lnTo>
                    <a:pt x="441" y="186"/>
                  </a:lnTo>
                  <a:lnTo>
                    <a:pt x="441" y="185"/>
                  </a:lnTo>
                  <a:lnTo>
                    <a:pt x="442" y="185"/>
                  </a:lnTo>
                  <a:lnTo>
                    <a:pt x="443" y="184"/>
                  </a:lnTo>
                  <a:lnTo>
                    <a:pt x="444" y="184"/>
                  </a:lnTo>
                  <a:lnTo>
                    <a:pt x="445" y="183"/>
                  </a:lnTo>
                  <a:lnTo>
                    <a:pt x="446" y="183"/>
                  </a:lnTo>
                  <a:lnTo>
                    <a:pt x="448" y="182"/>
                  </a:lnTo>
                  <a:lnTo>
                    <a:pt x="449" y="181"/>
                  </a:lnTo>
                  <a:lnTo>
                    <a:pt x="450" y="181"/>
                  </a:lnTo>
                  <a:lnTo>
                    <a:pt x="450" y="180"/>
                  </a:lnTo>
                  <a:lnTo>
                    <a:pt x="452" y="179"/>
                  </a:lnTo>
                  <a:lnTo>
                    <a:pt x="453" y="179"/>
                  </a:lnTo>
                  <a:lnTo>
                    <a:pt x="454" y="178"/>
                  </a:lnTo>
                  <a:lnTo>
                    <a:pt x="455" y="177"/>
                  </a:lnTo>
                  <a:lnTo>
                    <a:pt x="456" y="177"/>
                  </a:lnTo>
                  <a:lnTo>
                    <a:pt x="457" y="176"/>
                  </a:lnTo>
                  <a:lnTo>
                    <a:pt x="458" y="175"/>
                  </a:lnTo>
                  <a:lnTo>
                    <a:pt x="459" y="175"/>
                  </a:lnTo>
                  <a:lnTo>
                    <a:pt x="459" y="174"/>
                  </a:lnTo>
                  <a:lnTo>
                    <a:pt x="460" y="174"/>
                  </a:lnTo>
                  <a:lnTo>
                    <a:pt x="461" y="173"/>
                  </a:lnTo>
                  <a:lnTo>
                    <a:pt x="462" y="173"/>
                  </a:lnTo>
                  <a:lnTo>
                    <a:pt x="463" y="172"/>
                  </a:lnTo>
                  <a:lnTo>
                    <a:pt x="464" y="171"/>
                  </a:lnTo>
                  <a:lnTo>
                    <a:pt x="465" y="171"/>
                  </a:lnTo>
                  <a:lnTo>
                    <a:pt x="465" y="170"/>
                  </a:lnTo>
                  <a:lnTo>
                    <a:pt x="466" y="170"/>
                  </a:lnTo>
                  <a:lnTo>
                    <a:pt x="467" y="169"/>
                  </a:lnTo>
                  <a:lnTo>
                    <a:pt x="468" y="169"/>
                  </a:lnTo>
                  <a:lnTo>
                    <a:pt x="468" y="168"/>
                  </a:lnTo>
                  <a:lnTo>
                    <a:pt x="469" y="168"/>
                  </a:lnTo>
                  <a:lnTo>
                    <a:pt x="469" y="167"/>
                  </a:lnTo>
                  <a:lnTo>
                    <a:pt x="470" y="167"/>
                  </a:lnTo>
                  <a:lnTo>
                    <a:pt x="471" y="167"/>
                  </a:lnTo>
                  <a:lnTo>
                    <a:pt x="471" y="166"/>
                  </a:lnTo>
                  <a:lnTo>
                    <a:pt x="472" y="166"/>
                  </a:lnTo>
                  <a:lnTo>
                    <a:pt x="473" y="165"/>
                  </a:lnTo>
                  <a:lnTo>
                    <a:pt x="473" y="164"/>
                  </a:lnTo>
                  <a:lnTo>
                    <a:pt x="474" y="164"/>
                  </a:lnTo>
                  <a:lnTo>
                    <a:pt x="475" y="163"/>
                  </a:lnTo>
                  <a:lnTo>
                    <a:pt x="476" y="163"/>
                  </a:lnTo>
                  <a:lnTo>
                    <a:pt x="476" y="162"/>
                  </a:lnTo>
                  <a:lnTo>
                    <a:pt x="477" y="161"/>
                  </a:lnTo>
                  <a:lnTo>
                    <a:pt x="478" y="161"/>
                  </a:lnTo>
                  <a:lnTo>
                    <a:pt x="478" y="160"/>
                  </a:lnTo>
                  <a:lnTo>
                    <a:pt x="479" y="160"/>
                  </a:lnTo>
                  <a:lnTo>
                    <a:pt x="480" y="159"/>
                  </a:lnTo>
                  <a:lnTo>
                    <a:pt x="481" y="158"/>
                  </a:lnTo>
                  <a:lnTo>
                    <a:pt x="482" y="158"/>
                  </a:lnTo>
                  <a:lnTo>
                    <a:pt x="482" y="156"/>
                  </a:lnTo>
                  <a:lnTo>
                    <a:pt x="483" y="156"/>
                  </a:lnTo>
                  <a:lnTo>
                    <a:pt x="483" y="155"/>
                  </a:lnTo>
                  <a:lnTo>
                    <a:pt x="484" y="155"/>
                  </a:lnTo>
                  <a:lnTo>
                    <a:pt x="485" y="154"/>
                  </a:lnTo>
                  <a:lnTo>
                    <a:pt x="486" y="154"/>
                  </a:lnTo>
                  <a:lnTo>
                    <a:pt x="486" y="153"/>
                  </a:lnTo>
                  <a:lnTo>
                    <a:pt x="487" y="153"/>
                  </a:lnTo>
                  <a:lnTo>
                    <a:pt x="489" y="152"/>
                  </a:lnTo>
                  <a:lnTo>
                    <a:pt x="490" y="152"/>
                  </a:lnTo>
                  <a:lnTo>
                    <a:pt x="490" y="151"/>
                  </a:lnTo>
                  <a:lnTo>
                    <a:pt x="491" y="151"/>
                  </a:lnTo>
                  <a:lnTo>
                    <a:pt x="492" y="150"/>
                  </a:lnTo>
                  <a:lnTo>
                    <a:pt x="493" y="150"/>
                  </a:lnTo>
                  <a:lnTo>
                    <a:pt x="494" y="149"/>
                  </a:lnTo>
                  <a:lnTo>
                    <a:pt x="495" y="148"/>
                  </a:lnTo>
                  <a:lnTo>
                    <a:pt x="496" y="147"/>
                  </a:lnTo>
                  <a:lnTo>
                    <a:pt x="497" y="147"/>
                  </a:lnTo>
                  <a:lnTo>
                    <a:pt x="498" y="146"/>
                  </a:lnTo>
                  <a:lnTo>
                    <a:pt x="499" y="145"/>
                  </a:lnTo>
                  <a:lnTo>
                    <a:pt x="500" y="145"/>
                  </a:lnTo>
                  <a:lnTo>
                    <a:pt x="500" y="144"/>
                  </a:lnTo>
                  <a:lnTo>
                    <a:pt x="501" y="144"/>
                  </a:lnTo>
                  <a:lnTo>
                    <a:pt x="502" y="143"/>
                  </a:lnTo>
                  <a:lnTo>
                    <a:pt x="503" y="142"/>
                  </a:lnTo>
                  <a:lnTo>
                    <a:pt x="504" y="142"/>
                  </a:lnTo>
                  <a:lnTo>
                    <a:pt x="504" y="141"/>
                  </a:lnTo>
                  <a:lnTo>
                    <a:pt x="505" y="141"/>
                  </a:lnTo>
                  <a:lnTo>
                    <a:pt x="505" y="140"/>
                  </a:lnTo>
                  <a:lnTo>
                    <a:pt x="506" y="140"/>
                  </a:lnTo>
                  <a:lnTo>
                    <a:pt x="506" y="139"/>
                  </a:lnTo>
                  <a:lnTo>
                    <a:pt x="507" y="139"/>
                  </a:lnTo>
                  <a:lnTo>
                    <a:pt x="507" y="138"/>
                  </a:lnTo>
                  <a:lnTo>
                    <a:pt x="508" y="137"/>
                  </a:lnTo>
                  <a:lnTo>
                    <a:pt x="509" y="137"/>
                  </a:lnTo>
                  <a:lnTo>
                    <a:pt x="509" y="136"/>
                  </a:lnTo>
                  <a:lnTo>
                    <a:pt x="510" y="135"/>
                  </a:lnTo>
                  <a:lnTo>
                    <a:pt x="511" y="135"/>
                  </a:lnTo>
                  <a:lnTo>
                    <a:pt x="512" y="134"/>
                  </a:lnTo>
                  <a:lnTo>
                    <a:pt x="513" y="133"/>
                  </a:lnTo>
                  <a:lnTo>
                    <a:pt x="514" y="132"/>
                  </a:lnTo>
                  <a:lnTo>
                    <a:pt x="514" y="131"/>
                  </a:lnTo>
                  <a:lnTo>
                    <a:pt x="515" y="130"/>
                  </a:lnTo>
                  <a:lnTo>
                    <a:pt x="516" y="129"/>
                  </a:lnTo>
                  <a:lnTo>
                    <a:pt x="517" y="128"/>
                  </a:lnTo>
                  <a:lnTo>
                    <a:pt x="518" y="127"/>
                  </a:lnTo>
                  <a:lnTo>
                    <a:pt x="519" y="126"/>
                  </a:lnTo>
                  <a:lnTo>
                    <a:pt x="519" y="125"/>
                  </a:lnTo>
                  <a:lnTo>
                    <a:pt x="520" y="125"/>
                  </a:lnTo>
                  <a:lnTo>
                    <a:pt x="521" y="124"/>
                  </a:lnTo>
                  <a:lnTo>
                    <a:pt x="521" y="123"/>
                  </a:lnTo>
                  <a:lnTo>
                    <a:pt x="522" y="123"/>
                  </a:lnTo>
                  <a:lnTo>
                    <a:pt x="523" y="122"/>
                  </a:lnTo>
                  <a:lnTo>
                    <a:pt x="523" y="121"/>
                  </a:lnTo>
                  <a:lnTo>
                    <a:pt x="524" y="121"/>
                  </a:lnTo>
                  <a:lnTo>
                    <a:pt x="524" y="120"/>
                  </a:lnTo>
                  <a:lnTo>
                    <a:pt x="525" y="120"/>
                  </a:lnTo>
                  <a:lnTo>
                    <a:pt x="525" y="119"/>
                  </a:lnTo>
                  <a:lnTo>
                    <a:pt x="526" y="118"/>
                  </a:lnTo>
                  <a:lnTo>
                    <a:pt x="527" y="117"/>
                  </a:lnTo>
                  <a:lnTo>
                    <a:pt x="528" y="115"/>
                  </a:lnTo>
                  <a:lnTo>
                    <a:pt x="529" y="114"/>
                  </a:lnTo>
                  <a:lnTo>
                    <a:pt x="529" y="113"/>
                  </a:lnTo>
                  <a:lnTo>
                    <a:pt x="531" y="112"/>
                  </a:lnTo>
                  <a:lnTo>
                    <a:pt x="532" y="112"/>
                  </a:lnTo>
                  <a:lnTo>
                    <a:pt x="533" y="111"/>
                  </a:lnTo>
                  <a:lnTo>
                    <a:pt x="533" y="110"/>
                  </a:lnTo>
                  <a:lnTo>
                    <a:pt x="534" y="109"/>
                  </a:lnTo>
                  <a:lnTo>
                    <a:pt x="535" y="107"/>
                  </a:lnTo>
                  <a:lnTo>
                    <a:pt x="536" y="106"/>
                  </a:lnTo>
                  <a:lnTo>
                    <a:pt x="537" y="105"/>
                  </a:lnTo>
                  <a:lnTo>
                    <a:pt x="538" y="104"/>
                  </a:lnTo>
                  <a:lnTo>
                    <a:pt x="540" y="102"/>
                  </a:lnTo>
                  <a:lnTo>
                    <a:pt x="541" y="101"/>
                  </a:lnTo>
                  <a:lnTo>
                    <a:pt x="542" y="100"/>
                  </a:lnTo>
                  <a:lnTo>
                    <a:pt x="543" y="99"/>
                  </a:lnTo>
                  <a:lnTo>
                    <a:pt x="544" y="97"/>
                  </a:lnTo>
                  <a:lnTo>
                    <a:pt x="544" y="96"/>
                  </a:lnTo>
                  <a:lnTo>
                    <a:pt x="545" y="96"/>
                  </a:lnTo>
                  <a:lnTo>
                    <a:pt x="546" y="95"/>
                  </a:lnTo>
                  <a:lnTo>
                    <a:pt x="547" y="94"/>
                  </a:lnTo>
                  <a:lnTo>
                    <a:pt x="547" y="93"/>
                  </a:lnTo>
                  <a:lnTo>
                    <a:pt x="548" y="92"/>
                  </a:lnTo>
                  <a:lnTo>
                    <a:pt x="549" y="91"/>
                  </a:lnTo>
                  <a:lnTo>
                    <a:pt x="550" y="90"/>
                  </a:lnTo>
                  <a:lnTo>
                    <a:pt x="550" y="89"/>
                  </a:lnTo>
                  <a:lnTo>
                    <a:pt x="551" y="88"/>
                  </a:lnTo>
                  <a:lnTo>
                    <a:pt x="552" y="87"/>
                  </a:lnTo>
                  <a:lnTo>
                    <a:pt x="553" y="86"/>
                  </a:lnTo>
                  <a:lnTo>
                    <a:pt x="553" y="85"/>
                  </a:lnTo>
                  <a:lnTo>
                    <a:pt x="554" y="84"/>
                  </a:lnTo>
                  <a:lnTo>
                    <a:pt x="555" y="83"/>
                  </a:lnTo>
                  <a:lnTo>
                    <a:pt x="555" y="82"/>
                  </a:lnTo>
                  <a:lnTo>
                    <a:pt x="556" y="81"/>
                  </a:lnTo>
                  <a:lnTo>
                    <a:pt x="557" y="80"/>
                  </a:lnTo>
                  <a:lnTo>
                    <a:pt x="558" y="79"/>
                  </a:lnTo>
                  <a:lnTo>
                    <a:pt x="558" y="78"/>
                  </a:lnTo>
                  <a:lnTo>
                    <a:pt x="559" y="77"/>
                  </a:lnTo>
                  <a:lnTo>
                    <a:pt x="560" y="76"/>
                  </a:lnTo>
                  <a:lnTo>
                    <a:pt x="561" y="73"/>
                  </a:lnTo>
                  <a:lnTo>
                    <a:pt x="562" y="72"/>
                  </a:lnTo>
                  <a:lnTo>
                    <a:pt x="563" y="70"/>
                  </a:lnTo>
                  <a:lnTo>
                    <a:pt x="565" y="69"/>
                  </a:lnTo>
                  <a:lnTo>
                    <a:pt x="566" y="67"/>
                  </a:lnTo>
                  <a:lnTo>
                    <a:pt x="567" y="66"/>
                  </a:lnTo>
                  <a:lnTo>
                    <a:pt x="568" y="64"/>
                  </a:lnTo>
                  <a:lnTo>
                    <a:pt x="569" y="63"/>
                  </a:lnTo>
                  <a:lnTo>
                    <a:pt x="569" y="62"/>
                  </a:lnTo>
                  <a:lnTo>
                    <a:pt x="570" y="61"/>
                  </a:lnTo>
                  <a:lnTo>
                    <a:pt x="572" y="60"/>
                  </a:lnTo>
                  <a:lnTo>
                    <a:pt x="573" y="59"/>
                  </a:lnTo>
                  <a:lnTo>
                    <a:pt x="573" y="58"/>
                  </a:lnTo>
                  <a:lnTo>
                    <a:pt x="574" y="57"/>
                  </a:lnTo>
                  <a:lnTo>
                    <a:pt x="575" y="56"/>
                  </a:lnTo>
                  <a:lnTo>
                    <a:pt x="575" y="55"/>
                  </a:lnTo>
                  <a:lnTo>
                    <a:pt x="576" y="54"/>
                  </a:lnTo>
                  <a:lnTo>
                    <a:pt x="577" y="53"/>
                  </a:lnTo>
                  <a:lnTo>
                    <a:pt x="578" y="52"/>
                  </a:lnTo>
                  <a:lnTo>
                    <a:pt x="578" y="51"/>
                  </a:lnTo>
                  <a:lnTo>
                    <a:pt x="579" y="50"/>
                  </a:lnTo>
                  <a:lnTo>
                    <a:pt x="580" y="49"/>
                  </a:lnTo>
                  <a:lnTo>
                    <a:pt x="580" y="48"/>
                  </a:lnTo>
                  <a:lnTo>
                    <a:pt x="581" y="47"/>
                  </a:lnTo>
                  <a:lnTo>
                    <a:pt x="582" y="46"/>
                  </a:lnTo>
                  <a:lnTo>
                    <a:pt x="582" y="45"/>
                  </a:lnTo>
                  <a:lnTo>
                    <a:pt x="583" y="44"/>
                  </a:lnTo>
                  <a:lnTo>
                    <a:pt x="584" y="43"/>
                  </a:lnTo>
                  <a:lnTo>
                    <a:pt x="585" y="42"/>
                  </a:lnTo>
                  <a:lnTo>
                    <a:pt x="586" y="41"/>
                  </a:lnTo>
                  <a:lnTo>
                    <a:pt x="587" y="39"/>
                  </a:lnTo>
                  <a:lnTo>
                    <a:pt x="588" y="38"/>
                  </a:lnTo>
                  <a:lnTo>
                    <a:pt x="589" y="36"/>
                  </a:lnTo>
                  <a:lnTo>
                    <a:pt x="590" y="35"/>
                  </a:lnTo>
                  <a:lnTo>
                    <a:pt x="591" y="33"/>
                  </a:lnTo>
                  <a:lnTo>
                    <a:pt x="592" y="30"/>
                  </a:lnTo>
                  <a:lnTo>
                    <a:pt x="593" y="29"/>
                  </a:lnTo>
                  <a:lnTo>
                    <a:pt x="594" y="28"/>
                  </a:lnTo>
                  <a:lnTo>
                    <a:pt x="595" y="26"/>
                  </a:lnTo>
                  <a:lnTo>
                    <a:pt x="596" y="25"/>
                  </a:lnTo>
                  <a:lnTo>
                    <a:pt x="597" y="24"/>
                  </a:lnTo>
                  <a:lnTo>
                    <a:pt x="598" y="23"/>
                  </a:lnTo>
                  <a:lnTo>
                    <a:pt x="599" y="22"/>
                  </a:lnTo>
                  <a:lnTo>
                    <a:pt x="599" y="21"/>
                  </a:lnTo>
                  <a:lnTo>
                    <a:pt x="600" y="20"/>
                  </a:lnTo>
                  <a:lnTo>
                    <a:pt x="601" y="19"/>
                  </a:lnTo>
                  <a:lnTo>
                    <a:pt x="601" y="18"/>
                  </a:lnTo>
                  <a:lnTo>
                    <a:pt x="602" y="17"/>
                  </a:lnTo>
                  <a:lnTo>
                    <a:pt x="603" y="16"/>
                  </a:lnTo>
                  <a:lnTo>
                    <a:pt x="603" y="15"/>
                  </a:lnTo>
                  <a:lnTo>
                    <a:pt x="604" y="14"/>
                  </a:lnTo>
                  <a:lnTo>
                    <a:pt x="604" y="13"/>
                  </a:lnTo>
                  <a:lnTo>
                    <a:pt x="605" y="13"/>
                  </a:lnTo>
                  <a:lnTo>
                    <a:pt x="605" y="12"/>
                  </a:lnTo>
                  <a:lnTo>
                    <a:pt x="606" y="11"/>
                  </a:lnTo>
                  <a:lnTo>
                    <a:pt x="606" y="10"/>
                  </a:lnTo>
                  <a:lnTo>
                    <a:pt x="607" y="9"/>
                  </a:lnTo>
                  <a:lnTo>
                    <a:pt x="607" y="8"/>
                  </a:lnTo>
                  <a:lnTo>
                    <a:pt x="608" y="7"/>
                  </a:lnTo>
                  <a:lnTo>
                    <a:pt x="609" y="6"/>
                  </a:lnTo>
                  <a:lnTo>
                    <a:pt x="609" y="5"/>
                  </a:lnTo>
                  <a:lnTo>
                    <a:pt x="610" y="4"/>
                  </a:lnTo>
                  <a:lnTo>
                    <a:pt x="611" y="3"/>
                  </a:lnTo>
                  <a:lnTo>
                    <a:pt x="611" y="2"/>
                  </a:lnTo>
                  <a:lnTo>
                    <a:pt x="612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107" name="Freeform 96">
              <a:extLst>
                <a:ext uri="{FF2B5EF4-FFF2-40B4-BE49-F238E27FC236}">
                  <a16:creationId xmlns:a16="http://schemas.microsoft.com/office/drawing/2014/main" id="{88A336B5-5474-0244-B421-0D11F386EA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2" y="908"/>
              <a:ext cx="54" cy="183"/>
            </a:xfrm>
            <a:custGeom>
              <a:avLst/>
              <a:gdLst>
                <a:gd name="T0" fmla="*/ 2 w 72"/>
                <a:gd name="T1" fmla="*/ 2 h 244"/>
                <a:gd name="T2" fmla="*/ 2 w 72"/>
                <a:gd name="T3" fmla="*/ 2 h 244"/>
                <a:gd name="T4" fmla="*/ 2 w 72"/>
                <a:gd name="T5" fmla="*/ 2 h 244"/>
                <a:gd name="T6" fmla="*/ 2 w 72"/>
                <a:gd name="T7" fmla="*/ 2 h 244"/>
                <a:gd name="T8" fmla="*/ 2 w 72"/>
                <a:gd name="T9" fmla="*/ 2 h 244"/>
                <a:gd name="T10" fmla="*/ 2 w 72"/>
                <a:gd name="T11" fmla="*/ 2 h 244"/>
                <a:gd name="T12" fmla="*/ 2 w 72"/>
                <a:gd name="T13" fmla="*/ 2 h 244"/>
                <a:gd name="T14" fmla="*/ 2 w 72"/>
                <a:gd name="T15" fmla="*/ 2 h 244"/>
                <a:gd name="T16" fmla="*/ 2 w 72"/>
                <a:gd name="T17" fmla="*/ 2 h 244"/>
                <a:gd name="T18" fmla="*/ 2 w 72"/>
                <a:gd name="T19" fmla="*/ 2 h 244"/>
                <a:gd name="T20" fmla="*/ 2 w 72"/>
                <a:gd name="T21" fmla="*/ 2 h 244"/>
                <a:gd name="T22" fmla="*/ 2 w 72"/>
                <a:gd name="T23" fmla="*/ 2 h 244"/>
                <a:gd name="T24" fmla="*/ 2 w 72"/>
                <a:gd name="T25" fmla="*/ 2 h 244"/>
                <a:gd name="T26" fmla="*/ 2 w 72"/>
                <a:gd name="T27" fmla="*/ 2 h 244"/>
                <a:gd name="T28" fmla="*/ 2 w 72"/>
                <a:gd name="T29" fmla="*/ 2 h 244"/>
                <a:gd name="T30" fmla="*/ 2 w 72"/>
                <a:gd name="T31" fmla="*/ 2 h 244"/>
                <a:gd name="T32" fmla="*/ 2 w 72"/>
                <a:gd name="T33" fmla="*/ 2 h 244"/>
                <a:gd name="T34" fmla="*/ 2 w 72"/>
                <a:gd name="T35" fmla="*/ 2 h 244"/>
                <a:gd name="T36" fmla="*/ 2 w 72"/>
                <a:gd name="T37" fmla="*/ 2 h 244"/>
                <a:gd name="T38" fmla="*/ 2 w 72"/>
                <a:gd name="T39" fmla="*/ 2 h 244"/>
                <a:gd name="T40" fmla="*/ 2 w 72"/>
                <a:gd name="T41" fmla="*/ 2 h 244"/>
                <a:gd name="T42" fmla="*/ 2 w 72"/>
                <a:gd name="T43" fmla="*/ 2 h 244"/>
                <a:gd name="T44" fmla="*/ 2 w 72"/>
                <a:gd name="T45" fmla="*/ 2 h 244"/>
                <a:gd name="T46" fmla="*/ 2 w 72"/>
                <a:gd name="T47" fmla="*/ 2 h 244"/>
                <a:gd name="T48" fmla="*/ 2 w 72"/>
                <a:gd name="T49" fmla="*/ 2 h 244"/>
                <a:gd name="T50" fmla="*/ 2 w 72"/>
                <a:gd name="T51" fmla="*/ 3 h 244"/>
                <a:gd name="T52" fmla="*/ 2 w 72"/>
                <a:gd name="T53" fmla="*/ 3 h 244"/>
                <a:gd name="T54" fmla="*/ 2 w 72"/>
                <a:gd name="T55" fmla="*/ 3 h 244"/>
                <a:gd name="T56" fmla="*/ 2 w 72"/>
                <a:gd name="T57" fmla="*/ 3 h 244"/>
                <a:gd name="T58" fmla="*/ 2 w 72"/>
                <a:gd name="T59" fmla="*/ 3 h 244"/>
                <a:gd name="T60" fmla="*/ 2 w 72"/>
                <a:gd name="T61" fmla="*/ 3 h 244"/>
                <a:gd name="T62" fmla="*/ 2 w 72"/>
                <a:gd name="T63" fmla="*/ 3 h 244"/>
                <a:gd name="T64" fmla="*/ 2 w 72"/>
                <a:gd name="T65" fmla="*/ 3 h 244"/>
                <a:gd name="T66" fmla="*/ 2 w 72"/>
                <a:gd name="T67" fmla="*/ 4 h 244"/>
                <a:gd name="T68" fmla="*/ 2 w 72"/>
                <a:gd name="T69" fmla="*/ 4 h 244"/>
                <a:gd name="T70" fmla="*/ 2 w 72"/>
                <a:gd name="T71" fmla="*/ 4 h 244"/>
                <a:gd name="T72" fmla="*/ 2 w 72"/>
                <a:gd name="T73" fmla="*/ 4 h 244"/>
                <a:gd name="T74" fmla="*/ 2 w 72"/>
                <a:gd name="T75" fmla="*/ 4 h 244"/>
                <a:gd name="T76" fmla="*/ 2 w 72"/>
                <a:gd name="T77" fmla="*/ 4 h 244"/>
                <a:gd name="T78" fmla="*/ 2 w 72"/>
                <a:gd name="T79" fmla="*/ 4 h 244"/>
                <a:gd name="T80" fmla="*/ 2 w 72"/>
                <a:gd name="T81" fmla="*/ 4 h 244"/>
                <a:gd name="T82" fmla="*/ 2 w 72"/>
                <a:gd name="T83" fmla="*/ 4 h 244"/>
                <a:gd name="T84" fmla="*/ 2 w 72"/>
                <a:gd name="T85" fmla="*/ 4 h 244"/>
                <a:gd name="T86" fmla="*/ 2 w 72"/>
                <a:gd name="T87" fmla="*/ 4 h 244"/>
                <a:gd name="T88" fmla="*/ 2 w 72"/>
                <a:gd name="T89" fmla="*/ 4 h 244"/>
                <a:gd name="T90" fmla="*/ 2 w 72"/>
                <a:gd name="T91" fmla="*/ 4 h 244"/>
                <a:gd name="T92" fmla="*/ 2 w 72"/>
                <a:gd name="T93" fmla="*/ 4 h 244"/>
                <a:gd name="T94" fmla="*/ 2 w 72"/>
                <a:gd name="T95" fmla="*/ 5 h 244"/>
                <a:gd name="T96" fmla="*/ 2 w 72"/>
                <a:gd name="T97" fmla="*/ 5 h 244"/>
                <a:gd name="T98" fmla="*/ 2 w 72"/>
                <a:gd name="T99" fmla="*/ 5 h 244"/>
                <a:gd name="T100" fmla="*/ 2 w 72"/>
                <a:gd name="T101" fmla="*/ 5 h 244"/>
                <a:gd name="T102" fmla="*/ 2 w 72"/>
                <a:gd name="T103" fmla="*/ 5 h 244"/>
                <a:gd name="T104" fmla="*/ 2 w 72"/>
                <a:gd name="T105" fmla="*/ 5 h 244"/>
                <a:gd name="T106" fmla="*/ 2 w 72"/>
                <a:gd name="T107" fmla="*/ 5 h 244"/>
                <a:gd name="T108" fmla="*/ 2 w 72"/>
                <a:gd name="T109" fmla="*/ 5 h 244"/>
                <a:gd name="T110" fmla="*/ 2 w 72"/>
                <a:gd name="T111" fmla="*/ 5 h 244"/>
                <a:gd name="T112" fmla="*/ 2 w 72"/>
                <a:gd name="T113" fmla="*/ 5 h 24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2"/>
                <a:gd name="T172" fmla="*/ 0 h 244"/>
                <a:gd name="T173" fmla="*/ 72 w 72"/>
                <a:gd name="T174" fmla="*/ 244 h 24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2" h="244">
                  <a:moveTo>
                    <a:pt x="0" y="0"/>
                  </a:moveTo>
                  <a:lnTo>
                    <a:pt x="2" y="2"/>
                  </a:lnTo>
                  <a:lnTo>
                    <a:pt x="3" y="5"/>
                  </a:lnTo>
                  <a:lnTo>
                    <a:pt x="4" y="7"/>
                  </a:lnTo>
                  <a:lnTo>
                    <a:pt x="6" y="9"/>
                  </a:lnTo>
                  <a:lnTo>
                    <a:pt x="7" y="11"/>
                  </a:lnTo>
                  <a:lnTo>
                    <a:pt x="8" y="13"/>
                  </a:lnTo>
                  <a:lnTo>
                    <a:pt x="9" y="15"/>
                  </a:lnTo>
                  <a:lnTo>
                    <a:pt x="10" y="16"/>
                  </a:lnTo>
                  <a:lnTo>
                    <a:pt x="11" y="18"/>
                  </a:lnTo>
                  <a:lnTo>
                    <a:pt x="11" y="19"/>
                  </a:lnTo>
                  <a:lnTo>
                    <a:pt x="12" y="21"/>
                  </a:lnTo>
                  <a:lnTo>
                    <a:pt x="13" y="22"/>
                  </a:lnTo>
                  <a:lnTo>
                    <a:pt x="14" y="23"/>
                  </a:lnTo>
                  <a:lnTo>
                    <a:pt x="14" y="24"/>
                  </a:lnTo>
                  <a:lnTo>
                    <a:pt x="15" y="27"/>
                  </a:lnTo>
                  <a:lnTo>
                    <a:pt x="15" y="28"/>
                  </a:lnTo>
                  <a:lnTo>
                    <a:pt x="16" y="29"/>
                  </a:lnTo>
                  <a:lnTo>
                    <a:pt x="16" y="30"/>
                  </a:lnTo>
                  <a:lnTo>
                    <a:pt x="17" y="31"/>
                  </a:lnTo>
                  <a:lnTo>
                    <a:pt x="18" y="32"/>
                  </a:lnTo>
                  <a:lnTo>
                    <a:pt x="18" y="33"/>
                  </a:lnTo>
                  <a:lnTo>
                    <a:pt x="18" y="34"/>
                  </a:lnTo>
                  <a:lnTo>
                    <a:pt x="19" y="35"/>
                  </a:lnTo>
                  <a:lnTo>
                    <a:pt x="19" y="36"/>
                  </a:lnTo>
                  <a:lnTo>
                    <a:pt x="20" y="37"/>
                  </a:lnTo>
                  <a:lnTo>
                    <a:pt x="20" y="38"/>
                  </a:lnTo>
                  <a:lnTo>
                    <a:pt x="21" y="39"/>
                  </a:lnTo>
                  <a:lnTo>
                    <a:pt x="21" y="40"/>
                  </a:lnTo>
                  <a:lnTo>
                    <a:pt x="22" y="42"/>
                  </a:lnTo>
                  <a:lnTo>
                    <a:pt x="22" y="43"/>
                  </a:lnTo>
                  <a:lnTo>
                    <a:pt x="23" y="44"/>
                  </a:lnTo>
                  <a:lnTo>
                    <a:pt x="23" y="46"/>
                  </a:lnTo>
                  <a:lnTo>
                    <a:pt x="24" y="47"/>
                  </a:lnTo>
                  <a:lnTo>
                    <a:pt x="24" y="48"/>
                  </a:lnTo>
                  <a:lnTo>
                    <a:pt x="25" y="49"/>
                  </a:lnTo>
                  <a:lnTo>
                    <a:pt x="25" y="50"/>
                  </a:lnTo>
                  <a:lnTo>
                    <a:pt x="26" y="51"/>
                  </a:lnTo>
                  <a:lnTo>
                    <a:pt x="26" y="52"/>
                  </a:lnTo>
                  <a:lnTo>
                    <a:pt x="26" y="53"/>
                  </a:lnTo>
                  <a:lnTo>
                    <a:pt x="27" y="54"/>
                  </a:lnTo>
                  <a:lnTo>
                    <a:pt x="27" y="55"/>
                  </a:lnTo>
                  <a:lnTo>
                    <a:pt x="28" y="56"/>
                  </a:lnTo>
                  <a:lnTo>
                    <a:pt x="28" y="57"/>
                  </a:lnTo>
                  <a:lnTo>
                    <a:pt x="29" y="58"/>
                  </a:lnTo>
                  <a:lnTo>
                    <a:pt x="29" y="59"/>
                  </a:lnTo>
                  <a:lnTo>
                    <a:pt x="29" y="60"/>
                  </a:lnTo>
                  <a:lnTo>
                    <a:pt x="29" y="61"/>
                  </a:lnTo>
                  <a:lnTo>
                    <a:pt x="30" y="61"/>
                  </a:lnTo>
                  <a:lnTo>
                    <a:pt x="30" y="62"/>
                  </a:lnTo>
                  <a:lnTo>
                    <a:pt x="30" y="63"/>
                  </a:lnTo>
                  <a:lnTo>
                    <a:pt x="31" y="64"/>
                  </a:lnTo>
                  <a:lnTo>
                    <a:pt x="31" y="65"/>
                  </a:lnTo>
                  <a:lnTo>
                    <a:pt x="31" y="66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3" y="70"/>
                  </a:lnTo>
                  <a:lnTo>
                    <a:pt x="33" y="71"/>
                  </a:lnTo>
                  <a:lnTo>
                    <a:pt x="34" y="73"/>
                  </a:lnTo>
                  <a:lnTo>
                    <a:pt x="34" y="74"/>
                  </a:lnTo>
                  <a:lnTo>
                    <a:pt x="35" y="75"/>
                  </a:lnTo>
                  <a:lnTo>
                    <a:pt x="35" y="77"/>
                  </a:lnTo>
                  <a:lnTo>
                    <a:pt x="36" y="79"/>
                  </a:lnTo>
                  <a:lnTo>
                    <a:pt x="37" y="80"/>
                  </a:lnTo>
                  <a:lnTo>
                    <a:pt x="37" y="82"/>
                  </a:lnTo>
                  <a:lnTo>
                    <a:pt x="39" y="83"/>
                  </a:lnTo>
                  <a:lnTo>
                    <a:pt x="39" y="85"/>
                  </a:lnTo>
                  <a:lnTo>
                    <a:pt x="40" y="86"/>
                  </a:lnTo>
                  <a:lnTo>
                    <a:pt x="40" y="87"/>
                  </a:lnTo>
                  <a:lnTo>
                    <a:pt x="41" y="88"/>
                  </a:lnTo>
                  <a:lnTo>
                    <a:pt x="41" y="89"/>
                  </a:lnTo>
                  <a:lnTo>
                    <a:pt x="41" y="90"/>
                  </a:lnTo>
                  <a:lnTo>
                    <a:pt x="42" y="91"/>
                  </a:lnTo>
                  <a:lnTo>
                    <a:pt x="42" y="92"/>
                  </a:lnTo>
                  <a:lnTo>
                    <a:pt x="42" y="93"/>
                  </a:lnTo>
                  <a:lnTo>
                    <a:pt x="43" y="94"/>
                  </a:lnTo>
                  <a:lnTo>
                    <a:pt x="43" y="95"/>
                  </a:lnTo>
                  <a:lnTo>
                    <a:pt x="43" y="96"/>
                  </a:lnTo>
                  <a:lnTo>
                    <a:pt x="44" y="97"/>
                  </a:lnTo>
                  <a:lnTo>
                    <a:pt x="44" y="98"/>
                  </a:lnTo>
                  <a:lnTo>
                    <a:pt x="44" y="99"/>
                  </a:lnTo>
                  <a:lnTo>
                    <a:pt x="45" y="100"/>
                  </a:lnTo>
                  <a:lnTo>
                    <a:pt x="45" y="101"/>
                  </a:lnTo>
                  <a:lnTo>
                    <a:pt x="45" y="102"/>
                  </a:lnTo>
                  <a:lnTo>
                    <a:pt x="46" y="103"/>
                  </a:lnTo>
                  <a:lnTo>
                    <a:pt x="46" y="104"/>
                  </a:lnTo>
                  <a:lnTo>
                    <a:pt x="46" y="105"/>
                  </a:lnTo>
                  <a:lnTo>
                    <a:pt x="47" y="106"/>
                  </a:lnTo>
                  <a:lnTo>
                    <a:pt x="47" y="107"/>
                  </a:lnTo>
                  <a:lnTo>
                    <a:pt x="48" y="110"/>
                  </a:lnTo>
                  <a:lnTo>
                    <a:pt x="48" y="111"/>
                  </a:lnTo>
                  <a:lnTo>
                    <a:pt x="48" y="113"/>
                  </a:lnTo>
                  <a:lnTo>
                    <a:pt x="49" y="114"/>
                  </a:lnTo>
                  <a:lnTo>
                    <a:pt x="49" y="116"/>
                  </a:lnTo>
                  <a:lnTo>
                    <a:pt x="50" y="117"/>
                  </a:lnTo>
                  <a:lnTo>
                    <a:pt x="50" y="119"/>
                  </a:lnTo>
                  <a:lnTo>
                    <a:pt x="51" y="120"/>
                  </a:lnTo>
                  <a:lnTo>
                    <a:pt x="51" y="122"/>
                  </a:lnTo>
                  <a:lnTo>
                    <a:pt x="52" y="123"/>
                  </a:lnTo>
                  <a:lnTo>
                    <a:pt x="52" y="124"/>
                  </a:lnTo>
                  <a:lnTo>
                    <a:pt x="52" y="125"/>
                  </a:lnTo>
                  <a:lnTo>
                    <a:pt x="53" y="126"/>
                  </a:lnTo>
                  <a:lnTo>
                    <a:pt x="53" y="127"/>
                  </a:lnTo>
                  <a:lnTo>
                    <a:pt x="53" y="128"/>
                  </a:lnTo>
                  <a:lnTo>
                    <a:pt x="54" y="129"/>
                  </a:lnTo>
                  <a:lnTo>
                    <a:pt x="54" y="130"/>
                  </a:lnTo>
                  <a:lnTo>
                    <a:pt x="54" y="131"/>
                  </a:lnTo>
                  <a:lnTo>
                    <a:pt x="55" y="132"/>
                  </a:lnTo>
                  <a:lnTo>
                    <a:pt x="55" y="133"/>
                  </a:lnTo>
                  <a:lnTo>
                    <a:pt x="55" y="134"/>
                  </a:lnTo>
                  <a:lnTo>
                    <a:pt x="55" y="135"/>
                  </a:lnTo>
                  <a:lnTo>
                    <a:pt x="56" y="135"/>
                  </a:lnTo>
                  <a:lnTo>
                    <a:pt x="56" y="136"/>
                  </a:lnTo>
                  <a:lnTo>
                    <a:pt x="56" y="137"/>
                  </a:lnTo>
                  <a:lnTo>
                    <a:pt x="56" y="138"/>
                  </a:lnTo>
                  <a:lnTo>
                    <a:pt x="57" y="139"/>
                  </a:lnTo>
                  <a:lnTo>
                    <a:pt x="57" y="140"/>
                  </a:lnTo>
                  <a:lnTo>
                    <a:pt x="57" y="141"/>
                  </a:lnTo>
                  <a:lnTo>
                    <a:pt x="58" y="142"/>
                  </a:lnTo>
                  <a:lnTo>
                    <a:pt x="58" y="143"/>
                  </a:lnTo>
                  <a:lnTo>
                    <a:pt x="58" y="145"/>
                  </a:lnTo>
                  <a:lnTo>
                    <a:pt x="59" y="146"/>
                  </a:lnTo>
                  <a:lnTo>
                    <a:pt x="59" y="147"/>
                  </a:lnTo>
                  <a:lnTo>
                    <a:pt x="60" y="149"/>
                  </a:lnTo>
                  <a:lnTo>
                    <a:pt x="60" y="151"/>
                  </a:lnTo>
                  <a:lnTo>
                    <a:pt x="61" y="153"/>
                  </a:lnTo>
                  <a:lnTo>
                    <a:pt x="61" y="155"/>
                  </a:lnTo>
                  <a:lnTo>
                    <a:pt x="62" y="156"/>
                  </a:lnTo>
                  <a:lnTo>
                    <a:pt x="62" y="158"/>
                  </a:lnTo>
                  <a:lnTo>
                    <a:pt x="63" y="159"/>
                  </a:lnTo>
                  <a:lnTo>
                    <a:pt x="63" y="160"/>
                  </a:lnTo>
                  <a:lnTo>
                    <a:pt x="63" y="161"/>
                  </a:lnTo>
                  <a:lnTo>
                    <a:pt x="64" y="163"/>
                  </a:lnTo>
                  <a:lnTo>
                    <a:pt x="64" y="164"/>
                  </a:lnTo>
                  <a:lnTo>
                    <a:pt x="64" y="165"/>
                  </a:lnTo>
                  <a:lnTo>
                    <a:pt x="65" y="166"/>
                  </a:lnTo>
                  <a:lnTo>
                    <a:pt x="65" y="167"/>
                  </a:lnTo>
                  <a:lnTo>
                    <a:pt x="65" y="168"/>
                  </a:lnTo>
                  <a:lnTo>
                    <a:pt x="65" y="169"/>
                  </a:lnTo>
                  <a:lnTo>
                    <a:pt x="66" y="170"/>
                  </a:lnTo>
                  <a:lnTo>
                    <a:pt x="66" y="171"/>
                  </a:lnTo>
                  <a:lnTo>
                    <a:pt x="66" y="172"/>
                  </a:lnTo>
                  <a:lnTo>
                    <a:pt x="66" y="173"/>
                  </a:lnTo>
                  <a:lnTo>
                    <a:pt x="66" y="174"/>
                  </a:lnTo>
                  <a:lnTo>
                    <a:pt x="66" y="175"/>
                  </a:lnTo>
                  <a:lnTo>
                    <a:pt x="67" y="176"/>
                  </a:lnTo>
                  <a:lnTo>
                    <a:pt x="67" y="177"/>
                  </a:lnTo>
                  <a:lnTo>
                    <a:pt x="67" y="178"/>
                  </a:lnTo>
                  <a:lnTo>
                    <a:pt x="67" y="179"/>
                  </a:lnTo>
                  <a:lnTo>
                    <a:pt x="67" y="180"/>
                  </a:lnTo>
                  <a:lnTo>
                    <a:pt x="67" y="182"/>
                  </a:lnTo>
                  <a:lnTo>
                    <a:pt x="67" y="183"/>
                  </a:lnTo>
                  <a:lnTo>
                    <a:pt x="67" y="184"/>
                  </a:lnTo>
                  <a:lnTo>
                    <a:pt x="67" y="185"/>
                  </a:lnTo>
                  <a:lnTo>
                    <a:pt x="67" y="187"/>
                  </a:lnTo>
                  <a:lnTo>
                    <a:pt x="68" y="188"/>
                  </a:lnTo>
                  <a:lnTo>
                    <a:pt x="68" y="190"/>
                  </a:lnTo>
                  <a:lnTo>
                    <a:pt x="68" y="191"/>
                  </a:lnTo>
                  <a:lnTo>
                    <a:pt x="68" y="193"/>
                  </a:lnTo>
                  <a:lnTo>
                    <a:pt x="68" y="194"/>
                  </a:lnTo>
                  <a:lnTo>
                    <a:pt x="68" y="195"/>
                  </a:lnTo>
                  <a:lnTo>
                    <a:pt x="68" y="196"/>
                  </a:lnTo>
                  <a:lnTo>
                    <a:pt x="68" y="197"/>
                  </a:lnTo>
                  <a:lnTo>
                    <a:pt x="68" y="198"/>
                  </a:lnTo>
                  <a:lnTo>
                    <a:pt x="68" y="199"/>
                  </a:lnTo>
                  <a:lnTo>
                    <a:pt x="68" y="200"/>
                  </a:lnTo>
                  <a:lnTo>
                    <a:pt x="69" y="201"/>
                  </a:lnTo>
                  <a:lnTo>
                    <a:pt x="69" y="202"/>
                  </a:lnTo>
                  <a:lnTo>
                    <a:pt x="69" y="203"/>
                  </a:lnTo>
                  <a:lnTo>
                    <a:pt x="69" y="204"/>
                  </a:lnTo>
                  <a:lnTo>
                    <a:pt x="69" y="205"/>
                  </a:lnTo>
                  <a:lnTo>
                    <a:pt x="69" y="206"/>
                  </a:lnTo>
                  <a:lnTo>
                    <a:pt x="70" y="207"/>
                  </a:lnTo>
                  <a:lnTo>
                    <a:pt x="70" y="208"/>
                  </a:lnTo>
                  <a:lnTo>
                    <a:pt x="70" y="209"/>
                  </a:lnTo>
                  <a:lnTo>
                    <a:pt x="70" y="210"/>
                  </a:lnTo>
                  <a:lnTo>
                    <a:pt x="70" y="211"/>
                  </a:lnTo>
                  <a:lnTo>
                    <a:pt x="71" y="212"/>
                  </a:lnTo>
                  <a:lnTo>
                    <a:pt x="71" y="213"/>
                  </a:lnTo>
                  <a:lnTo>
                    <a:pt x="71" y="214"/>
                  </a:lnTo>
                  <a:lnTo>
                    <a:pt x="71" y="215"/>
                  </a:lnTo>
                  <a:lnTo>
                    <a:pt x="71" y="216"/>
                  </a:lnTo>
                  <a:lnTo>
                    <a:pt x="71" y="217"/>
                  </a:lnTo>
                  <a:lnTo>
                    <a:pt x="72" y="217"/>
                  </a:lnTo>
                  <a:lnTo>
                    <a:pt x="72" y="218"/>
                  </a:lnTo>
                  <a:lnTo>
                    <a:pt x="72" y="219"/>
                  </a:lnTo>
                  <a:lnTo>
                    <a:pt x="72" y="220"/>
                  </a:lnTo>
                  <a:lnTo>
                    <a:pt x="72" y="221"/>
                  </a:lnTo>
                  <a:lnTo>
                    <a:pt x="72" y="222"/>
                  </a:lnTo>
                  <a:lnTo>
                    <a:pt x="72" y="223"/>
                  </a:lnTo>
                  <a:lnTo>
                    <a:pt x="72" y="224"/>
                  </a:lnTo>
                  <a:lnTo>
                    <a:pt x="72" y="225"/>
                  </a:lnTo>
                  <a:lnTo>
                    <a:pt x="72" y="226"/>
                  </a:lnTo>
                  <a:lnTo>
                    <a:pt x="72" y="227"/>
                  </a:lnTo>
                  <a:lnTo>
                    <a:pt x="72" y="228"/>
                  </a:lnTo>
                  <a:lnTo>
                    <a:pt x="72" y="229"/>
                  </a:lnTo>
                  <a:lnTo>
                    <a:pt x="72" y="230"/>
                  </a:lnTo>
                  <a:lnTo>
                    <a:pt x="72" y="231"/>
                  </a:lnTo>
                  <a:lnTo>
                    <a:pt x="72" y="232"/>
                  </a:lnTo>
                  <a:lnTo>
                    <a:pt x="72" y="233"/>
                  </a:lnTo>
                  <a:lnTo>
                    <a:pt x="72" y="236"/>
                  </a:lnTo>
                  <a:lnTo>
                    <a:pt x="72" y="237"/>
                  </a:lnTo>
                  <a:lnTo>
                    <a:pt x="72" y="239"/>
                  </a:lnTo>
                  <a:lnTo>
                    <a:pt x="71" y="241"/>
                  </a:lnTo>
                  <a:lnTo>
                    <a:pt x="71" y="242"/>
                  </a:lnTo>
                  <a:lnTo>
                    <a:pt x="71" y="244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108" name="Freeform 97">
              <a:extLst>
                <a:ext uri="{FF2B5EF4-FFF2-40B4-BE49-F238E27FC236}">
                  <a16:creationId xmlns:a16="http://schemas.microsoft.com/office/drawing/2014/main" id="{78054E67-AF50-084E-95F4-150388FCC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2" y="1090"/>
              <a:ext cx="54" cy="184"/>
            </a:xfrm>
            <a:custGeom>
              <a:avLst/>
              <a:gdLst>
                <a:gd name="T0" fmla="*/ 2 w 72"/>
                <a:gd name="T1" fmla="*/ 5 h 245"/>
                <a:gd name="T2" fmla="*/ 2 w 72"/>
                <a:gd name="T3" fmla="*/ 5 h 245"/>
                <a:gd name="T4" fmla="*/ 2 w 72"/>
                <a:gd name="T5" fmla="*/ 5 h 245"/>
                <a:gd name="T6" fmla="*/ 2 w 72"/>
                <a:gd name="T7" fmla="*/ 5 h 245"/>
                <a:gd name="T8" fmla="*/ 2 w 72"/>
                <a:gd name="T9" fmla="*/ 5 h 245"/>
                <a:gd name="T10" fmla="*/ 2 w 72"/>
                <a:gd name="T11" fmla="*/ 5 h 245"/>
                <a:gd name="T12" fmla="*/ 2 w 72"/>
                <a:gd name="T13" fmla="*/ 4 h 245"/>
                <a:gd name="T14" fmla="*/ 2 w 72"/>
                <a:gd name="T15" fmla="*/ 4 h 245"/>
                <a:gd name="T16" fmla="*/ 2 w 72"/>
                <a:gd name="T17" fmla="*/ 4 h 245"/>
                <a:gd name="T18" fmla="*/ 2 w 72"/>
                <a:gd name="T19" fmla="*/ 4 h 245"/>
                <a:gd name="T20" fmla="*/ 2 w 72"/>
                <a:gd name="T21" fmla="*/ 4 h 245"/>
                <a:gd name="T22" fmla="*/ 2 w 72"/>
                <a:gd name="T23" fmla="*/ 4 h 245"/>
                <a:gd name="T24" fmla="*/ 2 w 72"/>
                <a:gd name="T25" fmla="*/ 4 h 245"/>
                <a:gd name="T26" fmla="*/ 2 w 72"/>
                <a:gd name="T27" fmla="*/ 4 h 245"/>
                <a:gd name="T28" fmla="*/ 2 w 72"/>
                <a:gd name="T29" fmla="*/ 4 h 245"/>
                <a:gd name="T30" fmla="*/ 2 w 72"/>
                <a:gd name="T31" fmla="*/ 4 h 245"/>
                <a:gd name="T32" fmla="*/ 2 w 72"/>
                <a:gd name="T33" fmla="*/ 4 h 245"/>
                <a:gd name="T34" fmla="*/ 2 w 72"/>
                <a:gd name="T35" fmla="*/ 4 h 245"/>
                <a:gd name="T36" fmla="*/ 2 w 72"/>
                <a:gd name="T37" fmla="*/ 3 h 245"/>
                <a:gd name="T38" fmla="*/ 2 w 72"/>
                <a:gd name="T39" fmla="*/ 3 h 245"/>
                <a:gd name="T40" fmla="*/ 2 w 72"/>
                <a:gd name="T41" fmla="*/ 3 h 245"/>
                <a:gd name="T42" fmla="*/ 2 w 72"/>
                <a:gd name="T43" fmla="*/ 3 h 245"/>
                <a:gd name="T44" fmla="*/ 2 w 72"/>
                <a:gd name="T45" fmla="*/ 3 h 245"/>
                <a:gd name="T46" fmla="*/ 2 w 72"/>
                <a:gd name="T47" fmla="*/ 3 h 245"/>
                <a:gd name="T48" fmla="*/ 2 w 72"/>
                <a:gd name="T49" fmla="*/ 3 h 245"/>
                <a:gd name="T50" fmla="*/ 2 w 72"/>
                <a:gd name="T51" fmla="*/ 3 h 245"/>
                <a:gd name="T52" fmla="*/ 2 w 72"/>
                <a:gd name="T53" fmla="*/ 3 h 245"/>
                <a:gd name="T54" fmla="*/ 2 w 72"/>
                <a:gd name="T55" fmla="*/ 2 h 245"/>
                <a:gd name="T56" fmla="*/ 2 w 72"/>
                <a:gd name="T57" fmla="*/ 2 h 245"/>
                <a:gd name="T58" fmla="*/ 2 w 72"/>
                <a:gd name="T59" fmla="*/ 2 h 245"/>
                <a:gd name="T60" fmla="*/ 2 w 72"/>
                <a:gd name="T61" fmla="*/ 2 h 245"/>
                <a:gd name="T62" fmla="*/ 2 w 72"/>
                <a:gd name="T63" fmla="*/ 2 h 245"/>
                <a:gd name="T64" fmla="*/ 2 w 72"/>
                <a:gd name="T65" fmla="*/ 2 h 245"/>
                <a:gd name="T66" fmla="*/ 2 w 72"/>
                <a:gd name="T67" fmla="*/ 2 h 245"/>
                <a:gd name="T68" fmla="*/ 2 w 72"/>
                <a:gd name="T69" fmla="*/ 2 h 245"/>
                <a:gd name="T70" fmla="*/ 2 w 72"/>
                <a:gd name="T71" fmla="*/ 2 h 245"/>
                <a:gd name="T72" fmla="*/ 2 w 72"/>
                <a:gd name="T73" fmla="*/ 2 h 245"/>
                <a:gd name="T74" fmla="*/ 2 w 72"/>
                <a:gd name="T75" fmla="*/ 2 h 245"/>
                <a:gd name="T76" fmla="*/ 2 w 72"/>
                <a:gd name="T77" fmla="*/ 2 h 245"/>
                <a:gd name="T78" fmla="*/ 2 w 72"/>
                <a:gd name="T79" fmla="*/ 2 h 245"/>
                <a:gd name="T80" fmla="*/ 2 w 72"/>
                <a:gd name="T81" fmla="*/ 2 h 245"/>
                <a:gd name="T82" fmla="*/ 2 w 72"/>
                <a:gd name="T83" fmla="*/ 2 h 245"/>
                <a:gd name="T84" fmla="*/ 2 w 72"/>
                <a:gd name="T85" fmla="*/ 2 h 245"/>
                <a:gd name="T86" fmla="*/ 2 w 72"/>
                <a:gd name="T87" fmla="*/ 2 h 245"/>
                <a:gd name="T88" fmla="*/ 2 w 72"/>
                <a:gd name="T89" fmla="*/ 2 h 245"/>
                <a:gd name="T90" fmla="*/ 2 w 72"/>
                <a:gd name="T91" fmla="*/ 2 h 245"/>
                <a:gd name="T92" fmla="*/ 2 w 72"/>
                <a:gd name="T93" fmla="*/ 2 h 245"/>
                <a:gd name="T94" fmla="*/ 2 w 72"/>
                <a:gd name="T95" fmla="*/ 2 h 245"/>
                <a:gd name="T96" fmla="*/ 2 w 72"/>
                <a:gd name="T97" fmla="*/ 2 h 245"/>
                <a:gd name="T98" fmla="*/ 2 w 72"/>
                <a:gd name="T99" fmla="*/ 2 h 245"/>
                <a:gd name="T100" fmla="*/ 2 w 72"/>
                <a:gd name="T101" fmla="*/ 2 h 245"/>
                <a:gd name="T102" fmla="*/ 2 w 72"/>
                <a:gd name="T103" fmla="*/ 2 h 245"/>
                <a:gd name="T104" fmla="*/ 2 w 72"/>
                <a:gd name="T105" fmla="*/ 2 h 245"/>
                <a:gd name="T106" fmla="*/ 2 w 72"/>
                <a:gd name="T107" fmla="*/ 2 h 245"/>
                <a:gd name="T108" fmla="*/ 2 w 72"/>
                <a:gd name="T109" fmla="*/ 2 h 245"/>
                <a:gd name="T110" fmla="*/ 2 w 72"/>
                <a:gd name="T111" fmla="*/ 2 h 245"/>
                <a:gd name="T112" fmla="*/ 2 w 72"/>
                <a:gd name="T113" fmla="*/ 2 h 24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2"/>
                <a:gd name="T172" fmla="*/ 0 h 245"/>
                <a:gd name="T173" fmla="*/ 72 w 72"/>
                <a:gd name="T174" fmla="*/ 245 h 24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2" h="245">
                  <a:moveTo>
                    <a:pt x="0" y="245"/>
                  </a:moveTo>
                  <a:lnTo>
                    <a:pt x="2" y="241"/>
                  </a:lnTo>
                  <a:lnTo>
                    <a:pt x="3" y="239"/>
                  </a:lnTo>
                  <a:lnTo>
                    <a:pt x="4" y="236"/>
                  </a:lnTo>
                  <a:lnTo>
                    <a:pt x="6" y="234"/>
                  </a:lnTo>
                  <a:lnTo>
                    <a:pt x="7" y="232"/>
                  </a:lnTo>
                  <a:lnTo>
                    <a:pt x="8" y="230"/>
                  </a:lnTo>
                  <a:lnTo>
                    <a:pt x="9" y="229"/>
                  </a:lnTo>
                  <a:lnTo>
                    <a:pt x="10" y="227"/>
                  </a:lnTo>
                  <a:lnTo>
                    <a:pt x="11" y="225"/>
                  </a:lnTo>
                  <a:lnTo>
                    <a:pt x="11" y="224"/>
                  </a:lnTo>
                  <a:lnTo>
                    <a:pt x="12" y="223"/>
                  </a:lnTo>
                  <a:lnTo>
                    <a:pt x="13" y="221"/>
                  </a:lnTo>
                  <a:lnTo>
                    <a:pt x="14" y="220"/>
                  </a:lnTo>
                  <a:lnTo>
                    <a:pt x="14" y="219"/>
                  </a:lnTo>
                  <a:lnTo>
                    <a:pt x="15" y="218"/>
                  </a:lnTo>
                  <a:lnTo>
                    <a:pt x="15" y="217"/>
                  </a:lnTo>
                  <a:lnTo>
                    <a:pt x="16" y="216"/>
                  </a:lnTo>
                  <a:lnTo>
                    <a:pt x="16" y="215"/>
                  </a:lnTo>
                  <a:lnTo>
                    <a:pt x="17" y="214"/>
                  </a:lnTo>
                  <a:lnTo>
                    <a:pt x="17" y="213"/>
                  </a:lnTo>
                  <a:lnTo>
                    <a:pt x="18" y="212"/>
                  </a:lnTo>
                  <a:lnTo>
                    <a:pt x="18" y="211"/>
                  </a:lnTo>
                  <a:lnTo>
                    <a:pt x="18" y="210"/>
                  </a:lnTo>
                  <a:lnTo>
                    <a:pt x="19" y="209"/>
                  </a:lnTo>
                  <a:lnTo>
                    <a:pt x="19" y="208"/>
                  </a:lnTo>
                  <a:lnTo>
                    <a:pt x="20" y="207"/>
                  </a:lnTo>
                  <a:lnTo>
                    <a:pt x="20" y="206"/>
                  </a:lnTo>
                  <a:lnTo>
                    <a:pt x="21" y="205"/>
                  </a:lnTo>
                  <a:lnTo>
                    <a:pt x="21" y="204"/>
                  </a:lnTo>
                  <a:lnTo>
                    <a:pt x="22" y="203"/>
                  </a:lnTo>
                  <a:lnTo>
                    <a:pt x="22" y="202"/>
                  </a:lnTo>
                  <a:lnTo>
                    <a:pt x="23" y="199"/>
                  </a:lnTo>
                  <a:lnTo>
                    <a:pt x="23" y="198"/>
                  </a:lnTo>
                  <a:lnTo>
                    <a:pt x="24" y="197"/>
                  </a:lnTo>
                  <a:lnTo>
                    <a:pt x="24" y="195"/>
                  </a:lnTo>
                  <a:lnTo>
                    <a:pt x="25" y="194"/>
                  </a:lnTo>
                  <a:lnTo>
                    <a:pt x="25" y="193"/>
                  </a:lnTo>
                  <a:lnTo>
                    <a:pt x="26" y="192"/>
                  </a:lnTo>
                  <a:lnTo>
                    <a:pt x="26" y="191"/>
                  </a:lnTo>
                  <a:lnTo>
                    <a:pt x="26" y="190"/>
                  </a:lnTo>
                  <a:lnTo>
                    <a:pt x="27" y="189"/>
                  </a:lnTo>
                  <a:lnTo>
                    <a:pt x="27" y="188"/>
                  </a:lnTo>
                  <a:lnTo>
                    <a:pt x="28" y="188"/>
                  </a:lnTo>
                  <a:lnTo>
                    <a:pt x="28" y="187"/>
                  </a:lnTo>
                  <a:lnTo>
                    <a:pt x="28" y="186"/>
                  </a:lnTo>
                  <a:lnTo>
                    <a:pt x="29" y="185"/>
                  </a:lnTo>
                  <a:lnTo>
                    <a:pt x="29" y="184"/>
                  </a:lnTo>
                  <a:lnTo>
                    <a:pt x="29" y="183"/>
                  </a:lnTo>
                  <a:lnTo>
                    <a:pt x="30" y="182"/>
                  </a:lnTo>
                  <a:lnTo>
                    <a:pt x="30" y="181"/>
                  </a:lnTo>
                  <a:lnTo>
                    <a:pt x="31" y="180"/>
                  </a:lnTo>
                  <a:lnTo>
                    <a:pt x="31" y="179"/>
                  </a:lnTo>
                  <a:lnTo>
                    <a:pt x="31" y="178"/>
                  </a:lnTo>
                  <a:lnTo>
                    <a:pt x="32" y="177"/>
                  </a:lnTo>
                  <a:lnTo>
                    <a:pt x="32" y="176"/>
                  </a:lnTo>
                  <a:lnTo>
                    <a:pt x="33" y="174"/>
                  </a:lnTo>
                  <a:lnTo>
                    <a:pt x="33" y="173"/>
                  </a:lnTo>
                  <a:lnTo>
                    <a:pt x="34" y="172"/>
                  </a:lnTo>
                  <a:lnTo>
                    <a:pt x="34" y="171"/>
                  </a:lnTo>
                  <a:lnTo>
                    <a:pt x="35" y="169"/>
                  </a:lnTo>
                  <a:lnTo>
                    <a:pt x="35" y="168"/>
                  </a:lnTo>
                  <a:lnTo>
                    <a:pt x="36" y="166"/>
                  </a:lnTo>
                  <a:lnTo>
                    <a:pt x="37" y="164"/>
                  </a:lnTo>
                  <a:lnTo>
                    <a:pt x="37" y="163"/>
                  </a:lnTo>
                  <a:lnTo>
                    <a:pt x="39" y="161"/>
                  </a:lnTo>
                  <a:lnTo>
                    <a:pt x="39" y="160"/>
                  </a:lnTo>
                  <a:lnTo>
                    <a:pt x="40" y="159"/>
                  </a:lnTo>
                  <a:lnTo>
                    <a:pt x="40" y="156"/>
                  </a:lnTo>
                  <a:lnTo>
                    <a:pt x="41" y="155"/>
                  </a:lnTo>
                  <a:lnTo>
                    <a:pt x="41" y="154"/>
                  </a:lnTo>
                  <a:lnTo>
                    <a:pt x="41" y="153"/>
                  </a:lnTo>
                  <a:lnTo>
                    <a:pt x="42" y="152"/>
                  </a:lnTo>
                  <a:lnTo>
                    <a:pt x="42" y="151"/>
                  </a:lnTo>
                  <a:lnTo>
                    <a:pt x="42" y="150"/>
                  </a:lnTo>
                  <a:lnTo>
                    <a:pt x="43" y="149"/>
                  </a:lnTo>
                  <a:lnTo>
                    <a:pt x="43" y="148"/>
                  </a:lnTo>
                  <a:lnTo>
                    <a:pt x="44" y="147"/>
                  </a:lnTo>
                  <a:lnTo>
                    <a:pt x="44" y="146"/>
                  </a:lnTo>
                  <a:lnTo>
                    <a:pt x="44" y="145"/>
                  </a:lnTo>
                  <a:lnTo>
                    <a:pt x="44" y="144"/>
                  </a:lnTo>
                  <a:lnTo>
                    <a:pt x="45" y="143"/>
                  </a:lnTo>
                  <a:lnTo>
                    <a:pt x="45" y="142"/>
                  </a:lnTo>
                  <a:lnTo>
                    <a:pt x="45" y="141"/>
                  </a:lnTo>
                  <a:lnTo>
                    <a:pt x="46" y="140"/>
                  </a:lnTo>
                  <a:lnTo>
                    <a:pt x="46" y="139"/>
                  </a:lnTo>
                  <a:lnTo>
                    <a:pt x="46" y="138"/>
                  </a:lnTo>
                  <a:lnTo>
                    <a:pt x="47" y="137"/>
                  </a:lnTo>
                  <a:lnTo>
                    <a:pt x="47" y="136"/>
                  </a:lnTo>
                  <a:lnTo>
                    <a:pt x="48" y="135"/>
                  </a:lnTo>
                  <a:lnTo>
                    <a:pt x="48" y="133"/>
                  </a:lnTo>
                  <a:lnTo>
                    <a:pt x="48" y="132"/>
                  </a:lnTo>
                  <a:lnTo>
                    <a:pt x="49" y="130"/>
                  </a:lnTo>
                  <a:lnTo>
                    <a:pt x="49" y="129"/>
                  </a:lnTo>
                  <a:lnTo>
                    <a:pt x="50" y="127"/>
                  </a:lnTo>
                  <a:lnTo>
                    <a:pt x="50" y="126"/>
                  </a:lnTo>
                  <a:lnTo>
                    <a:pt x="51" y="124"/>
                  </a:lnTo>
                  <a:lnTo>
                    <a:pt x="51" y="123"/>
                  </a:lnTo>
                  <a:lnTo>
                    <a:pt x="52" y="121"/>
                  </a:lnTo>
                  <a:lnTo>
                    <a:pt x="52" y="120"/>
                  </a:lnTo>
                  <a:lnTo>
                    <a:pt x="52" y="119"/>
                  </a:lnTo>
                  <a:lnTo>
                    <a:pt x="53" y="118"/>
                  </a:lnTo>
                  <a:lnTo>
                    <a:pt x="53" y="116"/>
                  </a:lnTo>
                  <a:lnTo>
                    <a:pt x="53" y="115"/>
                  </a:lnTo>
                  <a:lnTo>
                    <a:pt x="54" y="114"/>
                  </a:lnTo>
                  <a:lnTo>
                    <a:pt x="54" y="113"/>
                  </a:lnTo>
                  <a:lnTo>
                    <a:pt x="54" y="112"/>
                  </a:lnTo>
                  <a:lnTo>
                    <a:pt x="55" y="111"/>
                  </a:lnTo>
                  <a:lnTo>
                    <a:pt x="55" y="110"/>
                  </a:lnTo>
                  <a:lnTo>
                    <a:pt x="55" y="109"/>
                  </a:lnTo>
                  <a:lnTo>
                    <a:pt x="56" y="108"/>
                  </a:lnTo>
                  <a:lnTo>
                    <a:pt x="56" y="107"/>
                  </a:lnTo>
                  <a:lnTo>
                    <a:pt x="56" y="106"/>
                  </a:lnTo>
                  <a:lnTo>
                    <a:pt x="56" y="105"/>
                  </a:lnTo>
                  <a:lnTo>
                    <a:pt x="57" y="104"/>
                  </a:lnTo>
                  <a:lnTo>
                    <a:pt x="57" y="103"/>
                  </a:lnTo>
                  <a:lnTo>
                    <a:pt x="57" y="102"/>
                  </a:lnTo>
                  <a:lnTo>
                    <a:pt x="58" y="101"/>
                  </a:lnTo>
                  <a:lnTo>
                    <a:pt x="58" y="100"/>
                  </a:lnTo>
                  <a:lnTo>
                    <a:pt x="58" y="99"/>
                  </a:lnTo>
                  <a:lnTo>
                    <a:pt x="59" y="98"/>
                  </a:lnTo>
                  <a:lnTo>
                    <a:pt x="59" y="96"/>
                  </a:lnTo>
                  <a:lnTo>
                    <a:pt x="60" y="95"/>
                  </a:lnTo>
                  <a:lnTo>
                    <a:pt x="60" y="93"/>
                  </a:lnTo>
                  <a:lnTo>
                    <a:pt x="61" y="92"/>
                  </a:lnTo>
                  <a:lnTo>
                    <a:pt x="61" y="90"/>
                  </a:lnTo>
                  <a:lnTo>
                    <a:pt x="62" y="88"/>
                  </a:lnTo>
                  <a:lnTo>
                    <a:pt x="62" y="87"/>
                  </a:lnTo>
                  <a:lnTo>
                    <a:pt x="63" y="86"/>
                  </a:lnTo>
                  <a:lnTo>
                    <a:pt x="63" y="84"/>
                  </a:lnTo>
                  <a:lnTo>
                    <a:pt x="63" y="83"/>
                  </a:lnTo>
                  <a:lnTo>
                    <a:pt x="64" y="82"/>
                  </a:lnTo>
                  <a:lnTo>
                    <a:pt x="64" y="81"/>
                  </a:lnTo>
                  <a:lnTo>
                    <a:pt x="64" y="80"/>
                  </a:lnTo>
                  <a:lnTo>
                    <a:pt x="65" y="79"/>
                  </a:lnTo>
                  <a:lnTo>
                    <a:pt x="65" y="78"/>
                  </a:lnTo>
                  <a:lnTo>
                    <a:pt x="65" y="77"/>
                  </a:lnTo>
                  <a:lnTo>
                    <a:pt x="65" y="76"/>
                  </a:lnTo>
                  <a:lnTo>
                    <a:pt x="65" y="74"/>
                  </a:lnTo>
                  <a:lnTo>
                    <a:pt x="66" y="73"/>
                  </a:lnTo>
                  <a:lnTo>
                    <a:pt x="66" y="72"/>
                  </a:lnTo>
                  <a:lnTo>
                    <a:pt x="66" y="71"/>
                  </a:lnTo>
                  <a:lnTo>
                    <a:pt x="66" y="70"/>
                  </a:lnTo>
                  <a:lnTo>
                    <a:pt x="66" y="69"/>
                  </a:lnTo>
                  <a:lnTo>
                    <a:pt x="67" y="68"/>
                  </a:lnTo>
                  <a:lnTo>
                    <a:pt x="67" y="67"/>
                  </a:lnTo>
                  <a:lnTo>
                    <a:pt x="67" y="66"/>
                  </a:lnTo>
                  <a:lnTo>
                    <a:pt x="67" y="65"/>
                  </a:lnTo>
                  <a:lnTo>
                    <a:pt x="67" y="64"/>
                  </a:lnTo>
                  <a:lnTo>
                    <a:pt x="67" y="63"/>
                  </a:lnTo>
                  <a:lnTo>
                    <a:pt x="67" y="62"/>
                  </a:lnTo>
                  <a:lnTo>
                    <a:pt x="67" y="61"/>
                  </a:lnTo>
                  <a:lnTo>
                    <a:pt x="67" y="60"/>
                  </a:lnTo>
                  <a:lnTo>
                    <a:pt x="67" y="58"/>
                  </a:lnTo>
                  <a:lnTo>
                    <a:pt x="67" y="57"/>
                  </a:lnTo>
                  <a:lnTo>
                    <a:pt x="68" y="55"/>
                  </a:lnTo>
                  <a:lnTo>
                    <a:pt x="68" y="54"/>
                  </a:lnTo>
                  <a:lnTo>
                    <a:pt x="68" y="53"/>
                  </a:lnTo>
                  <a:lnTo>
                    <a:pt x="68" y="52"/>
                  </a:lnTo>
                  <a:lnTo>
                    <a:pt x="68" y="50"/>
                  </a:lnTo>
                  <a:lnTo>
                    <a:pt x="68" y="49"/>
                  </a:lnTo>
                  <a:lnTo>
                    <a:pt x="68" y="48"/>
                  </a:lnTo>
                  <a:lnTo>
                    <a:pt x="68" y="47"/>
                  </a:lnTo>
                  <a:lnTo>
                    <a:pt x="68" y="46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9" y="44"/>
                  </a:lnTo>
                  <a:lnTo>
                    <a:pt x="69" y="43"/>
                  </a:lnTo>
                  <a:lnTo>
                    <a:pt x="69" y="42"/>
                  </a:lnTo>
                  <a:lnTo>
                    <a:pt x="69" y="41"/>
                  </a:lnTo>
                  <a:lnTo>
                    <a:pt x="69" y="40"/>
                  </a:lnTo>
                  <a:lnTo>
                    <a:pt x="69" y="39"/>
                  </a:lnTo>
                  <a:lnTo>
                    <a:pt x="69" y="38"/>
                  </a:lnTo>
                  <a:lnTo>
                    <a:pt x="70" y="37"/>
                  </a:lnTo>
                  <a:lnTo>
                    <a:pt x="70" y="36"/>
                  </a:lnTo>
                  <a:lnTo>
                    <a:pt x="70" y="35"/>
                  </a:lnTo>
                  <a:lnTo>
                    <a:pt x="70" y="34"/>
                  </a:lnTo>
                  <a:lnTo>
                    <a:pt x="70" y="32"/>
                  </a:lnTo>
                  <a:lnTo>
                    <a:pt x="71" y="32"/>
                  </a:lnTo>
                  <a:lnTo>
                    <a:pt x="71" y="31"/>
                  </a:lnTo>
                  <a:lnTo>
                    <a:pt x="71" y="30"/>
                  </a:lnTo>
                  <a:lnTo>
                    <a:pt x="71" y="29"/>
                  </a:lnTo>
                  <a:lnTo>
                    <a:pt x="71" y="28"/>
                  </a:lnTo>
                  <a:lnTo>
                    <a:pt x="71" y="27"/>
                  </a:lnTo>
                  <a:lnTo>
                    <a:pt x="72" y="26"/>
                  </a:lnTo>
                  <a:lnTo>
                    <a:pt x="72" y="25"/>
                  </a:lnTo>
                  <a:lnTo>
                    <a:pt x="72" y="24"/>
                  </a:lnTo>
                  <a:lnTo>
                    <a:pt x="72" y="23"/>
                  </a:lnTo>
                  <a:lnTo>
                    <a:pt x="72" y="22"/>
                  </a:lnTo>
                  <a:lnTo>
                    <a:pt x="72" y="21"/>
                  </a:lnTo>
                  <a:lnTo>
                    <a:pt x="72" y="20"/>
                  </a:lnTo>
                  <a:lnTo>
                    <a:pt x="72" y="19"/>
                  </a:lnTo>
                  <a:lnTo>
                    <a:pt x="72" y="18"/>
                  </a:lnTo>
                  <a:lnTo>
                    <a:pt x="72" y="17"/>
                  </a:lnTo>
                  <a:lnTo>
                    <a:pt x="72" y="16"/>
                  </a:lnTo>
                  <a:lnTo>
                    <a:pt x="72" y="15"/>
                  </a:lnTo>
                  <a:lnTo>
                    <a:pt x="72" y="14"/>
                  </a:lnTo>
                  <a:lnTo>
                    <a:pt x="72" y="13"/>
                  </a:lnTo>
                  <a:lnTo>
                    <a:pt x="72" y="11"/>
                  </a:lnTo>
                  <a:lnTo>
                    <a:pt x="72" y="10"/>
                  </a:lnTo>
                  <a:lnTo>
                    <a:pt x="72" y="9"/>
                  </a:lnTo>
                  <a:lnTo>
                    <a:pt x="72" y="7"/>
                  </a:lnTo>
                  <a:lnTo>
                    <a:pt x="72" y="6"/>
                  </a:lnTo>
                  <a:lnTo>
                    <a:pt x="71" y="4"/>
                  </a:lnTo>
                  <a:lnTo>
                    <a:pt x="71" y="2"/>
                  </a:lnTo>
                  <a:lnTo>
                    <a:pt x="71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109" name="Freeform 98">
              <a:extLst>
                <a:ext uri="{FF2B5EF4-FFF2-40B4-BE49-F238E27FC236}">
                  <a16:creationId xmlns:a16="http://schemas.microsoft.com/office/drawing/2014/main" id="{5BE94410-D103-0D4A-9A47-68A161889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6" y="909"/>
              <a:ext cx="54" cy="183"/>
            </a:xfrm>
            <a:custGeom>
              <a:avLst/>
              <a:gdLst>
                <a:gd name="T0" fmla="*/ 2 w 72"/>
                <a:gd name="T1" fmla="*/ 2 h 244"/>
                <a:gd name="T2" fmla="*/ 2 w 72"/>
                <a:gd name="T3" fmla="*/ 2 h 244"/>
                <a:gd name="T4" fmla="*/ 2 w 72"/>
                <a:gd name="T5" fmla="*/ 2 h 244"/>
                <a:gd name="T6" fmla="*/ 2 w 72"/>
                <a:gd name="T7" fmla="*/ 2 h 244"/>
                <a:gd name="T8" fmla="*/ 2 w 72"/>
                <a:gd name="T9" fmla="*/ 2 h 244"/>
                <a:gd name="T10" fmla="*/ 2 w 72"/>
                <a:gd name="T11" fmla="*/ 2 h 244"/>
                <a:gd name="T12" fmla="*/ 2 w 72"/>
                <a:gd name="T13" fmla="*/ 2 h 244"/>
                <a:gd name="T14" fmla="*/ 2 w 72"/>
                <a:gd name="T15" fmla="*/ 2 h 244"/>
                <a:gd name="T16" fmla="*/ 2 w 72"/>
                <a:gd name="T17" fmla="*/ 2 h 244"/>
                <a:gd name="T18" fmla="*/ 2 w 72"/>
                <a:gd name="T19" fmla="*/ 2 h 244"/>
                <a:gd name="T20" fmla="*/ 2 w 72"/>
                <a:gd name="T21" fmla="*/ 2 h 244"/>
                <a:gd name="T22" fmla="*/ 2 w 72"/>
                <a:gd name="T23" fmla="*/ 2 h 244"/>
                <a:gd name="T24" fmla="*/ 2 w 72"/>
                <a:gd name="T25" fmla="*/ 2 h 244"/>
                <a:gd name="T26" fmla="*/ 2 w 72"/>
                <a:gd name="T27" fmla="*/ 2 h 244"/>
                <a:gd name="T28" fmla="*/ 2 w 72"/>
                <a:gd name="T29" fmla="*/ 2 h 244"/>
                <a:gd name="T30" fmla="*/ 2 w 72"/>
                <a:gd name="T31" fmla="*/ 2 h 244"/>
                <a:gd name="T32" fmla="*/ 2 w 72"/>
                <a:gd name="T33" fmla="*/ 2 h 244"/>
                <a:gd name="T34" fmla="*/ 2 w 72"/>
                <a:gd name="T35" fmla="*/ 2 h 244"/>
                <a:gd name="T36" fmla="*/ 2 w 72"/>
                <a:gd name="T37" fmla="*/ 2 h 244"/>
                <a:gd name="T38" fmla="*/ 2 w 72"/>
                <a:gd name="T39" fmla="*/ 2 h 244"/>
                <a:gd name="T40" fmla="*/ 2 w 72"/>
                <a:gd name="T41" fmla="*/ 2 h 244"/>
                <a:gd name="T42" fmla="*/ 2 w 72"/>
                <a:gd name="T43" fmla="*/ 2 h 244"/>
                <a:gd name="T44" fmla="*/ 2 w 72"/>
                <a:gd name="T45" fmla="*/ 2 h 244"/>
                <a:gd name="T46" fmla="*/ 2 w 72"/>
                <a:gd name="T47" fmla="*/ 2 h 244"/>
                <a:gd name="T48" fmla="*/ 2 w 72"/>
                <a:gd name="T49" fmla="*/ 2 h 244"/>
                <a:gd name="T50" fmla="*/ 2 w 72"/>
                <a:gd name="T51" fmla="*/ 3 h 244"/>
                <a:gd name="T52" fmla="*/ 2 w 72"/>
                <a:gd name="T53" fmla="*/ 3 h 244"/>
                <a:gd name="T54" fmla="*/ 2 w 72"/>
                <a:gd name="T55" fmla="*/ 3 h 244"/>
                <a:gd name="T56" fmla="*/ 2 w 72"/>
                <a:gd name="T57" fmla="*/ 3 h 244"/>
                <a:gd name="T58" fmla="*/ 2 w 72"/>
                <a:gd name="T59" fmla="*/ 3 h 244"/>
                <a:gd name="T60" fmla="*/ 2 w 72"/>
                <a:gd name="T61" fmla="*/ 3 h 244"/>
                <a:gd name="T62" fmla="*/ 2 w 72"/>
                <a:gd name="T63" fmla="*/ 3 h 244"/>
                <a:gd name="T64" fmla="*/ 2 w 72"/>
                <a:gd name="T65" fmla="*/ 3 h 244"/>
                <a:gd name="T66" fmla="*/ 2 w 72"/>
                <a:gd name="T67" fmla="*/ 4 h 244"/>
                <a:gd name="T68" fmla="*/ 2 w 72"/>
                <a:gd name="T69" fmla="*/ 4 h 244"/>
                <a:gd name="T70" fmla="*/ 2 w 72"/>
                <a:gd name="T71" fmla="*/ 4 h 244"/>
                <a:gd name="T72" fmla="*/ 2 w 72"/>
                <a:gd name="T73" fmla="*/ 4 h 244"/>
                <a:gd name="T74" fmla="*/ 2 w 72"/>
                <a:gd name="T75" fmla="*/ 4 h 244"/>
                <a:gd name="T76" fmla="*/ 2 w 72"/>
                <a:gd name="T77" fmla="*/ 4 h 244"/>
                <a:gd name="T78" fmla="*/ 2 w 72"/>
                <a:gd name="T79" fmla="*/ 4 h 244"/>
                <a:gd name="T80" fmla="*/ 2 w 72"/>
                <a:gd name="T81" fmla="*/ 4 h 244"/>
                <a:gd name="T82" fmla="*/ 2 w 72"/>
                <a:gd name="T83" fmla="*/ 4 h 244"/>
                <a:gd name="T84" fmla="*/ 2 w 72"/>
                <a:gd name="T85" fmla="*/ 4 h 244"/>
                <a:gd name="T86" fmla="*/ 2 w 72"/>
                <a:gd name="T87" fmla="*/ 4 h 244"/>
                <a:gd name="T88" fmla="*/ 2 w 72"/>
                <a:gd name="T89" fmla="*/ 4 h 244"/>
                <a:gd name="T90" fmla="*/ 2 w 72"/>
                <a:gd name="T91" fmla="*/ 4 h 244"/>
                <a:gd name="T92" fmla="*/ 2 w 72"/>
                <a:gd name="T93" fmla="*/ 4 h 244"/>
                <a:gd name="T94" fmla="*/ 2 w 72"/>
                <a:gd name="T95" fmla="*/ 5 h 244"/>
                <a:gd name="T96" fmla="*/ 2 w 72"/>
                <a:gd name="T97" fmla="*/ 5 h 244"/>
                <a:gd name="T98" fmla="*/ 2 w 72"/>
                <a:gd name="T99" fmla="*/ 5 h 244"/>
                <a:gd name="T100" fmla="*/ 2 w 72"/>
                <a:gd name="T101" fmla="*/ 5 h 244"/>
                <a:gd name="T102" fmla="*/ 2 w 72"/>
                <a:gd name="T103" fmla="*/ 5 h 244"/>
                <a:gd name="T104" fmla="*/ 2 w 72"/>
                <a:gd name="T105" fmla="*/ 5 h 244"/>
                <a:gd name="T106" fmla="*/ 2 w 72"/>
                <a:gd name="T107" fmla="*/ 5 h 244"/>
                <a:gd name="T108" fmla="*/ 2 w 72"/>
                <a:gd name="T109" fmla="*/ 5 h 244"/>
                <a:gd name="T110" fmla="*/ 2 w 72"/>
                <a:gd name="T111" fmla="*/ 5 h 244"/>
                <a:gd name="T112" fmla="*/ 2 w 72"/>
                <a:gd name="T113" fmla="*/ 5 h 24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2"/>
                <a:gd name="T172" fmla="*/ 0 h 244"/>
                <a:gd name="T173" fmla="*/ 72 w 72"/>
                <a:gd name="T174" fmla="*/ 244 h 24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2" h="244">
                  <a:moveTo>
                    <a:pt x="0" y="0"/>
                  </a:moveTo>
                  <a:lnTo>
                    <a:pt x="2" y="2"/>
                  </a:lnTo>
                  <a:lnTo>
                    <a:pt x="3" y="5"/>
                  </a:lnTo>
                  <a:lnTo>
                    <a:pt x="4" y="7"/>
                  </a:lnTo>
                  <a:lnTo>
                    <a:pt x="6" y="9"/>
                  </a:lnTo>
                  <a:lnTo>
                    <a:pt x="7" y="11"/>
                  </a:lnTo>
                  <a:lnTo>
                    <a:pt x="8" y="13"/>
                  </a:lnTo>
                  <a:lnTo>
                    <a:pt x="9" y="15"/>
                  </a:lnTo>
                  <a:lnTo>
                    <a:pt x="10" y="16"/>
                  </a:lnTo>
                  <a:lnTo>
                    <a:pt x="11" y="18"/>
                  </a:lnTo>
                  <a:lnTo>
                    <a:pt x="11" y="19"/>
                  </a:lnTo>
                  <a:lnTo>
                    <a:pt x="12" y="21"/>
                  </a:lnTo>
                  <a:lnTo>
                    <a:pt x="13" y="22"/>
                  </a:lnTo>
                  <a:lnTo>
                    <a:pt x="14" y="23"/>
                  </a:lnTo>
                  <a:lnTo>
                    <a:pt x="14" y="24"/>
                  </a:lnTo>
                  <a:lnTo>
                    <a:pt x="15" y="27"/>
                  </a:lnTo>
                  <a:lnTo>
                    <a:pt x="15" y="28"/>
                  </a:lnTo>
                  <a:lnTo>
                    <a:pt x="16" y="29"/>
                  </a:lnTo>
                  <a:lnTo>
                    <a:pt x="16" y="30"/>
                  </a:lnTo>
                  <a:lnTo>
                    <a:pt x="17" y="31"/>
                  </a:lnTo>
                  <a:lnTo>
                    <a:pt x="18" y="32"/>
                  </a:lnTo>
                  <a:lnTo>
                    <a:pt x="18" y="33"/>
                  </a:lnTo>
                  <a:lnTo>
                    <a:pt x="18" y="34"/>
                  </a:lnTo>
                  <a:lnTo>
                    <a:pt x="19" y="35"/>
                  </a:lnTo>
                  <a:lnTo>
                    <a:pt x="19" y="36"/>
                  </a:lnTo>
                  <a:lnTo>
                    <a:pt x="20" y="37"/>
                  </a:lnTo>
                  <a:lnTo>
                    <a:pt x="20" y="38"/>
                  </a:lnTo>
                  <a:lnTo>
                    <a:pt x="21" y="39"/>
                  </a:lnTo>
                  <a:lnTo>
                    <a:pt x="21" y="40"/>
                  </a:lnTo>
                  <a:lnTo>
                    <a:pt x="22" y="42"/>
                  </a:lnTo>
                  <a:lnTo>
                    <a:pt x="22" y="43"/>
                  </a:lnTo>
                  <a:lnTo>
                    <a:pt x="23" y="44"/>
                  </a:lnTo>
                  <a:lnTo>
                    <a:pt x="23" y="46"/>
                  </a:lnTo>
                  <a:lnTo>
                    <a:pt x="24" y="47"/>
                  </a:lnTo>
                  <a:lnTo>
                    <a:pt x="24" y="48"/>
                  </a:lnTo>
                  <a:lnTo>
                    <a:pt x="25" y="49"/>
                  </a:lnTo>
                  <a:lnTo>
                    <a:pt x="25" y="50"/>
                  </a:lnTo>
                  <a:lnTo>
                    <a:pt x="26" y="51"/>
                  </a:lnTo>
                  <a:lnTo>
                    <a:pt x="26" y="52"/>
                  </a:lnTo>
                  <a:lnTo>
                    <a:pt x="26" y="53"/>
                  </a:lnTo>
                  <a:lnTo>
                    <a:pt x="27" y="54"/>
                  </a:lnTo>
                  <a:lnTo>
                    <a:pt x="27" y="55"/>
                  </a:lnTo>
                  <a:lnTo>
                    <a:pt x="28" y="56"/>
                  </a:lnTo>
                  <a:lnTo>
                    <a:pt x="28" y="57"/>
                  </a:lnTo>
                  <a:lnTo>
                    <a:pt x="29" y="58"/>
                  </a:lnTo>
                  <a:lnTo>
                    <a:pt x="29" y="59"/>
                  </a:lnTo>
                  <a:lnTo>
                    <a:pt x="29" y="60"/>
                  </a:lnTo>
                  <a:lnTo>
                    <a:pt x="29" y="61"/>
                  </a:lnTo>
                  <a:lnTo>
                    <a:pt x="30" y="61"/>
                  </a:lnTo>
                  <a:lnTo>
                    <a:pt x="30" y="62"/>
                  </a:lnTo>
                  <a:lnTo>
                    <a:pt x="30" y="63"/>
                  </a:lnTo>
                  <a:lnTo>
                    <a:pt x="31" y="64"/>
                  </a:lnTo>
                  <a:lnTo>
                    <a:pt x="31" y="65"/>
                  </a:lnTo>
                  <a:lnTo>
                    <a:pt x="31" y="66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3" y="70"/>
                  </a:lnTo>
                  <a:lnTo>
                    <a:pt x="33" y="71"/>
                  </a:lnTo>
                  <a:lnTo>
                    <a:pt x="34" y="73"/>
                  </a:lnTo>
                  <a:lnTo>
                    <a:pt x="34" y="74"/>
                  </a:lnTo>
                  <a:lnTo>
                    <a:pt x="35" y="75"/>
                  </a:lnTo>
                  <a:lnTo>
                    <a:pt x="35" y="77"/>
                  </a:lnTo>
                  <a:lnTo>
                    <a:pt x="36" y="79"/>
                  </a:lnTo>
                  <a:lnTo>
                    <a:pt x="37" y="80"/>
                  </a:lnTo>
                  <a:lnTo>
                    <a:pt x="37" y="82"/>
                  </a:lnTo>
                  <a:lnTo>
                    <a:pt x="39" y="83"/>
                  </a:lnTo>
                  <a:lnTo>
                    <a:pt x="39" y="85"/>
                  </a:lnTo>
                  <a:lnTo>
                    <a:pt x="40" y="86"/>
                  </a:lnTo>
                  <a:lnTo>
                    <a:pt x="40" y="87"/>
                  </a:lnTo>
                  <a:lnTo>
                    <a:pt x="41" y="88"/>
                  </a:lnTo>
                  <a:lnTo>
                    <a:pt x="41" y="89"/>
                  </a:lnTo>
                  <a:lnTo>
                    <a:pt x="41" y="90"/>
                  </a:lnTo>
                  <a:lnTo>
                    <a:pt x="42" y="91"/>
                  </a:lnTo>
                  <a:lnTo>
                    <a:pt x="42" y="92"/>
                  </a:lnTo>
                  <a:lnTo>
                    <a:pt x="42" y="93"/>
                  </a:lnTo>
                  <a:lnTo>
                    <a:pt x="43" y="94"/>
                  </a:lnTo>
                  <a:lnTo>
                    <a:pt x="43" y="95"/>
                  </a:lnTo>
                  <a:lnTo>
                    <a:pt x="43" y="96"/>
                  </a:lnTo>
                  <a:lnTo>
                    <a:pt x="44" y="97"/>
                  </a:lnTo>
                  <a:lnTo>
                    <a:pt x="44" y="98"/>
                  </a:lnTo>
                  <a:lnTo>
                    <a:pt x="44" y="99"/>
                  </a:lnTo>
                  <a:lnTo>
                    <a:pt x="45" y="100"/>
                  </a:lnTo>
                  <a:lnTo>
                    <a:pt x="45" y="101"/>
                  </a:lnTo>
                  <a:lnTo>
                    <a:pt x="45" y="102"/>
                  </a:lnTo>
                  <a:lnTo>
                    <a:pt x="46" y="103"/>
                  </a:lnTo>
                  <a:lnTo>
                    <a:pt x="46" y="104"/>
                  </a:lnTo>
                  <a:lnTo>
                    <a:pt x="46" y="105"/>
                  </a:lnTo>
                  <a:lnTo>
                    <a:pt x="47" y="106"/>
                  </a:lnTo>
                  <a:lnTo>
                    <a:pt x="47" y="107"/>
                  </a:lnTo>
                  <a:lnTo>
                    <a:pt x="48" y="110"/>
                  </a:lnTo>
                  <a:lnTo>
                    <a:pt x="48" y="111"/>
                  </a:lnTo>
                  <a:lnTo>
                    <a:pt x="48" y="113"/>
                  </a:lnTo>
                  <a:lnTo>
                    <a:pt x="49" y="114"/>
                  </a:lnTo>
                  <a:lnTo>
                    <a:pt x="49" y="116"/>
                  </a:lnTo>
                  <a:lnTo>
                    <a:pt x="50" y="117"/>
                  </a:lnTo>
                  <a:lnTo>
                    <a:pt x="50" y="119"/>
                  </a:lnTo>
                  <a:lnTo>
                    <a:pt x="51" y="120"/>
                  </a:lnTo>
                  <a:lnTo>
                    <a:pt x="51" y="122"/>
                  </a:lnTo>
                  <a:lnTo>
                    <a:pt x="52" y="123"/>
                  </a:lnTo>
                  <a:lnTo>
                    <a:pt x="52" y="124"/>
                  </a:lnTo>
                  <a:lnTo>
                    <a:pt x="52" y="125"/>
                  </a:lnTo>
                  <a:lnTo>
                    <a:pt x="53" y="126"/>
                  </a:lnTo>
                  <a:lnTo>
                    <a:pt x="53" y="127"/>
                  </a:lnTo>
                  <a:lnTo>
                    <a:pt x="53" y="128"/>
                  </a:lnTo>
                  <a:lnTo>
                    <a:pt x="54" y="129"/>
                  </a:lnTo>
                  <a:lnTo>
                    <a:pt x="54" y="130"/>
                  </a:lnTo>
                  <a:lnTo>
                    <a:pt x="54" y="131"/>
                  </a:lnTo>
                  <a:lnTo>
                    <a:pt x="55" y="132"/>
                  </a:lnTo>
                  <a:lnTo>
                    <a:pt x="55" y="133"/>
                  </a:lnTo>
                  <a:lnTo>
                    <a:pt x="55" y="134"/>
                  </a:lnTo>
                  <a:lnTo>
                    <a:pt x="55" y="135"/>
                  </a:lnTo>
                  <a:lnTo>
                    <a:pt x="56" y="135"/>
                  </a:lnTo>
                  <a:lnTo>
                    <a:pt x="56" y="136"/>
                  </a:lnTo>
                  <a:lnTo>
                    <a:pt x="56" y="137"/>
                  </a:lnTo>
                  <a:lnTo>
                    <a:pt x="56" y="138"/>
                  </a:lnTo>
                  <a:lnTo>
                    <a:pt x="57" y="139"/>
                  </a:lnTo>
                  <a:lnTo>
                    <a:pt x="57" y="140"/>
                  </a:lnTo>
                  <a:lnTo>
                    <a:pt x="57" y="141"/>
                  </a:lnTo>
                  <a:lnTo>
                    <a:pt x="58" y="142"/>
                  </a:lnTo>
                  <a:lnTo>
                    <a:pt x="58" y="143"/>
                  </a:lnTo>
                  <a:lnTo>
                    <a:pt x="58" y="145"/>
                  </a:lnTo>
                  <a:lnTo>
                    <a:pt x="59" y="146"/>
                  </a:lnTo>
                  <a:lnTo>
                    <a:pt x="59" y="147"/>
                  </a:lnTo>
                  <a:lnTo>
                    <a:pt x="60" y="149"/>
                  </a:lnTo>
                  <a:lnTo>
                    <a:pt x="60" y="151"/>
                  </a:lnTo>
                  <a:lnTo>
                    <a:pt x="61" y="153"/>
                  </a:lnTo>
                  <a:lnTo>
                    <a:pt x="61" y="155"/>
                  </a:lnTo>
                  <a:lnTo>
                    <a:pt x="62" y="156"/>
                  </a:lnTo>
                  <a:lnTo>
                    <a:pt x="62" y="158"/>
                  </a:lnTo>
                  <a:lnTo>
                    <a:pt x="63" y="159"/>
                  </a:lnTo>
                  <a:lnTo>
                    <a:pt x="63" y="160"/>
                  </a:lnTo>
                  <a:lnTo>
                    <a:pt x="63" y="161"/>
                  </a:lnTo>
                  <a:lnTo>
                    <a:pt x="64" y="163"/>
                  </a:lnTo>
                  <a:lnTo>
                    <a:pt x="64" y="164"/>
                  </a:lnTo>
                  <a:lnTo>
                    <a:pt x="64" y="165"/>
                  </a:lnTo>
                  <a:lnTo>
                    <a:pt x="65" y="166"/>
                  </a:lnTo>
                  <a:lnTo>
                    <a:pt x="65" y="167"/>
                  </a:lnTo>
                  <a:lnTo>
                    <a:pt x="65" y="168"/>
                  </a:lnTo>
                  <a:lnTo>
                    <a:pt x="65" y="169"/>
                  </a:lnTo>
                  <a:lnTo>
                    <a:pt x="66" y="170"/>
                  </a:lnTo>
                  <a:lnTo>
                    <a:pt x="66" y="171"/>
                  </a:lnTo>
                  <a:lnTo>
                    <a:pt x="66" y="172"/>
                  </a:lnTo>
                  <a:lnTo>
                    <a:pt x="66" y="173"/>
                  </a:lnTo>
                  <a:lnTo>
                    <a:pt x="66" y="174"/>
                  </a:lnTo>
                  <a:lnTo>
                    <a:pt x="66" y="175"/>
                  </a:lnTo>
                  <a:lnTo>
                    <a:pt x="67" y="176"/>
                  </a:lnTo>
                  <a:lnTo>
                    <a:pt x="67" y="177"/>
                  </a:lnTo>
                  <a:lnTo>
                    <a:pt x="67" y="178"/>
                  </a:lnTo>
                  <a:lnTo>
                    <a:pt x="67" y="179"/>
                  </a:lnTo>
                  <a:lnTo>
                    <a:pt x="67" y="180"/>
                  </a:lnTo>
                  <a:lnTo>
                    <a:pt x="67" y="182"/>
                  </a:lnTo>
                  <a:lnTo>
                    <a:pt x="67" y="183"/>
                  </a:lnTo>
                  <a:lnTo>
                    <a:pt x="67" y="184"/>
                  </a:lnTo>
                  <a:lnTo>
                    <a:pt x="67" y="185"/>
                  </a:lnTo>
                  <a:lnTo>
                    <a:pt x="67" y="187"/>
                  </a:lnTo>
                  <a:lnTo>
                    <a:pt x="68" y="188"/>
                  </a:lnTo>
                  <a:lnTo>
                    <a:pt x="68" y="190"/>
                  </a:lnTo>
                  <a:lnTo>
                    <a:pt x="68" y="191"/>
                  </a:lnTo>
                  <a:lnTo>
                    <a:pt x="68" y="193"/>
                  </a:lnTo>
                  <a:lnTo>
                    <a:pt x="68" y="194"/>
                  </a:lnTo>
                  <a:lnTo>
                    <a:pt x="68" y="195"/>
                  </a:lnTo>
                  <a:lnTo>
                    <a:pt x="68" y="196"/>
                  </a:lnTo>
                  <a:lnTo>
                    <a:pt x="68" y="197"/>
                  </a:lnTo>
                  <a:lnTo>
                    <a:pt x="68" y="198"/>
                  </a:lnTo>
                  <a:lnTo>
                    <a:pt x="68" y="199"/>
                  </a:lnTo>
                  <a:lnTo>
                    <a:pt x="68" y="200"/>
                  </a:lnTo>
                  <a:lnTo>
                    <a:pt x="69" y="201"/>
                  </a:lnTo>
                  <a:lnTo>
                    <a:pt x="69" y="202"/>
                  </a:lnTo>
                  <a:lnTo>
                    <a:pt x="69" y="203"/>
                  </a:lnTo>
                  <a:lnTo>
                    <a:pt x="69" y="204"/>
                  </a:lnTo>
                  <a:lnTo>
                    <a:pt x="69" y="205"/>
                  </a:lnTo>
                  <a:lnTo>
                    <a:pt x="69" y="206"/>
                  </a:lnTo>
                  <a:lnTo>
                    <a:pt x="70" y="207"/>
                  </a:lnTo>
                  <a:lnTo>
                    <a:pt x="70" y="208"/>
                  </a:lnTo>
                  <a:lnTo>
                    <a:pt x="70" y="209"/>
                  </a:lnTo>
                  <a:lnTo>
                    <a:pt x="70" y="210"/>
                  </a:lnTo>
                  <a:lnTo>
                    <a:pt x="70" y="211"/>
                  </a:lnTo>
                  <a:lnTo>
                    <a:pt x="71" y="212"/>
                  </a:lnTo>
                  <a:lnTo>
                    <a:pt x="71" y="213"/>
                  </a:lnTo>
                  <a:lnTo>
                    <a:pt x="71" y="214"/>
                  </a:lnTo>
                  <a:lnTo>
                    <a:pt x="71" y="215"/>
                  </a:lnTo>
                  <a:lnTo>
                    <a:pt x="71" y="216"/>
                  </a:lnTo>
                  <a:lnTo>
                    <a:pt x="71" y="217"/>
                  </a:lnTo>
                  <a:lnTo>
                    <a:pt x="72" y="217"/>
                  </a:lnTo>
                  <a:lnTo>
                    <a:pt x="72" y="218"/>
                  </a:lnTo>
                  <a:lnTo>
                    <a:pt x="72" y="219"/>
                  </a:lnTo>
                  <a:lnTo>
                    <a:pt x="72" y="220"/>
                  </a:lnTo>
                  <a:lnTo>
                    <a:pt x="72" y="221"/>
                  </a:lnTo>
                  <a:lnTo>
                    <a:pt x="72" y="222"/>
                  </a:lnTo>
                  <a:lnTo>
                    <a:pt x="72" y="223"/>
                  </a:lnTo>
                  <a:lnTo>
                    <a:pt x="72" y="224"/>
                  </a:lnTo>
                  <a:lnTo>
                    <a:pt x="72" y="225"/>
                  </a:lnTo>
                  <a:lnTo>
                    <a:pt x="72" y="226"/>
                  </a:lnTo>
                  <a:lnTo>
                    <a:pt x="72" y="227"/>
                  </a:lnTo>
                  <a:lnTo>
                    <a:pt x="72" y="228"/>
                  </a:lnTo>
                  <a:lnTo>
                    <a:pt x="72" y="229"/>
                  </a:lnTo>
                  <a:lnTo>
                    <a:pt x="72" y="230"/>
                  </a:lnTo>
                  <a:lnTo>
                    <a:pt x="72" y="231"/>
                  </a:lnTo>
                  <a:lnTo>
                    <a:pt x="72" y="232"/>
                  </a:lnTo>
                  <a:lnTo>
                    <a:pt x="72" y="233"/>
                  </a:lnTo>
                  <a:lnTo>
                    <a:pt x="72" y="236"/>
                  </a:lnTo>
                  <a:lnTo>
                    <a:pt x="72" y="237"/>
                  </a:lnTo>
                  <a:lnTo>
                    <a:pt x="72" y="239"/>
                  </a:lnTo>
                  <a:lnTo>
                    <a:pt x="71" y="241"/>
                  </a:lnTo>
                  <a:lnTo>
                    <a:pt x="71" y="242"/>
                  </a:lnTo>
                  <a:lnTo>
                    <a:pt x="71" y="244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110" name="Freeform 99">
              <a:extLst>
                <a:ext uri="{FF2B5EF4-FFF2-40B4-BE49-F238E27FC236}">
                  <a16:creationId xmlns:a16="http://schemas.microsoft.com/office/drawing/2014/main" id="{AF74D5E8-F98A-AA4C-A2C4-C409154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6" y="1091"/>
              <a:ext cx="54" cy="184"/>
            </a:xfrm>
            <a:custGeom>
              <a:avLst/>
              <a:gdLst>
                <a:gd name="T0" fmla="*/ 2 w 72"/>
                <a:gd name="T1" fmla="*/ 5 h 245"/>
                <a:gd name="T2" fmla="*/ 2 w 72"/>
                <a:gd name="T3" fmla="*/ 5 h 245"/>
                <a:gd name="T4" fmla="*/ 2 w 72"/>
                <a:gd name="T5" fmla="*/ 5 h 245"/>
                <a:gd name="T6" fmla="*/ 2 w 72"/>
                <a:gd name="T7" fmla="*/ 5 h 245"/>
                <a:gd name="T8" fmla="*/ 2 w 72"/>
                <a:gd name="T9" fmla="*/ 5 h 245"/>
                <a:gd name="T10" fmla="*/ 2 w 72"/>
                <a:gd name="T11" fmla="*/ 5 h 245"/>
                <a:gd name="T12" fmla="*/ 2 w 72"/>
                <a:gd name="T13" fmla="*/ 4 h 245"/>
                <a:gd name="T14" fmla="*/ 2 w 72"/>
                <a:gd name="T15" fmla="*/ 4 h 245"/>
                <a:gd name="T16" fmla="*/ 2 w 72"/>
                <a:gd name="T17" fmla="*/ 4 h 245"/>
                <a:gd name="T18" fmla="*/ 2 w 72"/>
                <a:gd name="T19" fmla="*/ 4 h 245"/>
                <a:gd name="T20" fmla="*/ 2 w 72"/>
                <a:gd name="T21" fmla="*/ 4 h 245"/>
                <a:gd name="T22" fmla="*/ 2 w 72"/>
                <a:gd name="T23" fmla="*/ 4 h 245"/>
                <a:gd name="T24" fmla="*/ 2 w 72"/>
                <a:gd name="T25" fmla="*/ 4 h 245"/>
                <a:gd name="T26" fmla="*/ 2 w 72"/>
                <a:gd name="T27" fmla="*/ 4 h 245"/>
                <a:gd name="T28" fmla="*/ 2 w 72"/>
                <a:gd name="T29" fmla="*/ 4 h 245"/>
                <a:gd name="T30" fmla="*/ 2 w 72"/>
                <a:gd name="T31" fmla="*/ 4 h 245"/>
                <a:gd name="T32" fmla="*/ 2 w 72"/>
                <a:gd name="T33" fmla="*/ 4 h 245"/>
                <a:gd name="T34" fmla="*/ 2 w 72"/>
                <a:gd name="T35" fmla="*/ 4 h 245"/>
                <a:gd name="T36" fmla="*/ 2 w 72"/>
                <a:gd name="T37" fmla="*/ 3 h 245"/>
                <a:gd name="T38" fmla="*/ 2 w 72"/>
                <a:gd name="T39" fmla="*/ 3 h 245"/>
                <a:gd name="T40" fmla="*/ 2 w 72"/>
                <a:gd name="T41" fmla="*/ 3 h 245"/>
                <a:gd name="T42" fmla="*/ 2 w 72"/>
                <a:gd name="T43" fmla="*/ 3 h 245"/>
                <a:gd name="T44" fmla="*/ 2 w 72"/>
                <a:gd name="T45" fmla="*/ 3 h 245"/>
                <a:gd name="T46" fmla="*/ 2 w 72"/>
                <a:gd name="T47" fmla="*/ 3 h 245"/>
                <a:gd name="T48" fmla="*/ 2 w 72"/>
                <a:gd name="T49" fmla="*/ 3 h 245"/>
                <a:gd name="T50" fmla="*/ 2 w 72"/>
                <a:gd name="T51" fmla="*/ 3 h 245"/>
                <a:gd name="T52" fmla="*/ 2 w 72"/>
                <a:gd name="T53" fmla="*/ 3 h 245"/>
                <a:gd name="T54" fmla="*/ 2 w 72"/>
                <a:gd name="T55" fmla="*/ 2 h 245"/>
                <a:gd name="T56" fmla="*/ 2 w 72"/>
                <a:gd name="T57" fmla="*/ 2 h 245"/>
                <a:gd name="T58" fmla="*/ 2 w 72"/>
                <a:gd name="T59" fmla="*/ 2 h 245"/>
                <a:gd name="T60" fmla="*/ 2 w 72"/>
                <a:gd name="T61" fmla="*/ 2 h 245"/>
                <a:gd name="T62" fmla="*/ 2 w 72"/>
                <a:gd name="T63" fmla="*/ 2 h 245"/>
                <a:gd name="T64" fmla="*/ 2 w 72"/>
                <a:gd name="T65" fmla="*/ 2 h 245"/>
                <a:gd name="T66" fmla="*/ 2 w 72"/>
                <a:gd name="T67" fmla="*/ 2 h 245"/>
                <a:gd name="T68" fmla="*/ 2 w 72"/>
                <a:gd name="T69" fmla="*/ 2 h 245"/>
                <a:gd name="T70" fmla="*/ 2 w 72"/>
                <a:gd name="T71" fmla="*/ 2 h 245"/>
                <a:gd name="T72" fmla="*/ 2 w 72"/>
                <a:gd name="T73" fmla="*/ 2 h 245"/>
                <a:gd name="T74" fmla="*/ 2 w 72"/>
                <a:gd name="T75" fmla="*/ 2 h 245"/>
                <a:gd name="T76" fmla="*/ 2 w 72"/>
                <a:gd name="T77" fmla="*/ 2 h 245"/>
                <a:gd name="T78" fmla="*/ 2 w 72"/>
                <a:gd name="T79" fmla="*/ 2 h 245"/>
                <a:gd name="T80" fmla="*/ 2 w 72"/>
                <a:gd name="T81" fmla="*/ 2 h 245"/>
                <a:gd name="T82" fmla="*/ 2 w 72"/>
                <a:gd name="T83" fmla="*/ 2 h 245"/>
                <a:gd name="T84" fmla="*/ 2 w 72"/>
                <a:gd name="T85" fmla="*/ 2 h 245"/>
                <a:gd name="T86" fmla="*/ 2 w 72"/>
                <a:gd name="T87" fmla="*/ 2 h 245"/>
                <a:gd name="T88" fmla="*/ 2 w 72"/>
                <a:gd name="T89" fmla="*/ 2 h 245"/>
                <a:gd name="T90" fmla="*/ 2 w 72"/>
                <a:gd name="T91" fmla="*/ 2 h 245"/>
                <a:gd name="T92" fmla="*/ 2 w 72"/>
                <a:gd name="T93" fmla="*/ 2 h 245"/>
                <a:gd name="T94" fmla="*/ 2 w 72"/>
                <a:gd name="T95" fmla="*/ 2 h 245"/>
                <a:gd name="T96" fmla="*/ 2 w 72"/>
                <a:gd name="T97" fmla="*/ 2 h 245"/>
                <a:gd name="T98" fmla="*/ 2 w 72"/>
                <a:gd name="T99" fmla="*/ 2 h 245"/>
                <a:gd name="T100" fmla="*/ 2 w 72"/>
                <a:gd name="T101" fmla="*/ 2 h 245"/>
                <a:gd name="T102" fmla="*/ 2 w 72"/>
                <a:gd name="T103" fmla="*/ 2 h 245"/>
                <a:gd name="T104" fmla="*/ 2 w 72"/>
                <a:gd name="T105" fmla="*/ 2 h 245"/>
                <a:gd name="T106" fmla="*/ 2 w 72"/>
                <a:gd name="T107" fmla="*/ 2 h 245"/>
                <a:gd name="T108" fmla="*/ 2 w 72"/>
                <a:gd name="T109" fmla="*/ 2 h 245"/>
                <a:gd name="T110" fmla="*/ 2 w 72"/>
                <a:gd name="T111" fmla="*/ 2 h 245"/>
                <a:gd name="T112" fmla="*/ 2 w 72"/>
                <a:gd name="T113" fmla="*/ 2 h 24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2"/>
                <a:gd name="T172" fmla="*/ 0 h 245"/>
                <a:gd name="T173" fmla="*/ 72 w 72"/>
                <a:gd name="T174" fmla="*/ 245 h 24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2" h="245">
                  <a:moveTo>
                    <a:pt x="0" y="245"/>
                  </a:moveTo>
                  <a:lnTo>
                    <a:pt x="2" y="241"/>
                  </a:lnTo>
                  <a:lnTo>
                    <a:pt x="3" y="239"/>
                  </a:lnTo>
                  <a:lnTo>
                    <a:pt x="4" y="236"/>
                  </a:lnTo>
                  <a:lnTo>
                    <a:pt x="6" y="234"/>
                  </a:lnTo>
                  <a:lnTo>
                    <a:pt x="7" y="232"/>
                  </a:lnTo>
                  <a:lnTo>
                    <a:pt x="8" y="230"/>
                  </a:lnTo>
                  <a:lnTo>
                    <a:pt x="9" y="229"/>
                  </a:lnTo>
                  <a:lnTo>
                    <a:pt x="10" y="227"/>
                  </a:lnTo>
                  <a:lnTo>
                    <a:pt x="11" y="225"/>
                  </a:lnTo>
                  <a:lnTo>
                    <a:pt x="11" y="224"/>
                  </a:lnTo>
                  <a:lnTo>
                    <a:pt x="12" y="223"/>
                  </a:lnTo>
                  <a:lnTo>
                    <a:pt x="13" y="221"/>
                  </a:lnTo>
                  <a:lnTo>
                    <a:pt x="14" y="220"/>
                  </a:lnTo>
                  <a:lnTo>
                    <a:pt x="14" y="219"/>
                  </a:lnTo>
                  <a:lnTo>
                    <a:pt x="15" y="218"/>
                  </a:lnTo>
                  <a:lnTo>
                    <a:pt x="15" y="217"/>
                  </a:lnTo>
                  <a:lnTo>
                    <a:pt x="16" y="216"/>
                  </a:lnTo>
                  <a:lnTo>
                    <a:pt x="16" y="215"/>
                  </a:lnTo>
                  <a:lnTo>
                    <a:pt x="17" y="214"/>
                  </a:lnTo>
                  <a:lnTo>
                    <a:pt x="17" y="213"/>
                  </a:lnTo>
                  <a:lnTo>
                    <a:pt x="18" y="212"/>
                  </a:lnTo>
                  <a:lnTo>
                    <a:pt x="18" y="211"/>
                  </a:lnTo>
                  <a:lnTo>
                    <a:pt x="18" y="210"/>
                  </a:lnTo>
                  <a:lnTo>
                    <a:pt x="19" y="209"/>
                  </a:lnTo>
                  <a:lnTo>
                    <a:pt x="19" y="208"/>
                  </a:lnTo>
                  <a:lnTo>
                    <a:pt x="20" y="207"/>
                  </a:lnTo>
                  <a:lnTo>
                    <a:pt x="20" y="206"/>
                  </a:lnTo>
                  <a:lnTo>
                    <a:pt x="21" y="205"/>
                  </a:lnTo>
                  <a:lnTo>
                    <a:pt x="21" y="204"/>
                  </a:lnTo>
                  <a:lnTo>
                    <a:pt x="22" y="203"/>
                  </a:lnTo>
                  <a:lnTo>
                    <a:pt x="22" y="202"/>
                  </a:lnTo>
                  <a:lnTo>
                    <a:pt x="23" y="199"/>
                  </a:lnTo>
                  <a:lnTo>
                    <a:pt x="23" y="198"/>
                  </a:lnTo>
                  <a:lnTo>
                    <a:pt x="24" y="197"/>
                  </a:lnTo>
                  <a:lnTo>
                    <a:pt x="24" y="195"/>
                  </a:lnTo>
                  <a:lnTo>
                    <a:pt x="25" y="194"/>
                  </a:lnTo>
                  <a:lnTo>
                    <a:pt x="25" y="193"/>
                  </a:lnTo>
                  <a:lnTo>
                    <a:pt x="26" y="192"/>
                  </a:lnTo>
                  <a:lnTo>
                    <a:pt x="26" y="191"/>
                  </a:lnTo>
                  <a:lnTo>
                    <a:pt x="26" y="190"/>
                  </a:lnTo>
                  <a:lnTo>
                    <a:pt x="27" y="189"/>
                  </a:lnTo>
                  <a:lnTo>
                    <a:pt x="27" y="188"/>
                  </a:lnTo>
                  <a:lnTo>
                    <a:pt x="28" y="188"/>
                  </a:lnTo>
                  <a:lnTo>
                    <a:pt x="28" y="187"/>
                  </a:lnTo>
                  <a:lnTo>
                    <a:pt x="28" y="186"/>
                  </a:lnTo>
                  <a:lnTo>
                    <a:pt x="29" y="185"/>
                  </a:lnTo>
                  <a:lnTo>
                    <a:pt x="29" y="184"/>
                  </a:lnTo>
                  <a:lnTo>
                    <a:pt x="29" y="183"/>
                  </a:lnTo>
                  <a:lnTo>
                    <a:pt x="30" y="182"/>
                  </a:lnTo>
                  <a:lnTo>
                    <a:pt x="30" y="181"/>
                  </a:lnTo>
                  <a:lnTo>
                    <a:pt x="31" y="180"/>
                  </a:lnTo>
                  <a:lnTo>
                    <a:pt x="31" y="179"/>
                  </a:lnTo>
                  <a:lnTo>
                    <a:pt x="31" y="178"/>
                  </a:lnTo>
                  <a:lnTo>
                    <a:pt x="32" y="177"/>
                  </a:lnTo>
                  <a:lnTo>
                    <a:pt x="32" y="176"/>
                  </a:lnTo>
                  <a:lnTo>
                    <a:pt x="33" y="174"/>
                  </a:lnTo>
                  <a:lnTo>
                    <a:pt x="33" y="173"/>
                  </a:lnTo>
                  <a:lnTo>
                    <a:pt x="34" y="172"/>
                  </a:lnTo>
                  <a:lnTo>
                    <a:pt x="34" y="171"/>
                  </a:lnTo>
                  <a:lnTo>
                    <a:pt x="35" y="169"/>
                  </a:lnTo>
                  <a:lnTo>
                    <a:pt x="35" y="168"/>
                  </a:lnTo>
                  <a:lnTo>
                    <a:pt x="36" y="166"/>
                  </a:lnTo>
                  <a:lnTo>
                    <a:pt x="37" y="164"/>
                  </a:lnTo>
                  <a:lnTo>
                    <a:pt x="37" y="163"/>
                  </a:lnTo>
                  <a:lnTo>
                    <a:pt x="39" y="161"/>
                  </a:lnTo>
                  <a:lnTo>
                    <a:pt x="39" y="160"/>
                  </a:lnTo>
                  <a:lnTo>
                    <a:pt x="40" y="159"/>
                  </a:lnTo>
                  <a:lnTo>
                    <a:pt x="40" y="156"/>
                  </a:lnTo>
                  <a:lnTo>
                    <a:pt x="41" y="155"/>
                  </a:lnTo>
                  <a:lnTo>
                    <a:pt x="41" y="154"/>
                  </a:lnTo>
                  <a:lnTo>
                    <a:pt x="41" y="153"/>
                  </a:lnTo>
                  <a:lnTo>
                    <a:pt x="42" y="152"/>
                  </a:lnTo>
                  <a:lnTo>
                    <a:pt x="42" y="151"/>
                  </a:lnTo>
                  <a:lnTo>
                    <a:pt x="42" y="150"/>
                  </a:lnTo>
                  <a:lnTo>
                    <a:pt x="43" y="149"/>
                  </a:lnTo>
                  <a:lnTo>
                    <a:pt x="43" y="148"/>
                  </a:lnTo>
                  <a:lnTo>
                    <a:pt x="44" y="147"/>
                  </a:lnTo>
                  <a:lnTo>
                    <a:pt x="44" y="146"/>
                  </a:lnTo>
                  <a:lnTo>
                    <a:pt x="44" y="145"/>
                  </a:lnTo>
                  <a:lnTo>
                    <a:pt x="44" y="144"/>
                  </a:lnTo>
                  <a:lnTo>
                    <a:pt x="45" y="143"/>
                  </a:lnTo>
                  <a:lnTo>
                    <a:pt x="45" y="142"/>
                  </a:lnTo>
                  <a:lnTo>
                    <a:pt x="45" y="141"/>
                  </a:lnTo>
                  <a:lnTo>
                    <a:pt x="46" y="140"/>
                  </a:lnTo>
                  <a:lnTo>
                    <a:pt x="46" y="139"/>
                  </a:lnTo>
                  <a:lnTo>
                    <a:pt x="46" y="138"/>
                  </a:lnTo>
                  <a:lnTo>
                    <a:pt x="47" y="137"/>
                  </a:lnTo>
                  <a:lnTo>
                    <a:pt x="47" y="136"/>
                  </a:lnTo>
                  <a:lnTo>
                    <a:pt x="48" y="135"/>
                  </a:lnTo>
                  <a:lnTo>
                    <a:pt x="48" y="133"/>
                  </a:lnTo>
                  <a:lnTo>
                    <a:pt x="48" y="132"/>
                  </a:lnTo>
                  <a:lnTo>
                    <a:pt x="49" y="130"/>
                  </a:lnTo>
                  <a:lnTo>
                    <a:pt x="49" y="129"/>
                  </a:lnTo>
                  <a:lnTo>
                    <a:pt x="50" y="127"/>
                  </a:lnTo>
                  <a:lnTo>
                    <a:pt x="50" y="126"/>
                  </a:lnTo>
                  <a:lnTo>
                    <a:pt x="51" y="124"/>
                  </a:lnTo>
                  <a:lnTo>
                    <a:pt x="51" y="123"/>
                  </a:lnTo>
                  <a:lnTo>
                    <a:pt x="52" y="121"/>
                  </a:lnTo>
                  <a:lnTo>
                    <a:pt x="52" y="120"/>
                  </a:lnTo>
                  <a:lnTo>
                    <a:pt x="52" y="119"/>
                  </a:lnTo>
                  <a:lnTo>
                    <a:pt x="53" y="118"/>
                  </a:lnTo>
                  <a:lnTo>
                    <a:pt x="53" y="116"/>
                  </a:lnTo>
                  <a:lnTo>
                    <a:pt x="53" y="115"/>
                  </a:lnTo>
                  <a:lnTo>
                    <a:pt x="54" y="114"/>
                  </a:lnTo>
                  <a:lnTo>
                    <a:pt x="54" y="113"/>
                  </a:lnTo>
                  <a:lnTo>
                    <a:pt x="54" y="112"/>
                  </a:lnTo>
                  <a:lnTo>
                    <a:pt x="55" y="111"/>
                  </a:lnTo>
                  <a:lnTo>
                    <a:pt x="55" y="110"/>
                  </a:lnTo>
                  <a:lnTo>
                    <a:pt x="55" y="109"/>
                  </a:lnTo>
                  <a:lnTo>
                    <a:pt x="56" y="108"/>
                  </a:lnTo>
                  <a:lnTo>
                    <a:pt x="56" y="107"/>
                  </a:lnTo>
                  <a:lnTo>
                    <a:pt x="56" y="106"/>
                  </a:lnTo>
                  <a:lnTo>
                    <a:pt x="56" y="105"/>
                  </a:lnTo>
                  <a:lnTo>
                    <a:pt x="57" y="104"/>
                  </a:lnTo>
                  <a:lnTo>
                    <a:pt x="57" y="103"/>
                  </a:lnTo>
                  <a:lnTo>
                    <a:pt x="57" y="102"/>
                  </a:lnTo>
                  <a:lnTo>
                    <a:pt x="58" y="101"/>
                  </a:lnTo>
                  <a:lnTo>
                    <a:pt x="58" y="100"/>
                  </a:lnTo>
                  <a:lnTo>
                    <a:pt x="58" y="99"/>
                  </a:lnTo>
                  <a:lnTo>
                    <a:pt x="59" y="98"/>
                  </a:lnTo>
                  <a:lnTo>
                    <a:pt x="59" y="96"/>
                  </a:lnTo>
                  <a:lnTo>
                    <a:pt x="60" y="95"/>
                  </a:lnTo>
                  <a:lnTo>
                    <a:pt x="60" y="93"/>
                  </a:lnTo>
                  <a:lnTo>
                    <a:pt x="61" y="92"/>
                  </a:lnTo>
                  <a:lnTo>
                    <a:pt x="61" y="90"/>
                  </a:lnTo>
                  <a:lnTo>
                    <a:pt x="62" y="88"/>
                  </a:lnTo>
                  <a:lnTo>
                    <a:pt x="62" y="87"/>
                  </a:lnTo>
                  <a:lnTo>
                    <a:pt x="63" y="86"/>
                  </a:lnTo>
                  <a:lnTo>
                    <a:pt x="63" y="84"/>
                  </a:lnTo>
                  <a:lnTo>
                    <a:pt x="63" y="83"/>
                  </a:lnTo>
                  <a:lnTo>
                    <a:pt x="64" y="82"/>
                  </a:lnTo>
                  <a:lnTo>
                    <a:pt x="64" y="81"/>
                  </a:lnTo>
                  <a:lnTo>
                    <a:pt x="64" y="80"/>
                  </a:lnTo>
                  <a:lnTo>
                    <a:pt x="65" y="79"/>
                  </a:lnTo>
                  <a:lnTo>
                    <a:pt x="65" y="78"/>
                  </a:lnTo>
                  <a:lnTo>
                    <a:pt x="65" y="77"/>
                  </a:lnTo>
                  <a:lnTo>
                    <a:pt x="65" y="76"/>
                  </a:lnTo>
                  <a:lnTo>
                    <a:pt x="65" y="74"/>
                  </a:lnTo>
                  <a:lnTo>
                    <a:pt x="66" y="73"/>
                  </a:lnTo>
                  <a:lnTo>
                    <a:pt x="66" y="72"/>
                  </a:lnTo>
                  <a:lnTo>
                    <a:pt x="66" y="71"/>
                  </a:lnTo>
                  <a:lnTo>
                    <a:pt x="66" y="70"/>
                  </a:lnTo>
                  <a:lnTo>
                    <a:pt x="66" y="69"/>
                  </a:lnTo>
                  <a:lnTo>
                    <a:pt x="67" y="68"/>
                  </a:lnTo>
                  <a:lnTo>
                    <a:pt x="67" y="67"/>
                  </a:lnTo>
                  <a:lnTo>
                    <a:pt x="67" y="66"/>
                  </a:lnTo>
                  <a:lnTo>
                    <a:pt x="67" y="65"/>
                  </a:lnTo>
                  <a:lnTo>
                    <a:pt x="67" y="64"/>
                  </a:lnTo>
                  <a:lnTo>
                    <a:pt x="67" y="63"/>
                  </a:lnTo>
                  <a:lnTo>
                    <a:pt x="67" y="62"/>
                  </a:lnTo>
                  <a:lnTo>
                    <a:pt x="67" y="61"/>
                  </a:lnTo>
                  <a:lnTo>
                    <a:pt x="67" y="60"/>
                  </a:lnTo>
                  <a:lnTo>
                    <a:pt x="67" y="58"/>
                  </a:lnTo>
                  <a:lnTo>
                    <a:pt x="67" y="57"/>
                  </a:lnTo>
                  <a:lnTo>
                    <a:pt x="68" y="55"/>
                  </a:lnTo>
                  <a:lnTo>
                    <a:pt x="68" y="54"/>
                  </a:lnTo>
                  <a:lnTo>
                    <a:pt x="68" y="53"/>
                  </a:lnTo>
                  <a:lnTo>
                    <a:pt x="68" y="52"/>
                  </a:lnTo>
                  <a:lnTo>
                    <a:pt x="68" y="50"/>
                  </a:lnTo>
                  <a:lnTo>
                    <a:pt x="68" y="49"/>
                  </a:lnTo>
                  <a:lnTo>
                    <a:pt x="68" y="48"/>
                  </a:lnTo>
                  <a:lnTo>
                    <a:pt x="68" y="47"/>
                  </a:lnTo>
                  <a:lnTo>
                    <a:pt x="68" y="46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9" y="44"/>
                  </a:lnTo>
                  <a:lnTo>
                    <a:pt x="69" y="43"/>
                  </a:lnTo>
                  <a:lnTo>
                    <a:pt x="69" y="42"/>
                  </a:lnTo>
                  <a:lnTo>
                    <a:pt x="69" y="41"/>
                  </a:lnTo>
                  <a:lnTo>
                    <a:pt x="69" y="40"/>
                  </a:lnTo>
                  <a:lnTo>
                    <a:pt x="69" y="39"/>
                  </a:lnTo>
                  <a:lnTo>
                    <a:pt x="69" y="38"/>
                  </a:lnTo>
                  <a:lnTo>
                    <a:pt x="70" y="37"/>
                  </a:lnTo>
                  <a:lnTo>
                    <a:pt x="70" y="36"/>
                  </a:lnTo>
                  <a:lnTo>
                    <a:pt x="70" y="35"/>
                  </a:lnTo>
                  <a:lnTo>
                    <a:pt x="70" y="34"/>
                  </a:lnTo>
                  <a:lnTo>
                    <a:pt x="70" y="32"/>
                  </a:lnTo>
                  <a:lnTo>
                    <a:pt x="71" y="32"/>
                  </a:lnTo>
                  <a:lnTo>
                    <a:pt x="71" y="31"/>
                  </a:lnTo>
                  <a:lnTo>
                    <a:pt x="71" y="30"/>
                  </a:lnTo>
                  <a:lnTo>
                    <a:pt x="71" y="29"/>
                  </a:lnTo>
                  <a:lnTo>
                    <a:pt x="71" y="28"/>
                  </a:lnTo>
                  <a:lnTo>
                    <a:pt x="71" y="27"/>
                  </a:lnTo>
                  <a:lnTo>
                    <a:pt x="72" y="26"/>
                  </a:lnTo>
                  <a:lnTo>
                    <a:pt x="72" y="25"/>
                  </a:lnTo>
                  <a:lnTo>
                    <a:pt x="72" y="24"/>
                  </a:lnTo>
                  <a:lnTo>
                    <a:pt x="72" y="23"/>
                  </a:lnTo>
                  <a:lnTo>
                    <a:pt x="72" y="22"/>
                  </a:lnTo>
                  <a:lnTo>
                    <a:pt x="72" y="21"/>
                  </a:lnTo>
                  <a:lnTo>
                    <a:pt x="72" y="20"/>
                  </a:lnTo>
                  <a:lnTo>
                    <a:pt x="72" y="19"/>
                  </a:lnTo>
                  <a:lnTo>
                    <a:pt x="72" y="18"/>
                  </a:lnTo>
                  <a:lnTo>
                    <a:pt x="72" y="17"/>
                  </a:lnTo>
                  <a:lnTo>
                    <a:pt x="72" y="16"/>
                  </a:lnTo>
                  <a:lnTo>
                    <a:pt x="72" y="15"/>
                  </a:lnTo>
                  <a:lnTo>
                    <a:pt x="72" y="14"/>
                  </a:lnTo>
                  <a:lnTo>
                    <a:pt x="72" y="13"/>
                  </a:lnTo>
                  <a:lnTo>
                    <a:pt x="72" y="11"/>
                  </a:lnTo>
                  <a:lnTo>
                    <a:pt x="72" y="10"/>
                  </a:lnTo>
                  <a:lnTo>
                    <a:pt x="72" y="9"/>
                  </a:lnTo>
                  <a:lnTo>
                    <a:pt x="72" y="7"/>
                  </a:lnTo>
                  <a:lnTo>
                    <a:pt x="72" y="6"/>
                  </a:lnTo>
                  <a:lnTo>
                    <a:pt x="71" y="4"/>
                  </a:lnTo>
                  <a:lnTo>
                    <a:pt x="71" y="2"/>
                  </a:lnTo>
                  <a:lnTo>
                    <a:pt x="71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Footer Placeholder 1">
            <a:extLst>
              <a:ext uri="{FF2B5EF4-FFF2-40B4-BE49-F238E27FC236}">
                <a16:creationId xmlns:a16="http://schemas.microsoft.com/office/drawing/2014/main" id="{BA611E30-40A1-DF4B-9520-AC238BE6B1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87042" name="Text Box 2">
            <a:extLst>
              <a:ext uri="{FF2B5EF4-FFF2-40B4-BE49-F238E27FC236}">
                <a16:creationId xmlns:a16="http://schemas.microsoft.com/office/drawing/2014/main" id="{6073A496-31F1-1345-B1BA-5E90655D2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025" y="152400"/>
            <a:ext cx="4132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Basic Gates – XNOR</a:t>
            </a:r>
          </a:p>
        </p:txBody>
      </p:sp>
      <p:sp>
        <p:nvSpPr>
          <p:cNvPr id="87043" name="Rectangle 4">
            <a:extLst>
              <a:ext uri="{FF2B5EF4-FFF2-40B4-BE49-F238E27FC236}">
                <a16:creationId xmlns:a16="http://schemas.microsoft.com/office/drawing/2014/main" id="{66899B37-F581-E042-9FB7-977813BDE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75" y="3163888"/>
            <a:ext cx="1870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Helvetica" pitchFamily="2" charset="0"/>
              </a:rPr>
              <a:t>(b) Graphical symbol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44" name="Line 5">
            <a:extLst>
              <a:ext uri="{FF2B5EF4-FFF2-40B4-BE49-F238E27FC236}">
                <a16:creationId xmlns:a16="http://schemas.microsoft.com/office/drawing/2014/main" id="{9444691E-8583-0C46-B2EF-C81139D979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17675" y="1630363"/>
            <a:ext cx="1990725" cy="3175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5" name="Line 6">
            <a:extLst>
              <a:ext uri="{FF2B5EF4-FFF2-40B4-BE49-F238E27FC236}">
                <a16:creationId xmlns:a16="http://schemas.microsoft.com/office/drawing/2014/main" id="{86476513-5316-9441-9D24-9CDE37D42F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22538" y="1316038"/>
            <a:ext cx="3175" cy="16017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6" name="Rectangle 7">
            <a:extLst>
              <a:ext uri="{FF2B5EF4-FFF2-40B4-BE49-F238E27FC236}">
                <a16:creationId xmlns:a16="http://schemas.microsoft.com/office/drawing/2014/main" id="{48FADA5C-D15C-A641-96BB-E7C1E778F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388" y="3163888"/>
            <a:ext cx="1335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Helvetica" pitchFamily="2" charset="0"/>
              </a:rPr>
              <a:t>(a) Truth table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47" name="Rectangle 8">
            <a:extLst>
              <a:ext uri="{FF2B5EF4-FFF2-40B4-BE49-F238E27FC236}">
                <a16:creationId xmlns:a16="http://schemas.microsoft.com/office/drawing/2014/main" id="{D31E7D2A-07A7-5A46-8D94-AFE1801E7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1749425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48" name="Rectangle 9">
            <a:extLst>
              <a:ext uri="{FF2B5EF4-FFF2-40B4-BE49-F238E27FC236}">
                <a16:creationId xmlns:a16="http://schemas.microsoft.com/office/drawing/2014/main" id="{DFB89C0D-0444-EC4E-A0A4-529321539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2020888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49" name="Rectangle 10">
            <a:extLst>
              <a:ext uri="{FF2B5EF4-FFF2-40B4-BE49-F238E27FC236}">
                <a16:creationId xmlns:a16="http://schemas.microsoft.com/office/drawing/2014/main" id="{736E6E8F-586B-704A-87A1-919FD4C10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2290763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0" name="Rectangle 11">
            <a:extLst>
              <a:ext uri="{FF2B5EF4-FFF2-40B4-BE49-F238E27FC236}">
                <a16:creationId xmlns:a16="http://schemas.microsoft.com/office/drawing/2014/main" id="{38003C96-D95F-D144-8730-17AB27080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2563813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1" name="Rectangle 12">
            <a:extLst>
              <a:ext uri="{FF2B5EF4-FFF2-40B4-BE49-F238E27FC236}">
                <a16:creationId xmlns:a16="http://schemas.microsoft.com/office/drawing/2014/main" id="{09614C11-9835-1C45-9722-6634FF6D6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0275" y="1749425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2" name="Rectangle 13">
            <a:extLst>
              <a:ext uri="{FF2B5EF4-FFF2-40B4-BE49-F238E27FC236}">
                <a16:creationId xmlns:a16="http://schemas.microsoft.com/office/drawing/2014/main" id="{8139FE16-3B5C-534C-A011-C255C4675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0275" y="2020888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3" name="Rectangle 14">
            <a:extLst>
              <a:ext uri="{FF2B5EF4-FFF2-40B4-BE49-F238E27FC236}">
                <a16:creationId xmlns:a16="http://schemas.microsoft.com/office/drawing/2014/main" id="{A98F1A49-E087-A94C-AE5D-0A0AEDC45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0275" y="2290763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4" name="Rectangle 15">
            <a:extLst>
              <a:ext uri="{FF2B5EF4-FFF2-40B4-BE49-F238E27FC236}">
                <a16:creationId xmlns:a16="http://schemas.microsoft.com/office/drawing/2014/main" id="{B5A1A5E9-DC6D-B64C-A842-EAC11E10B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0275" y="2563813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5" name="Rectangle 16">
            <a:extLst>
              <a:ext uri="{FF2B5EF4-FFF2-40B4-BE49-F238E27FC236}">
                <a16:creationId xmlns:a16="http://schemas.microsoft.com/office/drawing/2014/main" id="{1AC5859E-34F5-CE47-AF4E-784C581EE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088" y="1749425"/>
            <a:ext cx="1698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6" name="Rectangle 17">
            <a:extLst>
              <a:ext uri="{FF2B5EF4-FFF2-40B4-BE49-F238E27FC236}">
                <a16:creationId xmlns:a16="http://schemas.microsoft.com/office/drawing/2014/main" id="{C6C218B7-6ABC-3B4E-BB82-D6B8CA25A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088" y="2020888"/>
            <a:ext cx="1698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7" name="Rectangle 18">
            <a:extLst>
              <a:ext uri="{FF2B5EF4-FFF2-40B4-BE49-F238E27FC236}">
                <a16:creationId xmlns:a16="http://schemas.microsoft.com/office/drawing/2014/main" id="{D54C73AE-CF01-F044-8342-F19D9B4A2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088" y="2290763"/>
            <a:ext cx="1698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8" name="Rectangle 19">
            <a:extLst>
              <a:ext uri="{FF2B5EF4-FFF2-40B4-BE49-F238E27FC236}">
                <a16:creationId xmlns:a16="http://schemas.microsoft.com/office/drawing/2014/main" id="{6AFD954D-9374-7B49-893B-392AFEDA2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088" y="2563813"/>
            <a:ext cx="1698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59" name="Rectangle 20">
            <a:extLst>
              <a:ext uri="{FF2B5EF4-FFF2-40B4-BE49-F238E27FC236}">
                <a16:creationId xmlns:a16="http://schemas.microsoft.com/office/drawing/2014/main" id="{99B58AF5-8493-1646-9BFE-D7C7D810A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1300163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60" name="Rectangle 21">
            <a:extLst>
              <a:ext uri="{FF2B5EF4-FFF2-40B4-BE49-F238E27FC236}">
                <a16:creationId xmlns:a16="http://schemas.microsoft.com/office/drawing/2014/main" id="{2E5C19B4-38D4-1D44-9F54-6A97AD8CA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863" y="1408113"/>
            <a:ext cx="127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61" name="Rectangle 22">
            <a:extLst>
              <a:ext uri="{FF2B5EF4-FFF2-40B4-BE49-F238E27FC236}">
                <a16:creationId xmlns:a16="http://schemas.microsoft.com/office/drawing/2014/main" id="{C6DBA066-29DD-DD4D-A337-30C2424E4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2813" y="1300163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62" name="Line 23">
            <a:extLst>
              <a:ext uri="{FF2B5EF4-FFF2-40B4-BE49-F238E27FC236}">
                <a16:creationId xmlns:a16="http://schemas.microsoft.com/office/drawing/2014/main" id="{78A0A61C-E31C-8648-8291-5CFFE9B66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2287588"/>
            <a:ext cx="244475" cy="3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63" name="Line 24">
            <a:extLst>
              <a:ext uri="{FF2B5EF4-FFF2-40B4-BE49-F238E27FC236}">
                <a16:creationId xmlns:a16="http://schemas.microsoft.com/office/drawing/2014/main" id="{3C6AFA9D-FA2C-B849-99C3-FF810D7E6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2603500"/>
            <a:ext cx="244475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64" name="Rectangle 25">
            <a:extLst>
              <a:ext uri="{FF2B5EF4-FFF2-40B4-BE49-F238E27FC236}">
                <a16:creationId xmlns:a16="http://schemas.microsoft.com/office/drawing/2014/main" id="{E70CD00D-1DC7-5741-ADEF-543525AE4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063" y="1408113"/>
            <a:ext cx="127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65" name="Rectangle 26">
            <a:extLst>
              <a:ext uri="{FF2B5EF4-FFF2-40B4-BE49-F238E27FC236}">
                <a16:creationId xmlns:a16="http://schemas.microsoft.com/office/drawing/2014/main" id="{D0FB76E7-24DD-C544-ADC8-2A970FFA3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513" y="2133600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66" name="Rectangle 27">
            <a:extLst>
              <a:ext uri="{FF2B5EF4-FFF2-40B4-BE49-F238E27FC236}">
                <a16:creationId xmlns:a16="http://schemas.microsoft.com/office/drawing/2014/main" id="{C193F138-BBB8-5940-A0E9-1196F65BA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3763" y="224155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67" name="Rectangle 28">
            <a:extLst>
              <a:ext uri="{FF2B5EF4-FFF2-40B4-BE49-F238E27FC236}">
                <a16:creationId xmlns:a16="http://schemas.microsoft.com/office/drawing/2014/main" id="{C1EBA691-4DD4-BD46-BB72-1661D4839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513" y="2441575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68" name="Rectangle 29">
            <a:extLst>
              <a:ext uri="{FF2B5EF4-FFF2-40B4-BE49-F238E27FC236}">
                <a16:creationId xmlns:a16="http://schemas.microsoft.com/office/drawing/2014/main" id="{AA0FB4FD-3FA7-A640-B99A-CB023265F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3763" y="2551113"/>
            <a:ext cx="127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69" name="Rectangle 30">
            <a:extLst>
              <a:ext uri="{FF2B5EF4-FFF2-40B4-BE49-F238E27FC236}">
                <a16:creationId xmlns:a16="http://schemas.microsoft.com/office/drawing/2014/main" id="{0C37A08D-ACC9-724E-8A7C-5079168A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7475" y="1300163"/>
            <a:ext cx="1143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0" name="Rectangle 31">
            <a:extLst>
              <a:ext uri="{FF2B5EF4-FFF2-40B4-BE49-F238E27FC236}">
                <a16:creationId xmlns:a16="http://schemas.microsoft.com/office/drawing/2014/main" id="{0C36C45F-8DE6-154F-BEE6-5026F37A4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875" y="1300163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1" name="Rectangle 32">
            <a:extLst>
              <a:ext uri="{FF2B5EF4-FFF2-40B4-BE49-F238E27FC236}">
                <a16:creationId xmlns:a16="http://schemas.microsoft.com/office/drawing/2014/main" id="{BD05DF61-1AB4-3B4D-AF81-60092F94A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300" y="1401763"/>
            <a:ext cx="127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2" name="Rectangle 33">
            <a:extLst>
              <a:ext uri="{FF2B5EF4-FFF2-40B4-BE49-F238E27FC236}">
                <a16:creationId xmlns:a16="http://schemas.microsoft.com/office/drawing/2014/main" id="{8CDB6A4C-29FC-414B-BCA0-7062C8825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8" y="1300163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3" name="Rectangle 34">
            <a:extLst>
              <a:ext uri="{FF2B5EF4-FFF2-40B4-BE49-F238E27FC236}">
                <a16:creationId xmlns:a16="http://schemas.microsoft.com/office/drawing/2014/main" id="{64933F6D-B740-3E4C-8C21-C3B443425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8" y="1401763"/>
            <a:ext cx="127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4" name="Rectangle 35">
            <a:extLst>
              <a:ext uri="{FF2B5EF4-FFF2-40B4-BE49-F238E27FC236}">
                <a16:creationId xmlns:a16="http://schemas.microsoft.com/office/drawing/2014/main" id="{6ECEBF47-6340-884B-A214-92E01F9C9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888" y="1295400"/>
            <a:ext cx="2063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Symbol" pitchFamily="2" charset="2"/>
              </a:rPr>
              <a:t>Å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5" name="Rectangle 36">
            <a:extLst>
              <a:ext uri="{FF2B5EF4-FFF2-40B4-BE49-F238E27FC236}">
                <a16:creationId xmlns:a16="http://schemas.microsoft.com/office/drawing/2014/main" id="{A95F5C91-4AF5-C44B-AB66-9D4034C0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1300163"/>
            <a:ext cx="1762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=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6" name="Rectangle 37">
            <a:extLst>
              <a:ext uri="{FF2B5EF4-FFF2-40B4-BE49-F238E27FC236}">
                <a16:creationId xmlns:a16="http://schemas.microsoft.com/office/drawing/2014/main" id="{1ECB3E69-9E56-8E4E-9124-D22ABEF6C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313" y="2347913"/>
            <a:ext cx="1143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7" name="Rectangle 38">
            <a:extLst>
              <a:ext uri="{FF2B5EF4-FFF2-40B4-BE49-F238E27FC236}">
                <a16:creationId xmlns:a16="http://schemas.microsoft.com/office/drawing/2014/main" id="{182041C6-23CE-5A49-A2ED-667C43489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713" y="2347913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8" name="Rectangle 39">
            <a:extLst>
              <a:ext uri="{FF2B5EF4-FFF2-40B4-BE49-F238E27FC236}">
                <a16:creationId xmlns:a16="http://schemas.microsoft.com/office/drawing/2014/main" id="{7B178835-53B6-B349-A531-74D9C3DEB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449513"/>
            <a:ext cx="127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79" name="Rectangle 40">
            <a:extLst>
              <a:ext uri="{FF2B5EF4-FFF2-40B4-BE49-F238E27FC236}">
                <a16:creationId xmlns:a16="http://schemas.microsoft.com/office/drawing/2014/main" id="{6852AFF7-A020-2042-9731-ADCB242E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2347913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80" name="Rectangle 41">
            <a:extLst>
              <a:ext uri="{FF2B5EF4-FFF2-40B4-BE49-F238E27FC236}">
                <a16:creationId xmlns:a16="http://schemas.microsoft.com/office/drawing/2014/main" id="{7166A09F-4E1A-4B46-8F16-5673E2BB0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525" y="2449513"/>
            <a:ext cx="127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81" name="Rectangle 42">
            <a:extLst>
              <a:ext uri="{FF2B5EF4-FFF2-40B4-BE49-F238E27FC236}">
                <a16:creationId xmlns:a16="http://schemas.microsoft.com/office/drawing/2014/main" id="{C23E1374-F70C-6747-B07A-D00B78529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3550" y="2344738"/>
            <a:ext cx="2063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Symbol" pitchFamily="2" charset="2"/>
              </a:rPr>
              <a:t>Å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82" name="Rectangle 43">
            <a:extLst>
              <a:ext uri="{FF2B5EF4-FFF2-40B4-BE49-F238E27FC236}">
                <a16:creationId xmlns:a16="http://schemas.microsoft.com/office/drawing/2014/main" id="{5CD2EEC9-B24F-B14E-B4B5-F94EE1F0A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9050" y="2347913"/>
            <a:ext cx="1762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=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083" name="Line 44">
            <a:extLst>
              <a:ext uri="{FF2B5EF4-FFF2-40B4-BE49-F238E27FC236}">
                <a16:creationId xmlns:a16="http://schemas.microsoft.com/office/drawing/2014/main" id="{D421E430-A2E8-FC47-AE09-440044DC77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703763"/>
            <a:ext cx="333375" cy="3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84" name="Line 45">
            <a:extLst>
              <a:ext uri="{FF2B5EF4-FFF2-40B4-BE49-F238E27FC236}">
                <a16:creationId xmlns:a16="http://schemas.microsoft.com/office/drawing/2014/main" id="{6DDB7763-BC7B-8F4F-87A3-32F903F5A5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7613" y="5019675"/>
            <a:ext cx="311150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85" name="Line 46">
            <a:extLst>
              <a:ext uri="{FF2B5EF4-FFF2-40B4-BE49-F238E27FC236}">
                <a16:creationId xmlns:a16="http://schemas.microsoft.com/office/drawing/2014/main" id="{457FCBC1-DB6B-4F48-B166-718B27A7BE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65825" y="4860925"/>
            <a:ext cx="314325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7086" name="Group 47">
            <a:extLst>
              <a:ext uri="{FF2B5EF4-FFF2-40B4-BE49-F238E27FC236}">
                <a16:creationId xmlns:a16="http://schemas.microsoft.com/office/drawing/2014/main" id="{84DA2B4F-2E96-5647-818E-7D8372AF048A}"/>
              </a:ext>
            </a:extLst>
          </p:cNvPr>
          <p:cNvGrpSpPr>
            <a:grpSpLocks/>
          </p:cNvGrpSpPr>
          <p:nvPr/>
        </p:nvGrpSpPr>
        <p:grpSpPr bwMode="auto">
          <a:xfrm>
            <a:off x="5300663" y="4584700"/>
            <a:ext cx="673100" cy="538163"/>
            <a:chOff x="3391" y="2543"/>
            <a:chExt cx="464" cy="366"/>
          </a:xfrm>
        </p:grpSpPr>
        <p:sp>
          <p:nvSpPr>
            <p:cNvPr id="87144" name="Freeform 48">
              <a:extLst>
                <a:ext uri="{FF2B5EF4-FFF2-40B4-BE49-F238E27FC236}">
                  <a16:creationId xmlns:a16="http://schemas.microsoft.com/office/drawing/2014/main" id="{7227119A-6CBA-5C4A-B2A9-00BB5DA5D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6" y="2543"/>
              <a:ext cx="459" cy="182"/>
            </a:xfrm>
            <a:custGeom>
              <a:avLst/>
              <a:gdLst>
                <a:gd name="T0" fmla="*/ 3 w 612"/>
                <a:gd name="T1" fmla="*/ 0 h 243"/>
                <a:gd name="T2" fmla="*/ 4 w 612"/>
                <a:gd name="T3" fmla="*/ 0 h 243"/>
                <a:gd name="T4" fmla="*/ 5 w 612"/>
                <a:gd name="T5" fmla="*/ 0 h 243"/>
                <a:gd name="T6" fmla="*/ 5 w 612"/>
                <a:gd name="T7" fmla="*/ 0 h 243"/>
                <a:gd name="T8" fmla="*/ 6 w 612"/>
                <a:gd name="T9" fmla="*/ 1 h 243"/>
                <a:gd name="T10" fmla="*/ 6 w 612"/>
                <a:gd name="T11" fmla="*/ 1 h 243"/>
                <a:gd name="T12" fmla="*/ 6 w 612"/>
                <a:gd name="T13" fmla="*/ 1 h 243"/>
                <a:gd name="T14" fmla="*/ 6 w 612"/>
                <a:gd name="T15" fmla="*/ 1 h 243"/>
                <a:gd name="T16" fmla="*/ 6 w 612"/>
                <a:gd name="T17" fmla="*/ 1 h 243"/>
                <a:gd name="T18" fmla="*/ 6 w 612"/>
                <a:gd name="T19" fmla="*/ 1 h 243"/>
                <a:gd name="T20" fmla="*/ 6 w 612"/>
                <a:gd name="T21" fmla="*/ 1 h 243"/>
                <a:gd name="T22" fmla="*/ 6 w 612"/>
                <a:gd name="T23" fmla="*/ 1 h 243"/>
                <a:gd name="T24" fmla="*/ 6 w 612"/>
                <a:gd name="T25" fmla="*/ 1 h 243"/>
                <a:gd name="T26" fmla="*/ 6 w 612"/>
                <a:gd name="T27" fmla="*/ 1 h 243"/>
                <a:gd name="T28" fmla="*/ 7 w 612"/>
                <a:gd name="T29" fmla="*/ 1 h 243"/>
                <a:gd name="T30" fmla="*/ 7 w 612"/>
                <a:gd name="T31" fmla="*/ 1 h 243"/>
                <a:gd name="T32" fmla="*/ 8 w 612"/>
                <a:gd name="T33" fmla="*/ 1 h 243"/>
                <a:gd name="T34" fmla="*/ 8 w 612"/>
                <a:gd name="T35" fmla="*/ 1 h 243"/>
                <a:gd name="T36" fmla="*/ 8 w 612"/>
                <a:gd name="T37" fmla="*/ 1 h 243"/>
                <a:gd name="T38" fmla="*/ 8 w 612"/>
                <a:gd name="T39" fmla="*/ 1 h 243"/>
                <a:gd name="T40" fmla="*/ 8 w 612"/>
                <a:gd name="T41" fmla="*/ 1 h 243"/>
                <a:gd name="T42" fmla="*/ 8 w 612"/>
                <a:gd name="T43" fmla="*/ 1 h 243"/>
                <a:gd name="T44" fmla="*/ 8 w 612"/>
                <a:gd name="T45" fmla="*/ 1 h 243"/>
                <a:gd name="T46" fmla="*/ 8 w 612"/>
                <a:gd name="T47" fmla="*/ 1 h 243"/>
                <a:gd name="T48" fmla="*/ 8 w 612"/>
                <a:gd name="T49" fmla="*/ 1 h 243"/>
                <a:gd name="T50" fmla="*/ 8 w 612"/>
                <a:gd name="T51" fmla="*/ 1 h 243"/>
                <a:gd name="T52" fmla="*/ 8 w 612"/>
                <a:gd name="T53" fmla="*/ 1 h 243"/>
                <a:gd name="T54" fmla="*/ 8 w 612"/>
                <a:gd name="T55" fmla="*/ 1 h 243"/>
                <a:gd name="T56" fmla="*/ 8 w 612"/>
                <a:gd name="T57" fmla="*/ 1 h 243"/>
                <a:gd name="T58" fmla="*/ 8 w 612"/>
                <a:gd name="T59" fmla="*/ 1 h 243"/>
                <a:gd name="T60" fmla="*/ 8 w 612"/>
                <a:gd name="T61" fmla="*/ 1 h 243"/>
                <a:gd name="T62" fmla="*/ 8 w 612"/>
                <a:gd name="T63" fmla="*/ 1 h 243"/>
                <a:gd name="T64" fmla="*/ 8 w 612"/>
                <a:gd name="T65" fmla="*/ 1 h 243"/>
                <a:gd name="T66" fmla="*/ 9 w 612"/>
                <a:gd name="T67" fmla="*/ 1 h 243"/>
                <a:gd name="T68" fmla="*/ 9 w 612"/>
                <a:gd name="T69" fmla="*/ 1 h 243"/>
                <a:gd name="T70" fmla="*/ 9 w 612"/>
                <a:gd name="T71" fmla="*/ 1 h 243"/>
                <a:gd name="T72" fmla="*/ 9 w 612"/>
                <a:gd name="T73" fmla="*/ 1 h 243"/>
                <a:gd name="T74" fmla="*/ 10 w 612"/>
                <a:gd name="T75" fmla="*/ 1 h 243"/>
                <a:gd name="T76" fmla="*/ 10 w 612"/>
                <a:gd name="T77" fmla="*/ 1 h 243"/>
                <a:gd name="T78" fmla="*/ 10 w 612"/>
                <a:gd name="T79" fmla="*/ 1 h 243"/>
                <a:gd name="T80" fmla="*/ 10 w 612"/>
                <a:gd name="T81" fmla="*/ 1 h 243"/>
                <a:gd name="T82" fmla="*/ 10 w 612"/>
                <a:gd name="T83" fmla="*/ 1 h 243"/>
                <a:gd name="T84" fmla="*/ 10 w 612"/>
                <a:gd name="T85" fmla="*/ 1 h 243"/>
                <a:gd name="T86" fmla="*/ 10 w 612"/>
                <a:gd name="T87" fmla="*/ 2 h 243"/>
                <a:gd name="T88" fmla="*/ 10 w 612"/>
                <a:gd name="T89" fmla="*/ 2 h 243"/>
                <a:gd name="T90" fmla="*/ 10 w 612"/>
                <a:gd name="T91" fmla="*/ 2 h 243"/>
                <a:gd name="T92" fmla="*/ 10 w 612"/>
                <a:gd name="T93" fmla="*/ 2 h 243"/>
                <a:gd name="T94" fmla="*/ 11 w 612"/>
                <a:gd name="T95" fmla="*/ 2 h 243"/>
                <a:gd name="T96" fmla="*/ 11 w 612"/>
                <a:gd name="T97" fmla="*/ 2 h 243"/>
                <a:gd name="T98" fmla="*/ 11 w 612"/>
                <a:gd name="T99" fmla="*/ 3 h 243"/>
                <a:gd name="T100" fmla="*/ 11 w 612"/>
                <a:gd name="T101" fmla="*/ 3 h 243"/>
                <a:gd name="T102" fmla="*/ 11 w 612"/>
                <a:gd name="T103" fmla="*/ 3 h 243"/>
                <a:gd name="T104" fmla="*/ 11 w 612"/>
                <a:gd name="T105" fmla="*/ 3 h 243"/>
                <a:gd name="T106" fmla="*/ 11 w 612"/>
                <a:gd name="T107" fmla="*/ 3 h 243"/>
                <a:gd name="T108" fmla="*/ 11 w 612"/>
                <a:gd name="T109" fmla="*/ 3 h 243"/>
                <a:gd name="T110" fmla="*/ 11 w 612"/>
                <a:gd name="T111" fmla="*/ 3 h 243"/>
                <a:gd name="T112" fmla="*/ 11 w 612"/>
                <a:gd name="T113" fmla="*/ 4 h 243"/>
                <a:gd name="T114" fmla="*/ 11 w 612"/>
                <a:gd name="T115" fmla="*/ 4 h 243"/>
                <a:gd name="T116" fmla="*/ 11 w 612"/>
                <a:gd name="T117" fmla="*/ 4 h 243"/>
                <a:gd name="T118" fmla="*/ 11 w 612"/>
                <a:gd name="T119" fmla="*/ 4 h 243"/>
                <a:gd name="T120" fmla="*/ 11 w 612"/>
                <a:gd name="T121" fmla="*/ 4 h 24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2"/>
                <a:gd name="T184" fmla="*/ 0 h 243"/>
                <a:gd name="T185" fmla="*/ 612 w 612"/>
                <a:gd name="T186" fmla="*/ 243 h 24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2" h="243">
                  <a:moveTo>
                    <a:pt x="0" y="0"/>
                  </a:moveTo>
                  <a:lnTo>
                    <a:pt x="23" y="0"/>
                  </a:lnTo>
                  <a:lnTo>
                    <a:pt x="46" y="0"/>
                  </a:lnTo>
                  <a:lnTo>
                    <a:pt x="66" y="0"/>
                  </a:lnTo>
                  <a:lnTo>
                    <a:pt x="85" y="0"/>
                  </a:lnTo>
                  <a:lnTo>
                    <a:pt x="103" y="0"/>
                  </a:lnTo>
                  <a:lnTo>
                    <a:pt x="120" y="0"/>
                  </a:lnTo>
                  <a:lnTo>
                    <a:pt x="135" y="0"/>
                  </a:lnTo>
                  <a:lnTo>
                    <a:pt x="149" y="0"/>
                  </a:lnTo>
                  <a:lnTo>
                    <a:pt x="163" y="0"/>
                  </a:lnTo>
                  <a:lnTo>
                    <a:pt x="175" y="0"/>
                  </a:lnTo>
                  <a:lnTo>
                    <a:pt x="185" y="0"/>
                  </a:lnTo>
                  <a:lnTo>
                    <a:pt x="195" y="0"/>
                  </a:lnTo>
                  <a:lnTo>
                    <a:pt x="205" y="0"/>
                  </a:lnTo>
                  <a:lnTo>
                    <a:pt x="214" y="0"/>
                  </a:lnTo>
                  <a:lnTo>
                    <a:pt x="221" y="0"/>
                  </a:lnTo>
                  <a:lnTo>
                    <a:pt x="228" y="0"/>
                  </a:lnTo>
                  <a:lnTo>
                    <a:pt x="234" y="0"/>
                  </a:lnTo>
                  <a:lnTo>
                    <a:pt x="240" y="0"/>
                  </a:lnTo>
                  <a:lnTo>
                    <a:pt x="245" y="0"/>
                  </a:lnTo>
                  <a:lnTo>
                    <a:pt x="249" y="0"/>
                  </a:lnTo>
                  <a:lnTo>
                    <a:pt x="253" y="0"/>
                  </a:lnTo>
                  <a:lnTo>
                    <a:pt x="256" y="0"/>
                  </a:lnTo>
                  <a:lnTo>
                    <a:pt x="259" y="0"/>
                  </a:lnTo>
                  <a:lnTo>
                    <a:pt x="261" y="0"/>
                  </a:lnTo>
                  <a:lnTo>
                    <a:pt x="264" y="0"/>
                  </a:lnTo>
                  <a:lnTo>
                    <a:pt x="266" y="0"/>
                  </a:lnTo>
                  <a:lnTo>
                    <a:pt x="268" y="0"/>
                  </a:lnTo>
                  <a:lnTo>
                    <a:pt x="269" y="0"/>
                  </a:lnTo>
                  <a:lnTo>
                    <a:pt x="271" y="0"/>
                  </a:lnTo>
                  <a:lnTo>
                    <a:pt x="273" y="1"/>
                  </a:lnTo>
                  <a:lnTo>
                    <a:pt x="274" y="1"/>
                  </a:lnTo>
                  <a:lnTo>
                    <a:pt x="276" y="1"/>
                  </a:lnTo>
                  <a:lnTo>
                    <a:pt x="278" y="1"/>
                  </a:lnTo>
                  <a:lnTo>
                    <a:pt x="279" y="1"/>
                  </a:lnTo>
                  <a:lnTo>
                    <a:pt x="282" y="1"/>
                  </a:lnTo>
                  <a:lnTo>
                    <a:pt x="283" y="1"/>
                  </a:lnTo>
                  <a:lnTo>
                    <a:pt x="284" y="1"/>
                  </a:lnTo>
                  <a:lnTo>
                    <a:pt x="285" y="1"/>
                  </a:lnTo>
                  <a:lnTo>
                    <a:pt x="287" y="2"/>
                  </a:lnTo>
                  <a:lnTo>
                    <a:pt x="288" y="2"/>
                  </a:lnTo>
                  <a:lnTo>
                    <a:pt x="289" y="2"/>
                  </a:lnTo>
                  <a:lnTo>
                    <a:pt x="290" y="2"/>
                  </a:lnTo>
                  <a:lnTo>
                    <a:pt x="291" y="2"/>
                  </a:lnTo>
                  <a:lnTo>
                    <a:pt x="292" y="2"/>
                  </a:lnTo>
                  <a:lnTo>
                    <a:pt x="293" y="2"/>
                  </a:lnTo>
                  <a:lnTo>
                    <a:pt x="294" y="2"/>
                  </a:lnTo>
                  <a:lnTo>
                    <a:pt x="295" y="2"/>
                  </a:lnTo>
                  <a:lnTo>
                    <a:pt x="296" y="2"/>
                  </a:lnTo>
                  <a:lnTo>
                    <a:pt x="297" y="2"/>
                  </a:lnTo>
                  <a:lnTo>
                    <a:pt x="298" y="3"/>
                  </a:lnTo>
                  <a:lnTo>
                    <a:pt x="299" y="3"/>
                  </a:lnTo>
                  <a:lnTo>
                    <a:pt x="300" y="3"/>
                  </a:lnTo>
                  <a:lnTo>
                    <a:pt x="301" y="3"/>
                  </a:lnTo>
                  <a:lnTo>
                    <a:pt x="302" y="3"/>
                  </a:lnTo>
                  <a:lnTo>
                    <a:pt x="303" y="3"/>
                  </a:lnTo>
                  <a:lnTo>
                    <a:pt x="304" y="3"/>
                  </a:lnTo>
                  <a:lnTo>
                    <a:pt x="305" y="4"/>
                  </a:lnTo>
                  <a:lnTo>
                    <a:pt x="307" y="4"/>
                  </a:lnTo>
                  <a:lnTo>
                    <a:pt x="308" y="4"/>
                  </a:lnTo>
                  <a:lnTo>
                    <a:pt x="309" y="4"/>
                  </a:lnTo>
                  <a:lnTo>
                    <a:pt x="311" y="4"/>
                  </a:lnTo>
                  <a:lnTo>
                    <a:pt x="312" y="5"/>
                  </a:lnTo>
                  <a:lnTo>
                    <a:pt x="314" y="5"/>
                  </a:lnTo>
                  <a:lnTo>
                    <a:pt x="316" y="5"/>
                  </a:lnTo>
                  <a:lnTo>
                    <a:pt x="317" y="5"/>
                  </a:lnTo>
                  <a:lnTo>
                    <a:pt x="318" y="5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3" y="6"/>
                  </a:lnTo>
                  <a:lnTo>
                    <a:pt x="324" y="6"/>
                  </a:lnTo>
                  <a:lnTo>
                    <a:pt x="325" y="6"/>
                  </a:lnTo>
                  <a:lnTo>
                    <a:pt x="326" y="6"/>
                  </a:lnTo>
                  <a:lnTo>
                    <a:pt x="327" y="7"/>
                  </a:lnTo>
                  <a:lnTo>
                    <a:pt x="328" y="7"/>
                  </a:lnTo>
                  <a:lnTo>
                    <a:pt x="329" y="7"/>
                  </a:lnTo>
                  <a:lnTo>
                    <a:pt x="330" y="7"/>
                  </a:lnTo>
                  <a:lnTo>
                    <a:pt x="331" y="7"/>
                  </a:lnTo>
                  <a:lnTo>
                    <a:pt x="331" y="8"/>
                  </a:lnTo>
                  <a:lnTo>
                    <a:pt x="332" y="8"/>
                  </a:lnTo>
                  <a:lnTo>
                    <a:pt x="333" y="8"/>
                  </a:lnTo>
                  <a:lnTo>
                    <a:pt x="334" y="8"/>
                  </a:lnTo>
                  <a:lnTo>
                    <a:pt x="335" y="9"/>
                  </a:lnTo>
                  <a:lnTo>
                    <a:pt x="336" y="9"/>
                  </a:lnTo>
                  <a:lnTo>
                    <a:pt x="337" y="9"/>
                  </a:lnTo>
                  <a:lnTo>
                    <a:pt x="338" y="9"/>
                  </a:lnTo>
                  <a:lnTo>
                    <a:pt x="339" y="10"/>
                  </a:lnTo>
                  <a:lnTo>
                    <a:pt x="340" y="10"/>
                  </a:lnTo>
                  <a:lnTo>
                    <a:pt x="342" y="10"/>
                  </a:lnTo>
                  <a:lnTo>
                    <a:pt x="343" y="11"/>
                  </a:lnTo>
                  <a:lnTo>
                    <a:pt x="344" y="11"/>
                  </a:lnTo>
                  <a:lnTo>
                    <a:pt x="346" y="12"/>
                  </a:lnTo>
                  <a:lnTo>
                    <a:pt x="348" y="12"/>
                  </a:lnTo>
                  <a:lnTo>
                    <a:pt x="349" y="13"/>
                  </a:lnTo>
                  <a:lnTo>
                    <a:pt x="351" y="13"/>
                  </a:lnTo>
                  <a:lnTo>
                    <a:pt x="353" y="14"/>
                  </a:lnTo>
                  <a:lnTo>
                    <a:pt x="355" y="14"/>
                  </a:lnTo>
                  <a:lnTo>
                    <a:pt x="356" y="15"/>
                  </a:lnTo>
                  <a:lnTo>
                    <a:pt x="358" y="15"/>
                  </a:lnTo>
                  <a:lnTo>
                    <a:pt x="359" y="16"/>
                  </a:lnTo>
                  <a:lnTo>
                    <a:pt x="360" y="16"/>
                  </a:lnTo>
                  <a:lnTo>
                    <a:pt x="362" y="17"/>
                  </a:lnTo>
                  <a:lnTo>
                    <a:pt x="363" y="17"/>
                  </a:lnTo>
                  <a:lnTo>
                    <a:pt x="365" y="17"/>
                  </a:lnTo>
                  <a:lnTo>
                    <a:pt x="366" y="18"/>
                  </a:lnTo>
                  <a:lnTo>
                    <a:pt x="367" y="18"/>
                  </a:lnTo>
                  <a:lnTo>
                    <a:pt x="368" y="19"/>
                  </a:lnTo>
                  <a:lnTo>
                    <a:pt x="369" y="19"/>
                  </a:lnTo>
                  <a:lnTo>
                    <a:pt x="370" y="19"/>
                  </a:lnTo>
                  <a:lnTo>
                    <a:pt x="371" y="20"/>
                  </a:lnTo>
                  <a:lnTo>
                    <a:pt x="372" y="20"/>
                  </a:lnTo>
                  <a:lnTo>
                    <a:pt x="373" y="20"/>
                  </a:lnTo>
                  <a:lnTo>
                    <a:pt x="374" y="21"/>
                  </a:lnTo>
                  <a:lnTo>
                    <a:pt x="375" y="21"/>
                  </a:lnTo>
                  <a:lnTo>
                    <a:pt x="376" y="22"/>
                  </a:lnTo>
                  <a:lnTo>
                    <a:pt x="377" y="22"/>
                  </a:lnTo>
                  <a:lnTo>
                    <a:pt x="378" y="23"/>
                  </a:lnTo>
                  <a:lnTo>
                    <a:pt x="379" y="23"/>
                  </a:lnTo>
                  <a:lnTo>
                    <a:pt x="380" y="24"/>
                  </a:lnTo>
                  <a:lnTo>
                    <a:pt x="381" y="24"/>
                  </a:lnTo>
                  <a:lnTo>
                    <a:pt x="382" y="26"/>
                  </a:lnTo>
                  <a:lnTo>
                    <a:pt x="384" y="26"/>
                  </a:lnTo>
                  <a:lnTo>
                    <a:pt x="385" y="27"/>
                  </a:lnTo>
                  <a:lnTo>
                    <a:pt x="386" y="28"/>
                  </a:lnTo>
                  <a:lnTo>
                    <a:pt x="388" y="29"/>
                  </a:lnTo>
                  <a:lnTo>
                    <a:pt x="389" y="29"/>
                  </a:lnTo>
                  <a:lnTo>
                    <a:pt x="391" y="30"/>
                  </a:lnTo>
                  <a:lnTo>
                    <a:pt x="393" y="31"/>
                  </a:lnTo>
                  <a:lnTo>
                    <a:pt x="394" y="32"/>
                  </a:lnTo>
                  <a:lnTo>
                    <a:pt x="395" y="32"/>
                  </a:lnTo>
                  <a:lnTo>
                    <a:pt x="397" y="33"/>
                  </a:lnTo>
                  <a:lnTo>
                    <a:pt x="398" y="33"/>
                  </a:lnTo>
                  <a:lnTo>
                    <a:pt x="399" y="34"/>
                  </a:lnTo>
                  <a:lnTo>
                    <a:pt x="400" y="35"/>
                  </a:lnTo>
                  <a:lnTo>
                    <a:pt x="401" y="35"/>
                  </a:lnTo>
                  <a:lnTo>
                    <a:pt x="402" y="36"/>
                  </a:lnTo>
                  <a:lnTo>
                    <a:pt x="403" y="36"/>
                  </a:lnTo>
                  <a:lnTo>
                    <a:pt x="404" y="36"/>
                  </a:lnTo>
                  <a:lnTo>
                    <a:pt x="404" y="37"/>
                  </a:lnTo>
                  <a:lnTo>
                    <a:pt x="406" y="37"/>
                  </a:lnTo>
                  <a:lnTo>
                    <a:pt x="407" y="38"/>
                  </a:lnTo>
                  <a:lnTo>
                    <a:pt x="408" y="38"/>
                  </a:lnTo>
                  <a:lnTo>
                    <a:pt x="409" y="39"/>
                  </a:lnTo>
                  <a:lnTo>
                    <a:pt x="410" y="39"/>
                  </a:lnTo>
                  <a:lnTo>
                    <a:pt x="411" y="40"/>
                  </a:lnTo>
                  <a:lnTo>
                    <a:pt x="412" y="40"/>
                  </a:lnTo>
                  <a:lnTo>
                    <a:pt x="413" y="41"/>
                  </a:lnTo>
                  <a:lnTo>
                    <a:pt x="414" y="42"/>
                  </a:lnTo>
                  <a:lnTo>
                    <a:pt x="415" y="42"/>
                  </a:lnTo>
                  <a:lnTo>
                    <a:pt x="416" y="43"/>
                  </a:lnTo>
                  <a:lnTo>
                    <a:pt x="417" y="43"/>
                  </a:lnTo>
                  <a:lnTo>
                    <a:pt x="419" y="44"/>
                  </a:lnTo>
                  <a:lnTo>
                    <a:pt x="420" y="45"/>
                  </a:lnTo>
                  <a:lnTo>
                    <a:pt x="421" y="45"/>
                  </a:lnTo>
                  <a:lnTo>
                    <a:pt x="422" y="46"/>
                  </a:lnTo>
                  <a:lnTo>
                    <a:pt x="424" y="47"/>
                  </a:lnTo>
                  <a:lnTo>
                    <a:pt x="425" y="48"/>
                  </a:lnTo>
                  <a:lnTo>
                    <a:pt x="426" y="48"/>
                  </a:lnTo>
                  <a:lnTo>
                    <a:pt x="428" y="49"/>
                  </a:lnTo>
                  <a:lnTo>
                    <a:pt x="429" y="50"/>
                  </a:lnTo>
                  <a:lnTo>
                    <a:pt x="430" y="50"/>
                  </a:lnTo>
                  <a:lnTo>
                    <a:pt x="431" y="51"/>
                  </a:lnTo>
                  <a:lnTo>
                    <a:pt x="432" y="51"/>
                  </a:lnTo>
                  <a:lnTo>
                    <a:pt x="433" y="52"/>
                  </a:lnTo>
                  <a:lnTo>
                    <a:pt x="434" y="52"/>
                  </a:lnTo>
                  <a:lnTo>
                    <a:pt x="435" y="53"/>
                  </a:lnTo>
                  <a:lnTo>
                    <a:pt x="436" y="54"/>
                  </a:lnTo>
                  <a:lnTo>
                    <a:pt x="437" y="54"/>
                  </a:lnTo>
                  <a:lnTo>
                    <a:pt x="438" y="55"/>
                  </a:lnTo>
                  <a:lnTo>
                    <a:pt x="439" y="55"/>
                  </a:lnTo>
                  <a:lnTo>
                    <a:pt x="440" y="56"/>
                  </a:lnTo>
                  <a:lnTo>
                    <a:pt x="441" y="57"/>
                  </a:lnTo>
                  <a:lnTo>
                    <a:pt x="442" y="58"/>
                  </a:lnTo>
                  <a:lnTo>
                    <a:pt x="443" y="58"/>
                  </a:lnTo>
                  <a:lnTo>
                    <a:pt x="444" y="58"/>
                  </a:lnTo>
                  <a:lnTo>
                    <a:pt x="444" y="59"/>
                  </a:lnTo>
                  <a:lnTo>
                    <a:pt x="445" y="59"/>
                  </a:lnTo>
                  <a:lnTo>
                    <a:pt x="446" y="60"/>
                  </a:lnTo>
                  <a:lnTo>
                    <a:pt x="448" y="60"/>
                  </a:lnTo>
                  <a:lnTo>
                    <a:pt x="449" y="61"/>
                  </a:lnTo>
                  <a:lnTo>
                    <a:pt x="450" y="62"/>
                  </a:lnTo>
                  <a:lnTo>
                    <a:pt x="452" y="63"/>
                  </a:lnTo>
                  <a:lnTo>
                    <a:pt x="453" y="64"/>
                  </a:lnTo>
                  <a:lnTo>
                    <a:pt x="454" y="64"/>
                  </a:lnTo>
                  <a:lnTo>
                    <a:pt x="455" y="65"/>
                  </a:lnTo>
                  <a:lnTo>
                    <a:pt x="456" y="66"/>
                  </a:lnTo>
                  <a:lnTo>
                    <a:pt x="457" y="66"/>
                  </a:lnTo>
                  <a:lnTo>
                    <a:pt x="458" y="68"/>
                  </a:lnTo>
                  <a:lnTo>
                    <a:pt x="459" y="69"/>
                  </a:lnTo>
                  <a:lnTo>
                    <a:pt x="460" y="69"/>
                  </a:lnTo>
                  <a:lnTo>
                    <a:pt x="461" y="70"/>
                  </a:lnTo>
                  <a:lnTo>
                    <a:pt x="462" y="71"/>
                  </a:lnTo>
                  <a:lnTo>
                    <a:pt x="463" y="71"/>
                  </a:lnTo>
                  <a:lnTo>
                    <a:pt x="463" y="72"/>
                  </a:lnTo>
                  <a:lnTo>
                    <a:pt x="464" y="72"/>
                  </a:lnTo>
                  <a:lnTo>
                    <a:pt x="465" y="73"/>
                  </a:lnTo>
                  <a:lnTo>
                    <a:pt x="466" y="73"/>
                  </a:lnTo>
                  <a:lnTo>
                    <a:pt x="466" y="74"/>
                  </a:lnTo>
                  <a:lnTo>
                    <a:pt x="467" y="74"/>
                  </a:lnTo>
                  <a:lnTo>
                    <a:pt x="468" y="75"/>
                  </a:lnTo>
                  <a:lnTo>
                    <a:pt x="469" y="76"/>
                  </a:lnTo>
                  <a:lnTo>
                    <a:pt x="470" y="76"/>
                  </a:lnTo>
                  <a:lnTo>
                    <a:pt x="471" y="77"/>
                  </a:lnTo>
                  <a:lnTo>
                    <a:pt x="472" y="78"/>
                  </a:lnTo>
                  <a:lnTo>
                    <a:pt x="473" y="79"/>
                  </a:lnTo>
                  <a:lnTo>
                    <a:pt x="474" y="80"/>
                  </a:lnTo>
                  <a:lnTo>
                    <a:pt x="475" y="80"/>
                  </a:lnTo>
                  <a:lnTo>
                    <a:pt x="476" y="81"/>
                  </a:lnTo>
                  <a:lnTo>
                    <a:pt x="476" y="82"/>
                  </a:lnTo>
                  <a:lnTo>
                    <a:pt x="477" y="82"/>
                  </a:lnTo>
                  <a:lnTo>
                    <a:pt x="478" y="82"/>
                  </a:lnTo>
                  <a:lnTo>
                    <a:pt x="478" y="83"/>
                  </a:lnTo>
                  <a:lnTo>
                    <a:pt x="479" y="83"/>
                  </a:lnTo>
                  <a:lnTo>
                    <a:pt x="479" y="84"/>
                  </a:lnTo>
                  <a:lnTo>
                    <a:pt x="480" y="84"/>
                  </a:lnTo>
                  <a:lnTo>
                    <a:pt x="480" y="85"/>
                  </a:lnTo>
                  <a:lnTo>
                    <a:pt x="481" y="85"/>
                  </a:lnTo>
                  <a:lnTo>
                    <a:pt x="482" y="86"/>
                  </a:lnTo>
                  <a:lnTo>
                    <a:pt x="483" y="87"/>
                  </a:lnTo>
                  <a:lnTo>
                    <a:pt x="484" y="87"/>
                  </a:lnTo>
                  <a:lnTo>
                    <a:pt x="484" y="88"/>
                  </a:lnTo>
                  <a:lnTo>
                    <a:pt x="485" y="88"/>
                  </a:lnTo>
                  <a:lnTo>
                    <a:pt x="486" y="89"/>
                  </a:lnTo>
                  <a:lnTo>
                    <a:pt x="487" y="89"/>
                  </a:lnTo>
                  <a:lnTo>
                    <a:pt x="487" y="90"/>
                  </a:lnTo>
                  <a:lnTo>
                    <a:pt x="489" y="90"/>
                  </a:lnTo>
                  <a:lnTo>
                    <a:pt x="490" y="91"/>
                  </a:lnTo>
                  <a:lnTo>
                    <a:pt x="491" y="92"/>
                  </a:lnTo>
                  <a:lnTo>
                    <a:pt x="492" y="92"/>
                  </a:lnTo>
                  <a:lnTo>
                    <a:pt x="493" y="93"/>
                  </a:lnTo>
                  <a:lnTo>
                    <a:pt x="494" y="94"/>
                  </a:lnTo>
                  <a:lnTo>
                    <a:pt x="495" y="94"/>
                  </a:lnTo>
                  <a:lnTo>
                    <a:pt x="495" y="95"/>
                  </a:lnTo>
                  <a:lnTo>
                    <a:pt x="496" y="95"/>
                  </a:lnTo>
                  <a:lnTo>
                    <a:pt x="497" y="96"/>
                  </a:lnTo>
                  <a:lnTo>
                    <a:pt x="498" y="96"/>
                  </a:lnTo>
                  <a:lnTo>
                    <a:pt x="498" y="97"/>
                  </a:lnTo>
                  <a:lnTo>
                    <a:pt x="499" y="97"/>
                  </a:lnTo>
                  <a:lnTo>
                    <a:pt x="500" y="98"/>
                  </a:lnTo>
                  <a:lnTo>
                    <a:pt x="501" y="98"/>
                  </a:lnTo>
                  <a:lnTo>
                    <a:pt x="501" y="99"/>
                  </a:lnTo>
                  <a:lnTo>
                    <a:pt x="502" y="99"/>
                  </a:lnTo>
                  <a:lnTo>
                    <a:pt x="502" y="100"/>
                  </a:lnTo>
                  <a:lnTo>
                    <a:pt x="503" y="100"/>
                  </a:lnTo>
                  <a:lnTo>
                    <a:pt x="504" y="101"/>
                  </a:lnTo>
                  <a:lnTo>
                    <a:pt x="505" y="102"/>
                  </a:lnTo>
                  <a:lnTo>
                    <a:pt x="506" y="103"/>
                  </a:lnTo>
                  <a:lnTo>
                    <a:pt x="507" y="104"/>
                  </a:lnTo>
                  <a:lnTo>
                    <a:pt x="508" y="105"/>
                  </a:lnTo>
                  <a:lnTo>
                    <a:pt x="509" y="106"/>
                  </a:lnTo>
                  <a:lnTo>
                    <a:pt x="510" y="107"/>
                  </a:lnTo>
                  <a:lnTo>
                    <a:pt x="511" y="108"/>
                  </a:lnTo>
                  <a:lnTo>
                    <a:pt x="512" y="110"/>
                  </a:lnTo>
                  <a:lnTo>
                    <a:pt x="513" y="111"/>
                  </a:lnTo>
                  <a:lnTo>
                    <a:pt x="514" y="112"/>
                  </a:lnTo>
                  <a:lnTo>
                    <a:pt x="514" y="113"/>
                  </a:lnTo>
                  <a:lnTo>
                    <a:pt x="515" y="114"/>
                  </a:lnTo>
                  <a:lnTo>
                    <a:pt x="516" y="115"/>
                  </a:lnTo>
                  <a:lnTo>
                    <a:pt x="517" y="115"/>
                  </a:lnTo>
                  <a:lnTo>
                    <a:pt x="518" y="116"/>
                  </a:lnTo>
                  <a:lnTo>
                    <a:pt x="519" y="117"/>
                  </a:lnTo>
                  <a:lnTo>
                    <a:pt x="519" y="118"/>
                  </a:lnTo>
                  <a:lnTo>
                    <a:pt x="520" y="119"/>
                  </a:lnTo>
                  <a:lnTo>
                    <a:pt x="521" y="119"/>
                  </a:lnTo>
                  <a:lnTo>
                    <a:pt x="521" y="120"/>
                  </a:lnTo>
                  <a:lnTo>
                    <a:pt x="522" y="121"/>
                  </a:lnTo>
                  <a:lnTo>
                    <a:pt x="523" y="121"/>
                  </a:lnTo>
                  <a:lnTo>
                    <a:pt x="523" y="122"/>
                  </a:lnTo>
                  <a:lnTo>
                    <a:pt x="524" y="122"/>
                  </a:lnTo>
                  <a:lnTo>
                    <a:pt x="524" y="123"/>
                  </a:lnTo>
                  <a:lnTo>
                    <a:pt x="525" y="124"/>
                  </a:lnTo>
                  <a:lnTo>
                    <a:pt x="526" y="125"/>
                  </a:lnTo>
                  <a:lnTo>
                    <a:pt x="527" y="126"/>
                  </a:lnTo>
                  <a:lnTo>
                    <a:pt x="528" y="127"/>
                  </a:lnTo>
                  <a:lnTo>
                    <a:pt x="528" y="128"/>
                  </a:lnTo>
                  <a:lnTo>
                    <a:pt x="529" y="128"/>
                  </a:lnTo>
                  <a:lnTo>
                    <a:pt x="529" y="129"/>
                  </a:lnTo>
                  <a:lnTo>
                    <a:pt x="531" y="130"/>
                  </a:lnTo>
                  <a:lnTo>
                    <a:pt x="532" y="131"/>
                  </a:lnTo>
                  <a:lnTo>
                    <a:pt x="533" y="132"/>
                  </a:lnTo>
                  <a:lnTo>
                    <a:pt x="533" y="133"/>
                  </a:lnTo>
                  <a:lnTo>
                    <a:pt x="534" y="134"/>
                  </a:lnTo>
                  <a:lnTo>
                    <a:pt x="535" y="135"/>
                  </a:lnTo>
                  <a:lnTo>
                    <a:pt x="536" y="136"/>
                  </a:lnTo>
                  <a:lnTo>
                    <a:pt x="537" y="137"/>
                  </a:lnTo>
                  <a:lnTo>
                    <a:pt x="538" y="139"/>
                  </a:lnTo>
                  <a:lnTo>
                    <a:pt x="540" y="140"/>
                  </a:lnTo>
                  <a:lnTo>
                    <a:pt x="541" y="141"/>
                  </a:lnTo>
                  <a:lnTo>
                    <a:pt x="542" y="143"/>
                  </a:lnTo>
                  <a:lnTo>
                    <a:pt x="543" y="144"/>
                  </a:lnTo>
                  <a:lnTo>
                    <a:pt x="544" y="145"/>
                  </a:lnTo>
                  <a:lnTo>
                    <a:pt x="544" y="146"/>
                  </a:lnTo>
                  <a:lnTo>
                    <a:pt x="545" y="147"/>
                  </a:lnTo>
                  <a:lnTo>
                    <a:pt x="546" y="148"/>
                  </a:lnTo>
                  <a:lnTo>
                    <a:pt x="547" y="149"/>
                  </a:lnTo>
                  <a:lnTo>
                    <a:pt x="548" y="151"/>
                  </a:lnTo>
                  <a:lnTo>
                    <a:pt x="549" y="152"/>
                  </a:lnTo>
                  <a:lnTo>
                    <a:pt x="549" y="153"/>
                  </a:lnTo>
                  <a:lnTo>
                    <a:pt x="550" y="154"/>
                  </a:lnTo>
                  <a:lnTo>
                    <a:pt x="551" y="155"/>
                  </a:lnTo>
                  <a:lnTo>
                    <a:pt x="552" y="156"/>
                  </a:lnTo>
                  <a:lnTo>
                    <a:pt x="552" y="157"/>
                  </a:lnTo>
                  <a:lnTo>
                    <a:pt x="553" y="157"/>
                  </a:lnTo>
                  <a:lnTo>
                    <a:pt x="553" y="158"/>
                  </a:lnTo>
                  <a:lnTo>
                    <a:pt x="554" y="159"/>
                  </a:lnTo>
                  <a:lnTo>
                    <a:pt x="555" y="160"/>
                  </a:lnTo>
                  <a:lnTo>
                    <a:pt x="555" y="161"/>
                  </a:lnTo>
                  <a:lnTo>
                    <a:pt x="556" y="162"/>
                  </a:lnTo>
                  <a:lnTo>
                    <a:pt x="557" y="163"/>
                  </a:lnTo>
                  <a:lnTo>
                    <a:pt x="558" y="164"/>
                  </a:lnTo>
                  <a:lnTo>
                    <a:pt x="558" y="165"/>
                  </a:lnTo>
                  <a:lnTo>
                    <a:pt x="559" y="167"/>
                  </a:lnTo>
                  <a:lnTo>
                    <a:pt x="560" y="168"/>
                  </a:lnTo>
                  <a:lnTo>
                    <a:pt x="561" y="169"/>
                  </a:lnTo>
                  <a:lnTo>
                    <a:pt x="562" y="171"/>
                  </a:lnTo>
                  <a:lnTo>
                    <a:pt x="563" y="172"/>
                  </a:lnTo>
                  <a:lnTo>
                    <a:pt x="565" y="174"/>
                  </a:lnTo>
                  <a:lnTo>
                    <a:pt x="566" y="175"/>
                  </a:lnTo>
                  <a:lnTo>
                    <a:pt x="567" y="177"/>
                  </a:lnTo>
                  <a:lnTo>
                    <a:pt x="568" y="178"/>
                  </a:lnTo>
                  <a:lnTo>
                    <a:pt x="569" y="179"/>
                  </a:lnTo>
                  <a:lnTo>
                    <a:pt x="569" y="181"/>
                  </a:lnTo>
                  <a:lnTo>
                    <a:pt x="570" y="182"/>
                  </a:lnTo>
                  <a:lnTo>
                    <a:pt x="572" y="183"/>
                  </a:lnTo>
                  <a:lnTo>
                    <a:pt x="573" y="184"/>
                  </a:lnTo>
                  <a:lnTo>
                    <a:pt x="573" y="185"/>
                  </a:lnTo>
                  <a:lnTo>
                    <a:pt x="574" y="186"/>
                  </a:lnTo>
                  <a:lnTo>
                    <a:pt x="575" y="186"/>
                  </a:lnTo>
                  <a:lnTo>
                    <a:pt x="575" y="187"/>
                  </a:lnTo>
                  <a:lnTo>
                    <a:pt x="576" y="188"/>
                  </a:lnTo>
                  <a:lnTo>
                    <a:pt x="577" y="189"/>
                  </a:lnTo>
                  <a:lnTo>
                    <a:pt x="577" y="190"/>
                  </a:lnTo>
                  <a:lnTo>
                    <a:pt x="578" y="191"/>
                  </a:lnTo>
                  <a:lnTo>
                    <a:pt x="578" y="193"/>
                  </a:lnTo>
                  <a:lnTo>
                    <a:pt x="579" y="193"/>
                  </a:lnTo>
                  <a:lnTo>
                    <a:pt x="580" y="194"/>
                  </a:lnTo>
                  <a:lnTo>
                    <a:pt x="580" y="195"/>
                  </a:lnTo>
                  <a:lnTo>
                    <a:pt x="581" y="196"/>
                  </a:lnTo>
                  <a:lnTo>
                    <a:pt x="582" y="197"/>
                  </a:lnTo>
                  <a:lnTo>
                    <a:pt x="582" y="198"/>
                  </a:lnTo>
                  <a:lnTo>
                    <a:pt x="583" y="199"/>
                  </a:lnTo>
                  <a:lnTo>
                    <a:pt x="584" y="200"/>
                  </a:lnTo>
                  <a:lnTo>
                    <a:pt x="585" y="202"/>
                  </a:lnTo>
                  <a:lnTo>
                    <a:pt x="586" y="203"/>
                  </a:lnTo>
                  <a:lnTo>
                    <a:pt x="587" y="204"/>
                  </a:lnTo>
                  <a:lnTo>
                    <a:pt x="588" y="206"/>
                  </a:lnTo>
                  <a:lnTo>
                    <a:pt x="589" y="207"/>
                  </a:lnTo>
                  <a:lnTo>
                    <a:pt x="590" y="209"/>
                  </a:lnTo>
                  <a:lnTo>
                    <a:pt x="591" y="211"/>
                  </a:lnTo>
                  <a:lnTo>
                    <a:pt x="592" y="212"/>
                  </a:lnTo>
                  <a:lnTo>
                    <a:pt x="593" y="214"/>
                  </a:lnTo>
                  <a:lnTo>
                    <a:pt x="594" y="215"/>
                  </a:lnTo>
                  <a:lnTo>
                    <a:pt x="595" y="216"/>
                  </a:lnTo>
                  <a:lnTo>
                    <a:pt x="596" y="217"/>
                  </a:lnTo>
                  <a:lnTo>
                    <a:pt x="597" y="219"/>
                  </a:lnTo>
                  <a:lnTo>
                    <a:pt x="598" y="220"/>
                  </a:lnTo>
                  <a:lnTo>
                    <a:pt x="599" y="221"/>
                  </a:lnTo>
                  <a:lnTo>
                    <a:pt x="599" y="222"/>
                  </a:lnTo>
                  <a:lnTo>
                    <a:pt x="600" y="223"/>
                  </a:lnTo>
                  <a:lnTo>
                    <a:pt x="601" y="224"/>
                  </a:lnTo>
                  <a:lnTo>
                    <a:pt x="602" y="225"/>
                  </a:lnTo>
                  <a:lnTo>
                    <a:pt x="602" y="226"/>
                  </a:lnTo>
                  <a:lnTo>
                    <a:pt x="603" y="227"/>
                  </a:lnTo>
                  <a:lnTo>
                    <a:pt x="603" y="228"/>
                  </a:lnTo>
                  <a:lnTo>
                    <a:pt x="604" y="228"/>
                  </a:lnTo>
                  <a:lnTo>
                    <a:pt x="604" y="229"/>
                  </a:lnTo>
                  <a:lnTo>
                    <a:pt x="605" y="230"/>
                  </a:lnTo>
                  <a:lnTo>
                    <a:pt x="605" y="231"/>
                  </a:lnTo>
                  <a:lnTo>
                    <a:pt x="606" y="231"/>
                  </a:lnTo>
                  <a:lnTo>
                    <a:pt x="606" y="232"/>
                  </a:lnTo>
                  <a:lnTo>
                    <a:pt x="607" y="233"/>
                  </a:lnTo>
                  <a:lnTo>
                    <a:pt x="607" y="235"/>
                  </a:lnTo>
                  <a:lnTo>
                    <a:pt x="608" y="236"/>
                  </a:lnTo>
                  <a:lnTo>
                    <a:pt x="609" y="237"/>
                  </a:lnTo>
                  <a:lnTo>
                    <a:pt x="609" y="238"/>
                  </a:lnTo>
                  <a:lnTo>
                    <a:pt x="610" y="239"/>
                  </a:lnTo>
                  <a:lnTo>
                    <a:pt x="611" y="241"/>
                  </a:lnTo>
                  <a:lnTo>
                    <a:pt x="611" y="242"/>
                  </a:lnTo>
                  <a:lnTo>
                    <a:pt x="612" y="24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45" name="Freeform 49">
              <a:extLst>
                <a:ext uri="{FF2B5EF4-FFF2-40B4-BE49-F238E27FC236}">
                  <a16:creationId xmlns:a16="http://schemas.microsoft.com/office/drawing/2014/main" id="{8A01C312-1533-C443-B114-DE2101C79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6" y="2726"/>
              <a:ext cx="459" cy="183"/>
            </a:xfrm>
            <a:custGeom>
              <a:avLst/>
              <a:gdLst>
                <a:gd name="T0" fmla="*/ 3 w 612"/>
                <a:gd name="T1" fmla="*/ 5 h 244"/>
                <a:gd name="T2" fmla="*/ 4 w 612"/>
                <a:gd name="T3" fmla="*/ 5 h 244"/>
                <a:gd name="T4" fmla="*/ 5 w 612"/>
                <a:gd name="T5" fmla="*/ 5 h 244"/>
                <a:gd name="T6" fmla="*/ 5 w 612"/>
                <a:gd name="T7" fmla="*/ 5 h 244"/>
                <a:gd name="T8" fmla="*/ 6 w 612"/>
                <a:gd name="T9" fmla="*/ 5 h 244"/>
                <a:gd name="T10" fmla="*/ 6 w 612"/>
                <a:gd name="T11" fmla="*/ 5 h 244"/>
                <a:gd name="T12" fmla="*/ 6 w 612"/>
                <a:gd name="T13" fmla="*/ 5 h 244"/>
                <a:gd name="T14" fmla="*/ 6 w 612"/>
                <a:gd name="T15" fmla="*/ 5 h 244"/>
                <a:gd name="T16" fmla="*/ 6 w 612"/>
                <a:gd name="T17" fmla="*/ 5 h 244"/>
                <a:gd name="T18" fmla="*/ 6 w 612"/>
                <a:gd name="T19" fmla="*/ 5 h 244"/>
                <a:gd name="T20" fmla="*/ 6 w 612"/>
                <a:gd name="T21" fmla="*/ 5 h 244"/>
                <a:gd name="T22" fmla="*/ 6 w 612"/>
                <a:gd name="T23" fmla="*/ 5 h 244"/>
                <a:gd name="T24" fmla="*/ 6 w 612"/>
                <a:gd name="T25" fmla="*/ 5 h 244"/>
                <a:gd name="T26" fmla="*/ 6 w 612"/>
                <a:gd name="T27" fmla="*/ 5 h 244"/>
                <a:gd name="T28" fmla="*/ 7 w 612"/>
                <a:gd name="T29" fmla="*/ 5 h 244"/>
                <a:gd name="T30" fmla="*/ 7 w 612"/>
                <a:gd name="T31" fmla="*/ 5 h 244"/>
                <a:gd name="T32" fmla="*/ 8 w 612"/>
                <a:gd name="T33" fmla="*/ 5 h 244"/>
                <a:gd name="T34" fmla="*/ 8 w 612"/>
                <a:gd name="T35" fmla="*/ 5 h 244"/>
                <a:gd name="T36" fmla="*/ 8 w 612"/>
                <a:gd name="T37" fmla="*/ 5 h 244"/>
                <a:gd name="T38" fmla="*/ 8 w 612"/>
                <a:gd name="T39" fmla="*/ 5 h 244"/>
                <a:gd name="T40" fmla="*/ 8 w 612"/>
                <a:gd name="T41" fmla="*/ 4 h 244"/>
                <a:gd name="T42" fmla="*/ 8 w 612"/>
                <a:gd name="T43" fmla="*/ 4 h 244"/>
                <a:gd name="T44" fmla="*/ 8 w 612"/>
                <a:gd name="T45" fmla="*/ 4 h 244"/>
                <a:gd name="T46" fmla="*/ 8 w 612"/>
                <a:gd name="T47" fmla="*/ 4 h 244"/>
                <a:gd name="T48" fmla="*/ 8 w 612"/>
                <a:gd name="T49" fmla="*/ 4 h 244"/>
                <a:gd name="T50" fmla="*/ 8 w 612"/>
                <a:gd name="T51" fmla="*/ 4 h 244"/>
                <a:gd name="T52" fmla="*/ 8 w 612"/>
                <a:gd name="T53" fmla="*/ 4 h 244"/>
                <a:gd name="T54" fmla="*/ 8 w 612"/>
                <a:gd name="T55" fmla="*/ 4 h 244"/>
                <a:gd name="T56" fmla="*/ 8 w 612"/>
                <a:gd name="T57" fmla="*/ 4 h 244"/>
                <a:gd name="T58" fmla="*/ 8 w 612"/>
                <a:gd name="T59" fmla="*/ 4 h 244"/>
                <a:gd name="T60" fmla="*/ 8 w 612"/>
                <a:gd name="T61" fmla="*/ 4 h 244"/>
                <a:gd name="T62" fmla="*/ 8 w 612"/>
                <a:gd name="T63" fmla="*/ 4 h 244"/>
                <a:gd name="T64" fmla="*/ 8 w 612"/>
                <a:gd name="T65" fmla="*/ 4 h 244"/>
                <a:gd name="T66" fmla="*/ 9 w 612"/>
                <a:gd name="T67" fmla="*/ 4 h 244"/>
                <a:gd name="T68" fmla="*/ 9 w 612"/>
                <a:gd name="T69" fmla="*/ 4 h 244"/>
                <a:gd name="T70" fmla="*/ 9 w 612"/>
                <a:gd name="T71" fmla="*/ 3 h 244"/>
                <a:gd name="T72" fmla="*/ 9 w 612"/>
                <a:gd name="T73" fmla="*/ 3 h 244"/>
                <a:gd name="T74" fmla="*/ 10 w 612"/>
                <a:gd name="T75" fmla="*/ 3 h 244"/>
                <a:gd name="T76" fmla="*/ 10 w 612"/>
                <a:gd name="T77" fmla="*/ 3 h 244"/>
                <a:gd name="T78" fmla="*/ 10 w 612"/>
                <a:gd name="T79" fmla="*/ 3 h 244"/>
                <a:gd name="T80" fmla="*/ 10 w 612"/>
                <a:gd name="T81" fmla="*/ 3 h 244"/>
                <a:gd name="T82" fmla="*/ 10 w 612"/>
                <a:gd name="T83" fmla="*/ 3 h 244"/>
                <a:gd name="T84" fmla="*/ 10 w 612"/>
                <a:gd name="T85" fmla="*/ 3 h 244"/>
                <a:gd name="T86" fmla="*/ 10 w 612"/>
                <a:gd name="T87" fmla="*/ 3 h 244"/>
                <a:gd name="T88" fmla="*/ 10 w 612"/>
                <a:gd name="T89" fmla="*/ 3 h 244"/>
                <a:gd name="T90" fmla="*/ 10 w 612"/>
                <a:gd name="T91" fmla="*/ 2 h 244"/>
                <a:gd name="T92" fmla="*/ 10 w 612"/>
                <a:gd name="T93" fmla="*/ 2 h 244"/>
                <a:gd name="T94" fmla="*/ 11 w 612"/>
                <a:gd name="T95" fmla="*/ 2 h 244"/>
                <a:gd name="T96" fmla="*/ 11 w 612"/>
                <a:gd name="T97" fmla="*/ 2 h 244"/>
                <a:gd name="T98" fmla="*/ 11 w 612"/>
                <a:gd name="T99" fmla="*/ 2 h 244"/>
                <a:gd name="T100" fmla="*/ 11 w 612"/>
                <a:gd name="T101" fmla="*/ 2 h 244"/>
                <a:gd name="T102" fmla="*/ 11 w 612"/>
                <a:gd name="T103" fmla="*/ 2 h 244"/>
                <a:gd name="T104" fmla="*/ 11 w 612"/>
                <a:gd name="T105" fmla="*/ 2 h 244"/>
                <a:gd name="T106" fmla="*/ 11 w 612"/>
                <a:gd name="T107" fmla="*/ 2 h 244"/>
                <a:gd name="T108" fmla="*/ 11 w 612"/>
                <a:gd name="T109" fmla="*/ 2 h 244"/>
                <a:gd name="T110" fmla="*/ 11 w 612"/>
                <a:gd name="T111" fmla="*/ 2 h 244"/>
                <a:gd name="T112" fmla="*/ 11 w 612"/>
                <a:gd name="T113" fmla="*/ 2 h 244"/>
                <a:gd name="T114" fmla="*/ 11 w 612"/>
                <a:gd name="T115" fmla="*/ 2 h 244"/>
                <a:gd name="T116" fmla="*/ 11 w 612"/>
                <a:gd name="T117" fmla="*/ 2 h 244"/>
                <a:gd name="T118" fmla="*/ 11 w 612"/>
                <a:gd name="T119" fmla="*/ 2 h 244"/>
                <a:gd name="T120" fmla="*/ 11 w 612"/>
                <a:gd name="T121" fmla="*/ 2 h 24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2"/>
                <a:gd name="T184" fmla="*/ 0 h 244"/>
                <a:gd name="T185" fmla="*/ 612 w 612"/>
                <a:gd name="T186" fmla="*/ 244 h 24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2" h="244">
                  <a:moveTo>
                    <a:pt x="0" y="244"/>
                  </a:moveTo>
                  <a:lnTo>
                    <a:pt x="23" y="244"/>
                  </a:lnTo>
                  <a:lnTo>
                    <a:pt x="46" y="244"/>
                  </a:lnTo>
                  <a:lnTo>
                    <a:pt x="66" y="244"/>
                  </a:lnTo>
                  <a:lnTo>
                    <a:pt x="85" y="244"/>
                  </a:lnTo>
                  <a:lnTo>
                    <a:pt x="103" y="244"/>
                  </a:lnTo>
                  <a:lnTo>
                    <a:pt x="120" y="244"/>
                  </a:lnTo>
                  <a:lnTo>
                    <a:pt x="135" y="244"/>
                  </a:lnTo>
                  <a:lnTo>
                    <a:pt x="149" y="244"/>
                  </a:lnTo>
                  <a:lnTo>
                    <a:pt x="163" y="244"/>
                  </a:lnTo>
                  <a:lnTo>
                    <a:pt x="175" y="244"/>
                  </a:lnTo>
                  <a:lnTo>
                    <a:pt x="185" y="244"/>
                  </a:lnTo>
                  <a:lnTo>
                    <a:pt x="195" y="244"/>
                  </a:lnTo>
                  <a:lnTo>
                    <a:pt x="205" y="244"/>
                  </a:lnTo>
                  <a:lnTo>
                    <a:pt x="214" y="244"/>
                  </a:lnTo>
                  <a:lnTo>
                    <a:pt x="221" y="244"/>
                  </a:lnTo>
                  <a:lnTo>
                    <a:pt x="228" y="244"/>
                  </a:lnTo>
                  <a:lnTo>
                    <a:pt x="234" y="244"/>
                  </a:lnTo>
                  <a:lnTo>
                    <a:pt x="240" y="244"/>
                  </a:lnTo>
                  <a:lnTo>
                    <a:pt x="245" y="244"/>
                  </a:lnTo>
                  <a:lnTo>
                    <a:pt x="249" y="243"/>
                  </a:lnTo>
                  <a:lnTo>
                    <a:pt x="253" y="243"/>
                  </a:lnTo>
                  <a:lnTo>
                    <a:pt x="256" y="243"/>
                  </a:lnTo>
                  <a:lnTo>
                    <a:pt x="259" y="243"/>
                  </a:lnTo>
                  <a:lnTo>
                    <a:pt x="261" y="243"/>
                  </a:lnTo>
                  <a:lnTo>
                    <a:pt x="264" y="243"/>
                  </a:lnTo>
                  <a:lnTo>
                    <a:pt x="266" y="243"/>
                  </a:lnTo>
                  <a:lnTo>
                    <a:pt x="268" y="243"/>
                  </a:lnTo>
                  <a:lnTo>
                    <a:pt x="269" y="243"/>
                  </a:lnTo>
                  <a:lnTo>
                    <a:pt x="271" y="243"/>
                  </a:lnTo>
                  <a:lnTo>
                    <a:pt x="273" y="243"/>
                  </a:lnTo>
                  <a:lnTo>
                    <a:pt x="274" y="243"/>
                  </a:lnTo>
                  <a:lnTo>
                    <a:pt x="276" y="243"/>
                  </a:lnTo>
                  <a:lnTo>
                    <a:pt x="278" y="242"/>
                  </a:lnTo>
                  <a:lnTo>
                    <a:pt x="279" y="242"/>
                  </a:lnTo>
                  <a:lnTo>
                    <a:pt x="282" y="242"/>
                  </a:lnTo>
                  <a:lnTo>
                    <a:pt x="283" y="242"/>
                  </a:lnTo>
                  <a:lnTo>
                    <a:pt x="284" y="242"/>
                  </a:lnTo>
                  <a:lnTo>
                    <a:pt x="285" y="242"/>
                  </a:lnTo>
                  <a:lnTo>
                    <a:pt x="287" y="242"/>
                  </a:lnTo>
                  <a:lnTo>
                    <a:pt x="288" y="242"/>
                  </a:lnTo>
                  <a:lnTo>
                    <a:pt x="289" y="242"/>
                  </a:lnTo>
                  <a:lnTo>
                    <a:pt x="290" y="242"/>
                  </a:lnTo>
                  <a:lnTo>
                    <a:pt x="291" y="242"/>
                  </a:lnTo>
                  <a:lnTo>
                    <a:pt x="292" y="242"/>
                  </a:lnTo>
                  <a:lnTo>
                    <a:pt x="292" y="240"/>
                  </a:lnTo>
                  <a:lnTo>
                    <a:pt x="293" y="240"/>
                  </a:lnTo>
                  <a:lnTo>
                    <a:pt x="294" y="240"/>
                  </a:lnTo>
                  <a:lnTo>
                    <a:pt x="295" y="240"/>
                  </a:lnTo>
                  <a:lnTo>
                    <a:pt x="296" y="240"/>
                  </a:lnTo>
                  <a:lnTo>
                    <a:pt x="297" y="240"/>
                  </a:lnTo>
                  <a:lnTo>
                    <a:pt x="298" y="240"/>
                  </a:lnTo>
                  <a:lnTo>
                    <a:pt x="299" y="240"/>
                  </a:lnTo>
                  <a:lnTo>
                    <a:pt x="300" y="240"/>
                  </a:lnTo>
                  <a:lnTo>
                    <a:pt x="301" y="239"/>
                  </a:lnTo>
                  <a:lnTo>
                    <a:pt x="302" y="239"/>
                  </a:lnTo>
                  <a:lnTo>
                    <a:pt x="303" y="239"/>
                  </a:lnTo>
                  <a:lnTo>
                    <a:pt x="304" y="239"/>
                  </a:lnTo>
                  <a:lnTo>
                    <a:pt x="305" y="239"/>
                  </a:lnTo>
                  <a:lnTo>
                    <a:pt x="307" y="239"/>
                  </a:lnTo>
                  <a:lnTo>
                    <a:pt x="308" y="238"/>
                  </a:lnTo>
                  <a:lnTo>
                    <a:pt x="309" y="238"/>
                  </a:lnTo>
                  <a:lnTo>
                    <a:pt x="311" y="238"/>
                  </a:lnTo>
                  <a:lnTo>
                    <a:pt x="312" y="238"/>
                  </a:lnTo>
                  <a:lnTo>
                    <a:pt x="314" y="238"/>
                  </a:lnTo>
                  <a:lnTo>
                    <a:pt x="316" y="237"/>
                  </a:lnTo>
                  <a:lnTo>
                    <a:pt x="317" y="237"/>
                  </a:lnTo>
                  <a:lnTo>
                    <a:pt x="318" y="237"/>
                  </a:lnTo>
                  <a:lnTo>
                    <a:pt x="320" y="237"/>
                  </a:lnTo>
                  <a:lnTo>
                    <a:pt x="321" y="237"/>
                  </a:lnTo>
                  <a:lnTo>
                    <a:pt x="323" y="236"/>
                  </a:lnTo>
                  <a:lnTo>
                    <a:pt x="324" y="236"/>
                  </a:lnTo>
                  <a:lnTo>
                    <a:pt x="325" y="236"/>
                  </a:lnTo>
                  <a:lnTo>
                    <a:pt x="326" y="236"/>
                  </a:lnTo>
                  <a:lnTo>
                    <a:pt x="327" y="236"/>
                  </a:lnTo>
                  <a:lnTo>
                    <a:pt x="328" y="236"/>
                  </a:lnTo>
                  <a:lnTo>
                    <a:pt x="329" y="235"/>
                  </a:lnTo>
                  <a:lnTo>
                    <a:pt x="330" y="235"/>
                  </a:lnTo>
                  <a:lnTo>
                    <a:pt x="331" y="235"/>
                  </a:lnTo>
                  <a:lnTo>
                    <a:pt x="332" y="235"/>
                  </a:lnTo>
                  <a:lnTo>
                    <a:pt x="333" y="234"/>
                  </a:lnTo>
                  <a:lnTo>
                    <a:pt x="334" y="234"/>
                  </a:lnTo>
                  <a:lnTo>
                    <a:pt x="335" y="234"/>
                  </a:lnTo>
                  <a:lnTo>
                    <a:pt x="336" y="234"/>
                  </a:lnTo>
                  <a:lnTo>
                    <a:pt x="337" y="233"/>
                  </a:lnTo>
                  <a:lnTo>
                    <a:pt x="338" y="233"/>
                  </a:lnTo>
                  <a:lnTo>
                    <a:pt x="339" y="233"/>
                  </a:lnTo>
                  <a:lnTo>
                    <a:pt x="340" y="232"/>
                  </a:lnTo>
                  <a:lnTo>
                    <a:pt x="342" y="232"/>
                  </a:lnTo>
                  <a:lnTo>
                    <a:pt x="343" y="232"/>
                  </a:lnTo>
                  <a:lnTo>
                    <a:pt x="344" y="231"/>
                  </a:lnTo>
                  <a:lnTo>
                    <a:pt x="346" y="231"/>
                  </a:lnTo>
                  <a:lnTo>
                    <a:pt x="348" y="230"/>
                  </a:lnTo>
                  <a:lnTo>
                    <a:pt x="349" y="230"/>
                  </a:lnTo>
                  <a:lnTo>
                    <a:pt x="351" y="229"/>
                  </a:lnTo>
                  <a:lnTo>
                    <a:pt x="353" y="229"/>
                  </a:lnTo>
                  <a:lnTo>
                    <a:pt x="355" y="228"/>
                  </a:lnTo>
                  <a:lnTo>
                    <a:pt x="356" y="228"/>
                  </a:lnTo>
                  <a:lnTo>
                    <a:pt x="358" y="227"/>
                  </a:lnTo>
                  <a:lnTo>
                    <a:pt x="359" y="227"/>
                  </a:lnTo>
                  <a:lnTo>
                    <a:pt x="360" y="226"/>
                  </a:lnTo>
                  <a:lnTo>
                    <a:pt x="362" y="226"/>
                  </a:lnTo>
                  <a:lnTo>
                    <a:pt x="363" y="225"/>
                  </a:lnTo>
                  <a:lnTo>
                    <a:pt x="365" y="225"/>
                  </a:lnTo>
                  <a:lnTo>
                    <a:pt x="366" y="225"/>
                  </a:lnTo>
                  <a:lnTo>
                    <a:pt x="367" y="224"/>
                  </a:lnTo>
                  <a:lnTo>
                    <a:pt x="368" y="224"/>
                  </a:lnTo>
                  <a:lnTo>
                    <a:pt x="369" y="224"/>
                  </a:lnTo>
                  <a:lnTo>
                    <a:pt x="370" y="223"/>
                  </a:lnTo>
                  <a:lnTo>
                    <a:pt x="371" y="223"/>
                  </a:lnTo>
                  <a:lnTo>
                    <a:pt x="372" y="222"/>
                  </a:lnTo>
                  <a:lnTo>
                    <a:pt x="373" y="222"/>
                  </a:lnTo>
                  <a:lnTo>
                    <a:pt x="374" y="222"/>
                  </a:lnTo>
                  <a:lnTo>
                    <a:pt x="374" y="221"/>
                  </a:lnTo>
                  <a:lnTo>
                    <a:pt x="375" y="221"/>
                  </a:lnTo>
                  <a:lnTo>
                    <a:pt x="376" y="221"/>
                  </a:lnTo>
                  <a:lnTo>
                    <a:pt x="377" y="220"/>
                  </a:lnTo>
                  <a:lnTo>
                    <a:pt x="378" y="220"/>
                  </a:lnTo>
                  <a:lnTo>
                    <a:pt x="379" y="219"/>
                  </a:lnTo>
                  <a:lnTo>
                    <a:pt x="380" y="219"/>
                  </a:lnTo>
                  <a:lnTo>
                    <a:pt x="381" y="218"/>
                  </a:lnTo>
                  <a:lnTo>
                    <a:pt x="382" y="218"/>
                  </a:lnTo>
                  <a:lnTo>
                    <a:pt x="384" y="217"/>
                  </a:lnTo>
                  <a:lnTo>
                    <a:pt x="385" y="216"/>
                  </a:lnTo>
                  <a:lnTo>
                    <a:pt x="386" y="216"/>
                  </a:lnTo>
                  <a:lnTo>
                    <a:pt x="388" y="215"/>
                  </a:lnTo>
                  <a:lnTo>
                    <a:pt x="389" y="214"/>
                  </a:lnTo>
                  <a:lnTo>
                    <a:pt x="391" y="213"/>
                  </a:lnTo>
                  <a:lnTo>
                    <a:pt x="393" y="213"/>
                  </a:lnTo>
                  <a:lnTo>
                    <a:pt x="394" y="212"/>
                  </a:lnTo>
                  <a:lnTo>
                    <a:pt x="395" y="211"/>
                  </a:lnTo>
                  <a:lnTo>
                    <a:pt x="397" y="211"/>
                  </a:lnTo>
                  <a:lnTo>
                    <a:pt x="398" y="210"/>
                  </a:lnTo>
                  <a:lnTo>
                    <a:pt x="399" y="209"/>
                  </a:lnTo>
                  <a:lnTo>
                    <a:pt x="400" y="209"/>
                  </a:lnTo>
                  <a:lnTo>
                    <a:pt x="401" y="208"/>
                  </a:lnTo>
                  <a:lnTo>
                    <a:pt x="402" y="208"/>
                  </a:lnTo>
                  <a:lnTo>
                    <a:pt x="403" y="207"/>
                  </a:lnTo>
                  <a:lnTo>
                    <a:pt x="404" y="207"/>
                  </a:lnTo>
                  <a:lnTo>
                    <a:pt x="406" y="206"/>
                  </a:lnTo>
                  <a:lnTo>
                    <a:pt x="407" y="206"/>
                  </a:lnTo>
                  <a:lnTo>
                    <a:pt x="408" y="205"/>
                  </a:lnTo>
                  <a:lnTo>
                    <a:pt x="409" y="205"/>
                  </a:lnTo>
                  <a:lnTo>
                    <a:pt x="410" y="204"/>
                  </a:lnTo>
                  <a:lnTo>
                    <a:pt x="411" y="204"/>
                  </a:lnTo>
                  <a:lnTo>
                    <a:pt x="412" y="203"/>
                  </a:lnTo>
                  <a:lnTo>
                    <a:pt x="413" y="203"/>
                  </a:lnTo>
                  <a:lnTo>
                    <a:pt x="413" y="202"/>
                  </a:lnTo>
                  <a:lnTo>
                    <a:pt x="414" y="202"/>
                  </a:lnTo>
                  <a:lnTo>
                    <a:pt x="415" y="201"/>
                  </a:lnTo>
                  <a:lnTo>
                    <a:pt x="416" y="201"/>
                  </a:lnTo>
                  <a:lnTo>
                    <a:pt x="417" y="200"/>
                  </a:lnTo>
                  <a:lnTo>
                    <a:pt x="419" y="198"/>
                  </a:lnTo>
                  <a:lnTo>
                    <a:pt x="420" y="198"/>
                  </a:lnTo>
                  <a:lnTo>
                    <a:pt x="421" y="197"/>
                  </a:lnTo>
                  <a:lnTo>
                    <a:pt x="422" y="196"/>
                  </a:lnTo>
                  <a:lnTo>
                    <a:pt x="424" y="196"/>
                  </a:lnTo>
                  <a:lnTo>
                    <a:pt x="425" y="195"/>
                  </a:lnTo>
                  <a:lnTo>
                    <a:pt x="426" y="194"/>
                  </a:lnTo>
                  <a:lnTo>
                    <a:pt x="428" y="193"/>
                  </a:lnTo>
                  <a:lnTo>
                    <a:pt x="429" y="193"/>
                  </a:lnTo>
                  <a:lnTo>
                    <a:pt x="430" y="192"/>
                  </a:lnTo>
                  <a:lnTo>
                    <a:pt x="431" y="191"/>
                  </a:lnTo>
                  <a:lnTo>
                    <a:pt x="432" y="191"/>
                  </a:lnTo>
                  <a:lnTo>
                    <a:pt x="433" y="190"/>
                  </a:lnTo>
                  <a:lnTo>
                    <a:pt x="434" y="190"/>
                  </a:lnTo>
                  <a:lnTo>
                    <a:pt x="435" y="189"/>
                  </a:lnTo>
                  <a:lnTo>
                    <a:pt x="436" y="188"/>
                  </a:lnTo>
                  <a:lnTo>
                    <a:pt x="437" y="188"/>
                  </a:lnTo>
                  <a:lnTo>
                    <a:pt x="438" y="188"/>
                  </a:lnTo>
                  <a:lnTo>
                    <a:pt x="438" y="187"/>
                  </a:lnTo>
                  <a:lnTo>
                    <a:pt x="439" y="187"/>
                  </a:lnTo>
                  <a:lnTo>
                    <a:pt x="440" y="186"/>
                  </a:lnTo>
                  <a:lnTo>
                    <a:pt x="441" y="186"/>
                  </a:lnTo>
                  <a:lnTo>
                    <a:pt x="441" y="185"/>
                  </a:lnTo>
                  <a:lnTo>
                    <a:pt x="442" y="185"/>
                  </a:lnTo>
                  <a:lnTo>
                    <a:pt x="443" y="184"/>
                  </a:lnTo>
                  <a:lnTo>
                    <a:pt x="444" y="184"/>
                  </a:lnTo>
                  <a:lnTo>
                    <a:pt x="445" y="183"/>
                  </a:lnTo>
                  <a:lnTo>
                    <a:pt x="446" y="183"/>
                  </a:lnTo>
                  <a:lnTo>
                    <a:pt x="448" y="182"/>
                  </a:lnTo>
                  <a:lnTo>
                    <a:pt x="449" y="181"/>
                  </a:lnTo>
                  <a:lnTo>
                    <a:pt x="450" y="181"/>
                  </a:lnTo>
                  <a:lnTo>
                    <a:pt x="450" y="180"/>
                  </a:lnTo>
                  <a:lnTo>
                    <a:pt x="452" y="179"/>
                  </a:lnTo>
                  <a:lnTo>
                    <a:pt x="453" y="179"/>
                  </a:lnTo>
                  <a:lnTo>
                    <a:pt x="454" y="178"/>
                  </a:lnTo>
                  <a:lnTo>
                    <a:pt x="455" y="177"/>
                  </a:lnTo>
                  <a:lnTo>
                    <a:pt x="456" y="177"/>
                  </a:lnTo>
                  <a:lnTo>
                    <a:pt x="457" y="176"/>
                  </a:lnTo>
                  <a:lnTo>
                    <a:pt x="458" y="175"/>
                  </a:lnTo>
                  <a:lnTo>
                    <a:pt x="459" y="175"/>
                  </a:lnTo>
                  <a:lnTo>
                    <a:pt x="459" y="174"/>
                  </a:lnTo>
                  <a:lnTo>
                    <a:pt x="460" y="174"/>
                  </a:lnTo>
                  <a:lnTo>
                    <a:pt x="461" y="173"/>
                  </a:lnTo>
                  <a:lnTo>
                    <a:pt x="462" y="173"/>
                  </a:lnTo>
                  <a:lnTo>
                    <a:pt x="463" y="172"/>
                  </a:lnTo>
                  <a:lnTo>
                    <a:pt x="464" y="171"/>
                  </a:lnTo>
                  <a:lnTo>
                    <a:pt x="465" y="171"/>
                  </a:lnTo>
                  <a:lnTo>
                    <a:pt x="465" y="170"/>
                  </a:lnTo>
                  <a:lnTo>
                    <a:pt x="466" y="170"/>
                  </a:lnTo>
                  <a:lnTo>
                    <a:pt x="467" y="169"/>
                  </a:lnTo>
                  <a:lnTo>
                    <a:pt x="468" y="169"/>
                  </a:lnTo>
                  <a:lnTo>
                    <a:pt x="468" y="168"/>
                  </a:lnTo>
                  <a:lnTo>
                    <a:pt x="469" y="168"/>
                  </a:lnTo>
                  <a:lnTo>
                    <a:pt x="469" y="167"/>
                  </a:lnTo>
                  <a:lnTo>
                    <a:pt x="470" y="167"/>
                  </a:lnTo>
                  <a:lnTo>
                    <a:pt x="471" y="167"/>
                  </a:lnTo>
                  <a:lnTo>
                    <a:pt x="471" y="166"/>
                  </a:lnTo>
                  <a:lnTo>
                    <a:pt x="472" y="166"/>
                  </a:lnTo>
                  <a:lnTo>
                    <a:pt x="473" y="165"/>
                  </a:lnTo>
                  <a:lnTo>
                    <a:pt x="473" y="164"/>
                  </a:lnTo>
                  <a:lnTo>
                    <a:pt x="474" y="164"/>
                  </a:lnTo>
                  <a:lnTo>
                    <a:pt x="475" y="163"/>
                  </a:lnTo>
                  <a:lnTo>
                    <a:pt x="476" y="163"/>
                  </a:lnTo>
                  <a:lnTo>
                    <a:pt x="476" y="162"/>
                  </a:lnTo>
                  <a:lnTo>
                    <a:pt x="477" y="161"/>
                  </a:lnTo>
                  <a:lnTo>
                    <a:pt x="478" y="161"/>
                  </a:lnTo>
                  <a:lnTo>
                    <a:pt x="478" y="160"/>
                  </a:lnTo>
                  <a:lnTo>
                    <a:pt x="479" y="160"/>
                  </a:lnTo>
                  <a:lnTo>
                    <a:pt x="480" y="159"/>
                  </a:lnTo>
                  <a:lnTo>
                    <a:pt x="481" y="158"/>
                  </a:lnTo>
                  <a:lnTo>
                    <a:pt x="482" y="158"/>
                  </a:lnTo>
                  <a:lnTo>
                    <a:pt x="482" y="156"/>
                  </a:lnTo>
                  <a:lnTo>
                    <a:pt x="483" y="156"/>
                  </a:lnTo>
                  <a:lnTo>
                    <a:pt x="483" y="155"/>
                  </a:lnTo>
                  <a:lnTo>
                    <a:pt x="484" y="155"/>
                  </a:lnTo>
                  <a:lnTo>
                    <a:pt x="485" y="154"/>
                  </a:lnTo>
                  <a:lnTo>
                    <a:pt x="486" y="154"/>
                  </a:lnTo>
                  <a:lnTo>
                    <a:pt x="486" y="153"/>
                  </a:lnTo>
                  <a:lnTo>
                    <a:pt x="487" y="153"/>
                  </a:lnTo>
                  <a:lnTo>
                    <a:pt x="489" y="152"/>
                  </a:lnTo>
                  <a:lnTo>
                    <a:pt x="490" y="152"/>
                  </a:lnTo>
                  <a:lnTo>
                    <a:pt x="490" y="151"/>
                  </a:lnTo>
                  <a:lnTo>
                    <a:pt x="491" y="151"/>
                  </a:lnTo>
                  <a:lnTo>
                    <a:pt x="492" y="150"/>
                  </a:lnTo>
                  <a:lnTo>
                    <a:pt x="493" y="150"/>
                  </a:lnTo>
                  <a:lnTo>
                    <a:pt x="494" y="149"/>
                  </a:lnTo>
                  <a:lnTo>
                    <a:pt x="495" y="148"/>
                  </a:lnTo>
                  <a:lnTo>
                    <a:pt x="496" y="147"/>
                  </a:lnTo>
                  <a:lnTo>
                    <a:pt x="497" y="147"/>
                  </a:lnTo>
                  <a:lnTo>
                    <a:pt x="498" y="146"/>
                  </a:lnTo>
                  <a:lnTo>
                    <a:pt x="499" y="145"/>
                  </a:lnTo>
                  <a:lnTo>
                    <a:pt x="500" y="145"/>
                  </a:lnTo>
                  <a:lnTo>
                    <a:pt x="500" y="144"/>
                  </a:lnTo>
                  <a:lnTo>
                    <a:pt x="501" y="144"/>
                  </a:lnTo>
                  <a:lnTo>
                    <a:pt x="502" y="143"/>
                  </a:lnTo>
                  <a:lnTo>
                    <a:pt x="503" y="142"/>
                  </a:lnTo>
                  <a:lnTo>
                    <a:pt x="504" y="142"/>
                  </a:lnTo>
                  <a:lnTo>
                    <a:pt x="504" y="141"/>
                  </a:lnTo>
                  <a:lnTo>
                    <a:pt x="505" y="141"/>
                  </a:lnTo>
                  <a:lnTo>
                    <a:pt x="505" y="140"/>
                  </a:lnTo>
                  <a:lnTo>
                    <a:pt x="506" y="140"/>
                  </a:lnTo>
                  <a:lnTo>
                    <a:pt x="506" y="139"/>
                  </a:lnTo>
                  <a:lnTo>
                    <a:pt x="507" y="139"/>
                  </a:lnTo>
                  <a:lnTo>
                    <a:pt x="507" y="138"/>
                  </a:lnTo>
                  <a:lnTo>
                    <a:pt x="508" y="137"/>
                  </a:lnTo>
                  <a:lnTo>
                    <a:pt x="509" y="137"/>
                  </a:lnTo>
                  <a:lnTo>
                    <a:pt x="509" y="136"/>
                  </a:lnTo>
                  <a:lnTo>
                    <a:pt x="510" y="135"/>
                  </a:lnTo>
                  <a:lnTo>
                    <a:pt x="511" y="135"/>
                  </a:lnTo>
                  <a:lnTo>
                    <a:pt x="512" y="134"/>
                  </a:lnTo>
                  <a:lnTo>
                    <a:pt x="513" y="133"/>
                  </a:lnTo>
                  <a:lnTo>
                    <a:pt x="514" y="132"/>
                  </a:lnTo>
                  <a:lnTo>
                    <a:pt x="514" y="131"/>
                  </a:lnTo>
                  <a:lnTo>
                    <a:pt x="515" y="130"/>
                  </a:lnTo>
                  <a:lnTo>
                    <a:pt x="516" y="129"/>
                  </a:lnTo>
                  <a:lnTo>
                    <a:pt x="517" y="128"/>
                  </a:lnTo>
                  <a:lnTo>
                    <a:pt x="518" y="127"/>
                  </a:lnTo>
                  <a:lnTo>
                    <a:pt x="519" y="126"/>
                  </a:lnTo>
                  <a:lnTo>
                    <a:pt x="519" y="125"/>
                  </a:lnTo>
                  <a:lnTo>
                    <a:pt x="520" y="125"/>
                  </a:lnTo>
                  <a:lnTo>
                    <a:pt x="521" y="124"/>
                  </a:lnTo>
                  <a:lnTo>
                    <a:pt x="521" y="123"/>
                  </a:lnTo>
                  <a:lnTo>
                    <a:pt x="522" y="123"/>
                  </a:lnTo>
                  <a:lnTo>
                    <a:pt x="523" y="122"/>
                  </a:lnTo>
                  <a:lnTo>
                    <a:pt x="523" y="121"/>
                  </a:lnTo>
                  <a:lnTo>
                    <a:pt x="524" y="121"/>
                  </a:lnTo>
                  <a:lnTo>
                    <a:pt x="524" y="120"/>
                  </a:lnTo>
                  <a:lnTo>
                    <a:pt x="525" y="120"/>
                  </a:lnTo>
                  <a:lnTo>
                    <a:pt x="525" y="119"/>
                  </a:lnTo>
                  <a:lnTo>
                    <a:pt x="526" y="118"/>
                  </a:lnTo>
                  <a:lnTo>
                    <a:pt x="527" y="117"/>
                  </a:lnTo>
                  <a:lnTo>
                    <a:pt x="528" y="115"/>
                  </a:lnTo>
                  <a:lnTo>
                    <a:pt x="529" y="114"/>
                  </a:lnTo>
                  <a:lnTo>
                    <a:pt x="529" y="113"/>
                  </a:lnTo>
                  <a:lnTo>
                    <a:pt x="531" y="112"/>
                  </a:lnTo>
                  <a:lnTo>
                    <a:pt x="532" y="112"/>
                  </a:lnTo>
                  <a:lnTo>
                    <a:pt x="533" y="111"/>
                  </a:lnTo>
                  <a:lnTo>
                    <a:pt x="533" y="110"/>
                  </a:lnTo>
                  <a:lnTo>
                    <a:pt x="534" y="109"/>
                  </a:lnTo>
                  <a:lnTo>
                    <a:pt x="535" y="107"/>
                  </a:lnTo>
                  <a:lnTo>
                    <a:pt x="536" y="106"/>
                  </a:lnTo>
                  <a:lnTo>
                    <a:pt x="537" y="105"/>
                  </a:lnTo>
                  <a:lnTo>
                    <a:pt x="538" y="104"/>
                  </a:lnTo>
                  <a:lnTo>
                    <a:pt x="540" y="102"/>
                  </a:lnTo>
                  <a:lnTo>
                    <a:pt x="541" y="101"/>
                  </a:lnTo>
                  <a:lnTo>
                    <a:pt x="542" y="100"/>
                  </a:lnTo>
                  <a:lnTo>
                    <a:pt x="543" y="99"/>
                  </a:lnTo>
                  <a:lnTo>
                    <a:pt x="544" y="97"/>
                  </a:lnTo>
                  <a:lnTo>
                    <a:pt x="544" y="96"/>
                  </a:lnTo>
                  <a:lnTo>
                    <a:pt x="545" y="96"/>
                  </a:lnTo>
                  <a:lnTo>
                    <a:pt x="546" y="95"/>
                  </a:lnTo>
                  <a:lnTo>
                    <a:pt x="547" y="94"/>
                  </a:lnTo>
                  <a:lnTo>
                    <a:pt x="547" y="93"/>
                  </a:lnTo>
                  <a:lnTo>
                    <a:pt x="548" y="92"/>
                  </a:lnTo>
                  <a:lnTo>
                    <a:pt x="549" y="91"/>
                  </a:lnTo>
                  <a:lnTo>
                    <a:pt x="550" y="90"/>
                  </a:lnTo>
                  <a:lnTo>
                    <a:pt x="550" y="89"/>
                  </a:lnTo>
                  <a:lnTo>
                    <a:pt x="551" y="88"/>
                  </a:lnTo>
                  <a:lnTo>
                    <a:pt x="552" y="87"/>
                  </a:lnTo>
                  <a:lnTo>
                    <a:pt x="553" y="86"/>
                  </a:lnTo>
                  <a:lnTo>
                    <a:pt x="553" y="85"/>
                  </a:lnTo>
                  <a:lnTo>
                    <a:pt x="554" y="84"/>
                  </a:lnTo>
                  <a:lnTo>
                    <a:pt x="555" y="83"/>
                  </a:lnTo>
                  <a:lnTo>
                    <a:pt x="555" y="82"/>
                  </a:lnTo>
                  <a:lnTo>
                    <a:pt x="556" y="81"/>
                  </a:lnTo>
                  <a:lnTo>
                    <a:pt x="557" y="80"/>
                  </a:lnTo>
                  <a:lnTo>
                    <a:pt x="558" y="79"/>
                  </a:lnTo>
                  <a:lnTo>
                    <a:pt x="558" y="78"/>
                  </a:lnTo>
                  <a:lnTo>
                    <a:pt x="559" y="77"/>
                  </a:lnTo>
                  <a:lnTo>
                    <a:pt x="560" y="76"/>
                  </a:lnTo>
                  <a:lnTo>
                    <a:pt x="561" y="73"/>
                  </a:lnTo>
                  <a:lnTo>
                    <a:pt x="562" y="72"/>
                  </a:lnTo>
                  <a:lnTo>
                    <a:pt x="563" y="70"/>
                  </a:lnTo>
                  <a:lnTo>
                    <a:pt x="565" y="69"/>
                  </a:lnTo>
                  <a:lnTo>
                    <a:pt x="566" y="67"/>
                  </a:lnTo>
                  <a:lnTo>
                    <a:pt x="567" y="66"/>
                  </a:lnTo>
                  <a:lnTo>
                    <a:pt x="568" y="64"/>
                  </a:lnTo>
                  <a:lnTo>
                    <a:pt x="569" y="63"/>
                  </a:lnTo>
                  <a:lnTo>
                    <a:pt x="569" y="62"/>
                  </a:lnTo>
                  <a:lnTo>
                    <a:pt x="570" y="61"/>
                  </a:lnTo>
                  <a:lnTo>
                    <a:pt x="572" y="60"/>
                  </a:lnTo>
                  <a:lnTo>
                    <a:pt x="573" y="59"/>
                  </a:lnTo>
                  <a:lnTo>
                    <a:pt x="573" y="58"/>
                  </a:lnTo>
                  <a:lnTo>
                    <a:pt x="574" y="57"/>
                  </a:lnTo>
                  <a:lnTo>
                    <a:pt x="575" y="56"/>
                  </a:lnTo>
                  <a:lnTo>
                    <a:pt x="575" y="55"/>
                  </a:lnTo>
                  <a:lnTo>
                    <a:pt x="576" y="54"/>
                  </a:lnTo>
                  <a:lnTo>
                    <a:pt x="577" y="53"/>
                  </a:lnTo>
                  <a:lnTo>
                    <a:pt x="578" y="52"/>
                  </a:lnTo>
                  <a:lnTo>
                    <a:pt x="578" y="51"/>
                  </a:lnTo>
                  <a:lnTo>
                    <a:pt x="579" y="50"/>
                  </a:lnTo>
                  <a:lnTo>
                    <a:pt x="580" y="49"/>
                  </a:lnTo>
                  <a:lnTo>
                    <a:pt x="580" y="48"/>
                  </a:lnTo>
                  <a:lnTo>
                    <a:pt x="581" y="47"/>
                  </a:lnTo>
                  <a:lnTo>
                    <a:pt x="582" y="46"/>
                  </a:lnTo>
                  <a:lnTo>
                    <a:pt x="582" y="45"/>
                  </a:lnTo>
                  <a:lnTo>
                    <a:pt x="583" y="44"/>
                  </a:lnTo>
                  <a:lnTo>
                    <a:pt x="584" y="43"/>
                  </a:lnTo>
                  <a:lnTo>
                    <a:pt x="585" y="42"/>
                  </a:lnTo>
                  <a:lnTo>
                    <a:pt x="586" y="41"/>
                  </a:lnTo>
                  <a:lnTo>
                    <a:pt x="587" y="39"/>
                  </a:lnTo>
                  <a:lnTo>
                    <a:pt x="588" y="38"/>
                  </a:lnTo>
                  <a:lnTo>
                    <a:pt x="589" y="36"/>
                  </a:lnTo>
                  <a:lnTo>
                    <a:pt x="590" y="35"/>
                  </a:lnTo>
                  <a:lnTo>
                    <a:pt x="591" y="33"/>
                  </a:lnTo>
                  <a:lnTo>
                    <a:pt x="592" y="30"/>
                  </a:lnTo>
                  <a:lnTo>
                    <a:pt x="593" y="29"/>
                  </a:lnTo>
                  <a:lnTo>
                    <a:pt x="594" y="28"/>
                  </a:lnTo>
                  <a:lnTo>
                    <a:pt x="595" y="26"/>
                  </a:lnTo>
                  <a:lnTo>
                    <a:pt x="596" y="25"/>
                  </a:lnTo>
                  <a:lnTo>
                    <a:pt x="597" y="24"/>
                  </a:lnTo>
                  <a:lnTo>
                    <a:pt x="598" y="23"/>
                  </a:lnTo>
                  <a:lnTo>
                    <a:pt x="599" y="22"/>
                  </a:lnTo>
                  <a:lnTo>
                    <a:pt x="599" y="21"/>
                  </a:lnTo>
                  <a:lnTo>
                    <a:pt x="600" y="20"/>
                  </a:lnTo>
                  <a:lnTo>
                    <a:pt x="601" y="19"/>
                  </a:lnTo>
                  <a:lnTo>
                    <a:pt x="601" y="18"/>
                  </a:lnTo>
                  <a:lnTo>
                    <a:pt x="602" y="17"/>
                  </a:lnTo>
                  <a:lnTo>
                    <a:pt x="603" y="16"/>
                  </a:lnTo>
                  <a:lnTo>
                    <a:pt x="603" y="15"/>
                  </a:lnTo>
                  <a:lnTo>
                    <a:pt x="604" y="14"/>
                  </a:lnTo>
                  <a:lnTo>
                    <a:pt x="604" y="13"/>
                  </a:lnTo>
                  <a:lnTo>
                    <a:pt x="605" y="13"/>
                  </a:lnTo>
                  <a:lnTo>
                    <a:pt x="605" y="12"/>
                  </a:lnTo>
                  <a:lnTo>
                    <a:pt x="606" y="11"/>
                  </a:lnTo>
                  <a:lnTo>
                    <a:pt x="606" y="10"/>
                  </a:lnTo>
                  <a:lnTo>
                    <a:pt x="607" y="9"/>
                  </a:lnTo>
                  <a:lnTo>
                    <a:pt x="607" y="8"/>
                  </a:lnTo>
                  <a:lnTo>
                    <a:pt x="608" y="7"/>
                  </a:lnTo>
                  <a:lnTo>
                    <a:pt x="609" y="6"/>
                  </a:lnTo>
                  <a:lnTo>
                    <a:pt x="609" y="5"/>
                  </a:lnTo>
                  <a:lnTo>
                    <a:pt x="610" y="4"/>
                  </a:lnTo>
                  <a:lnTo>
                    <a:pt x="611" y="3"/>
                  </a:lnTo>
                  <a:lnTo>
                    <a:pt x="611" y="2"/>
                  </a:lnTo>
                  <a:lnTo>
                    <a:pt x="612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46" name="Freeform 50">
              <a:extLst>
                <a:ext uri="{FF2B5EF4-FFF2-40B4-BE49-F238E27FC236}">
                  <a16:creationId xmlns:a16="http://schemas.microsoft.com/office/drawing/2014/main" id="{D4084255-2BDB-4C42-86D6-0C2B2D9098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1" y="2543"/>
              <a:ext cx="54" cy="183"/>
            </a:xfrm>
            <a:custGeom>
              <a:avLst/>
              <a:gdLst>
                <a:gd name="T0" fmla="*/ 2 w 72"/>
                <a:gd name="T1" fmla="*/ 2 h 244"/>
                <a:gd name="T2" fmla="*/ 2 w 72"/>
                <a:gd name="T3" fmla="*/ 2 h 244"/>
                <a:gd name="T4" fmla="*/ 2 w 72"/>
                <a:gd name="T5" fmla="*/ 2 h 244"/>
                <a:gd name="T6" fmla="*/ 2 w 72"/>
                <a:gd name="T7" fmla="*/ 2 h 244"/>
                <a:gd name="T8" fmla="*/ 2 w 72"/>
                <a:gd name="T9" fmla="*/ 2 h 244"/>
                <a:gd name="T10" fmla="*/ 2 w 72"/>
                <a:gd name="T11" fmla="*/ 2 h 244"/>
                <a:gd name="T12" fmla="*/ 2 w 72"/>
                <a:gd name="T13" fmla="*/ 2 h 244"/>
                <a:gd name="T14" fmla="*/ 2 w 72"/>
                <a:gd name="T15" fmla="*/ 2 h 244"/>
                <a:gd name="T16" fmla="*/ 2 w 72"/>
                <a:gd name="T17" fmla="*/ 2 h 244"/>
                <a:gd name="T18" fmla="*/ 2 w 72"/>
                <a:gd name="T19" fmla="*/ 2 h 244"/>
                <a:gd name="T20" fmla="*/ 2 w 72"/>
                <a:gd name="T21" fmla="*/ 2 h 244"/>
                <a:gd name="T22" fmla="*/ 2 w 72"/>
                <a:gd name="T23" fmla="*/ 2 h 244"/>
                <a:gd name="T24" fmla="*/ 2 w 72"/>
                <a:gd name="T25" fmla="*/ 2 h 244"/>
                <a:gd name="T26" fmla="*/ 2 w 72"/>
                <a:gd name="T27" fmla="*/ 2 h 244"/>
                <a:gd name="T28" fmla="*/ 2 w 72"/>
                <a:gd name="T29" fmla="*/ 2 h 244"/>
                <a:gd name="T30" fmla="*/ 2 w 72"/>
                <a:gd name="T31" fmla="*/ 2 h 244"/>
                <a:gd name="T32" fmla="*/ 2 w 72"/>
                <a:gd name="T33" fmla="*/ 2 h 244"/>
                <a:gd name="T34" fmla="*/ 2 w 72"/>
                <a:gd name="T35" fmla="*/ 2 h 244"/>
                <a:gd name="T36" fmla="*/ 2 w 72"/>
                <a:gd name="T37" fmla="*/ 2 h 244"/>
                <a:gd name="T38" fmla="*/ 2 w 72"/>
                <a:gd name="T39" fmla="*/ 2 h 244"/>
                <a:gd name="T40" fmla="*/ 2 w 72"/>
                <a:gd name="T41" fmla="*/ 2 h 244"/>
                <a:gd name="T42" fmla="*/ 2 w 72"/>
                <a:gd name="T43" fmla="*/ 2 h 244"/>
                <a:gd name="T44" fmla="*/ 2 w 72"/>
                <a:gd name="T45" fmla="*/ 2 h 244"/>
                <a:gd name="T46" fmla="*/ 2 w 72"/>
                <a:gd name="T47" fmla="*/ 2 h 244"/>
                <a:gd name="T48" fmla="*/ 2 w 72"/>
                <a:gd name="T49" fmla="*/ 2 h 244"/>
                <a:gd name="T50" fmla="*/ 2 w 72"/>
                <a:gd name="T51" fmla="*/ 3 h 244"/>
                <a:gd name="T52" fmla="*/ 2 w 72"/>
                <a:gd name="T53" fmla="*/ 3 h 244"/>
                <a:gd name="T54" fmla="*/ 2 w 72"/>
                <a:gd name="T55" fmla="*/ 3 h 244"/>
                <a:gd name="T56" fmla="*/ 2 w 72"/>
                <a:gd name="T57" fmla="*/ 3 h 244"/>
                <a:gd name="T58" fmla="*/ 2 w 72"/>
                <a:gd name="T59" fmla="*/ 3 h 244"/>
                <a:gd name="T60" fmla="*/ 2 w 72"/>
                <a:gd name="T61" fmla="*/ 3 h 244"/>
                <a:gd name="T62" fmla="*/ 2 w 72"/>
                <a:gd name="T63" fmla="*/ 3 h 244"/>
                <a:gd name="T64" fmla="*/ 2 w 72"/>
                <a:gd name="T65" fmla="*/ 3 h 244"/>
                <a:gd name="T66" fmla="*/ 2 w 72"/>
                <a:gd name="T67" fmla="*/ 4 h 244"/>
                <a:gd name="T68" fmla="*/ 2 w 72"/>
                <a:gd name="T69" fmla="*/ 4 h 244"/>
                <a:gd name="T70" fmla="*/ 2 w 72"/>
                <a:gd name="T71" fmla="*/ 4 h 244"/>
                <a:gd name="T72" fmla="*/ 2 w 72"/>
                <a:gd name="T73" fmla="*/ 4 h 244"/>
                <a:gd name="T74" fmla="*/ 2 w 72"/>
                <a:gd name="T75" fmla="*/ 4 h 244"/>
                <a:gd name="T76" fmla="*/ 2 w 72"/>
                <a:gd name="T77" fmla="*/ 4 h 244"/>
                <a:gd name="T78" fmla="*/ 2 w 72"/>
                <a:gd name="T79" fmla="*/ 4 h 244"/>
                <a:gd name="T80" fmla="*/ 2 w 72"/>
                <a:gd name="T81" fmla="*/ 4 h 244"/>
                <a:gd name="T82" fmla="*/ 2 w 72"/>
                <a:gd name="T83" fmla="*/ 4 h 244"/>
                <a:gd name="T84" fmla="*/ 2 w 72"/>
                <a:gd name="T85" fmla="*/ 4 h 244"/>
                <a:gd name="T86" fmla="*/ 2 w 72"/>
                <a:gd name="T87" fmla="*/ 4 h 244"/>
                <a:gd name="T88" fmla="*/ 2 w 72"/>
                <a:gd name="T89" fmla="*/ 4 h 244"/>
                <a:gd name="T90" fmla="*/ 2 w 72"/>
                <a:gd name="T91" fmla="*/ 4 h 244"/>
                <a:gd name="T92" fmla="*/ 2 w 72"/>
                <a:gd name="T93" fmla="*/ 4 h 244"/>
                <a:gd name="T94" fmla="*/ 2 w 72"/>
                <a:gd name="T95" fmla="*/ 5 h 244"/>
                <a:gd name="T96" fmla="*/ 2 w 72"/>
                <a:gd name="T97" fmla="*/ 5 h 244"/>
                <a:gd name="T98" fmla="*/ 2 w 72"/>
                <a:gd name="T99" fmla="*/ 5 h 244"/>
                <a:gd name="T100" fmla="*/ 2 w 72"/>
                <a:gd name="T101" fmla="*/ 5 h 244"/>
                <a:gd name="T102" fmla="*/ 2 w 72"/>
                <a:gd name="T103" fmla="*/ 5 h 244"/>
                <a:gd name="T104" fmla="*/ 2 w 72"/>
                <a:gd name="T105" fmla="*/ 5 h 244"/>
                <a:gd name="T106" fmla="*/ 2 w 72"/>
                <a:gd name="T107" fmla="*/ 5 h 244"/>
                <a:gd name="T108" fmla="*/ 2 w 72"/>
                <a:gd name="T109" fmla="*/ 5 h 244"/>
                <a:gd name="T110" fmla="*/ 2 w 72"/>
                <a:gd name="T111" fmla="*/ 5 h 244"/>
                <a:gd name="T112" fmla="*/ 2 w 72"/>
                <a:gd name="T113" fmla="*/ 5 h 24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2"/>
                <a:gd name="T172" fmla="*/ 0 h 244"/>
                <a:gd name="T173" fmla="*/ 72 w 72"/>
                <a:gd name="T174" fmla="*/ 244 h 24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2" h="244">
                  <a:moveTo>
                    <a:pt x="0" y="0"/>
                  </a:moveTo>
                  <a:lnTo>
                    <a:pt x="2" y="2"/>
                  </a:lnTo>
                  <a:lnTo>
                    <a:pt x="3" y="5"/>
                  </a:lnTo>
                  <a:lnTo>
                    <a:pt x="4" y="7"/>
                  </a:lnTo>
                  <a:lnTo>
                    <a:pt x="6" y="9"/>
                  </a:lnTo>
                  <a:lnTo>
                    <a:pt x="7" y="11"/>
                  </a:lnTo>
                  <a:lnTo>
                    <a:pt x="8" y="13"/>
                  </a:lnTo>
                  <a:lnTo>
                    <a:pt x="9" y="15"/>
                  </a:lnTo>
                  <a:lnTo>
                    <a:pt x="10" y="16"/>
                  </a:lnTo>
                  <a:lnTo>
                    <a:pt x="11" y="18"/>
                  </a:lnTo>
                  <a:lnTo>
                    <a:pt x="11" y="19"/>
                  </a:lnTo>
                  <a:lnTo>
                    <a:pt x="12" y="21"/>
                  </a:lnTo>
                  <a:lnTo>
                    <a:pt x="13" y="22"/>
                  </a:lnTo>
                  <a:lnTo>
                    <a:pt x="14" y="23"/>
                  </a:lnTo>
                  <a:lnTo>
                    <a:pt x="14" y="24"/>
                  </a:lnTo>
                  <a:lnTo>
                    <a:pt x="15" y="27"/>
                  </a:lnTo>
                  <a:lnTo>
                    <a:pt x="15" y="28"/>
                  </a:lnTo>
                  <a:lnTo>
                    <a:pt x="16" y="29"/>
                  </a:lnTo>
                  <a:lnTo>
                    <a:pt x="16" y="30"/>
                  </a:lnTo>
                  <a:lnTo>
                    <a:pt x="17" y="31"/>
                  </a:lnTo>
                  <a:lnTo>
                    <a:pt x="18" y="32"/>
                  </a:lnTo>
                  <a:lnTo>
                    <a:pt x="18" y="33"/>
                  </a:lnTo>
                  <a:lnTo>
                    <a:pt x="18" y="34"/>
                  </a:lnTo>
                  <a:lnTo>
                    <a:pt x="19" y="35"/>
                  </a:lnTo>
                  <a:lnTo>
                    <a:pt x="19" y="36"/>
                  </a:lnTo>
                  <a:lnTo>
                    <a:pt x="20" y="37"/>
                  </a:lnTo>
                  <a:lnTo>
                    <a:pt x="20" y="38"/>
                  </a:lnTo>
                  <a:lnTo>
                    <a:pt x="21" y="39"/>
                  </a:lnTo>
                  <a:lnTo>
                    <a:pt x="21" y="40"/>
                  </a:lnTo>
                  <a:lnTo>
                    <a:pt x="22" y="42"/>
                  </a:lnTo>
                  <a:lnTo>
                    <a:pt x="22" y="43"/>
                  </a:lnTo>
                  <a:lnTo>
                    <a:pt x="23" y="44"/>
                  </a:lnTo>
                  <a:lnTo>
                    <a:pt x="23" y="46"/>
                  </a:lnTo>
                  <a:lnTo>
                    <a:pt x="24" y="47"/>
                  </a:lnTo>
                  <a:lnTo>
                    <a:pt x="24" y="48"/>
                  </a:lnTo>
                  <a:lnTo>
                    <a:pt x="25" y="49"/>
                  </a:lnTo>
                  <a:lnTo>
                    <a:pt x="25" y="50"/>
                  </a:lnTo>
                  <a:lnTo>
                    <a:pt x="26" y="51"/>
                  </a:lnTo>
                  <a:lnTo>
                    <a:pt x="26" y="52"/>
                  </a:lnTo>
                  <a:lnTo>
                    <a:pt x="26" y="53"/>
                  </a:lnTo>
                  <a:lnTo>
                    <a:pt x="27" y="54"/>
                  </a:lnTo>
                  <a:lnTo>
                    <a:pt x="27" y="55"/>
                  </a:lnTo>
                  <a:lnTo>
                    <a:pt x="28" y="56"/>
                  </a:lnTo>
                  <a:lnTo>
                    <a:pt x="28" y="57"/>
                  </a:lnTo>
                  <a:lnTo>
                    <a:pt x="29" y="58"/>
                  </a:lnTo>
                  <a:lnTo>
                    <a:pt x="29" y="59"/>
                  </a:lnTo>
                  <a:lnTo>
                    <a:pt x="29" y="60"/>
                  </a:lnTo>
                  <a:lnTo>
                    <a:pt x="29" y="61"/>
                  </a:lnTo>
                  <a:lnTo>
                    <a:pt x="30" y="61"/>
                  </a:lnTo>
                  <a:lnTo>
                    <a:pt x="30" y="62"/>
                  </a:lnTo>
                  <a:lnTo>
                    <a:pt x="30" y="63"/>
                  </a:lnTo>
                  <a:lnTo>
                    <a:pt x="31" y="64"/>
                  </a:lnTo>
                  <a:lnTo>
                    <a:pt x="31" y="65"/>
                  </a:lnTo>
                  <a:lnTo>
                    <a:pt x="31" y="66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3" y="70"/>
                  </a:lnTo>
                  <a:lnTo>
                    <a:pt x="33" y="71"/>
                  </a:lnTo>
                  <a:lnTo>
                    <a:pt x="34" y="73"/>
                  </a:lnTo>
                  <a:lnTo>
                    <a:pt x="34" y="74"/>
                  </a:lnTo>
                  <a:lnTo>
                    <a:pt x="35" y="75"/>
                  </a:lnTo>
                  <a:lnTo>
                    <a:pt x="35" y="77"/>
                  </a:lnTo>
                  <a:lnTo>
                    <a:pt x="36" y="79"/>
                  </a:lnTo>
                  <a:lnTo>
                    <a:pt x="37" y="80"/>
                  </a:lnTo>
                  <a:lnTo>
                    <a:pt x="37" y="82"/>
                  </a:lnTo>
                  <a:lnTo>
                    <a:pt x="39" y="83"/>
                  </a:lnTo>
                  <a:lnTo>
                    <a:pt x="39" y="85"/>
                  </a:lnTo>
                  <a:lnTo>
                    <a:pt x="40" y="86"/>
                  </a:lnTo>
                  <a:lnTo>
                    <a:pt x="40" y="87"/>
                  </a:lnTo>
                  <a:lnTo>
                    <a:pt x="41" y="88"/>
                  </a:lnTo>
                  <a:lnTo>
                    <a:pt x="41" y="89"/>
                  </a:lnTo>
                  <a:lnTo>
                    <a:pt x="41" y="90"/>
                  </a:lnTo>
                  <a:lnTo>
                    <a:pt x="42" y="91"/>
                  </a:lnTo>
                  <a:lnTo>
                    <a:pt x="42" y="92"/>
                  </a:lnTo>
                  <a:lnTo>
                    <a:pt x="42" y="93"/>
                  </a:lnTo>
                  <a:lnTo>
                    <a:pt x="43" y="94"/>
                  </a:lnTo>
                  <a:lnTo>
                    <a:pt x="43" y="95"/>
                  </a:lnTo>
                  <a:lnTo>
                    <a:pt x="43" y="96"/>
                  </a:lnTo>
                  <a:lnTo>
                    <a:pt x="44" y="97"/>
                  </a:lnTo>
                  <a:lnTo>
                    <a:pt x="44" y="98"/>
                  </a:lnTo>
                  <a:lnTo>
                    <a:pt x="44" y="99"/>
                  </a:lnTo>
                  <a:lnTo>
                    <a:pt x="45" y="100"/>
                  </a:lnTo>
                  <a:lnTo>
                    <a:pt x="45" y="101"/>
                  </a:lnTo>
                  <a:lnTo>
                    <a:pt x="45" y="102"/>
                  </a:lnTo>
                  <a:lnTo>
                    <a:pt x="46" y="103"/>
                  </a:lnTo>
                  <a:lnTo>
                    <a:pt x="46" y="104"/>
                  </a:lnTo>
                  <a:lnTo>
                    <a:pt x="46" y="105"/>
                  </a:lnTo>
                  <a:lnTo>
                    <a:pt x="47" y="106"/>
                  </a:lnTo>
                  <a:lnTo>
                    <a:pt x="47" y="107"/>
                  </a:lnTo>
                  <a:lnTo>
                    <a:pt x="48" y="110"/>
                  </a:lnTo>
                  <a:lnTo>
                    <a:pt x="48" y="111"/>
                  </a:lnTo>
                  <a:lnTo>
                    <a:pt x="48" y="113"/>
                  </a:lnTo>
                  <a:lnTo>
                    <a:pt x="49" y="114"/>
                  </a:lnTo>
                  <a:lnTo>
                    <a:pt x="49" y="116"/>
                  </a:lnTo>
                  <a:lnTo>
                    <a:pt x="50" y="117"/>
                  </a:lnTo>
                  <a:lnTo>
                    <a:pt x="50" y="119"/>
                  </a:lnTo>
                  <a:lnTo>
                    <a:pt x="51" y="120"/>
                  </a:lnTo>
                  <a:lnTo>
                    <a:pt x="51" y="122"/>
                  </a:lnTo>
                  <a:lnTo>
                    <a:pt x="52" y="123"/>
                  </a:lnTo>
                  <a:lnTo>
                    <a:pt x="52" y="124"/>
                  </a:lnTo>
                  <a:lnTo>
                    <a:pt x="52" y="125"/>
                  </a:lnTo>
                  <a:lnTo>
                    <a:pt x="53" y="126"/>
                  </a:lnTo>
                  <a:lnTo>
                    <a:pt x="53" y="127"/>
                  </a:lnTo>
                  <a:lnTo>
                    <a:pt x="53" y="128"/>
                  </a:lnTo>
                  <a:lnTo>
                    <a:pt x="54" y="129"/>
                  </a:lnTo>
                  <a:lnTo>
                    <a:pt x="54" y="130"/>
                  </a:lnTo>
                  <a:lnTo>
                    <a:pt x="54" y="131"/>
                  </a:lnTo>
                  <a:lnTo>
                    <a:pt x="55" y="132"/>
                  </a:lnTo>
                  <a:lnTo>
                    <a:pt x="55" y="133"/>
                  </a:lnTo>
                  <a:lnTo>
                    <a:pt x="55" y="134"/>
                  </a:lnTo>
                  <a:lnTo>
                    <a:pt x="55" y="135"/>
                  </a:lnTo>
                  <a:lnTo>
                    <a:pt x="56" y="135"/>
                  </a:lnTo>
                  <a:lnTo>
                    <a:pt x="56" y="136"/>
                  </a:lnTo>
                  <a:lnTo>
                    <a:pt x="56" y="137"/>
                  </a:lnTo>
                  <a:lnTo>
                    <a:pt x="56" y="138"/>
                  </a:lnTo>
                  <a:lnTo>
                    <a:pt x="57" y="139"/>
                  </a:lnTo>
                  <a:lnTo>
                    <a:pt x="57" y="140"/>
                  </a:lnTo>
                  <a:lnTo>
                    <a:pt x="57" y="141"/>
                  </a:lnTo>
                  <a:lnTo>
                    <a:pt x="58" y="142"/>
                  </a:lnTo>
                  <a:lnTo>
                    <a:pt x="58" y="143"/>
                  </a:lnTo>
                  <a:lnTo>
                    <a:pt x="58" y="145"/>
                  </a:lnTo>
                  <a:lnTo>
                    <a:pt x="59" y="146"/>
                  </a:lnTo>
                  <a:lnTo>
                    <a:pt x="59" y="147"/>
                  </a:lnTo>
                  <a:lnTo>
                    <a:pt x="60" y="149"/>
                  </a:lnTo>
                  <a:lnTo>
                    <a:pt x="60" y="151"/>
                  </a:lnTo>
                  <a:lnTo>
                    <a:pt x="61" y="153"/>
                  </a:lnTo>
                  <a:lnTo>
                    <a:pt x="61" y="155"/>
                  </a:lnTo>
                  <a:lnTo>
                    <a:pt x="62" y="156"/>
                  </a:lnTo>
                  <a:lnTo>
                    <a:pt x="62" y="158"/>
                  </a:lnTo>
                  <a:lnTo>
                    <a:pt x="63" y="159"/>
                  </a:lnTo>
                  <a:lnTo>
                    <a:pt x="63" y="160"/>
                  </a:lnTo>
                  <a:lnTo>
                    <a:pt x="63" y="161"/>
                  </a:lnTo>
                  <a:lnTo>
                    <a:pt x="64" y="163"/>
                  </a:lnTo>
                  <a:lnTo>
                    <a:pt x="64" y="164"/>
                  </a:lnTo>
                  <a:lnTo>
                    <a:pt x="64" y="165"/>
                  </a:lnTo>
                  <a:lnTo>
                    <a:pt x="65" y="166"/>
                  </a:lnTo>
                  <a:lnTo>
                    <a:pt x="65" y="167"/>
                  </a:lnTo>
                  <a:lnTo>
                    <a:pt x="65" y="168"/>
                  </a:lnTo>
                  <a:lnTo>
                    <a:pt x="65" y="169"/>
                  </a:lnTo>
                  <a:lnTo>
                    <a:pt x="66" y="170"/>
                  </a:lnTo>
                  <a:lnTo>
                    <a:pt x="66" y="171"/>
                  </a:lnTo>
                  <a:lnTo>
                    <a:pt x="66" y="172"/>
                  </a:lnTo>
                  <a:lnTo>
                    <a:pt x="66" y="173"/>
                  </a:lnTo>
                  <a:lnTo>
                    <a:pt x="66" y="174"/>
                  </a:lnTo>
                  <a:lnTo>
                    <a:pt x="66" y="175"/>
                  </a:lnTo>
                  <a:lnTo>
                    <a:pt x="67" y="176"/>
                  </a:lnTo>
                  <a:lnTo>
                    <a:pt x="67" y="177"/>
                  </a:lnTo>
                  <a:lnTo>
                    <a:pt x="67" y="178"/>
                  </a:lnTo>
                  <a:lnTo>
                    <a:pt x="67" y="179"/>
                  </a:lnTo>
                  <a:lnTo>
                    <a:pt x="67" y="180"/>
                  </a:lnTo>
                  <a:lnTo>
                    <a:pt x="67" y="182"/>
                  </a:lnTo>
                  <a:lnTo>
                    <a:pt x="67" y="183"/>
                  </a:lnTo>
                  <a:lnTo>
                    <a:pt x="67" y="184"/>
                  </a:lnTo>
                  <a:lnTo>
                    <a:pt x="67" y="185"/>
                  </a:lnTo>
                  <a:lnTo>
                    <a:pt x="67" y="187"/>
                  </a:lnTo>
                  <a:lnTo>
                    <a:pt x="68" y="188"/>
                  </a:lnTo>
                  <a:lnTo>
                    <a:pt x="68" y="190"/>
                  </a:lnTo>
                  <a:lnTo>
                    <a:pt x="68" y="191"/>
                  </a:lnTo>
                  <a:lnTo>
                    <a:pt x="68" y="193"/>
                  </a:lnTo>
                  <a:lnTo>
                    <a:pt x="68" y="194"/>
                  </a:lnTo>
                  <a:lnTo>
                    <a:pt x="68" y="195"/>
                  </a:lnTo>
                  <a:lnTo>
                    <a:pt x="68" y="196"/>
                  </a:lnTo>
                  <a:lnTo>
                    <a:pt x="68" y="197"/>
                  </a:lnTo>
                  <a:lnTo>
                    <a:pt x="68" y="198"/>
                  </a:lnTo>
                  <a:lnTo>
                    <a:pt x="68" y="199"/>
                  </a:lnTo>
                  <a:lnTo>
                    <a:pt x="68" y="200"/>
                  </a:lnTo>
                  <a:lnTo>
                    <a:pt x="69" y="201"/>
                  </a:lnTo>
                  <a:lnTo>
                    <a:pt x="69" y="202"/>
                  </a:lnTo>
                  <a:lnTo>
                    <a:pt x="69" y="203"/>
                  </a:lnTo>
                  <a:lnTo>
                    <a:pt x="69" y="204"/>
                  </a:lnTo>
                  <a:lnTo>
                    <a:pt x="69" y="205"/>
                  </a:lnTo>
                  <a:lnTo>
                    <a:pt x="69" y="206"/>
                  </a:lnTo>
                  <a:lnTo>
                    <a:pt x="70" y="207"/>
                  </a:lnTo>
                  <a:lnTo>
                    <a:pt x="70" y="208"/>
                  </a:lnTo>
                  <a:lnTo>
                    <a:pt x="70" y="209"/>
                  </a:lnTo>
                  <a:lnTo>
                    <a:pt x="70" y="210"/>
                  </a:lnTo>
                  <a:lnTo>
                    <a:pt x="70" y="211"/>
                  </a:lnTo>
                  <a:lnTo>
                    <a:pt x="71" y="212"/>
                  </a:lnTo>
                  <a:lnTo>
                    <a:pt x="71" y="213"/>
                  </a:lnTo>
                  <a:lnTo>
                    <a:pt x="71" y="214"/>
                  </a:lnTo>
                  <a:lnTo>
                    <a:pt x="71" y="215"/>
                  </a:lnTo>
                  <a:lnTo>
                    <a:pt x="71" y="216"/>
                  </a:lnTo>
                  <a:lnTo>
                    <a:pt x="71" y="217"/>
                  </a:lnTo>
                  <a:lnTo>
                    <a:pt x="72" y="217"/>
                  </a:lnTo>
                  <a:lnTo>
                    <a:pt x="72" y="218"/>
                  </a:lnTo>
                  <a:lnTo>
                    <a:pt x="72" y="219"/>
                  </a:lnTo>
                  <a:lnTo>
                    <a:pt x="72" y="220"/>
                  </a:lnTo>
                  <a:lnTo>
                    <a:pt x="72" y="221"/>
                  </a:lnTo>
                  <a:lnTo>
                    <a:pt x="72" y="222"/>
                  </a:lnTo>
                  <a:lnTo>
                    <a:pt x="72" y="223"/>
                  </a:lnTo>
                  <a:lnTo>
                    <a:pt x="72" y="224"/>
                  </a:lnTo>
                  <a:lnTo>
                    <a:pt x="72" y="225"/>
                  </a:lnTo>
                  <a:lnTo>
                    <a:pt x="72" y="226"/>
                  </a:lnTo>
                  <a:lnTo>
                    <a:pt x="72" y="227"/>
                  </a:lnTo>
                  <a:lnTo>
                    <a:pt x="72" y="228"/>
                  </a:lnTo>
                  <a:lnTo>
                    <a:pt x="72" y="229"/>
                  </a:lnTo>
                  <a:lnTo>
                    <a:pt x="72" y="230"/>
                  </a:lnTo>
                  <a:lnTo>
                    <a:pt x="72" y="231"/>
                  </a:lnTo>
                  <a:lnTo>
                    <a:pt x="72" y="232"/>
                  </a:lnTo>
                  <a:lnTo>
                    <a:pt x="72" y="233"/>
                  </a:lnTo>
                  <a:lnTo>
                    <a:pt x="72" y="236"/>
                  </a:lnTo>
                  <a:lnTo>
                    <a:pt x="72" y="237"/>
                  </a:lnTo>
                  <a:lnTo>
                    <a:pt x="72" y="239"/>
                  </a:lnTo>
                  <a:lnTo>
                    <a:pt x="71" y="241"/>
                  </a:lnTo>
                  <a:lnTo>
                    <a:pt x="71" y="242"/>
                  </a:lnTo>
                  <a:lnTo>
                    <a:pt x="71" y="244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47" name="Freeform 51">
              <a:extLst>
                <a:ext uri="{FF2B5EF4-FFF2-40B4-BE49-F238E27FC236}">
                  <a16:creationId xmlns:a16="http://schemas.microsoft.com/office/drawing/2014/main" id="{143BE444-4D37-D744-88AE-0536EE5A2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1" y="2725"/>
              <a:ext cx="54" cy="184"/>
            </a:xfrm>
            <a:custGeom>
              <a:avLst/>
              <a:gdLst>
                <a:gd name="T0" fmla="*/ 2 w 72"/>
                <a:gd name="T1" fmla="*/ 5 h 245"/>
                <a:gd name="T2" fmla="*/ 2 w 72"/>
                <a:gd name="T3" fmla="*/ 5 h 245"/>
                <a:gd name="T4" fmla="*/ 2 w 72"/>
                <a:gd name="T5" fmla="*/ 5 h 245"/>
                <a:gd name="T6" fmla="*/ 2 w 72"/>
                <a:gd name="T7" fmla="*/ 5 h 245"/>
                <a:gd name="T8" fmla="*/ 2 w 72"/>
                <a:gd name="T9" fmla="*/ 5 h 245"/>
                <a:gd name="T10" fmla="*/ 2 w 72"/>
                <a:gd name="T11" fmla="*/ 5 h 245"/>
                <a:gd name="T12" fmla="*/ 2 w 72"/>
                <a:gd name="T13" fmla="*/ 4 h 245"/>
                <a:gd name="T14" fmla="*/ 2 w 72"/>
                <a:gd name="T15" fmla="*/ 4 h 245"/>
                <a:gd name="T16" fmla="*/ 2 w 72"/>
                <a:gd name="T17" fmla="*/ 4 h 245"/>
                <a:gd name="T18" fmla="*/ 2 w 72"/>
                <a:gd name="T19" fmla="*/ 4 h 245"/>
                <a:gd name="T20" fmla="*/ 2 w 72"/>
                <a:gd name="T21" fmla="*/ 4 h 245"/>
                <a:gd name="T22" fmla="*/ 2 w 72"/>
                <a:gd name="T23" fmla="*/ 4 h 245"/>
                <a:gd name="T24" fmla="*/ 2 w 72"/>
                <a:gd name="T25" fmla="*/ 4 h 245"/>
                <a:gd name="T26" fmla="*/ 2 w 72"/>
                <a:gd name="T27" fmla="*/ 4 h 245"/>
                <a:gd name="T28" fmla="*/ 2 w 72"/>
                <a:gd name="T29" fmla="*/ 4 h 245"/>
                <a:gd name="T30" fmla="*/ 2 w 72"/>
                <a:gd name="T31" fmla="*/ 4 h 245"/>
                <a:gd name="T32" fmla="*/ 2 w 72"/>
                <a:gd name="T33" fmla="*/ 4 h 245"/>
                <a:gd name="T34" fmla="*/ 2 w 72"/>
                <a:gd name="T35" fmla="*/ 4 h 245"/>
                <a:gd name="T36" fmla="*/ 2 w 72"/>
                <a:gd name="T37" fmla="*/ 3 h 245"/>
                <a:gd name="T38" fmla="*/ 2 w 72"/>
                <a:gd name="T39" fmla="*/ 3 h 245"/>
                <a:gd name="T40" fmla="*/ 2 w 72"/>
                <a:gd name="T41" fmla="*/ 3 h 245"/>
                <a:gd name="T42" fmla="*/ 2 w 72"/>
                <a:gd name="T43" fmla="*/ 3 h 245"/>
                <a:gd name="T44" fmla="*/ 2 w 72"/>
                <a:gd name="T45" fmla="*/ 3 h 245"/>
                <a:gd name="T46" fmla="*/ 2 w 72"/>
                <a:gd name="T47" fmla="*/ 3 h 245"/>
                <a:gd name="T48" fmla="*/ 2 w 72"/>
                <a:gd name="T49" fmla="*/ 3 h 245"/>
                <a:gd name="T50" fmla="*/ 2 w 72"/>
                <a:gd name="T51" fmla="*/ 3 h 245"/>
                <a:gd name="T52" fmla="*/ 2 w 72"/>
                <a:gd name="T53" fmla="*/ 3 h 245"/>
                <a:gd name="T54" fmla="*/ 2 w 72"/>
                <a:gd name="T55" fmla="*/ 2 h 245"/>
                <a:gd name="T56" fmla="*/ 2 w 72"/>
                <a:gd name="T57" fmla="*/ 2 h 245"/>
                <a:gd name="T58" fmla="*/ 2 w 72"/>
                <a:gd name="T59" fmla="*/ 2 h 245"/>
                <a:gd name="T60" fmla="*/ 2 w 72"/>
                <a:gd name="T61" fmla="*/ 2 h 245"/>
                <a:gd name="T62" fmla="*/ 2 w 72"/>
                <a:gd name="T63" fmla="*/ 2 h 245"/>
                <a:gd name="T64" fmla="*/ 2 w 72"/>
                <a:gd name="T65" fmla="*/ 2 h 245"/>
                <a:gd name="T66" fmla="*/ 2 w 72"/>
                <a:gd name="T67" fmla="*/ 2 h 245"/>
                <a:gd name="T68" fmla="*/ 2 w 72"/>
                <a:gd name="T69" fmla="*/ 2 h 245"/>
                <a:gd name="T70" fmla="*/ 2 w 72"/>
                <a:gd name="T71" fmla="*/ 2 h 245"/>
                <a:gd name="T72" fmla="*/ 2 w 72"/>
                <a:gd name="T73" fmla="*/ 2 h 245"/>
                <a:gd name="T74" fmla="*/ 2 w 72"/>
                <a:gd name="T75" fmla="*/ 2 h 245"/>
                <a:gd name="T76" fmla="*/ 2 w 72"/>
                <a:gd name="T77" fmla="*/ 2 h 245"/>
                <a:gd name="T78" fmla="*/ 2 w 72"/>
                <a:gd name="T79" fmla="*/ 2 h 245"/>
                <a:gd name="T80" fmla="*/ 2 w 72"/>
                <a:gd name="T81" fmla="*/ 2 h 245"/>
                <a:gd name="T82" fmla="*/ 2 w 72"/>
                <a:gd name="T83" fmla="*/ 2 h 245"/>
                <a:gd name="T84" fmla="*/ 2 w 72"/>
                <a:gd name="T85" fmla="*/ 2 h 245"/>
                <a:gd name="T86" fmla="*/ 2 w 72"/>
                <a:gd name="T87" fmla="*/ 2 h 245"/>
                <a:gd name="T88" fmla="*/ 2 w 72"/>
                <a:gd name="T89" fmla="*/ 2 h 245"/>
                <a:gd name="T90" fmla="*/ 2 w 72"/>
                <a:gd name="T91" fmla="*/ 2 h 245"/>
                <a:gd name="T92" fmla="*/ 2 w 72"/>
                <a:gd name="T93" fmla="*/ 2 h 245"/>
                <a:gd name="T94" fmla="*/ 2 w 72"/>
                <a:gd name="T95" fmla="*/ 2 h 245"/>
                <a:gd name="T96" fmla="*/ 2 w 72"/>
                <a:gd name="T97" fmla="*/ 2 h 245"/>
                <a:gd name="T98" fmla="*/ 2 w 72"/>
                <a:gd name="T99" fmla="*/ 2 h 245"/>
                <a:gd name="T100" fmla="*/ 2 w 72"/>
                <a:gd name="T101" fmla="*/ 2 h 245"/>
                <a:gd name="T102" fmla="*/ 2 w 72"/>
                <a:gd name="T103" fmla="*/ 2 h 245"/>
                <a:gd name="T104" fmla="*/ 2 w 72"/>
                <a:gd name="T105" fmla="*/ 2 h 245"/>
                <a:gd name="T106" fmla="*/ 2 w 72"/>
                <a:gd name="T107" fmla="*/ 2 h 245"/>
                <a:gd name="T108" fmla="*/ 2 w 72"/>
                <a:gd name="T109" fmla="*/ 2 h 245"/>
                <a:gd name="T110" fmla="*/ 2 w 72"/>
                <a:gd name="T111" fmla="*/ 2 h 245"/>
                <a:gd name="T112" fmla="*/ 2 w 72"/>
                <a:gd name="T113" fmla="*/ 2 h 24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2"/>
                <a:gd name="T172" fmla="*/ 0 h 245"/>
                <a:gd name="T173" fmla="*/ 72 w 72"/>
                <a:gd name="T174" fmla="*/ 245 h 24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2" h="245">
                  <a:moveTo>
                    <a:pt x="0" y="245"/>
                  </a:moveTo>
                  <a:lnTo>
                    <a:pt x="2" y="241"/>
                  </a:lnTo>
                  <a:lnTo>
                    <a:pt x="3" y="239"/>
                  </a:lnTo>
                  <a:lnTo>
                    <a:pt x="4" y="236"/>
                  </a:lnTo>
                  <a:lnTo>
                    <a:pt x="6" y="234"/>
                  </a:lnTo>
                  <a:lnTo>
                    <a:pt x="7" y="232"/>
                  </a:lnTo>
                  <a:lnTo>
                    <a:pt x="8" y="230"/>
                  </a:lnTo>
                  <a:lnTo>
                    <a:pt x="9" y="229"/>
                  </a:lnTo>
                  <a:lnTo>
                    <a:pt x="10" y="227"/>
                  </a:lnTo>
                  <a:lnTo>
                    <a:pt x="11" y="225"/>
                  </a:lnTo>
                  <a:lnTo>
                    <a:pt x="11" y="224"/>
                  </a:lnTo>
                  <a:lnTo>
                    <a:pt x="12" y="223"/>
                  </a:lnTo>
                  <a:lnTo>
                    <a:pt x="13" y="221"/>
                  </a:lnTo>
                  <a:lnTo>
                    <a:pt x="14" y="220"/>
                  </a:lnTo>
                  <a:lnTo>
                    <a:pt x="14" y="219"/>
                  </a:lnTo>
                  <a:lnTo>
                    <a:pt x="15" y="218"/>
                  </a:lnTo>
                  <a:lnTo>
                    <a:pt x="15" y="217"/>
                  </a:lnTo>
                  <a:lnTo>
                    <a:pt x="16" y="216"/>
                  </a:lnTo>
                  <a:lnTo>
                    <a:pt x="16" y="215"/>
                  </a:lnTo>
                  <a:lnTo>
                    <a:pt x="17" y="214"/>
                  </a:lnTo>
                  <a:lnTo>
                    <a:pt x="17" y="213"/>
                  </a:lnTo>
                  <a:lnTo>
                    <a:pt x="18" y="212"/>
                  </a:lnTo>
                  <a:lnTo>
                    <a:pt x="18" y="211"/>
                  </a:lnTo>
                  <a:lnTo>
                    <a:pt x="18" y="210"/>
                  </a:lnTo>
                  <a:lnTo>
                    <a:pt x="19" y="209"/>
                  </a:lnTo>
                  <a:lnTo>
                    <a:pt x="19" y="208"/>
                  </a:lnTo>
                  <a:lnTo>
                    <a:pt x="20" y="207"/>
                  </a:lnTo>
                  <a:lnTo>
                    <a:pt x="20" y="206"/>
                  </a:lnTo>
                  <a:lnTo>
                    <a:pt x="21" y="205"/>
                  </a:lnTo>
                  <a:lnTo>
                    <a:pt x="21" y="204"/>
                  </a:lnTo>
                  <a:lnTo>
                    <a:pt x="22" y="203"/>
                  </a:lnTo>
                  <a:lnTo>
                    <a:pt x="22" y="202"/>
                  </a:lnTo>
                  <a:lnTo>
                    <a:pt x="23" y="199"/>
                  </a:lnTo>
                  <a:lnTo>
                    <a:pt x="23" y="198"/>
                  </a:lnTo>
                  <a:lnTo>
                    <a:pt x="24" y="197"/>
                  </a:lnTo>
                  <a:lnTo>
                    <a:pt x="24" y="195"/>
                  </a:lnTo>
                  <a:lnTo>
                    <a:pt x="25" y="194"/>
                  </a:lnTo>
                  <a:lnTo>
                    <a:pt x="25" y="193"/>
                  </a:lnTo>
                  <a:lnTo>
                    <a:pt x="26" y="192"/>
                  </a:lnTo>
                  <a:lnTo>
                    <a:pt x="26" y="191"/>
                  </a:lnTo>
                  <a:lnTo>
                    <a:pt x="26" y="190"/>
                  </a:lnTo>
                  <a:lnTo>
                    <a:pt x="27" y="189"/>
                  </a:lnTo>
                  <a:lnTo>
                    <a:pt x="27" y="188"/>
                  </a:lnTo>
                  <a:lnTo>
                    <a:pt x="28" y="188"/>
                  </a:lnTo>
                  <a:lnTo>
                    <a:pt x="28" y="187"/>
                  </a:lnTo>
                  <a:lnTo>
                    <a:pt x="28" y="186"/>
                  </a:lnTo>
                  <a:lnTo>
                    <a:pt x="29" y="185"/>
                  </a:lnTo>
                  <a:lnTo>
                    <a:pt x="29" y="184"/>
                  </a:lnTo>
                  <a:lnTo>
                    <a:pt x="29" y="183"/>
                  </a:lnTo>
                  <a:lnTo>
                    <a:pt x="30" y="182"/>
                  </a:lnTo>
                  <a:lnTo>
                    <a:pt x="30" y="181"/>
                  </a:lnTo>
                  <a:lnTo>
                    <a:pt x="31" y="180"/>
                  </a:lnTo>
                  <a:lnTo>
                    <a:pt x="31" y="179"/>
                  </a:lnTo>
                  <a:lnTo>
                    <a:pt x="31" y="178"/>
                  </a:lnTo>
                  <a:lnTo>
                    <a:pt x="32" y="177"/>
                  </a:lnTo>
                  <a:lnTo>
                    <a:pt x="32" y="176"/>
                  </a:lnTo>
                  <a:lnTo>
                    <a:pt x="33" y="174"/>
                  </a:lnTo>
                  <a:lnTo>
                    <a:pt x="33" y="173"/>
                  </a:lnTo>
                  <a:lnTo>
                    <a:pt x="34" y="172"/>
                  </a:lnTo>
                  <a:lnTo>
                    <a:pt x="34" y="171"/>
                  </a:lnTo>
                  <a:lnTo>
                    <a:pt x="35" y="169"/>
                  </a:lnTo>
                  <a:lnTo>
                    <a:pt x="35" y="168"/>
                  </a:lnTo>
                  <a:lnTo>
                    <a:pt x="36" y="166"/>
                  </a:lnTo>
                  <a:lnTo>
                    <a:pt x="37" y="164"/>
                  </a:lnTo>
                  <a:lnTo>
                    <a:pt x="37" y="163"/>
                  </a:lnTo>
                  <a:lnTo>
                    <a:pt x="39" y="161"/>
                  </a:lnTo>
                  <a:lnTo>
                    <a:pt x="39" y="160"/>
                  </a:lnTo>
                  <a:lnTo>
                    <a:pt x="40" y="159"/>
                  </a:lnTo>
                  <a:lnTo>
                    <a:pt x="40" y="156"/>
                  </a:lnTo>
                  <a:lnTo>
                    <a:pt x="41" y="155"/>
                  </a:lnTo>
                  <a:lnTo>
                    <a:pt x="41" y="154"/>
                  </a:lnTo>
                  <a:lnTo>
                    <a:pt x="41" y="153"/>
                  </a:lnTo>
                  <a:lnTo>
                    <a:pt x="42" y="152"/>
                  </a:lnTo>
                  <a:lnTo>
                    <a:pt x="42" y="151"/>
                  </a:lnTo>
                  <a:lnTo>
                    <a:pt x="42" y="150"/>
                  </a:lnTo>
                  <a:lnTo>
                    <a:pt x="43" y="149"/>
                  </a:lnTo>
                  <a:lnTo>
                    <a:pt x="43" y="148"/>
                  </a:lnTo>
                  <a:lnTo>
                    <a:pt x="44" y="147"/>
                  </a:lnTo>
                  <a:lnTo>
                    <a:pt x="44" y="146"/>
                  </a:lnTo>
                  <a:lnTo>
                    <a:pt x="44" y="145"/>
                  </a:lnTo>
                  <a:lnTo>
                    <a:pt x="44" y="144"/>
                  </a:lnTo>
                  <a:lnTo>
                    <a:pt x="45" y="143"/>
                  </a:lnTo>
                  <a:lnTo>
                    <a:pt x="45" y="142"/>
                  </a:lnTo>
                  <a:lnTo>
                    <a:pt x="45" y="141"/>
                  </a:lnTo>
                  <a:lnTo>
                    <a:pt x="46" y="140"/>
                  </a:lnTo>
                  <a:lnTo>
                    <a:pt x="46" y="139"/>
                  </a:lnTo>
                  <a:lnTo>
                    <a:pt x="46" y="138"/>
                  </a:lnTo>
                  <a:lnTo>
                    <a:pt x="47" y="137"/>
                  </a:lnTo>
                  <a:lnTo>
                    <a:pt x="47" y="136"/>
                  </a:lnTo>
                  <a:lnTo>
                    <a:pt x="48" y="135"/>
                  </a:lnTo>
                  <a:lnTo>
                    <a:pt x="48" y="133"/>
                  </a:lnTo>
                  <a:lnTo>
                    <a:pt x="48" y="132"/>
                  </a:lnTo>
                  <a:lnTo>
                    <a:pt x="49" y="130"/>
                  </a:lnTo>
                  <a:lnTo>
                    <a:pt x="49" y="129"/>
                  </a:lnTo>
                  <a:lnTo>
                    <a:pt x="50" y="127"/>
                  </a:lnTo>
                  <a:lnTo>
                    <a:pt x="50" y="126"/>
                  </a:lnTo>
                  <a:lnTo>
                    <a:pt x="51" y="124"/>
                  </a:lnTo>
                  <a:lnTo>
                    <a:pt x="51" y="123"/>
                  </a:lnTo>
                  <a:lnTo>
                    <a:pt x="52" y="121"/>
                  </a:lnTo>
                  <a:lnTo>
                    <a:pt x="52" y="120"/>
                  </a:lnTo>
                  <a:lnTo>
                    <a:pt x="52" y="119"/>
                  </a:lnTo>
                  <a:lnTo>
                    <a:pt x="53" y="118"/>
                  </a:lnTo>
                  <a:lnTo>
                    <a:pt x="53" y="116"/>
                  </a:lnTo>
                  <a:lnTo>
                    <a:pt x="53" y="115"/>
                  </a:lnTo>
                  <a:lnTo>
                    <a:pt x="54" y="114"/>
                  </a:lnTo>
                  <a:lnTo>
                    <a:pt x="54" y="113"/>
                  </a:lnTo>
                  <a:lnTo>
                    <a:pt x="54" y="112"/>
                  </a:lnTo>
                  <a:lnTo>
                    <a:pt x="55" y="111"/>
                  </a:lnTo>
                  <a:lnTo>
                    <a:pt x="55" y="110"/>
                  </a:lnTo>
                  <a:lnTo>
                    <a:pt x="55" y="109"/>
                  </a:lnTo>
                  <a:lnTo>
                    <a:pt x="56" y="108"/>
                  </a:lnTo>
                  <a:lnTo>
                    <a:pt x="56" y="107"/>
                  </a:lnTo>
                  <a:lnTo>
                    <a:pt x="56" y="106"/>
                  </a:lnTo>
                  <a:lnTo>
                    <a:pt x="56" y="105"/>
                  </a:lnTo>
                  <a:lnTo>
                    <a:pt x="57" y="104"/>
                  </a:lnTo>
                  <a:lnTo>
                    <a:pt x="57" y="103"/>
                  </a:lnTo>
                  <a:lnTo>
                    <a:pt x="57" y="102"/>
                  </a:lnTo>
                  <a:lnTo>
                    <a:pt x="58" y="101"/>
                  </a:lnTo>
                  <a:lnTo>
                    <a:pt x="58" y="100"/>
                  </a:lnTo>
                  <a:lnTo>
                    <a:pt x="58" y="99"/>
                  </a:lnTo>
                  <a:lnTo>
                    <a:pt x="59" y="98"/>
                  </a:lnTo>
                  <a:lnTo>
                    <a:pt x="59" y="96"/>
                  </a:lnTo>
                  <a:lnTo>
                    <a:pt x="60" y="95"/>
                  </a:lnTo>
                  <a:lnTo>
                    <a:pt x="60" y="93"/>
                  </a:lnTo>
                  <a:lnTo>
                    <a:pt x="61" y="92"/>
                  </a:lnTo>
                  <a:lnTo>
                    <a:pt x="61" y="90"/>
                  </a:lnTo>
                  <a:lnTo>
                    <a:pt x="62" y="88"/>
                  </a:lnTo>
                  <a:lnTo>
                    <a:pt x="62" y="87"/>
                  </a:lnTo>
                  <a:lnTo>
                    <a:pt x="63" y="86"/>
                  </a:lnTo>
                  <a:lnTo>
                    <a:pt x="63" y="84"/>
                  </a:lnTo>
                  <a:lnTo>
                    <a:pt x="63" y="83"/>
                  </a:lnTo>
                  <a:lnTo>
                    <a:pt x="64" y="82"/>
                  </a:lnTo>
                  <a:lnTo>
                    <a:pt x="64" y="81"/>
                  </a:lnTo>
                  <a:lnTo>
                    <a:pt x="64" y="80"/>
                  </a:lnTo>
                  <a:lnTo>
                    <a:pt x="65" y="79"/>
                  </a:lnTo>
                  <a:lnTo>
                    <a:pt x="65" y="78"/>
                  </a:lnTo>
                  <a:lnTo>
                    <a:pt x="65" y="77"/>
                  </a:lnTo>
                  <a:lnTo>
                    <a:pt x="65" y="76"/>
                  </a:lnTo>
                  <a:lnTo>
                    <a:pt x="65" y="74"/>
                  </a:lnTo>
                  <a:lnTo>
                    <a:pt x="66" y="73"/>
                  </a:lnTo>
                  <a:lnTo>
                    <a:pt x="66" y="72"/>
                  </a:lnTo>
                  <a:lnTo>
                    <a:pt x="66" y="71"/>
                  </a:lnTo>
                  <a:lnTo>
                    <a:pt x="66" y="70"/>
                  </a:lnTo>
                  <a:lnTo>
                    <a:pt x="66" y="69"/>
                  </a:lnTo>
                  <a:lnTo>
                    <a:pt x="67" y="68"/>
                  </a:lnTo>
                  <a:lnTo>
                    <a:pt x="67" y="67"/>
                  </a:lnTo>
                  <a:lnTo>
                    <a:pt x="67" y="66"/>
                  </a:lnTo>
                  <a:lnTo>
                    <a:pt x="67" y="65"/>
                  </a:lnTo>
                  <a:lnTo>
                    <a:pt x="67" y="64"/>
                  </a:lnTo>
                  <a:lnTo>
                    <a:pt x="67" y="63"/>
                  </a:lnTo>
                  <a:lnTo>
                    <a:pt x="67" y="62"/>
                  </a:lnTo>
                  <a:lnTo>
                    <a:pt x="67" y="61"/>
                  </a:lnTo>
                  <a:lnTo>
                    <a:pt x="67" y="60"/>
                  </a:lnTo>
                  <a:lnTo>
                    <a:pt x="67" y="58"/>
                  </a:lnTo>
                  <a:lnTo>
                    <a:pt x="67" y="57"/>
                  </a:lnTo>
                  <a:lnTo>
                    <a:pt x="68" y="55"/>
                  </a:lnTo>
                  <a:lnTo>
                    <a:pt x="68" y="54"/>
                  </a:lnTo>
                  <a:lnTo>
                    <a:pt x="68" y="53"/>
                  </a:lnTo>
                  <a:lnTo>
                    <a:pt x="68" y="52"/>
                  </a:lnTo>
                  <a:lnTo>
                    <a:pt x="68" y="50"/>
                  </a:lnTo>
                  <a:lnTo>
                    <a:pt x="68" y="49"/>
                  </a:lnTo>
                  <a:lnTo>
                    <a:pt x="68" y="48"/>
                  </a:lnTo>
                  <a:lnTo>
                    <a:pt x="68" y="47"/>
                  </a:lnTo>
                  <a:lnTo>
                    <a:pt x="68" y="46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9" y="44"/>
                  </a:lnTo>
                  <a:lnTo>
                    <a:pt x="69" y="43"/>
                  </a:lnTo>
                  <a:lnTo>
                    <a:pt x="69" y="42"/>
                  </a:lnTo>
                  <a:lnTo>
                    <a:pt x="69" y="41"/>
                  </a:lnTo>
                  <a:lnTo>
                    <a:pt x="69" y="40"/>
                  </a:lnTo>
                  <a:lnTo>
                    <a:pt x="69" y="39"/>
                  </a:lnTo>
                  <a:lnTo>
                    <a:pt x="69" y="38"/>
                  </a:lnTo>
                  <a:lnTo>
                    <a:pt x="70" y="37"/>
                  </a:lnTo>
                  <a:lnTo>
                    <a:pt x="70" y="36"/>
                  </a:lnTo>
                  <a:lnTo>
                    <a:pt x="70" y="35"/>
                  </a:lnTo>
                  <a:lnTo>
                    <a:pt x="70" y="34"/>
                  </a:lnTo>
                  <a:lnTo>
                    <a:pt x="70" y="32"/>
                  </a:lnTo>
                  <a:lnTo>
                    <a:pt x="71" y="32"/>
                  </a:lnTo>
                  <a:lnTo>
                    <a:pt x="71" y="31"/>
                  </a:lnTo>
                  <a:lnTo>
                    <a:pt x="71" y="30"/>
                  </a:lnTo>
                  <a:lnTo>
                    <a:pt x="71" y="29"/>
                  </a:lnTo>
                  <a:lnTo>
                    <a:pt x="71" y="28"/>
                  </a:lnTo>
                  <a:lnTo>
                    <a:pt x="71" y="27"/>
                  </a:lnTo>
                  <a:lnTo>
                    <a:pt x="72" y="26"/>
                  </a:lnTo>
                  <a:lnTo>
                    <a:pt x="72" y="25"/>
                  </a:lnTo>
                  <a:lnTo>
                    <a:pt x="72" y="24"/>
                  </a:lnTo>
                  <a:lnTo>
                    <a:pt x="72" y="23"/>
                  </a:lnTo>
                  <a:lnTo>
                    <a:pt x="72" y="22"/>
                  </a:lnTo>
                  <a:lnTo>
                    <a:pt x="72" y="21"/>
                  </a:lnTo>
                  <a:lnTo>
                    <a:pt x="72" y="20"/>
                  </a:lnTo>
                  <a:lnTo>
                    <a:pt x="72" y="19"/>
                  </a:lnTo>
                  <a:lnTo>
                    <a:pt x="72" y="18"/>
                  </a:lnTo>
                  <a:lnTo>
                    <a:pt x="72" y="17"/>
                  </a:lnTo>
                  <a:lnTo>
                    <a:pt x="72" y="16"/>
                  </a:lnTo>
                  <a:lnTo>
                    <a:pt x="72" y="15"/>
                  </a:lnTo>
                  <a:lnTo>
                    <a:pt x="72" y="14"/>
                  </a:lnTo>
                  <a:lnTo>
                    <a:pt x="72" y="13"/>
                  </a:lnTo>
                  <a:lnTo>
                    <a:pt x="72" y="11"/>
                  </a:lnTo>
                  <a:lnTo>
                    <a:pt x="72" y="10"/>
                  </a:lnTo>
                  <a:lnTo>
                    <a:pt x="72" y="9"/>
                  </a:lnTo>
                  <a:lnTo>
                    <a:pt x="72" y="7"/>
                  </a:lnTo>
                  <a:lnTo>
                    <a:pt x="72" y="6"/>
                  </a:lnTo>
                  <a:lnTo>
                    <a:pt x="71" y="4"/>
                  </a:lnTo>
                  <a:lnTo>
                    <a:pt x="71" y="2"/>
                  </a:lnTo>
                  <a:lnTo>
                    <a:pt x="71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7087" name="Freeform 52">
            <a:extLst>
              <a:ext uri="{FF2B5EF4-FFF2-40B4-BE49-F238E27FC236}">
                <a16:creationId xmlns:a16="http://schemas.microsoft.com/office/drawing/2014/main" id="{B4DF4C86-5F82-F04C-BA24-C53C85DECB04}"/>
              </a:ext>
            </a:extLst>
          </p:cNvPr>
          <p:cNvSpPr>
            <a:spLocks/>
          </p:cNvSpPr>
          <p:nvPr/>
        </p:nvSpPr>
        <p:spPr bwMode="auto">
          <a:xfrm>
            <a:off x="4445000" y="4297363"/>
            <a:ext cx="179388" cy="1587"/>
          </a:xfrm>
          <a:custGeom>
            <a:avLst/>
            <a:gdLst>
              <a:gd name="T0" fmla="*/ 2147483647 w 164"/>
              <a:gd name="T1" fmla="*/ 0 h 1587"/>
              <a:gd name="T2" fmla="*/ 0 w 164"/>
              <a:gd name="T3" fmla="*/ 0 h 1587"/>
              <a:gd name="T4" fmla="*/ 2147483647 w 164"/>
              <a:gd name="T5" fmla="*/ 0 h 1587"/>
              <a:gd name="T6" fmla="*/ 0 60000 65536"/>
              <a:gd name="T7" fmla="*/ 0 60000 65536"/>
              <a:gd name="T8" fmla="*/ 0 60000 65536"/>
              <a:gd name="T9" fmla="*/ 0 w 164"/>
              <a:gd name="T10" fmla="*/ 0 h 1587"/>
              <a:gd name="T11" fmla="*/ 164 w 164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" h="1587">
                <a:moveTo>
                  <a:pt x="164" y="0"/>
                </a:moveTo>
                <a:lnTo>
                  <a:pt x="0" y="0"/>
                </a:lnTo>
                <a:lnTo>
                  <a:pt x="1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88" name="Line 53">
            <a:extLst>
              <a:ext uri="{FF2B5EF4-FFF2-40B4-BE49-F238E27FC236}">
                <a16:creationId xmlns:a16="http://schemas.microsoft.com/office/drawing/2014/main" id="{E0624AB3-4275-9D4E-A028-C16335D13F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45000" y="4297363"/>
            <a:ext cx="179388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89" name="Freeform 54">
            <a:extLst>
              <a:ext uri="{FF2B5EF4-FFF2-40B4-BE49-F238E27FC236}">
                <a16:creationId xmlns:a16="http://schemas.microsoft.com/office/drawing/2014/main" id="{6E3F6DDC-C7CD-D249-9D44-5AD3FB05608A}"/>
              </a:ext>
            </a:extLst>
          </p:cNvPr>
          <p:cNvSpPr>
            <a:spLocks/>
          </p:cNvSpPr>
          <p:nvPr/>
        </p:nvSpPr>
        <p:spPr bwMode="auto">
          <a:xfrm>
            <a:off x="3506788" y="4456113"/>
            <a:ext cx="311150" cy="1587"/>
          </a:xfrm>
          <a:custGeom>
            <a:avLst/>
            <a:gdLst>
              <a:gd name="T0" fmla="*/ 2147483647 w 287"/>
              <a:gd name="T1" fmla="*/ 0 h 1587"/>
              <a:gd name="T2" fmla="*/ 0 w 287"/>
              <a:gd name="T3" fmla="*/ 0 h 1587"/>
              <a:gd name="T4" fmla="*/ 2147483647 w 287"/>
              <a:gd name="T5" fmla="*/ 0 h 1587"/>
              <a:gd name="T6" fmla="*/ 0 60000 65536"/>
              <a:gd name="T7" fmla="*/ 0 60000 65536"/>
              <a:gd name="T8" fmla="*/ 0 60000 65536"/>
              <a:gd name="T9" fmla="*/ 0 w 287"/>
              <a:gd name="T10" fmla="*/ 0 h 1587"/>
              <a:gd name="T11" fmla="*/ 287 w 287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7" h="1587">
                <a:moveTo>
                  <a:pt x="287" y="0"/>
                </a:moveTo>
                <a:lnTo>
                  <a:pt x="0" y="0"/>
                </a:lnTo>
                <a:lnTo>
                  <a:pt x="28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0" name="Line 55">
            <a:extLst>
              <a:ext uri="{FF2B5EF4-FFF2-40B4-BE49-F238E27FC236}">
                <a16:creationId xmlns:a16="http://schemas.microsoft.com/office/drawing/2014/main" id="{2FF63A8F-8CE2-4941-B922-05B4B013F1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6788" y="4456113"/>
            <a:ext cx="311150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1" name="Freeform 56">
            <a:extLst>
              <a:ext uri="{FF2B5EF4-FFF2-40B4-BE49-F238E27FC236}">
                <a16:creationId xmlns:a16="http://schemas.microsoft.com/office/drawing/2014/main" id="{0097F3E3-F9BA-4246-943C-CF92F4B2C284}"/>
              </a:ext>
            </a:extLst>
          </p:cNvPr>
          <p:cNvSpPr>
            <a:spLocks/>
          </p:cNvSpPr>
          <p:nvPr/>
        </p:nvSpPr>
        <p:spPr bwMode="auto">
          <a:xfrm>
            <a:off x="3438525" y="4140200"/>
            <a:ext cx="379413" cy="1588"/>
          </a:xfrm>
          <a:custGeom>
            <a:avLst/>
            <a:gdLst>
              <a:gd name="T0" fmla="*/ 2147483647 w 349"/>
              <a:gd name="T1" fmla="*/ 0 h 1588"/>
              <a:gd name="T2" fmla="*/ 0 w 349"/>
              <a:gd name="T3" fmla="*/ 0 h 1588"/>
              <a:gd name="T4" fmla="*/ 2147483647 w 349"/>
              <a:gd name="T5" fmla="*/ 0 h 1588"/>
              <a:gd name="T6" fmla="*/ 0 60000 65536"/>
              <a:gd name="T7" fmla="*/ 0 60000 65536"/>
              <a:gd name="T8" fmla="*/ 0 60000 65536"/>
              <a:gd name="T9" fmla="*/ 0 w 349"/>
              <a:gd name="T10" fmla="*/ 0 h 1588"/>
              <a:gd name="T11" fmla="*/ 349 w 349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9" h="1588">
                <a:moveTo>
                  <a:pt x="349" y="0"/>
                </a:moveTo>
                <a:lnTo>
                  <a:pt x="0" y="0"/>
                </a:lnTo>
                <a:lnTo>
                  <a:pt x="3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2" name="Line 58">
            <a:extLst>
              <a:ext uri="{FF2B5EF4-FFF2-40B4-BE49-F238E27FC236}">
                <a16:creationId xmlns:a16="http://schemas.microsoft.com/office/drawing/2014/main" id="{C6CF2A70-7758-A541-9E28-382E583502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2613" y="4140200"/>
            <a:ext cx="1963737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3" name="Freeform 59">
            <a:extLst>
              <a:ext uri="{FF2B5EF4-FFF2-40B4-BE49-F238E27FC236}">
                <a16:creationId xmlns:a16="http://schemas.microsoft.com/office/drawing/2014/main" id="{52405FB0-5040-FE49-8310-05AF02FBC094}"/>
              </a:ext>
            </a:extLst>
          </p:cNvPr>
          <p:cNvSpPr>
            <a:spLocks/>
          </p:cNvSpPr>
          <p:nvPr/>
        </p:nvSpPr>
        <p:spPr bwMode="auto">
          <a:xfrm>
            <a:off x="3016250" y="5094288"/>
            <a:ext cx="311150" cy="315912"/>
          </a:xfrm>
          <a:custGeom>
            <a:avLst/>
            <a:gdLst>
              <a:gd name="T0" fmla="*/ 2147483647 w 287"/>
              <a:gd name="T1" fmla="*/ 2147483647 h 287"/>
              <a:gd name="T2" fmla="*/ 0 w 287"/>
              <a:gd name="T3" fmla="*/ 2147483647 h 287"/>
              <a:gd name="T4" fmla="*/ 0 w 287"/>
              <a:gd name="T5" fmla="*/ 0 h 287"/>
              <a:gd name="T6" fmla="*/ 2147483647 w 287"/>
              <a:gd name="T7" fmla="*/ 2147483647 h 287"/>
              <a:gd name="T8" fmla="*/ 0 60000 65536"/>
              <a:gd name="T9" fmla="*/ 0 60000 65536"/>
              <a:gd name="T10" fmla="*/ 0 60000 65536"/>
              <a:gd name="T11" fmla="*/ 0 60000 65536"/>
              <a:gd name="T12" fmla="*/ 0 w 287"/>
              <a:gd name="T13" fmla="*/ 0 h 287"/>
              <a:gd name="T14" fmla="*/ 287 w 287"/>
              <a:gd name="T15" fmla="*/ 287 h 2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7" h="287">
                <a:moveTo>
                  <a:pt x="287" y="143"/>
                </a:moveTo>
                <a:lnTo>
                  <a:pt x="0" y="287"/>
                </a:lnTo>
                <a:lnTo>
                  <a:pt x="0" y="0"/>
                </a:lnTo>
                <a:lnTo>
                  <a:pt x="287" y="143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4" name="Freeform 60">
            <a:extLst>
              <a:ext uri="{FF2B5EF4-FFF2-40B4-BE49-F238E27FC236}">
                <a16:creationId xmlns:a16="http://schemas.microsoft.com/office/drawing/2014/main" id="{A10CD757-664E-6C4F-9B35-037A3B25F4B4}"/>
              </a:ext>
            </a:extLst>
          </p:cNvPr>
          <p:cNvSpPr>
            <a:spLocks/>
          </p:cNvSpPr>
          <p:nvPr/>
        </p:nvSpPr>
        <p:spPr bwMode="auto">
          <a:xfrm>
            <a:off x="3338513" y="5199063"/>
            <a:ext cx="103187" cy="101600"/>
          </a:xfrm>
          <a:custGeom>
            <a:avLst/>
            <a:gdLst>
              <a:gd name="T0" fmla="*/ 2147483647 w 94"/>
              <a:gd name="T1" fmla="*/ 0 h 93"/>
              <a:gd name="T2" fmla="*/ 2147483647 w 94"/>
              <a:gd name="T3" fmla="*/ 2147483647 h 93"/>
              <a:gd name="T4" fmla="*/ 2147483647 w 94"/>
              <a:gd name="T5" fmla="*/ 2147483647 h 93"/>
              <a:gd name="T6" fmla="*/ 2147483647 w 94"/>
              <a:gd name="T7" fmla="*/ 2147483647 h 93"/>
              <a:gd name="T8" fmla="*/ 2147483647 w 94"/>
              <a:gd name="T9" fmla="*/ 2147483647 h 93"/>
              <a:gd name="T10" fmla="*/ 2147483647 w 94"/>
              <a:gd name="T11" fmla="*/ 2147483647 h 93"/>
              <a:gd name="T12" fmla="*/ 2147483647 w 94"/>
              <a:gd name="T13" fmla="*/ 2147483647 h 93"/>
              <a:gd name="T14" fmla="*/ 2147483647 w 94"/>
              <a:gd name="T15" fmla="*/ 2147483647 h 93"/>
              <a:gd name="T16" fmla="*/ 2147483647 w 94"/>
              <a:gd name="T17" fmla="*/ 2147483647 h 93"/>
              <a:gd name="T18" fmla="*/ 0 w 94"/>
              <a:gd name="T19" fmla="*/ 2147483647 h 93"/>
              <a:gd name="T20" fmla="*/ 0 w 94"/>
              <a:gd name="T21" fmla="*/ 2147483647 h 93"/>
              <a:gd name="T22" fmla="*/ 0 w 94"/>
              <a:gd name="T23" fmla="*/ 2147483647 h 93"/>
              <a:gd name="T24" fmla="*/ 2147483647 w 94"/>
              <a:gd name="T25" fmla="*/ 2147483647 h 93"/>
              <a:gd name="T26" fmla="*/ 2147483647 w 94"/>
              <a:gd name="T27" fmla="*/ 2147483647 h 93"/>
              <a:gd name="T28" fmla="*/ 2147483647 w 94"/>
              <a:gd name="T29" fmla="*/ 2147483647 h 93"/>
              <a:gd name="T30" fmla="*/ 2147483647 w 94"/>
              <a:gd name="T31" fmla="*/ 2147483647 h 93"/>
              <a:gd name="T32" fmla="*/ 2147483647 w 94"/>
              <a:gd name="T33" fmla="*/ 2147483647 h 93"/>
              <a:gd name="T34" fmla="*/ 2147483647 w 94"/>
              <a:gd name="T35" fmla="*/ 2147483647 h 93"/>
              <a:gd name="T36" fmla="*/ 2147483647 w 94"/>
              <a:gd name="T37" fmla="*/ 2147483647 h 93"/>
              <a:gd name="T38" fmla="*/ 2147483647 w 94"/>
              <a:gd name="T39" fmla="*/ 2147483647 h 93"/>
              <a:gd name="T40" fmla="*/ 2147483647 w 94"/>
              <a:gd name="T41" fmla="*/ 2147483647 h 93"/>
              <a:gd name="T42" fmla="*/ 2147483647 w 94"/>
              <a:gd name="T43" fmla="*/ 2147483647 h 93"/>
              <a:gd name="T44" fmla="*/ 2147483647 w 94"/>
              <a:gd name="T45" fmla="*/ 2147483647 h 93"/>
              <a:gd name="T46" fmla="*/ 2147483647 w 94"/>
              <a:gd name="T47" fmla="*/ 2147483647 h 93"/>
              <a:gd name="T48" fmla="*/ 2147483647 w 94"/>
              <a:gd name="T49" fmla="*/ 2147483647 h 93"/>
              <a:gd name="T50" fmla="*/ 2147483647 w 94"/>
              <a:gd name="T51" fmla="*/ 2147483647 h 93"/>
              <a:gd name="T52" fmla="*/ 2147483647 w 94"/>
              <a:gd name="T53" fmla="*/ 2147483647 h 93"/>
              <a:gd name="T54" fmla="*/ 2147483647 w 94"/>
              <a:gd name="T55" fmla="*/ 2147483647 h 93"/>
              <a:gd name="T56" fmla="*/ 2147483647 w 94"/>
              <a:gd name="T57" fmla="*/ 2147483647 h 93"/>
              <a:gd name="T58" fmla="*/ 2147483647 w 94"/>
              <a:gd name="T59" fmla="*/ 2147483647 h 93"/>
              <a:gd name="T60" fmla="*/ 2147483647 w 94"/>
              <a:gd name="T61" fmla="*/ 2147483647 h 93"/>
              <a:gd name="T62" fmla="*/ 2147483647 w 94"/>
              <a:gd name="T63" fmla="*/ 2147483647 h 93"/>
              <a:gd name="T64" fmla="*/ 2147483647 w 94"/>
              <a:gd name="T65" fmla="*/ 2147483647 h 93"/>
              <a:gd name="T66" fmla="*/ 2147483647 w 94"/>
              <a:gd name="T67" fmla="*/ 2147483647 h 93"/>
              <a:gd name="T68" fmla="*/ 2147483647 w 94"/>
              <a:gd name="T69" fmla="*/ 2147483647 h 93"/>
              <a:gd name="T70" fmla="*/ 2147483647 w 94"/>
              <a:gd name="T71" fmla="*/ 2147483647 h 93"/>
              <a:gd name="T72" fmla="*/ 2147483647 w 94"/>
              <a:gd name="T73" fmla="*/ 2147483647 h 93"/>
              <a:gd name="T74" fmla="*/ 2147483647 w 94"/>
              <a:gd name="T75" fmla="*/ 2147483647 h 93"/>
              <a:gd name="T76" fmla="*/ 2147483647 w 94"/>
              <a:gd name="T77" fmla="*/ 2147483647 h 93"/>
              <a:gd name="T78" fmla="*/ 2147483647 w 94"/>
              <a:gd name="T79" fmla="*/ 2147483647 h 93"/>
              <a:gd name="T80" fmla="*/ 2147483647 w 94"/>
              <a:gd name="T81" fmla="*/ 2147483647 h 93"/>
              <a:gd name="T82" fmla="*/ 2147483647 w 94"/>
              <a:gd name="T83" fmla="*/ 2147483647 h 93"/>
              <a:gd name="T84" fmla="*/ 2147483647 w 94"/>
              <a:gd name="T85" fmla="*/ 2147483647 h 93"/>
              <a:gd name="T86" fmla="*/ 2147483647 w 94"/>
              <a:gd name="T87" fmla="*/ 0 h 9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4"/>
              <a:gd name="T133" fmla="*/ 0 h 93"/>
              <a:gd name="T134" fmla="*/ 94 w 94"/>
              <a:gd name="T135" fmla="*/ 93 h 9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4" h="93">
                <a:moveTo>
                  <a:pt x="47" y="0"/>
                </a:moveTo>
                <a:lnTo>
                  <a:pt x="45" y="0"/>
                </a:lnTo>
                <a:lnTo>
                  <a:pt x="42" y="0"/>
                </a:lnTo>
                <a:lnTo>
                  <a:pt x="39" y="1"/>
                </a:lnTo>
                <a:lnTo>
                  <a:pt x="37" y="1"/>
                </a:lnTo>
                <a:lnTo>
                  <a:pt x="35" y="2"/>
                </a:lnTo>
                <a:lnTo>
                  <a:pt x="33" y="2"/>
                </a:lnTo>
                <a:lnTo>
                  <a:pt x="31" y="3"/>
                </a:lnTo>
                <a:lnTo>
                  <a:pt x="29" y="4"/>
                </a:lnTo>
                <a:lnTo>
                  <a:pt x="27" y="5"/>
                </a:lnTo>
                <a:lnTo>
                  <a:pt x="25" y="6"/>
                </a:lnTo>
                <a:lnTo>
                  <a:pt x="23" y="7"/>
                </a:lnTo>
                <a:lnTo>
                  <a:pt x="21" y="8"/>
                </a:lnTo>
                <a:lnTo>
                  <a:pt x="19" y="9"/>
                </a:lnTo>
                <a:lnTo>
                  <a:pt x="17" y="11"/>
                </a:lnTo>
                <a:lnTo>
                  <a:pt x="16" y="12"/>
                </a:lnTo>
                <a:lnTo>
                  <a:pt x="14" y="15"/>
                </a:lnTo>
                <a:lnTo>
                  <a:pt x="13" y="16"/>
                </a:lnTo>
                <a:lnTo>
                  <a:pt x="11" y="18"/>
                </a:lnTo>
                <a:lnTo>
                  <a:pt x="10" y="19"/>
                </a:lnTo>
                <a:lnTo>
                  <a:pt x="9" y="21"/>
                </a:lnTo>
                <a:lnTo>
                  <a:pt x="7" y="23"/>
                </a:lnTo>
                <a:lnTo>
                  <a:pt x="6" y="25"/>
                </a:lnTo>
                <a:lnTo>
                  <a:pt x="5" y="27"/>
                </a:lnTo>
                <a:lnTo>
                  <a:pt x="4" y="29"/>
                </a:lnTo>
                <a:lnTo>
                  <a:pt x="4" y="31"/>
                </a:lnTo>
                <a:lnTo>
                  <a:pt x="3" y="33"/>
                </a:lnTo>
                <a:lnTo>
                  <a:pt x="1" y="35"/>
                </a:lnTo>
                <a:lnTo>
                  <a:pt x="1" y="38"/>
                </a:lnTo>
                <a:lnTo>
                  <a:pt x="0" y="40"/>
                </a:lnTo>
                <a:lnTo>
                  <a:pt x="0" y="42"/>
                </a:lnTo>
                <a:lnTo>
                  <a:pt x="0" y="44"/>
                </a:lnTo>
                <a:lnTo>
                  <a:pt x="0" y="47"/>
                </a:lnTo>
                <a:lnTo>
                  <a:pt x="0" y="49"/>
                </a:lnTo>
                <a:lnTo>
                  <a:pt x="0" y="51"/>
                </a:lnTo>
                <a:lnTo>
                  <a:pt x="0" y="54"/>
                </a:lnTo>
                <a:lnTo>
                  <a:pt x="1" y="57"/>
                </a:lnTo>
                <a:lnTo>
                  <a:pt x="1" y="59"/>
                </a:lnTo>
                <a:lnTo>
                  <a:pt x="3" y="61"/>
                </a:lnTo>
                <a:lnTo>
                  <a:pt x="4" y="63"/>
                </a:lnTo>
                <a:lnTo>
                  <a:pt x="4" y="65"/>
                </a:lnTo>
                <a:lnTo>
                  <a:pt x="5" y="67"/>
                </a:lnTo>
                <a:lnTo>
                  <a:pt x="6" y="69"/>
                </a:lnTo>
                <a:lnTo>
                  <a:pt x="7" y="71"/>
                </a:lnTo>
                <a:lnTo>
                  <a:pt x="9" y="73"/>
                </a:lnTo>
                <a:lnTo>
                  <a:pt x="10" y="75"/>
                </a:lnTo>
                <a:lnTo>
                  <a:pt x="11" y="77"/>
                </a:lnTo>
                <a:lnTo>
                  <a:pt x="13" y="78"/>
                </a:lnTo>
                <a:lnTo>
                  <a:pt x="14" y="80"/>
                </a:lnTo>
                <a:lnTo>
                  <a:pt x="16" y="81"/>
                </a:lnTo>
                <a:lnTo>
                  <a:pt x="17" y="83"/>
                </a:lnTo>
                <a:lnTo>
                  <a:pt x="19" y="84"/>
                </a:lnTo>
                <a:lnTo>
                  <a:pt x="21" y="85"/>
                </a:lnTo>
                <a:lnTo>
                  <a:pt x="23" y="86"/>
                </a:lnTo>
                <a:lnTo>
                  <a:pt x="25" y="88"/>
                </a:lnTo>
                <a:lnTo>
                  <a:pt x="27" y="89"/>
                </a:lnTo>
                <a:lnTo>
                  <a:pt x="29" y="89"/>
                </a:lnTo>
                <a:lnTo>
                  <a:pt x="31" y="90"/>
                </a:lnTo>
                <a:lnTo>
                  <a:pt x="33" y="91"/>
                </a:lnTo>
                <a:lnTo>
                  <a:pt x="35" y="92"/>
                </a:lnTo>
                <a:lnTo>
                  <a:pt x="37" y="92"/>
                </a:lnTo>
                <a:lnTo>
                  <a:pt x="39" y="93"/>
                </a:lnTo>
                <a:lnTo>
                  <a:pt x="42" y="93"/>
                </a:lnTo>
                <a:lnTo>
                  <a:pt x="45" y="93"/>
                </a:lnTo>
                <a:lnTo>
                  <a:pt x="47" y="93"/>
                </a:lnTo>
                <a:lnTo>
                  <a:pt x="50" y="93"/>
                </a:lnTo>
                <a:lnTo>
                  <a:pt x="52" y="93"/>
                </a:lnTo>
                <a:lnTo>
                  <a:pt x="54" y="93"/>
                </a:lnTo>
                <a:lnTo>
                  <a:pt x="56" y="92"/>
                </a:lnTo>
                <a:lnTo>
                  <a:pt x="59" y="92"/>
                </a:lnTo>
                <a:lnTo>
                  <a:pt x="61" y="91"/>
                </a:lnTo>
                <a:lnTo>
                  <a:pt x="63" y="90"/>
                </a:lnTo>
                <a:lnTo>
                  <a:pt x="65" y="89"/>
                </a:lnTo>
                <a:lnTo>
                  <a:pt x="67" y="89"/>
                </a:lnTo>
                <a:lnTo>
                  <a:pt x="69" y="88"/>
                </a:lnTo>
                <a:lnTo>
                  <a:pt x="71" y="86"/>
                </a:lnTo>
                <a:lnTo>
                  <a:pt x="73" y="85"/>
                </a:lnTo>
                <a:lnTo>
                  <a:pt x="74" y="84"/>
                </a:lnTo>
                <a:lnTo>
                  <a:pt x="76" y="83"/>
                </a:lnTo>
                <a:lnTo>
                  <a:pt x="78" y="81"/>
                </a:lnTo>
                <a:lnTo>
                  <a:pt x="79" y="80"/>
                </a:lnTo>
                <a:lnTo>
                  <a:pt x="81" y="78"/>
                </a:lnTo>
                <a:lnTo>
                  <a:pt x="82" y="77"/>
                </a:lnTo>
                <a:lnTo>
                  <a:pt x="84" y="75"/>
                </a:lnTo>
                <a:lnTo>
                  <a:pt x="86" y="73"/>
                </a:lnTo>
                <a:lnTo>
                  <a:pt x="87" y="71"/>
                </a:lnTo>
                <a:lnTo>
                  <a:pt x="88" y="69"/>
                </a:lnTo>
                <a:lnTo>
                  <a:pt x="89" y="67"/>
                </a:lnTo>
                <a:lnTo>
                  <a:pt x="90" y="65"/>
                </a:lnTo>
                <a:lnTo>
                  <a:pt x="91" y="63"/>
                </a:lnTo>
                <a:lnTo>
                  <a:pt x="92" y="61"/>
                </a:lnTo>
                <a:lnTo>
                  <a:pt x="92" y="59"/>
                </a:lnTo>
                <a:lnTo>
                  <a:pt x="93" y="57"/>
                </a:lnTo>
                <a:lnTo>
                  <a:pt x="93" y="54"/>
                </a:lnTo>
                <a:lnTo>
                  <a:pt x="93" y="51"/>
                </a:lnTo>
                <a:lnTo>
                  <a:pt x="94" y="49"/>
                </a:lnTo>
                <a:lnTo>
                  <a:pt x="94" y="47"/>
                </a:lnTo>
                <a:lnTo>
                  <a:pt x="94" y="44"/>
                </a:lnTo>
                <a:lnTo>
                  <a:pt x="93" y="42"/>
                </a:lnTo>
                <a:lnTo>
                  <a:pt x="93" y="40"/>
                </a:lnTo>
                <a:lnTo>
                  <a:pt x="93" y="38"/>
                </a:lnTo>
                <a:lnTo>
                  <a:pt x="92" y="35"/>
                </a:lnTo>
                <a:lnTo>
                  <a:pt x="92" y="33"/>
                </a:lnTo>
                <a:lnTo>
                  <a:pt x="91" y="31"/>
                </a:lnTo>
                <a:lnTo>
                  <a:pt x="90" y="29"/>
                </a:lnTo>
                <a:lnTo>
                  <a:pt x="89" y="27"/>
                </a:lnTo>
                <a:lnTo>
                  <a:pt x="88" y="25"/>
                </a:lnTo>
                <a:lnTo>
                  <a:pt x="87" y="23"/>
                </a:lnTo>
                <a:lnTo>
                  <a:pt x="86" y="21"/>
                </a:lnTo>
                <a:lnTo>
                  <a:pt x="84" y="19"/>
                </a:lnTo>
                <a:lnTo>
                  <a:pt x="82" y="18"/>
                </a:lnTo>
                <a:lnTo>
                  <a:pt x="81" y="16"/>
                </a:lnTo>
                <a:lnTo>
                  <a:pt x="79" y="15"/>
                </a:lnTo>
                <a:lnTo>
                  <a:pt x="78" y="12"/>
                </a:lnTo>
                <a:lnTo>
                  <a:pt x="76" y="11"/>
                </a:lnTo>
                <a:lnTo>
                  <a:pt x="74" y="9"/>
                </a:lnTo>
                <a:lnTo>
                  <a:pt x="73" y="8"/>
                </a:lnTo>
                <a:lnTo>
                  <a:pt x="71" y="7"/>
                </a:lnTo>
                <a:lnTo>
                  <a:pt x="69" y="6"/>
                </a:lnTo>
                <a:lnTo>
                  <a:pt x="67" y="5"/>
                </a:lnTo>
                <a:lnTo>
                  <a:pt x="65" y="4"/>
                </a:lnTo>
                <a:lnTo>
                  <a:pt x="63" y="3"/>
                </a:lnTo>
                <a:lnTo>
                  <a:pt x="61" y="2"/>
                </a:lnTo>
                <a:lnTo>
                  <a:pt x="59" y="2"/>
                </a:lnTo>
                <a:lnTo>
                  <a:pt x="56" y="1"/>
                </a:lnTo>
                <a:lnTo>
                  <a:pt x="54" y="1"/>
                </a:lnTo>
                <a:lnTo>
                  <a:pt x="52" y="0"/>
                </a:lnTo>
                <a:lnTo>
                  <a:pt x="50" y="0"/>
                </a:lnTo>
                <a:lnTo>
                  <a:pt x="47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5" name="Freeform 61">
            <a:extLst>
              <a:ext uri="{FF2B5EF4-FFF2-40B4-BE49-F238E27FC236}">
                <a16:creationId xmlns:a16="http://schemas.microsoft.com/office/drawing/2014/main" id="{220FA091-6326-C543-9C4E-E8DD6476B45F}"/>
              </a:ext>
            </a:extLst>
          </p:cNvPr>
          <p:cNvSpPr>
            <a:spLocks/>
          </p:cNvSpPr>
          <p:nvPr/>
        </p:nvSpPr>
        <p:spPr bwMode="auto">
          <a:xfrm>
            <a:off x="4445000" y="5403850"/>
            <a:ext cx="179388" cy="1588"/>
          </a:xfrm>
          <a:custGeom>
            <a:avLst/>
            <a:gdLst>
              <a:gd name="T0" fmla="*/ 2147483647 w 164"/>
              <a:gd name="T1" fmla="*/ 0 h 1588"/>
              <a:gd name="T2" fmla="*/ 0 w 164"/>
              <a:gd name="T3" fmla="*/ 0 h 1588"/>
              <a:gd name="T4" fmla="*/ 2147483647 w 164"/>
              <a:gd name="T5" fmla="*/ 0 h 1588"/>
              <a:gd name="T6" fmla="*/ 0 60000 65536"/>
              <a:gd name="T7" fmla="*/ 0 60000 65536"/>
              <a:gd name="T8" fmla="*/ 0 60000 65536"/>
              <a:gd name="T9" fmla="*/ 0 w 164"/>
              <a:gd name="T10" fmla="*/ 0 h 1588"/>
              <a:gd name="T11" fmla="*/ 164 w 164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" h="1588">
                <a:moveTo>
                  <a:pt x="164" y="0"/>
                </a:moveTo>
                <a:lnTo>
                  <a:pt x="0" y="0"/>
                </a:lnTo>
                <a:lnTo>
                  <a:pt x="1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6" name="Line 62">
            <a:extLst>
              <a:ext uri="{FF2B5EF4-FFF2-40B4-BE49-F238E27FC236}">
                <a16:creationId xmlns:a16="http://schemas.microsoft.com/office/drawing/2014/main" id="{E8A67363-CEA3-974B-8A88-D906C412E7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45000" y="5403850"/>
            <a:ext cx="179388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7" name="Freeform 63">
            <a:extLst>
              <a:ext uri="{FF2B5EF4-FFF2-40B4-BE49-F238E27FC236}">
                <a16:creationId xmlns:a16="http://schemas.microsoft.com/office/drawing/2014/main" id="{E269EFAD-DDEC-8C4B-B592-68E79905EB64}"/>
              </a:ext>
            </a:extLst>
          </p:cNvPr>
          <p:cNvSpPr>
            <a:spLocks/>
          </p:cNvSpPr>
          <p:nvPr/>
        </p:nvSpPr>
        <p:spPr bwMode="auto">
          <a:xfrm>
            <a:off x="3438525" y="5584825"/>
            <a:ext cx="379413" cy="1588"/>
          </a:xfrm>
          <a:custGeom>
            <a:avLst/>
            <a:gdLst>
              <a:gd name="T0" fmla="*/ 2147483647 w 349"/>
              <a:gd name="T1" fmla="*/ 0 h 1588"/>
              <a:gd name="T2" fmla="*/ 0 w 349"/>
              <a:gd name="T3" fmla="*/ 0 h 1588"/>
              <a:gd name="T4" fmla="*/ 2147483647 w 349"/>
              <a:gd name="T5" fmla="*/ 0 h 1588"/>
              <a:gd name="T6" fmla="*/ 0 60000 65536"/>
              <a:gd name="T7" fmla="*/ 0 60000 65536"/>
              <a:gd name="T8" fmla="*/ 0 60000 65536"/>
              <a:gd name="T9" fmla="*/ 0 w 349"/>
              <a:gd name="T10" fmla="*/ 0 h 1588"/>
              <a:gd name="T11" fmla="*/ 349 w 349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9" h="1588">
                <a:moveTo>
                  <a:pt x="349" y="0"/>
                </a:moveTo>
                <a:lnTo>
                  <a:pt x="0" y="0"/>
                </a:lnTo>
                <a:lnTo>
                  <a:pt x="3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8" name="Line 64">
            <a:extLst>
              <a:ext uri="{FF2B5EF4-FFF2-40B4-BE49-F238E27FC236}">
                <a16:creationId xmlns:a16="http://schemas.microsoft.com/office/drawing/2014/main" id="{501A0C4B-5ED0-984C-96AD-34F7F39259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38525" y="5627688"/>
            <a:ext cx="379413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99" name="Freeform 65">
            <a:extLst>
              <a:ext uri="{FF2B5EF4-FFF2-40B4-BE49-F238E27FC236}">
                <a16:creationId xmlns:a16="http://schemas.microsoft.com/office/drawing/2014/main" id="{75C3CCD0-81E1-2947-98FD-925E0C4863D4}"/>
              </a:ext>
            </a:extLst>
          </p:cNvPr>
          <p:cNvSpPr>
            <a:spLocks/>
          </p:cNvSpPr>
          <p:nvPr/>
        </p:nvSpPr>
        <p:spPr bwMode="auto">
          <a:xfrm>
            <a:off x="3506788" y="5268913"/>
            <a:ext cx="311150" cy="3175"/>
          </a:xfrm>
          <a:custGeom>
            <a:avLst/>
            <a:gdLst>
              <a:gd name="T0" fmla="*/ 2147483647 w 287"/>
              <a:gd name="T1" fmla="*/ 0 h 3175"/>
              <a:gd name="T2" fmla="*/ 0 w 287"/>
              <a:gd name="T3" fmla="*/ 0 h 3175"/>
              <a:gd name="T4" fmla="*/ 2147483647 w 287"/>
              <a:gd name="T5" fmla="*/ 0 h 3175"/>
              <a:gd name="T6" fmla="*/ 0 60000 65536"/>
              <a:gd name="T7" fmla="*/ 0 60000 65536"/>
              <a:gd name="T8" fmla="*/ 0 60000 65536"/>
              <a:gd name="T9" fmla="*/ 0 w 287"/>
              <a:gd name="T10" fmla="*/ 0 h 3175"/>
              <a:gd name="T11" fmla="*/ 287 w 287"/>
              <a:gd name="T12" fmla="*/ 3175 h 31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7" h="3175">
                <a:moveTo>
                  <a:pt x="287" y="0"/>
                </a:moveTo>
                <a:lnTo>
                  <a:pt x="0" y="0"/>
                </a:lnTo>
                <a:lnTo>
                  <a:pt x="28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00" name="Line 66">
            <a:extLst>
              <a:ext uri="{FF2B5EF4-FFF2-40B4-BE49-F238E27FC236}">
                <a16:creationId xmlns:a16="http://schemas.microsoft.com/office/drawing/2014/main" id="{41198279-CB87-9E41-8A2F-3F84F88C9A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52813" y="5243513"/>
            <a:ext cx="354012" cy="3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01" name="Line 67">
            <a:extLst>
              <a:ext uri="{FF2B5EF4-FFF2-40B4-BE49-F238E27FC236}">
                <a16:creationId xmlns:a16="http://schemas.microsoft.com/office/drawing/2014/main" id="{2DB4AE32-4564-E740-BEC1-F337436C2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2513" y="5584825"/>
            <a:ext cx="693737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02" name="Freeform 68">
            <a:extLst>
              <a:ext uri="{FF2B5EF4-FFF2-40B4-BE49-F238E27FC236}">
                <a16:creationId xmlns:a16="http://schemas.microsoft.com/office/drawing/2014/main" id="{1685EBE7-D24D-A144-871E-C054D883217F}"/>
              </a:ext>
            </a:extLst>
          </p:cNvPr>
          <p:cNvSpPr>
            <a:spLocks/>
          </p:cNvSpPr>
          <p:nvPr/>
        </p:nvSpPr>
        <p:spPr bwMode="auto">
          <a:xfrm>
            <a:off x="3016250" y="5451475"/>
            <a:ext cx="311150" cy="339725"/>
          </a:xfrm>
          <a:custGeom>
            <a:avLst/>
            <a:gdLst>
              <a:gd name="T0" fmla="*/ 2147483647 w 287"/>
              <a:gd name="T1" fmla="*/ 2147483647 h 307"/>
              <a:gd name="T2" fmla="*/ 0 w 287"/>
              <a:gd name="T3" fmla="*/ 2147483647 h 307"/>
              <a:gd name="T4" fmla="*/ 0 w 287"/>
              <a:gd name="T5" fmla="*/ 0 h 307"/>
              <a:gd name="T6" fmla="*/ 2147483647 w 287"/>
              <a:gd name="T7" fmla="*/ 2147483647 h 307"/>
              <a:gd name="T8" fmla="*/ 0 60000 65536"/>
              <a:gd name="T9" fmla="*/ 0 60000 65536"/>
              <a:gd name="T10" fmla="*/ 0 60000 65536"/>
              <a:gd name="T11" fmla="*/ 0 60000 65536"/>
              <a:gd name="T12" fmla="*/ 0 w 287"/>
              <a:gd name="T13" fmla="*/ 0 h 307"/>
              <a:gd name="T14" fmla="*/ 287 w 287"/>
              <a:gd name="T15" fmla="*/ 307 h 30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7" h="307">
                <a:moveTo>
                  <a:pt x="287" y="164"/>
                </a:moveTo>
                <a:lnTo>
                  <a:pt x="0" y="307"/>
                </a:lnTo>
                <a:lnTo>
                  <a:pt x="0" y="0"/>
                </a:lnTo>
                <a:lnTo>
                  <a:pt x="287" y="164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03" name="Freeform 69">
            <a:extLst>
              <a:ext uri="{FF2B5EF4-FFF2-40B4-BE49-F238E27FC236}">
                <a16:creationId xmlns:a16="http://schemas.microsoft.com/office/drawing/2014/main" id="{A1A8007C-CCBC-7A46-B96E-C94AD8C1C890}"/>
              </a:ext>
            </a:extLst>
          </p:cNvPr>
          <p:cNvSpPr>
            <a:spLocks/>
          </p:cNvSpPr>
          <p:nvPr/>
        </p:nvSpPr>
        <p:spPr bwMode="auto">
          <a:xfrm>
            <a:off x="3336925" y="5580063"/>
            <a:ext cx="103188" cy="103187"/>
          </a:xfrm>
          <a:custGeom>
            <a:avLst/>
            <a:gdLst>
              <a:gd name="T0" fmla="*/ 2147483647 w 94"/>
              <a:gd name="T1" fmla="*/ 0 h 93"/>
              <a:gd name="T2" fmla="*/ 2147483647 w 94"/>
              <a:gd name="T3" fmla="*/ 2147483647 h 93"/>
              <a:gd name="T4" fmla="*/ 2147483647 w 94"/>
              <a:gd name="T5" fmla="*/ 2147483647 h 93"/>
              <a:gd name="T6" fmla="*/ 2147483647 w 94"/>
              <a:gd name="T7" fmla="*/ 2147483647 h 93"/>
              <a:gd name="T8" fmla="*/ 2147483647 w 94"/>
              <a:gd name="T9" fmla="*/ 2147483647 h 93"/>
              <a:gd name="T10" fmla="*/ 2147483647 w 94"/>
              <a:gd name="T11" fmla="*/ 2147483647 h 93"/>
              <a:gd name="T12" fmla="*/ 2147483647 w 94"/>
              <a:gd name="T13" fmla="*/ 2147483647 h 93"/>
              <a:gd name="T14" fmla="*/ 2147483647 w 94"/>
              <a:gd name="T15" fmla="*/ 2147483647 h 93"/>
              <a:gd name="T16" fmla="*/ 2147483647 w 94"/>
              <a:gd name="T17" fmla="*/ 2147483647 h 93"/>
              <a:gd name="T18" fmla="*/ 0 w 94"/>
              <a:gd name="T19" fmla="*/ 2147483647 h 93"/>
              <a:gd name="T20" fmla="*/ 0 w 94"/>
              <a:gd name="T21" fmla="*/ 2147483647 h 93"/>
              <a:gd name="T22" fmla="*/ 0 w 94"/>
              <a:gd name="T23" fmla="*/ 2147483647 h 93"/>
              <a:gd name="T24" fmla="*/ 2147483647 w 94"/>
              <a:gd name="T25" fmla="*/ 2147483647 h 93"/>
              <a:gd name="T26" fmla="*/ 2147483647 w 94"/>
              <a:gd name="T27" fmla="*/ 2147483647 h 93"/>
              <a:gd name="T28" fmla="*/ 2147483647 w 94"/>
              <a:gd name="T29" fmla="*/ 2147483647 h 93"/>
              <a:gd name="T30" fmla="*/ 2147483647 w 94"/>
              <a:gd name="T31" fmla="*/ 2147483647 h 93"/>
              <a:gd name="T32" fmla="*/ 2147483647 w 94"/>
              <a:gd name="T33" fmla="*/ 2147483647 h 93"/>
              <a:gd name="T34" fmla="*/ 2147483647 w 94"/>
              <a:gd name="T35" fmla="*/ 2147483647 h 93"/>
              <a:gd name="T36" fmla="*/ 2147483647 w 94"/>
              <a:gd name="T37" fmla="*/ 2147483647 h 93"/>
              <a:gd name="T38" fmla="*/ 2147483647 w 94"/>
              <a:gd name="T39" fmla="*/ 2147483647 h 93"/>
              <a:gd name="T40" fmla="*/ 2147483647 w 94"/>
              <a:gd name="T41" fmla="*/ 2147483647 h 93"/>
              <a:gd name="T42" fmla="*/ 2147483647 w 94"/>
              <a:gd name="T43" fmla="*/ 2147483647 h 93"/>
              <a:gd name="T44" fmla="*/ 2147483647 w 94"/>
              <a:gd name="T45" fmla="*/ 2147483647 h 93"/>
              <a:gd name="T46" fmla="*/ 2147483647 w 94"/>
              <a:gd name="T47" fmla="*/ 2147483647 h 93"/>
              <a:gd name="T48" fmla="*/ 2147483647 w 94"/>
              <a:gd name="T49" fmla="*/ 2147483647 h 93"/>
              <a:gd name="T50" fmla="*/ 2147483647 w 94"/>
              <a:gd name="T51" fmla="*/ 2147483647 h 93"/>
              <a:gd name="T52" fmla="*/ 2147483647 w 94"/>
              <a:gd name="T53" fmla="*/ 2147483647 h 93"/>
              <a:gd name="T54" fmla="*/ 2147483647 w 94"/>
              <a:gd name="T55" fmla="*/ 2147483647 h 93"/>
              <a:gd name="T56" fmla="*/ 2147483647 w 94"/>
              <a:gd name="T57" fmla="*/ 2147483647 h 93"/>
              <a:gd name="T58" fmla="*/ 2147483647 w 94"/>
              <a:gd name="T59" fmla="*/ 2147483647 h 93"/>
              <a:gd name="T60" fmla="*/ 2147483647 w 94"/>
              <a:gd name="T61" fmla="*/ 2147483647 h 93"/>
              <a:gd name="T62" fmla="*/ 2147483647 w 94"/>
              <a:gd name="T63" fmla="*/ 2147483647 h 93"/>
              <a:gd name="T64" fmla="*/ 2147483647 w 94"/>
              <a:gd name="T65" fmla="*/ 2147483647 h 93"/>
              <a:gd name="T66" fmla="*/ 2147483647 w 94"/>
              <a:gd name="T67" fmla="*/ 2147483647 h 93"/>
              <a:gd name="T68" fmla="*/ 2147483647 w 94"/>
              <a:gd name="T69" fmla="*/ 2147483647 h 93"/>
              <a:gd name="T70" fmla="*/ 2147483647 w 94"/>
              <a:gd name="T71" fmla="*/ 2147483647 h 93"/>
              <a:gd name="T72" fmla="*/ 2147483647 w 94"/>
              <a:gd name="T73" fmla="*/ 2147483647 h 93"/>
              <a:gd name="T74" fmla="*/ 2147483647 w 94"/>
              <a:gd name="T75" fmla="*/ 2147483647 h 93"/>
              <a:gd name="T76" fmla="*/ 2147483647 w 94"/>
              <a:gd name="T77" fmla="*/ 2147483647 h 93"/>
              <a:gd name="T78" fmla="*/ 2147483647 w 94"/>
              <a:gd name="T79" fmla="*/ 2147483647 h 93"/>
              <a:gd name="T80" fmla="*/ 2147483647 w 94"/>
              <a:gd name="T81" fmla="*/ 2147483647 h 93"/>
              <a:gd name="T82" fmla="*/ 2147483647 w 94"/>
              <a:gd name="T83" fmla="*/ 2147483647 h 93"/>
              <a:gd name="T84" fmla="*/ 2147483647 w 94"/>
              <a:gd name="T85" fmla="*/ 2147483647 h 93"/>
              <a:gd name="T86" fmla="*/ 2147483647 w 94"/>
              <a:gd name="T87" fmla="*/ 0 h 9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4"/>
              <a:gd name="T133" fmla="*/ 0 h 93"/>
              <a:gd name="T134" fmla="*/ 94 w 94"/>
              <a:gd name="T135" fmla="*/ 93 h 9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4" h="93">
                <a:moveTo>
                  <a:pt x="47" y="0"/>
                </a:moveTo>
                <a:lnTo>
                  <a:pt x="45" y="0"/>
                </a:lnTo>
                <a:lnTo>
                  <a:pt x="42" y="0"/>
                </a:lnTo>
                <a:lnTo>
                  <a:pt x="39" y="1"/>
                </a:lnTo>
                <a:lnTo>
                  <a:pt x="37" y="1"/>
                </a:lnTo>
                <a:lnTo>
                  <a:pt x="35" y="2"/>
                </a:lnTo>
                <a:lnTo>
                  <a:pt x="33" y="2"/>
                </a:lnTo>
                <a:lnTo>
                  <a:pt x="31" y="3"/>
                </a:lnTo>
                <a:lnTo>
                  <a:pt x="29" y="4"/>
                </a:lnTo>
                <a:lnTo>
                  <a:pt x="27" y="5"/>
                </a:lnTo>
                <a:lnTo>
                  <a:pt x="25" y="6"/>
                </a:lnTo>
                <a:lnTo>
                  <a:pt x="23" y="7"/>
                </a:lnTo>
                <a:lnTo>
                  <a:pt x="21" y="8"/>
                </a:lnTo>
                <a:lnTo>
                  <a:pt x="19" y="9"/>
                </a:lnTo>
                <a:lnTo>
                  <a:pt x="17" y="11"/>
                </a:lnTo>
                <a:lnTo>
                  <a:pt x="16" y="12"/>
                </a:lnTo>
                <a:lnTo>
                  <a:pt x="14" y="14"/>
                </a:lnTo>
                <a:lnTo>
                  <a:pt x="13" y="15"/>
                </a:lnTo>
                <a:lnTo>
                  <a:pt x="11" y="17"/>
                </a:lnTo>
                <a:lnTo>
                  <a:pt x="10" y="18"/>
                </a:lnTo>
                <a:lnTo>
                  <a:pt x="9" y="21"/>
                </a:lnTo>
                <a:lnTo>
                  <a:pt x="7" y="23"/>
                </a:lnTo>
                <a:lnTo>
                  <a:pt x="6" y="25"/>
                </a:lnTo>
                <a:lnTo>
                  <a:pt x="5" y="27"/>
                </a:lnTo>
                <a:lnTo>
                  <a:pt x="4" y="29"/>
                </a:lnTo>
                <a:lnTo>
                  <a:pt x="4" y="31"/>
                </a:lnTo>
                <a:lnTo>
                  <a:pt x="3" y="33"/>
                </a:lnTo>
                <a:lnTo>
                  <a:pt x="1" y="35"/>
                </a:lnTo>
                <a:lnTo>
                  <a:pt x="1" y="38"/>
                </a:lnTo>
                <a:lnTo>
                  <a:pt x="0" y="40"/>
                </a:lnTo>
                <a:lnTo>
                  <a:pt x="0" y="42"/>
                </a:lnTo>
                <a:lnTo>
                  <a:pt x="0" y="44"/>
                </a:lnTo>
                <a:lnTo>
                  <a:pt x="0" y="47"/>
                </a:lnTo>
                <a:lnTo>
                  <a:pt x="0" y="49"/>
                </a:lnTo>
                <a:lnTo>
                  <a:pt x="0" y="51"/>
                </a:lnTo>
                <a:lnTo>
                  <a:pt x="0" y="54"/>
                </a:lnTo>
                <a:lnTo>
                  <a:pt x="1" y="56"/>
                </a:lnTo>
                <a:lnTo>
                  <a:pt x="1" y="58"/>
                </a:lnTo>
                <a:lnTo>
                  <a:pt x="3" y="60"/>
                </a:lnTo>
                <a:lnTo>
                  <a:pt x="4" y="63"/>
                </a:lnTo>
                <a:lnTo>
                  <a:pt x="4" y="65"/>
                </a:lnTo>
                <a:lnTo>
                  <a:pt x="5" y="67"/>
                </a:lnTo>
                <a:lnTo>
                  <a:pt x="6" y="69"/>
                </a:lnTo>
                <a:lnTo>
                  <a:pt x="7" y="71"/>
                </a:lnTo>
                <a:lnTo>
                  <a:pt x="9" y="73"/>
                </a:lnTo>
                <a:lnTo>
                  <a:pt x="10" y="75"/>
                </a:lnTo>
                <a:lnTo>
                  <a:pt x="11" y="77"/>
                </a:lnTo>
                <a:lnTo>
                  <a:pt x="13" y="78"/>
                </a:lnTo>
                <a:lnTo>
                  <a:pt x="14" y="80"/>
                </a:lnTo>
                <a:lnTo>
                  <a:pt x="16" y="81"/>
                </a:lnTo>
                <a:lnTo>
                  <a:pt x="17" y="83"/>
                </a:lnTo>
                <a:lnTo>
                  <a:pt x="19" y="84"/>
                </a:lnTo>
                <a:lnTo>
                  <a:pt x="21" y="85"/>
                </a:lnTo>
                <a:lnTo>
                  <a:pt x="23" y="86"/>
                </a:lnTo>
                <a:lnTo>
                  <a:pt x="25" y="88"/>
                </a:lnTo>
                <a:lnTo>
                  <a:pt x="27" y="89"/>
                </a:lnTo>
                <a:lnTo>
                  <a:pt x="29" y="89"/>
                </a:lnTo>
                <a:lnTo>
                  <a:pt x="31" y="90"/>
                </a:lnTo>
                <a:lnTo>
                  <a:pt x="33" y="91"/>
                </a:lnTo>
                <a:lnTo>
                  <a:pt x="35" y="92"/>
                </a:lnTo>
                <a:lnTo>
                  <a:pt x="37" y="92"/>
                </a:lnTo>
                <a:lnTo>
                  <a:pt x="39" y="93"/>
                </a:lnTo>
                <a:lnTo>
                  <a:pt x="42" y="93"/>
                </a:lnTo>
                <a:lnTo>
                  <a:pt x="45" y="93"/>
                </a:lnTo>
                <a:lnTo>
                  <a:pt x="47" y="93"/>
                </a:lnTo>
                <a:lnTo>
                  <a:pt x="50" y="93"/>
                </a:lnTo>
                <a:lnTo>
                  <a:pt x="52" y="93"/>
                </a:lnTo>
                <a:lnTo>
                  <a:pt x="54" y="93"/>
                </a:lnTo>
                <a:lnTo>
                  <a:pt x="56" y="92"/>
                </a:lnTo>
                <a:lnTo>
                  <a:pt x="59" y="92"/>
                </a:lnTo>
                <a:lnTo>
                  <a:pt x="61" y="91"/>
                </a:lnTo>
                <a:lnTo>
                  <a:pt x="63" y="90"/>
                </a:lnTo>
                <a:lnTo>
                  <a:pt x="65" y="89"/>
                </a:lnTo>
                <a:lnTo>
                  <a:pt x="67" y="89"/>
                </a:lnTo>
                <a:lnTo>
                  <a:pt x="69" y="88"/>
                </a:lnTo>
                <a:lnTo>
                  <a:pt x="71" y="86"/>
                </a:lnTo>
                <a:lnTo>
                  <a:pt x="73" y="85"/>
                </a:lnTo>
                <a:lnTo>
                  <a:pt x="74" y="84"/>
                </a:lnTo>
                <a:lnTo>
                  <a:pt x="76" y="83"/>
                </a:lnTo>
                <a:lnTo>
                  <a:pt x="78" y="81"/>
                </a:lnTo>
                <a:lnTo>
                  <a:pt x="79" y="80"/>
                </a:lnTo>
                <a:lnTo>
                  <a:pt x="81" y="78"/>
                </a:lnTo>
                <a:lnTo>
                  <a:pt x="82" y="77"/>
                </a:lnTo>
                <a:lnTo>
                  <a:pt x="84" y="75"/>
                </a:lnTo>
                <a:lnTo>
                  <a:pt x="86" y="73"/>
                </a:lnTo>
                <a:lnTo>
                  <a:pt x="87" y="71"/>
                </a:lnTo>
                <a:lnTo>
                  <a:pt x="88" y="69"/>
                </a:lnTo>
                <a:lnTo>
                  <a:pt x="89" y="67"/>
                </a:lnTo>
                <a:lnTo>
                  <a:pt x="90" y="65"/>
                </a:lnTo>
                <a:lnTo>
                  <a:pt x="91" y="63"/>
                </a:lnTo>
                <a:lnTo>
                  <a:pt x="92" y="60"/>
                </a:lnTo>
                <a:lnTo>
                  <a:pt x="92" y="58"/>
                </a:lnTo>
                <a:lnTo>
                  <a:pt x="93" y="56"/>
                </a:lnTo>
                <a:lnTo>
                  <a:pt x="93" y="54"/>
                </a:lnTo>
                <a:lnTo>
                  <a:pt x="93" y="51"/>
                </a:lnTo>
                <a:lnTo>
                  <a:pt x="94" y="49"/>
                </a:lnTo>
                <a:lnTo>
                  <a:pt x="94" y="47"/>
                </a:lnTo>
                <a:lnTo>
                  <a:pt x="94" y="44"/>
                </a:lnTo>
                <a:lnTo>
                  <a:pt x="93" y="42"/>
                </a:lnTo>
                <a:lnTo>
                  <a:pt x="93" y="40"/>
                </a:lnTo>
                <a:lnTo>
                  <a:pt x="93" y="38"/>
                </a:lnTo>
                <a:lnTo>
                  <a:pt x="92" y="35"/>
                </a:lnTo>
                <a:lnTo>
                  <a:pt x="92" y="33"/>
                </a:lnTo>
                <a:lnTo>
                  <a:pt x="91" y="31"/>
                </a:lnTo>
                <a:lnTo>
                  <a:pt x="90" y="29"/>
                </a:lnTo>
                <a:lnTo>
                  <a:pt x="89" y="27"/>
                </a:lnTo>
                <a:lnTo>
                  <a:pt x="88" y="25"/>
                </a:lnTo>
                <a:lnTo>
                  <a:pt x="87" y="23"/>
                </a:lnTo>
                <a:lnTo>
                  <a:pt x="86" y="21"/>
                </a:lnTo>
                <a:lnTo>
                  <a:pt x="84" y="18"/>
                </a:lnTo>
                <a:lnTo>
                  <a:pt x="82" y="17"/>
                </a:lnTo>
                <a:lnTo>
                  <a:pt x="81" y="15"/>
                </a:lnTo>
                <a:lnTo>
                  <a:pt x="79" y="14"/>
                </a:lnTo>
                <a:lnTo>
                  <a:pt x="78" y="12"/>
                </a:lnTo>
                <a:lnTo>
                  <a:pt x="76" y="11"/>
                </a:lnTo>
                <a:lnTo>
                  <a:pt x="74" y="9"/>
                </a:lnTo>
                <a:lnTo>
                  <a:pt x="73" y="8"/>
                </a:lnTo>
                <a:lnTo>
                  <a:pt x="71" y="7"/>
                </a:lnTo>
                <a:lnTo>
                  <a:pt x="69" y="6"/>
                </a:lnTo>
                <a:lnTo>
                  <a:pt x="67" y="5"/>
                </a:lnTo>
                <a:lnTo>
                  <a:pt x="65" y="4"/>
                </a:lnTo>
                <a:lnTo>
                  <a:pt x="63" y="3"/>
                </a:lnTo>
                <a:lnTo>
                  <a:pt x="61" y="2"/>
                </a:lnTo>
                <a:lnTo>
                  <a:pt x="59" y="2"/>
                </a:lnTo>
                <a:lnTo>
                  <a:pt x="56" y="1"/>
                </a:lnTo>
                <a:lnTo>
                  <a:pt x="54" y="1"/>
                </a:lnTo>
                <a:lnTo>
                  <a:pt x="52" y="0"/>
                </a:lnTo>
                <a:lnTo>
                  <a:pt x="50" y="0"/>
                </a:lnTo>
                <a:lnTo>
                  <a:pt x="47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04" name="Rectangle 70">
            <a:extLst>
              <a:ext uri="{FF2B5EF4-FFF2-40B4-BE49-F238E27FC236}">
                <a16:creationId xmlns:a16="http://schemas.microsoft.com/office/drawing/2014/main" id="{04464F63-ECEC-CF46-8743-BDE498193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6069013"/>
            <a:ext cx="32321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Helvetica" pitchFamily="2" charset="0"/>
              </a:rPr>
              <a:t>(c) Sum-of-products implementation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05" name="Rectangle 71">
            <a:extLst>
              <a:ext uri="{FF2B5EF4-FFF2-40B4-BE49-F238E27FC236}">
                <a16:creationId xmlns:a16="http://schemas.microsoft.com/office/drawing/2014/main" id="{2AEED791-5FDD-5342-B357-383D08A87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625" y="4768850"/>
            <a:ext cx="1143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06" name="Rectangle 72">
            <a:extLst>
              <a:ext uri="{FF2B5EF4-FFF2-40B4-BE49-F238E27FC236}">
                <a16:creationId xmlns:a16="http://schemas.microsoft.com/office/drawing/2014/main" id="{91903508-4330-B14F-B544-711128143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768850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07" name="Rectangle 73">
            <a:extLst>
              <a:ext uri="{FF2B5EF4-FFF2-40B4-BE49-F238E27FC236}">
                <a16:creationId xmlns:a16="http://schemas.microsoft.com/office/drawing/2014/main" id="{13A6FE80-DA4E-BF45-804E-A2561055A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2450" y="4868863"/>
            <a:ext cx="127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08" name="Rectangle 74">
            <a:extLst>
              <a:ext uri="{FF2B5EF4-FFF2-40B4-BE49-F238E27FC236}">
                <a16:creationId xmlns:a16="http://schemas.microsoft.com/office/drawing/2014/main" id="{CB02DC8E-A2EC-6640-A034-D2E157FD5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768850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09" name="Rectangle 75">
            <a:extLst>
              <a:ext uri="{FF2B5EF4-FFF2-40B4-BE49-F238E27FC236}">
                <a16:creationId xmlns:a16="http://schemas.microsoft.com/office/drawing/2014/main" id="{37685F9A-A141-C547-BF4B-59D1EE9A8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425" y="4868863"/>
            <a:ext cx="128588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10" name="Rectangle 76">
            <a:extLst>
              <a:ext uri="{FF2B5EF4-FFF2-40B4-BE49-F238E27FC236}">
                <a16:creationId xmlns:a16="http://schemas.microsoft.com/office/drawing/2014/main" id="{7D1698FD-0987-1843-9610-C60CCB199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9450" y="4762500"/>
            <a:ext cx="2079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Symbol" pitchFamily="2" charset="2"/>
              </a:rPr>
              <a:t>Å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11" name="Freeform 77">
            <a:extLst>
              <a:ext uri="{FF2B5EF4-FFF2-40B4-BE49-F238E27FC236}">
                <a16:creationId xmlns:a16="http://schemas.microsoft.com/office/drawing/2014/main" id="{451220E2-2DC8-174B-9C74-D66BD57C1352}"/>
              </a:ext>
            </a:extLst>
          </p:cNvPr>
          <p:cNvSpPr>
            <a:spLocks/>
          </p:cNvSpPr>
          <p:nvPr/>
        </p:nvSpPr>
        <p:spPr bwMode="auto">
          <a:xfrm>
            <a:off x="4624388" y="4297363"/>
            <a:ext cx="403225" cy="406400"/>
          </a:xfrm>
          <a:custGeom>
            <a:avLst/>
            <a:gdLst>
              <a:gd name="T0" fmla="*/ 2147483647 w 369"/>
              <a:gd name="T1" fmla="*/ 2147483647 h 368"/>
              <a:gd name="T2" fmla="*/ 2147483647 w 369"/>
              <a:gd name="T3" fmla="*/ 2147483647 h 368"/>
              <a:gd name="T4" fmla="*/ 2147483647 w 369"/>
              <a:gd name="T5" fmla="*/ 0 h 368"/>
              <a:gd name="T6" fmla="*/ 0 w 369"/>
              <a:gd name="T7" fmla="*/ 0 h 368"/>
              <a:gd name="T8" fmla="*/ 0 60000 65536"/>
              <a:gd name="T9" fmla="*/ 0 60000 65536"/>
              <a:gd name="T10" fmla="*/ 0 60000 65536"/>
              <a:gd name="T11" fmla="*/ 0 60000 65536"/>
              <a:gd name="T12" fmla="*/ 0 w 369"/>
              <a:gd name="T13" fmla="*/ 0 h 368"/>
              <a:gd name="T14" fmla="*/ 369 w 369"/>
              <a:gd name="T15" fmla="*/ 368 h 3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9" h="368">
                <a:moveTo>
                  <a:pt x="369" y="368"/>
                </a:moveTo>
                <a:lnTo>
                  <a:pt x="225" y="368"/>
                </a:lnTo>
                <a:lnTo>
                  <a:pt x="225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12" name="Freeform 78">
            <a:extLst>
              <a:ext uri="{FF2B5EF4-FFF2-40B4-BE49-F238E27FC236}">
                <a16:creationId xmlns:a16="http://schemas.microsoft.com/office/drawing/2014/main" id="{ED18AA00-95CE-6743-8400-DBEDB1EF7861}"/>
              </a:ext>
            </a:extLst>
          </p:cNvPr>
          <p:cNvSpPr>
            <a:spLocks/>
          </p:cNvSpPr>
          <p:nvPr/>
        </p:nvSpPr>
        <p:spPr bwMode="auto">
          <a:xfrm>
            <a:off x="4624388" y="5019675"/>
            <a:ext cx="403225" cy="384175"/>
          </a:xfrm>
          <a:custGeom>
            <a:avLst/>
            <a:gdLst>
              <a:gd name="T0" fmla="*/ 2147483647 w 369"/>
              <a:gd name="T1" fmla="*/ 0 h 349"/>
              <a:gd name="T2" fmla="*/ 2147483647 w 369"/>
              <a:gd name="T3" fmla="*/ 0 h 349"/>
              <a:gd name="T4" fmla="*/ 2147483647 w 369"/>
              <a:gd name="T5" fmla="*/ 2147483647 h 349"/>
              <a:gd name="T6" fmla="*/ 0 w 369"/>
              <a:gd name="T7" fmla="*/ 2147483647 h 349"/>
              <a:gd name="T8" fmla="*/ 0 60000 65536"/>
              <a:gd name="T9" fmla="*/ 0 60000 65536"/>
              <a:gd name="T10" fmla="*/ 0 60000 65536"/>
              <a:gd name="T11" fmla="*/ 0 60000 65536"/>
              <a:gd name="T12" fmla="*/ 0 w 369"/>
              <a:gd name="T13" fmla="*/ 0 h 349"/>
              <a:gd name="T14" fmla="*/ 369 w 369"/>
              <a:gd name="T15" fmla="*/ 349 h 3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9" h="349">
                <a:moveTo>
                  <a:pt x="369" y="0"/>
                </a:moveTo>
                <a:lnTo>
                  <a:pt x="225" y="0"/>
                </a:lnTo>
                <a:lnTo>
                  <a:pt x="225" y="349"/>
                </a:lnTo>
                <a:lnTo>
                  <a:pt x="0" y="349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13" name="Line 80">
            <a:extLst>
              <a:ext uri="{FF2B5EF4-FFF2-40B4-BE49-F238E27FC236}">
                <a16:creationId xmlns:a16="http://schemas.microsoft.com/office/drawing/2014/main" id="{27767E03-6360-E348-806C-9E879DA3F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2613" y="4456113"/>
            <a:ext cx="1654175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14" name="Line 81">
            <a:extLst>
              <a:ext uri="{FF2B5EF4-FFF2-40B4-BE49-F238E27FC236}">
                <a16:creationId xmlns:a16="http://schemas.microsoft.com/office/drawing/2014/main" id="{1432B3CD-FE87-0F43-82D7-E398BCF445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5250" y="4140200"/>
            <a:ext cx="0" cy="11144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15" name="Line 82">
            <a:extLst>
              <a:ext uri="{FF2B5EF4-FFF2-40B4-BE49-F238E27FC236}">
                <a16:creationId xmlns:a16="http://schemas.microsoft.com/office/drawing/2014/main" id="{94365618-8B03-6048-AF57-A9BEBD1319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22513" y="4456113"/>
            <a:ext cx="3175" cy="1128712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16" name="Freeform 83">
            <a:extLst>
              <a:ext uri="{FF2B5EF4-FFF2-40B4-BE49-F238E27FC236}">
                <a16:creationId xmlns:a16="http://schemas.microsoft.com/office/drawing/2014/main" id="{1997D02F-A2AE-684A-B891-87603AEBBFF6}"/>
              </a:ext>
            </a:extLst>
          </p:cNvPr>
          <p:cNvSpPr>
            <a:spLocks/>
          </p:cNvSpPr>
          <p:nvPr/>
        </p:nvSpPr>
        <p:spPr bwMode="auto">
          <a:xfrm>
            <a:off x="2601913" y="4103688"/>
            <a:ext cx="68262" cy="69850"/>
          </a:xfrm>
          <a:custGeom>
            <a:avLst/>
            <a:gdLst>
              <a:gd name="T0" fmla="*/ 2147483647 w 41"/>
              <a:gd name="T1" fmla="*/ 0 h 41"/>
              <a:gd name="T2" fmla="*/ 2147483647 w 41"/>
              <a:gd name="T3" fmla="*/ 0 h 41"/>
              <a:gd name="T4" fmla="*/ 2147483647 w 41"/>
              <a:gd name="T5" fmla="*/ 2147483647 h 41"/>
              <a:gd name="T6" fmla="*/ 2147483647 w 41"/>
              <a:gd name="T7" fmla="*/ 2147483647 h 41"/>
              <a:gd name="T8" fmla="*/ 2147483647 w 41"/>
              <a:gd name="T9" fmla="*/ 2147483647 h 41"/>
              <a:gd name="T10" fmla="*/ 2147483647 w 41"/>
              <a:gd name="T11" fmla="*/ 2147483647 h 41"/>
              <a:gd name="T12" fmla="*/ 2147483647 w 41"/>
              <a:gd name="T13" fmla="*/ 2147483647 h 41"/>
              <a:gd name="T14" fmla="*/ 2147483647 w 41"/>
              <a:gd name="T15" fmla="*/ 2147483647 h 41"/>
              <a:gd name="T16" fmla="*/ 2147483647 w 41"/>
              <a:gd name="T17" fmla="*/ 2147483647 h 41"/>
              <a:gd name="T18" fmla="*/ 2147483647 w 41"/>
              <a:gd name="T19" fmla="*/ 2147483647 h 41"/>
              <a:gd name="T20" fmla="*/ 2147483647 w 41"/>
              <a:gd name="T21" fmla="*/ 2147483647 h 41"/>
              <a:gd name="T22" fmla="*/ 2147483647 w 41"/>
              <a:gd name="T23" fmla="*/ 2147483647 h 41"/>
              <a:gd name="T24" fmla="*/ 2147483647 w 41"/>
              <a:gd name="T25" fmla="*/ 2147483647 h 41"/>
              <a:gd name="T26" fmla="*/ 2147483647 w 41"/>
              <a:gd name="T27" fmla="*/ 2147483647 h 41"/>
              <a:gd name="T28" fmla="*/ 2147483647 w 41"/>
              <a:gd name="T29" fmla="*/ 2147483647 h 41"/>
              <a:gd name="T30" fmla="*/ 2147483647 w 41"/>
              <a:gd name="T31" fmla="*/ 2147483647 h 41"/>
              <a:gd name="T32" fmla="*/ 2147483647 w 41"/>
              <a:gd name="T33" fmla="*/ 2147483647 h 41"/>
              <a:gd name="T34" fmla="*/ 2147483647 w 41"/>
              <a:gd name="T35" fmla="*/ 2147483647 h 41"/>
              <a:gd name="T36" fmla="*/ 2147483647 w 41"/>
              <a:gd name="T37" fmla="*/ 2147483647 h 41"/>
              <a:gd name="T38" fmla="*/ 2147483647 w 41"/>
              <a:gd name="T39" fmla="*/ 2147483647 h 41"/>
              <a:gd name="T40" fmla="*/ 2147483647 w 41"/>
              <a:gd name="T41" fmla="*/ 2147483647 h 41"/>
              <a:gd name="T42" fmla="*/ 2147483647 w 41"/>
              <a:gd name="T43" fmla="*/ 2147483647 h 41"/>
              <a:gd name="T44" fmla="*/ 2147483647 w 41"/>
              <a:gd name="T45" fmla="*/ 2147483647 h 41"/>
              <a:gd name="T46" fmla="*/ 2147483647 w 41"/>
              <a:gd name="T47" fmla="*/ 2147483647 h 41"/>
              <a:gd name="T48" fmla="*/ 2147483647 w 41"/>
              <a:gd name="T49" fmla="*/ 2147483647 h 41"/>
              <a:gd name="T50" fmla="*/ 2147483647 w 41"/>
              <a:gd name="T51" fmla="*/ 2147483647 h 41"/>
              <a:gd name="T52" fmla="*/ 2147483647 w 41"/>
              <a:gd name="T53" fmla="*/ 2147483647 h 41"/>
              <a:gd name="T54" fmla="*/ 2147483647 w 41"/>
              <a:gd name="T55" fmla="*/ 2147483647 h 41"/>
              <a:gd name="T56" fmla="*/ 2147483647 w 41"/>
              <a:gd name="T57" fmla="*/ 2147483647 h 41"/>
              <a:gd name="T58" fmla="*/ 2147483647 w 41"/>
              <a:gd name="T59" fmla="*/ 2147483647 h 41"/>
              <a:gd name="T60" fmla="*/ 2147483647 w 41"/>
              <a:gd name="T61" fmla="*/ 2147483647 h 41"/>
              <a:gd name="T62" fmla="*/ 2147483647 w 41"/>
              <a:gd name="T63" fmla="*/ 2147483647 h 41"/>
              <a:gd name="T64" fmla="*/ 2147483647 w 41"/>
              <a:gd name="T65" fmla="*/ 2147483647 h 41"/>
              <a:gd name="T66" fmla="*/ 2147483647 w 41"/>
              <a:gd name="T67" fmla="*/ 2147483647 h 41"/>
              <a:gd name="T68" fmla="*/ 2147483647 w 41"/>
              <a:gd name="T69" fmla="*/ 2147483647 h 41"/>
              <a:gd name="T70" fmla="*/ 2147483647 w 41"/>
              <a:gd name="T71" fmla="*/ 2147483647 h 41"/>
              <a:gd name="T72" fmla="*/ 2147483647 w 41"/>
              <a:gd name="T73" fmla="*/ 2147483647 h 41"/>
              <a:gd name="T74" fmla="*/ 2147483647 w 41"/>
              <a:gd name="T75" fmla="*/ 2147483647 h 41"/>
              <a:gd name="T76" fmla="*/ 2147483647 w 41"/>
              <a:gd name="T77" fmla="*/ 2147483647 h 41"/>
              <a:gd name="T78" fmla="*/ 2147483647 w 41"/>
              <a:gd name="T79" fmla="*/ 2147483647 h 41"/>
              <a:gd name="T80" fmla="*/ 2147483647 w 41"/>
              <a:gd name="T81" fmla="*/ 2147483647 h 41"/>
              <a:gd name="T82" fmla="*/ 2147483647 w 41"/>
              <a:gd name="T83" fmla="*/ 2147483647 h 41"/>
              <a:gd name="T84" fmla="*/ 2147483647 w 41"/>
              <a:gd name="T85" fmla="*/ 0 h 41"/>
              <a:gd name="T86" fmla="*/ 2147483647 w 41"/>
              <a:gd name="T87" fmla="*/ 0 h 41"/>
              <a:gd name="T88" fmla="*/ 2147483647 w 41"/>
              <a:gd name="T89" fmla="*/ 2147483647 h 41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1"/>
              <a:gd name="T136" fmla="*/ 0 h 41"/>
              <a:gd name="T137" fmla="*/ 41 w 41"/>
              <a:gd name="T138" fmla="*/ 41 h 41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1" h="41">
                <a:moveTo>
                  <a:pt x="21" y="20"/>
                </a:moveTo>
                <a:lnTo>
                  <a:pt x="21" y="0"/>
                </a:lnTo>
                <a:lnTo>
                  <a:pt x="20" y="0"/>
                </a:lnTo>
                <a:lnTo>
                  <a:pt x="19" y="0"/>
                </a:lnTo>
                <a:lnTo>
                  <a:pt x="18" y="0"/>
                </a:lnTo>
                <a:lnTo>
                  <a:pt x="17" y="0"/>
                </a:lnTo>
                <a:lnTo>
                  <a:pt x="16" y="1"/>
                </a:lnTo>
                <a:lnTo>
                  <a:pt x="15" y="1"/>
                </a:lnTo>
                <a:lnTo>
                  <a:pt x="14" y="2"/>
                </a:lnTo>
                <a:lnTo>
                  <a:pt x="13" y="2"/>
                </a:lnTo>
                <a:lnTo>
                  <a:pt x="12" y="2"/>
                </a:lnTo>
                <a:lnTo>
                  <a:pt x="10" y="3"/>
                </a:lnTo>
                <a:lnTo>
                  <a:pt x="9" y="3"/>
                </a:lnTo>
                <a:lnTo>
                  <a:pt x="9" y="4"/>
                </a:lnTo>
                <a:lnTo>
                  <a:pt x="8" y="5"/>
                </a:lnTo>
                <a:lnTo>
                  <a:pt x="7" y="5"/>
                </a:lnTo>
                <a:lnTo>
                  <a:pt x="6" y="6"/>
                </a:lnTo>
                <a:lnTo>
                  <a:pt x="6" y="7"/>
                </a:lnTo>
                <a:lnTo>
                  <a:pt x="5" y="7"/>
                </a:lnTo>
                <a:lnTo>
                  <a:pt x="4" y="8"/>
                </a:lnTo>
                <a:lnTo>
                  <a:pt x="4" y="9"/>
                </a:lnTo>
                <a:lnTo>
                  <a:pt x="3" y="10"/>
                </a:lnTo>
                <a:lnTo>
                  <a:pt x="2" y="11"/>
                </a:lnTo>
                <a:lnTo>
                  <a:pt x="2" y="12"/>
                </a:lnTo>
                <a:lnTo>
                  <a:pt x="2" y="13"/>
                </a:lnTo>
                <a:lnTo>
                  <a:pt x="1" y="14"/>
                </a:lnTo>
                <a:lnTo>
                  <a:pt x="1" y="15"/>
                </a:lnTo>
                <a:lnTo>
                  <a:pt x="1" y="16"/>
                </a:lnTo>
                <a:lnTo>
                  <a:pt x="1" y="17"/>
                </a:lnTo>
                <a:lnTo>
                  <a:pt x="1" y="18"/>
                </a:lnTo>
                <a:lnTo>
                  <a:pt x="1" y="19"/>
                </a:lnTo>
                <a:lnTo>
                  <a:pt x="0" y="20"/>
                </a:lnTo>
                <a:lnTo>
                  <a:pt x="1" y="21"/>
                </a:lnTo>
                <a:lnTo>
                  <a:pt x="1" y="22"/>
                </a:lnTo>
                <a:lnTo>
                  <a:pt x="1" y="23"/>
                </a:lnTo>
                <a:lnTo>
                  <a:pt x="1" y="24"/>
                </a:lnTo>
                <a:lnTo>
                  <a:pt x="1" y="25"/>
                </a:lnTo>
                <a:lnTo>
                  <a:pt x="1" y="26"/>
                </a:lnTo>
                <a:lnTo>
                  <a:pt x="2" y="27"/>
                </a:lnTo>
                <a:lnTo>
                  <a:pt x="2" y="28"/>
                </a:lnTo>
                <a:lnTo>
                  <a:pt x="2" y="29"/>
                </a:lnTo>
                <a:lnTo>
                  <a:pt x="3" y="29"/>
                </a:lnTo>
                <a:lnTo>
                  <a:pt x="3" y="30"/>
                </a:lnTo>
                <a:lnTo>
                  <a:pt x="4" y="31"/>
                </a:lnTo>
                <a:lnTo>
                  <a:pt x="4" y="33"/>
                </a:lnTo>
                <a:lnTo>
                  <a:pt x="5" y="34"/>
                </a:lnTo>
                <a:lnTo>
                  <a:pt x="6" y="34"/>
                </a:lnTo>
                <a:lnTo>
                  <a:pt x="6" y="35"/>
                </a:lnTo>
                <a:lnTo>
                  <a:pt x="7" y="36"/>
                </a:lnTo>
                <a:lnTo>
                  <a:pt x="8" y="36"/>
                </a:lnTo>
                <a:lnTo>
                  <a:pt x="9" y="37"/>
                </a:lnTo>
                <a:lnTo>
                  <a:pt x="9" y="38"/>
                </a:lnTo>
                <a:lnTo>
                  <a:pt x="10" y="38"/>
                </a:lnTo>
                <a:lnTo>
                  <a:pt x="12" y="39"/>
                </a:lnTo>
                <a:lnTo>
                  <a:pt x="13" y="39"/>
                </a:lnTo>
                <a:lnTo>
                  <a:pt x="14" y="39"/>
                </a:lnTo>
                <a:lnTo>
                  <a:pt x="15" y="40"/>
                </a:lnTo>
                <a:lnTo>
                  <a:pt x="16" y="40"/>
                </a:lnTo>
                <a:lnTo>
                  <a:pt x="17" y="41"/>
                </a:lnTo>
                <a:lnTo>
                  <a:pt x="18" y="41"/>
                </a:lnTo>
                <a:lnTo>
                  <a:pt x="19" y="41"/>
                </a:lnTo>
                <a:lnTo>
                  <a:pt x="20" y="41"/>
                </a:lnTo>
                <a:lnTo>
                  <a:pt x="21" y="41"/>
                </a:lnTo>
                <a:lnTo>
                  <a:pt x="23" y="41"/>
                </a:lnTo>
                <a:lnTo>
                  <a:pt x="24" y="41"/>
                </a:lnTo>
                <a:lnTo>
                  <a:pt x="25" y="41"/>
                </a:lnTo>
                <a:lnTo>
                  <a:pt x="26" y="41"/>
                </a:lnTo>
                <a:lnTo>
                  <a:pt x="26" y="40"/>
                </a:lnTo>
                <a:lnTo>
                  <a:pt x="27" y="40"/>
                </a:lnTo>
                <a:lnTo>
                  <a:pt x="28" y="40"/>
                </a:lnTo>
                <a:lnTo>
                  <a:pt x="29" y="39"/>
                </a:lnTo>
                <a:lnTo>
                  <a:pt x="30" y="39"/>
                </a:lnTo>
                <a:lnTo>
                  <a:pt x="31" y="39"/>
                </a:lnTo>
                <a:lnTo>
                  <a:pt x="32" y="38"/>
                </a:lnTo>
                <a:lnTo>
                  <a:pt x="33" y="38"/>
                </a:lnTo>
                <a:lnTo>
                  <a:pt x="33" y="37"/>
                </a:lnTo>
                <a:lnTo>
                  <a:pt x="34" y="36"/>
                </a:lnTo>
                <a:lnTo>
                  <a:pt x="35" y="36"/>
                </a:lnTo>
                <a:lnTo>
                  <a:pt x="36" y="35"/>
                </a:lnTo>
                <a:lnTo>
                  <a:pt x="36" y="34"/>
                </a:lnTo>
                <a:lnTo>
                  <a:pt x="37" y="34"/>
                </a:lnTo>
                <a:lnTo>
                  <a:pt x="38" y="33"/>
                </a:lnTo>
                <a:lnTo>
                  <a:pt x="38" y="31"/>
                </a:lnTo>
                <a:lnTo>
                  <a:pt x="39" y="30"/>
                </a:lnTo>
                <a:lnTo>
                  <a:pt x="39" y="29"/>
                </a:lnTo>
                <a:lnTo>
                  <a:pt x="40" y="29"/>
                </a:lnTo>
                <a:lnTo>
                  <a:pt x="40" y="28"/>
                </a:lnTo>
                <a:lnTo>
                  <a:pt x="40" y="27"/>
                </a:lnTo>
                <a:lnTo>
                  <a:pt x="41" y="26"/>
                </a:lnTo>
                <a:lnTo>
                  <a:pt x="41" y="25"/>
                </a:lnTo>
                <a:lnTo>
                  <a:pt x="41" y="24"/>
                </a:lnTo>
                <a:lnTo>
                  <a:pt x="41" y="23"/>
                </a:lnTo>
                <a:lnTo>
                  <a:pt x="41" y="22"/>
                </a:lnTo>
                <a:lnTo>
                  <a:pt x="41" y="21"/>
                </a:lnTo>
                <a:lnTo>
                  <a:pt x="41" y="20"/>
                </a:lnTo>
                <a:lnTo>
                  <a:pt x="41" y="19"/>
                </a:lnTo>
                <a:lnTo>
                  <a:pt x="41" y="18"/>
                </a:lnTo>
                <a:lnTo>
                  <a:pt x="41" y="17"/>
                </a:lnTo>
                <a:lnTo>
                  <a:pt x="41" y="16"/>
                </a:lnTo>
                <a:lnTo>
                  <a:pt x="41" y="15"/>
                </a:lnTo>
                <a:lnTo>
                  <a:pt x="41" y="14"/>
                </a:lnTo>
                <a:lnTo>
                  <a:pt x="40" y="13"/>
                </a:lnTo>
                <a:lnTo>
                  <a:pt x="40" y="12"/>
                </a:lnTo>
                <a:lnTo>
                  <a:pt x="40" y="11"/>
                </a:lnTo>
                <a:lnTo>
                  <a:pt x="39" y="10"/>
                </a:lnTo>
                <a:lnTo>
                  <a:pt x="38" y="9"/>
                </a:lnTo>
                <a:lnTo>
                  <a:pt x="38" y="8"/>
                </a:lnTo>
                <a:lnTo>
                  <a:pt x="37" y="7"/>
                </a:lnTo>
                <a:lnTo>
                  <a:pt x="36" y="7"/>
                </a:lnTo>
                <a:lnTo>
                  <a:pt x="36" y="6"/>
                </a:lnTo>
                <a:lnTo>
                  <a:pt x="35" y="5"/>
                </a:lnTo>
                <a:lnTo>
                  <a:pt x="34" y="5"/>
                </a:lnTo>
                <a:lnTo>
                  <a:pt x="33" y="4"/>
                </a:lnTo>
                <a:lnTo>
                  <a:pt x="33" y="3"/>
                </a:lnTo>
                <a:lnTo>
                  <a:pt x="32" y="3"/>
                </a:lnTo>
                <a:lnTo>
                  <a:pt x="31" y="2"/>
                </a:lnTo>
                <a:lnTo>
                  <a:pt x="30" y="2"/>
                </a:lnTo>
                <a:lnTo>
                  <a:pt x="29" y="2"/>
                </a:lnTo>
                <a:lnTo>
                  <a:pt x="28" y="1"/>
                </a:lnTo>
                <a:lnTo>
                  <a:pt x="27" y="1"/>
                </a:lnTo>
                <a:lnTo>
                  <a:pt x="26" y="1"/>
                </a:lnTo>
                <a:lnTo>
                  <a:pt x="26" y="0"/>
                </a:lnTo>
                <a:lnTo>
                  <a:pt x="25" y="0"/>
                </a:lnTo>
                <a:lnTo>
                  <a:pt x="24" y="0"/>
                </a:lnTo>
                <a:lnTo>
                  <a:pt x="23" y="0"/>
                </a:lnTo>
                <a:lnTo>
                  <a:pt x="21" y="0"/>
                </a:lnTo>
                <a:lnTo>
                  <a:pt x="21" y="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17" name="Freeform 84">
            <a:extLst>
              <a:ext uri="{FF2B5EF4-FFF2-40B4-BE49-F238E27FC236}">
                <a16:creationId xmlns:a16="http://schemas.microsoft.com/office/drawing/2014/main" id="{9B54BD3F-4EE2-3545-8423-2DB23AD6F78D}"/>
              </a:ext>
            </a:extLst>
          </p:cNvPr>
          <p:cNvSpPr>
            <a:spLocks/>
          </p:cNvSpPr>
          <p:nvPr/>
        </p:nvSpPr>
        <p:spPr bwMode="auto">
          <a:xfrm>
            <a:off x="2290763" y="4421188"/>
            <a:ext cx="65087" cy="66675"/>
          </a:xfrm>
          <a:custGeom>
            <a:avLst/>
            <a:gdLst>
              <a:gd name="T0" fmla="*/ 2147483647 w 41"/>
              <a:gd name="T1" fmla="*/ 0 h 41"/>
              <a:gd name="T2" fmla="*/ 2147483647 w 41"/>
              <a:gd name="T3" fmla="*/ 0 h 41"/>
              <a:gd name="T4" fmla="*/ 2147483647 w 41"/>
              <a:gd name="T5" fmla="*/ 2147483647 h 41"/>
              <a:gd name="T6" fmla="*/ 2147483647 w 41"/>
              <a:gd name="T7" fmla="*/ 2147483647 h 41"/>
              <a:gd name="T8" fmla="*/ 2147483647 w 41"/>
              <a:gd name="T9" fmla="*/ 2147483647 h 41"/>
              <a:gd name="T10" fmla="*/ 2147483647 w 41"/>
              <a:gd name="T11" fmla="*/ 2147483647 h 41"/>
              <a:gd name="T12" fmla="*/ 2147483647 w 41"/>
              <a:gd name="T13" fmla="*/ 2147483647 h 41"/>
              <a:gd name="T14" fmla="*/ 2147483647 w 41"/>
              <a:gd name="T15" fmla="*/ 2147483647 h 41"/>
              <a:gd name="T16" fmla="*/ 2147483647 w 41"/>
              <a:gd name="T17" fmla="*/ 2147483647 h 41"/>
              <a:gd name="T18" fmla="*/ 2147483647 w 41"/>
              <a:gd name="T19" fmla="*/ 2147483647 h 41"/>
              <a:gd name="T20" fmla="*/ 2147483647 w 41"/>
              <a:gd name="T21" fmla="*/ 2147483647 h 41"/>
              <a:gd name="T22" fmla="*/ 2147483647 w 41"/>
              <a:gd name="T23" fmla="*/ 2147483647 h 41"/>
              <a:gd name="T24" fmla="*/ 2147483647 w 41"/>
              <a:gd name="T25" fmla="*/ 2147483647 h 41"/>
              <a:gd name="T26" fmla="*/ 2147483647 w 41"/>
              <a:gd name="T27" fmla="*/ 2147483647 h 41"/>
              <a:gd name="T28" fmla="*/ 2147483647 w 41"/>
              <a:gd name="T29" fmla="*/ 2147483647 h 41"/>
              <a:gd name="T30" fmla="*/ 2147483647 w 41"/>
              <a:gd name="T31" fmla="*/ 2147483647 h 41"/>
              <a:gd name="T32" fmla="*/ 2147483647 w 41"/>
              <a:gd name="T33" fmla="*/ 2147483647 h 41"/>
              <a:gd name="T34" fmla="*/ 2147483647 w 41"/>
              <a:gd name="T35" fmla="*/ 2147483647 h 41"/>
              <a:gd name="T36" fmla="*/ 2147483647 w 41"/>
              <a:gd name="T37" fmla="*/ 2147483647 h 41"/>
              <a:gd name="T38" fmla="*/ 2147483647 w 41"/>
              <a:gd name="T39" fmla="*/ 2147483647 h 41"/>
              <a:gd name="T40" fmla="*/ 2147483647 w 41"/>
              <a:gd name="T41" fmla="*/ 2147483647 h 41"/>
              <a:gd name="T42" fmla="*/ 2147483647 w 41"/>
              <a:gd name="T43" fmla="*/ 2147483647 h 41"/>
              <a:gd name="T44" fmla="*/ 2147483647 w 41"/>
              <a:gd name="T45" fmla="*/ 2147483647 h 41"/>
              <a:gd name="T46" fmla="*/ 2147483647 w 41"/>
              <a:gd name="T47" fmla="*/ 2147483647 h 41"/>
              <a:gd name="T48" fmla="*/ 2147483647 w 41"/>
              <a:gd name="T49" fmla="*/ 2147483647 h 41"/>
              <a:gd name="T50" fmla="*/ 2147483647 w 41"/>
              <a:gd name="T51" fmla="*/ 2147483647 h 41"/>
              <a:gd name="T52" fmla="*/ 2147483647 w 41"/>
              <a:gd name="T53" fmla="*/ 2147483647 h 41"/>
              <a:gd name="T54" fmla="*/ 2147483647 w 41"/>
              <a:gd name="T55" fmla="*/ 2147483647 h 41"/>
              <a:gd name="T56" fmla="*/ 2147483647 w 41"/>
              <a:gd name="T57" fmla="*/ 2147483647 h 41"/>
              <a:gd name="T58" fmla="*/ 2147483647 w 41"/>
              <a:gd name="T59" fmla="*/ 2147483647 h 41"/>
              <a:gd name="T60" fmla="*/ 2147483647 w 41"/>
              <a:gd name="T61" fmla="*/ 2147483647 h 41"/>
              <a:gd name="T62" fmla="*/ 2147483647 w 41"/>
              <a:gd name="T63" fmla="*/ 2147483647 h 41"/>
              <a:gd name="T64" fmla="*/ 2147483647 w 41"/>
              <a:gd name="T65" fmla="*/ 2147483647 h 41"/>
              <a:gd name="T66" fmla="*/ 2147483647 w 41"/>
              <a:gd name="T67" fmla="*/ 2147483647 h 41"/>
              <a:gd name="T68" fmla="*/ 2147483647 w 41"/>
              <a:gd name="T69" fmla="*/ 2147483647 h 41"/>
              <a:gd name="T70" fmla="*/ 2147483647 w 41"/>
              <a:gd name="T71" fmla="*/ 2147483647 h 41"/>
              <a:gd name="T72" fmla="*/ 2147483647 w 41"/>
              <a:gd name="T73" fmla="*/ 2147483647 h 41"/>
              <a:gd name="T74" fmla="*/ 2147483647 w 41"/>
              <a:gd name="T75" fmla="*/ 2147483647 h 41"/>
              <a:gd name="T76" fmla="*/ 2147483647 w 41"/>
              <a:gd name="T77" fmla="*/ 2147483647 h 41"/>
              <a:gd name="T78" fmla="*/ 2147483647 w 41"/>
              <a:gd name="T79" fmla="*/ 2147483647 h 41"/>
              <a:gd name="T80" fmla="*/ 2147483647 w 41"/>
              <a:gd name="T81" fmla="*/ 2147483647 h 41"/>
              <a:gd name="T82" fmla="*/ 2147483647 w 41"/>
              <a:gd name="T83" fmla="*/ 2147483647 h 41"/>
              <a:gd name="T84" fmla="*/ 2147483647 w 41"/>
              <a:gd name="T85" fmla="*/ 0 h 41"/>
              <a:gd name="T86" fmla="*/ 2147483647 w 41"/>
              <a:gd name="T87" fmla="*/ 0 h 41"/>
              <a:gd name="T88" fmla="*/ 2147483647 w 41"/>
              <a:gd name="T89" fmla="*/ 2147483647 h 41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1"/>
              <a:gd name="T136" fmla="*/ 0 h 41"/>
              <a:gd name="T137" fmla="*/ 41 w 41"/>
              <a:gd name="T138" fmla="*/ 41 h 41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1" h="41">
                <a:moveTo>
                  <a:pt x="21" y="20"/>
                </a:moveTo>
                <a:lnTo>
                  <a:pt x="21" y="0"/>
                </a:lnTo>
                <a:lnTo>
                  <a:pt x="20" y="0"/>
                </a:lnTo>
                <a:lnTo>
                  <a:pt x="19" y="0"/>
                </a:lnTo>
                <a:lnTo>
                  <a:pt x="18" y="0"/>
                </a:lnTo>
                <a:lnTo>
                  <a:pt x="17" y="0"/>
                </a:lnTo>
                <a:lnTo>
                  <a:pt x="16" y="1"/>
                </a:lnTo>
                <a:lnTo>
                  <a:pt x="15" y="1"/>
                </a:lnTo>
                <a:lnTo>
                  <a:pt x="14" y="2"/>
                </a:lnTo>
                <a:lnTo>
                  <a:pt x="13" y="2"/>
                </a:lnTo>
                <a:lnTo>
                  <a:pt x="12" y="2"/>
                </a:lnTo>
                <a:lnTo>
                  <a:pt x="11" y="3"/>
                </a:lnTo>
                <a:lnTo>
                  <a:pt x="10" y="3"/>
                </a:lnTo>
                <a:lnTo>
                  <a:pt x="10" y="4"/>
                </a:lnTo>
                <a:lnTo>
                  <a:pt x="9" y="5"/>
                </a:lnTo>
                <a:lnTo>
                  <a:pt x="7" y="5"/>
                </a:lnTo>
                <a:lnTo>
                  <a:pt x="6" y="6"/>
                </a:lnTo>
                <a:lnTo>
                  <a:pt x="6" y="7"/>
                </a:lnTo>
                <a:lnTo>
                  <a:pt x="5" y="7"/>
                </a:lnTo>
                <a:lnTo>
                  <a:pt x="4" y="8"/>
                </a:lnTo>
                <a:lnTo>
                  <a:pt x="4" y="9"/>
                </a:lnTo>
                <a:lnTo>
                  <a:pt x="3" y="10"/>
                </a:lnTo>
                <a:lnTo>
                  <a:pt x="2" y="11"/>
                </a:lnTo>
                <a:lnTo>
                  <a:pt x="2" y="12"/>
                </a:lnTo>
                <a:lnTo>
                  <a:pt x="2" y="13"/>
                </a:lnTo>
                <a:lnTo>
                  <a:pt x="1" y="14"/>
                </a:lnTo>
                <a:lnTo>
                  <a:pt x="1" y="15"/>
                </a:lnTo>
                <a:lnTo>
                  <a:pt x="1" y="16"/>
                </a:lnTo>
                <a:lnTo>
                  <a:pt x="1" y="17"/>
                </a:lnTo>
                <a:lnTo>
                  <a:pt x="1" y="18"/>
                </a:lnTo>
                <a:lnTo>
                  <a:pt x="1" y="19"/>
                </a:lnTo>
                <a:lnTo>
                  <a:pt x="0" y="20"/>
                </a:lnTo>
                <a:lnTo>
                  <a:pt x="1" y="21"/>
                </a:lnTo>
                <a:lnTo>
                  <a:pt x="1" y="22"/>
                </a:lnTo>
                <a:lnTo>
                  <a:pt x="1" y="23"/>
                </a:lnTo>
                <a:lnTo>
                  <a:pt x="1" y="24"/>
                </a:lnTo>
                <a:lnTo>
                  <a:pt x="1" y="25"/>
                </a:lnTo>
                <a:lnTo>
                  <a:pt x="1" y="26"/>
                </a:lnTo>
                <a:lnTo>
                  <a:pt x="2" y="27"/>
                </a:lnTo>
                <a:lnTo>
                  <a:pt x="2" y="28"/>
                </a:lnTo>
                <a:lnTo>
                  <a:pt x="2" y="29"/>
                </a:lnTo>
                <a:lnTo>
                  <a:pt x="3" y="29"/>
                </a:lnTo>
                <a:lnTo>
                  <a:pt x="3" y="30"/>
                </a:lnTo>
                <a:lnTo>
                  <a:pt x="4" y="31"/>
                </a:lnTo>
                <a:lnTo>
                  <a:pt x="4" y="32"/>
                </a:lnTo>
                <a:lnTo>
                  <a:pt x="5" y="33"/>
                </a:lnTo>
                <a:lnTo>
                  <a:pt x="6" y="33"/>
                </a:lnTo>
                <a:lnTo>
                  <a:pt x="6" y="34"/>
                </a:lnTo>
                <a:lnTo>
                  <a:pt x="7" y="35"/>
                </a:lnTo>
                <a:lnTo>
                  <a:pt x="9" y="35"/>
                </a:lnTo>
                <a:lnTo>
                  <a:pt x="10" y="36"/>
                </a:lnTo>
                <a:lnTo>
                  <a:pt x="10" y="37"/>
                </a:lnTo>
                <a:lnTo>
                  <a:pt x="11" y="37"/>
                </a:lnTo>
                <a:lnTo>
                  <a:pt x="12" y="39"/>
                </a:lnTo>
                <a:lnTo>
                  <a:pt x="13" y="39"/>
                </a:lnTo>
                <a:lnTo>
                  <a:pt x="14" y="39"/>
                </a:lnTo>
                <a:lnTo>
                  <a:pt x="15" y="40"/>
                </a:lnTo>
                <a:lnTo>
                  <a:pt x="16" y="40"/>
                </a:lnTo>
                <a:lnTo>
                  <a:pt x="17" y="41"/>
                </a:lnTo>
                <a:lnTo>
                  <a:pt x="18" y="41"/>
                </a:lnTo>
                <a:lnTo>
                  <a:pt x="19" y="41"/>
                </a:lnTo>
                <a:lnTo>
                  <a:pt x="20" y="41"/>
                </a:lnTo>
                <a:lnTo>
                  <a:pt x="21" y="41"/>
                </a:lnTo>
                <a:lnTo>
                  <a:pt x="23" y="41"/>
                </a:lnTo>
                <a:lnTo>
                  <a:pt x="24" y="41"/>
                </a:lnTo>
                <a:lnTo>
                  <a:pt x="25" y="41"/>
                </a:lnTo>
                <a:lnTo>
                  <a:pt x="26" y="41"/>
                </a:lnTo>
                <a:lnTo>
                  <a:pt x="26" y="40"/>
                </a:lnTo>
                <a:lnTo>
                  <a:pt x="27" y="40"/>
                </a:lnTo>
                <a:lnTo>
                  <a:pt x="28" y="40"/>
                </a:lnTo>
                <a:lnTo>
                  <a:pt x="29" y="39"/>
                </a:lnTo>
                <a:lnTo>
                  <a:pt x="30" y="39"/>
                </a:lnTo>
                <a:lnTo>
                  <a:pt x="31" y="39"/>
                </a:lnTo>
                <a:lnTo>
                  <a:pt x="32" y="37"/>
                </a:lnTo>
                <a:lnTo>
                  <a:pt x="33" y="37"/>
                </a:lnTo>
                <a:lnTo>
                  <a:pt x="33" y="36"/>
                </a:lnTo>
                <a:lnTo>
                  <a:pt x="34" y="35"/>
                </a:lnTo>
                <a:lnTo>
                  <a:pt x="35" y="35"/>
                </a:lnTo>
                <a:lnTo>
                  <a:pt x="36" y="34"/>
                </a:lnTo>
                <a:lnTo>
                  <a:pt x="36" y="33"/>
                </a:lnTo>
                <a:lnTo>
                  <a:pt x="37" y="33"/>
                </a:lnTo>
                <a:lnTo>
                  <a:pt x="38" y="32"/>
                </a:lnTo>
                <a:lnTo>
                  <a:pt x="38" y="31"/>
                </a:lnTo>
                <a:lnTo>
                  <a:pt x="39" y="30"/>
                </a:lnTo>
                <a:lnTo>
                  <a:pt x="39" y="29"/>
                </a:lnTo>
                <a:lnTo>
                  <a:pt x="40" y="29"/>
                </a:lnTo>
                <a:lnTo>
                  <a:pt x="40" y="28"/>
                </a:lnTo>
                <a:lnTo>
                  <a:pt x="40" y="27"/>
                </a:lnTo>
                <a:lnTo>
                  <a:pt x="41" y="26"/>
                </a:lnTo>
                <a:lnTo>
                  <a:pt x="41" y="25"/>
                </a:lnTo>
                <a:lnTo>
                  <a:pt x="41" y="24"/>
                </a:lnTo>
                <a:lnTo>
                  <a:pt x="41" y="23"/>
                </a:lnTo>
                <a:lnTo>
                  <a:pt x="41" y="22"/>
                </a:lnTo>
                <a:lnTo>
                  <a:pt x="41" y="21"/>
                </a:lnTo>
                <a:lnTo>
                  <a:pt x="41" y="20"/>
                </a:lnTo>
                <a:lnTo>
                  <a:pt x="41" y="19"/>
                </a:lnTo>
                <a:lnTo>
                  <a:pt x="41" y="18"/>
                </a:lnTo>
                <a:lnTo>
                  <a:pt x="41" y="17"/>
                </a:lnTo>
                <a:lnTo>
                  <a:pt x="41" y="16"/>
                </a:lnTo>
                <a:lnTo>
                  <a:pt x="41" y="15"/>
                </a:lnTo>
                <a:lnTo>
                  <a:pt x="41" y="14"/>
                </a:lnTo>
                <a:lnTo>
                  <a:pt x="40" y="13"/>
                </a:lnTo>
                <a:lnTo>
                  <a:pt x="40" y="12"/>
                </a:lnTo>
                <a:lnTo>
                  <a:pt x="40" y="11"/>
                </a:lnTo>
                <a:lnTo>
                  <a:pt x="39" y="10"/>
                </a:lnTo>
                <a:lnTo>
                  <a:pt x="38" y="9"/>
                </a:lnTo>
                <a:lnTo>
                  <a:pt x="38" y="8"/>
                </a:lnTo>
                <a:lnTo>
                  <a:pt x="37" y="7"/>
                </a:lnTo>
                <a:lnTo>
                  <a:pt x="36" y="7"/>
                </a:lnTo>
                <a:lnTo>
                  <a:pt x="36" y="6"/>
                </a:lnTo>
                <a:lnTo>
                  <a:pt x="35" y="5"/>
                </a:lnTo>
                <a:lnTo>
                  <a:pt x="34" y="5"/>
                </a:lnTo>
                <a:lnTo>
                  <a:pt x="33" y="4"/>
                </a:lnTo>
                <a:lnTo>
                  <a:pt x="33" y="3"/>
                </a:lnTo>
                <a:lnTo>
                  <a:pt x="32" y="3"/>
                </a:lnTo>
                <a:lnTo>
                  <a:pt x="31" y="2"/>
                </a:lnTo>
                <a:lnTo>
                  <a:pt x="30" y="2"/>
                </a:lnTo>
                <a:lnTo>
                  <a:pt x="29" y="2"/>
                </a:lnTo>
                <a:lnTo>
                  <a:pt x="28" y="1"/>
                </a:lnTo>
                <a:lnTo>
                  <a:pt x="27" y="1"/>
                </a:lnTo>
                <a:lnTo>
                  <a:pt x="26" y="1"/>
                </a:lnTo>
                <a:lnTo>
                  <a:pt x="26" y="0"/>
                </a:lnTo>
                <a:lnTo>
                  <a:pt x="25" y="0"/>
                </a:lnTo>
                <a:lnTo>
                  <a:pt x="24" y="0"/>
                </a:lnTo>
                <a:lnTo>
                  <a:pt x="23" y="0"/>
                </a:lnTo>
                <a:lnTo>
                  <a:pt x="21" y="0"/>
                </a:lnTo>
                <a:lnTo>
                  <a:pt x="21" y="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18" name="Rectangle 85">
            <a:extLst>
              <a:ext uri="{FF2B5EF4-FFF2-40B4-BE49-F238E27FC236}">
                <a16:creationId xmlns:a16="http://schemas.microsoft.com/office/drawing/2014/main" id="{17A69D82-594E-FA43-89FA-BB4B3DD7C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3363" y="4768850"/>
            <a:ext cx="1762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=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19" name="Rectangle 86">
            <a:extLst>
              <a:ext uri="{FF2B5EF4-FFF2-40B4-BE49-F238E27FC236}">
                <a16:creationId xmlns:a16="http://schemas.microsoft.com/office/drawing/2014/main" id="{F99D3C92-362D-F541-850A-2271F2D30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002088"/>
            <a:ext cx="158750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20" name="Rectangle 87">
            <a:extLst>
              <a:ext uri="{FF2B5EF4-FFF2-40B4-BE49-F238E27FC236}">
                <a16:creationId xmlns:a16="http://schemas.microsoft.com/office/drawing/2014/main" id="{69DEB134-9A4D-4A4A-BB12-9FB90D37B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5" y="410845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21" name="Rectangle 88">
            <a:extLst>
              <a:ext uri="{FF2B5EF4-FFF2-40B4-BE49-F238E27FC236}">
                <a16:creationId xmlns:a16="http://schemas.microsoft.com/office/drawing/2014/main" id="{D87C47EA-9136-9B45-B17F-DE7AACBBE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308475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22" name="Rectangle 89">
            <a:extLst>
              <a:ext uri="{FF2B5EF4-FFF2-40B4-BE49-F238E27FC236}">
                <a16:creationId xmlns:a16="http://schemas.microsoft.com/office/drawing/2014/main" id="{D33E848B-50AE-B540-96D8-EE39DE38E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5" y="441960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23" name="Line 90">
            <a:extLst>
              <a:ext uri="{FF2B5EF4-FFF2-40B4-BE49-F238E27FC236}">
                <a16:creationId xmlns:a16="http://schemas.microsoft.com/office/drawing/2014/main" id="{9D9551A6-F01C-5545-BED2-FCC9403079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72150" y="2454275"/>
            <a:ext cx="288925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24" name="AutoShape 91">
            <a:extLst>
              <a:ext uri="{FF2B5EF4-FFF2-40B4-BE49-F238E27FC236}">
                <a16:creationId xmlns:a16="http://schemas.microsoft.com/office/drawing/2014/main" id="{2335394C-CF0A-D244-9E1A-32AD2AE3D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938" y="4029075"/>
            <a:ext cx="617537" cy="538163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7125" name="AutoShape 92">
            <a:extLst>
              <a:ext uri="{FF2B5EF4-FFF2-40B4-BE49-F238E27FC236}">
                <a16:creationId xmlns:a16="http://schemas.microsoft.com/office/drawing/2014/main" id="{037D13E0-0C30-7E4A-A2AC-C4F1F0689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938" y="5149850"/>
            <a:ext cx="617537" cy="538163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7126" name="Freeform 93">
            <a:extLst>
              <a:ext uri="{FF2B5EF4-FFF2-40B4-BE49-F238E27FC236}">
                <a16:creationId xmlns:a16="http://schemas.microsoft.com/office/drawing/2014/main" id="{7589E11C-94D1-BC4F-8801-1677090A25DE}"/>
              </a:ext>
            </a:extLst>
          </p:cNvPr>
          <p:cNvSpPr>
            <a:spLocks/>
          </p:cNvSpPr>
          <p:nvPr/>
        </p:nvSpPr>
        <p:spPr bwMode="auto">
          <a:xfrm>
            <a:off x="5105400" y="2181225"/>
            <a:ext cx="666750" cy="268288"/>
          </a:xfrm>
          <a:custGeom>
            <a:avLst/>
            <a:gdLst>
              <a:gd name="T0" fmla="*/ 2147483647 w 612"/>
              <a:gd name="T1" fmla="*/ 0 h 243"/>
              <a:gd name="T2" fmla="*/ 2147483647 w 612"/>
              <a:gd name="T3" fmla="*/ 0 h 243"/>
              <a:gd name="T4" fmla="*/ 2147483647 w 612"/>
              <a:gd name="T5" fmla="*/ 0 h 243"/>
              <a:gd name="T6" fmla="*/ 2147483647 w 612"/>
              <a:gd name="T7" fmla="*/ 0 h 243"/>
              <a:gd name="T8" fmla="*/ 2147483647 w 612"/>
              <a:gd name="T9" fmla="*/ 2147483647 h 243"/>
              <a:gd name="T10" fmla="*/ 2147483647 w 612"/>
              <a:gd name="T11" fmla="*/ 2147483647 h 243"/>
              <a:gd name="T12" fmla="*/ 2147483647 w 612"/>
              <a:gd name="T13" fmla="*/ 2147483647 h 243"/>
              <a:gd name="T14" fmla="*/ 2147483647 w 612"/>
              <a:gd name="T15" fmla="*/ 2147483647 h 243"/>
              <a:gd name="T16" fmla="*/ 2147483647 w 612"/>
              <a:gd name="T17" fmla="*/ 2147483647 h 243"/>
              <a:gd name="T18" fmla="*/ 2147483647 w 612"/>
              <a:gd name="T19" fmla="*/ 2147483647 h 243"/>
              <a:gd name="T20" fmla="*/ 2147483647 w 612"/>
              <a:gd name="T21" fmla="*/ 2147483647 h 243"/>
              <a:gd name="T22" fmla="*/ 2147483647 w 612"/>
              <a:gd name="T23" fmla="*/ 2147483647 h 243"/>
              <a:gd name="T24" fmla="*/ 2147483647 w 612"/>
              <a:gd name="T25" fmla="*/ 2147483647 h 243"/>
              <a:gd name="T26" fmla="*/ 2147483647 w 612"/>
              <a:gd name="T27" fmla="*/ 2147483647 h 243"/>
              <a:gd name="T28" fmla="*/ 2147483647 w 612"/>
              <a:gd name="T29" fmla="*/ 2147483647 h 243"/>
              <a:gd name="T30" fmla="*/ 2147483647 w 612"/>
              <a:gd name="T31" fmla="*/ 2147483647 h 243"/>
              <a:gd name="T32" fmla="*/ 2147483647 w 612"/>
              <a:gd name="T33" fmla="*/ 2147483647 h 243"/>
              <a:gd name="T34" fmla="*/ 2147483647 w 612"/>
              <a:gd name="T35" fmla="*/ 2147483647 h 243"/>
              <a:gd name="T36" fmla="*/ 2147483647 w 612"/>
              <a:gd name="T37" fmla="*/ 2147483647 h 243"/>
              <a:gd name="T38" fmla="*/ 2147483647 w 612"/>
              <a:gd name="T39" fmla="*/ 2147483647 h 243"/>
              <a:gd name="T40" fmla="*/ 2147483647 w 612"/>
              <a:gd name="T41" fmla="*/ 2147483647 h 243"/>
              <a:gd name="T42" fmla="*/ 2147483647 w 612"/>
              <a:gd name="T43" fmla="*/ 2147483647 h 243"/>
              <a:gd name="T44" fmla="*/ 2147483647 w 612"/>
              <a:gd name="T45" fmla="*/ 2147483647 h 243"/>
              <a:gd name="T46" fmla="*/ 2147483647 w 612"/>
              <a:gd name="T47" fmla="*/ 2147483647 h 243"/>
              <a:gd name="T48" fmla="*/ 2147483647 w 612"/>
              <a:gd name="T49" fmla="*/ 2147483647 h 243"/>
              <a:gd name="T50" fmla="*/ 2147483647 w 612"/>
              <a:gd name="T51" fmla="*/ 2147483647 h 243"/>
              <a:gd name="T52" fmla="*/ 2147483647 w 612"/>
              <a:gd name="T53" fmla="*/ 2147483647 h 243"/>
              <a:gd name="T54" fmla="*/ 2147483647 w 612"/>
              <a:gd name="T55" fmla="*/ 2147483647 h 243"/>
              <a:gd name="T56" fmla="*/ 2147483647 w 612"/>
              <a:gd name="T57" fmla="*/ 2147483647 h 243"/>
              <a:gd name="T58" fmla="*/ 2147483647 w 612"/>
              <a:gd name="T59" fmla="*/ 2147483647 h 243"/>
              <a:gd name="T60" fmla="*/ 2147483647 w 612"/>
              <a:gd name="T61" fmla="*/ 2147483647 h 243"/>
              <a:gd name="T62" fmla="*/ 2147483647 w 612"/>
              <a:gd name="T63" fmla="*/ 2147483647 h 243"/>
              <a:gd name="T64" fmla="*/ 2147483647 w 612"/>
              <a:gd name="T65" fmla="*/ 2147483647 h 243"/>
              <a:gd name="T66" fmla="*/ 2147483647 w 612"/>
              <a:gd name="T67" fmla="*/ 2147483647 h 243"/>
              <a:gd name="T68" fmla="*/ 2147483647 w 612"/>
              <a:gd name="T69" fmla="*/ 2147483647 h 243"/>
              <a:gd name="T70" fmla="*/ 2147483647 w 612"/>
              <a:gd name="T71" fmla="*/ 2147483647 h 243"/>
              <a:gd name="T72" fmla="*/ 2147483647 w 612"/>
              <a:gd name="T73" fmla="*/ 2147483647 h 243"/>
              <a:gd name="T74" fmla="*/ 2147483647 w 612"/>
              <a:gd name="T75" fmla="*/ 2147483647 h 243"/>
              <a:gd name="T76" fmla="*/ 2147483647 w 612"/>
              <a:gd name="T77" fmla="*/ 2147483647 h 243"/>
              <a:gd name="T78" fmla="*/ 2147483647 w 612"/>
              <a:gd name="T79" fmla="*/ 2147483647 h 243"/>
              <a:gd name="T80" fmla="*/ 2147483647 w 612"/>
              <a:gd name="T81" fmla="*/ 2147483647 h 243"/>
              <a:gd name="T82" fmla="*/ 2147483647 w 612"/>
              <a:gd name="T83" fmla="*/ 2147483647 h 243"/>
              <a:gd name="T84" fmla="*/ 2147483647 w 612"/>
              <a:gd name="T85" fmla="*/ 2147483647 h 243"/>
              <a:gd name="T86" fmla="*/ 2147483647 w 612"/>
              <a:gd name="T87" fmla="*/ 2147483647 h 243"/>
              <a:gd name="T88" fmla="*/ 2147483647 w 612"/>
              <a:gd name="T89" fmla="*/ 2147483647 h 243"/>
              <a:gd name="T90" fmla="*/ 2147483647 w 612"/>
              <a:gd name="T91" fmla="*/ 2147483647 h 243"/>
              <a:gd name="T92" fmla="*/ 2147483647 w 612"/>
              <a:gd name="T93" fmla="*/ 2147483647 h 243"/>
              <a:gd name="T94" fmla="*/ 2147483647 w 612"/>
              <a:gd name="T95" fmla="*/ 2147483647 h 243"/>
              <a:gd name="T96" fmla="*/ 2147483647 w 612"/>
              <a:gd name="T97" fmla="*/ 2147483647 h 243"/>
              <a:gd name="T98" fmla="*/ 2147483647 w 612"/>
              <a:gd name="T99" fmla="*/ 2147483647 h 243"/>
              <a:gd name="T100" fmla="*/ 2147483647 w 612"/>
              <a:gd name="T101" fmla="*/ 2147483647 h 243"/>
              <a:gd name="T102" fmla="*/ 2147483647 w 612"/>
              <a:gd name="T103" fmla="*/ 2147483647 h 243"/>
              <a:gd name="T104" fmla="*/ 2147483647 w 612"/>
              <a:gd name="T105" fmla="*/ 2147483647 h 243"/>
              <a:gd name="T106" fmla="*/ 2147483647 w 612"/>
              <a:gd name="T107" fmla="*/ 2147483647 h 243"/>
              <a:gd name="T108" fmla="*/ 2147483647 w 612"/>
              <a:gd name="T109" fmla="*/ 2147483647 h 243"/>
              <a:gd name="T110" fmla="*/ 2147483647 w 612"/>
              <a:gd name="T111" fmla="*/ 2147483647 h 243"/>
              <a:gd name="T112" fmla="*/ 2147483647 w 612"/>
              <a:gd name="T113" fmla="*/ 2147483647 h 243"/>
              <a:gd name="T114" fmla="*/ 2147483647 w 612"/>
              <a:gd name="T115" fmla="*/ 2147483647 h 243"/>
              <a:gd name="T116" fmla="*/ 2147483647 w 612"/>
              <a:gd name="T117" fmla="*/ 2147483647 h 243"/>
              <a:gd name="T118" fmla="*/ 2147483647 w 612"/>
              <a:gd name="T119" fmla="*/ 2147483647 h 243"/>
              <a:gd name="T120" fmla="*/ 2147483647 w 612"/>
              <a:gd name="T121" fmla="*/ 2147483647 h 24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2"/>
              <a:gd name="T184" fmla="*/ 0 h 243"/>
              <a:gd name="T185" fmla="*/ 612 w 612"/>
              <a:gd name="T186" fmla="*/ 243 h 24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2" h="243">
                <a:moveTo>
                  <a:pt x="0" y="0"/>
                </a:moveTo>
                <a:lnTo>
                  <a:pt x="23" y="0"/>
                </a:lnTo>
                <a:lnTo>
                  <a:pt x="46" y="0"/>
                </a:lnTo>
                <a:lnTo>
                  <a:pt x="66" y="0"/>
                </a:lnTo>
                <a:lnTo>
                  <a:pt x="85" y="0"/>
                </a:lnTo>
                <a:lnTo>
                  <a:pt x="103" y="0"/>
                </a:lnTo>
                <a:lnTo>
                  <a:pt x="120" y="0"/>
                </a:lnTo>
                <a:lnTo>
                  <a:pt x="135" y="0"/>
                </a:lnTo>
                <a:lnTo>
                  <a:pt x="149" y="0"/>
                </a:lnTo>
                <a:lnTo>
                  <a:pt x="163" y="0"/>
                </a:lnTo>
                <a:lnTo>
                  <a:pt x="175" y="0"/>
                </a:lnTo>
                <a:lnTo>
                  <a:pt x="185" y="0"/>
                </a:lnTo>
                <a:lnTo>
                  <a:pt x="195" y="0"/>
                </a:lnTo>
                <a:lnTo>
                  <a:pt x="205" y="0"/>
                </a:lnTo>
                <a:lnTo>
                  <a:pt x="214" y="0"/>
                </a:lnTo>
                <a:lnTo>
                  <a:pt x="221" y="0"/>
                </a:lnTo>
                <a:lnTo>
                  <a:pt x="228" y="0"/>
                </a:lnTo>
                <a:lnTo>
                  <a:pt x="234" y="0"/>
                </a:lnTo>
                <a:lnTo>
                  <a:pt x="240" y="0"/>
                </a:lnTo>
                <a:lnTo>
                  <a:pt x="245" y="0"/>
                </a:lnTo>
                <a:lnTo>
                  <a:pt x="249" y="0"/>
                </a:lnTo>
                <a:lnTo>
                  <a:pt x="253" y="0"/>
                </a:lnTo>
                <a:lnTo>
                  <a:pt x="256" y="0"/>
                </a:lnTo>
                <a:lnTo>
                  <a:pt x="259" y="0"/>
                </a:lnTo>
                <a:lnTo>
                  <a:pt x="261" y="0"/>
                </a:lnTo>
                <a:lnTo>
                  <a:pt x="264" y="0"/>
                </a:lnTo>
                <a:lnTo>
                  <a:pt x="266" y="0"/>
                </a:lnTo>
                <a:lnTo>
                  <a:pt x="268" y="0"/>
                </a:lnTo>
                <a:lnTo>
                  <a:pt x="269" y="0"/>
                </a:lnTo>
                <a:lnTo>
                  <a:pt x="271" y="0"/>
                </a:lnTo>
                <a:lnTo>
                  <a:pt x="273" y="1"/>
                </a:lnTo>
                <a:lnTo>
                  <a:pt x="274" y="1"/>
                </a:lnTo>
                <a:lnTo>
                  <a:pt x="276" y="1"/>
                </a:lnTo>
                <a:lnTo>
                  <a:pt x="278" y="1"/>
                </a:lnTo>
                <a:lnTo>
                  <a:pt x="279" y="1"/>
                </a:lnTo>
                <a:lnTo>
                  <a:pt x="282" y="1"/>
                </a:lnTo>
                <a:lnTo>
                  <a:pt x="283" y="1"/>
                </a:lnTo>
                <a:lnTo>
                  <a:pt x="284" y="1"/>
                </a:lnTo>
                <a:lnTo>
                  <a:pt x="285" y="1"/>
                </a:lnTo>
                <a:lnTo>
                  <a:pt x="287" y="2"/>
                </a:lnTo>
                <a:lnTo>
                  <a:pt x="288" y="2"/>
                </a:lnTo>
                <a:lnTo>
                  <a:pt x="289" y="2"/>
                </a:lnTo>
                <a:lnTo>
                  <a:pt x="290" y="2"/>
                </a:lnTo>
                <a:lnTo>
                  <a:pt x="291" y="2"/>
                </a:lnTo>
                <a:lnTo>
                  <a:pt x="292" y="2"/>
                </a:lnTo>
                <a:lnTo>
                  <a:pt x="293" y="2"/>
                </a:lnTo>
                <a:lnTo>
                  <a:pt x="294" y="2"/>
                </a:lnTo>
                <a:lnTo>
                  <a:pt x="295" y="2"/>
                </a:lnTo>
                <a:lnTo>
                  <a:pt x="296" y="2"/>
                </a:lnTo>
                <a:lnTo>
                  <a:pt x="297" y="2"/>
                </a:lnTo>
                <a:lnTo>
                  <a:pt x="298" y="3"/>
                </a:lnTo>
                <a:lnTo>
                  <a:pt x="299" y="3"/>
                </a:lnTo>
                <a:lnTo>
                  <a:pt x="300" y="3"/>
                </a:lnTo>
                <a:lnTo>
                  <a:pt x="301" y="3"/>
                </a:lnTo>
                <a:lnTo>
                  <a:pt x="302" y="3"/>
                </a:lnTo>
                <a:lnTo>
                  <a:pt x="303" y="3"/>
                </a:lnTo>
                <a:lnTo>
                  <a:pt x="304" y="3"/>
                </a:lnTo>
                <a:lnTo>
                  <a:pt x="305" y="4"/>
                </a:lnTo>
                <a:lnTo>
                  <a:pt x="307" y="4"/>
                </a:lnTo>
                <a:lnTo>
                  <a:pt x="308" y="4"/>
                </a:lnTo>
                <a:lnTo>
                  <a:pt x="309" y="4"/>
                </a:lnTo>
                <a:lnTo>
                  <a:pt x="311" y="4"/>
                </a:lnTo>
                <a:lnTo>
                  <a:pt x="312" y="5"/>
                </a:lnTo>
                <a:lnTo>
                  <a:pt x="314" y="5"/>
                </a:lnTo>
                <a:lnTo>
                  <a:pt x="316" y="5"/>
                </a:lnTo>
                <a:lnTo>
                  <a:pt x="317" y="5"/>
                </a:lnTo>
                <a:lnTo>
                  <a:pt x="318" y="5"/>
                </a:lnTo>
                <a:lnTo>
                  <a:pt x="320" y="6"/>
                </a:lnTo>
                <a:lnTo>
                  <a:pt x="321" y="6"/>
                </a:lnTo>
                <a:lnTo>
                  <a:pt x="323" y="6"/>
                </a:lnTo>
                <a:lnTo>
                  <a:pt x="324" y="6"/>
                </a:lnTo>
                <a:lnTo>
                  <a:pt x="325" y="6"/>
                </a:lnTo>
                <a:lnTo>
                  <a:pt x="326" y="6"/>
                </a:lnTo>
                <a:lnTo>
                  <a:pt x="327" y="7"/>
                </a:lnTo>
                <a:lnTo>
                  <a:pt x="328" y="7"/>
                </a:lnTo>
                <a:lnTo>
                  <a:pt x="329" y="7"/>
                </a:lnTo>
                <a:lnTo>
                  <a:pt x="330" y="7"/>
                </a:lnTo>
                <a:lnTo>
                  <a:pt x="331" y="7"/>
                </a:lnTo>
                <a:lnTo>
                  <a:pt x="331" y="8"/>
                </a:lnTo>
                <a:lnTo>
                  <a:pt x="332" y="8"/>
                </a:lnTo>
                <a:lnTo>
                  <a:pt x="333" y="8"/>
                </a:lnTo>
                <a:lnTo>
                  <a:pt x="334" y="8"/>
                </a:lnTo>
                <a:lnTo>
                  <a:pt x="335" y="9"/>
                </a:lnTo>
                <a:lnTo>
                  <a:pt x="336" y="9"/>
                </a:lnTo>
                <a:lnTo>
                  <a:pt x="337" y="9"/>
                </a:lnTo>
                <a:lnTo>
                  <a:pt x="338" y="9"/>
                </a:lnTo>
                <a:lnTo>
                  <a:pt x="339" y="10"/>
                </a:lnTo>
                <a:lnTo>
                  <a:pt x="340" y="10"/>
                </a:lnTo>
                <a:lnTo>
                  <a:pt x="342" y="10"/>
                </a:lnTo>
                <a:lnTo>
                  <a:pt x="343" y="11"/>
                </a:lnTo>
                <a:lnTo>
                  <a:pt x="344" y="11"/>
                </a:lnTo>
                <a:lnTo>
                  <a:pt x="346" y="12"/>
                </a:lnTo>
                <a:lnTo>
                  <a:pt x="348" y="12"/>
                </a:lnTo>
                <a:lnTo>
                  <a:pt x="349" y="13"/>
                </a:lnTo>
                <a:lnTo>
                  <a:pt x="351" y="13"/>
                </a:lnTo>
                <a:lnTo>
                  <a:pt x="353" y="14"/>
                </a:lnTo>
                <a:lnTo>
                  <a:pt x="355" y="14"/>
                </a:lnTo>
                <a:lnTo>
                  <a:pt x="356" y="15"/>
                </a:lnTo>
                <a:lnTo>
                  <a:pt x="358" y="15"/>
                </a:lnTo>
                <a:lnTo>
                  <a:pt x="359" y="16"/>
                </a:lnTo>
                <a:lnTo>
                  <a:pt x="360" y="16"/>
                </a:lnTo>
                <a:lnTo>
                  <a:pt x="362" y="17"/>
                </a:lnTo>
                <a:lnTo>
                  <a:pt x="363" y="17"/>
                </a:lnTo>
                <a:lnTo>
                  <a:pt x="365" y="17"/>
                </a:lnTo>
                <a:lnTo>
                  <a:pt x="366" y="18"/>
                </a:lnTo>
                <a:lnTo>
                  <a:pt x="367" y="18"/>
                </a:lnTo>
                <a:lnTo>
                  <a:pt x="368" y="19"/>
                </a:lnTo>
                <a:lnTo>
                  <a:pt x="369" y="19"/>
                </a:lnTo>
                <a:lnTo>
                  <a:pt x="370" y="19"/>
                </a:lnTo>
                <a:lnTo>
                  <a:pt x="371" y="20"/>
                </a:lnTo>
                <a:lnTo>
                  <a:pt x="372" y="20"/>
                </a:lnTo>
                <a:lnTo>
                  <a:pt x="373" y="20"/>
                </a:lnTo>
                <a:lnTo>
                  <a:pt x="374" y="21"/>
                </a:lnTo>
                <a:lnTo>
                  <a:pt x="375" y="21"/>
                </a:lnTo>
                <a:lnTo>
                  <a:pt x="376" y="22"/>
                </a:lnTo>
                <a:lnTo>
                  <a:pt x="377" y="22"/>
                </a:lnTo>
                <a:lnTo>
                  <a:pt x="378" y="23"/>
                </a:lnTo>
                <a:lnTo>
                  <a:pt x="379" y="23"/>
                </a:lnTo>
                <a:lnTo>
                  <a:pt x="380" y="24"/>
                </a:lnTo>
                <a:lnTo>
                  <a:pt x="381" y="24"/>
                </a:lnTo>
                <a:lnTo>
                  <a:pt x="382" y="26"/>
                </a:lnTo>
                <a:lnTo>
                  <a:pt x="384" y="26"/>
                </a:lnTo>
                <a:lnTo>
                  <a:pt x="385" y="27"/>
                </a:lnTo>
                <a:lnTo>
                  <a:pt x="386" y="28"/>
                </a:lnTo>
                <a:lnTo>
                  <a:pt x="388" y="29"/>
                </a:lnTo>
                <a:lnTo>
                  <a:pt x="389" y="29"/>
                </a:lnTo>
                <a:lnTo>
                  <a:pt x="391" y="30"/>
                </a:lnTo>
                <a:lnTo>
                  <a:pt x="393" y="31"/>
                </a:lnTo>
                <a:lnTo>
                  <a:pt x="394" y="32"/>
                </a:lnTo>
                <a:lnTo>
                  <a:pt x="395" y="32"/>
                </a:lnTo>
                <a:lnTo>
                  <a:pt x="397" y="33"/>
                </a:lnTo>
                <a:lnTo>
                  <a:pt x="398" y="33"/>
                </a:lnTo>
                <a:lnTo>
                  <a:pt x="399" y="34"/>
                </a:lnTo>
                <a:lnTo>
                  <a:pt x="400" y="35"/>
                </a:lnTo>
                <a:lnTo>
                  <a:pt x="401" y="35"/>
                </a:lnTo>
                <a:lnTo>
                  <a:pt x="402" y="36"/>
                </a:lnTo>
                <a:lnTo>
                  <a:pt x="403" y="36"/>
                </a:lnTo>
                <a:lnTo>
                  <a:pt x="404" y="36"/>
                </a:lnTo>
                <a:lnTo>
                  <a:pt x="404" y="37"/>
                </a:lnTo>
                <a:lnTo>
                  <a:pt x="406" y="37"/>
                </a:lnTo>
                <a:lnTo>
                  <a:pt x="407" y="38"/>
                </a:lnTo>
                <a:lnTo>
                  <a:pt x="408" y="38"/>
                </a:lnTo>
                <a:lnTo>
                  <a:pt x="409" y="39"/>
                </a:lnTo>
                <a:lnTo>
                  <a:pt x="410" y="39"/>
                </a:lnTo>
                <a:lnTo>
                  <a:pt x="411" y="40"/>
                </a:lnTo>
                <a:lnTo>
                  <a:pt x="412" y="40"/>
                </a:lnTo>
                <a:lnTo>
                  <a:pt x="413" y="41"/>
                </a:lnTo>
                <a:lnTo>
                  <a:pt x="414" y="42"/>
                </a:lnTo>
                <a:lnTo>
                  <a:pt x="415" y="42"/>
                </a:lnTo>
                <a:lnTo>
                  <a:pt x="416" y="43"/>
                </a:lnTo>
                <a:lnTo>
                  <a:pt x="417" y="43"/>
                </a:lnTo>
                <a:lnTo>
                  <a:pt x="419" y="44"/>
                </a:lnTo>
                <a:lnTo>
                  <a:pt x="420" y="45"/>
                </a:lnTo>
                <a:lnTo>
                  <a:pt x="421" y="45"/>
                </a:lnTo>
                <a:lnTo>
                  <a:pt x="422" y="46"/>
                </a:lnTo>
                <a:lnTo>
                  <a:pt x="424" y="47"/>
                </a:lnTo>
                <a:lnTo>
                  <a:pt x="425" y="48"/>
                </a:lnTo>
                <a:lnTo>
                  <a:pt x="426" y="48"/>
                </a:lnTo>
                <a:lnTo>
                  <a:pt x="428" y="49"/>
                </a:lnTo>
                <a:lnTo>
                  <a:pt x="429" y="50"/>
                </a:lnTo>
                <a:lnTo>
                  <a:pt x="430" y="50"/>
                </a:lnTo>
                <a:lnTo>
                  <a:pt x="431" y="51"/>
                </a:lnTo>
                <a:lnTo>
                  <a:pt x="432" y="51"/>
                </a:lnTo>
                <a:lnTo>
                  <a:pt x="433" y="52"/>
                </a:lnTo>
                <a:lnTo>
                  <a:pt x="434" y="52"/>
                </a:lnTo>
                <a:lnTo>
                  <a:pt x="435" y="53"/>
                </a:lnTo>
                <a:lnTo>
                  <a:pt x="436" y="54"/>
                </a:lnTo>
                <a:lnTo>
                  <a:pt x="437" y="54"/>
                </a:lnTo>
                <a:lnTo>
                  <a:pt x="438" y="55"/>
                </a:lnTo>
                <a:lnTo>
                  <a:pt x="439" y="55"/>
                </a:lnTo>
                <a:lnTo>
                  <a:pt x="440" y="56"/>
                </a:lnTo>
                <a:lnTo>
                  <a:pt x="441" y="57"/>
                </a:lnTo>
                <a:lnTo>
                  <a:pt x="442" y="58"/>
                </a:lnTo>
                <a:lnTo>
                  <a:pt x="443" y="58"/>
                </a:lnTo>
                <a:lnTo>
                  <a:pt x="444" y="58"/>
                </a:lnTo>
                <a:lnTo>
                  <a:pt x="444" y="59"/>
                </a:lnTo>
                <a:lnTo>
                  <a:pt x="445" y="59"/>
                </a:lnTo>
                <a:lnTo>
                  <a:pt x="446" y="60"/>
                </a:lnTo>
                <a:lnTo>
                  <a:pt x="448" y="60"/>
                </a:lnTo>
                <a:lnTo>
                  <a:pt x="449" y="61"/>
                </a:lnTo>
                <a:lnTo>
                  <a:pt x="450" y="62"/>
                </a:lnTo>
                <a:lnTo>
                  <a:pt x="452" y="63"/>
                </a:lnTo>
                <a:lnTo>
                  <a:pt x="453" y="64"/>
                </a:lnTo>
                <a:lnTo>
                  <a:pt x="454" y="64"/>
                </a:lnTo>
                <a:lnTo>
                  <a:pt x="455" y="65"/>
                </a:lnTo>
                <a:lnTo>
                  <a:pt x="456" y="66"/>
                </a:lnTo>
                <a:lnTo>
                  <a:pt x="457" y="66"/>
                </a:lnTo>
                <a:lnTo>
                  <a:pt x="458" y="68"/>
                </a:lnTo>
                <a:lnTo>
                  <a:pt x="459" y="69"/>
                </a:lnTo>
                <a:lnTo>
                  <a:pt x="460" y="69"/>
                </a:lnTo>
                <a:lnTo>
                  <a:pt x="461" y="70"/>
                </a:lnTo>
                <a:lnTo>
                  <a:pt x="462" y="71"/>
                </a:lnTo>
                <a:lnTo>
                  <a:pt x="463" y="71"/>
                </a:lnTo>
                <a:lnTo>
                  <a:pt x="463" y="72"/>
                </a:lnTo>
                <a:lnTo>
                  <a:pt x="464" y="72"/>
                </a:lnTo>
                <a:lnTo>
                  <a:pt x="465" y="73"/>
                </a:lnTo>
                <a:lnTo>
                  <a:pt x="466" y="73"/>
                </a:lnTo>
                <a:lnTo>
                  <a:pt x="466" y="74"/>
                </a:lnTo>
                <a:lnTo>
                  <a:pt x="467" y="74"/>
                </a:lnTo>
                <a:lnTo>
                  <a:pt x="468" y="75"/>
                </a:lnTo>
                <a:lnTo>
                  <a:pt x="469" y="76"/>
                </a:lnTo>
                <a:lnTo>
                  <a:pt x="470" y="76"/>
                </a:lnTo>
                <a:lnTo>
                  <a:pt x="471" y="77"/>
                </a:lnTo>
                <a:lnTo>
                  <a:pt x="472" y="78"/>
                </a:lnTo>
                <a:lnTo>
                  <a:pt x="473" y="79"/>
                </a:lnTo>
                <a:lnTo>
                  <a:pt x="474" y="80"/>
                </a:lnTo>
                <a:lnTo>
                  <a:pt x="475" y="80"/>
                </a:lnTo>
                <a:lnTo>
                  <a:pt x="476" y="81"/>
                </a:lnTo>
                <a:lnTo>
                  <a:pt x="476" y="82"/>
                </a:lnTo>
                <a:lnTo>
                  <a:pt x="477" y="82"/>
                </a:lnTo>
                <a:lnTo>
                  <a:pt x="478" y="82"/>
                </a:lnTo>
                <a:lnTo>
                  <a:pt x="478" y="83"/>
                </a:lnTo>
                <a:lnTo>
                  <a:pt x="479" y="83"/>
                </a:lnTo>
                <a:lnTo>
                  <a:pt x="479" y="84"/>
                </a:lnTo>
                <a:lnTo>
                  <a:pt x="480" y="84"/>
                </a:lnTo>
                <a:lnTo>
                  <a:pt x="480" y="85"/>
                </a:lnTo>
                <a:lnTo>
                  <a:pt x="481" y="85"/>
                </a:lnTo>
                <a:lnTo>
                  <a:pt x="482" y="86"/>
                </a:lnTo>
                <a:lnTo>
                  <a:pt x="483" y="87"/>
                </a:lnTo>
                <a:lnTo>
                  <a:pt x="484" y="87"/>
                </a:lnTo>
                <a:lnTo>
                  <a:pt x="484" y="88"/>
                </a:lnTo>
                <a:lnTo>
                  <a:pt x="485" y="88"/>
                </a:lnTo>
                <a:lnTo>
                  <a:pt x="486" y="89"/>
                </a:lnTo>
                <a:lnTo>
                  <a:pt x="487" y="89"/>
                </a:lnTo>
                <a:lnTo>
                  <a:pt x="487" y="90"/>
                </a:lnTo>
                <a:lnTo>
                  <a:pt x="489" y="90"/>
                </a:lnTo>
                <a:lnTo>
                  <a:pt x="490" y="91"/>
                </a:lnTo>
                <a:lnTo>
                  <a:pt x="491" y="92"/>
                </a:lnTo>
                <a:lnTo>
                  <a:pt x="492" y="92"/>
                </a:lnTo>
                <a:lnTo>
                  <a:pt x="493" y="93"/>
                </a:lnTo>
                <a:lnTo>
                  <a:pt x="494" y="94"/>
                </a:lnTo>
                <a:lnTo>
                  <a:pt x="495" y="94"/>
                </a:lnTo>
                <a:lnTo>
                  <a:pt x="495" y="95"/>
                </a:lnTo>
                <a:lnTo>
                  <a:pt x="496" y="95"/>
                </a:lnTo>
                <a:lnTo>
                  <a:pt x="497" y="96"/>
                </a:lnTo>
                <a:lnTo>
                  <a:pt x="498" y="96"/>
                </a:lnTo>
                <a:lnTo>
                  <a:pt x="498" y="97"/>
                </a:lnTo>
                <a:lnTo>
                  <a:pt x="499" y="97"/>
                </a:lnTo>
                <a:lnTo>
                  <a:pt x="500" y="98"/>
                </a:lnTo>
                <a:lnTo>
                  <a:pt x="501" y="98"/>
                </a:lnTo>
                <a:lnTo>
                  <a:pt x="501" y="99"/>
                </a:lnTo>
                <a:lnTo>
                  <a:pt x="502" y="99"/>
                </a:lnTo>
                <a:lnTo>
                  <a:pt x="502" y="100"/>
                </a:lnTo>
                <a:lnTo>
                  <a:pt x="503" y="100"/>
                </a:lnTo>
                <a:lnTo>
                  <a:pt x="504" y="101"/>
                </a:lnTo>
                <a:lnTo>
                  <a:pt x="505" y="102"/>
                </a:lnTo>
                <a:lnTo>
                  <a:pt x="506" y="103"/>
                </a:lnTo>
                <a:lnTo>
                  <a:pt x="507" y="104"/>
                </a:lnTo>
                <a:lnTo>
                  <a:pt x="508" y="105"/>
                </a:lnTo>
                <a:lnTo>
                  <a:pt x="509" y="106"/>
                </a:lnTo>
                <a:lnTo>
                  <a:pt x="510" y="107"/>
                </a:lnTo>
                <a:lnTo>
                  <a:pt x="511" y="108"/>
                </a:lnTo>
                <a:lnTo>
                  <a:pt x="512" y="110"/>
                </a:lnTo>
                <a:lnTo>
                  <a:pt x="513" y="111"/>
                </a:lnTo>
                <a:lnTo>
                  <a:pt x="514" y="112"/>
                </a:lnTo>
                <a:lnTo>
                  <a:pt x="514" y="113"/>
                </a:lnTo>
                <a:lnTo>
                  <a:pt x="515" y="114"/>
                </a:lnTo>
                <a:lnTo>
                  <a:pt x="516" y="115"/>
                </a:lnTo>
                <a:lnTo>
                  <a:pt x="517" y="115"/>
                </a:lnTo>
                <a:lnTo>
                  <a:pt x="518" y="116"/>
                </a:lnTo>
                <a:lnTo>
                  <a:pt x="519" y="117"/>
                </a:lnTo>
                <a:lnTo>
                  <a:pt x="519" y="118"/>
                </a:lnTo>
                <a:lnTo>
                  <a:pt x="520" y="119"/>
                </a:lnTo>
                <a:lnTo>
                  <a:pt x="521" y="119"/>
                </a:lnTo>
                <a:lnTo>
                  <a:pt x="521" y="120"/>
                </a:lnTo>
                <a:lnTo>
                  <a:pt x="522" y="121"/>
                </a:lnTo>
                <a:lnTo>
                  <a:pt x="523" y="121"/>
                </a:lnTo>
                <a:lnTo>
                  <a:pt x="523" y="122"/>
                </a:lnTo>
                <a:lnTo>
                  <a:pt x="524" y="122"/>
                </a:lnTo>
                <a:lnTo>
                  <a:pt x="524" y="123"/>
                </a:lnTo>
                <a:lnTo>
                  <a:pt x="525" y="124"/>
                </a:lnTo>
                <a:lnTo>
                  <a:pt x="526" y="125"/>
                </a:lnTo>
                <a:lnTo>
                  <a:pt x="527" y="126"/>
                </a:lnTo>
                <a:lnTo>
                  <a:pt x="528" y="127"/>
                </a:lnTo>
                <a:lnTo>
                  <a:pt x="528" y="128"/>
                </a:lnTo>
                <a:lnTo>
                  <a:pt x="529" y="128"/>
                </a:lnTo>
                <a:lnTo>
                  <a:pt x="529" y="129"/>
                </a:lnTo>
                <a:lnTo>
                  <a:pt x="531" y="130"/>
                </a:lnTo>
                <a:lnTo>
                  <a:pt x="532" y="131"/>
                </a:lnTo>
                <a:lnTo>
                  <a:pt x="533" y="132"/>
                </a:lnTo>
                <a:lnTo>
                  <a:pt x="533" y="133"/>
                </a:lnTo>
                <a:lnTo>
                  <a:pt x="534" y="134"/>
                </a:lnTo>
                <a:lnTo>
                  <a:pt x="535" y="135"/>
                </a:lnTo>
                <a:lnTo>
                  <a:pt x="536" y="136"/>
                </a:lnTo>
                <a:lnTo>
                  <a:pt x="537" y="137"/>
                </a:lnTo>
                <a:lnTo>
                  <a:pt x="538" y="139"/>
                </a:lnTo>
                <a:lnTo>
                  <a:pt x="540" y="140"/>
                </a:lnTo>
                <a:lnTo>
                  <a:pt x="541" y="141"/>
                </a:lnTo>
                <a:lnTo>
                  <a:pt x="542" y="143"/>
                </a:lnTo>
                <a:lnTo>
                  <a:pt x="543" y="144"/>
                </a:lnTo>
                <a:lnTo>
                  <a:pt x="544" y="145"/>
                </a:lnTo>
                <a:lnTo>
                  <a:pt x="544" y="146"/>
                </a:lnTo>
                <a:lnTo>
                  <a:pt x="545" y="147"/>
                </a:lnTo>
                <a:lnTo>
                  <a:pt x="546" y="148"/>
                </a:lnTo>
                <a:lnTo>
                  <a:pt x="547" y="149"/>
                </a:lnTo>
                <a:lnTo>
                  <a:pt x="548" y="151"/>
                </a:lnTo>
                <a:lnTo>
                  <a:pt x="549" y="152"/>
                </a:lnTo>
                <a:lnTo>
                  <a:pt x="549" y="153"/>
                </a:lnTo>
                <a:lnTo>
                  <a:pt x="550" y="154"/>
                </a:lnTo>
                <a:lnTo>
                  <a:pt x="551" y="155"/>
                </a:lnTo>
                <a:lnTo>
                  <a:pt x="552" y="156"/>
                </a:lnTo>
                <a:lnTo>
                  <a:pt x="552" y="157"/>
                </a:lnTo>
                <a:lnTo>
                  <a:pt x="553" y="157"/>
                </a:lnTo>
                <a:lnTo>
                  <a:pt x="553" y="158"/>
                </a:lnTo>
                <a:lnTo>
                  <a:pt x="554" y="159"/>
                </a:lnTo>
                <a:lnTo>
                  <a:pt x="555" y="160"/>
                </a:lnTo>
                <a:lnTo>
                  <a:pt x="555" y="161"/>
                </a:lnTo>
                <a:lnTo>
                  <a:pt x="556" y="162"/>
                </a:lnTo>
                <a:lnTo>
                  <a:pt x="557" y="163"/>
                </a:lnTo>
                <a:lnTo>
                  <a:pt x="558" y="164"/>
                </a:lnTo>
                <a:lnTo>
                  <a:pt x="558" y="165"/>
                </a:lnTo>
                <a:lnTo>
                  <a:pt x="559" y="167"/>
                </a:lnTo>
                <a:lnTo>
                  <a:pt x="560" y="168"/>
                </a:lnTo>
                <a:lnTo>
                  <a:pt x="561" y="169"/>
                </a:lnTo>
                <a:lnTo>
                  <a:pt x="562" y="171"/>
                </a:lnTo>
                <a:lnTo>
                  <a:pt x="563" y="172"/>
                </a:lnTo>
                <a:lnTo>
                  <a:pt x="565" y="174"/>
                </a:lnTo>
                <a:lnTo>
                  <a:pt x="566" y="175"/>
                </a:lnTo>
                <a:lnTo>
                  <a:pt x="567" y="177"/>
                </a:lnTo>
                <a:lnTo>
                  <a:pt x="568" y="178"/>
                </a:lnTo>
                <a:lnTo>
                  <a:pt x="569" y="179"/>
                </a:lnTo>
                <a:lnTo>
                  <a:pt x="569" y="181"/>
                </a:lnTo>
                <a:lnTo>
                  <a:pt x="570" y="182"/>
                </a:lnTo>
                <a:lnTo>
                  <a:pt x="572" y="183"/>
                </a:lnTo>
                <a:lnTo>
                  <a:pt x="573" y="184"/>
                </a:lnTo>
                <a:lnTo>
                  <a:pt x="573" y="185"/>
                </a:lnTo>
                <a:lnTo>
                  <a:pt x="574" y="186"/>
                </a:lnTo>
                <a:lnTo>
                  <a:pt x="575" y="186"/>
                </a:lnTo>
                <a:lnTo>
                  <a:pt x="575" y="187"/>
                </a:lnTo>
                <a:lnTo>
                  <a:pt x="576" y="188"/>
                </a:lnTo>
                <a:lnTo>
                  <a:pt x="577" y="189"/>
                </a:lnTo>
                <a:lnTo>
                  <a:pt x="577" y="190"/>
                </a:lnTo>
                <a:lnTo>
                  <a:pt x="578" y="191"/>
                </a:lnTo>
                <a:lnTo>
                  <a:pt x="578" y="193"/>
                </a:lnTo>
                <a:lnTo>
                  <a:pt x="579" y="193"/>
                </a:lnTo>
                <a:lnTo>
                  <a:pt x="580" y="194"/>
                </a:lnTo>
                <a:lnTo>
                  <a:pt x="580" y="195"/>
                </a:lnTo>
                <a:lnTo>
                  <a:pt x="581" y="196"/>
                </a:lnTo>
                <a:lnTo>
                  <a:pt x="582" y="197"/>
                </a:lnTo>
                <a:lnTo>
                  <a:pt x="582" y="198"/>
                </a:lnTo>
                <a:lnTo>
                  <a:pt x="583" y="199"/>
                </a:lnTo>
                <a:lnTo>
                  <a:pt x="584" y="200"/>
                </a:lnTo>
                <a:lnTo>
                  <a:pt x="585" y="202"/>
                </a:lnTo>
                <a:lnTo>
                  <a:pt x="586" y="203"/>
                </a:lnTo>
                <a:lnTo>
                  <a:pt x="587" y="204"/>
                </a:lnTo>
                <a:lnTo>
                  <a:pt x="588" y="206"/>
                </a:lnTo>
                <a:lnTo>
                  <a:pt x="589" y="207"/>
                </a:lnTo>
                <a:lnTo>
                  <a:pt x="590" y="209"/>
                </a:lnTo>
                <a:lnTo>
                  <a:pt x="591" y="211"/>
                </a:lnTo>
                <a:lnTo>
                  <a:pt x="592" y="212"/>
                </a:lnTo>
                <a:lnTo>
                  <a:pt x="593" y="214"/>
                </a:lnTo>
                <a:lnTo>
                  <a:pt x="594" y="215"/>
                </a:lnTo>
                <a:lnTo>
                  <a:pt x="595" y="216"/>
                </a:lnTo>
                <a:lnTo>
                  <a:pt x="596" y="217"/>
                </a:lnTo>
                <a:lnTo>
                  <a:pt x="597" y="219"/>
                </a:lnTo>
                <a:lnTo>
                  <a:pt x="598" y="220"/>
                </a:lnTo>
                <a:lnTo>
                  <a:pt x="599" y="221"/>
                </a:lnTo>
                <a:lnTo>
                  <a:pt x="599" y="222"/>
                </a:lnTo>
                <a:lnTo>
                  <a:pt x="600" y="223"/>
                </a:lnTo>
                <a:lnTo>
                  <a:pt x="601" y="224"/>
                </a:lnTo>
                <a:lnTo>
                  <a:pt x="602" y="225"/>
                </a:lnTo>
                <a:lnTo>
                  <a:pt x="602" y="226"/>
                </a:lnTo>
                <a:lnTo>
                  <a:pt x="603" y="227"/>
                </a:lnTo>
                <a:lnTo>
                  <a:pt x="603" y="228"/>
                </a:lnTo>
                <a:lnTo>
                  <a:pt x="604" y="228"/>
                </a:lnTo>
                <a:lnTo>
                  <a:pt x="604" y="229"/>
                </a:lnTo>
                <a:lnTo>
                  <a:pt x="605" y="230"/>
                </a:lnTo>
                <a:lnTo>
                  <a:pt x="605" y="231"/>
                </a:lnTo>
                <a:lnTo>
                  <a:pt x="606" y="231"/>
                </a:lnTo>
                <a:lnTo>
                  <a:pt x="606" y="232"/>
                </a:lnTo>
                <a:lnTo>
                  <a:pt x="607" y="233"/>
                </a:lnTo>
                <a:lnTo>
                  <a:pt x="607" y="235"/>
                </a:lnTo>
                <a:lnTo>
                  <a:pt x="608" y="236"/>
                </a:lnTo>
                <a:lnTo>
                  <a:pt x="609" y="237"/>
                </a:lnTo>
                <a:lnTo>
                  <a:pt x="609" y="238"/>
                </a:lnTo>
                <a:lnTo>
                  <a:pt x="610" y="239"/>
                </a:lnTo>
                <a:lnTo>
                  <a:pt x="611" y="241"/>
                </a:lnTo>
                <a:lnTo>
                  <a:pt x="611" y="242"/>
                </a:lnTo>
                <a:lnTo>
                  <a:pt x="612" y="243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27" name="Freeform 94">
            <a:extLst>
              <a:ext uri="{FF2B5EF4-FFF2-40B4-BE49-F238E27FC236}">
                <a16:creationId xmlns:a16="http://schemas.microsoft.com/office/drawing/2014/main" id="{DD2867EC-ED32-A34A-9D42-88F9FE68B00C}"/>
              </a:ext>
            </a:extLst>
          </p:cNvPr>
          <p:cNvSpPr>
            <a:spLocks/>
          </p:cNvSpPr>
          <p:nvPr/>
        </p:nvSpPr>
        <p:spPr bwMode="auto">
          <a:xfrm>
            <a:off x="5105400" y="2451100"/>
            <a:ext cx="666750" cy="268288"/>
          </a:xfrm>
          <a:custGeom>
            <a:avLst/>
            <a:gdLst>
              <a:gd name="T0" fmla="*/ 2147483647 w 612"/>
              <a:gd name="T1" fmla="*/ 2147483647 h 244"/>
              <a:gd name="T2" fmla="*/ 2147483647 w 612"/>
              <a:gd name="T3" fmla="*/ 2147483647 h 244"/>
              <a:gd name="T4" fmla="*/ 2147483647 w 612"/>
              <a:gd name="T5" fmla="*/ 2147483647 h 244"/>
              <a:gd name="T6" fmla="*/ 2147483647 w 612"/>
              <a:gd name="T7" fmla="*/ 2147483647 h 244"/>
              <a:gd name="T8" fmla="*/ 2147483647 w 612"/>
              <a:gd name="T9" fmla="*/ 2147483647 h 244"/>
              <a:gd name="T10" fmla="*/ 2147483647 w 612"/>
              <a:gd name="T11" fmla="*/ 2147483647 h 244"/>
              <a:gd name="T12" fmla="*/ 2147483647 w 612"/>
              <a:gd name="T13" fmla="*/ 2147483647 h 244"/>
              <a:gd name="T14" fmla="*/ 2147483647 w 612"/>
              <a:gd name="T15" fmla="*/ 2147483647 h 244"/>
              <a:gd name="T16" fmla="*/ 2147483647 w 612"/>
              <a:gd name="T17" fmla="*/ 2147483647 h 244"/>
              <a:gd name="T18" fmla="*/ 2147483647 w 612"/>
              <a:gd name="T19" fmla="*/ 2147483647 h 244"/>
              <a:gd name="T20" fmla="*/ 2147483647 w 612"/>
              <a:gd name="T21" fmla="*/ 2147483647 h 244"/>
              <a:gd name="T22" fmla="*/ 2147483647 w 612"/>
              <a:gd name="T23" fmla="*/ 2147483647 h 244"/>
              <a:gd name="T24" fmla="*/ 2147483647 w 612"/>
              <a:gd name="T25" fmla="*/ 2147483647 h 244"/>
              <a:gd name="T26" fmla="*/ 2147483647 w 612"/>
              <a:gd name="T27" fmla="*/ 2147483647 h 244"/>
              <a:gd name="T28" fmla="*/ 2147483647 w 612"/>
              <a:gd name="T29" fmla="*/ 2147483647 h 244"/>
              <a:gd name="T30" fmla="*/ 2147483647 w 612"/>
              <a:gd name="T31" fmla="*/ 2147483647 h 244"/>
              <a:gd name="T32" fmla="*/ 2147483647 w 612"/>
              <a:gd name="T33" fmla="*/ 2147483647 h 244"/>
              <a:gd name="T34" fmla="*/ 2147483647 w 612"/>
              <a:gd name="T35" fmla="*/ 2147483647 h 244"/>
              <a:gd name="T36" fmla="*/ 2147483647 w 612"/>
              <a:gd name="T37" fmla="*/ 2147483647 h 244"/>
              <a:gd name="T38" fmla="*/ 2147483647 w 612"/>
              <a:gd name="T39" fmla="*/ 2147483647 h 244"/>
              <a:gd name="T40" fmla="*/ 2147483647 w 612"/>
              <a:gd name="T41" fmla="*/ 2147483647 h 244"/>
              <a:gd name="T42" fmla="*/ 2147483647 w 612"/>
              <a:gd name="T43" fmla="*/ 2147483647 h 244"/>
              <a:gd name="T44" fmla="*/ 2147483647 w 612"/>
              <a:gd name="T45" fmla="*/ 2147483647 h 244"/>
              <a:gd name="T46" fmla="*/ 2147483647 w 612"/>
              <a:gd name="T47" fmla="*/ 2147483647 h 244"/>
              <a:gd name="T48" fmla="*/ 2147483647 w 612"/>
              <a:gd name="T49" fmla="*/ 2147483647 h 244"/>
              <a:gd name="T50" fmla="*/ 2147483647 w 612"/>
              <a:gd name="T51" fmla="*/ 2147483647 h 244"/>
              <a:gd name="T52" fmla="*/ 2147483647 w 612"/>
              <a:gd name="T53" fmla="*/ 2147483647 h 244"/>
              <a:gd name="T54" fmla="*/ 2147483647 w 612"/>
              <a:gd name="T55" fmla="*/ 2147483647 h 244"/>
              <a:gd name="T56" fmla="*/ 2147483647 w 612"/>
              <a:gd name="T57" fmla="*/ 2147483647 h 244"/>
              <a:gd name="T58" fmla="*/ 2147483647 w 612"/>
              <a:gd name="T59" fmla="*/ 2147483647 h 244"/>
              <a:gd name="T60" fmla="*/ 2147483647 w 612"/>
              <a:gd name="T61" fmla="*/ 2147483647 h 244"/>
              <a:gd name="T62" fmla="*/ 2147483647 w 612"/>
              <a:gd name="T63" fmla="*/ 2147483647 h 244"/>
              <a:gd name="T64" fmla="*/ 2147483647 w 612"/>
              <a:gd name="T65" fmla="*/ 2147483647 h 244"/>
              <a:gd name="T66" fmla="*/ 2147483647 w 612"/>
              <a:gd name="T67" fmla="*/ 2147483647 h 244"/>
              <a:gd name="T68" fmla="*/ 2147483647 w 612"/>
              <a:gd name="T69" fmla="*/ 2147483647 h 244"/>
              <a:gd name="T70" fmla="*/ 2147483647 w 612"/>
              <a:gd name="T71" fmla="*/ 2147483647 h 244"/>
              <a:gd name="T72" fmla="*/ 2147483647 w 612"/>
              <a:gd name="T73" fmla="*/ 2147483647 h 244"/>
              <a:gd name="T74" fmla="*/ 2147483647 w 612"/>
              <a:gd name="T75" fmla="*/ 2147483647 h 244"/>
              <a:gd name="T76" fmla="*/ 2147483647 w 612"/>
              <a:gd name="T77" fmla="*/ 2147483647 h 244"/>
              <a:gd name="T78" fmla="*/ 2147483647 w 612"/>
              <a:gd name="T79" fmla="*/ 2147483647 h 244"/>
              <a:gd name="T80" fmla="*/ 2147483647 w 612"/>
              <a:gd name="T81" fmla="*/ 2147483647 h 244"/>
              <a:gd name="T82" fmla="*/ 2147483647 w 612"/>
              <a:gd name="T83" fmla="*/ 2147483647 h 244"/>
              <a:gd name="T84" fmla="*/ 2147483647 w 612"/>
              <a:gd name="T85" fmla="*/ 2147483647 h 244"/>
              <a:gd name="T86" fmla="*/ 2147483647 w 612"/>
              <a:gd name="T87" fmla="*/ 2147483647 h 244"/>
              <a:gd name="T88" fmla="*/ 2147483647 w 612"/>
              <a:gd name="T89" fmla="*/ 2147483647 h 244"/>
              <a:gd name="T90" fmla="*/ 2147483647 w 612"/>
              <a:gd name="T91" fmla="*/ 2147483647 h 244"/>
              <a:gd name="T92" fmla="*/ 2147483647 w 612"/>
              <a:gd name="T93" fmla="*/ 2147483647 h 244"/>
              <a:gd name="T94" fmla="*/ 2147483647 w 612"/>
              <a:gd name="T95" fmla="*/ 2147483647 h 244"/>
              <a:gd name="T96" fmla="*/ 2147483647 w 612"/>
              <a:gd name="T97" fmla="*/ 2147483647 h 244"/>
              <a:gd name="T98" fmla="*/ 2147483647 w 612"/>
              <a:gd name="T99" fmla="*/ 2147483647 h 244"/>
              <a:gd name="T100" fmla="*/ 2147483647 w 612"/>
              <a:gd name="T101" fmla="*/ 2147483647 h 244"/>
              <a:gd name="T102" fmla="*/ 2147483647 w 612"/>
              <a:gd name="T103" fmla="*/ 2147483647 h 244"/>
              <a:gd name="T104" fmla="*/ 2147483647 w 612"/>
              <a:gd name="T105" fmla="*/ 2147483647 h 244"/>
              <a:gd name="T106" fmla="*/ 2147483647 w 612"/>
              <a:gd name="T107" fmla="*/ 2147483647 h 244"/>
              <a:gd name="T108" fmla="*/ 2147483647 w 612"/>
              <a:gd name="T109" fmla="*/ 2147483647 h 244"/>
              <a:gd name="T110" fmla="*/ 2147483647 w 612"/>
              <a:gd name="T111" fmla="*/ 2147483647 h 244"/>
              <a:gd name="T112" fmla="*/ 2147483647 w 612"/>
              <a:gd name="T113" fmla="*/ 2147483647 h 244"/>
              <a:gd name="T114" fmla="*/ 2147483647 w 612"/>
              <a:gd name="T115" fmla="*/ 2147483647 h 244"/>
              <a:gd name="T116" fmla="*/ 2147483647 w 612"/>
              <a:gd name="T117" fmla="*/ 2147483647 h 244"/>
              <a:gd name="T118" fmla="*/ 2147483647 w 612"/>
              <a:gd name="T119" fmla="*/ 2147483647 h 244"/>
              <a:gd name="T120" fmla="*/ 2147483647 w 612"/>
              <a:gd name="T121" fmla="*/ 2147483647 h 24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2"/>
              <a:gd name="T184" fmla="*/ 0 h 244"/>
              <a:gd name="T185" fmla="*/ 612 w 612"/>
              <a:gd name="T186" fmla="*/ 244 h 24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2" h="244">
                <a:moveTo>
                  <a:pt x="0" y="244"/>
                </a:moveTo>
                <a:lnTo>
                  <a:pt x="23" y="244"/>
                </a:lnTo>
                <a:lnTo>
                  <a:pt x="46" y="244"/>
                </a:lnTo>
                <a:lnTo>
                  <a:pt x="66" y="244"/>
                </a:lnTo>
                <a:lnTo>
                  <a:pt x="85" y="244"/>
                </a:lnTo>
                <a:lnTo>
                  <a:pt x="103" y="244"/>
                </a:lnTo>
                <a:lnTo>
                  <a:pt x="120" y="244"/>
                </a:lnTo>
                <a:lnTo>
                  <a:pt x="135" y="244"/>
                </a:lnTo>
                <a:lnTo>
                  <a:pt x="149" y="244"/>
                </a:lnTo>
                <a:lnTo>
                  <a:pt x="163" y="244"/>
                </a:lnTo>
                <a:lnTo>
                  <a:pt x="175" y="244"/>
                </a:lnTo>
                <a:lnTo>
                  <a:pt x="185" y="244"/>
                </a:lnTo>
                <a:lnTo>
                  <a:pt x="195" y="244"/>
                </a:lnTo>
                <a:lnTo>
                  <a:pt x="205" y="244"/>
                </a:lnTo>
                <a:lnTo>
                  <a:pt x="214" y="244"/>
                </a:lnTo>
                <a:lnTo>
                  <a:pt x="221" y="244"/>
                </a:lnTo>
                <a:lnTo>
                  <a:pt x="228" y="244"/>
                </a:lnTo>
                <a:lnTo>
                  <a:pt x="234" y="244"/>
                </a:lnTo>
                <a:lnTo>
                  <a:pt x="240" y="244"/>
                </a:lnTo>
                <a:lnTo>
                  <a:pt x="245" y="244"/>
                </a:lnTo>
                <a:lnTo>
                  <a:pt x="249" y="243"/>
                </a:lnTo>
                <a:lnTo>
                  <a:pt x="253" y="243"/>
                </a:lnTo>
                <a:lnTo>
                  <a:pt x="256" y="243"/>
                </a:lnTo>
                <a:lnTo>
                  <a:pt x="259" y="243"/>
                </a:lnTo>
                <a:lnTo>
                  <a:pt x="261" y="243"/>
                </a:lnTo>
                <a:lnTo>
                  <a:pt x="264" y="243"/>
                </a:lnTo>
                <a:lnTo>
                  <a:pt x="266" y="243"/>
                </a:lnTo>
                <a:lnTo>
                  <a:pt x="268" y="243"/>
                </a:lnTo>
                <a:lnTo>
                  <a:pt x="269" y="243"/>
                </a:lnTo>
                <a:lnTo>
                  <a:pt x="271" y="243"/>
                </a:lnTo>
                <a:lnTo>
                  <a:pt x="273" y="243"/>
                </a:lnTo>
                <a:lnTo>
                  <a:pt x="274" y="243"/>
                </a:lnTo>
                <a:lnTo>
                  <a:pt x="276" y="243"/>
                </a:lnTo>
                <a:lnTo>
                  <a:pt x="278" y="242"/>
                </a:lnTo>
                <a:lnTo>
                  <a:pt x="279" y="242"/>
                </a:lnTo>
                <a:lnTo>
                  <a:pt x="282" y="242"/>
                </a:lnTo>
                <a:lnTo>
                  <a:pt x="283" y="242"/>
                </a:lnTo>
                <a:lnTo>
                  <a:pt x="284" y="242"/>
                </a:lnTo>
                <a:lnTo>
                  <a:pt x="285" y="242"/>
                </a:lnTo>
                <a:lnTo>
                  <a:pt x="287" y="242"/>
                </a:lnTo>
                <a:lnTo>
                  <a:pt x="288" y="242"/>
                </a:lnTo>
                <a:lnTo>
                  <a:pt x="289" y="242"/>
                </a:lnTo>
                <a:lnTo>
                  <a:pt x="290" y="242"/>
                </a:lnTo>
                <a:lnTo>
                  <a:pt x="291" y="242"/>
                </a:lnTo>
                <a:lnTo>
                  <a:pt x="292" y="242"/>
                </a:lnTo>
                <a:lnTo>
                  <a:pt x="292" y="240"/>
                </a:lnTo>
                <a:lnTo>
                  <a:pt x="293" y="240"/>
                </a:lnTo>
                <a:lnTo>
                  <a:pt x="294" y="240"/>
                </a:lnTo>
                <a:lnTo>
                  <a:pt x="295" y="240"/>
                </a:lnTo>
                <a:lnTo>
                  <a:pt x="296" y="240"/>
                </a:lnTo>
                <a:lnTo>
                  <a:pt x="297" y="240"/>
                </a:lnTo>
                <a:lnTo>
                  <a:pt x="298" y="240"/>
                </a:lnTo>
                <a:lnTo>
                  <a:pt x="299" y="240"/>
                </a:lnTo>
                <a:lnTo>
                  <a:pt x="300" y="240"/>
                </a:lnTo>
                <a:lnTo>
                  <a:pt x="301" y="239"/>
                </a:lnTo>
                <a:lnTo>
                  <a:pt x="302" y="239"/>
                </a:lnTo>
                <a:lnTo>
                  <a:pt x="303" y="239"/>
                </a:lnTo>
                <a:lnTo>
                  <a:pt x="304" y="239"/>
                </a:lnTo>
                <a:lnTo>
                  <a:pt x="305" y="239"/>
                </a:lnTo>
                <a:lnTo>
                  <a:pt x="307" y="239"/>
                </a:lnTo>
                <a:lnTo>
                  <a:pt x="308" y="238"/>
                </a:lnTo>
                <a:lnTo>
                  <a:pt x="309" y="238"/>
                </a:lnTo>
                <a:lnTo>
                  <a:pt x="311" y="238"/>
                </a:lnTo>
                <a:lnTo>
                  <a:pt x="312" y="238"/>
                </a:lnTo>
                <a:lnTo>
                  <a:pt x="314" y="238"/>
                </a:lnTo>
                <a:lnTo>
                  <a:pt x="316" y="237"/>
                </a:lnTo>
                <a:lnTo>
                  <a:pt x="317" y="237"/>
                </a:lnTo>
                <a:lnTo>
                  <a:pt x="318" y="237"/>
                </a:lnTo>
                <a:lnTo>
                  <a:pt x="320" y="237"/>
                </a:lnTo>
                <a:lnTo>
                  <a:pt x="321" y="237"/>
                </a:lnTo>
                <a:lnTo>
                  <a:pt x="323" y="236"/>
                </a:lnTo>
                <a:lnTo>
                  <a:pt x="324" y="236"/>
                </a:lnTo>
                <a:lnTo>
                  <a:pt x="325" y="236"/>
                </a:lnTo>
                <a:lnTo>
                  <a:pt x="326" y="236"/>
                </a:lnTo>
                <a:lnTo>
                  <a:pt x="327" y="236"/>
                </a:lnTo>
                <a:lnTo>
                  <a:pt x="328" y="236"/>
                </a:lnTo>
                <a:lnTo>
                  <a:pt x="329" y="235"/>
                </a:lnTo>
                <a:lnTo>
                  <a:pt x="330" y="235"/>
                </a:lnTo>
                <a:lnTo>
                  <a:pt x="331" y="235"/>
                </a:lnTo>
                <a:lnTo>
                  <a:pt x="332" y="235"/>
                </a:lnTo>
                <a:lnTo>
                  <a:pt x="333" y="234"/>
                </a:lnTo>
                <a:lnTo>
                  <a:pt x="334" y="234"/>
                </a:lnTo>
                <a:lnTo>
                  <a:pt x="335" y="234"/>
                </a:lnTo>
                <a:lnTo>
                  <a:pt x="336" y="234"/>
                </a:lnTo>
                <a:lnTo>
                  <a:pt x="337" y="233"/>
                </a:lnTo>
                <a:lnTo>
                  <a:pt x="338" y="233"/>
                </a:lnTo>
                <a:lnTo>
                  <a:pt x="339" y="233"/>
                </a:lnTo>
                <a:lnTo>
                  <a:pt x="340" y="232"/>
                </a:lnTo>
                <a:lnTo>
                  <a:pt x="342" y="232"/>
                </a:lnTo>
                <a:lnTo>
                  <a:pt x="343" y="232"/>
                </a:lnTo>
                <a:lnTo>
                  <a:pt x="344" y="231"/>
                </a:lnTo>
                <a:lnTo>
                  <a:pt x="346" y="231"/>
                </a:lnTo>
                <a:lnTo>
                  <a:pt x="348" y="230"/>
                </a:lnTo>
                <a:lnTo>
                  <a:pt x="349" y="230"/>
                </a:lnTo>
                <a:lnTo>
                  <a:pt x="351" y="229"/>
                </a:lnTo>
                <a:lnTo>
                  <a:pt x="353" y="229"/>
                </a:lnTo>
                <a:lnTo>
                  <a:pt x="355" y="228"/>
                </a:lnTo>
                <a:lnTo>
                  <a:pt x="356" y="228"/>
                </a:lnTo>
                <a:lnTo>
                  <a:pt x="358" y="227"/>
                </a:lnTo>
                <a:lnTo>
                  <a:pt x="359" y="227"/>
                </a:lnTo>
                <a:lnTo>
                  <a:pt x="360" y="226"/>
                </a:lnTo>
                <a:lnTo>
                  <a:pt x="362" y="226"/>
                </a:lnTo>
                <a:lnTo>
                  <a:pt x="363" y="225"/>
                </a:lnTo>
                <a:lnTo>
                  <a:pt x="365" y="225"/>
                </a:lnTo>
                <a:lnTo>
                  <a:pt x="366" y="225"/>
                </a:lnTo>
                <a:lnTo>
                  <a:pt x="367" y="224"/>
                </a:lnTo>
                <a:lnTo>
                  <a:pt x="368" y="224"/>
                </a:lnTo>
                <a:lnTo>
                  <a:pt x="369" y="224"/>
                </a:lnTo>
                <a:lnTo>
                  <a:pt x="370" y="223"/>
                </a:lnTo>
                <a:lnTo>
                  <a:pt x="371" y="223"/>
                </a:lnTo>
                <a:lnTo>
                  <a:pt x="372" y="222"/>
                </a:lnTo>
                <a:lnTo>
                  <a:pt x="373" y="222"/>
                </a:lnTo>
                <a:lnTo>
                  <a:pt x="374" y="222"/>
                </a:lnTo>
                <a:lnTo>
                  <a:pt x="374" y="221"/>
                </a:lnTo>
                <a:lnTo>
                  <a:pt x="375" y="221"/>
                </a:lnTo>
                <a:lnTo>
                  <a:pt x="376" y="221"/>
                </a:lnTo>
                <a:lnTo>
                  <a:pt x="377" y="220"/>
                </a:lnTo>
                <a:lnTo>
                  <a:pt x="378" y="220"/>
                </a:lnTo>
                <a:lnTo>
                  <a:pt x="379" y="219"/>
                </a:lnTo>
                <a:lnTo>
                  <a:pt x="380" y="219"/>
                </a:lnTo>
                <a:lnTo>
                  <a:pt x="381" y="218"/>
                </a:lnTo>
                <a:lnTo>
                  <a:pt x="382" y="218"/>
                </a:lnTo>
                <a:lnTo>
                  <a:pt x="384" y="217"/>
                </a:lnTo>
                <a:lnTo>
                  <a:pt x="385" y="216"/>
                </a:lnTo>
                <a:lnTo>
                  <a:pt x="386" y="216"/>
                </a:lnTo>
                <a:lnTo>
                  <a:pt x="388" y="215"/>
                </a:lnTo>
                <a:lnTo>
                  <a:pt x="389" y="214"/>
                </a:lnTo>
                <a:lnTo>
                  <a:pt x="391" y="213"/>
                </a:lnTo>
                <a:lnTo>
                  <a:pt x="393" y="213"/>
                </a:lnTo>
                <a:lnTo>
                  <a:pt x="394" y="212"/>
                </a:lnTo>
                <a:lnTo>
                  <a:pt x="395" y="211"/>
                </a:lnTo>
                <a:lnTo>
                  <a:pt x="397" y="211"/>
                </a:lnTo>
                <a:lnTo>
                  <a:pt x="398" y="210"/>
                </a:lnTo>
                <a:lnTo>
                  <a:pt x="399" y="209"/>
                </a:lnTo>
                <a:lnTo>
                  <a:pt x="400" y="209"/>
                </a:lnTo>
                <a:lnTo>
                  <a:pt x="401" y="208"/>
                </a:lnTo>
                <a:lnTo>
                  <a:pt x="402" y="208"/>
                </a:lnTo>
                <a:lnTo>
                  <a:pt x="403" y="207"/>
                </a:lnTo>
                <a:lnTo>
                  <a:pt x="404" y="207"/>
                </a:lnTo>
                <a:lnTo>
                  <a:pt x="406" y="206"/>
                </a:lnTo>
                <a:lnTo>
                  <a:pt x="407" y="206"/>
                </a:lnTo>
                <a:lnTo>
                  <a:pt x="408" y="205"/>
                </a:lnTo>
                <a:lnTo>
                  <a:pt x="409" y="205"/>
                </a:lnTo>
                <a:lnTo>
                  <a:pt x="410" y="204"/>
                </a:lnTo>
                <a:lnTo>
                  <a:pt x="411" y="204"/>
                </a:lnTo>
                <a:lnTo>
                  <a:pt x="412" y="203"/>
                </a:lnTo>
                <a:lnTo>
                  <a:pt x="413" y="203"/>
                </a:lnTo>
                <a:lnTo>
                  <a:pt x="413" y="202"/>
                </a:lnTo>
                <a:lnTo>
                  <a:pt x="414" y="202"/>
                </a:lnTo>
                <a:lnTo>
                  <a:pt x="415" y="201"/>
                </a:lnTo>
                <a:lnTo>
                  <a:pt x="416" y="201"/>
                </a:lnTo>
                <a:lnTo>
                  <a:pt x="417" y="200"/>
                </a:lnTo>
                <a:lnTo>
                  <a:pt x="419" y="198"/>
                </a:lnTo>
                <a:lnTo>
                  <a:pt x="420" y="198"/>
                </a:lnTo>
                <a:lnTo>
                  <a:pt x="421" y="197"/>
                </a:lnTo>
                <a:lnTo>
                  <a:pt x="422" y="196"/>
                </a:lnTo>
                <a:lnTo>
                  <a:pt x="424" y="196"/>
                </a:lnTo>
                <a:lnTo>
                  <a:pt x="425" y="195"/>
                </a:lnTo>
                <a:lnTo>
                  <a:pt x="426" y="194"/>
                </a:lnTo>
                <a:lnTo>
                  <a:pt x="428" y="193"/>
                </a:lnTo>
                <a:lnTo>
                  <a:pt x="429" y="193"/>
                </a:lnTo>
                <a:lnTo>
                  <a:pt x="430" y="192"/>
                </a:lnTo>
                <a:lnTo>
                  <a:pt x="431" y="191"/>
                </a:lnTo>
                <a:lnTo>
                  <a:pt x="432" y="191"/>
                </a:lnTo>
                <a:lnTo>
                  <a:pt x="433" y="190"/>
                </a:lnTo>
                <a:lnTo>
                  <a:pt x="434" y="190"/>
                </a:lnTo>
                <a:lnTo>
                  <a:pt x="435" y="189"/>
                </a:lnTo>
                <a:lnTo>
                  <a:pt x="436" y="188"/>
                </a:lnTo>
                <a:lnTo>
                  <a:pt x="437" y="188"/>
                </a:lnTo>
                <a:lnTo>
                  <a:pt x="438" y="188"/>
                </a:lnTo>
                <a:lnTo>
                  <a:pt x="438" y="187"/>
                </a:lnTo>
                <a:lnTo>
                  <a:pt x="439" y="187"/>
                </a:lnTo>
                <a:lnTo>
                  <a:pt x="440" y="186"/>
                </a:lnTo>
                <a:lnTo>
                  <a:pt x="441" y="186"/>
                </a:lnTo>
                <a:lnTo>
                  <a:pt x="441" y="185"/>
                </a:lnTo>
                <a:lnTo>
                  <a:pt x="442" y="185"/>
                </a:lnTo>
                <a:lnTo>
                  <a:pt x="443" y="184"/>
                </a:lnTo>
                <a:lnTo>
                  <a:pt x="444" y="184"/>
                </a:lnTo>
                <a:lnTo>
                  <a:pt x="445" y="183"/>
                </a:lnTo>
                <a:lnTo>
                  <a:pt x="446" y="183"/>
                </a:lnTo>
                <a:lnTo>
                  <a:pt x="448" y="182"/>
                </a:lnTo>
                <a:lnTo>
                  <a:pt x="449" y="181"/>
                </a:lnTo>
                <a:lnTo>
                  <a:pt x="450" y="181"/>
                </a:lnTo>
                <a:lnTo>
                  <a:pt x="450" y="180"/>
                </a:lnTo>
                <a:lnTo>
                  <a:pt x="452" y="179"/>
                </a:lnTo>
                <a:lnTo>
                  <a:pt x="453" y="179"/>
                </a:lnTo>
                <a:lnTo>
                  <a:pt x="454" y="178"/>
                </a:lnTo>
                <a:lnTo>
                  <a:pt x="455" y="177"/>
                </a:lnTo>
                <a:lnTo>
                  <a:pt x="456" y="177"/>
                </a:lnTo>
                <a:lnTo>
                  <a:pt x="457" y="176"/>
                </a:lnTo>
                <a:lnTo>
                  <a:pt x="458" y="175"/>
                </a:lnTo>
                <a:lnTo>
                  <a:pt x="459" y="175"/>
                </a:lnTo>
                <a:lnTo>
                  <a:pt x="459" y="174"/>
                </a:lnTo>
                <a:lnTo>
                  <a:pt x="460" y="174"/>
                </a:lnTo>
                <a:lnTo>
                  <a:pt x="461" y="173"/>
                </a:lnTo>
                <a:lnTo>
                  <a:pt x="462" y="173"/>
                </a:lnTo>
                <a:lnTo>
                  <a:pt x="463" y="172"/>
                </a:lnTo>
                <a:lnTo>
                  <a:pt x="464" y="171"/>
                </a:lnTo>
                <a:lnTo>
                  <a:pt x="465" y="171"/>
                </a:lnTo>
                <a:lnTo>
                  <a:pt x="465" y="170"/>
                </a:lnTo>
                <a:lnTo>
                  <a:pt x="466" y="170"/>
                </a:lnTo>
                <a:lnTo>
                  <a:pt x="467" y="169"/>
                </a:lnTo>
                <a:lnTo>
                  <a:pt x="468" y="169"/>
                </a:lnTo>
                <a:lnTo>
                  <a:pt x="468" y="168"/>
                </a:lnTo>
                <a:lnTo>
                  <a:pt x="469" y="168"/>
                </a:lnTo>
                <a:lnTo>
                  <a:pt x="469" y="167"/>
                </a:lnTo>
                <a:lnTo>
                  <a:pt x="470" y="167"/>
                </a:lnTo>
                <a:lnTo>
                  <a:pt x="471" y="167"/>
                </a:lnTo>
                <a:lnTo>
                  <a:pt x="471" y="166"/>
                </a:lnTo>
                <a:lnTo>
                  <a:pt x="472" y="166"/>
                </a:lnTo>
                <a:lnTo>
                  <a:pt x="473" y="165"/>
                </a:lnTo>
                <a:lnTo>
                  <a:pt x="473" y="164"/>
                </a:lnTo>
                <a:lnTo>
                  <a:pt x="474" y="164"/>
                </a:lnTo>
                <a:lnTo>
                  <a:pt x="475" y="163"/>
                </a:lnTo>
                <a:lnTo>
                  <a:pt x="476" y="163"/>
                </a:lnTo>
                <a:lnTo>
                  <a:pt x="476" y="162"/>
                </a:lnTo>
                <a:lnTo>
                  <a:pt x="477" y="161"/>
                </a:lnTo>
                <a:lnTo>
                  <a:pt x="478" y="161"/>
                </a:lnTo>
                <a:lnTo>
                  <a:pt x="478" y="160"/>
                </a:lnTo>
                <a:lnTo>
                  <a:pt x="479" y="160"/>
                </a:lnTo>
                <a:lnTo>
                  <a:pt x="480" y="159"/>
                </a:lnTo>
                <a:lnTo>
                  <a:pt x="481" y="158"/>
                </a:lnTo>
                <a:lnTo>
                  <a:pt x="482" y="158"/>
                </a:lnTo>
                <a:lnTo>
                  <a:pt x="482" y="156"/>
                </a:lnTo>
                <a:lnTo>
                  <a:pt x="483" y="156"/>
                </a:lnTo>
                <a:lnTo>
                  <a:pt x="483" y="155"/>
                </a:lnTo>
                <a:lnTo>
                  <a:pt x="484" y="155"/>
                </a:lnTo>
                <a:lnTo>
                  <a:pt x="485" y="154"/>
                </a:lnTo>
                <a:lnTo>
                  <a:pt x="486" y="154"/>
                </a:lnTo>
                <a:lnTo>
                  <a:pt x="486" y="153"/>
                </a:lnTo>
                <a:lnTo>
                  <a:pt x="487" y="153"/>
                </a:lnTo>
                <a:lnTo>
                  <a:pt x="489" y="152"/>
                </a:lnTo>
                <a:lnTo>
                  <a:pt x="490" y="152"/>
                </a:lnTo>
                <a:lnTo>
                  <a:pt x="490" y="151"/>
                </a:lnTo>
                <a:lnTo>
                  <a:pt x="491" y="151"/>
                </a:lnTo>
                <a:lnTo>
                  <a:pt x="492" y="150"/>
                </a:lnTo>
                <a:lnTo>
                  <a:pt x="493" y="150"/>
                </a:lnTo>
                <a:lnTo>
                  <a:pt x="494" y="149"/>
                </a:lnTo>
                <a:lnTo>
                  <a:pt x="495" y="148"/>
                </a:lnTo>
                <a:lnTo>
                  <a:pt x="496" y="147"/>
                </a:lnTo>
                <a:lnTo>
                  <a:pt x="497" y="147"/>
                </a:lnTo>
                <a:lnTo>
                  <a:pt x="498" y="146"/>
                </a:lnTo>
                <a:lnTo>
                  <a:pt x="499" y="145"/>
                </a:lnTo>
                <a:lnTo>
                  <a:pt x="500" y="145"/>
                </a:lnTo>
                <a:lnTo>
                  <a:pt x="500" y="144"/>
                </a:lnTo>
                <a:lnTo>
                  <a:pt x="501" y="144"/>
                </a:lnTo>
                <a:lnTo>
                  <a:pt x="502" y="143"/>
                </a:lnTo>
                <a:lnTo>
                  <a:pt x="503" y="142"/>
                </a:lnTo>
                <a:lnTo>
                  <a:pt x="504" y="142"/>
                </a:lnTo>
                <a:lnTo>
                  <a:pt x="504" y="141"/>
                </a:lnTo>
                <a:lnTo>
                  <a:pt x="505" y="141"/>
                </a:lnTo>
                <a:lnTo>
                  <a:pt x="505" y="140"/>
                </a:lnTo>
                <a:lnTo>
                  <a:pt x="506" y="140"/>
                </a:lnTo>
                <a:lnTo>
                  <a:pt x="506" y="139"/>
                </a:lnTo>
                <a:lnTo>
                  <a:pt x="507" y="139"/>
                </a:lnTo>
                <a:lnTo>
                  <a:pt x="507" y="138"/>
                </a:lnTo>
                <a:lnTo>
                  <a:pt x="508" y="137"/>
                </a:lnTo>
                <a:lnTo>
                  <a:pt x="509" y="137"/>
                </a:lnTo>
                <a:lnTo>
                  <a:pt x="509" y="136"/>
                </a:lnTo>
                <a:lnTo>
                  <a:pt x="510" y="135"/>
                </a:lnTo>
                <a:lnTo>
                  <a:pt x="511" y="135"/>
                </a:lnTo>
                <a:lnTo>
                  <a:pt x="512" y="134"/>
                </a:lnTo>
                <a:lnTo>
                  <a:pt x="513" y="133"/>
                </a:lnTo>
                <a:lnTo>
                  <a:pt x="514" y="132"/>
                </a:lnTo>
                <a:lnTo>
                  <a:pt x="514" y="131"/>
                </a:lnTo>
                <a:lnTo>
                  <a:pt x="515" y="130"/>
                </a:lnTo>
                <a:lnTo>
                  <a:pt x="516" y="129"/>
                </a:lnTo>
                <a:lnTo>
                  <a:pt x="517" y="128"/>
                </a:lnTo>
                <a:lnTo>
                  <a:pt x="518" y="127"/>
                </a:lnTo>
                <a:lnTo>
                  <a:pt x="519" y="126"/>
                </a:lnTo>
                <a:lnTo>
                  <a:pt x="519" y="125"/>
                </a:lnTo>
                <a:lnTo>
                  <a:pt x="520" y="125"/>
                </a:lnTo>
                <a:lnTo>
                  <a:pt x="521" y="124"/>
                </a:lnTo>
                <a:lnTo>
                  <a:pt x="521" y="123"/>
                </a:lnTo>
                <a:lnTo>
                  <a:pt x="522" y="123"/>
                </a:lnTo>
                <a:lnTo>
                  <a:pt x="523" y="122"/>
                </a:lnTo>
                <a:lnTo>
                  <a:pt x="523" y="121"/>
                </a:lnTo>
                <a:lnTo>
                  <a:pt x="524" y="121"/>
                </a:lnTo>
                <a:lnTo>
                  <a:pt x="524" y="120"/>
                </a:lnTo>
                <a:lnTo>
                  <a:pt x="525" y="120"/>
                </a:lnTo>
                <a:lnTo>
                  <a:pt x="525" y="119"/>
                </a:lnTo>
                <a:lnTo>
                  <a:pt x="526" y="118"/>
                </a:lnTo>
                <a:lnTo>
                  <a:pt x="527" y="117"/>
                </a:lnTo>
                <a:lnTo>
                  <a:pt x="528" y="115"/>
                </a:lnTo>
                <a:lnTo>
                  <a:pt x="529" y="114"/>
                </a:lnTo>
                <a:lnTo>
                  <a:pt x="529" y="113"/>
                </a:lnTo>
                <a:lnTo>
                  <a:pt x="531" y="112"/>
                </a:lnTo>
                <a:lnTo>
                  <a:pt x="532" y="112"/>
                </a:lnTo>
                <a:lnTo>
                  <a:pt x="533" y="111"/>
                </a:lnTo>
                <a:lnTo>
                  <a:pt x="533" y="110"/>
                </a:lnTo>
                <a:lnTo>
                  <a:pt x="534" y="109"/>
                </a:lnTo>
                <a:lnTo>
                  <a:pt x="535" y="107"/>
                </a:lnTo>
                <a:lnTo>
                  <a:pt x="536" y="106"/>
                </a:lnTo>
                <a:lnTo>
                  <a:pt x="537" y="105"/>
                </a:lnTo>
                <a:lnTo>
                  <a:pt x="538" y="104"/>
                </a:lnTo>
                <a:lnTo>
                  <a:pt x="540" y="102"/>
                </a:lnTo>
                <a:lnTo>
                  <a:pt x="541" y="101"/>
                </a:lnTo>
                <a:lnTo>
                  <a:pt x="542" y="100"/>
                </a:lnTo>
                <a:lnTo>
                  <a:pt x="543" y="99"/>
                </a:lnTo>
                <a:lnTo>
                  <a:pt x="544" y="97"/>
                </a:lnTo>
                <a:lnTo>
                  <a:pt x="544" y="96"/>
                </a:lnTo>
                <a:lnTo>
                  <a:pt x="545" y="96"/>
                </a:lnTo>
                <a:lnTo>
                  <a:pt x="546" y="95"/>
                </a:lnTo>
                <a:lnTo>
                  <a:pt x="547" y="94"/>
                </a:lnTo>
                <a:lnTo>
                  <a:pt x="547" y="93"/>
                </a:lnTo>
                <a:lnTo>
                  <a:pt x="548" y="92"/>
                </a:lnTo>
                <a:lnTo>
                  <a:pt x="549" y="91"/>
                </a:lnTo>
                <a:lnTo>
                  <a:pt x="550" y="90"/>
                </a:lnTo>
                <a:lnTo>
                  <a:pt x="550" y="89"/>
                </a:lnTo>
                <a:lnTo>
                  <a:pt x="551" y="88"/>
                </a:lnTo>
                <a:lnTo>
                  <a:pt x="552" y="87"/>
                </a:lnTo>
                <a:lnTo>
                  <a:pt x="553" y="86"/>
                </a:lnTo>
                <a:lnTo>
                  <a:pt x="553" y="85"/>
                </a:lnTo>
                <a:lnTo>
                  <a:pt x="554" y="84"/>
                </a:lnTo>
                <a:lnTo>
                  <a:pt x="555" y="83"/>
                </a:lnTo>
                <a:lnTo>
                  <a:pt x="555" y="82"/>
                </a:lnTo>
                <a:lnTo>
                  <a:pt x="556" y="81"/>
                </a:lnTo>
                <a:lnTo>
                  <a:pt x="557" y="80"/>
                </a:lnTo>
                <a:lnTo>
                  <a:pt x="558" y="79"/>
                </a:lnTo>
                <a:lnTo>
                  <a:pt x="558" y="78"/>
                </a:lnTo>
                <a:lnTo>
                  <a:pt x="559" y="77"/>
                </a:lnTo>
                <a:lnTo>
                  <a:pt x="560" y="76"/>
                </a:lnTo>
                <a:lnTo>
                  <a:pt x="561" y="73"/>
                </a:lnTo>
                <a:lnTo>
                  <a:pt x="562" y="72"/>
                </a:lnTo>
                <a:lnTo>
                  <a:pt x="563" y="70"/>
                </a:lnTo>
                <a:lnTo>
                  <a:pt x="565" y="69"/>
                </a:lnTo>
                <a:lnTo>
                  <a:pt x="566" y="67"/>
                </a:lnTo>
                <a:lnTo>
                  <a:pt x="567" y="66"/>
                </a:lnTo>
                <a:lnTo>
                  <a:pt x="568" y="64"/>
                </a:lnTo>
                <a:lnTo>
                  <a:pt x="569" y="63"/>
                </a:lnTo>
                <a:lnTo>
                  <a:pt x="569" y="62"/>
                </a:lnTo>
                <a:lnTo>
                  <a:pt x="570" y="61"/>
                </a:lnTo>
                <a:lnTo>
                  <a:pt x="572" y="60"/>
                </a:lnTo>
                <a:lnTo>
                  <a:pt x="573" y="59"/>
                </a:lnTo>
                <a:lnTo>
                  <a:pt x="573" y="58"/>
                </a:lnTo>
                <a:lnTo>
                  <a:pt x="574" y="57"/>
                </a:lnTo>
                <a:lnTo>
                  <a:pt x="575" y="56"/>
                </a:lnTo>
                <a:lnTo>
                  <a:pt x="575" y="55"/>
                </a:lnTo>
                <a:lnTo>
                  <a:pt x="576" y="54"/>
                </a:lnTo>
                <a:lnTo>
                  <a:pt x="577" y="53"/>
                </a:lnTo>
                <a:lnTo>
                  <a:pt x="578" y="52"/>
                </a:lnTo>
                <a:lnTo>
                  <a:pt x="578" y="51"/>
                </a:lnTo>
                <a:lnTo>
                  <a:pt x="579" y="50"/>
                </a:lnTo>
                <a:lnTo>
                  <a:pt x="580" y="49"/>
                </a:lnTo>
                <a:lnTo>
                  <a:pt x="580" y="48"/>
                </a:lnTo>
                <a:lnTo>
                  <a:pt x="581" y="47"/>
                </a:lnTo>
                <a:lnTo>
                  <a:pt x="582" y="46"/>
                </a:lnTo>
                <a:lnTo>
                  <a:pt x="582" y="45"/>
                </a:lnTo>
                <a:lnTo>
                  <a:pt x="583" y="44"/>
                </a:lnTo>
                <a:lnTo>
                  <a:pt x="584" y="43"/>
                </a:lnTo>
                <a:lnTo>
                  <a:pt x="585" y="42"/>
                </a:lnTo>
                <a:lnTo>
                  <a:pt x="586" y="41"/>
                </a:lnTo>
                <a:lnTo>
                  <a:pt x="587" y="39"/>
                </a:lnTo>
                <a:lnTo>
                  <a:pt x="588" y="38"/>
                </a:lnTo>
                <a:lnTo>
                  <a:pt x="589" y="36"/>
                </a:lnTo>
                <a:lnTo>
                  <a:pt x="590" y="35"/>
                </a:lnTo>
                <a:lnTo>
                  <a:pt x="591" y="33"/>
                </a:lnTo>
                <a:lnTo>
                  <a:pt x="592" y="30"/>
                </a:lnTo>
                <a:lnTo>
                  <a:pt x="593" y="29"/>
                </a:lnTo>
                <a:lnTo>
                  <a:pt x="594" y="28"/>
                </a:lnTo>
                <a:lnTo>
                  <a:pt x="595" y="26"/>
                </a:lnTo>
                <a:lnTo>
                  <a:pt x="596" y="25"/>
                </a:lnTo>
                <a:lnTo>
                  <a:pt x="597" y="24"/>
                </a:lnTo>
                <a:lnTo>
                  <a:pt x="598" y="23"/>
                </a:lnTo>
                <a:lnTo>
                  <a:pt x="599" y="22"/>
                </a:lnTo>
                <a:lnTo>
                  <a:pt x="599" y="21"/>
                </a:lnTo>
                <a:lnTo>
                  <a:pt x="600" y="20"/>
                </a:lnTo>
                <a:lnTo>
                  <a:pt x="601" y="19"/>
                </a:lnTo>
                <a:lnTo>
                  <a:pt x="601" y="18"/>
                </a:lnTo>
                <a:lnTo>
                  <a:pt x="602" y="17"/>
                </a:lnTo>
                <a:lnTo>
                  <a:pt x="603" y="16"/>
                </a:lnTo>
                <a:lnTo>
                  <a:pt x="603" y="15"/>
                </a:lnTo>
                <a:lnTo>
                  <a:pt x="604" y="14"/>
                </a:lnTo>
                <a:lnTo>
                  <a:pt x="604" y="13"/>
                </a:lnTo>
                <a:lnTo>
                  <a:pt x="605" y="13"/>
                </a:lnTo>
                <a:lnTo>
                  <a:pt x="605" y="12"/>
                </a:lnTo>
                <a:lnTo>
                  <a:pt x="606" y="11"/>
                </a:lnTo>
                <a:lnTo>
                  <a:pt x="606" y="10"/>
                </a:lnTo>
                <a:lnTo>
                  <a:pt x="607" y="9"/>
                </a:lnTo>
                <a:lnTo>
                  <a:pt x="607" y="8"/>
                </a:lnTo>
                <a:lnTo>
                  <a:pt x="608" y="7"/>
                </a:lnTo>
                <a:lnTo>
                  <a:pt x="609" y="6"/>
                </a:lnTo>
                <a:lnTo>
                  <a:pt x="609" y="5"/>
                </a:lnTo>
                <a:lnTo>
                  <a:pt x="610" y="4"/>
                </a:lnTo>
                <a:lnTo>
                  <a:pt x="611" y="3"/>
                </a:lnTo>
                <a:lnTo>
                  <a:pt x="611" y="2"/>
                </a:lnTo>
                <a:lnTo>
                  <a:pt x="612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28" name="Freeform 95">
            <a:extLst>
              <a:ext uri="{FF2B5EF4-FFF2-40B4-BE49-F238E27FC236}">
                <a16:creationId xmlns:a16="http://schemas.microsoft.com/office/drawing/2014/main" id="{51AD735D-342F-0D4D-800C-0F8BE1EA7B5D}"/>
              </a:ext>
            </a:extLst>
          </p:cNvPr>
          <p:cNvSpPr>
            <a:spLocks/>
          </p:cNvSpPr>
          <p:nvPr/>
        </p:nvSpPr>
        <p:spPr bwMode="auto">
          <a:xfrm>
            <a:off x="5097463" y="2181225"/>
            <a:ext cx="79375" cy="269875"/>
          </a:xfrm>
          <a:custGeom>
            <a:avLst/>
            <a:gdLst>
              <a:gd name="T0" fmla="*/ 2147483647 w 72"/>
              <a:gd name="T1" fmla="*/ 2147483647 h 244"/>
              <a:gd name="T2" fmla="*/ 2147483647 w 72"/>
              <a:gd name="T3" fmla="*/ 2147483647 h 244"/>
              <a:gd name="T4" fmla="*/ 2147483647 w 72"/>
              <a:gd name="T5" fmla="*/ 2147483647 h 244"/>
              <a:gd name="T6" fmla="*/ 2147483647 w 72"/>
              <a:gd name="T7" fmla="*/ 2147483647 h 244"/>
              <a:gd name="T8" fmla="*/ 2147483647 w 72"/>
              <a:gd name="T9" fmla="*/ 2147483647 h 244"/>
              <a:gd name="T10" fmla="*/ 2147483647 w 72"/>
              <a:gd name="T11" fmla="*/ 2147483647 h 244"/>
              <a:gd name="T12" fmla="*/ 2147483647 w 72"/>
              <a:gd name="T13" fmla="*/ 2147483647 h 244"/>
              <a:gd name="T14" fmla="*/ 2147483647 w 72"/>
              <a:gd name="T15" fmla="*/ 2147483647 h 244"/>
              <a:gd name="T16" fmla="*/ 2147483647 w 72"/>
              <a:gd name="T17" fmla="*/ 2147483647 h 244"/>
              <a:gd name="T18" fmla="*/ 2147483647 w 72"/>
              <a:gd name="T19" fmla="*/ 2147483647 h 244"/>
              <a:gd name="T20" fmla="*/ 2147483647 w 72"/>
              <a:gd name="T21" fmla="*/ 2147483647 h 244"/>
              <a:gd name="T22" fmla="*/ 2147483647 w 72"/>
              <a:gd name="T23" fmla="*/ 2147483647 h 244"/>
              <a:gd name="T24" fmla="*/ 2147483647 w 72"/>
              <a:gd name="T25" fmla="*/ 2147483647 h 244"/>
              <a:gd name="T26" fmla="*/ 2147483647 w 72"/>
              <a:gd name="T27" fmla="*/ 2147483647 h 244"/>
              <a:gd name="T28" fmla="*/ 2147483647 w 72"/>
              <a:gd name="T29" fmla="*/ 2147483647 h 244"/>
              <a:gd name="T30" fmla="*/ 2147483647 w 72"/>
              <a:gd name="T31" fmla="*/ 2147483647 h 244"/>
              <a:gd name="T32" fmla="*/ 2147483647 w 72"/>
              <a:gd name="T33" fmla="*/ 2147483647 h 244"/>
              <a:gd name="T34" fmla="*/ 2147483647 w 72"/>
              <a:gd name="T35" fmla="*/ 2147483647 h 244"/>
              <a:gd name="T36" fmla="*/ 2147483647 w 72"/>
              <a:gd name="T37" fmla="*/ 2147483647 h 244"/>
              <a:gd name="T38" fmla="*/ 2147483647 w 72"/>
              <a:gd name="T39" fmla="*/ 2147483647 h 244"/>
              <a:gd name="T40" fmla="*/ 2147483647 w 72"/>
              <a:gd name="T41" fmla="*/ 2147483647 h 244"/>
              <a:gd name="T42" fmla="*/ 2147483647 w 72"/>
              <a:gd name="T43" fmla="*/ 2147483647 h 244"/>
              <a:gd name="T44" fmla="*/ 2147483647 w 72"/>
              <a:gd name="T45" fmla="*/ 2147483647 h 244"/>
              <a:gd name="T46" fmla="*/ 2147483647 w 72"/>
              <a:gd name="T47" fmla="*/ 2147483647 h 244"/>
              <a:gd name="T48" fmla="*/ 2147483647 w 72"/>
              <a:gd name="T49" fmla="*/ 2147483647 h 244"/>
              <a:gd name="T50" fmla="*/ 2147483647 w 72"/>
              <a:gd name="T51" fmla="*/ 2147483647 h 244"/>
              <a:gd name="T52" fmla="*/ 2147483647 w 72"/>
              <a:gd name="T53" fmla="*/ 2147483647 h 244"/>
              <a:gd name="T54" fmla="*/ 2147483647 w 72"/>
              <a:gd name="T55" fmla="*/ 2147483647 h 244"/>
              <a:gd name="T56" fmla="*/ 2147483647 w 72"/>
              <a:gd name="T57" fmla="*/ 2147483647 h 244"/>
              <a:gd name="T58" fmla="*/ 2147483647 w 72"/>
              <a:gd name="T59" fmla="*/ 2147483647 h 244"/>
              <a:gd name="T60" fmla="*/ 2147483647 w 72"/>
              <a:gd name="T61" fmla="*/ 2147483647 h 244"/>
              <a:gd name="T62" fmla="*/ 2147483647 w 72"/>
              <a:gd name="T63" fmla="*/ 2147483647 h 244"/>
              <a:gd name="T64" fmla="*/ 2147483647 w 72"/>
              <a:gd name="T65" fmla="*/ 2147483647 h 244"/>
              <a:gd name="T66" fmla="*/ 2147483647 w 72"/>
              <a:gd name="T67" fmla="*/ 2147483647 h 244"/>
              <a:gd name="T68" fmla="*/ 2147483647 w 72"/>
              <a:gd name="T69" fmla="*/ 2147483647 h 244"/>
              <a:gd name="T70" fmla="*/ 2147483647 w 72"/>
              <a:gd name="T71" fmla="*/ 2147483647 h 244"/>
              <a:gd name="T72" fmla="*/ 2147483647 w 72"/>
              <a:gd name="T73" fmla="*/ 2147483647 h 244"/>
              <a:gd name="T74" fmla="*/ 2147483647 w 72"/>
              <a:gd name="T75" fmla="*/ 2147483647 h 244"/>
              <a:gd name="T76" fmla="*/ 2147483647 w 72"/>
              <a:gd name="T77" fmla="*/ 2147483647 h 244"/>
              <a:gd name="T78" fmla="*/ 2147483647 w 72"/>
              <a:gd name="T79" fmla="*/ 2147483647 h 244"/>
              <a:gd name="T80" fmla="*/ 2147483647 w 72"/>
              <a:gd name="T81" fmla="*/ 2147483647 h 244"/>
              <a:gd name="T82" fmla="*/ 2147483647 w 72"/>
              <a:gd name="T83" fmla="*/ 2147483647 h 244"/>
              <a:gd name="T84" fmla="*/ 2147483647 w 72"/>
              <a:gd name="T85" fmla="*/ 2147483647 h 244"/>
              <a:gd name="T86" fmla="*/ 2147483647 w 72"/>
              <a:gd name="T87" fmla="*/ 2147483647 h 244"/>
              <a:gd name="T88" fmla="*/ 2147483647 w 72"/>
              <a:gd name="T89" fmla="*/ 2147483647 h 244"/>
              <a:gd name="T90" fmla="*/ 2147483647 w 72"/>
              <a:gd name="T91" fmla="*/ 2147483647 h 244"/>
              <a:gd name="T92" fmla="*/ 2147483647 w 72"/>
              <a:gd name="T93" fmla="*/ 2147483647 h 244"/>
              <a:gd name="T94" fmla="*/ 2147483647 w 72"/>
              <a:gd name="T95" fmla="*/ 2147483647 h 244"/>
              <a:gd name="T96" fmla="*/ 2147483647 w 72"/>
              <a:gd name="T97" fmla="*/ 2147483647 h 244"/>
              <a:gd name="T98" fmla="*/ 2147483647 w 72"/>
              <a:gd name="T99" fmla="*/ 2147483647 h 244"/>
              <a:gd name="T100" fmla="*/ 2147483647 w 72"/>
              <a:gd name="T101" fmla="*/ 2147483647 h 244"/>
              <a:gd name="T102" fmla="*/ 2147483647 w 72"/>
              <a:gd name="T103" fmla="*/ 2147483647 h 244"/>
              <a:gd name="T104" fmla="*/ 2147483647 w 72"/>
              <a:gd name="T105" fmla="*/ 2147483647 h 244"/>
              <a:gd name="T106" fmla="*/ 2147483647 w 72"/>
              <a:gd name="T107" fmla="*/ 2147483647 h 244"/>
              <a:gd name="T108" fmla="*/ 2147483647 w 72"/>
              <a:gd name="T109" fmla="*/ 2147483647 h 244"/>
              <a:gd name="T110" fmla="*/ 2147483647 w 72"/>
              <a:gd name="T111" fmla="*/ 2147483647 h 244"/>
              <a:gd name="T112" fmla="*/ 2147483647 w 72"/>
              <a:gd name="T113" fmla="*/ 2147483647 h 24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72"/>
              <a:gd name="T172" fmla="*/ 0 h 244"/>
              <a:gd name="T173" fmla="*/ 72 w 72"/>
              <a:gd name="T174" fmla="*/ 244 h 244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72" h="244">
                <a:moveTo>
                  <a:pt x="0" y="0"/>
                </a:moveTo>
                <a:lnTo>
                  <a:pt x="2" y="2"/>
                </a:lnTo>
                <a:lnTo>
                  <a:pt x="3" y="5"/>
                </a:lnTo>
                <a:lnTo>
                  <a:pt x="4" y="7"/>
                </a:lnTo>
                <a:lnTo>
                  <a:pt x="6" y="9"/>
                </a:lnTo>
                <a:lnTo>
                  <a:pt x="7" y="11"/>
                </a:lnTo>
                <a:lnTo>
                  <a:pt x="8" y="13"/>
                </a:lnTo>
                <a:lnTo>
                  <a:pt x="9" y="15"/>
                </a:lnTo>
                <a:lnTo>
                  <a:pt x="10" y="16"/>
                </a:lnTo>
                <a:lnTo>
                  <a:pt x="11" y="18"/>
                </a:lnTo>
                <a:lnTo>
                  <a:pt x="11" y="19"/>
                </a:lnTo>
                <a:lnTo>
                  <a:pt x="12" y="21"/>
                </a:lnTo>
                <a:lnTo>
                  <a:pt x="13" y="22"/>
                </a:lnTo>
                <a:lnTo>
                  <a:pt x="14" y="23"/>
                </a:lnTo>
                <a:lnTo>
                  <a:pt x="14" y="24"/>
                </a:lnTo>
                <a:lnTo>
                  <a:pt x="15" y="27"/>
                </a:lnTo>
                <a:lnTo>
                  <a:pt x="15" y="28"/>
                </a:lnTo>
                <a:lnTo>
                  <a:pt x="16" y="29"/>
                </a:lnTo>
                <a:lnTo>
                  <a:pt x="16" y="30"/>
                </a:lnTo>
                <a:lnTo>
                  <a:pt x="17" y="31"/>
                </a:lnTo>
                <a:lnTo>
                  <a:pt x="18" y="32"/>
                </a:lnTo>
                <a:lnTo>
                  <a:pt x="18" y="33"/>
                </a:lnTo>
                <a:lnTo>
                  <a:pt x="18" y="34"/>
                </a:lnTo>
                <a:lnTo>
                  <a:pt x="19" y="35"/>
                </a:lnTo>
                <a:lnTo>
                  <a:pt x="19" y="36"/>
                </a:lnTo>
                <a:lnTo>
                  <a:pt x="20" y="37"/>
                </a:lnTo>
                <a:lnTo>
                  <a:pt x="20" y="38"/>
                </a:lnTo>
                <a:lnTo>
                  <a:pt x="21" y="39"/>
                </a:lnTo>
                <a:lnTo>
                  <a:pt x="21" y="40"/>
                </a:lnTo>
                <a:lnTo>
                  <a:pt x="22" y="42"/>
                </a:lnTo>
                <a:lnTo>
                  <a:pt x="22" y="43"/>
                </a:lnTo>
                <a:lnTo>
                  <a:pt x="23" y="44"/>
                </a:lnTo>
                <a:lnTo>
                  <a:pt x="23" y="46"/>
                </a:lnTo>
                <a:lnTo>
                  <a:pt x="24" y="47"/>
                </a:lnTo>
                <a:lnTo>
                  <a:pt x="24" y="48"/>
                </a:lnTo>
                <a:lnTo>
                  <a:pt x="25" y="49"/>
                </a:lnTo>
                <a:lnTo>
                  <a:pt x="25" y="50"/>
                </a:lnTo>
                <a:lnTo>
                  <a:pt x="26" y="51"/>
                </a:lnTo>
                <a:lnTo>
                  <a:pt x="26" y="52"/>
                </a:lnTo>
                <a:lnTo>
                  <a:pt x="26" y="53"/>
                </a:lnTo>
                <a:lnTo>
                  <a:pt x="27" y="54"/>
                </a:lnTo>
                <a:lnTo>
                  <a:pt x="27" y="55"/>
                </a:lnTo>
                <a:lnTo>
                  <a:pt x="28" y="56"/>
                </a:lnTo>
                <a:lnTo>
                  <a:pt x="28" y="57"/>
                </a:lnTo>
                <a:lnTo>
                  <a:pt x="29" y="58"/>
                </a:lnTo>
                <a:lnTo>
                  <a:pt x="29" y="59"/>
                </a:lnTo>
                <a:lnTo>
                  <a:pt x="29" y="60"/>
                </a:lnTo>
                <a:lnTo>
                  <a:pt x="29" y="61"/>
                </a:lnTo>
                <a:lnTo>
                  <a:pt x="30" y="61"/>
                </a:lnTo>
                <a:lnTo>
                  <a:pt x="30" y="62"/>
                </a:lnTo>
                <a:lnTo>
                  <a:pt x="30" y="63"/>
                </a:lnTo>
                <a:lnTo>
                  <a:pt x="31" y="64"/>
                </a:lnTo>
                <a:lnTo>
                  <a:pt x="31" y="65"/>
                </a:lnTo>
                <a:lnTo>
                  <a:pt x="31" y="66"/>
                </a:lnTo>
                <a:lnTo>
                  <a:pt x="32" y="68"/>
                </a:lnTo>
                <a:lnTo>
                  <a:pt x="32" y="69"/>
                </a:lnTo>
                <a:lnTo>
                  <a:pt x="33" y="70"/>
                </a:lnTo>
                <a:lnTo>
                  <a:pt x="33" y="71"/>
                </a:lnTo>
                <a:lnTo>
                  <a:pt x="34" y="73"/>
                </a:lnTo>
                <a:lnTo>
                  <a:pt x="34" y="74"/>
                </a:lnTo>
                <a:lnTo>
                  <a:pt x="35" y="75"/>
                </a:lnTo>
                <a:lnTo>
                  <a:pt x="35" y="77"/>
                </a:lnTo>
                <a:lnTo>
                  <a:pt x="36" y="79"/>
                </a:lnTo>
                <a:lnTo>
                  <a:pt x="37" y="80"/>
                </a:lnTo>
                <a:lnTo>
                  <a:pt x="37" y="82"/>
                </a:lnTo>
                <a:lnTo>
                  <a:pt x="39" y="83"/>
                </a:lnTo>
                <a:lnTo>
                  <a:pt x="39" y="85"/>
                </a:lnTo>
                <a:lnTo>
                  <a:pt x="40" y="86"/>
                </a:lnTo>
                <a:lnTo>
                  <a:pt x="40" y="87"/>
                </a:lnTo>
                <a:lnTo>
                  <a:pt x="41" y="88"/>
                </a:lnTo>
                <a:lnTo>
                  <a:pt x="41" y="89"/>
                </a:lnTo>
                <a:lnTo>
                  <a:pt x="41" y="90"/>
                </a:lnTo>
                <a:lnTo>
                  <a:pt x="42" y="91"/>
                </a:lnTo>
                <a:lnTo>
                  <a:pt x="42" y="92"/>
                </a:lnTo>
                <a:lnTo>
                  <a:pt x="42" y="93"/>
                </a:lnTo>
                <a:lnTo>
                  <a:pt x="43" y="94"/>
                </a:lnTo>
                <a:lnTo>
                  <a:pt x="43" y="95"/>
                </a:lnTo>
                <a:lnTo>
                  <a:pt x="43" y="96"/>
                </a:lnTo>
                <a:lnTo>
                  <a:pt x="44" y="97"/>
                </a:lnTo>
                <a:lnTo>
                  <a:pt x="44" y="98"/>
                </a:lnTo>
                <a:lnTo>
                  <a:pt x="44" y="99"/>
                </a:lnTo>
                <a:lnTo>
                  <a:pt x="45" y="100"/>
                </a:lnTo>
                <a:lnTo>
                  <a:pt x="45" y="101"/>
                </a:lnTo>
                <a:lnTo>
                  <a:pt x="45" y="102"/>
                </a:lnTo>
                <a:lnTo>
                  <a:pt x="46" y="103"/>
                </a:lnTo>
                <a:lnTo>
                  <a:pt x="46" y="104"/>
                </a:lnTo>
                <a:lnTo>
                  <a:pt x="46" y="105"/>
                </a:lnTo>
                <a:lnTo>
                  <a:pt x="47" y="106"/>
                </a:lnTo>
                <a:lnTo>
                  <a:pt x="47" y="107"/>
                </a:lnTo>
                <a:lnTo>
                  <a:pt x="48" y="110"/>
                </a:lnTo>
                <a:lnTo>
                  <a:pt x="48" y="111"/>
                </a:lnTo>
                <a:lnTo>
                  <a:pt x="48" y="113"/>
                </a:lnTo>
                <a:lnTo>
                  <a:pt x="49" y="114"/>
                </a:lnTo>
                <a:lnTo>
                  <a:pt x="49" y="116"/>
                </a:lnTo>
                <a:lnTo>
                  <a:pt x="50" y="117"/>
                </a:lnTo>
                <a:lnTo>
                  <a:pt x="50" y="119"/>
                </a:lnTo>
                <a:lnTo>
                  <a:pt x="51" y="120"/>
                </a:lnTo>
                <a:lnTo>
                  <a:pt x="51" y="122"/>
                </a:lnTo>
                <a:lnTo>
                  <a:pt x="52" y="123"/>
                </a:lnTo>
                <a:lnTo>
                  <a:pt x="52" y="124"/>
                </a:lnTo>
                <a:lnTo>
                  <a:pt x="52" y="125"/>
                </a:lnTo>
                <a:lnTo>
                  <a:pt x="53" y="126"/>
                </a:lnTo>
                <a:lnTo>
                  <a:pt x="53" y="127"/>
                </a:lnTo>
                <a:lnTo>
                  <a:pt x="53" y="128"/>
                </a:lnTo>
                <a:lnTo>
                  <a:pt x="54" y="129"/>
                </a:lnTo>
                <a:lnTo>
                  <a:pt x="54" y="130"/>
                </a:lnTo>
                <a:lnTo>
                  <a:pt x="54" y="131"/>
                </a:lnTo>
                <a:lnTo>
                  <a:pt x="55" y="132"/>
                </a:lnTo>
                <a:lnTo>
                  <a:pt x="55" y="133"/>
                </a:lnTo>
                <a:lnTo>
                  <a:pt x="55" y="134"/>
                </a:lnTo>
                <a:lnTo>
                  <a:pt x="55" y="135"/>
                </a:lnTo>
                <a:lnTo>
                  <a:pt x="56" y="135"/>
                </a:lnTo>
                <a:lnTo>
                  <a:pt x="56" y="136"/>
                </a:lnTo>
                <a:lnTo>
                  <a:pt x="56" y="137"/>
                </a:lnTo>
                <a:lnTo>
                  <a:pt x="56" y="138"/>
                </a:lnTo>
                <a:lnTo>
                  <a:pt x="57" y="139"/>
                </a:lnTo>
                <a:lnTo>
                  <a:pt x="57" y="140"/>
                </a:lnTo>
                <a:lnTo>
                  <a:pt x="57" y="141"/>
                </a:lnTo>
                <a:lnTo>
                  <a:pt x="58" y="142"/>
                </a:lnTo>
                <a:lnTo>
                  <a:pt x="58" y="143"/>
                </a:lnTo>
                <a:lnTo>
                  <a:pt x="58" y="145"/>
                </a:lnTo>
                <a:lnTo>
                  <a:pt x="59" y="146"/>
                </a:lnTo>
                <a:lnTo>
                  <a:pt x="59" y="147"/>
                </a:lnTo>
                <a:lnTo>
                  <a:pt x="60" y="149"/>
                </a:lnTo>
                <a:lnTo>
                  <a:pt x="60" y="151"/>
                </a:lnTo>
                <a:lnTo>
                  <a:pt x="61" y="153"/>
                </a:lnTo>
                <a:lnTo>
                  <a:pt x="61" y="155"/>
                </a:lnTo>
                <a:lnTo>
                  <a:pt x="62" y="156"/>
                </a:lnTo>
                <a:lnTo>
                  <a:pt x="62" y="158"/>
                </a:lnTo>
                <a:lnTo>
                  <a:pt x="63" y="159"/>
                </a:lnTo>
                <a:lnTo>
                  <a:pt x="63" y="160"/>
                </a:lnTo>
                <a:lnTo>
                  <a:pt x="63" y="161"/>
                </a:lnTo>
                <a:lnTo>
                  <a:pt x="64" y="163"/>
                </a:lnTo>
                <a:lnTo>
                  <a:pt x="64" y="164"/>
                </a:lnTo>
                <a:lnTo>
                  <a:pt x="64" y="165"/>
                </a:lnTo>
                <a:lnTo>
                  <a:pt x="65" y="166"/>
                </a:lnTo>
                <a:lnTo>
                  <a:pt x="65" y="167"/>
                </a:lnTo>
                <a:lnTo>
                  <a:pt x="65" y="168"/>
                </a:lnTo>
                <a:lnTo>
                  <a:pt x="65" y="169"/>
                </a:lnTo>
                <a:lnTo>
                  <a:pt x="66" y="170"/>
                </a:lnTo>
                <a:lnTo>
                  <a:pt x="66" y="171"/>
                </a:lnTo>
                <a:lnTo>
                  <a:pt x="66" y="172"/>
                </a:lnTo>
                <a:lnTo>
                  <a:pt x="66" y="173"/>
                </a:lnTo>
                <a:lnTo>
                  <a:pt x="66" y="174"/>
                </a:lnTo>
                <a:lnTo>
                  <a:pt x="66" y="175"/>
                </a:lnTo>
                <a:lnTo>
                  <a:pt x="67" y="176"/>
                </a:lnTo>
                <a:lnTo>
                  <a:pt x="67" y="177"/>
                </a:lnTo>
                <a:lnTo>
                  <a:pt x="67" y="178"/>
                </a:lnTo>
                <a:lnTo>
                  <a:pt x="67" y="179"/>
                </a:lnTo>
                <a:lnTo>
                  <a:pt x="67" y="180"/>
                </a:lnTo>
                <a:lnTo>
                  <a:pt x="67" y="182"/>
                </a:lnTo>
                <a:lnTo>
                  <a:pt x="67" y="183"/>
                </a:lnTo>
                <a:lnTo>
                  <a:pt x="67" y="184"/>
                </a:lnTo>
                <a:lnTo>
                  <a:pt x="67" y="185"/>
                </a:lnTo>
                <a:lnTo>
                  <a:pt x="67" y="187"/>
                </a:lnTo>
                <a:lnTo>
                  <a:pt x="68" y="188"/>
                </a:lnTo>
                <a:lnTo>
                  <a:pt x="68" y="190"/>
                </a:lnTo>
                <a:lnTo>
                  <a:pt x="68" y="191"/>
                </a:lnTo>
                <a:lnTo>
                  <a:pt x="68" y="193"/>
                </a:lnTo>
                <a:lnTo>
                  <a:pt x="68" y="194"/>
                </a:lnTo>
                <a:lnTo>
                  <a:pt x="68" y="195"/>
                </a:lnTo>
                <a:lnTo>
                  <a:pt x="68" y="196"/>
                </a:lnTo>
                <a:lnTo>
                  <a:pt x="68" y="197"/>
                </a:lnTo>
                <a:lnTo>
                  <a:pt x="68" y="198"/>
                </a:lnTo>
                <a:lnTo>
                  <a:pt x="68" y="199"/>
                </a:lnTo>
                <a:lnTo>
                  <a:pt x="68" y="200"/>
                </a:lnTo>
                <a:lnTo>
                  <a:pt x="69" y="201"/>
                </a:lnTo>
                <a:lnTo>
                  <a:pt x="69" y="202"/>
                </a:lnTo>
                <a:lnTo>
                  <a:pt x="69" y="203"/>
                </a:lnTo>
                <a:lnTo>
                  <a:pt x="69" y="204"/>
                </a:lnTo>
                <a:lnTo>
                  <a:pt x="69" y="205"/>
                </a:lnTo>
                <a:lnTo>
                  <a:pt x="69" y="206"/>
                </a:lnTo>
                <a:lnTo>
                  <a:pt x="70" y="207"/>
                </a:lnTo>
                <a:lnTo>
                  <a:pt x="70" y="208"/>
                </a:lnTo>
                <a:lnTo>
                  <a:pt x="70" y="209"/>
                </a:lnTo>
                <a:lnTo>
                  <a:pt x="70" y="210"/>
                </a:lnTo>
                <a:lnTo>
                  <a:pt x="70" y="211"/>
                </a:lnTo>
                <a:lnTo>
                  <a:pt x="71" y="212"/>
                </a:lnTo>
                <a:lnTo>
                  <a:pt x="71" y="213"/>
                </a:lnTo>
                <a:lnTo>
                  <a:pt x="71" y="214"/>
                </a:lnTo>
                <a:lnTo>
                  <a:pt x="71" y="215"/>
                </a:lnTo>
                <a:lnTo>
                  <a:pt x="71" y="216"/>
                </a:lnTo>
                <a:lnTo>
                  <a:pt x="71" y="217"/>
                </a:lnTo>
                <a:lnTo>
                  <a:pt x="72" y="217"/>
                </a:lnTo>
                <a:lnTo>
                  <a:pt x="72" y="218"/>
                </a:lnTo>
                <a:lnTo>
                  <a:pt x="72" y="219"/>
                </a:lnTo>
                <a:lnTo>
                  <a:pt x="72" y="220"/>
                </a:lnTo>
                <a:lnTo>
                  <a:pt x="72" y="221"/>
                </a:lnTo>
                <a:lnTo>
                  <a:pt x="72" y="222"/>
                </a:lnTo>
                <a:lnTo>
                  <a:pt x="72" y="223"/>
                </a:lnTo>
                <a:lnTo>
                  <a:pt x="72" y="224"/>
                </a:lnTo>
                <a:lnTo>
                  <a:pt x="72" y="225"/>
                </a:lnTo>
                <a:lnTo>
                  <a:pt x="72" y="226"/>
                </a:lnTo>
                <a:lnTo>
                  <a:pt x="72" y="227"/>
                </a:lnTo>
                <a:lnTo>
                  <a:pt x="72" y="228"/>
                </a:lnTo>
                <a:lnTo>
                  <a:pt x="72" y="229"/>
                </a:lnTo>
                <a:lnTo>
                  <a:pt x="72" y="230"/>
                </a:lnTo>
                <a:lnTo>
                  <a:pt x="72" y="231"/>
                </a:lnTo>
                <a:lnTo>
                  <a:pt x="72" y="232"/>
                </a:lnTo>
                <a:lnTo>
                  <a:pt x="72" y="233"/>
                </a:lnTo>
                <a:lnTo>
                  <a:pt x="72" y="236"/>
                </a:lnTo>
                <a:lnTo>
                  <a:pt x="72" y="237"/>
                </a:lnTo>
                <a:lnTo>
                  <a:pt x="72" y="239"/>
                </a:lnTo>
                <a:lnTo>
                  <a:pt x="71" y="241"/>
                </a:lnTo>
                <a:lnTo>
                  <a:pt x="71" y="242"/>
                </a:lnTo>
                <a:lnTo>
                  <a:pt x="71" y="244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29" name="Freeform 96">
            <a:extLst>
              <a:ext uri="{FF2B5EF4-FFF2-40B4-BE49-F238E27FC236}">
                <a16:creationId xmlns:a16="http://schemas.microsoft.com/office/drawing/2014/main" id="{264ABBD8-9331-9349-90FD-81A533875E50}"/>
              </a:ext>
            </a:extLst>
          </p:cNvPr>
          <p:cNvSpPr>
            <a:spLocks/>
          </p:cNvSpPr>
          <p:nvPr/>
        </p:nvSpPr>
        <p:spPr bwMode="auto">
          <a:xfrm>
            <a:off x="5097463" y="2449513"/>
            <a:ext cx="79375" cy="269875"/>
          </a:xfrm>
          <a:custGeom>
            <a:avLst/>
            <a:gdLst>
              <a:gd name="T0" fmla="*/ 2147483647 w 72"/>
              <a:gd name="T1" fmla="*/ 2147483647 h 245"/>
              <a:gd name="T2" fmla="*/ 2147483647 w 72"/>
              <a:gd name="T3" fmla="*/ 2147483647 h 245"/>
              <a:gd name="T4" fmla="*/ 2147483647 w 72"/>
              <a:gd name="T5" fmla="*/ 2147483647 h 245"/>
              <a:gd name="T6" fmla="*/ 2147483647 w 72"/>
              <a:gd name="T7" fmla="*/ 2147483647 h 245"/>
              <a:gd name="T8" fmla="*/ 2147483647 w 72"/>
              <a:gd name="T9" fmla="*/ 2147483647 h 245"/>
              <a:gd name="T10" fmla="*/ 2147483647 w 72"/>
              <a:gd name="T11" fmla="*/ 2147483647 h 245"/>
              <a:gd name="T12" fmla="*/ 2147483647 w 72"/>
              <a:gd name="T13" fmla="*/ 2147483647 h 245"/>
              <a:gd name="T14" fmla="*/ 2147483647 w 72"/>
              <a:gd name="T15" fmla="*/ 2147483647 h 245"/>
              <a:gd name="T16" fmla="*/ 2147483647 w 72"/>
              <a:gd name="T17" fmla="*/ 2147483647 h 245"/>
              <a:gd name="T18" fmla="*/ 2147483647 w 72"/>
              <a:gd name="T19" fmla="*/ 2147483647 h 245"/>
              <a:gd name="T20" fmla="*/ 2147483647 w 72"/>
              <a:gd name="T21" fmla="*/ 2147483647 h 245"/>
              <a:gd name="T22" fmla="*/ 2147483647 w 72"/>
              <a:gd name="T23" fmla="*/ 2147483647 h 245"/>
              <a:gd name="T24" fmla="*/ 2147483647 w 72"/>
              <a:gd name="T25" fmla="*/ 2147483647 h 245"/>
              <a:gd name="T26" fmla="*/ 2147483647 w 72"/>
              <a:gd name="T27" fmla="*/ 2147483647 h 245"/>
              <a:gd name="T28" fmla="*/ 2147483647 w 72"/>
              <a:gd name="T29" fmla="*/ 2147483647 h 245"/>
              <a:gd name="T30" fmla="*/ 2147483647 w 72"/>
              <a:gd name="T31" fmla="*/ 2147483647 h 245"/>
              <a:gd name="T32" fmla="*/ 2147483647 w 72"/>
              <a:gd name="T33" fmla="*/ 2147483647 h 245"/>
              <a:gd name="T34" fmla="*/ 2147483647 w 72"/>
              <a:gd name="T35" fmla="*/ 2147483647 h 245"/>
              <a:gd name="T36" fmla="*/ 2147483647 w 72"/>
              <a:gd name="T37" fmla="*/ 2147483647 h 245"/>
              <a:gd name="T38" fmla="*/ 2147483647 w 72"/>
              <a:gd name="T39" fmla="*/ 2147483647 h 245"/>
              <a:gd name="T40" fmla="*/ 2147483647 w 72"/>
              <a:gd name="T41" fmla="*/ 2147483647 h 245"/>
              <a:gd name="T42" fmla="*/ 2147483647 w 72"/>
              <a:gd name="T43" fmla="*/ 2147483647 h 245"/>
              <a:gd name="T44" fmla="*/ 2147483647 w 72"/>
              <a:gd name="T45" fmla="*/ 2147483647 h 245"/>
              <a:gd name="T46" fmla="*/ 2147483647 w 72"/>
              <a:gd name="T47" fmla="*/ 2147483647 h 245"/>
              <a:gd name="T48" fmla="*/ 2147483647 w 72"/>
              <a:gd name="T49" fmla="*/ 2147483647 h 245"/>
              <a:gd name="T50" fmla="*/ 2147483647 w 72"/>
              <a:gd name="T51" fmla="*/ 2147483647 h 245"/>
              <a:gd name="T52" fmla="*/ 2147483647 w 72"/>
              <a:gd name="T53" fmla="*/ 2147483647 h 245"/>
              <a:gd name="T54" fmla="*/ 2147483647 w 72"/>
              <a:gd name="T55" fmla="*/ 2147483647 h 245"/>
              <a:gd name="T56" fmla="*/ 2147483647 w 72"/>
              <a:gd name="T57" fmla="*/ 2147483647 h 245"/>
              <a:gd name="T58" fmla="*/ 2147483647 w 72"/>
              <a:gd name="T59" fmla="*/ 2147483647 h 245"/>
              <a:gd name="T60" fmla="*/ 2147483647 w 72"/>
              <a:gd name="T61" fmla="*/ 2147483647 h 245"/>
              <a:gd name="T62" fmla="*/ 2147483647 w 72"/>
              <a:gd name="T63" fmla="*/ 2147483647 h 245"/>
              <a:gd name="T64" fmla="*/ 2147483647 w 72"/>
              <a:gd name="T65" fmla="*/ 2147483647 h 245"/>
              <a:gd name="T66" fmla="*/ 2147483647 w 72"/>
              <a:gd name="T67" fmla="*/ 2147483647 h 245"/>
              <a:gd name="T68" fmla="*/ 2147483647 w 72"/>
              <a:gd name="T69" fmla="*/ 2147483647 h 245"/>
              <a:gd name="T70" fmla="*/ 2147483647 w 72"/>
              <a:gd name="T71" fmla="*/ 2147483647 h 245"/>
              <a:gd name="T72" fmla="*/ 2147483647 w 72"/>
              <a:gd name="T73" fmla="*/ 2147483647 h 245"/>
              <a:gd name="T74" fmla="*/ 2147483647 w 72"/>
              <a:gd name="T75" fmla="*/ 2147483647 h 245"/>
              <a:gd name="T76" fmla="*/ 2147483647 w 72"/>
              <a:gd name="T77" fmla="*/ 2147483647 h 245"/>
              <a:gd name="T78" fmla="*/ 2147483647 w 72"/>
              <a:gd name="T79" fmla="*/ 2147483647 h 245"/>
              <a:gd name="T80" fmla="*/ 2147483647 w 72"/>
              <a:gd name="T81" fmla="*/ 2147483647 h 245"/>
              <a:gd name="T82" fmla="*/ 2147483647 w 72"/>
              <a:gd name="T83" fmla="*/ 2147483647 h 245"/>
              <a:gd name="T84" fmla="*/ 2147483647 w 72"/>
              <a:gd name="T85" fmla="*/ 2147483647 h 245"/>
              <a:gd name="T86" fmla="*/ 2147483647 w 72"/>
              <a:gd name="T87" fmla="*/ 2147483647 h 245"/>
              <a:gd name="T88" fmla="*/ 2147483647 w 72"/>
              <a:gd name="T89" fmla="*/ 2147483647 h 245"/>
              <a:gd name="T90" fmla="*/ 2147483647 w 72"/>
              <a:gd name="T91" fmla="*/ 2147483647 h 245"/>
              <a:gd name="T92" fmla="*/ 2147483647 w 72"/>
              <a:gd name="T93" fmla="*/ 2147483647 h 245"/>
              <a:gd name="T94" fmla="*/ 2147483647 w 72"/>
              <a:gd name="T95" fmla="*/ 2147483647 h 245"/>
              <a:gd name="T96" fmla="*/ 2147483647 w 72"/>
              <a:gd name="T97" fmla="*/ 2147483647 h 245"/>
              <a:gd name="T98" fmla="*/ 2147483647 w 72"/>
              <a:gd name="T99" fmla="*/ 2147483647 h 245"/>
              <a:gd name="T100" fmla="*/ 2147483647 w 72"/>
              <a:gd name="T101" fmla="*/ 2147483647 h 245"/>
              <a:gd name="T102" fmla="*/ 2147483647 w 72"/>
              <a:gd name="T103" fmla="*/ 2147483647 h 245"/>
              <a:gd name="T104" fmla="*/ 2147483647 w 72"/>
              <a:gd name="T105" fmla="*/ 2147483647 h 245"/>
              <a:gd name="T106" fmla="*/ 2147483647 w 72"/>
              <a:gd name="T107" fmla="*/ 2147483647 h 245"/>
              <a:gd name="T108" fmla="*/ 2147483647 w 72"/>
              <a:gd name="T109" fmla="*/ 2147483647 h 245"/>
              <a:gd name="T110" fmla="*/ 2147483647 w 72"/>
              <a:gd name="T111" fmla="*/ 2147483647 h 245"/>
              <a:gd name="T112" fmla="*/ 2147483647 w 72"/>
              <a:gd name="T113" fmla="*/ 2147483647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72"/>
              <a:gd name="T172" fmla="*/ 0 h 245"/>
              <a:gd name="T173" fmla="*/ 72 w 7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72" h="245">
                <a:moveTo>
                  <a:pt x="0" y="245"/>
                </a:moveTo>
                <a:lnTo>
                  <a:pt x="2" y="241"/>
                </a:lnTo>
                <a:lnTo>
                  <a:pt x="3" y="239"/>
                </a:lnTo>
                <a:lnTo>
                  <a:pt x="4" y="236"/>
                </a:lnTo>
                <a:lnTo>
                  <a:pt x="6" y="234"/>
                </a:lnTo>
                <a:lnTo>
                  <a:pt x="7" y="232"/>
                </a:lnTo>
                <a:lnTo>
                  <a:pt x="8" y="230"/>
                </a:lnTo>
                <a:lnTo>
                  <a:pt x="9" y="229"/>
                </a:lnTo>
                <a:lnTo>
                  <a:pt x="10" y="227"/>
                </a:lnTo>
                <a:lnTo>
                  <a:pt x="11" y="225"/>
                </a:lnTo>
                <a:lnTo>
                  <a:pt x="11" y="224"/>
                </a:lnTo>
                <a:lnTo>
                  <a:pt x="12" y="223"/>
                </a:lnTo>
                <a:lnTo>
                  <a:pt x="13" y="221"/>
                </a:lnTo>
                <a:lnTo>
                  <a:pt x="14" y="220"/>
                </a:lnTo>
                <a:lnTo>
                  <a:pt x="14" y="219"/>
                </a:lnTo>
                <a:lnTo>
                  <a:pt x="15" y="218"/>
                </a:lnTo>
                <a:lnTo>
                  <a:pt x="15" y="217"/>
                </a:lnTo>
                <a:lnTo>
                  <a:pt x="16" y="216"/>
                </a:lnTo>
                <a:lnTo>
                  <a:pt x="16" y="215"/>
                </a:lnTo>
                <a:lnTo>
                  <a:pt x="17" y="214"/>
                </a:lnTo>
                <a:lnTo>
                  <a:pt x="17" y="213"/>
                </a:lnTo>
                <a:lnTo>
                  <a:pt x="18" y="212"/>
                </a:lnTo>
                <a:lnTo>
                  <a:pt x="18" y="211"/>
                </a:lnTo>
                <a:lnTo>
                  <a:pt x="18" y="210"/>
                </a:lnTo>
                <a:lnTo>
                  <a:pt x="19" y="209"/>
                </a:lnTo>
                <a:lnTo>
                  <a:pt x="19" y="208"/>
                </a:lnTo>
                <a:lnTo>
                  <a:pt x="20" y="207"/>
                </a:lnTo>
                <a:lnTo>
                  <a:pt x="20" y="206"/>
                </a:lnTo>
                <a:lnTo>
                  <a:pt x="21" y="205"/>
                </a:lnTo>
                <a:lnTo>
                  <a:pt x="21" y="204"/>
                </a:lnTo>
                <a:lnTo>
                  <a:pt x="22" y="203"/>
                </a:lnTo>
                <a:lnTo>
                  <a:pt x="22" y="202"/>
                </a:lnTo>
                <a:lnTo>
                  <a:pt x="23" y="199"/>
                </a:lnTo>
                <a:lnTo>
                  <a:pt x="23" y="198"/>
                </a:lnTo>
                <a:lnTo>
                  <a:pt x="24" y="197"/>
                </a:lnTo>
                <a:lnTo>
                  <a:pt x="24" y="195"/>
                </a:lnTo>
                <a:lnTo>
                  <a:pt x="25" y="194"/>
                </a:lnTo>
                <a:lnTo>
                  <a:pt x="25" y="193"/>
                </a:lnTo>
                <a:lnTo>
                  <a:pt x="26" y="192"/>
                </a:lnTo>
                <a:lnTo>
                  <a:pt x="26" y="191"/>
                </a:lnTo>
                <a:lnTo>
                  <a:pt x="26" y="190"/>
                </a:lnTo>
                <a:lnTo>
                  <a:pt x="27" y="189"/>
                </a:lnTo>
                <a:lnTo>
                  <a:pt x="27" y="188"/>
                </a:lnTo>
                <a:lnTo>
                  <a:pt x="28" y="188"/>
                </a:lnTo>
                <a:lnTo>
                  <a:pt x="28" y="187"/>
                </a:lnTo>
                <a:lnTo>
                  <a:pt x="28" y="186"/>
                </a:lnTo>
                <a:lnTo>
                  <a:pt x="29" y="185"/>
                </a:lnTo>
                <a:lnTo>
                  <a:pt x="29" y="184"/>
                </a:lnTo>
                <a:lnTo>
                  <a:pt x="29" y="183"/>
                </a:lnTo>
                <a:lnTo>
                  <a:pt x="30" y="182"/>
                </a:lnTo>
                <a:lnTo>
                  <a:pt x="30" y="181"/>
                </a:lnTo>
                <a:lnTo>
                  <a:pt x="31" y="180"/>
                </a:lnTo>
                <a:lnTo>
                  <a:pt x="31" y="179"/>
                </a:lnTo>
                <a:lnTo>
                  <a:pt x="31" y="178"/>
                </a:lnTo>
                <a:lnTo>
                  <a:pt x="32" y="177"/>
                </a:lnTo>
                <a:lnTo>
                  <a:pt x="32" y="176"/>
                </a:lnTo>
                <a:lnTo>
                  <a:pt x="33" y="174"/>
                </a:lnTo>
                <a:lnTo>
                  <a:pt x="33" y="173"/>
                </a:lnTo>
                <a:lnTo>
                  <a:pt x="34" y="172"/>
                </a:lnTo>
                <a:lnTo>
                  <a:pt x="34" y="171"/>
                </a:lnTo>
                <a:lnTo>
                  <a:pt x="35" y="169"/>
                </a:lnTo>
                <a:lnTo>
                  <a:pt x="35" y="168"/>
                </a:lnTo>
                <a:lnTo>
                  <a:pt x="36" y="166"/>
                </a:lnTo>
                <a:lnTo>
                  <a:pt x="37" y="164"/>
                </a:lnTo>
                <a:lnTo>
                  <a:pt x="37" y="163"/>
                </a:lnTo>
                <a:lnTo>
                  <a:pt x="39" y="161"/>
                </a:lnTo>
                <a:lnTo>
                  <a:pt x="39" y="160"/>
                </a:lnTo>
                <a:lnTo>
                  <a:pt x="40" y="159"/>
                </a:lnTo>
                <a:lnTo>
                  <a:pt x="40" y="156"/>
                </a:lnTo>
                <a:lnTo>
                  <a:pt x="41" y="155"/>
                </a:lnTo>
                <a:lnTo>
                  <a:pt x="41" y="154"/>
                </a:lnTo>
                <a:lnTo>
                  <a:pt x="41" y="153"/>
                </a:lnTo>
                <a:lnTo>
                  <a:pt x="42" y="152"/>
                </a:lnTo>
                <a:lnTo>
                  <a:pt x="42" y="151"/>
                </a:lnTo>
                <a:lnTo>
                  <a:pt x="42" y="150"/>
                </a:lnTo>
                <a:lnTo>
                  <a:pt x="43" y="149"/>
                </a:lnTo>
                <a:lnTo>
                  <a:pt x="43" y="148"/>
                </a:lnTo>
                <a:lnTo>
                  <a:pt x="44" y="147"/>
                </a:lnTo>
                <a:lnTo>
                  <a:pt x="44" y="146"/>
                </a:lnTo>
                <a:lnTo>
                  <a:pt x="44" y="145"/>
                </a:lnTo>
                <a:lnTo>
                  <a:pt x="44" y="144"/>
                </a:lnTo>
                <a:lnTo>
                  <a:pt x="45" y="143"/>
                </a:lnTo>
                <a:lnTo>
                  <a:pt x="45" y="142"/>
                </a:lnTo>
                <a:lnTo>
                  <a:pt x="45" y="141"/>
                </a:lnTo>
                <a:lnTo>
                  <a:pt x="46" y="140"/>
                </a:lnTo>
                <a:lnTo>
                  <a:pt x="46" y="139"/>
                </a:lnTo>
                <a:lnTo>
                  <a:pt x="46" y="138"/>
                </a:lnTo>
                <a:lnTo>
                  <a:pt x="47" y="137"/>
                </a:lnTo>
                <a:lnTo>
                  <a:pt x="47" y="136"/>
                </a:lnTo>
                <a:lnTo>
                  <a:pt x="48" y="135"/>
                </a:lnTo>
                <a:lnTo>
                  <a:pt x="48" y="133"/>
                </a:lnTo>
                <a:lnTo>
                  <a:pt x="48" y="132"/>
                </a:lnTo>
                <a:lnTo>
                  <a:pt x="49" y="130"/>
                </a:lnTo>
                <a:lnTo>
                  <a:pt x="49" y="129"/>
                </a:lnTo>
                <a:lnTo>
                  <a:pt x="50" y="127"/>
                </a:lnTo>
                <a:lnTo>
                  <a:pt x="50" y="126"/>
                </a:lnTo>
                <a:lnTo>
                  <a:pt x="51" y="124"/>
                </a:lnTo>
                <a:lnTo>
                  <a:pt x="51" y="123"/>
                </a:lnTo>
                <a:lnTo>
                  <a:pt x="52" y="121"/>
                </a:lnTo>
                <a:lnTo>
                  <a:pt x="52" y="120"/>
                </a:lnTo>
                <a:lnTo>
                  <a:pt x="52" y="119"/>
                </a:lnTo>
                <a:lnTo>
                  <a:pt x="53" y="118"/>
                </a:lnTo>
                <a:lnTo>
                  <a:pt x="53" y="116"/>
                </a:lnTo>
                <a:lnTo>
                  <a:pt x="53" y="115"/>
                </a:lnTo>
                <a:lnTo>
                  <a:pt x="54" y="114"/>
                </a:lnTo>
                <a:lnTo>
                  <a:pt x="54" y="113"/>
                </a:lnTo>
                <a:lnTo>
                  <a:pt x="54" y="112"/>
                </a:lnTo>
                <a:lnTo>
                  <a:pt x="55" y="111"/>
                </a:lnTo>
                <a:lnTo>
                  <a:pt x="55" y="110"/>
                </a:lnTo>
                <a:lnTo>
                  <a:pt x="55" y="109"/>
                </a:lnTo>
                <a:lnTo>
                  <a:pt x="56" y="108"/>
                </a:lnTo>
                <a:lnTo>
                  <a:pt x="56" y="107"/>
                </a:lnTo>
                <a:lnTo>
                  <a:pt x="56" y="106"/>
                </a:lnTo>
                <a:lnTo>
                  <a:pt x="56" y="105"/>
                </a:lnTo>
                <a:lnTo>
                  <a:pt x="57" y="104"/>
                </a:lnTo>
                <a:lnTo>
                  <a:pt x="57" y="103"/>
                </a:lnTo>
                <a:lnTo>
                  <a:pt x="57" y="102"/>
                </a:lnTo>
                <a:lnTo>
                  <a:pt x="58" y="101"/>
                </a:lnTo>
                <a:lnTo>
                  <a:pt x="58" y="100"/>
                </a:lnTo>
                <a:lnTo>
                  <a:pt x="58" y="99"/>
                </a:lnTo>
                <a:lnTo>
                  <a:pt x="59" y="98"/>
                </a:lnTo>
                <a:lnTo>
                  <a:pt x="59" y="96"/>
                </a:lnTo>
                <a:lnTo>
                  <a:pt x="60" y="95"/>
                </a:lnTo>
                <a:lnTo>
                  <a:pt x="60" y="93"/>
                </a:lnTo>
                <a:lnTo>
                  <a:pt x="61" y="92"/>
                </a:lnTo>
                <a:lnTo>
                  <a:pt x="61" y="90"/>
                </a:lnTo>
                <a:lnTo>
                  <a:pt x="62" y="88"/>
                </a:lnTo>
                <a:lnTo>
                  <a:pt x="62" y="87"/>
                </a:lnTo>
                <a:lnTo>
                  <a:pt x="63" y="86"/>
                </a:lnTo>
                <a:lnTo>
                  <a:pt x="63" y="84"/>
                </a:lnTo>
                <a:lnTo>
                  <a:pt x="63" y="83"/>
                </a:lnTo>
                <a:lnTo>
                  <a:pt x="64" y="82"/>
                </a:lnTo>
                <a:lnTo>
                  <a:pt x="64" y="81"/>
                </a:lnTo>
                <a:lnTo>
                  <a:pt x="64" y="80"/>
                </a:lnTo>
                <a:lnTo>
                  <a:pt x="65" y="79"/>
                </a:lnTo>
                <a:lnTo>
                  <a:pt x="65" y="78"/>
                </a:lnTo>
                <a:lnTo>
                  <a:pt x="65" y="77"/>
                </a:lnTo>
                <a:lnTo>
                  <a:pt x="65" y="76"/>
                </a:lnTo>
                <a:lnTo>
                  <a:pt x="65" y="74"/>
                </a:lnTo>
                <a:lnTo>
                  <a:pt x="66" y="73"/>
                </a:lnTo>
                <a:lnTo>
                  <a:pt x="66" y="72"/>
                </a:lnTo>
                <a:lnTo>
                  <a:pt x="66" y="71"/>
                </a:lnTo>
                <a:lnTo>
                  <a:pt x="66" y="70"/>
                </a:lnTo>
                <a:lnTo>
                  <a:pt x="66" y="69"/>
                </a:lnTo>
                <a:lnTo>
                  <a:pt x="67" y="68"/>
                </a:lnTo>
                <a:lnTo>
                  <a:pt x="67" y="67"/>
                </a:lnTo>
                <a:lnTo>
                  <a:pt x="67" y="66"/>
                </a:lnTo>
                <a:lnTo>
                  <a:pt x="67" y="65"/>
                </a:lnTo>
                <a:lnTo>
                  <a:pt x="67" y="64"/>
                </a:lnTo>
                <a:lnTo>
                  <a:pt x="67" y="63"/>
                </a:lnTo>
                <a:lnTo>
                  <a:pt x="67" y="62"/>
                </a:lnTo>
                <a:lnTo>
                  <a:pt x="67" y="61"/>
                </a:lnTo>
                <a:lnTo>
                  <a:pt x="67" y="60"/>
                </a:lnTo>
                <a:lnTo>
                  <a:pt x="67" y="58"/>
                </a:lnTo>
                <a:lnTo>
                  <a:pt x="67" y="57"/>
                </a:lnTo>
                <a:lnTo>
                  <a:pt x="68" y="55"/>
                </a:lnTo>
                <a:lnTo>
                  <a:pt x="68" y="54"/>
                </a:lnTo>
                <a:lnTo>
                  <a:pt x="68" y="53"/>
                </a:lnTo>
                <a:lnTo>
                  <a:pt x="68" y="52"/>
                </a:lnTo>
                <a:lnTo>
                  <a:pt x="68" y="50"/>
                </a:lnTo>
                <a:lnTo>
                  <a:pt x="68" y="49"/>
                </a:lnTo>
                <a:lnTo>
                  <a:pt x="68" y="48"/>
                </a:lnTo>
                <a:lnTo>
                  <a:pt x="68" y="47"/>
                </a:lnTo>
                <a:lnTo>
                  <a:pt x="68" y="46"/>
                </a:lnTo>
                <a:lnTo>
                  <a:pt x="68" y="45"/>
                </a:lnTo>
                <a:lnTo>
                  <a:pt x="68" y="44"/>
                </a:lnTo>
                <a:lnTo>
                  <a:pt x="69" y="44"/>
                </a:lnTo>
                <a:lnTo>
                  <a:pt x="69" y="43"/>
                </a:lnTo>
                <a:lnTo>
                  <a:pt x="69" y="42"/>
                </a:lnTo>
                <a:lnTo>
                  <a:pt x="69" y="41"/>
                </a:lnTo>
                <a:lnTo>
                  <a:pt x="69" y="40"/>
                </a:lnTo>
                <a:lnTo>
                  <a:pt x="69" y="39"/>
                </a:lnTo>
                <a:lnTo>
                  <a:pt x="69" y="38"/>
                </a:lnTo>
                <a:lnTo>
                  <a:pt x="70" y="37"/>
                </a:lnTo>
                <a:lnTo>
                  <a:pt x="70" y="36"/>
                </a:lnTo>
                <a:lnTo>
                  <a:pt x="70" y="35"/>
                </a:lnTo>
                <a:lnTo>
                  <a:pt x="70" y="34"/>
                </a:lnTo>
                <a:lnTo>
                  <a:pt x="70" y="32"/>
                </a:lnTo>
                <a:lnTo>
                  <a:pt x="71" y="32"/>
                </a:lnTo>
                <a:lnTo>
                  <a:pt x="71" y="31"/>
                </a:lnTo>
                <a:lnTo>
                  <a:pt x="71" y="30"/>
                </a:lnTo>
                <a:lnTo>
                  <a:pt x="71" y="29"/>
                </a:lnTo>
                <a:lnTo>
                  <a:pt x="71" y="28"/>
                </a:lnTo>
                <a:lnTo>
                  <a:pt x="71" y="27"/>
                </a:lnTo>
                <a:lnTo>
                  <a:pt x="72" y="26"/>
                </a:lnTo>
                <a:lnTo>
                  <a:pt x="72" y="25"/>
                </a:lnTo>
                <a:lnTo>
                  <a:pt x="72" y="24"/>
                </a:lnTo>
                <a:lnTo>
                  <a:pt x="72" y="23"/>
                </a:lnTo>
                <a:lnTo>
                  <a:pt x="72" y="22"/>
                </a:lnTo>
                <a:lnTo>
                  <a:pt x="72" y="21"/>
                </a:lnTo>
                <a:lnTo>
                  <a:pt x="72" y="20"/>
                </a:lnTo>
                <a:lnTo>
                  <a:pt x="72" y="19"/>
                </a:lnTo>
                <a:lnTo>
                  <a:pt x="72" y="18"/>
                </a:lnTo>
                <a:lnTo>
                  <a:pt x="72" y="17"/>
                </a:lnTo>
                <a:lnTo>
                  <a:pt x="72" y="16"/>
                </a:lnTo>
                <a:lnTo>
                  <a:pt x="72" y="15"/>
                </a:lnTo>
                <a:lnTo>
                  <a:pt x="72" y="14"/>
                </a:lnTo>
                <a:lnTo>
                  <a:pt x="72" y="13"/>
                </a:lnTo>
                <a:lnTo>
                  <a:pt x="72" y="11"/>
                </a:lnTo>
                <a:lnTo>
                  <a:pt x="72" y="10"/>
                </a:lnTo>
                <a:lnTo>
                  <a:pt x="72" y="9"/>
                </a:lnTo>
                <a:lnTo>
                  <a:pt x="72" y="7"/>
                </a:lnTo>
                <a:lnTo>
                  <a:pt x="72" y="6"/>
                </a:lnTo>
                <a:lnTo>
                  <a:pt x="71" y="4"/>
                </a:lnTo>
                <a:lnTo>
                  <a:pt x="71" y="2"/>
                </a:lnTo>
                <a:lnTo>
                  <a:pt x="71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30" name="Freeform 97">
            <a:extLst>
              <a:ext uri="{FF2B5EF4-FFF2-40B4-BE49-F238E27FC236}">
                <a16:creationId xmlns:a16="http://schemas.microsoft.com/office/drawing/2014/main" id="{A29AC8CD-CEDE-DF4F-82B8-B4DBB92A865A}"/>
              </a:ext>
            </a:extLst>
          </p:cNvPr>
          <p:cNvSpPr>
            <a:spLocks/>
          </p:cNvSpPr>
          <p:nvPr/>
        </p:nvSpPr>
        <p:spPr bwMode="auto">
          <a:xfrm>
            <a:off x="5016500" y="2182813"/>
            <a:ext cx="79375" cy="269875"/>
          </a:xfrm>
          <a:custGeom>
            <a:avLst/>
            <a:gdLst>
              <a:gd name="T0" fmla="*/ 2147483647 w 72"/>
              <a:gd name="T1" fmla="*/ 2147483647 h 244"/>
              <a:gd name="T2" fmla="*/ 2147483647 w 72"/>
              <a:gd name="T3" fmla="*/ 2147483647 h 244"/>
              <a:gd name="T4" fmla="*/ 2147483647 w 72"/>
              <a:gd name="T5" fmla="*/ 2147483647 h 244"/>
              <a:gd name="T6" fmla="*/ 2147483647 w 72"/>
              <a:gd name="T7" fmla="*/ 2147483647 h 244"/>
              <a:gd name="T8" fmla="*/ 2147483647 w 72"/>
              <a:gd name="T9" fmla="*/ 2147483647 h 244"/>
              <a:gd name="T10" fmla="*/ 2147483647 w 72"/>
              <a:gd name="T11" fmla="*/ 2147483647 h 244"/>
              <a:gd name="T12" fmla="*/ 2147483647 w 72"/>
              <a:gd name="T13" fmla="*/ 2147483647 h 244"/>
              <a:gd name="T14" fmla="*/ 2147483647 w 72"/>
              <a:gd name="T15" fmla="*/ 2147483647 h 244"/>
              <a:gd name="T16" fmla="*/ 2147483647 w 72"/>
              <a:gd name="T17" fmla="*/ 2147483647 h 244"/>
              <a:gd name="T18" fmla="*/ 2147483647 w 72"/>
              <a:gd name="T19" fmla="*/ 2147483647 h 244"/>
              <a:gd name="T20" fmla="*/ 2147483647 w 72"/>
              <a:gd name="T21" fmla="*/ 2147483647 h 244"/>
              <a:gd name="T22" fmla="*/ 2147483647 w 72"/>
              <a:gd name="T23" fmla="*/ 2147483647 h 244"/>
              <a:gd name="T24" fmla="*/ 2147483647 w 72"/>
              <a:gd name="T25" fmla="*/ 2147483647 h 244"/>
              <a:gd name="T26" fmla="*/ 2147483647 w 72"/>
              <a:gd name="T27" fmla="*/ 2147483647 h 244"/>
              <a:gd name="T28" fmla="*/ 2147483647 w 72"/>
              <a:gd name="T29" fmla="*/ 2147483647 h 244"/>
              <a:gd name="T30" fmla="*/ 2147483647 w 72"/>
              <a:gd name="T31" fmla="*/ 2147483647 h 244"/>
              <a:gd name="T32" fmla="*/ 2147483647 w 72"/>
              <a:gd name="T33" fmla="*/ 2147483647 h 244"/>
              <a:gd name="T34" fmla="*/ 2147483647 w 72"/>
              <a:gd name="T35" fmla="*/ 2147483647 h 244"/>
              <a:gd name="T36" fmla="*/ 2147483647 w 72"/>
              <a:gd name="T37" fmla="*/ 2147483647 h 244"/>
              <a:gd name="T38" fmla="*/ 2147483647 w 72"/>
              <a:gd name="T39" fmla="*/ 2147483647 h 244"/>
              <a:gd name="T40" fmla="*/ 2147483647 w 72"/>
              <a:gd name="T41" fmla="*/ 2147483647 h 244"/>
              <a:gd name="T42" fmla="*/ 2147483647 w 72"/>
              <a:gd name="T43" fmla="*/ 2147483647 h 244"/>
              <a:gd name="T44" fmla="*/ 2147483647 w 72"/>
              <a:gd name="T45" fmla="*/ 2147483647 h 244"/>
              <a:gd name="T46" fmla="*/ 2147483647 w 72"/>
              <a:gd name="T47" fmla="*/ 2147483647 h 244"/>
              <a:gd name="T48" fmla="*/ 2147483647 w 72"/>
              <a:gd name="T49" fmla="*/ 2147483647 h 244"/>
              <a:gd name="T50" fmla="*/ 2147483647 w 72"/>
              <a:gd name="T51" fmla="*/ 2147483647 h 244"/>
              <a:gd name="T52" fmla="*/ 2147483647 w 72"/>
              <a:gd name="T53" fmla="*/ 2147483647 h 244"/>
              <a:gd name="T54" fmla="*/ 2147483647 w 72"/>
              <a:gd name="T55" fmla="*/ 2147483647 h 244"/>
              <a:gd name="T56" fmla="*/ 2147483647 w 72"/>
              <a:gd name="T57" fmla="*/ 2147483647 h 244"/>
              <a:gd name="T58" fmla="*/ 2147483647 w 72"/>
              <a:gd name="T59" fmla="*/ 2147483647 h 244"/>
              <a:gd name="T60" fmla="*/ 2147483647 w 72"/>
              <a:gd name="T61" fmla="*/ 2147483647 h 244"/>
              <a:gd name="T62" fmla="*/ 2147483647 w 72"/>
              <a:gd name="T63" fmla="*/ 2147483647 h 244"/>
              <a:gd name="T64" fmla="*/ 2147483647 w 72"/>
              <a:gd name="T65" fmla="*/ 2147483647 h 244"/>
              <a:gd name="T66" fmla="*/ 2147483647 w 72"/>
              <a:gd name="T67" fmla="*/ 2147483647 h 244"/>
              <a:gd name="T68" fmla="*/ 2147483647 w 72"/>
              <a:gd name="T69" fmla="*/ 2147483647 h 244"/>
              <a:gd name="T70" fmla="*/ 2147483647 w 72"/>
              <a:gd name="T71" fmla="*/ 2147483647 h 244"/>
              <a:gd name="T72" fmla="*/ 2147483647 w 72"/>
              <a:gd name="T73" fmla="*/ 2147483647 h 244"/>
              <a:gd name="T74" fmla="*/ 2147483647 w 72"/>
              <a:gd name="T75" fmla="*/ 2147483647 h 244"/>
              <a:gd name="T76" fmla="*/ 2147483647 w 72"/>
              <a:gd name="T77" fmla="*/ 2147483647 h 244"/>
              <a:gd name="T78" fmla="*/ 2147483647 w 72"/>
              <a:gd name="T79" fmla="*/ 2147483647 h 244"/>
              <a:gd name="T80" fmla="*/ 2147483647 w 72"/>
              <a:gd name="T81" fmla="*/ 2147483647 h 244"/>
              <a:gd name="T82" fmla="*/ 2147483647 w 72"/>
              <a:gd name="T83" fmla="*/ 2147483647 h 244"/>
              <a:gd name="T84" fmla="*/ 2147483647 w 72"/>
              <a:gd name="T85" fmla="*/ 2147483647 h 244"/>
              <a:gd name="T86" fmla="*/ 2147483647 w 72"/>
              <a:gd name="T87" fmla="*/ 2147483647 h 244"/>
              <a:gd name="T88" fmla="*/ 2147483647 w 72"/>
              <a:gd name="T89" fmla="*/ 2147483647 h 244"/>
              <a:gd name="T90" fmla="*/ 2147483647 w 72"/>
              <a:gd name="T91" fmla="*/ 2147483647 h 244"/>
              <a:gd name="T92" fmla="*/ 2147483647 w 72"/>
              <a:gd name="T93" fmla="*/ 2147483647 h 244"/>
              <a:gd name="T94" fmla="*/ 2147483647 w 72"/>
              <a:gd name="T95" fmla="*/ 2147483647 h 244"/>
              <a:gd name="T96" fmla="*/ 2147483647 w 72"/>
              <a:gd name="T97" fmla="*/ 2147483647 h 244"/>
              <a:gd name="T98" fmla="*/ 2147483647 w 72"/>
              <a:gd name="T99" fmla="*/ 2147483647 h 244"/>
              <a:gd name="T100" fmla="*/ 2147483647 w 72"/>
              <a:gd name="T101" fmla="*/ 2147483647 h 244"/>
              <a:gd name="T102" fmla="*/ 2147483647 w 72"/>
              <a:gd name="T103" fmla="*/ 2147483647 h 244"/>
              <a:gd name="T104" fmla="*/ 2147483647 w 72"/>
              <a:gd name="T105" fmla="*/ 2147483647 h 244"/>
              <a:gd name="T106" fmla="*/ 2147483647 w 72"/>
              <a:gd name="T107" fmla="*/ 2147483647 h 244"/>
              <a:gd name="T108" fmla="*/ 2147483647 w 72"/>
              <a:gd name="T109" fmla="*/ 2147483647 h 244"/>
              <a:gd name="T110" fmla="*/ 2147483647 w 72"/>
              <a:gd name="T111" fmla="*/ 2147483647 h 244"/>
              <a:gd name="T112" fmla="*/ 2147483647 w 72"/>
              <a:gd name="T113" fmla="*/ 2147483647 h 24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72"/>
              <a:gd name="T172" fmla="*/ 0 h 244"/>
              <a:gd name="T173" fmla="*/ 72 w 72"/>
              <a:gd name="T174" fmla="*/ 244 h 244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72" h="244">
                <a:moveTo>
                  <a:pt x="0" y="0"/>
                </a:moveTo>
                <a:lnTo>
                  <a:pt x="2" y="2"/>
                </a:lnTo>
                <a:lnTo>
                  <a:pt x="3" y="5"/>
                </a:lnTo>
                <a:lnTo>
                  <a:pt x="4" y="7"/>
                </a:lnTo>
                <a:lnTo>
                  <a:pt x="6" y="9"/>
                </a:lnTo>
                <a:lnTo>
                  <a:pt x="7" y="11"/>
                </a:lnTo>
                <a:lnTo>
                  <a:pt x="8" y="13"/>
                </a:lnTo>
                <a:lnTo>
                  <a:pt x="9" y="15"/>
                </a:lnTo>
                <a:lnTo>
                  <a:pt x="10" y="16"/>
                </a:lnTo>
                <a:lnTo>
                  <a:pt x="11" y="18"/>
                </a:lnTo>
                <a:lnTo>
                  <a:pt x="11" y="19"/>
                </a:lnTo>
                <a:lnTo>
                  <a:pt x="12" y="21"/>
                </a:lnTo>
                <a:lnTo>
                  <a:pt x="13" y="22"/>
                </a:lnTo>
                <a:lnTo>
                  <a:pt x="14" y="23"/>
                </a:lnTo>
                <a:lnTo>
                  <a:pt x="14" y="24"/>
                </a:lnTo>
                <a:lnTo>
                  <a:pt x="15" y="27"/>
                </a:lnTo>
                <a:lnTo>
                  <a:pt x="15" y="28"/>
                </a:lnTo>
                <a:lnTo>
                  <a:pt x="16" y="29"/>
                </a:lnTo>
                <a:lnTo>
                  <a:pt x="16" y="30"/>
                </a:lnTo>
                <a:lnTo>
                  <a:pt x="17" y="31"/>
                </a:lnTo>
                <a:lnTo>
                  <a:pt x="18" y="32"/>
                </a:lnTo>
                <a:lnTo>
                  <a:pt x="18" y="33"/>
                </a:lnTo>
                <a:lnTo>
                  <a:pt x="18" y="34"/>
                </a:lnTo>
                <a:lnTo>
                  <a:pt x="19" y="35"/>
                </a:lnTo>
                <a:lnTo>
                  <a:pt x="19" y="36"/>
                </a:lnTo>
                <a:lnTo>
                  <a:pt x="20" y="37"/>
                </a:lnTo>
                <a:lnTo>
                  <a:pt x="20" y="38"/>
                </a:lnTo>
                <a:lnTo>
                  <a:pt x="21" y="39"/>
                </a:lnTo>
                <a:lnTo>
                  <a:pt x="21" y="40"/>
                </a:lnTo>
                <a:lnTo>
                  <a:pt x="22" y="42"/>
                </a:lnTo>
                <a:lnTo>
                  <a:pt x="22" y="43"/>
                </a:lnTo>
                <a:lnTo>
                  <a:pt x="23" y="44"/>
                </a:lnTo>
                <a:lnTo>
                  <a:pt x="23" y="46"/>
                </a:lnTo>
                <a:lnTo>
                  <a:pt x="24" y="47"/>
                </a:lnTo>
                <a:lnTo>
                  <a:pt x="24" y="48"/>
                </a:lnTo>
                <a:lnTo>
                  <a:pt x="25" y="49"/>
                </a:lnTo>
                <a:lnTo>
                  <a:pt x="25" y="50"/>
                </a:lnTo>
                <a:lnTo>
                  <a:pt x="26" y="51"/>
                </a:lnTo>
                <a:lnTo>
                  <a:pt x="26" y="52"/>
                </a:lnTo>
                <a:lnTo>
                  <a:pt x="26" y="53"/>
                </a:lnTo>
                <a:lnTo>
                  <a:pt x="27" y="54"/>
                </a:lnTo>
                <a:lnTo>
                  <a:pt x="27" y="55"/>
                </a:lnTo>
                <a:lnTo>
                  <a:pt x="28" y="56"/>
                </a:lnTo>
                <a:lnTo>
                  <a:pt x="28" y="57"/>
                </a:lnTo>
                <a:lnTo>
                  <a:pt x="29" y="58"/>
                </a:lnTo>
                <a:lnTo>
                  <a:pt x="29" y="59"/>
                </a:lnTo>
                <a:lnTo>
                  <a:pt x="29" y="60"/>
                </a:lnTo>
                <a:lnTo>
                  <a:pt x="29" y="61"/>
                </a:lnTo>
                <a:lnTo>
                  <a:pt x="30" y="61"/>
                </a:lnTo>
                <a:lnTo>
                  <a:pt x="30" y="62"/>
                </a:lnTo>
                <a:lnTo>
                  <a:pt x="30" y="63"/>
                </a:lnTo>
                <a:lnTo>
                  <a:pt x="31" y="64"/>
                </a:lnTo>
                <a:lnTo>
                  <a:pt x="31" y="65"/>
                </a:lnTo>
                <a:lnTo>
                  <a:pt x="31" y="66"/>
                </a:lnTo>
                <a:lnTo>
                  <a:pt x="32" y="68"/>
                </a:lnTo>
                <a:lnTo>
                  <a:pt x="32" y="69"/>
                </a:lnTo>
                <a:lnTo>
                  <a:pt x="33" y="70"/>
                </a:lnTo>
                <a:lnTo>
                  <a:pt x="33" y="71"/>
                </a:lnTo>
                <a:lnTo>
                  <a:pt x="34" y="73"/>
                </a:lnTo>
                <a:lnTo>
                  <a:pt x="34" y="74"/>
                </a:lnTo>
                <a:lnTo>
                  <a:pt x="35" y="75"/>
                </a:lnTo>
                <a:lnTo>
                  <a:pt x="35" y="77"/>
                </a:lnTo>
                <a:lnTo>
                  <a:pt x="36" y="79"/>
                </a:lnTo>
                <a:lnTo>
                  <a:pt x="37" y="80"/>
                </a:lnTo>
                <a:lnTo>
                  <a:pt x="37" y="82"/>
                </a:lnTo>
                <a:lnTo>
                  <a:pt x="39" y="83"/>
                </a:lnTo>
                <a:lnTo>
                  <a:pt x="39" y="85"/>
                </a:lnTo>
                <a:lnTo>
                  <a:pt x="40" y="86"/>
                </a:lnTo>
                <a:lnTo>
                  <a:pt x="40" y="87"/>
                </a:lnTo>
                <a:lnTo>
                  <a:pt x="41" y="88"/>
                </a:lnTo>
                <a:lnTo>
                  <a:pt x="41" y="89"/>
                </a:lnTo>
                <a:lnTo>
                  <a:pt x="41" y="90"/>
                </a:lnTo>
                <a:lnTo>
                  <a:pt x="42" y="91"/>
                </a:lnTo>
                <a:lnTo>
                  <a:pt x="42" y="92"/>
                </a:lnTo>
                <a:lnTo>
                  <a:pt x="42" y="93"/>
                </a:lnTo>
                <a:lnTo>
                  <a:pt x="43" y="94"/>
                </a:lnTo>
                <a:lnTo>
                  <a:pt x="43" y="95"/>
                </a:lnTo>
                <a:lnTo>
                  <a:pt x="43" y="96"/>
                </a:lnTo>
                <a:lnTo>
                  <a:pt x="44" y="97"/>
                </a:lnTo>
                <a:lnTo>
                  <a:pt x="44" y="98"/>
                </a:lnTo>
                <a:lnTo>
                  <a:pt x="44" y="99"/>
                </a:lnTo>
                <a:lnTo>
                  <a:pt x="45" y="100"/>
                </a:lnTo>
                <a:lnTo>
                  <a:pt x="45" y="101"/>
                </a:lnTo>
                <a:lnTo>
                  <a:pt x="45" y="102"/>
                </a:lnTo>
                <a:lnTo>
                  <a:pt x="46" y="103"/>
                </a:lnTo>
                <a:lnTo>
                  <a:pt x="46" y="104"/>
                </a:lnTo>
                <a:lnTo>
                  <a:pt x="46" y="105"/>
                </a:lnTo>
                <a:lnTo>
                  <a:pt x="47" y="106"/>
                </a:lnTo>
                <a:lnTo>
                  <a:pt x="47" y="107"/>
                </a:lnTo>
                <a:lnTo>
                  <a:pt x="48" y="110"/>
                </a:lnTo>
                <a:lnTo>
                  <a:pt x="48" y="111"/>
                </a:lnTo>
                <a:lnTo>
                  <a:pt x="48" y="113"/>
                </a:lnTo>
                <a:lnTo>
                  <a:pt x="49" y="114"/>
                </a:lnTo>
                <a:lnTo>
                  <a:pt x="49" y="116"/>
                </a:lnTo>
                <a:lnTo>
                  <a:pt x="50" y="117"/>
                </a:lnTo>
                <a:lnTo>
                  <a:pt x="50" y="119"/>
                </a:lnTo>
                <a:lnTo>
                  <a:pt x="51" y="120"/>
                </a:lnTo>
                <a:lnTo>
                  <a:pt x="51" y="122"/>
                </a:lnTo>
                <a:lnTo>
                  <a:pt x="52" y="123"/>
                </a:lnTo>
                <a:lnTo>
                  <a:pt x="52" y="124"/>
                </a:lnTo>
                <a:lnTo>
                  <a:pt x="52" y="125"/>
                </a:lnTo>
                <a:lnTo>
                  <a:pt x="53" y="126"/>
                </a:lnTo>
                <a:lnTo>
                  <a:pt x="53" y="127"/>
                </a:lnTo>
                <a:lnTo>
                  <a:pt x="53" y="128"/>
                </a:lnTo>
                <a:lnTo>
                  <a:pt x="54" y="129"/>
                </a:lnTo>
                <a:lnTo>
                  <a:pt x="54" y="130"/>
                </a:lnTo>
                <a:lnTo>
                  <a:pt x="54" y="131"/>
                </a:lnTo>
                <a:lnTo>
                  <a:pt x="55" y="132"/>
                </a:lnTo>
                <a:lnTo>
                  <a:pt x="55" y="133"/>
                </a:lnTo>
                <a:lnTo>
                  <a:pt x="55" y="134"/>
                </a:lnTo>
                <a:lnTo>
                  <a:pt x="55" y="135"/>
                </a:lnTo>
                <a:lnTo>
                  <a:pt x="56" y="135"/>
                </a:lnTo>
                <a:lnTo>
                  <a:pt x="56" y="136"/>
                </a:lnTo>
                <a:lnTo>
                  <a:pt x="56" y="137"/>
                </a:lnTo>
                <a:lnTo>
                  <a:pt x="56" y="138"/>
                </a:lnTo>
                <a:lnTo>
                  <a:pt x="57" y="139"/>
                </a:lnTo>
                <a:lnTo>
                  <a:pt x="57" y="140"/>
                </a:lnTo>
                <a:lnTo>
                  <a:pt x="57" y="141"/>
                </a:lnTo>
                <a:lnTo>
                  <a:pt x="58" y="142"/>
                </a:lnTo>
                <a:lnTo>
                  <a:pt x="58" y="143"/>
                </a:lnTo>
                <a:lnTo>
                  <a:pt x="58" y="145"/>
                </a:lnTo>
                <a:lnTo>
                  <a:pt x="59" y="146"/>
                </a:lnTo>
                <a:lnTo>
                  <a:pt x="59" y="147"/>
                </a:lnTo>
                <a:lnTo>
                  <a:pt x="60" y="149"/>
                </a:lnTo>
                <a:lnTo>
                  <a:pt x="60" y="151"/>
                </a:lnTo>
                <a:lnTo>
                  <a:pt x="61" y="153"/>
                </a:lnTo>
                <a:lnTo>
                  <a:pt x="61" y="155"/>
                </a:lnTo>
                <a:lnTo>
                  <a:pt x="62" y="156"/>
                </a:lnTo>
                <a:lnTo>
                  <a:pt x="62" y="158"/>
                </a:lnTo>
                <a:lnTo>
                  <a:pt x="63" y="159"/>
                </a:lnTo>
                <a:lnTo>
                  <a:pt x="63" y="160"/>
                </a:lnTo>
                <a:lnTo>
                  <a:pt x="63" y="161"/>
                </a:lnTo>
                <a:lnTo>
                  <a:pt x="64" y="163"/>
                </a:lnTo>
                <a:lnTo>
                  <a:pt x="64" y="164"/>
                </a:lnTo>
                <a:lnTo>
                  <a:pt x="64" y="165"/>
                </a:lnTo>
                <a:lnTo>
                  <a:pt x="65" y="166"/>
                </a:lnTo>
                <a:lnTo>
                  <a:pt x="65" y="167"/>
                </a:lnTo>
                <a:lnTo>
                  <a:pt x="65" y="168"/>
                </a:lnTo>
                <a:lnTo>
                  <a:pt x="65" y="169"/>
                </a:lnTo>
                <a:lnTo>
                  <a:pt x="66" y="170"/>
                </a:lnTo>
                <a:lnTo>
                  <a:pt x="66" y="171"/>
                </a:lnTo>
                <a:lnTo>
                  <a:pt x="66" y="172"/>
                </a:lnTo>
                <a:lnTo>
                  <a:pt x="66" y="173"/>
                </a:lnTo>
                <a:lnTo>
                  <a:pt x="66" y="174"/>
                </a:lnTo>
                <a:lnTo>
                  <a:pt x="66" y="175"/>
                </a:lnTo>
                <a:lnTo>
                  <a:pt x="67" y="176"/>
                </a:lnTo>
                <a:lnTo>
                  <a:pt x="67" y="177"/>
                </a:lnTo>
                <a:lnTo>
                  <a:pt x="67" y="178"/>
                </a:lnTo>
                <a:lnTo>
                  <a:pt x="67" y="179"/>
                </a:lnTo>
                <a:lnTo>
                  <a:pt x="67" y="180"/>
                </a:lnTo>
                <a:lnTo>
                  <a:pt x="67" y="182"/>
                </a:lnTo>
                <a:lnTo>
                  <a:pt x="67" y="183"/>
                </a:lnTo>
                <a:lnTo>
                  <a:pt x="67" y="184"/>
                </a:lnTo>
                <a:lnTo>
                  <a:pt x="67" y="185"/>
                </a:lnTo>
                <a:lnTo>
                  <a:pt x="67" y="187"/>
                </a:lnTo>
                <a:lnTo>
                  <a:pt x="68" y="188"/>
                </a:lnTo>
                <a:lnTo>
                  <a:pt x="68" y="190"/>
                </a:lnTo>
                <a:lnTo>
                  <a:pt x="68" y="191"/>
                </a:lnTo>
                <a:lnTo>
                  <a:pt x="68" y="193"/>
                </a:lnTo>
                <a:lnTo>
                  <a:pt x="68" y="194"/>
                </a:lnTo>
                <a:lnTo>
                  <a:pt x="68" y="195"/>
                </a:lnTo>
                <a:lnTo>
                  <a:pt x="68" y="196"/>
                </a:lnTo>
                <a:lnTo>
                  <a:pt x="68" y="197"/>
                </a:lnTo>
                <a:lnTo>
                  <a:pt x="68" y="198"/>
                </a:lnTo>
                <a:lnTo>
                  <a:pt x="68" y="199"/>
                </a:lnTo>
                <a:lnTo>
                  <a:pt x="68" y="200"/>
                </a:lnTo>
                <a:lnTo>
                  <a:pt x="69" y="201"/>
                </a:lnTo>
                <a:lnTo>
                  <a:pt x="69" y="202"/>
                </a:lnTo>
                <a:lnTo>
                  <a:pt x="69" y="203"/>
                </a:lnTo>
                <a:lnTo>
                  <a:pt x="69" y="204"/>
                </a:lnTo>
                <a:lnTo>
                  <a:pt x="69" y="205"/>
                </a:lnTo>
                <a:lnTo>
                  <a:pt x="69" y="206"/>
                </a:lnTo>
                <a:lnTo>
                  <a:pt x="70" y="207"/>
                </a:lnTo>
                <a:lnTo>
                  <a:pt x="70" y="208"/>
                </a:lnTo>
                <a:lnTo>
                  <a:pt x="70" y="209"/>
                </a:lnTo>
                <a:lnTo>
                  <a:pt x="70" y="210"/>
                </a:lnTo>
                <a:lnTo>
                  <a:pt x="70" y="211"/>
                </a:lnTo>
                <a:lnTo>
                  <a:pt x="71" y="212"/>
                </a:lnTo>
                <a:lnTo>
                  <a:pt x="71" y="213"/>
                </a:lnTo>
                <a:lnTo>
                  <a:pt x="71" y="214"/>
                </a:lnTo>
                <a:lnTo>
                  <a:pt x="71" y="215"/>
                </a:lnTo>
                <a:lnTo>
                  <a:pt x="71" y="216"/>
                </a:lnTo>
                <a:lnTo>
                  <a:pt x="71" y="217"/>
                </a:lnTo>
                <a:lnTo>
                  <a:pt x="72" y="217"/>
                </a:lnTo>
                <a:lnTo>
                  <a:pt x="72" y="218"/>
                </a:lnTo>
                <a:lnTo>
                  <a:pt x="72" y="219"/>
                </a:lnTo>
                <a:lnTo>
                  <a:pt x="72" y="220"/>
                </a:lnTo>
                <a:lnTo>
                  <a:pt x="72" y="221"/>
                </a:lnTo>
                <a:lnTo>
                  <a:pt x="72" y="222"/>
                </a:lnTo>
                <a:lnTo>
                  <a:pt x="72" y="223"/>
                </a:lnTo>
                <a:lnTo>
                  <a:pt x="72" y="224"/>
                </a:lnTo>
                <a:lnTo>
                  <a:pt x="72" y="225"/>
                </a:lnTo>
                <a:lnTo>
                  <a:pt x="72" y="226"/>
                </a:lnTo>
                <a:lnTo>
                  <a:pt x="72" y="227"/>
                </a:lnTo>
                <a:lnTo>
                  <a:pt x="72" y="228"/>
                </a:lnTo>
                <a:lnTo>
                  <a:pt x="72" y="229"/>
                </a:lnTo>
                <a:lnTo>
                  <a:pt x="72" y="230"/>
                </a:lnTo>
                <a:lnTo>
                  <a:pt x="72" y="231"/>
                </a:lnTo>
                <a:lnTo>
                  <a:pt x="72" y="232"/>
                </a:lnTo>
                <a:lnTo>
                  <a:pt x="72" y="233"/>
                </a:lnTo>
                <a:lnTo>
                  <a:pt x="72" y="236"/>
                </a:lnTo>
                <a:lnTo>
                  <a:pt x="72" y="237"/>
                </a:lnTo>
                <a:lnTo>
                  <a:pt x="72" y="239"/>
                </a:lnTo>
                <a:lnTo>
                  <a:pt x="71" y="241"/>
                </a:lnTo>
                <a:lnTo>
                  <a:pt x="71" y="242"/>
                </a:lnTo>
                <a:lnTo>
                  <a:pt x="71" y="244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31" name="Freeform 98">
            <a:extLst>
              <a:ext uri="{FF2B5EF4-FFF2-40B4-BE49-F238E27FC236}">
                <a16:creationId xmlns:a16="http://schemas.microsoft.com/office/drawing/2014/main" id="{2143A153-0EBB-3A41-AAF5-26A3FD362DAD}"/>
              </a:ext>
            </a:extLst>
          </p:cNvPr>
          <p:cNvSpPr>
            <a:spLocks/>
          </p:cNvSpPr>
          <p:nvPr/>
        </p:nvSpPr>
        <p:spPr bwMode="auto">
          <a:xfrm>
            <a:off x="5016500" y="2451100"/>
            <a:ext cx="79375" cy="269875"/>
          </a:xfrm>
          <a:custGeom>
            <a:avLst/>
            <a:gdLst>
              <a:gd name="T0" fmla="*/ 2147483647 w 72"/>
              <a:gd name="T1" fmla="*/ 2147483647 h 245"/>
              <a:gd name="T2" fmla="*/ 2147483647 w 72"/>
              <a:gd name="T3" fmla="*/ 2147483647 h 245"/>
              <a:gd name="T4" fmla="*/ 2147483647 w 72"/>
              <a:gd name="T5" fmla="*/ 2147483647 h 245"/>
              <a:gd name="T6" fmla="*/ 2147483647 w 72"/>
              <a:gd name="T7" fmla="*/ 2147483647 h 245"/>
              <a:gd name="T8" fmla="*/ 2147483647 w 72"/>
              <a:gd name="T9" fmla="*/ 2147483647 h 245"/>
              <a:gd name="T10" fmla="*/ 2147483647 w 72"/>
              <a:gd name="T11" fmla="*/ 2147483647 h 245"/>
              <a:gd name="T12" fmla="*/ 2147483647 w 72"/>
              <a:gd name="T13" fmla="*/ 2147483647 h 245"/>
              <a:gd name="T14" fmla="*/ 2147483647 w 72"/>
              <a:gd name="T15" fmla="*/ 2147483647 h 245"/>
              <a:gd name="T16" fmla="*/ 2147483647 w 72"/>
              <a:gd name="T17" fmla="*/ 2147483647 h 245"/>
              <a:gd name="T18" fmla="*/ 2147483647 w 72"/>
              <a:gd name="T19" fmla="*/ 2147483647 h 245"/>
              <a:gd name="T20" fmla="*/ 2147483647 w 72"/>
              <a:gd name="T21" fmla="*/ 2147483647 h 245"/>
              <a:gd name="T22" fmla="*/ 2147483647 w 72"/>
              <a:gd name="T23" fmla="*/ 2147483647 h 245"/>
              <a:gd name="T24" fmla="*/ 2147483647 w 72"/>
              <a:gd name="T25" fmla="*/ 2147483647 h 245"/>
              <a:gd name="T26" fmla="*/ 2147483647 w 72"/>
              <a:gd name="T27" fmla="*/ 2147483647 h 245"/>
              <a:gd name="T28" fmla="*/ 2147483647 w 72"/>
              <a:gd name="T29" fmla="*/ 2147483647 h 245"/>
              <a:gd name="T30" fmla="*/ 2147483647 w 72"/>
              <a:gd name="T31" fmla="*/ 2147483647 h 245"/>
              <a:gd name="T32" fmla="*/ 2147483647 w 72"/>
              <a:gd name="T33" fmla="*/ 2147483647 h 245"/>
              <a:gd name="T34" fmla="*/ 2147483647 w 72"/>
              <a:gd name="T35" fmla="*/ 2147483647 h 245"/>
              <a:gd name="T36" fmla="*/ 2147483647 w 72"/>
              <a:gd name="T37" fmla="*/ 2147483647 h 245"/>
              <a:gd name="T38" fmla="*/ 2147483647 w 72"/>
              <a:gd name="T39" fmla="*/ 2147483647 h 245"/>
              <a:gd name="T40" fmla="*/ 2147483647 w 72"/>
              <a:gd name="T41" fmla="*/ 2147483647 h 245"/>
              <a:gd name="T42" fmla="*/ 2147483647 w 72"/>
              <a:gd name="T43" fmla="*/ 2147483647 h 245"/>
              <a:gd name="T44" fmla="*/ 2147483647 w 72"/>
              <a:gd name="T45" fmla="*/ 2147483647 h 245"/>
              <a:gd name="T46" fmla="*/ 2147483647 w 72"/>
              <a:gd name="T47" fmla="*/ 2147483647 h 245"/>
              <a:gd name="T48" fmla="*/ 2147483647 w 72"/>
              <a:gd name="T49" fmla="*/ 2147483647 h 245"/>
              <a:gd name="T50" fmla="*/ 2147483647 w 72"/>
              <a:gd name="T51" fmla="*/ 2147483647 h 245"/>
              <a:gd name="T52" fmla="*/ 2147483647 w 72"/>
              <a:gd name="T53" fmla="*/ 2147483647 h 245"/>
              <a:gd name="T54" fmla="*/ 2147483647 w 72"/>
              <a:gd name="T55" fmla="*/ 2147483647 h 245"/>
              <a:gd name="T56" fmla="*/ 2147483647 w 72"/>
              <a:gd name="T57" fmla="*/ 2147483647 h 245"/>
              <a:gd name="T58" fmla="*/ 2147483647 w 72"/>
              <a:gd name="T59" fmla="*/ 2147483647 h 245"/>
              <a:gd name="T60" fmla="*/ 2147483647 w 72"/>
              <a:gd name="T61" fmla="*/ 2147483647 h 245"/>
              <a:gd name="T62" fmla="*/ 2147483647 w 72"/>
              <a:gd name="T63" fmla="*/ 2147483647 h 245"/>
              <a:gd name="T64" fmla="*/ 2147483647 w 72"/>
              <a:gd name="T65" fmla="*/ 2147483647 h 245"/>
              <a:gd name="T66" fmla="*/ 2147483647 w 72"/>
              <a:gd name="T67" fmla="*/ 2147483647 h 245"/>
              <a:gd name="T68" fmla="*/ 2147483647 w 72"/>
              <a:gd name="T69" fmla="*/ 2147483647 h 245"/>
              <a:gd name="T70" fmla="*/ 2147483647 w 72"/>
              <a:gd name="T71" fmla="*/ 2147483647 h 245"/>
              <a:gd name="T72" fmla="*/ 2147483647 w 72"/>
              <a:gd name="T73" fmla="*/ 2147483647 h 245"/>
              <a:gd name="T74" fmla="*/ 2147483647 w 72"/>
              <a:gd name="T75" fmla="*/ 2147483647 h 245"/>
              <a:gd name="T76" fmla="*/ 2147483647 w 72"/>
              <a:gd name="T77" fmla="*/ 2147483647 h 245"/>
              <a:gd name="T78" fmla="*/ 2147483647 w 72"/>
              <a:gd name="T79" fmla="*/ 2147483647 h 245"/>
              <a:gd name="T80" fmla="*/ 2147483647 w 72"/>
              <a:gd name="T81" fmla="*/ 2147483647 h 245"/>
              <a:gd name="T82" fmla="*/ 2147483647 w 72"/>
              <a:gd name="T83" fmla="*/ 2147483647 h 245"/>
              <a:gd name="T84" fmla="*/ 2147483647 w 72"/>
              <a:gd name="T85" fmla="*/ 2147483647 h 245"/>
              <a:gd name="T86" fmla="*/ 2147483647 w 72"/>
              <a:gd name="T87" fmla="*/ 2147483647 h 245"/>
              <a:gd name="T88" fmla="*/ 2147483647 w 72"/>
              <a:gd name="T89" fmla="*/ 2147483647 h 245"/>
              <a:gd name="T90" fmla="*/ 2147483647 w 72"/>
              <a:gd name="T91" fmla="*/ 2147483647 h 245"/>
              <a:gd name="T92" fmla="*/ 2147483647 w 72"/>
              <a:gd name="T93" fmla="*/ 2147483647 h 245"/>
              <a:gd name="T94" fmla="*/ 2147483647 w 72"/>
              <a:gd name="T95" fmla="*/ 2147483647 h 245"/>
              <a:gd name="T96" fmla="*/ 2147483647 w 72"/>
              <a:gd name="T97" fmla="*/ 2147483647 h 245"/>
              <a:gd name="T98" fmla="*/ 2147483647 w 72"/>
              <a:gd name="T99" fmla="*/ 2147483647 h 245"/>
              <a:gd name="T100" fmla="*/ 2147483647 w 72"/>
              <a:gd name="T101" fmla="*/ 2147483647 h 245"/>
              <a:gd name="T102" fmla="*/ 2147483647 w 72"/>
              <a:gd name="T103" fmla="*/ 2147483647 h 245"/>
              <a:gd name="T104" fmla="*/ 2147483647 w 72"/>
              <a:gd name="T105" fmla="*/ 2147483647 h 245"/>
              <a:gd name="T106" fmla="*/ 2147483647 w 72"/>
              <a:gd name="T107" fmla="*/ 2147483647 h 245"/>
              <a:gd name="T108" fmla="*/ 2147483647 w 72"/>
              <a:gd name="T109" fmla="*/ 2147483647 h 245"/>
              <a:gd name="T110" fmla="*/ 2147483647 w 72"/>
              <a:gd name="T111" fmla="*/ 2147483647 h 245"/>
              <a:gd name="T112" fmla="*/ 2147483647 w 72"/>
              <a:gd name="T113" fmla="*/ 2147483647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72"/>
              <a:gd name="T172" fmla="*/ 0 h 245"/>
              <a:gd name="T173" fmla="*/ 72 w 7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72" h="245">
                <a:moveTo>
                  <a:pt x="0" y="245"/>
                </a:moveTo>
                <a:lnTo>
                  <a:pt x="2" y="241"/>
                </a:lnTo>
                <a:lnTo>
                  <a:pt x="3" y="239"/>
                </a:lnTo>
                <a:lnTo>
                  <a:pt x="4" y="236"/>
                </a:lnTo>
                <a:lnTo>
                  <a:pt x="6" y="234"/>
                </a:lnTo>
                <a:lnTo>
                  <a:pt x="7" y="232"/>
                </a:lnTo>
                <a:lnTo>
                  <a:pt x="8" y="230"/>
                </a:lnTo>
                <a:lnTo>
                  <a:pt x="9" y="229"/>
                </a:lnTo>
                <a:lnTo>
                  <a:pt x="10" y="227"/>
                </a:lnTo>
                <a:lnTo>
                  <a:pt x="11" y="225"/>
                </a:lnTo>
                <a:lnTo>
                  <a:pt x="11" y="224"/>
                </a:lnTo>
                <a:lnTo>
                  <a:pt x="12" y="223"/>
                </a:lnTo>
                <a:lnTo>
                  <a:pt x="13" y="221"/>
                </a:lnTo>
                <a:lnTo>
                  <a:pt x="14" y="220"/>
                </a:lnTo>
                <a:lnTo>
                  <a:pt x="14" y="219"/>
                </a:lnTo>
                <a:lnTo>
                  <a:pt x="15" y="218"/>
                </a:lnTo>
                <a:lnTo>
                  <a:pt x="15" y="217"/>
                </a:lnTo>
                <a:lnTo>
                  <a:pt x="16" y="216"/>
                </a:lnTo>
                <a:lnTo>
                  <a:pt x="16" y="215"/>
                </a:lnTo>
                <a:lnTo>
                  <a:pt x="17" y="214"/>
                </a:lnTo>
                <a:lnTo>
                  <a:pt x="17" y="213"/>
                </a:lnTo>
                <a:lnTo>
                  <a:pt x="18" y="212"/>
                </a:lnTo>
                <a:lnTo>
                  <a:pt x="18" y="211"/>
                </a:lnTo>
                <a:lnTo>
                  <a:pt x="18" y="210"/>
                </a:lnTo>
                <a:lnTo>
                  <a:pt x="19" y="209"/>
                </a:lnTo>
                <a:lnTo>
                  <a:pt x="19" y="208"/>
                </a:lnTo>
                <a:lnTo>
                  <a:pt x="20" y="207"/>
                </a:lnTo>
                <a:lnTo>
                  <a:pt x="20" y="206"/>
                </a:lnTo>
                <a:lnTo>
                  <a:pt x="21" y="205"/>
                </a:lnTo>
                <a:lnTo>
                  <a:pt x="21" y="204"/>
                </a:lnTo>
                <a:lnTo>
                  <a:pt x="22" y="203"/>
                </a:lnTo>
                <a:lnTo>
                  <a:pt x="22" y="202"/>
                </a:lnTo>
                <a:lnTo>
                  <a:pt x="23" y="199"/>
                </a:lnTo>
                <a:lnTo>
                  <a:pt x="23" y="198"/>
                </a:lnTo>
                <a:lnTo>
                  <a:pt x="24" y="197"/>
                </a:lnTo>
                <a:lnTo>
                  <a:pt x="24" y="195"/>
                </a:lnTo>
                <a:lnTo>
                  <a:pt x="25" y="194"/>
                </a:lnTo>
                <a:lnTo>
                  <a:pt x="25" y="193"/>
                </a:lnTo>
                <a:lnTo>
                  <a:pt x="26" y="192"/>
                </a:lnTo>
                <a:lnTo>
                  <a:pt x="26" y="191"/>
                </a:lnTo>
                <a:lnTo>
                  <a:pt x="26" y="190"/>
                </a:lnTo>
                <a:lnTo>
                  <a:pt x="27" y="189"/>
                </a:lnTo>
                <a:lnTo>
                  <a:pt x="27" y="188"/>
                </a:lnTo>
                <a:lnTo>
                  <a:pt x="28" y="188"/>
                </a:lnTo>
                <a:lnTo>
                  <a:pt x="28" y="187"/>
                </a:lnTo>
                <a:lnTo>
                  <a:pt x="28" y="186"/>
                </a:lnTo>
                <a:lnTo>
                  <a:pt x="29" y="185"/>
                </a:lnTo>
                <a:lnTo>
                  <a:pt x="29" y="184"/>
                </a:lnTo>
                <a:lnTo>
                  <a:pt x="29" y="183"/>
                </a:lnTo>
                <a:lnTo>
                  <a:pt x="30" y="182"/>
                </a:lnTo>
                <a:lnTo>
                  <a:pt x="30" y="181"/>
                </a:lnTo>
                <a:lnTo>
                  <a:pt x="31" y="180"/>
                </a:lnTo>
                <a:lnTo>
                  <a:pt x="31" y="179"/>
                </a:lnTo>
                <a:lnTo>
                  <a:pt x="31" y="178"/>
                </a:lnTo>
                <a:lnTo>
                  <a:pt x="32" y="177"/>
                </a:lnTo>
                <a:lnTo>
                  <a:pt x="32" y="176"/>
                </a:lnTo>
                <a:lnTo>
                  <a:pt x="33" y="174"/>
                </a:lnTo>
                <a:lnTo>
                  <a:pt x="33" y="173"/>
                </a:lnTo>
                <a:lnTo>
                  <a:pt x="34" y="172"/>
                </a:lnTo>
                <a:lnTo>
                  <a:pt x="34" y="171"/>
                </a:lnTo>
                <a:lnTo>
                  <a:pt x="35" y="169"/>
                </a:lnTo>
                <a:lnTo>
                  <a:pt x="35" y="168"/>
                </a:lnTo>
                <a:lnTo>
                  <a:pt x="36" y="166"/>
                </a:lnTo>
                <a:lnTo>
                  <a:pt x="37" y="164"/>
                </a:lnTo>
                <a:lnTo>
                  <a:pt x="37" y="163"/>
                </a:lnTo>
                <a:lnTo>
                  <a:pt x="39" y="161"/>
                </a:lnTo>
                <a:lnTo>
                  <a:pt x="39" y="160"/>
                </a:lnTo>
                <a:lnTo>
                  <a:pt x="40" y="159"/>
                </a:lnTo>
                <a:lnTo>
                  <a:pt x="40" y="156"/>
                </a:lnTo>
                <a:lnTo>
                  <a:pt x="41" y="155"/>
                </a:lnTo>
                <a:lnTo>
                  <a:pt x="41" y="154"/>
                </a:lnTo>
                <a:lnTo>
                  <a:pt x="41" y="153"/>
                </a:lnTo>
                <a:lnTo>
                  <a:pt x="42" y="152"/>
                </a:lnTo>
                <a:lnTo>
                  <a:pt x="42" y="151"/>
                </a:lnTo>
                <a:lnTo>
                  <a:pt x="42" y="150"/>
                </a:lnTo>
                <a:lnTo>
                  <a:pt x="43" y="149"/>
                </a:lnTo>
                <a:lnTo>
                  <a:pt x="43" y="148"/>
                </a:lnTo>
                <a:lnTo>
                  <a:pt x="44" y="147"/>
                </a:lnTo>
                <a:lnTo>
                  <a:pt x="44" y="146"/>
                </a:lnTo>
                <a:lnTo>
                  <a:pt x="44" y="145"/>
                </a:lnTo>
                <a:lnTo>
                  <a:pt x="44" y="144"/>
                </a:lnTo>
                <a:lnTo>
                  <a:pt x="45" y="143"/>
                </a:lnTo>
                <a:lnTo>
                  <a:pt x="45" y="142"/>
                </a:lnTo>
                <a:lnTo>
                  <a:pt x="45" y="141"/>
                </a:lnTo>
                <a:lnTo>
                  <a:pt x="46" y="140"/>
                </a:lnTo>
                <a:lnTo>
                  <a:pt x="46" y="139"/>
                </a:lnTo>
                <a:lnTo>
                  <a:pt x="46" y="138"/>
                </a:lnTo>
                <a:lnTo>
                  <a:pt x="47" y="137"/>
                </a:lnTo>
                <a:lnTo>
                  <a:pt x="47" y="136"/>
                </a:lnTo>
                <a:lnTo>
                  <a:pt x="48" y="135"/>
                </a:lnTo>
                <a:lnTo>
                  <a:pt x="48" y="133"/>
                </a:lnTo>
                <a:lnTo>
                  <a:pt x="48" y="132"/>
                </a:lnTo>
                <a:lnTo>
                  <a:pt x="49" y="130"/>
                </a:lnTo>
                <a:lnTo>
                  <a:pt x="49" y="129"/>
                </a:lnTo>
                <a:lnTo>
                  <a:pt x="50" y="127"/>
                </a:lnTo>
                <a:lnTo>
                  <a:pt x="50" y="126"/>
                </a:lnTo>
                <a:lnTo>
                  <a:pt x="51" y="124"/>
                </a:lnTo>
                <a:lnTo>
                  <a:pt x="51" y="123"/>
                </a:lnTo>
                <a:lnTo>
                  <a:pt x="52" y="121"/>
                </a:lnTo>
                <a:lnTo>
                  <a:pt x="52" y="120"/>
                </a:lnTo>
                <a:lnTo>
                  <a:pt x="52" y="119"/>
                </a:lnTo>
                <a:lnTo>
                  <a:pt x="53" y="118"/>
                </a:lnTo>
                <a:lnTo>
                  <a:pt x="53" y="116"/>
                </a:lnTo>
                <a:lnTo>
                  <a:pt x="53" y="115"/>
                </a:lnTo>
                <a:lnTo>
                  <a:pt x="54" y="114"/>
                </a:lnTo>
                <a:lnTo>
                  <a:pt x="54" y="113"/>
                </a:lnTo>
                <a:lnTo>
                  <a:pt x="54" y="112"/>
                </a:lnTo>
                <a:lnTo>
                  <a:pt x="55" y="111"/>
                </a:lnTo>
                <a:lnTo>
                  <a:pt x="55" y="110"/>
                </a:lnTo>
                <a:lnTo>
                  <a:pt x="55" y="109"/>
                </a:lnTo>
                <a:lnTo>
                  <a:pt x="56" y="108"/>
                </a:lnTo>
                <a:lnTo>
                  <a:pt x="56" y="107"/>
                </a:lnTo>
                <a:lnTo>
                  <a:pt x="56" y="106"/>
                </a:lnTo>
                <a:lnTo>
                  <a:pt x="56" y="105"/>
                </a:lnTo>
                <a:lnTo>
                  <a:pt x="57" y="104"/>
                </a:lnTo>
                <a:lnTo>
                  <a:pt x="57" y="103"/>
                </a:lnTo>
                <a:lnTo>
                  <a:pt x="57" y="102"/>
                </a:lnTo>
                <a:lnTo>
                  <a:pt x="58" y="101"/>
                </a:lnTo>
                <a:lnTo>
                  <a:pt x="58" y="100"/>
                </a:lnTo>
                <a:lnTo>
                  <a:pt x="58" y="99"/>
                </a:lnTo>
                <a:lnTo>
                  <a:pt x="59" y="98"/>
                </a:lnTo>
                <a:lnTo>
                  <a:pt x="59" y="96"/>
                </a:lnTo>
                <a:lnTo>
                  <a:pt x="60" y="95"/>
                </a:lnTo>
                <a:lnTo>
                  <a:pt x="60" y="93"/>
                </a:lnTo>
                <a:lnTo>
                  <a:pt x="61" y="92"/>
                </a:lnTo>
                <a:lnTo>
                  <a:pt x="61" y="90"/>
                </a:lnTo>
                <a:lnTo>
                  <a:pt x="62" y="88"/>
                </a:lnTo>
                <a:lnTo>
                  <a:pt x="62" y="87"/>
                </a:lnTo>
                <a:lnTo>
                  <a:pt x="63" y="86"/>
                </a:lnTo>
                <a:lnTo>
                  <a:pt x="63" y="84"/>
                </a:lnTo>
                <a:lnTo>
                  <a:pt x="63" y="83"/>
                </a:lnTo>
                <a:lnTo>
                  <a:pt x="64" y="82"/>
                </a:lnTo>
                <a:lnTo>
                  <a:pt x="64" y="81"/>
                </a:lnTo>
                <a:lnTo>
                  <a:pt x="64" y="80"/>
                </a:lnTo>
                <a:lnTo>
                  <a:pt x="65" y="79"/>
                </a:lnTo>
                <a:lnTo>
                  <a:pt x="65" y="78"/>
                </a:lnTo>
                <a:lnTo>
                  <a:pt x="65" y="77"/>
                </a:lnTo>
                <a:lnTo>
                  <a:pt x="65" y="76"/>
                </a:lnTo>
                <a:lnTo>
                  <a:pt x="65" y="74"/>
                </a:lnTo>
                <a:lnTo>
                  <a:pt x="66" y="73"/>
                </a:lnTo>
                <a:lnTo>
                  <a:pt x="66" y="72"/>
                </a:lnTo>
                <a:lnTo>
                  <a:pt x="66" y="71"/>
                </a:lnTo>
                <a:lnTo>
                  <a:pt x="66" y="70"/>
                </a:lnTo>
                <a:lnTo>
                  <a:pt x="66" y="69"/>
                </a:lnTo>
                <a:lnTo>
                  <a:pt x="67" y="68"/>
                </a:lnTo>
                <a:lnTo>
                  <a:pt x="67" y="67"/>
                </a:lnTo>
                <a:lnTo>
                  <a:pt x="67" y="66"/>
                </a:lnTo>
                <a:lnTo>
                  <a:pt x="67" y="65"/>
                </a:lnTo>
                <a:lnTo>
                  <a:pt x="67" y="64"/>
                </a:lnTo>
                <a:lnTo>
                  <a:pt x="67" y="63"/>
                </a:lnTo>
                <a:lnTo>
                  <a:pt x="67" y="62"/>
                </a:lnTo>
                <a:lnTo>
                  <a:pt x="67" y="61"/>
                </a:lnTo>
                <a:lnTo>
                  <a:pt x="67" y="60"/>
                </a:lnTo>
                <a:lnTo>
                  <a:pt x="67" y="58"/>
                </a:lnTo>
                <a:lnTo>
                  <a:pt x="67" y="57"/>
                </a:lnTo>
                <a:lnTo>
                  <a:pt x="68" y="55"/>
                </a:lnTo>
                <a:lnTo>
                  <a:pt x="68" y="54"/>
                </a:lnTo>
                <a:lnTo>
                  <a:pt x="68" y="53"/>
                </a:lnTo>
                <a:lnTo>
                  <a:pt x="68" y="52"/>
                </a:lnTo>
                <a:lnTo>
                  <a:pt x="68" y="50"/>
                </a:lnTo>
                <a:lnTo>
                  <a:pt x="68" y="49"/>
                </a:lnTo>
                <a:lnTo>
                  <a:pt x="68" y="48"/>
                </a:lnTo>
                <a:lnTo>
                  <a:pt x="68" y="47"/>
                </a:lnTo>
                <a:lnTo>
                  <a:pt x="68" y="46"/>
                </a:lnTo>
                <a:lnTo>
                  <a:pt x="68" y="45"/>
                </a:lnTo>
                <a:lnTo>
                  <a:pt x="68" y="44"/>
                </a:lnTo>
                <a:lnTo>
                  <a:pt x="69" y="44"/>
                </a:lnTo>
                <a:lnTo>
                  <a:pt x="69" y="43"/>
                </a:lnTo>
                <a:lnTo>
                  <a:pt x="69" y="42"/>
                </a:lnTo>
                <a:lnTo>
                  <a:pt x="69" y="41"/>
                </a:lnTo>
                <a:lnTo>
                  <a:pt x="69" y="40"/>
                </a:lnTo>
                <a:lnTo>
                  <a:pt x="69" y="39"/>
                </a:lnTo>
                <a:lnTo>
                  <a:pt x="69" y="38"/>
                </a:lnTo>
                <a:lnTo>
                  <a:pt x="70" y="37"/>
                </a:lnTo>
                <a:lnTo>
                  <a:pt x="70" y="36"/>
                </a:lnTo>
                <a:lnTo>
                  <a:pt x="70" y="35"/>
                </a:lnTo>
                <a:lnTo>
                  <a:pt x="70" y="34"/>
                </a:lnTo>
                <a:lnTo>
                  <a:pt x="70" y="32"/>
                </a:lnTo>
                <a:lnTo>
                  <a:pt x="71" y="32"/>
                </a:lnTo>
                <a:lnTo>
                  <a:pt x="71" y="31"/>
                </a:lnTo>
                <a:lnTo>
                  <a:pt x="71" y="30"/>
                </a:lnTo>
                <a:lnTo>
                  <a:pt x="71" y="29"/>
                </a:lnTo>
                <a:lnTo>
                  <a:pt x="71" y="28"/>
                </a:lnTo>
                <a:lnTo>
                  <a:pt x="71" y="27"/>
                </a:lnTo>
                <a:lnTo>
                  <a:pt x="72" y="26"/>
                </a:lnTo>
                <a:lnTo>
                  <a:pt x="72" y="25"/>
                </a:lnTo>
                <a:lnTo>
                  <a:pt x="72" y="24"/>
                </a:lnTo>
                <a:lnTo>
                  <a:pt x="72" y="23"/>
                </a:lnTo>
                <a:lnTo>
                  <a:pt x="72" y="22"/>
                </a:lnTo>
                <a:lnTo>
                  <a:pt x="72" y="21"/>
                </a:lnTo>
                <a:lnTo>
                  <a:pt x="72" y="20"/>
                </a:lnTo>
                <a:lnTo>
                  <a:pt x="72" y="19"/>
                </a:lnTo>
                <a:lnTo>
                  <a:pt x="72" y="18"/>
                </a:lnTo>
                <a:lnTo>
                  <a:pt x="72" y="17"/>
                </a:lnTo>
                <a:lnTo>
                  <a:pt x="72" y="16"/>
                </a:lnTo>
                <a:lnTo>
                  <a:pt x="72" y="15"/>
                </a:lnTo>
                <a:lnTo>
                  <a:pt x="72" y="14"/>
                </a:lnTo>
                <a:lnTo>
                  <a:pt x="72" y="13"/>
                </a:lnTo>
                <a:lnTo>
                  <a:pt x="72" y="11"/>
                </a:lnTo>
                <a:lnTo>
                  <a:pt x="72" y="10"/>
                </a:lnTo>
                <a:lnTo>
                  <a:pt x="72" y="9"/>
                </a:lnTo>
                <a:lnTo>
                  <a:pt x="72" y="7"/>
                </a:lnTo>
                <a:lnTo>
                  <a:pt x="72" y="6"/>
                </a:lnTo>
                <a:lnTo>
                  <a:pt x="71" y="4"/>
                </a:lnTo>
                <a:lnTo>
                  <a:pt x="71" y="2"/>
                </a:lnTo>
                <a:lnTo>
                  <a:pt x="71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32" name="Line 99">
            <a:extLst>
              <a:ext uri="{FF2B5EF4-FFF2-40B4-BE49-F238E27FC236}">
                <a16:creationId xmlns:a16="http://schemas.microsoft.com/office/drawing/2014/main" id="{5D99294A-9179-BB4F-A6EC-F4A0DFD20B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295400"/>
            <a:ext cx="63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33" name="Freeform 101">
            <a:extLst>
              <a:ext uri="{FF2B5EF4-FFF2-40B4-BE49-F238E27FC236}">
                <a16:creationId xmlns:a16="http://schemas.microsoft.com/office/drawing/2014/main" id="{2A8835AF-78E1-0E46-BC3B-342295C17124}"/>
              </a:ext>
            </a:extLst>
          </p:cNvPr>
          <p:cNvSpPr>
            <a:spLocks/>
          </p:cNvSpPr>
          <p:nvPr/>
        </p:nvSpPr>
        <p:spPr bwMode="auto">
          <a:xfrm>
            <a:off x="5788025" y="2401888"/>
            <a:ext cx="103188" cy="101600"/>
          </a:xfrm>
          <a:custGeom>
            <a:avLst/>
            <a:gdLst>
              <a:gd name="T0" fmla="*/ 2147483647 w 94"/>
              <a:gd name="T1" fmla="*/ 0 h 93"/>
              <a:gd name="T2" fmla="*/ 2147483647 w 94"/>
              <a:gd name="T3" fmla="*/ 2147483647 h 93"/>
              <a:gd name="T4" fmla="*/ 2147483647 w 94"/>
              <a:gd name="T5" fmla="*/ 2147483647 h 93"/>
              <a:gd name="T6" fmla="*/ 2147483647 w 94"/>
              <a:gd name="T7" fmla="*/ 2147483647 h 93"/>
              <a:gd name="T8" fmla="*/ 2147483647 w 94"/>
              <a:gd name="T9" fmla="*/ 2147483647 h 93"/>
              <a:gd name="T10" fmla="*/ 2147483647 w 94"/>
              <a:gd name="T11" fmla="*/ 2147483647 h 93"/>
              <a:gd name="T12" fmla="*/ 2147483647 w 94"/>
              <a:gd name="T13" fmla="*/ 2147483647 h 93"/>
              <a:gd name="T14" fmla="*/ 2147483647 w 94"/>
              <a:gd name="T15" fmla="*/ 2147483647 h 93"/>
              <a:gd name="T16" fmla="*/ 2147483647 w 94"/>
              <a:gd name="T17" fmla="*/ 2147483647 h 93"/>
              <a:gd name="T18" fmla="*/ 0 w 94"/>
              <a:gd name="T19" fmla="*/ 2147483647 h 93"/>
              <a:gd name="T20" fmla="*/ 0 w 94"/>
              <a:gd name="T21" fmla="*/ 2147483647 h 93"/>
              <a:gd name="T22" fmla="*/ 0 w 94"/>
              <a:gd name="T23" fmla="*/ 2147483647 h 93"/>
              <a:gd name="T24" fmla="*/ 2147483647 w 94"/>
              <a:gd name="T25" fmla="*/ 2147483647 h 93"/>
              <a:gd name="T26" fmla="*/ 2147483647 w 94"/>
              <a:gd name="T27" fmla="*/ 2147483647 h 93"/>
              <a:gd name="T28" fmla="*/ 2147483647 w 94"/>
              <a:gd name="T29" fmla="*/ 2147483647 h 93"/>
              <a:gd name="T30" fmla="*/ 2147483647 w 94"/>
              <a:gd name="T31" fmla="*/ 2147483647 h 93"/>
              <a:gd name="T32" fmla="*/ 2147483647 w 94"/>
              <a:gd name="T33" fmla="*/ 2147483647 h 93"/>
              <a:gd name="T34" fmla="*/ 2147483647 w 94"/>
              <a:gd name="T35" fmla="*/ 2147483647 h 93"/>
              <a:gd name="T36" fmla="*/ 2147483647 w 94"/>
              <a:gd name="T37" fmla="*/ 2147483647 h 93"/>
              <a:gd name="T38" fmla="*/ 2147483647 w 94"/>
              <a:gd name="T39" fmla="*/ 2147483647 h 93"/>
              <a:gd name="T40" fmla="*/ 2147483647 w 94"/>
              <a:gd name="T41" fmla="*/ 2147483647 h 93"/>
              <a:gd name="T42" fmla="*/ 2147483647 w 94"/>
              <a:gd name="T43" fmla="*/ 2147483647 h 93"/>
              <a:gd name="T44" fmla="*/ 2147483647 w 94"/>
              <a:gd name="T45" fmla="*/ 2147483647 h 93"/>
              <a:gd name="T46" fmla="*/ 2147483647 w 94"/>
              <a:gd name="T47" fmla="*/ 2147483647 h 93"/>
              <a:gd name="T48" fmla="*/ 2147483647 w 94"/>
              <a:gd name="T49" fmla="*/ 2147483647 h 93"/>
              <a:gd name="T50" fmla="*/ 2147483647 w 94"/>
              <a:gd name="T51" fmla="*/ 2147483647 h 93"/>
              <a:gd name="T52" fmla="*/ 2147483647 w 94"/>
              <a:gd name="T53" fmla="*/ 2147483647 h 93"/>
              <a:gd name="T54" fmla="*/ 2147483647 w 94"/>
              <a:gd name="T55" fmla="*/ 2147483647 h 93"/>
              <a:gd name="T56" fmla="*/ 2147483647 w 94"/>
              <a:gd name="T57" fmla="*/ 2147483647 h 93"/>
              <a:gd name="T58" fmla="*/ 2147483647 w 94"/>
              <a:gd name="T59" fmla="*/ 2147483647 h 93"/>
              <a:gd name="T60" fmla="*/ 2147483647 w 94"/>
              <a:gd name="T61" fmla="*/ 2147483647 h 93"/>
              <a:gd name="T62" fmla="*/ 2147483647 w 94"/>
              <a:gd name="T63" fmla="*/ 2147483647 h 93"/>
              <a:gd name="T64" fmla="*/ 2147483647 w 94"/>
              <a:gd name="T65" fmla="*/ 2147483647 h 93"/>
              <a:gd name="T66" fmla="*/ 2147483647 w 94"/>
              <a:gd name="T67" fmla="*/ 2147483647 h 93"/>
              <a:gd name="T68" fmla="*/ 2147483647 w 94"/>
              <a:gd name="T69" fmla="*/ 2147483647 h 93"/>
              <a:gd name="T70" fmla="*/ 2147483647 w 94"/>
              <a:gd name="T71" fmla="*/ 2147483647 h 93"/>
              <a:gd name="T72" fmla="*/ 2147483647 w 94"/>
              <a:gd name="T73" fmla="*/ 2147483647 h 93"/>
              <a:gd name="T74" fmla="*/ 2147483647 w 94"/>
              <a:gd name="T75" fmla="*/ 2147483647 h 93"/>
              <a:gd name="T76" fmla="*/ 2147483647 w 94"/>
              <a:gd name="T77" fmla="*/ 2147483647 h 93"/>
              <a:gd name="T78" fmla="*/ 2147483647 w 94"/>
              <a:gd name="T79" fmla="*/ 2147483647 h 93"/>
              <a:gd name="T80" fmla="*/ 2147483647 w 94"/>
              <a:gd name="T81" fmla="*/ 2147483647 h 93"/>
              <a:gd name="T82" fmla="*/ 2147483647 w 94"/>
              <a:gd name="T83" fmla="*/ 2147483647 h 93"/>
              <a:gd name="T84" fmla="*/ 2147483647 w 94"/>
              <a:gd name="T85" fmla="*/ 2147483647 h 93"/>
              <a:gd name="T86" fmla="*/ 2147483647 w 94"/>
              <a:gd name="T87" fmla="*/ 0 h 9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4"/>
              <a:gd name="T133" fmla="*/ 0 h 93"/>
              <a:gd name="T134" fmla="*/ 94 w 94"/>
              <a:gd name="T135" fmla="*/ 93 h 9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4" h="93">
                <a:moveTo>
                  <a:pt x="47" y="0"/>
                </a:moveTo>
                <a:lnTo>
                  <a:pt x="45" y="0"/>
                </a:lnTo>
                <a:lnTo>
                  <a:pt x="42" y="0"/>
                </a:lnTo>
                <a:lnTo>
                  <a:pt x="39" y="1"/>
                </a:lnTo>
                <a:lnTo>
                  <a:pt x="37" y="1"/>
                </a:lnTo>
                <a:lnTo>
                  <a:pt x="35" y="2"/>
                </a:lnTo>
                <a:lnTo>
                  <a:pt x="33" y="2"/>
                </a:lnTo>
                <a:lnTo>
                  <a:pt x="31" y="3"/>
                </a:lnTo>
                <a:lnTo>
                  <a:pt x="29" y="4"/>
                </a:lnTo>
                <a:lnTo>
                  <a:pt x="27" y="5"/>
                </a:lnTo>
                <a:lnTo>
                  <a:pt x="25" y="6"/>
                </a:lnTo>
                <a:lnTo>
                  <a:pt x="23" y="7"/>
                </a:lnTo>
                <a:lnTo>
                  <a:pt x="21" y="8"/>
                </a:lnTo>
                <a:lnTo>
                  <a:pt x="19" y="9"/>
                </a:lnTo>
                <a:lnTo>
                  <a:pt x="17" y="11"/>
                </a:lnTo>
                <a:lnTo>
                  <a:pt x="16" y="12"/>
                </a:lnTo>
                <a:lnTo>
                  <a:pt x="14" y="15"/>
                </a:lnTo>
                <a:lnTo>
                  <a:pt x="13" y="16"/>
                </a:lnTo>
                <a:lnTo>
                  <a:pt x="11" y="18"/>
                </a:lnTo>
                <a:lnTo>
                  <a:pt x="10" y="19"/>
                </a:lnTo>
                <a:lnTo>
                  <a:pt x="9" y="21"/>
                </a:lnTo>
                <a:lnTo>
                  <a:pt x="7" y="23"/>
                </a:lnTo>
                <a:lnTo>
                  <a:pt x="6" y="25"/>
                </a:lnTo>
                <a:lnTo>
                  <a:pt x="5" y="27"/>
                </a:lnTo>
                <a:lnTo>
                  <a:pt x="4" y="29"/>
                </a:lnTo>
                <a:lnTo>
                  <a:pt x="4" y="31"/>
                </a:lnTo>
                <a:lnTo>
                  <a:pt x="3" y="33"/>
                </a:lnTo>
                <a:lnTo>
                  <a:pt x="1" y="35"/>
                </a:lnTo>
                <a:lnTo>
                  <a:pt x="1" y="38"/>
                </a:lnTo>
                <a:lnTo>
                  <a:pt x="0" y="40"/>
                </a:lnTo>
                <a:lnTo>
                  <a:pt x="0" y="42"/>
                </a:lnTo>
                <a:lnTo>
                  <a:pt x="0" y="44"/>
                </a:lnTo>
                <a:lnTo>
                  <a:pt x="0" y="47"/>
                </a:lnTo>
                <a:lnTo>
                  <a:pt x="0" y="49"/>
                </a:lnTo>
                <a:lnTo>
                  <a:pt x="0" y="51"/>
                </a:lnTo>
                <a:lnTo>
                  <a:pt x="0" y="54"/>
                </a:lnTo>
                <a:lnTo>
                  <a:pt x="1" y="57"/>
                </a:lnTo>
                <a:lnTo>
                  <a:pt x="1" y="59"/>
                </a:lnTo>
                <a:lnTo>
                  <a:pt x="3" y="61"/>
                </a:lnTo>
                <a:lnTo>
                  <a:pt x="4" y="63"/>
                </a:lnTo>
                <a:lnTo>
                  <a:pt x="4" y="65"/>
                </a:lnTo>
                <a:lnTo>
                  <a:pt x="5" y="67"/>
                </a:lnTo>
                <a:lnTo>
                  <a:pt x="6" y="69"/>
                </a:lnTo>
                <a:lnTo>
                  <a:pt x="7" y="71"/>
                </a:lnTo>
                <a:lnTo>
                  <a:pt x="9" y="73"/>
                </a:lnTo>
                <a:lnTo>
                  <a:pt x="10" y="75"/>
                </a:lnTo>
                <a:lnTo>
                  <a:pt x="11" y="77"/>
                </a:lnTo>
                <a:lnTo>
                  <a:pt x="13" y="78"/>
                </a:lnTo>
                <a:lnTo>
                  <a:pt x="14" y="80"/>
                </a:lnTo>
                <a:lnTo>
                  <a:pt x="16" y="81"/>
                </a:lnTo>
                <a:lnTo>
                  <a:pt x="17" y="83"/>
                </a:lnTo>
                <a:lnTo>
                  <a:pt x="19" y="84"/>
                </a:lnTo>
                <a:lnTo>
                  <a:pt x="21" y="85"/>
                </a:lnTo>
                <a:lnTo>
                  <a:pt x="23" y="86"/>
                </a:lnTo>
                <a:lnTo>
                  <a:pt x="25" y="88"/>
                </a:lnTo>
                <a:lnTo>
                  <a:pt x="27" y="89"/>
                </a:lnTo>
                <a:lnTo>
                  <a:pt x="29" y="89"/>
                </a:lnTo>
                <a:lnTo>
                  <a:pt x="31" y="90"/>
                </a:lnTo>
                <a:lnTo>
                  <a:pt x="33" y="91"/>
                </a:lnTo>
                <a:lnTo>
                  <a:pt x="35" y="92"/>
                </a:lnTo>
                <a:lnTo>
                  <a:pt x="37" y="92"/>
                </a:lnTo>
                <a:lnTo>
                  <a:pt x="39" y="93"/>
                </a:lnTo>
                <a:lnTo>
                  <a:pt x="42" y="93"/>
                </a:lnTo>
                <a:lnTo>
                  <a:pt x="45" y="93"/>
                </a:lnTo>
                <a:lnTo>
                  <a:pt x="47" y="93"/>
                </a:lnTo>
                <a:lnTo>
                  <a:pt x="50" y="93"/>
                </a:lnTo>
                <a:lnTo>
                  <a:pt x="52" y="93"/>
                </a:lnTo>
                <a:lnTo>
                  <a:pt x="54" y="93"/>
                </a:lnTo>
                <a:lnTo>
                  <a:pt x="56" y="92"/>
                </a:lnTo>
                <a:lnTo>
                  <a:pt x="59" y="92"/>
                </a:lnTo>
                <a:lnTo>
                  <a:pt x="61" y="91"/>
                </a:lnTo>
                <a:lnTo>
                  <a:pt x="63" y="90"/>
                </a:lnTo>
                <a:lnTo>
                  <a:pt x="65" y="89"/>
                </a:lnTo>
                <a:lnTo>
                  <a:pt x="67" y="89"/>
                </a:lnTo>
                <a:lnTo>
                  <a:pt x="69" y="88"/>
                </a:lnTo>
                <a:lnTo>
                  <a:pt x="71" y="86"/>
                </a:lnTo>
                <a:lnTo>
                  <a:pt x="73" y="85"/>
                </a:lnTo>
                <a:lnTo>
                  <a:pt x="74" y="84"/>
                </a:lnTo>
                <a:lnTo>
                  <a:pt x="76" y="83"/>
                </a:lnTo>
                <a:lnTo>
                  <a:pt x="78" y="81"/>
                </a:lnTo>
                <a:lnTo>
                  <a:pt x="79" y="80"/>
                </a:lnTo>
                <a:lnTo>
                  <a:pt x="81" y="78"/>
                </a:lnTo>
                <a:lnTo>
                  <a:pt x="82" y="77"/>
                </a:lnTo>
                <a:lnTo>
                  <a:pt x="84" y="75"/>
                </a:lnTo>
                <a:lnTo>
                  <a:pt x="86" y="73"/>
                </a:lnTo>
                <a:lnTo>
                  <a:pt x="87" y="71"/>
                </a:lnTo>
                <a:lnTo>
                  <a:pt x="88" y="69"/>
                </a:lnTo>
                <a:lnTo>
                  <a:pt x="89" y="67"/>
                </a:lnTo>
                <a:lnTo>
                  <a:pt x="90" y="65"/>
                </a:lnTo>
                <a:lnTo>
                  <a:pt x="91" y="63"/>
                </a:lnTo>
                <a:lnTo>
                  <a:pt x="92" y="61"/>
                </a:lnTo>
                <a:lnTo>
                  <a:pt x="92" y="59"/>
                </a:lnTo>
                <a:lnTo>
                  <a:pt x="93" y="57"/>
                </a:lnTo>
                <a:lnTo>
                  <a:pt x="93" y="54"/>
                </a:lnTo>
                <a:lnTo>
                  <a:pt x="93" y="51"/>
                </a:lnTo>
                <a:lnTo>
                  <a:pt x="94" y="49"/>
                </a:lnTo>
                <a:lnTo>
                  <a:pt x="94" y="47"/>
                </a:lnTo>
                <a:lnTo>
                  <a:pt x="94" y="44"/>
                </a:lnTo>
                <a:lnTo>
                  <a:pt x="93" y="42"/>
                </a:lnTo>
                <a:lnTo>
                  <a:pt x="93" y="40"/>
                </a:lnTo>
                <a:lnTo>
                  <a:pt x="93" y="38"/>
                </a:lnTo>
                <a:lnTo>
                  <a:pt x="92" y="35"/>
                </a:lnTo>
                <a:lnTo>
                  <a:pt x="92" y="33"/>
                </a:lnTo>
                <a:lnTo>
                  <a:pt x="91" y="31"/>
                </a:lnTo>
                <a:lnTo>
                  <a:pt x="90" y="29"/>
                </a:lnTo>
                <a:lnTo>
                  <a:pt x="89" y="27"/>
                </a:lnTo>
                <a:lnTo>
                  <a:pt x="88" y="25"/>
                </a:lnTo>
                <a:lnTo>
                  <a:pt x="87" y="23"/>
                </a:lnTo>
                <a:lnTo>
                  <a:pt x="86" y="21"/>
                </a:lnTo>
                <a:lnTo>
                  <a:pt x="84" y="19"/>
                </a:lnTo>
                <a:lnTo>
                  <a:pt x="82" y="18"/>
                </a:lnTo>
                <a:lnTo>
                  <a:pt x="81" y="16"/>
                </a:lnTo>
                <a:lnTo>
                  <a:pt x="79" y="15"/>
                </a:lnTo>
                <a:lnTo>
                  <a:pt x="78" y="12"/>
                </a:lnTo>
                <a:lnTo>
                  <a:pt x="76" y="11"/>
                </a:lnTo>
                <a:lnTo>
                  <a:pt x="74" y="9"/>
                </a:lnTo>
                <a:lnTo>
                  <a:pt x="73" y="8"/>
                </a:lnTo>
                <a:lnTo>
                  <a:pt x="71" y="7"/>
                </a:lnTo>
                <a:lnTo>
                  <a:pt x="69" y="6"/>
                </a:lnTo>
                <a:lnTo>
                  <a:pt x="67" y="5"/>
                </a:lnTo>
                <a:lnTo>
                  <a:pt x="65" y="4"/>
                </a:lnTo>
                <a:lnTo>
                  <a:pt x="63" y="3"/>
                </a:lnTo>
                <a:lnTo>
                  <a:pt x="61" y="2"/>
                </a:lnTo>
                <a:lnTo>
                  <a:pt x="59" y="2"/>
                </a:lnTo>
                <a:lnTo>
                  <a:pt x="56" y="1"/>
                </a:lnTo>
                <a:lnTo>
                  <a:pt x="54" y="1"/>
                </a:lnTo>
                <a:lnTo>
                  <a:pt x="52" y="0"/>
                </a:lnTo>
                <a:lnTo>
                  <a:pt x="50" y="0"/>
                </a:lnTo>
                <a:lnTo>
                  <a:pt x="47" y="0"/>
                </a:lnTo>
              </a:path>
            </a:pathLst>
          </a:custGeom>
          <a:solidFill>
            <a:schemeClr val="bg1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7134" name="Line 102">
            <a:extLst>
              <a:ext uri="{FF2B5EF4-FFF2-40B4-BE49-F238E27FC236}">
                <a16:creationId xmlns:a16="http://schemas.microsoft.com/office/drawing/2014/main" id="{223C29BF-0373-EC44-84B1-801968CC2E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28900" y="5253038"/>
            <a:ext cx="373063" cy="3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35" name="Line 103">
            <a:extLst>
              <a:ext uri="{FF2B5EF4-FFF2-40B4-BE49-F238E27FC236}">
                <a16:creationId xmlns:a16="http://schemas.microsoft.com/office/drawing/2014/main" id="{33FCA94A-52CD-A54B-A379-C807D77E04D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1325" y="4776788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36" name="Line 104">
            <a:extLst>
              <a:ext uri="{FF2B5EF4-FFF2-40B4-BE49-F238E27FC236}">
                <a16:creationId xmlns:a16="http://schemas.microsoft.com/office/drawing/2014/main" id="{EBB4A873-3D2F-3D45-AF1B-54B895D18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2725" y="2352675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37" name="Rectangle 105">
            <a:extLst>
              <a:ext uri="{FF2B5EF4-FFF2-40B4-BE49-F238E27FC236}">
                <a16:creationId xmlns:a16="http://schemas.microsoft.com/office/drawing/2014/main" id="{1537E8BA-D41A-EE4A-AB5A-E52C9AC12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400" y="2355850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38" name="Rectangle 106">
            <a:extLst>
              <a:ext uri="{FF2B5EF4-FFF2-40B4-BE49-F238E27FC236}">
                <a16:creationId xmlns:a16="http://schemas.microsoft.com/office/drawing/2014/main" id="{F7069DE7-DBF5-0C43-BE13-58A2287DB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5238" y="245745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39" name="Rectangle 107">
            <a:extLst>
              <a:ext uri="{FF2B5EF4-FFF2-40B4-BE49-F238E27FC236}">
                <a16:creationId xmlns:a16="http://schemas.microsoft.com/office/drawing/2014/main" id="{754AD199-F19F-E941-B0D3-45454C08B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75" y="2355850"/>
            <a:ext cx="158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40" name="Rectangle 108">
            <a:extLst>
              <a:ext uri="{FF2B5EF4-FFF2-40B4-BE49-F238E27FC236}">
                <a16:creationId xmlns:a16="http://schemas.microsoft.com/office/drawing/2014/main" id="{E129AED5-EE75-9C42-93FE-BBCDF7B33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0213" y="2457450"/>
            <a:ext cx="127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2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41" name="Rectangle 110">
            <a:extLst>
              <a:ext uri="{FF2B5EF4-FFF2-40B4-BE49-F238E27FC236}">
                <a16:creationId xmlns:a16="http://schemas.microsoft.com/office/drawing/2014/main" id="{BF19D08A-5A98-074F-9B94-38A59D81E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7738" y="2355850"/>
            <a:ext cx="1762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600">
                <a:solidFill>
                  <a:srgbClr val="000000"/>
                </a:solidFill>
                <a:latin typeface="Times-Roman" charset="0"/>
              </a:rPr>
              <a:t>= </a:t>
            </a:r>
            <a:endParaRPr kumimoji="0"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7142" name="Oval 112">
            <a:extLst>
              <a:ext uri="{FF2B5EF4-FFF2-40B4-BE49-F238E27FC236}">
                <a16:creationId xmlns:a16="http://schemas.microsoft.com/office/drawing/2014/main" id="{AB2D9173-3F0E-D249-8217-1A589B8EB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75" y="2424113"/>
            <a:ext cx="133350" cy="123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7143" name="Text Box 113">
            <a:extLst>
              <a:ext uri="{FF2B5EF4-FFF2-40B4-BE49-F238E27FC236}">
                <a16:creationId xmlns:a16="http://schemas.microsoft.com/office/drawing/2014/main" id="{5797A51D-4B8C-3047-8417-55E6383E3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0" y="2251075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Footer Placeholder 2">
            <a:extLst>
              <a:ext uri="{FF2B5EF4-FFF2-40B4-BE49-F238E27FC236}">
                <a16:creationId xmlns:a16="http://schemas.microsoft.com/office/drawing/2014/main" id="{6A3DBC01-38C0-AD4E-B53F-7EB3D313D9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88066" name="Text Box 2">
            <a:extLst>
              <a:ext uri="{FF2B5EF4-FFF2-40B4-BE49-F238E27FC236}">
                <a16:creationId xmlns:a16="http://schemas.microsoft.com/office/drawing/2014/main" id="{1ECE3A1F-13B4-484C-B6CB-B991B4ADB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52400"/>
            <a:ext cx="5146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3200" b="1">
                <a:solidFill>
                  <a:srgbClr val="333399"/>
                </a:solidFill>
              </a:rPr>
              <a:t>Data-flow VHDL: Example</a:t>
            </a:r>
          </a:p>
        </p:txBody>
      </p:sp>
      <p:sp>
        <p:nvSpPr>
          <p:cNvPr id="88067" name="Line 104">
            <a:extLst>
              <a:ext uri="{FF2B5EF4-FFF2-40B4-BE49-F238E27FC236}">
                <a16:creationId xmlns:a16="http://schemas.microsoft.com/office/drawing/2014/main" id="{B19C28A1-7917-1D4C-9EE7-7373CB8DCC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1438" y="2266950"/>
            <a:ext cx="20955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68" name="Line 105">
            <a:extLst>
              <a:ext uri="{FF2B5EF4-FFF2-40B4-BE49-F238E27FC236}">
                <a16:creationId xmlns:a16="http://schemas.microsoft.com/office/drawing/2014/main" id="{45C9DE17-2291-6A46-BD44-57FF88CB6F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1438" y="2533650"/>
            <a:ext cx="20955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69" name="Freeform 107">
            <a:extLst>
              <a:ext uri="{FF2B5EF4-FFF2-40B4-BE49-F238E27FC236}">
                <a16:creationId xmlns:a16="http://schemas.microsoft.com/office/drawing/2014/main" id="{8D8F43B4-F9A4-3648-B287-E79C574198F3}"/>
              </a:ext>
            </a:extLst>
          </p:cNvPr>
          <p:cNvSpPr>
            <a:spLocks/>
          </p:cNvSpPr>
          <p:nvPr/>
        </p:nvSpPr>
        <p:spPr bwMode="auto">
          <a:xfrm>
            <a:off x="4133850" y="2166938"/>
            <a:ext cx="568325" cy="227012"/>
          </a:xfrm>
          <a:custGeom>
            <a:avLst/>
            <a:gdLst>
              <a:gd name="T0" fmla="*/ 2147483647 w 717"/>
              <a:gd name="T1" fmla="*/ 0 h 284"/>
              <a:gd name="T2" fmla="*/ 2147483647 w 717"/>
              <a:gd name="T3" fmla="*/ 0 h 284"/>
              <a:gd name="T4" fmla="*/ 2147483647 w 717"/>
              <a:gd name="T5" fmla="*/ 0 h 284"/>
              <a:gd name="T6" fmla="*/ 2147483647 w 717"/>
              <a:gd name="T7" fmla="*/ 2147483647 h 284"/>
              <a:gd name="T8" fmla="*/ 2147483647 w 717"/>
              <a:gd name="T9" fmla="*/ 2147483647 h 284"/>
              <a:gd name="T10" fmla="*/ 2147483647 w 717"/>
              <a:gd name="T11" fmla="*/ 2147483647 h 284"/>
              <a:gd name="T12" fmla="*/ 2147483647 w 717"/>
              <a:gd name="T13" fmla="*/ 2147483647 h 284"/>
              <a:gd name="T14" fmla="*/ 2147483647 w 717"/>
              <a:gd name="T15" fmla="*/ 2147483647 h 284"/>
              <a:gd name="T16" fmla="*/ 2147483647 w 717"/>
              <a:gd name="T17" fmla="*/ 2147483647 h 284"/>
              <a:gd name="T18" fmla="*/ 2147483647 w 717"/>
              <a:gd name="T19" fmla="*/ 2147483647 h 284"/>
              <a:gd name="T20" fmla="*/ 2147483647 w 717"/>
              <a:gd name="T21" fmla="*/ 2147483647 h 284"/>
              <a:gd name="T22" fmla="*/ 2147483647 w 717"/>
              <a:gd name="T23" fmla="*/ 2147483647 h 284"/>
              <a:gd name="T24" fmla="*/ 2147483647 w 717"/>
              <a:gd name="T25" fmla="*/ 2147483647 h 284"/>
              <a:gd name="T26" fmla="*/ 2147483647 w 717"/>
              <a:gd name="T27" fmla="*/ 2147483647 h 284"/>
              <a:gd name="T28" fmla="*/ 2147483647 w 717"/>
              <a:gd name="T29" fmla="*/ 2147483647 h 284"/>
              <a:gd name="T30" fmla="*/ 2147483647 w 717"/>
              <a:gd name="T31" fmla="*/ 2147483647 h 284"/>
              <a:gd name="T32" fmla="*/ 2147483647 w 717"/>
              <a:gd name="T33" fmla="*/ 2147483647 h 284"/>
              <a:gd name="T34" fmla="*/ 2147483647 w 717"/>
              <a:gd name="T35" fmla="*/ 2147483647 h 284"/>
              <a:gd name="T36" fmla="*/ 2147483647 w 717"/>
              <a:gd name="T37" fmla="*/ 2147483647 h 284"/>
              <a:gd name="T38" fmla="*/ 2147483647 w 717"/>
              <a:gd name="T39" fmla="*/ 2147483647 h 284"/>
              <a:gd name="T40" fmla="*/ 2147483647 w 717"/>
              <a:gd name="T41" fmla="*/ 2147483647 h 284"/>
              <a:gd name="T42" fmla="*/ 2147483647 w 717"/>
              <a:gd name="T43" fmla="*/ 2147483647 h 284"/>
              <a:gd name="T44" fmla="*/ 2147483647 w 717"/>
              <a:gd name="T45" fmla="*/ 2147483647 h 284"/>
              <a:gd name="T46" fmla="*/ 2147483647 w 717"/>
              <a:gd name="T47" fmla="*/ 2147483647 h 284"/>
              <a:gd name="T48" fmla="*/ 2147483647 w 717"/>
              <a:gd name="T49" fmla="*/ 2147483647 h 284"/>
              <a:gd name="T50" fmla="*/ 2147483647 w 717"/>
              <a:gd name="T51" fmla="*/ 2147483647 h 284"/>
              <a:gd name="T52" fmla="*/ 2147483647 w 717"/>
              <a:gd name="T53" fmla="*/ 2147483647 h 284"/>
              <a:gd name="T54" fmla="*/ 2147483647 w 717"/>
              <a:gd name="T55" fmla="*/ 2147483647 h 284"/>
              <a:gd name="T56" fmla="*/ 2147483647 w 717"/>
              <a:gd name="T57" fmla="*/ 2147483647 h 284"/>
              <a:gd name="T58" fmla="*/ 2147483647 w 717"/>
              <a:gd name="T59" fmla="*/ 2147483647 h 284"/>
              <a:gd name="T60" fmla="*/ 2147483647 w 717"/>
              <a:gd name="T61" fmla="*/ 2147483647 h 284"/>
              <a:gd name="T62" fmla="*/ 2147483647 w 717"/>
              <a:gd name="T63" fmla="*/ 2147483647 h 284"/>
              <a:gd name="T64" fmla="*/ 2147483647 w 717"/>
              <a:gd name="T65" fmla="*/ 2147483647 h 284"/>
              <a:gd name="T66" fmla="*/ 2147483647 w 717"/>
              <a:gd name="T67" fmla="*/ 2147483647 h 284"/>
              <a:gd name="T68" fmla="*/ 2147483647 w 717"/>
              <a:gd name="T69" fmla="*/ 2147483647 h 284"/>
              <a:gd name="T70" fmla="*/ 2147483647 w 717"/>
              <a:gd name="T71" fmla="*/ 2147483647 h 284"/>
              <a:gd name="T72" fmla="*/ 2147483647 w 717"/>
              <a:gd name="T73" fmla="*/ 2147483647 h 284"/>
              <a:gd name="T74" fmla="*/ 2147483647 w 717"/>
              <a:gd name="T75" fmla="*/ 2147483647 h 284"/>
              <a:gd name="T76" fmla="*/ 2147483647 w 717"/>
              <a:gd name="T77" fmla="*/ 2147483647 h 284"/>
              <a:gd name="T78" fmla="*/ 2147483647 w 717"/>
              <a:gd name="T79" fmla="*/ 2147483647 h 284"/>
              <a:gd name="T80" fmla="*/ 2147483647 w 717"/>
              <a:gd name="T81" fmla="*/ 2147483647 h 284"/>
              <a:gd name="T82" fmla="*/ 2147483647 w 717"/>
              <a:gd name="T83" fmla="*/ 2147483647 h 284"/>
              <a:gd name="T84" fmla="*/ 2147483647 w 717"/>
              <a:gd name="T85" fmla="*/ 2147483647 h 284"/>
              <a:gd name="T86" fmla="*/ 2147483647 w 717"/>
              <a:gd name="T87" fmla="*/ 2147483647 h 284"/>
              <a:gd name="T88" fmla="*/ 2147483647 w 717"/>
              <a:gd name="T89" fmla="*/ 2147483647 h 284"/>
              <a:gd name="T90" fmla="*/ 2147483647 w 717"/>
              <a:gd name="T91" fmla="*/ 2147483647 h 284"/>
              <a:gd name="T92" fmla="*/ 2147483647 w 717"/>
              <a:gd name="T93" fmla="*/ 2147483647 h 284"/>
              <a:gd name="T94" fmla="*/ 2147483647 w 717"/>
              <a:gd name="T95" fmla="*/ 2147483647 h 284"/>
              <a:gd name="T96" fmla="*/ 2147483647 w 717"/>
              <a:gd name="T97" fmla="*/ 2147483647 h 284"/>
              <a:gd name="T98" fmla="*/ 2147483647 w 717"/>
              <a:gd name="T99" fmla="*/ 2147483647 h 284"/>
              <a:gd name="T100" fmla="*/ 2147483647 w 717"/>
              <a:gd name="T101" fmla="*/ 2147483647 h 284"/>
              <a:gd name="T102" fmla="*/ 2147483647 w 717"/>
              <a:gd name="T103" fmla="*/ 2147483647 h 284"/>
              <a:gd name="T104" fmla="*/ 2147483647 w 717"/>
              <a:gd name="T105" fmla="*/ 2147483647 h 284"/>
              <a:gd name="T106" fmla="*/ 2147483647 w 717"/>
              <a:gd name="T107" fmla="*/ 2147483647 h 284"/>
              <a:gd name="T108" fmla="*/ 2147483647 w 717"/>
              <a:gd name="T109" fmla="*/ 2147483647 h 284"/>
              <a:gd name="T110" fmla="*/ 2147483647 w 717"/>
              <a:gd name="T111" fmla="*/ 2147483647 h 284"/>
              <a:gd name="T112" fmla="*/ 2147483647 w 717"/>
              <a:gd name="T113" fmla="*/ 2147483647 h 284"/>
              <a:gd name="T114" fmla="*/ 2147483647 w 717"/>
              <a:gd name="T115" fmla="*/ 2147483647 h 284"/>
              <a:gd name="T116" fmla="*/ 2147483647 w 717"/>
              <a:gd name="T117" fmla="*/ 2147483647 h 284"/>
              <a:gd name="T118" fmla="*/ 2147483647 w 717"/>
              <a:gd name="T119" fmla="*/ 2147483647 h 284"/>
              <a:gd name="T120" fmla="*/ 2147483647 w 717"/>
              <a:gd name="T121" fmla="*/ 2147483647 h 28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17"/>
              <a:gd name="T184" fmla="*/ 0 h 284"/>
              <a:gd name="T185" fmla="*/ 717 w 717"/>
              <a:gd name="T186" fmla="*/ 284 h 28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17" h="284">
                <a:moveTo>
                  <a:pt x="0" y="0"/>
                </a:moveTo>
                <a:lnTo>
                  <a:pt x="28" y="0"/>
                </a:lnTo>
                <a:lnTo>
                  <a:pt x="53" y="0"/>
                </a:lnTo>
                <a:lnTo>
                  <a:pt x="77" y="0"/>
                </a:lnTo>
                <a:lnTo>
                  <a:pt x="100" y="0"/>
                </a:lnTo>
                <a:lnTo>
                  <a:pt x="120" y="0"/>
                </a:lnTo>
                <a:lnTo>
                  <a:pt x="141" y="0"/>
                </a:lnTo>
                <a:lnTo>
                  <a:pt x="159" y="0"/>
                </a:lnTo>
                <a:lnTo>
                  <a:pt x="176" y="0"/>
                </a:lnTo>
                <a:lnTo>
                  <a:pt x="190" y="0"/>
                </a:lnTo>
                <a:lnTo>
                  <a:pt x="204" y="0"/>
                </a:lnTo>
                <a:lnTo>
                  <a:pt x="218" y="0"/>
                </a:lnTo>
                <a:lnTo>
                  <a:pt x="230" y="0"/>
                </a:lnTo>
                <a:lnTo>
                  <a:pt x="240" y="0"/>
                </a:lnTo>
                <a:lnTo>
                  <a:pt x="250" y="0"/>
                </a:lnTo>
                <a:lnTo>
                  <a:pt x="260" y="0"/>
                </a:lnTo>
                <a:lnTo>
                  <a:pt x="267" y="0"/>
                </a:lnTo>
                <a:lnTo>
                  <a:pt x="274" y="0"/>
                </a:lnTo>
                <a:lnTo>
                  <a:pt x="280" y="0"/>
                </a:lnTo>
                <a:lnTo>
                  <a:pt x="286" y="0"/>
                </a:lnTo>
                <a:lnTo>
                  <a:pt x="291" y="0"/>
                </a:lnTo>
                <a:lnTo>
                  <a:pt x="296" y="0"/>
                </a:lnTo>
                <a:lnTo>
                  <a:pt x="300" y="0"/>
                </a:lnTo>
                <a:lnTo>
                  <a:pt x="303" y="0"/>
                </a:lnTo>
                <a:lnTo>
                  <a:pt x="306" y="0"/>
                </a:lnTo>
                <a:lnTo>
                  <a:pt x="309" y="0"/>
                </a:lnTo>
                <a:lnTo>
                  <a:pt x="311" y="0"/>
                </a:lnTo>
                <a:lnTo>
                  <a:pt x="314" y="1"/>
                </a:lnTo>
                <a:lnTo>
                  <a:pt x="316" y="1"/>
                </a:lnTo>
                <a:lnTo>
                  <a:pt x="318" y="1"/>
                </a:lnTo>
                <a:lnTo>
                  <a:pt x="320" y="1"/>
                </a:lnTo>
                <a:lnTo>
                  <a:pt x="322" y="1"/>
                </a:lnTo>
                <a:lnTo>
                  <a:pt x="323" y="1"/>
                </a:lnTo>
                <a:lnTo>
                  <a:pt x="326" y="1"/>
                </a:lnTo>
                <a:lnTo>
                  <a:pt x="328" y="1"/>
                </a:lnTo>
                <a:lnTo>
                  <a:pt x="329" y="1"/>
                </a:lnTo>
                <a:lnTo>
                  <a:pt x="330" y="1"/>
                </a:lnTo>
                <a:lnTo>
                  <a:pt x="333" y="2"/>
                </a:lnTo>
                <a:lnTo>
                  <a:pt x="334" y="2"/>
                </a:lnTo>
                <a:lnTo>
                  <a:pt x="335" y="2"/>
                </a:lnTo>
                <a:lnTo>
                  <a:pt x="336" y="2"/>
                </a:lnTo>
                <a:lnTo>
                  <a:pt x="338" y="2"/>
                </a:lnTo>
                <a:lnTo>
                  <a:pt x="339" y="2"/>
                </a:lnTo>
                <a:lnTo>
                  <a:pt x="340" y="2"/>
                </a:lnTo>
                <a:lnTo>
                  <a:pt x="341" y="2"/>
                </a:lnTo>
                <a:lnTo>
                  <a:pt x="342" y="2"/>
                </a:lnTo>
                <a:lnTo>
                  <a:pt x="344" y="2"/>
                </a:lnTo>
                <a:lnTo>
                  <a:pt x="345" y="2"/>
                </a:lnTo>
                <a:lnTo>
                  <a:pt x="345" y="4"/>
                </a:lnTo>
                <a:lnTo>
                  <a:pt x="346" y="4"/>
                </a:lnTo>
                <a:lnTo>
                  <a:pt x="347" y="4"/>
                </a:lnTo>
                <a:lnTo>
                  <a:pt x="348" y="4"/>
                </a:lnTo>
                <a:lnTo>
                  <a:pt x="350" y="4"/>
                </a:lnTo>
                <a:lnTo>
                  <a:pt x="351" y="4"/>
                </a:lnTo>
                <a:lnTo>
                  <a:pt x="352" y="4"/>
                </a:lnTo>
                <a:lnTo>
                  <a:pt x="353" y="4"/>
                </a:lnTo>
                <a:lnTo>
                  <a:pt x="354" y="4"/>
                </a:lnTo>
                <a:lnTo>
                  <a:pt x="356" y="5"/>
                </a:lnTo>
                <a:lnTo>
                  <a:pt x="357" y="5"/>
                </a:lnTo>
                <a:lnTo>
                  <a:pt x="358" y="5"/>
                </a:lnTo>
                <a:lnTo>
                  <a:pt x="359" y="5"/>
                </a:lnTo>
                <a:lnTo>
                  <a:pt x="362" y="5"/>
                </a:lnTo>
                <a:lnTo>
                  <a:pt x="363" y="5"/>
                </a:lnTo>
                <a:lnTo>
                  <a:pt x="364" y="6"/>
                </a:lnTo>
                <a:lnTo>
                  <a:pt x="366" y="6"/>
                </a:lnTo>
                <a:lnTo>
                  <a:pt x="369" y="6"/>
                </a:lnTo>
                <a:lnTo>
                  <a:pt x="370" y="6"/>
                </a:lnTo>
                <a:lnTo>
                  <a:pt x="372" y="7"/>
                </a:lnTo>
                <a:lnTo>
                  <a:pt x="374" y="7"/>
                </a:lnTo>
                <a:lnTo>
                  <a:pt x="375" y="7"/>
                </a:lnTo>
                <a:lnTo>
                  <a:pt x="376" y="7"/>
                </a:lnTo>
                <a:lnTo>
                  <a:pt x="377" y="7"/>
                </a:lnTo>
                <a:lnTo>
                  <a:pt x="378" y="7"/>
                </a:lnTo>
                <a:lnTo>
                  <a:pt x="380" y="8"/>
                </a:lnTo>
                <a:lnTo>
                  <a:pt x="381" y="8"/>
                </a:lnTo>
                <a:lnTo>
                  <a:pt x="382" y="8"/>
                </a:lnTo>
                <a:lnTo>
                  <a:pt x="383" y="8"/>
                </a:lnTo>
                <a:lnTo>
                  <a:pt x="384" y="8"/>
                </a:lnTo>
                <a:lnTo>
                  <a:pt x="386" y="8"/>
                </a:lnTo>
                <a:lnTo>
                  <a:pt x="387" y="10"/>
                </a:lnTo>
                <a:lnTo>
                  <a:pt x="388" y="10"/>
                </a:lnTo>
                <a:lnTo>
                  <a:pt x="389" y="10"/>
                </a:lnTo>
                <a:lnTo>
                  <a:pt x="390" y="10"/>
                </a:lnTo>
                <a:lnTo>
                  <a:pt x="392" y="11"/>
                </a:lnTo>
                <a:lnTo>
                  <a:pt x="393" y="11"/>
                </a:lnTo>
                <a:lnTo>
                  <a:pt x="394" y="11"/>
                </a:lnTo>
                <a:lnTo>
                  <a:pt x="396" y="12"/>
                </a:lnTo>
                <a:lnTo>
                  <a:pt x="398" y="12"/>
                </a:lnTo>
                <a:lnTo>
                  <a:pt x="399" y="12"/>
                </a:lnTo>
                <a:lnTo>
                  <a:pt x="400" y="13"/>
                </a:lnTo>
                <a:lnTo>
                  <a:pt x="401" y="13"/>
                </a:lnTo>
                <a:lnTo>
                  <a:pt x="404" y="14"/>
                </a:lnTo>
                <a:lnTo>
                  <a:pt x="405" y="14"/>
                </a:lnTo>
                <a:lnTo>
                  <a:pt x="407" y="16"/>
                </a:lnTo>
                <a:lnTo>
                  <a:pt x="410" y="16"/>
                </a:lnTo>
                <a:lnTo>
                  <a:pt x="411" y="17"/>
                </a:lnTo>
                <a:lnTo>
                  <a:pt x="413" y="17"/>
                </a:lnTo>
                <a:lnTo>
                  <a:pt x="416" y="18"/>
                </a:lnTo>
                <a:lnTo>
                  <a:pt x="418" y="18"/>
                </a:lnTo>
                <a:lnTo>
                  <a:pt x="419" y="19"/>
                </a:lnTo>
                <a:lnTo>
                  <a:pt x="422" y="19"/>
                </a:lnTo>
                <a:lnTo>
                  <a:pt x="423" y="20"/>
                </a:lnTo>
                <a:lnTo>
                  <a:pt x="424" y="20"/>
                </a:lnTo>
                <a:lnTo>
                  <a:pt x="425" y="20"/>
                </a:lnTo>
                <a:lnTo>
                  <a:pt x="426" y="22"/>
                </a:lnTo>
                <a:lnTo>
                  <a:pt x="429" y="22"/>
                </a:lnTo>
                <a:lnTo>
                  <a:pt x="430" y="22"/>
                </a:lnTo>
                <a:lnTo>
                  <a:pt x="431" y="23"/>
                </a:lnTo>
                <a:lnTo>
                  <a:pt x="432" y="23"/>
                </a:lnTo>
                <a:lnTo>
                  <a:pt x="434" y="24"/>
                </a:lnTo>
                <a:lnTo>
                  <a:pt x="435" y="24"/>
                </a:lnTo>
                <a:lnTo>
                  <a:pt x="436" y="25"/>
                </a:lnTo>
                <a:lnTo>
                  <a:pt x="437" y="25"/>
                </a:lnTo>
                <a:lnTo>
                  <a:pt x="438" y="25"/>
                </a:lnTo>
                <a:lnTo>
                  <a:pt x="440" y="26"/>
                </a:lnTo>
                <a:lnTo>
                  <a:pt x="441" y="26"/>
                </a:lnTo>
                <a:lnTo>
                  <a:pt x="442" y="28"/>
                </a:lnTo>
                <a:lnTo>
                  <a:pt x="443" y="28"/>
                </a:lnTo>
                <a:lnTo>
                  <a:pt x="444" y="28"/>
                </a:lnTo>
                <a:lnTo>
                  <a:pt x="446" y="29"/>
                </a:lnTo>
                <a:lnTo>
                  <a:pt x="447" y="30"/>
                </a:lnTo>
                <a:lnTo>
                  <a:pt x="448" y="30"/>
                </a:lnTo>
                <a:lnTo>
                  <a:pt x="449" y="31"/>
                </a:lnTo>
                <a:lnTo>
                  <a:pt x="452" y="31"/>
                </a:lnTo>
                <a:lnTo>
                  <a:pt x="453" y="32"/>
                </a:lnTo>
                <a:lnTo>
                  <a:pt x="454" y="34"/>
                </a:lnTo>
                <a:lnTo>
                  <a:pt x="456" y="35"/>
                </a:lnTo>
                <a:lnTo>
                  <a:pt x="459" y="35"/>
                </a:lnTo>
                <a:lnTo>
                  <a:pt x="460" y="36"/>
                </a:lnTo>
                <a:lnTo>
                  <a:pt x="462" y="37"/>
                </a:lnTo>
                <a:lnTo>
                  <a:pt x="464" y="38"/>
                </a:lnTo>
                <a:lnTo>
                  <a:pt x="465" y="38"/>
                </a:lnTo>
                <a:lnTo>
                  <a:pt x="466" y="40"/>
                </a:lnTo>
                <a:lnTo>
                  <a:pt x="467" y="40"/>
                </a:lnTo>
                <a:lnTo>
                  <a:pt x="468" y="41"/>
                </a:lnTo>
                <a:lnTo>
                  <a:pt x="470" y="41"/>
                </a:lnTo>
                <a:lnTo>
                  <a:pt x="471" y="42"/>
                </a:lnTo>
                <a:lnTo>
                  <a:pt x="472" y="42"/>
                </a:lnTo>
                <a:lnTo>
                  <a:pt x="473" y="43"/>
                </a:lnTo>
                <a:lnTo>
                  <a:pt x="474" y="43"/>
                </a:lnTo>
                <a:lnTo>
                  <a:pt x="476" y="44"/>
                </a:lnTo>
                <a:lnTo>
                  <a:pt x="477" y="44"/>
                </a:lnTo>
                <a:lnTo>
                  <a:pt x="478" y="46"/>
                </a:lnTo>
                <a:lnTo>
                  <a:pt x="479" y="46"/>
                </a:lnTo>
                <a:lnTo>
                  <a:pt x="480" y="47"/>
                </a:lnTo>
                <a:lnTo>
                  <a:pt x="482" y="48"/>
                </a:lnTo>
                <a:lnTo>
                  <a:pt x="483" y="48"/>
                </a:lnTo>
                <a:lnTo>
                  <a:pt x="484" y="48"/>
                </a:lnTo>
                <a:lnTo>
                  <a:pt x="485" y="49"/>
                </a:lnTo>
                <a:lnTo>
                  <a:pt x="486" y="49"/>
                </a:lnTo>
                <a:lnTo>
                  <a:pt x="488" y="50"/>
                </a:lnTo>
                <a:lnTo>
                  <a:pt x="489" y="52"/>
                </a:lnTo>
                <a:lnTo>
                  <a:pt x="490" y="52"/>
                </a:lnTo>
                <a:lnTo>
                  <a:pt x="491" y="53"/>
                </a:lnTo>
                <a:lnTo>
                  <a:pt x="492" y="54"/>
                </a:lnTo>
                <a:lnTo>
                  <a:pt x="495" y="54"/>
                </a:lnTo>
                <a:lnTo>
                  <a:pt x="496" y="55"/>
                </a:lnTo>
                <a:lnTo>
                  <a:pt x="498" y="56"/>
                </a:lnTo>
                <a:lnTo>
                  <a:pt x="500" y="58"/>
                </a:lnTo>
                <a:lnTo>
                  <a:pt x="501" y="58"/>
                </a:lnTo>
                <a:lnTo>
                  <a:pt x="502" y="59"/>
                </a:lnTo>
                <a:lnTo>
                  <a:pt x="503" y="60"/>
                </a:lnTo>
                <a:lnTo>
                  <a:pt x="504" y="60"/>
                </a:lnTo>
                <a:lnTo>
                  <a:pt x="506" y="61"/>
                </a:lnTo>
                <a:lnTo>
                  <a:pt x="507" y="61"/>
                </a:lnTo>
                <a:lnTo>
                  <a:pt x="508" y="62"/>
                </a:lnTo>
                <a:lnTo>
                  <a:pt x="509" y="62"/>
                </a:lnTo>
                <a:lnTo>
                  <a:pt x="510" y="64"/>
                </a:lnTo>
                <a:lnTo>
                  <a:pt x="512" y="64"/>
                </a:lnTo>
                <a:lnTo>
                  <a:pt x="512" y="65"/>
                </a:lnTo>
                <a:lnTo>
                  <a:pt x="513" y="65"/>
                </a:lnTo>
                <a:lnTo>
                  <a:pt x="514" y="65"/>
                </a:lnTo>
                <a:lnTo>
                  <a:pt x="514" y="66"/>
                </a:lnTo>
                <a:lnTo>
                  <a:pt x="515" y="66"/>
                </a:lnTo>
                <a:lnTo>
                  <a:pt x="516" y="67"/>
                </a:lnTo>
                <a:lnTo>
                  <a:pt x="518" y="67"/>
                </a:lnTo>
                <a:lnTo>
                  <a:pt x="519" y="68"/>
                </a:lnTo>
                <a:lnTo>
                  <a:pt x="520" y="70"/>
                </a:lnTo>
                <a:lnTo>
                  <a:pt x="521" y="70"/>
                </a:lnTo>
                <a:lnTo>
                  <a:pt x="522" y="71"/>
                </a:lnTo>
                <a:lnTo>
                  <a:pt x="524" y="72"/>
                </a:lnTo>
                <a:lnTo>
                  <a:pt x="525" y="72"/>
                </a:lnTo>
                <a:lnTo>
                  <a:pt x="526" y="73"/>
                </a:lnTo>
                <a:lnTo>
                  <a:pt x="527" y="74"/>
                </a:lnTo>
                <a:lnTo>
                  <a:pt x="528" y="74"/>
                </a:lnTo>
                <a:lnTo>
                  <a:pt x="530" y="76"/>
                </a:lnTo>
                <a:lnTo>
                  <a:pt x="531" y="77"/>
                </a:lnTo>
                <a:lnTo>
                  <a:pt x="532" y="77"/>
                </a:lnTo>
                <a:lnTo>
                  <a:pt x="533" y="78"/>
                </a:lnTo>
                <a:lnTo>
                  <a:pt x="534" y="79"/>
                </a:lnTo>
                <a:lnTo>
                  <a:pt x="536" y="79"/>
                </a:lnTo>
                <a:lnTo>
                  <a:pt x="537" y="80"/>
                </a:lnTo>
                <a:lnTo>
                  <a:pt x="538" y="80"/>
                </a:lnTo>
                <a:lnTo>
                  <a:pt x="539" y="82"/>
                </a:lnTo>
                <a:lnTo>
                  <a:pt x="540" y="83"/>
                </a:lnTo>
                <a:lnTo>
                  <a:pt x="542" y="83"/>
                </a:lnTo>
                <a:lnTo>
                  <a:pt x="543" y="84"/>
                </a:lnTo>
                <a:lnTo>
                  <a:pt x="544" y="85"/>
                </a:lnTo>
                <a:lnTo>
                  <a:pt x="545" y="85"/>
                </a:lnTo>
                <a:lnTo>
                  <a:pt x="545" y="86"/>
                </a:lnTo>
                <a:lnTo>
                  <a:pt x="546" y="86"/>
                </a:lnTo>
                <a:lnTo>
                  <a:pt x="548" y="88"/>
                </a:lnTo>
                <a:lnTo>
                  <a:pt x="549" y="88"/>
                </a:lnTo>
                <a:lnTo>
                  <a:pt x="549" y="89"/>
                </a:lnTo>
                <a:lnTo>
                  <a:pt x="550" y="89"/>
                </a:lnTo>
                <a:lnTo>
                  <a:pt x="550" y="90"/>
                </a:lnTo>
                <a:lnTo>
                  <a:pt x="551" y="90"/>
                </a:lnTo>
                <a:lnTo>
                  <a:pt x="552" y="91"/>
                </a:lnTo>
                <a:lnTo>
                  <a:pt x="554" y="92"/>
                </a:lnTo>
                <a:lnTo>
                  <a:pt x="555" y="92"/>
                </a:lnTo>
                <a:lnTo>
                  <a:pt x="555" y="94"/>
                </a:lnTo>
                <a:lnTo>
                  <a:pt x="556" y="95"/>
                </a:lnTo>
                <a:lnTo>
                  <a:pt x="557" y="95"/>
                </a:lnTo>
                <a:lnTo>
                  <a:pt x="558" y="96"/>
                </a:lnTo>
                <a:lnTo>
                  <a:pt x="560" y="97"/>
                </a:lnTo>
                <a:lnTo>
                  <a:pt x="561" y="97"/>
                </a:lnTo>
                <a:lnTo>
                  <a:pt x="561" y="98"/>
                </a:lnTo>
                <a:lnTo>
                  <a:pt x="562" y="98"/>
                </a:lnTo>
                <a:lnTo>
                  <a:pt x="563" y="100"/>
                </a:lnTo>
                <a:lnTo>
                  <a:pt x="564" y="101"/>
                </a:lnTo>
                <a:lnTo>
                  <a:pt x="566" y="101"/>
                </a:lnTo>
                <a:lnTo>
                  <a:pt x="566" y="102"/>
                </a:lnTo>
                <a:lnTo>
                  <a:pt x="567" y="102"/>
                </a:lnTo>
                <a:lnTo>
                  <a:pt x="568" y="103"/>
                </a:lnTo>
                <a:lnTo>
                  <a:pt x="569" y="103"/>
                </a:lnTo>
                <a:lnTo>
                  <a:pt x="569" y="104"/>
                </a:lnTo>
                <a:lnTo>
                  <a:pt x="570" y="104"/>
                </a:lnTo>
                <a:lnTo>
                  <a:pt x="570" y="106"/>
                </a:lnTo>
                <a:lnTo>
                  <a:pt x="572" y="106"/>
                </a:lnTo>
                <a:lnTo>
                  <a:pt x="573" y="106"/>
                </a:lnTo>
                <a:lnTo>
                  <a:pt x="573" y="107"/>
                </a:lnTo>
                <a:lnTo>
                  <a:pt x="574" y="107"/>
                </a:lnTo>
                <a:lnTo>
                  <a:pt x="575" y="108"/>
                </a:lnTo>
                <a:lnTo>
                  <a:pt x="576" y="108"/>
                </a:lnTo>
                <a:lnTo>
                  <a:pt x="576" y="109"/>
                </a:lnTo>
                <a:lnTo>
                  <a:pt x="578" y="110"/>
                </a:lnTo>
                <a:lnTo>
                  <a:pt x="579" y="110"/>
                </a:lnTo>
                <a:lnTo>
                  <a:pt x="580" y="112"/>
                </a:lnTo>
                <a:lnTo>
                  <a:pt x="581" y="112"/>
                </a:lnTo>
                <a:lnTo>
                  <a:pt x="582" y="113"/>
                </a:lnTo>
                <a:lnTo>
                  <a:pt x="584" y="114"/>
                </a:lnTo>
                <a:lnTo>
                  <a:pt x="585" y="114"/>
                </a:lnTo>
                <a:lnTo>
                  <a:pt x="585" y="115"/>
                </a:lnTo>
                <a:lnTo>
                  <a:pt x="586" y="115"/>
                </a:lnTo>
                <a:lnTo>
                  <a:pt x="586" y="116"/>
                </a:lnTo>
                <a:lnTo>
                  <a:pt x="587" y="116"/>
                </a:lnTo>
                <a:lnTo>
                  <a:pt x="587" y="118"/>
                </a:lnTo>
                <a:lnTo>
                  <a:pt x="588" y="118"/>
                </a:lnTo>
                <a:lnTo>
                  <a:pt x="590" y="119"/>
                </a:lnTo>
                <a:lnTo>
                  <a:pt x="591" y="120"/>
                </a:lnTo>
                <a:lnTo>
                  <a:pt x="592" y="121"/>
                </a:lnTo>
                <a:lnTo>
                  <a:pt x="593" y="122"/>
                </a:lnTo>
                <a:lnTo>
                  <a:pt x="594" y="124"/>
                </a:lnTo>
                <a:lnTo>
                  <a:pt x="596" y="124"/>
                </a:lnTo>
                <a:lnTo>
                  <a:pt x="596" y="125"/>
                </a:lnTo>
                <a:lnTo>
                  <a:pt x="597" y="126"/>
                </a:lnTo>
                <a:lnTo>
                  <a:pt x="598" y="126"/>
                </a:lnTo>
                <a:lnTo>
                  <a:pt x="598" y="127"/>
                </a:lnTo>
                <a:lnTo>
                  <a:pt x="599" y="128"/>
                </a:lnTo>
                <a:lnTo>
                  <a:pt x="600" y="130"/>
                </a:lnTo>
                <a:lnTo>
                  <a:pt x="602" y="131"/>
                </a:lnTo>
                <a:lnTo>
                  <a:pt x="603" y="132"/>
                </a:lnTo>
                <a:lnTo>
                  <a:pt x="604" y="133"/>
                </a:lnTo>
                <a:lnTo>
                  <a:pt x="605" y="134"/>
                </a:lnTo>
                <a:lnTo>
                  <a:pt x="606" y="136"/>
                </a:lnTo>
                <a:lnTo>
                  <a:pt x="606" y="137"/>
                </a:lnTo>
                <a:lnTo>
                  <a:pt x="608" y="137"/>
                </a:lnTo>
                <a:lnTo>
                  <a:pt x="609" y="138"/>
                </a:lnTo>
                <a:lnTo>
                  <a:pt x="610" y="139"/>
                </a:lnTo>
                <a:lnTo>
                  <a:pt x="610" y="140"/>
                </a:lnTo>
                <a:lnTo>
                  <a:pt x="611" y="140"/>
                </a:lnTo>
                <a:lnTo>
                  <a:pt x="611" y="142"/>
                </a:lnTo>
                <a:lnTo>
                  <a:pt x="612" y="142"/>
                </a:lnTo>
                <a:lnTo>
                  <a:pt x="614" y="143"/>
                </a:lnTo>
                <a:lnTo>
                  <a:pt x="614" y="144"/>
                </a:lnTo>
                <a:lnTo>
                  <a:pt x="615" y="144"/>
                </a:lnTo>
                <a:lnTo>
                  <a:pt x="615" y="145"/>
                </a:lnTo>
                <a:lnTo>
                  <a:pt x="616" y="146"/>
                </a:lnTo>
                <a:lnTo>
                  <a:pt x="617" y="148"/>
                </a:lnTo>
                <a:lnTo>
                  <a:pt x="618" y="149"/>
                </a:lnTo>
                <a:lnTo>
                  <a:pt x="620" y="150"/>
                </a:lnTo>
                <a:lnTo>
                  <a:pt x="620" y="151"/>
                </a:lnTo>
                <a:lnTo>
                  <a:pt x="621" y="151"/>
                </a:lnTo>
                <a:lnTo>
                  <a:pt x="622" y="152"/>
                </a:lnTo>
                <a:lnTo>
                  <a:pt x="622" y="154"/>
                </a:lnTo>
                <a:lnTo>
                  <a:pt x="623" y="155"/>
                </a:lnTo>
                <a:lnTo>
                  <a:pt x="624" y="156"/>
                </a:lnTo>
                <a:lnTo>
                  <a:pt x="626" y="157"/>
                </a:lnTo>
                <a:lnTo>
                  <a:pt x="627" y="158"/>
                </a:lnTo>
                <a:lnTo>
                  <a:pt x="628" y="160"/>
                </a:lnTo>
                <a:lnTo>
                  <a:pt x="629" y="162"/>
                </a:lnTo>
                <a:lnTo>
                  <a:pt x="630" y="163"/>
                </a:lnTo>
                <a:lnTo>
                  <a:pt x="632" y="164"/>
                </a:lnTo>
                <a:lnTo>
                  <a:pt x="633" y="167"/>
                </a:lnTo>
                <a:lnTo>
                  <a:pt x="634" y="168"/>
                </a:lnTo>
                <a:lnTo>
                  <a:pt x="635" y="169"/>
                </a:lnTo>
                <a:lnTo>
                  <a:pt x="636" y="170"/>
                </a:lnTo>
                <a:lnTo>
                  <a:pt x="638" y="172"/>
                </a:lnTo>
                <a:lnTo>
                  <a:pt x="639" y="173"/>
                </a:lnTo>
                <a:lnTo>
                  <a:pt x="639" y="174"/>
                </a:lnTo>
                <a:lnTo>
                  <a:pt x="640" y="175"/>
                </a:lnTo>
                <a:lnTo>
                  <a:pt x="641" y="176"/>
                </a:lnTo>
                <a:lnTo>
                  <a:pt x="642" y="178"/>
                </a:lnTo>
                <a:lnTo>
                  <a:pt x="644" y="179"/>
                </a:lnTo>
                <a:lnTo>
                  <a:pt x="644" y="180"/>
                </a:lnTo>
                <a:lnTo>
                  <a:pt x="645" y="181"/>
                </a:lnTo>
                <a:lnTo>
                  <a:pt x="646" y="181"/>
                </a:lnTo>
                <a:lnTo>
                  <a:pt x="646" y="182"/>
                </a:lnTo>
                <a:lnTo>
                  <a:pt x="647" y="184"/>
                </a:lnTo>
                <a:lnTo>
                  <a:pt x="647" y="185"/>
                </a:lnTo>
                <a:lnTo>
                  <a:pt x="648" y="186"/>
                </a:lnTo>
                <a:lnTo>
                  <a:pt x="650" y="186"/>
                </a:lnTo>
                <a:lnTo>
                  <a:pt x="650" y="187"/>
                </a:lnTo>
                <a:lnTo>
                  <a:pt x="651" y="188"/>
                </a:lnTo>
                <a:lnTo>
                  <a:pt x="652" y="190"/>
                </a:lnTo>
                <a:lnTo>
                  <a:pt x="652" y="191"/>
                </a:lnTo>
                <a:lnTo>
                  <a:pt x="653" y="192"/>
                </a:lnTo>
                <a:lnTo>
                  <a:pt x="654" y="194"/>
                </a:lnTo>
                <a:lnTo>
                  <a:pt x="656" y="196"/>
                </a:lnTo>
                <a:lnTo>
                  <a:pt x="657" y="197"/>
                </a:lnTo>
                <a:lnTo>
                  <a:pt x="658" y="199"/>
                </a:lnTo>
                <a:lnTo>
                  <a:pt x="659" y="200"/>
                </a:lnTo>
                <a:lnTo>
                  <a:pt x="660" y="203"/>
                </a:lnTo>
                <a:lnTo>
                  <a:pt x="662" y="204"/>
                </a:lnTo>
                <a:lnTo>
                  <a:pt x="663" y="206"/>
                </a:lnTo>
                <a:lnTo>
                  <a:pt x="664" y="208"/>
                </a:lnTo>
                <a:lnTo>
                  <a:pt x="665" y="209"/>
                </a:lnTo>
                <a:lnTo>
                  <a:pt x="666" y="211"/>
                </a:lnTo>
                <a:lnTo>
                  <a:pt x="668" y="212"/>
                </a:lnTo>
                <a:lnTo>
                  <a:pt x="669" y="214"/>
                </a:lnTo>
                <a:lnTo>
                  <a:pt x="669" y="215"/>
                </a:lnTo>
                <a:lnTo>
                  <a:pt x="670" y="216"/>
                </a:lnTo>
                <a:lnTo>
                  <a:pt x="671" y="217"/>
                </a:lnTo>
                <a:lnTo>
                  <a:pt x="672" y="218"/>
                </a:lnTo>
                <a:lnTo>
                  <a:pt x="672" y="220"/>
                </a:lnTo>
                <a:lnTo>
                  <a:pt x="674" y="221"/>
                </a:lnTo>
                <a:lnTo>
                  <a:pt x="675" y="222"/>
                </a:lnTo>
                <a:lnTo>
                  <a:pt x="676" y="223"/>
                </a:lnTo>
                <a:lnTo>
                  <a:pt x="676" y="224"/>
                </a:lnTo>
                <a:lnTo>
                  <a:pt x="677" y="226"/>
                </a:lnTo>
                <a:lnTo>
                  <a:pt x="677" y="227"/>
                </a:lnTo>
                <a:lnTo>
                  <a:pt x="678" y="228"/>
                </a:lnTo>
                <a:lnTo>
                  <a:pt x="680" y="228"/>
                </a:lnTo>
                <a:lnTo>
                  <a:pt x="680" y="229"/>
                </a:lnTo>
                <a:lnTo>
                  <a:pt x="681" y="230"/>
                </a:lnTo>
                <a:lnTo>
                  <a:pt x="682" y="232"/>
                </a:lnTo>
                <a:lnTo>
                  <a:pt x="683" y="234"/>
                </a:lnTo>
                <a:lnTo>
                  <a:pt x="683" y="235"/>
                </a:lnTo>
                <a:lnTo>
                  <a:pt x="684" y="236"/>
                </a:lnTo>
                <a:lnTo>
                  <a:pt x="686" y="238"/>
                </a:lnTo>
                <a:lnTo>
                  <a:pt x="687" y="240"/>
                </a:lnTo>
                <a:lnTo>
                  <a:pt x="688" y="241"/>
                </a:lnTo>
                <a:lnTo>
                  <a:pt x="689" y="244"/>
                </a:lnTo>
                <a:lnTo>
                  <a:pt x="692" y="245"/>
                </a:lnTo>
                <a:lnTo>
                  <a:pt x="693" y="247"/>
                </a:lnTo>
                <a:lnTo>
                  <a:pt x="694" y="248"/>
                </a:lnTo>
                <a:lnTo>
                  <a:pt x="695" y="251"/>
                </a:lnTo>
                <a:lnTo>
                  <a:pt x="696" y="252"/>
                </a:lnTo>
                <a:lnTo>
                  <a:pt x="698" y="254"/>
                </a:lnTo>
                <a:lnTo>
                  <a:pt x="699" y="256"/>
                </a:lnTo>
                <a:lnTo>
                  <a:pt x="700" y="257"/>
                </a:lnTo>
                <a:lnTo>
                  <a:pt x="700" y="258"/>
                </a:lnTo>
                <a:lnTo>
                  <a:pt x="701" y="259"/>
                </a:lnTo>
                <a:lnTo>
                  <a:pt x="702" y="260"/>
                </a:lnTo>
                <a:lnTo>
                  <a:pt x="702" y="262"/>
                </a:lnTo>
                <a:lnTo>
                  <a:pt x="704" y="263"/>
                </a:lnTo>
                <a:lnTo>
                  <a:pt x="705" y="264"/>
                </a:lnTo>
                <a:lnTo>
                  <a:pt x="706" y="265"/>
                </a:lnTo>
                <a:lnTo>
                  <a:pt x="706" y="266"/>
                </a:lnTo>
                <a:lnTo>
                  <a:pt x="707" y="268"/>
                </a:lnTo>
                <a:lnTo>
                  <a:pt x="707" y="269"/>
                </a:lnTo>
                <a:lnTo>
                  <a:pt x="708" y="269"/>
                </a:lnTo>
                <a:lnTo>
                  <a:pt x="708" y="270"/>
                </a:lnTo>
                <a:lnTo>
                  <a:pt x="710" y="271"/>
                </a:lnTo>
                <a:lnTo>
                  <a:pt x="710" y="272"/>
                </a:lnTo>
                <a:lnTo>
                  <a:pt x="711" y="274"/>
                </a:lnTo>
                <a:lnTo>
                  <a:pt x="712" y="275"/>
                </a:lnTo>
                <a:lnTo>
                  <a:pt x="712" y="276"/>
                </a:lnTo>
                <a:lnTo>
                  <a:pt x="713" y="277"/>
                </a:lnTo>
                <a:lnTo>
                  <a:pt x="714" y="278"/>
                </a:lnTo>
                <a:lnTo>
                  <a:pt x="714" y="281"/>
                </a:lnTo>
                <a:lnTo>
                  <a:pt x="716" y="282"/>
                </a:lnTo>
                <a:lnTo>
                  <a:pt x="717" y="283"/>
                </a:lnTo>
                <a:lnTo>
                  <a:pt x="717" y="284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0" name="Freeform 108">
            <a:extLst>
              <a:ext uri="{FF2B5EF4-FFF2-40B4-BE49-F238E27FC236}">
                <a16:creationId xmlns:a16="http://schemas.microsoft.com/office/drawing/2014/main" id="{89AE7F74-429D-7D4A-B446-3E1B8C44418D}"/>
              </a:ext>
            </a:extLst>
          </p:cNvPr>
          <p:cNvSpPr>
            <a:spLocks/>
          </p:cNvSpPr>
          <p:nvPr/>
        </p:nvSpPr>
        <p:spPr bwMode="auto">
          <a:xfrm>
            <a:off x="4133850" y="2395538"/>
            <a:ext cx="568325" cy="225425"/>
          </a:xfrm>
          <a:custGeom>
            <a:avLst/>
            <a:gdLst>
              <a:gd name="T0" fmla="*/ 2147483647 w 717"/>
              <a:gd name="T1" fmla="*/ 2147483647 h 284"/>
              <a:gd name="T2" fmla="*/ 2147483647 w 717"/>
              <a:gd name="T3" fmla="*/ 2147483647 h 284"/>
              <a:gd name="T4" fmla="*/ 2147483647 w 717"/>
              <a:gd name="T5" fmla="*/ 2147483647 h 284"/>
              <a:gd name="T6" fmla="*/ 2147483647 w 717"/>
              <a:gd name="T7" fmla="*/ 2147483647 h 284"/>
              <a:gd name="T8" fmla="*/ 2147483647 w 717"/>
              <a:gd name="T9" fmla="*/ 2147483647 h 284"/>
              <a:gd name="T10" fmla="*/ 2147483647 w 717"/>
              <a:gd name="T11" fmla="*/ 2147483647 h 284"/>
              <a:gd name="T12" fmla="*/ 2147483647 w 717"/>
              <a:gd name="T13" fmla="*/ 2147483647 h 284"/>
              <a:gd name="T14" fmla="*/ 2147483647 w 717"/>
              <a:gd name="T15" fmla="*/ 2147483647 h 284"/>
              <a:gd name="T16" fmla="*/ 2147483647 w 717"/>
              <a:gd name="T17" fmla="*/ 2147483647 h 284"/>
              <a:gd name="T18" fmla="*/ 2147483647 w 717"/>
              <a:gd name="T19" fmla="*/ 2147483647 h 284"/>
              <a:gd name="T20" fmla="*/ 2147483647 w 717"/>
              <a:gd name="T21" fmla="*/ 2147483647 h 284"/>
              <a:gd name="T22" fmla="*/ 2147483647 w 717"/>
              <a:gd name="T23" fmla="*/ 2147483647 h 284"/>
              <a:gd name="T24" fmla="*/ 2147483647 w 717"/>
              <a:gd name="T25" fmla="*/ 2147483647 h 284"/>
              <a:gd name="T26" fmla="*/ 2147483647 w 717"/>
              <a:gd name="T27" fmla="*/ 2147483647 h 284"/>
              <a:gd name="T28" fmla="*/ 2147483647 w 717"/>
              <a:gd name="T29" fmla="*/ 2147483647 h 284"/>
              <a:gd name="T30" fmla="*/ 2147483647 w 717"/>
              <a:gd name="T31" fmla="*/ 2147483647 h 284"/>
              <a:gd name="T32" fmla="*/ 2147483647 w 717"/>
              <a:gd name="T33" fmla="*/ 2147483647 h 284"/>
              <a:gd name="T34" fmla="*/ 2147483647 w 717"/>
              <a:gd name="T35" fmla="*/ 2147483647 h 284"/>
              <a:gd name="T36" fmla="*/ 2147483647 w 717"/>
              <a:gd name="T37" fmla="*/ 2147483647 h 284"/>
              <a:gd name="T38" fmla="*/ 2147483647 w 717"/>
              <a:gd name="T39" fmla="*/ 2147483647 h 284"/>
              <a:gd name="T40" fmla="*/ 2147483647 w 717"/>
              <a:gd name="T41" fmla="*/ 2147483647 h 284"/>
              <a:gd name="T42" fmla="*/ 2147483647 w 717"/>
              <a:gd name="T43" fmla="*/ 2147483647 h 284"/>
              <a:gd name="T44" fmla="*/ 2147483647 w 717"/>
              <a:gd name="T45" fmla="*/ 2147483647 h 284"/>
              <a:gd name="T46" fmla="*/ 2147483647 w 717"/>
              <a:gd name="T47" fmla="*/ 2147483647 h 284"/>
              <a:gd name="T48" fmla="*/ 2147483647 w 717"/>
              <a:gd name="T49" fmla="*/ 2147483647 h 284"/>
              <a:gd name="T50" fmla="*/ 2147483647 w 717"/>
              <a:gd name="T51" fmla="*/ 2147483647 h 284"/>
              <a:gd name="T52" fmla="*/ 2147483647 w 717"/>
              <a:gd name="T53" fmla="*/ 2147483647 h 284"/>
              <a:gd name="T54" fmla="*/ 2147483647 w 717"/>
              <a:gd name="T55" fmla="*/ 2147483647 h 284"/>
              <a:gd name="T56" fmla="*/ 2147483647 w 717"/>
              <a:gd name="T57" fmla="*/ 2147483647 h 284"/>
              <a:gd name="T58" fmla="*/ 2147483647 w 717"/>
              <a:gd name="T59" fmla="*/ 2147483647 h 284"/>
              <a:gd name="T60" fmla="*/ 2147483647 w 717"/>
              <a:gd name="T61" fmla="*/ 2147483647 h 284"/>
              <a:gd name="T62" fmla="*/ 2147483647 w 717"/>
              <a:gd name="T63" fmla="*/ 2147483647 h 284"/>
              <a:gd name="T64" fmla="*/ 2147483647 w 717"/>
              <a:gd name="T65" fmla="*/ 2147483647 h 284"/>
              <a:gd name="T66" fmla="*/ 2147483647 w 717"/>
              <a:gd name="T67" fmla="*/ 2147483647 h 284"/>
              <a:gd name="T68" fmla="*/ 2147483647 w 717"/>
              <a:gd name="T69" fmla="*/ 2147483647 h 284"/>
              <a:gd name="T70" fmla="*/ 2147483647 w 717"/>
              <a:gd name="T71" fmla="*/ 2147483647 h 284"/>
              <a:gd name="T72" fmla="*/ 2147483647 w 717"/>
              <a:gd name="T73" fmla="*/ 2147483647 h 284"/>
              <a:gd name="T74" fmla="*/ 2147483647 w 717"/>
              <a:gd name="T75" fmla="*/ 2147483647 h 284"/>
              <a:gd name="T76" fmla="*/ 2147483647 w 717"/>
              <a:gd name="T77" fmla="*/ 2147483647 h 284"/>
              <a:gd name="T78" fmla="*/ 2147483647 w 717"/>
              <a:gd name="T79" fmla="*/ 2147483647 h 284"/>
              <a:gd name="T80" fmla="*/ 2147483647 w 717"/>
              <a:gd name="T81" fmla="*/ 2147483647 h 284"/>
              <a:gd name="T82" fmla="*/ 2147483647 w 717"/>
              <a:gd name="T83" fmla="*/ 2147483647 h 284"/>
              <a:gd name="T84" fmla="*/ 2147483647 w 717"/>
              <a:gd name="T85" fmla="*/ 2147483647 h 284"/>
              <a:gd name="T86" fmla="*/ 2147483647 w 717"/>
              <a:gd name="T87" fmla="*/ 2147483647 h 284"/>
              <a:gd name="T88" fmla="*/ 2147483647 w 717"/>
              <a:gd name="T89" fmla="*/ 2147483647 h 284"/>
              <a:gd name="T90" fmla="*/ 2147483647 w 717"/>
              <a:gd name="T91" fmla="*/ 2147483647 h 284"/>
              <a:gd name="T92" fmla="*/ 2147483647 w 717"/>
              <a:gd name="T93" fmla="*/ 2147483647 h 284"/>
              <a:gd name="T94" fmla="*/ 2147483647 w 717"/>
              <a:gd name="T95" fmla="*/ 2147483647 h 284"/>
              <a:gd name="T96" fmla="*/ 2147483647 w 717"/>
              <a:gd name="T97" fmla="*/ 2147483647 h 284"/>
              <a:gd name="T98" fmla="*/ 2147483647 w 717"/>
              <a:gd name="T99" fmla="*/ 2147483647 h 284"/>
              <a:gd name="T100" fmla="*/ 2147483647 w 717"/>
              <a:gd name="T101" fmla="*/ 2147483647 h 284"/>
              <a:gd name="T102" fmla="*/ 2147483647 w 717"/>
              <a:gd name="T103" fmla="*/ 2147483647 h 284"/>
              <a:gd name="T104" fmla="*/ 2147483647 w 717"/>
              <a:gd name="T105" fmla="*/ 2147483647 h 284"/>
              <a:gd name="T106" fmla="*/ 2147483647 w 717"/>
              <a:gd name="T107" fmla="*/ 2147483647 h 284"/>
              <a:gd name="T108" fmla="*/ 2147483647 w 717"/>
              <a:gd name="T109" fmla="*/ 2147483647 h 284"/>
              <a:gd name="T110" fmla="*/ 2147483647 w 717"/>
              <a:gd name="T111" fmla="*/ 2147483647 h 284"/>
              <a:gd name="T112" fmla="*/ 2147483647 w 717"/>
              <a:gd name="T113" fmla="*/ 2147483647 h 284"/>
              <a:gd name="T114" fmla="*/ 2147483647 w 717"/>
              <a:gd name="T115" fmla="*/ 2147483647 h 284"/>
              <a:gd name="T116" fmla="*/ 2147483647 w 717"/>
              <a:gd name="T117" fmla="*/ 2147483647 h 284"/>
              <a:gd name="T118" fmla="*/ 2147483647 w 717"/>
              <a:gd name="T119" fmla="*/ 2147483647 h 284"/>
              <a:gd name="T120" fmla="*/ 2147483647 w 717"/>
              <a:gd name="T121" fmla="*/ 2147483647 h 28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17"/>
              <a:gd name="T184" fmla="*/ 0 h 284"/>
              <a:gd name="T185" fmla="*/ 717 w 717"/>
              <a:gd name="T186" fmla="*/ 284 h 28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17" h="284">
                <a:moveTo>
                  <a:pt x="0" y="284"/>
                </a:moveTo>
                <a:lnTo>
                  <a:pt x="28" y="284"/>
                </a:lnTo>
                <a:lnTo>
                  <a:pt x="53" y="284"/>
                </a:lnTo>
                <a:lnTo>
                  <a:pt x="77" y="284"/>
                </a:lnTo>
                <a:lnTo>
                  <a:pt x="100" y="284"/>
                </a:lnTo>
                <a:lnTo>
                  <a:pt x="120" y="284"/>
                </a:lnTo>
                <a:lnTo>
                  <a:pt x="141" y="284"/>
                </a:lnTo>
                <a:lnTo>
                  <a:pt x="159" y="284"/>
                </a:lnTo>
                <a:lnTo>
                  <a:pt x="176" y="284"/>
                </a:lnTo>
                <a:lnTo>
                  <a:pt x="190" y="284"/>
                </a:lnTo>
                <a:lnTo>
                  <a:pt x="204" y="284"/>
                </a:lnTo>
                <a:lnTo>
                  <a:pt x="218" y="284"/>
                </a:lnTo>
                <a:lnTo>
                  <a:pt x="230" y="284"/>
                </a:lnTo>
                <a:lnTo>
                  <a:pt x="240" y="284"/>
                </a:lnTo>
                <a:lnTo>
                  <a:pt x="250" y="284"/>
                </a:lnTo>
                <a:lnTo>
                  <a:pt x="260" y="284"/>
                </a:lnTo>
                <a:lnTo>
                  <a:pt x="267" y="284"/>
                </a:lnTo>
                <a:lnTo>
                  <a:pt x="274" y="284"/>
                </a:lnTo>
                <a:lnTo>
                  <a:pt x="280" y="284"/>
                </a:lnTo>
                <a:lnTo>
                  <a:pt x="286" y="284"/>
                </a:lnTo>
                <a:lnTo>
                  <a:pt x="291" y="284"/>
                </a:lnTo>
                <a:lnTo>
                  <a:pt x="296" y="284"/>
                </a:lnTo>
                <a:lnTo>
                  <a:pt x="300" y="284"/>
                </a:lnTo>
                <a:lnTo>
                  <a:pt x="303" y="284"/>
                </a:lnTo>
                <a:lnTo>
                  <a:pt x="306" y="284"/>
                </a:lnTo>
                <a:lnTo>
                  <a:pt x="309" y="283"/>
                </a:lnTo>
                <a:lnTo>
                  <a:pt x="311" y="283"/>
                </a:lnTo>
                <a:lnTo>
                  <a:pt x="314" y="283"/>
                </a:lnTo>
                <a:lnTo>
                  <a:pt x="316" y="283"/>
                </a:lnTo>
                <a:lnTo>
                  <a:pt x="318" y="283"/>
                </a:lnTo>
                <a:lnTo>
                  <a:pt x="320" y="283"/>
                </a:lnTo>
                <a:lnTo>
                  <a:pt x="322" y="283"/>
                </a:lnTo>
                <a:lnTo>
                  <a:pt x="323" y="283"/>
                </a:lnTo>
                <a:lnTo>
                  <a:pt x="326" y="283"/>
                </a:lnTo>
                <a:lnTo>
                  <a:pt x="328" y="283"/>
                </a:lnTo>
                <a:lnTo>
                  <a:pt x="329" y="283"/>
                </a:lnTo>
                <a:lnTo>
                  <a:pt x="330" y="282"/>
                </a:lnTo>
                <a:lnTo>
                  <a:pt x="333" y="282"/>
                </a:lnTo>
                <a:lnTo>
                  <a:pt x="334" y="282"/>
                </a:lnTo>
                <a:lnTo>
                  <a:pt x="335" y="282"/>
                </a:lnTo>
                <a:lnTo>
                  <a:pt x="336" y="282"/>
                </a:lnTo>
                <a:lnTo>
                  <a:pt x="338" y="282"/>
                </a:lnTo>
                <a:lnTo>
                  <a:pt x="339" y="282"/>
                </a:lnTo>
                <a:lnTo>
                  <a:pt x="340" y="282"/>
                </a:lnTo>
                <a:lnTo>
                  <a:pt x="341" y="282"/>
                </a:lnTo>
                <a:lnTo>
                  <a:pt x="342" y="282"/>
                </a:lnTo>
                <a:lnTo>
                  <a:pt x="344" y="282"/>
                </a:lnTo>
                <a:lnTo>
                  <a:pt x="345" y="282"/>
                </a:lnTo>
                <a:lnTo>
                  <a:pt x="345" y="281"/>
                </a:lnTo>
                <a:lnTo>
                  <a:pt x="346" y="281"/>
                </a:lnTo>
                <a:lnTo>
                  <a:pt x="347" y="281"/>
                </a:lnTo>
                <a:lnTo>
                  <a:pt x="348" y="281"/>
                </a:lnTo>
                <a:lnTo>
                  <a:pt x="350" y="281"/>
                </a:lnTo>
                <a:lnTo>
                  <a:pt x="351" y="281"/>
                </a:lnTo>
                <a:lnTo>
                  <a:pt x="352" y="281"/>
                </a:lnTo>
                <a:lnTo>
                  <a:pt x="353" y="281"/>
                </a:lnTo>
                <a:lnTo>
                  <a:pt x="354" y="281"/>
                </a:lnTo>
                <a:lnTo>
                  <a:pt x="356" y="279"/>
                </a:lnTo>
                <a:lnTo>
                  <a:pt x="357" y="279"/>
                </a:lnTo>
                <a:lnTo>
                  <a:pt x="358" y="279"/>
                </a:lnTo>
                <a:lnTo>
                  <a:pt x="359" y="279"/>
                </a:lnTo>
                <a:lnTo>
                  <a:pt x="362" y="279"/>
                </a:lnTo>
                <a:lnTo>
                  <a:pt x="363" y="278"/>
                </a:lnTo>
                <a:lnTo>
                  <a:pt x="364" y="278"/>
                </a:lnTo>
                <a:lnTo>
                  <a:pt x="366" y="278"/>
                </a:lnTo>
                <a:lnTo>
                  <a:pt x="369" y="278"/>
                </a:lnTo>
                <a:lnTo>
                  <a:pt x="370" y="278"/>
                </a:lnTo>
                <a:lnTo>
                  <a:pt x="372" y="277"/>
                </a:lnTo>
                <a:lnTo>
                  <a:pt x="374" y="277"/>
                </a:lnTo>
                <a:lnTo>
                  <a:pt x="375" y="277"/>
                </a:lnTo>
                <a:lnTo>
                  <a:pt x="376" y="277"/>
                </a:lnTo>
                <a:lnTo>
                  <a:pt x="377" y="277"/>
                </a:lnTo>
                <a:lnTo>
                  <a:pt x="378" y="277"/>
                </a:lnTo>
                <a:lnTo>
                  <a:pt x="380" y="276"/>
                </a:lnTo>
                <a:lnTo>
                  <a:pt x="381" y="276"/>
                </a:lnTo>
                <a:lnTo>
                  <a:pt x="382" y="276"/>
                </a:lnTo>
                <a:lnTo>
                  <a:pt x="383" y="276"/>
                </a:lnTo>
                <a:lnTo>
                  <a:pt x="384" y="276"/>
                </a:lnTo>
                <a:lnTo>
                  <a:pt x="386" y="276"/>
                </a:lnTo>
                <a:lnTo>
                  <a:pt x="387" y="275"/>
                </a:lnTo>
                <a:lnTo>
                  <a:pt x="388" y="275"/>
                </a:lnTo>
                <a:lnTo>
                  <a:pt x="389" y="275"/>
                </a:lnTo>
                <a:lnTo>
                  <a:pt x="390" y="275"/>
                </a:lnTo>
                <a:lnTo>
                  <a:pt x="392" y="273"/>
                </a:lnTo>
                <a:lnTo>
                  <a:pt x="393" y="273"/>
                </a:lnTo>
                <a:lnTo>
                  <a:pt x="394" y="273"/>
                </a:lnTo>
                <a:lnTo>
                  <a:pt x="396" y="272"/>
                </a:lnTo>
                <a:lnTo>
                  <a:pt x="398" y="272"/>
                </a:lnTo>
                <a:lnTo>
                  <a:pt x="399" y="272"/>
                </a:lnTo>
                <a:lnTo>
                  <a:pt x="400" y="271"/>
                </a:lnTo>
                <a:lnTo>
                  <a:pt x="401" y="271"/>
                </a:lnTo>
                <a:lnTo>
                  <a:pt x="404" y="270"/>
                </a:lnTo>
                <a:lnTo>
                  <a:pt x="405" y="270"/>
                </a:lnTo>
                <a:lnTo>
                  <a:pt x="407" y="270"/>
                </a:lnTo>
                <a:lnTo>
                  <a:pt x="410" y="269"/>
                </a:lnTo>
                <a:lnTo>
                  <a:pt x="411" y="267"/>
                </a:lnTo>
                <a:lnTo>
                  <a:pt x="413" y="267"/>
                </a:lnTo>
                <a:lnTo>
                  <a:pt x="416" y="266"/>
                </a:lnTo>
                <a:lnTo>
                  <a:pt x="418" y="266"/>
                </a:lnTo>
                <a:lnTo>
                  <a:pt x="419" y="265"/>
                </a:lnTo>
                <a:lnTo>
                  <a:pt x="422" y="265"/>
                </a:lnTo>
                <a:lnTo>
                  <a:pt x="423" y="264"/>
                </a:lnTo>
                <a:lnTo>
                  <a:pt x="424" y="264"/>
                </a:lnTo>
                <a:lnTo>
                  <a:pt x="425" y="264"/>
                </a:lnTo>
                <a:lnTo>
                  <a:pt x="426" y="263"/>
                </a:lnTo>
                <a:lnTo>
                  <a:pt x="429" y="263"/>
                </a:lnTo>
                <a:lnTo>
                  <a:pt x="430" y="261"/>
                </a:lnTo>
                <a:lnTo>
                  <a:pt x="431" y="261"/>
                </a:lnTo>
                <a:lnTo>
                  <a:pt x="432" y="260"/>
                </a:lnTo>
                <a:lnTo>
                  <a:pt x="434" y="260"/>
                </a:lnTo>
                <a:lnTo>
                  <a:pt x="435" y="260"/>
                </a:lnTo>
                <a:lnTo>
                  <a:pt x="436" y="259"/>
                </a:lnTo>
                <a:lnTo>
                  <a:pt x="437" y="259"/>
                </a:lnTo>
                <a:lnTo>
                  <a:pt x="438" y="259"/>
                </a:lnTo>
                <a:lnTo>
                  <a:pt x="440" y="258"/>
                </a:lnTo>
                <a:lnTo>
                  <a:pt x="441" y="258"/>
                </a:lnTo>
                <a:lnTo>
                  <a:pt x="442" y="257"/>
                </a:lnTo>
                <a:lnTo>
                  <a:pt x="443" y="257"/>
                </a:lnTo>
                <a:lnTo>
                  <a:pt x="444" y="257"/>
                </a:lnTo>
                <a:lnTo>
                  <a:pt x="446" y="255"/>
                </a:lnTo>
                <a:lnTo>
                  <a:pt x="447" y="254"/>
                </a:lnTo>
                <a:lnTo>
                  <a:pt x="448" y="254"/>
                </a:lnTo>
                <a:lnTo>
                  <a:pt x="449" y="253"/>
                </a:lnTo>
                <a:lnTo>
                  <a:pt x="452" y="253"/>
                </a:lnTo>
                <a:lnTo>
                  <a:pt x="453" y="252"/>
                </a:lnTo>
                <a:lnTo>
                  <a:pt x="454" y="251"/>
                </a:lnTo>
                <a:lnTo>
                  <a:pt x="456" y="249"/>
                </a:lnTo>
                <a:lnTo>
                  <a:pt x="459" y="249"/>
                </a:lnTo>
                <a:lnTo>
                  <a:pt x="460" y="248"/>
                </a:lnTo>
                <a:lnTo>
                  <a:pt x="462" y="247"/>
                </a:lnTo>
                <a:lnTo>
                  <a:pt x="464" y="247"/>
                </a:lnTo>
                <a:lnTo>
                  <a:pt x="465" y="246"/>
                </a:lnTo>
                <a:lnTo>
                  <a:pt x="466" y="245"/>
                </a:lnTo>
                <a:lnTo>
                  <a:pt x="467" y="245"/>
                </a:lnTo>
                <a:lnTo>
                  <a:pt x="468" y="243"/>
                </a:lnTo>
                <a:lnTo>
                  <a:pt x="470" y="243"/>
                </a:lnTo>
                <a:lnTo>
                  <a:pt x="471" y="242"/>
                </a:lnTo>
                <a:lnTo>
                  <a:pt x="472" y="242"/>
                </a:lnTo>
                <a:lnTo>
                  <a:pt x="473" y="241"/>
                </a:lnTo>
                <a:lnTo>
                  <a:pt x="474" y="241"/>
                </a:lnTo>
                <a:lnTo>
                  <a:pt x="476" y="240"/>
                </a:lnTo>
                <a:lnTo>
                  <a:pt x="477" y="240"/>
                </a:lnTo>
                <a:lnTo>
                  <a:pt x="478" y="239"/>
                </a:lnTo>
                <a:lnTo>
                  <a:pt x="479" y="239"/>
                </a:lnTo>
                <a:lnTo>
                  <a:pt x="480" y="237"/>
                </a:lnTo>
                <a:lnTo>
                  <a:pt x="482" y="237"/>
                </a:lnTo>
                <a:lnTo>
                  <a:pt x="483" y="236"/>
                </a:lnTo>
                <a:lnTo>
                  <a:pt x="484" y="236"/>
                </a:lnTo>
                <a:lnTo>
                  <a:pt x="485" y="235"/>
                </a:lnTo>
                <a:lnTo>
                  <a:pt x="486" y="235"/>
                </a:lnTo>
                <a:lnTo>
                  <a:pt x="488" y="234"/>
                </a:lnTo>
                <a:lnTo>
                  <a:pt x="489" y="233"/>
                </a:lnTo>
                <a:lnTo>
                  <a:pt x="490" y="233"/>
                </a:lnTo>
                <a:lnTo>
                  <a:pt x="491" y="231"/>
                </a:lnTo>
                <a:lnTo>
                  <a:pt x="492" y="230"/>
                </a:lnTo>
                <a:lnTo>
                  <a:pt x="495" y="230"/>
                </a:lnTo>
                <a:lnTo>
                  <a:pt x="496" y="229"/>
                </a:lnTo>
                <a:lnTo>
                  <a:pt x="498" y="228"/>
                </a:lnTo>
                <a:lnTo>
                  <a:pt x="500" y="227"/>
                </a:lnTo>
                <a:lnTo>
                  <a:pt x="501" y="227"/>
                </a:lnTo>
                <a:lnTo>
                  <a:pt x="502" y="225"/>
                </a:lnTo>
                <a:lnTo>
                  <a:pt x="503" y="224"/>
                </a:lnTo>
                <a:lnTo>
                  <a:pt x="504" y="224"/>
                </a:lnTo>
                <a:lnTo>
                  <a:pt x="506" y="223"/>
                </a:lnTo>
                <a:lnTo>
                  <a:pt x="507" y="223"/>
                </a:lnTo>
                <a:lnTo>
                  <a:pt x="508" y="222"/>
                </a:lnTo>
                <a:lnTo>
                  <a:pt x="509" y="222"/>
                </a:lnTo>
                <a:lnTo>
                  <a:pt x="510" y="221"/>
                </a:lnTo>
                <a:lnTo>
                  <a:pt x="512" y="221"/>
                </a:lnTo>
                <a:lnTo>
                  <a:pt x="512" y="219"/>
                </a:lnTo>
                <a:lnTo>
                  <a:pt x="513" y="219"/>
                </a:lnTo>
                <a:lnTo>
                  <a:pt x="514" y="219"/>
                </a:lnTo>
                <a:lnTo>
                  <a:pt x="514" y="218"/>
                </a:lnTo>
                <a:lnTo>
                  <a:pt x="515" y="218"/>
                </a:lnTo>
                <a:lnTo>
                  <a:pt x="516" y="217"/>
                </a:lnTo>
                <a:lnTo>
                  <a:pt x="518" y="217"/>
                </a:lnTo>
                <a:lnTo>
                  <a:pt x="519" y="216"/>
                </a:lnTo>
                <a:lnTo>
                  <a:pt x="520" y="215"/>
                </a:lnTo>
                <a:lnTo>
                  <a:pt x="521" y="215"/>
                </a:lnTo>
                <a:lnTo>
                  <a:pt x="522" y="213"/>
                </a:lnTo>
                <a:lnTo>
                  <a:pt x="524" y="212"/>
                </a:lnTo>
                <a:lnTo>
                  <a:pt x="525" y="212"/>
                </a:lnTo>
                <a:lnTo>
                  <a:pt x="526" y="211"/>
                </a:lnTo>
                <a:lnTo>
                  <a:pt x="527" y="210"/>
                </a:lnTo>
                <a:lnTo>
                  <a:pt x="528" y="210"/>
                </a:lnTo>
                <a:lnTo>
                  <a:pt x="530" y="209"/>
                </a:lnTo>
                <a:lnTo>
                  <a:pt x="531" y="207"/>
                </a:lnTo>
                <a:lnTo>
                  <a:pt x="532" y="207"/>
                </a:lnTo>
                <a:lnTo>
                  <a:pt x="533" y="206"/>
                </a:lnTo>
                <a:lnTo>
                  <a:pt x="534" y="205"/>
                </a:lnTo>
                <a:lnTo>
                  <a:pt x="536" y="205"/>
                </a:lnTo>
                <a:lnTo>
                  <a:pt x="537" y="204"/>
                </a:lnTo>
                <a:lnTo>
                  <a:pt x="538" y="204"/>
                </a:lnTo>
                <a:lnTo>
                  <a:pt x="539" y="203"/>
                </a:lnTo>
                <a:lnTo>
                  <a:pt x="540" y="201"/>
                </a:lnTo>
                <a:lnTo>
                  <a:pt x="542" y="201"/>
                </a:lnTo>
                <a:lnTo>
                  <a:pt x="542" y="200"/>
                </a:lnTo>
                <a:lnTo>
                  <a:pt x="543" y="200"/>
                </a:lnTo>
                <a:lnTo>
                  <a:pt x="544" y="199"/>
                </a:lnTo>
                <a:lnTo>
                  <a:pt x="545" y="199"/>
                </a:lnTo>
                <a:lnTo>
                  <a:pt x="545" y="198"/>
                </a:lnTo>
                <a:lnTo>
                  <a:pt x="546" y="198"/>
                </a:lnTo>
                <a:lnTo>
                  <a:pt x="548" y="197"/>
                </a:lnTo>
                <a:lnTo>
                  <a:pt x="549" y="195"/>
                </a:lnTo>
                <a:lnTo>
                  <a:pt x="550" y="195"/>
                </a:lnTo>
                <a:lnTo>
                  <a:pt x="550" y="194"/>
                </a:lnTo>
                <a:lnTo>
                  <a:pt x="551" y="194"/>
                </a:lnTo>
                <a:lnTo>
                  <a:pt x="552" y="193"/>
                </a:lnTo>
                <a:lnTo>
                  <a:pt x="554" y="192"/>
                </a:lnTo>
                <a:lnTo>
                  <a:pt x="555" y="192"/>
                </a:lnTo>
                <a:lnTo>
                  <a:pt x="555" y="191"/>
                </a:lnTo>
                <a:lnTo>
                  <a:pt x="556" y="189"/>
                </a:lnTo>
                <a:lnTo>
                  <a:pt x="557" y="189"/>
                </a:lnTo>
                <a:lnTo>
                  <a:pt x="558" y="188"/>
                </a:lnTo>
                <a:lnTo>
                  <a:pt x="560" y="187"/>
                </a:lnTo>
                <a:lnTo>
                  <a:pt x="561" y="187"/>
                </a:lnTo>
                <a:lnTo>
                  <a:pt x="561" y="186"/>
                </a:lnTo>
                <a:lnTo>
                  <a:pt x="562" y="186"/>
                </a:lnTo>
                <a:lnTo>
                  <a:pt x="562" y="185"/>
                </a:lnTo>
                <a:lnTo>
                  <a:pt x="563" y="185"/>
                </a:lnTo>
                <a:lnTo>
                  <a:pt x="564" y="183"/>
                </a:lnTo>
                <a:lnTo>
                  <a:pt x="566" y="183"/>
                </a:lnTo>
                <a:lnTo>
                  <a:pt x="566" y="182"/>
                </a:lnTo>
                <a:lnTo>
                  <a:pt x="567" y="182"/>
                </a:lnTo>
                <a:lnTo>
                  <a:pt x="567" y="181"/>
                </a:lnTo>
                <a:lnTo>
                  <a:pt x="568" y="181"/>
                </a:lnTo>
                <a:lnTo>
                  <a:pt x="569" y="180"/>
                </a:lnTo>
                <a:lnTo>
                  <a:pt x="570" y="180"/>
                </a:lnTo>
                <a:lnTo>
                  <a:pt x="570" y="179"/>
                </a:lnTo>
                <a:lnTo>
                  <a:pt x="572" y="179"/>
                </a:lnTo>
                <a:lnTo>
                  <a:pt x="573" y="177"/>
                </a:lnTo>
                <a:lnTo>
                  <a:pt x="574" y="176"/>
                </a:lnTo>
                <a:lnTo>
                  <a:pt x="575" y="176"/>
                </a:lnTo>
                <a:lnTo>
                  <a:pt x="576" y="175"/>
                </a:lnTo>
                <a:lnTo>
                  <a:pt x="578" y="174"/>
                </a:lnTo>
                <a:lnTo>
                  <a:pt x="579" y="174"/>
                </a:lnTo>
                <a:lnTo>
                  <a:pt x="580" y="173"/>
                </a:lnTo>
                <a:lnTo>
                  <a:pt x="581" y="171"/>
                </a:lnTo>
                <a:lnTo>
                  <a:pt x="582" y="171"/>
                </a:lnTo>
                <a:lnTo>
                  <a:pt x="582" y="170"/>
                </a:lnTo>
                <a:lnTo>
                  <a:pt x="584" y="170"/>
                </a:lnTo>
                <a:lnTo>
                  <a:pt x="585" y="170"/>
                </a:lnTo>
                <a:lnTo>
                  <a:pt x="585" y="169"/>
                </a:lnTo>
                <a:lnTo>
                  <a:pt x="586" y="169"/>
                </a:lnTo>
                <a:lnTo>
                  <a:pt x="586" y="168"/>
                </a:lnTo>
                <a:lnTo>
                  <a:pt x="587" y="168"/>
                </a:lnTo>
                <a:lnTo>
                  <a:pt x="587" y="167"/>
                </a:lnTo>
                <a:lnTo>
                  <a:pt x="588" y="167"/>
                </a:lnTo>
                <a:lnTo>
                  <a:pt x="590" y="165"/>
                </a:lnTo>
                <a:lnTo>
                  <a:pt x="591" y="164"/>
                </a:lnTo>
                <a:lnTo>
                  <a:pt x="592" y="164"/>
                </a:lnTo>
                <a:lnTo>
                  <a:pt x="592" y="163"/>
                </a:lnTo>
                <a:lnTo>
                  <a:pt x="593" y="162"/>
                </a:lnTo>
                <a:lnTo>
                  <a:pt x="594" y="161"/>
                </a:lnTo>
                <a:lnTo>
                  <a:pt x="596" y="161"/>
                </a:lnTo>
                <a:lnTo>
                  <a:pt x="596" y="159"/>
                </a:lnTo>
                <a:lnTo>
                  <a:pt x="597" y="158"/>
                </a:lnTo>
                <a:lnTo>
                  <a:pt x="598" y="158"/>
                </a:lnTo>
                <a:lnTo>
                  <a:pt x="598" y="157"/>
                </a:lnTo>
                <a:lnTo>
                  <a:pt x="599" y="156"/>
                </a:lnTo>
                <a:lnTo>
                  <a:pt x="600" y="155"/>
                </a:lnTo>
                <a:lnTo>
                  <a:pt x="602" y="153"/>
                </a:lnTo>
                <a:lnTo>
                  <a:pt x="603" y="152"/>
                </a:lnTo>
                <a:lnTo>
                  <a:pt x="604" y="151"/>
                </a:lnTo>
                <a:lnTo>
                  <a:pt x="605" y="150"/>
                </a:lnTo>
                <a:lnTo>
                  <a:pt x="606" y="149"/>
                </a:lnTo>
                <a:lnTo>
                  <a:pt x="606" y="147"/>
                </a:lnTo>
                <a:lnTo>
                  <a:pt x="608" y="147"/>
                </a:lnTo>
                <a:lnTo>
                  <a:pt x="609" y="146"/>
                </a:lnTo>
                <a:lnTo>
                  <a:pt x="610" y="145"/>
                </a:lnTo>
                <a:lnTo>
                  <a:pt x="610" y="144"/>
                </a:lnTo>
                <a:lnTo>
                  <a:pt x="611" y="144"/>
                </a:lnTo>
                <a:lnTo>
                  <a:pt x="611" y="143"/>
                </a:lnTo>
                <a:lnTo>
                  <a:pt x="612" y="141"/>
                </a:lnTo>
                <a:lnTo>
                  <a:pt x="614" y="141"/>
                </a:lnTo>
                <a:lnTo>
                  <a:pt x="614" y="140"/>
                </a:lnTo>
                <a:lnTo>
                  <a:pt x="615" y="140"/>
                </a:lnTo>
                <a:lnTo>
                  <a:pt x="615" y="139"/>
                </a:lnTo>
                <a:lnTo>
                  <a:pt x="616" y="138"/>
                </a:lnTo>
                <a:lnTo>
                  <a:pt x="617" y="137"/>
                </a:lnTo>
                <a:lnTo>
                  <a:pt x="617" y="135"/>
                </a:lnTo>
                <a:lnTo>
                  <a:pt x="618" y="135"/>
                </a:lnTo>
                <a:lnTo>
                  <a:pt x="620" y="134"/>
                </a:lnTo>
                <a:lnTo>
                  <a:pt x="620" y="133"/>
                </a:lnTo>
                <a:lnTo>
                  <a:pt x="621" y="133"/>
                </a:lnTo>
                <a:lnTo>
                  <a:pt x="622" y="132"/>
                </a:lnTo>
                <a:lnTo>
                  <a:pt x="622" y="131"/>
                </a:lnTo>
                <a:lnTo>
                  <a:pt x="623" y="129"/>
                </a:lnTo>
                <a:lnTo>
                  <a:pt x="624" y="128"/>
                </a:lnTo>
                <a:lnTo>
                  <a:pt x="626" y="127"/>
                </a:lnTo>
                <a:lnTo>
                  <a:pt x="627" y="126"/>
                </a:lnTo>
                <a:lnTo>
                  <a:pt x="628" y="123"/>
                </a:lnTo>
                <a:lnTo>
                  <a:pt x="629" y="122"/>
                </a:lnTo>
                <a:lnTo>
                  <a:pt x="630" y="121"/>
                </a:lnTo>
                <a:lnTo>
                  <a:pt x="632" y="119"/>
                </a:lnTo>
                <a:lnTo>
                  <a:pt x="633" y="117"/>
                </a:lnTo>
                <a:lnTo>
                  <a:pt x="634" y="116"/>
                </a:lnTo>
                <a:lnTo>
                  <a:pt x="635" y="115"/>
                </a:lnTo>
                <a:lnTo>
                  <a:pt x="636" y="114"/>
                </a:lnTo>
                <a:lnTo>
                  <a:pt x="638" y="113"/>
                </a:lnTo>
                <a:lnTo>
                  <a:pt x="639" y="111"/>
                </a:lnTo>
                <a:lnTo>
                  <a:pt x="639" y="110"/>
                </a:lnTo>
                <a:lnTo>
                  <a:pt x="640" y="109"/>
                </a:lnTo>
                <a:lnTo>
                  <a:pt x="641" y="108"/>
                </a:lnTo>
                <a:lnTo>
                  <a:pt x="642" y="107"/>
                </a:lnTo>
                <a:lnTo>
                  <a:pt x="644" y="105"/>
                </a:lnTo>
                <a:lnTo>
                  <a:pt x="644" y="104"/>
                </a:lnTo>
                <a:lnTo>
                  <a:pt x="645" y="103"/>
                </a:lnTo>
                <a:lnTo>
                  <a:pt x="646" y="103"/>
                </a:lnTo>
                <a:lnTo>
                  <a:pt x="646" y="102"/>
                </a:lnTo>
                <a:lnTo>
                  <a:pt x="647" y="101"/>
                </a:lnTo>
                <a:lnTo>
                  <a:pt x="647" y="99"/>
                </a:lnTo>
                <a:lnTo>
                  <a:pt x="648" y="98"/>
                </a:lnTo>
                <a:lnTo>
                  <a:pt x="650" y="98"/>
                </a:lnTo>
                <a:lnTo>
                  <a:pt x="650" y="97"/>
                </a:lnTo>
                <a:lnTo>
                  <a:pt x="651" y="96"/>
                </a:lnTo>
                <a:lnTo>
                  <a:pt x="652" y="95"/>
                </a:lnTo>
                <a:lnTo>
                  <a:pt x="652" y="93"/>
                </a:lnTo>
                <a:lnTo>
                  <a:pt x="653" y="92"/>
                </a:lnTo>
                <a:lnTo>
                  <a:pt x="654" y="90"/>
                </a:lnTo>
                <a:lnTo>
                  <a:pt x="656" y="89"/>
                </a:lnTo>
                <a:lnTo>
                  <a:pt x="657" y="87"/>
                </a:lnTo>
                <a:lnTo>
                  <a:pt x="658" y="85"/>
                </a:lnTo>
                <a:lnTo>
                  <a:pt x="659" y="84"/>
                </a:lnTo>
                <a:lnTo>
                  <a:pt x="660" y="81"/>
                </a:lnTo>
                <a:lnTo>
                  <a:pt x="662" y="80"/>
                </a:lnTo>
                <a:lnTo>
                  <a:pt x="663" y="78"/>
                </a:lnTo>
                <a:lnTo>
                  <a:pt x="664" y="77"/>
                </a:lnTo>
                <a:lnTo>
                  <a:pt x="665" y="75"/>
                </a:lnTo>
                <a:lnTo>
                  <a:pt x="666" y="73"/>
                </a:lnTo>
                <a:lnTo>
                  <a:pt x="668" y="72"/>
                </a:lnTo>
                <a:lnTo>
                  <a:pt x="669" y="71"/>
                </a:lnTo>
                <a:lnTo>
                  <a:pt x="669" y="69"/>
                </a:lnTo>
                <a:lnTo>
                  <a:pt x="670" y="68"/>
                </a:lnTo>
                <a:lnTo>
                  <a:pt x="671" y="67"/>
                </a:lnTo>
                <a:lnTo>
                  <a:pt x="672" y="66"/>
                </a:lnTo>
                <a:lnTo>
                  <a:pt x="672" y="65"/>
                </a:lnTo>
                <a:lnTo>
                  <a:pt x="674" y="63"/>
                </a:lnTo>
                <a:lnTo>
                  <a:pt x="674" y="62"/>
                </a:lnTo>
                <a:lnTo>
                  <a:pt x="675" y="62"/>
                </a:lnTo>
                <a:lnTo>
                  <a:pt x="676" y="61"/>
                </a:lnTo>
                <a:lnTo>
                  <a:pt x="676" y="60"/>
                </a:lnTo>
                <a:lnTo>
                  <a:pt x="677" y="59"/>
                </a:lnTo>
                <a:lnTo>
                  <a:pt x="677" y="57"/>
                </a:lnTo>
                <a:lnTo>
                  <a:pt x="678" y="56"/>
                </a:lnTo>
                <a:lnTo>
                  <a:pt x="680" y="55"/>
                </a:lnTo>
                <a:lnTo>
                  <a:pt x="680" y="54"/>
                </a:lnTo>
                <a:lnTo>
                  <a:pt x="681" y="53"/>
                </a:lnTo>
                <a:lnTo>
                  <a:pt x="682" y="51"/>
                </a:lnTo>
                <a:lnTo>
                  <a:pt x="683" y="50"/>
                </a:lnTo>
                <a:lnTo>
                  <a:pt x="683" y="49"/>
                </a:lnTo>
                <a:lnTo>
                  <a:pt x="684" y="48"/>
                </a:lnTo>
                <a:lnTo>
                  <a:pt x="686" y="47"/>
                </a:lnTo>
                <a:lnTo>
                  <a:pt x="687" y="44"/>
                </a:lnTo>
                <a:lnTo>
                  <a:pt x="688" y="43"/>
                </a:lnTo>
                <a:lnTo>
                  <a:pt x="689" y="41"/>
                </a:lnTo>
                <a:lnTo>
                  <a:pt x="692" y="39"/>
                </a:lnTo>
                <a:lnTo>
                  <a:pt x="693" y="37"/>
                </a:lnTo>
                <a:lnTo>
                  <a:pt x="694" y="35"/>
                </a:lnTo>
                <a:lnTo>
                  <a:pt x="695" y="33"/>
                </a:lnTo>
                <a:lnTo>
                  <a:pt x="696" y="32"/>
                </a:lnTo>
                <a:lnTo>
                  <a:pt x="698" y="30"/>
                </a:lnTo>
                <a:lnTo>
                  <a:pt x="699" y="29"/>
                </a:lnTo>
                <a:lnTo>
                  <a:pt x="700" y="27"/>
                </a:lnTo>
                <a:lnTo>
                  <a:pt x="700" y="26"/>
                </a:lnTo>
                <a:lnTo>
                  <a:pt x="701" y="25"/>
                </a:lnTo>
                <a:lnTo>
                  <a:pt x="702" y="24"/>
                </a:lnTo>
                <a:lnTo>
                  <a:pt x="702" y="23"/>
                </a:lnTo>
                <a:lnTo>
                  <a:pt x="704" y="21"/>
                </a:lnTo>
                <a:lnTo>
                  <a:pt x="705" y="20"/>
                </a:lnTo>
                <a:lnTo>
                  <a:pt x="706" y="19"/>
                </a:lnTo>
                <a:lnTo>
                  <a:pt x="706" y="18"/>
                </a:lnTo>
                <a:lnTo>
                  <a:pt x="707" y="17"/>
                </a:lnTo>
                <a:lnTo>
                  <a:pt x="707" y="15"/>
                </a:lnTo>
                <a:lnTo>
                  <a:pt x="708" y="15"/>
                </a:lnTo>
                <a:lnTo>
                  <a:pt x="708" y="14"/>
                </a:lnTo>
                <a:lnTo>
                  <a:pt x="710" y="13"/>
                </a:lnTo>
                <a:lnTo>
                  <a:pt x="710" y="12"/>
                </a:lnTo>
                <a:lnTo>
                  <a:pt x="711" y="11"/>
                </a:lnTo>
                <a:lnTo>
                  <a:pt x="712" y="9"/>
                </a:lnTo>
                <a:lnTo>
                  <a:pt x="712" y="8"/>
                </a:lnTo>
                <a:lnTo>
                  <a:pt x="713" y="7"/>
                </a:lnTo>
                <a:lnTo>
                  <a:pt x="714" y="6"/>
                </a:lnTo>
                <a:lnTo>
                  <a:pt x="714" y="3"/>
                </a:lnTo>
                <a:lnTo>
                  <a:pt x="716" y="2"/>
                </a:lnTo>
                <a:lnTo>
                  <a:pt x="717" y="1"/>
                </a:lnTo>
                <a:lnTo>
                  <a:pt x="717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1" name="Freeform 109">
            <a:extLst>
              <a:ext uri="{FF2B5EF4-FFF2-40B4-BE49-F238E27FC236}">
                <a16:creationId xmlns:a16="http://schemas.microsoft.com/office/drawing/2014/main" id="{D3C38677-3667-9D4C-A90B-5D05678A2668}"/>
              </a:ext>
            </a:extLst>
          </p:cNvPr>
          <p:cNvSpPr>
            <a:spLocks/>
          </p:cNvSpPr>
          <p:nvPr/>
        </p:nvSpPr>
        <p:spPr bwMode="auto">
          <a:xfrm>
            <a:off x="4127500" y="2166938"/>
            <a:ext cx="68263" cy="228600"/>
          </a:xfrm>
          <a:custGeom>
            <a:avLst/>
            <a:gdLst>
              <a:gd name="T0" fmla="*/ 2147483647 w 85"/>
              <a:gd name="T1" fmla="*/ 2147483647 h 287"/>
              <a:gd name="T2" fmla="*/ 2147483647 w 85"/>
              <a:gd name="T3" fmla="*/ 2147483647 h 287"/>
              <a:gd name="T4" fmla="*/ 2147483647 w 85"/>
              <a:gd name="T5" fmla="*/ 2147483647 h 287"/>
              <a:gd name="T6" fmla="*/ 2147483647 w 85"/>
              <a:gd name="T7" fmla="*/ 2147483647 h 287"/>
              <a:gd name="T8" fmla="*/ 2147483647 w 85"/>
              <a:gd name="T9" fmla="*/ 2147483647 h 287"/>
              <a:gd name="T10" fmla="*/ 2147483647 w 85"/>
              <a:gd name="T11" fmla="*/ 2147483647 h 287"/>
              <a:gd name="T12" fmla="*/ 2147483647 w 85"/>
              <a:gd name="T13" fmla="*/ 2147483647 h 287"/>
              <a:gd name="T14" fmla="*/ 2147483647 w 85"/>
              <a:gd name="T15" fmla="*/ 2147483647 h 287"/>
              <a:gd name="T16" fmla="*/ 2147483647 w 85"/>
              <a:gd name="T17" fmla="*/ 2147483647 h 287"/>
              <a:gd name="T18" fmla="*/ 2147483647 w 85"/>
              <a:gd name="T19" fmla="*/ 2147483647 h 287"/>
              <a:gd name="T20" fmla="*/ 2147483647 w 85"/>
              <a:gd name="T21" fmla="*/ 2147483647 h 287"/>
              <a:gd name="T22" fmla="*/ 2147483647 w 85"/>
              <a:gd name="T23" fmla="*/ 2147483647 h 287"/>
              <a:gd name="T24" fmla="*/ 2147483647 w 85"/>
              <a:gd name="T25" fmla="*/ 2147483647 h 287"/>
              <a:gd name="T26" fmla="*/ 2147483647 w 85"/>
              <a:gd name="T27" fmla="*/ 2147483647 h 287"/>
              <a:gd name="T28" fmla="*/ 2147483647 w 85"/>
              <a:gd name="T29" fmla="*/ 2147483647 h 287"/>
              <a:gd name="T30" fmla="*/ 2147483647 w 85"/>
              <a:gd name="T31" fmla="*/ 2147483647 h 287"/>
              <a:gd name="T32" fmla="*/ 2147483647 w 85"/>
              <a:gd name="T33" fmla="*/ 2147483647 h 287"/>
              <a:gd name="T34" fmla="*/ 2147483647 w 85"/>
              <a:gd name="T35" fmla="*/ 2147483647 h 287"/>
              <a:gd name="T36" fmla="*/ 2147483647 w 85"/>
              <a:gd name="T37" fmla="*/ 2147483647 h 287"/>
              <a:gd name="T38" fmla="*/ 2147483647 w 85"/>
              <a:gd name="T39" fmla="*/ 2147483647 h 287"/>
              <a:gd name="T40" fmla="*/ 2147483647 w 85"/>
              <a:gd name="T41" fmla="*/ 2147483647 h 287"/>
              <a:gd name="T42" fmla="*/ 2147483647 w 85"/>
              <a:gd name="T43" fmla="*/ 2147483647 h 287"/>
              <a:gd name="T44" fmla="*/ 2147483647 w 85"/>
              <a:gd name="T45" fmla="*/ 2147483647 h 287"/>
              <a:gd name="T46" fmla="*/ 2147483647 w 85"/>
              <a:gd name="T47" fmla="*/ 2147483647 h 287"/>
              <a:gd name="T48" fmla="*/ 2147483647 w 85"/>
              <a:gd name="T49" fmla="*/ 2147483647 h 287"/>
              <a:gd name="T50" fmla="*/ 2147483647 w 85"/>
              <a:gd name="T51" fmla="*/ 2147483647 h 287"/>
              <a:gd name="T52" fmla="*/ 2147483647 w 85"/>
              <a:gd name="T53" fmla="*/ 2147483647 h 287"/>
              <a:gd name="T54" fmla="*/ 2147483647 w 85"/>
              <a:gd name="T55" fmla="*/ 2147483647 h 287"/>
              <a:gd name="T56" fmla="*/ 2147483647 w 85"/>
              <a:gd name="T57" fmla="*/ 2147483647 h 287"/>
              <a:gd name="T58" fmla="*/ 2147483647 w 85"/>
              <a:gd name="T59" fmla="*/ 2147483647 h 287"/>
              <a:gd name="T60" fmla="*/ 2147483647 w 85"/>
              <a:gd name="T61" fmla="*/ 2147483647 h 287"/>
              <a:gd name="T62" fmla="*/ 2147483647 w 85"/>
              <a:gd name="T63" fmla="*/ 2147483647 h 287"/>
              <a:gd name="T64" fmla="*/ 2147483647 w 85"/>
              <a:gd name="T65" fmla="*/ 2147483647 h 287"/>
              <a:gd name="T66" fmla="*/ 2147483647 w 85"/>
              <a:gd name="T67" fmla="*/ 2147483647 h 287"/>
              <a:gd name="T68" fmla="*/ 2147483647 w 85"/>
              <a:gd name="T69" fmla="*/ 2147483647 h 287"/>
              <a:gd name="T70" fmla="*/ 2147483647 w 85"/>
              <a:gd name="T71" fmla="*/ 2147483647 h 287"/>
              <a:gd name="T72" fmla="*/ 2147483647 w 85"/>
              <a:gd name="T73" fmla="*/ 2147483647 h 287"/>
              <a:gd name="T74" fmla="*/ 2147483647 w 85"/>
              <a:gd name="T75" fmla="*/ 2147483647 h 287"/>
              <a:gd name="T76" fmla="*/ 2147483647 w 85"/>
              <a:gd name="T77" fmla="*/ 2147483647 h 287"/>
              <a:gd name="T78" fmla="*/ 2147483647 w 85"/>
              <a:gd name="T79" fmla="*/ 2147483647 h 287"/>
              <a:gd name="T80" fmla="*/ 2147483647 w 85"/>
              <a:gd name="T81" fmla="*/ 2147483647 h 287"/>
              <a:gd name="T82" fmla="*/ 2147483647 w 85"/>
              <a:gd name="T83" fmla="*/ 2147483647 h 287"/>
              <a:gd name="T84" fmla="*/ 2147483647 w 85"/>
              <a:gd name="T85" fmla="*/ 2147483647 h 287"/>
              <a:gd name="T86" fmla="*/ 2147483647 w 85"/>
              <a:gd name="T87" fmla="*/ 2147483647 h 287"/>
              <a:gd name="T88" fmla="*/ 2147483647 w 85"/>
              <a:gd name="T89" fmla="*/ 2147483647 h 287"/>
              <a:gd name="T90" fmla="*/ 2147483647 w 85"/>
              <a:gd name="T91" fmla="*/ 2147483647 h 287"/>
              <a:gd name="T92" fmla="*/ 2147483647 w 85"/>
              <a:gd name="T93" fmla="*/ 2147483647 h 287"/>
              <a:gd name="T94" fmla="*/ 2147483647 w 85"/>
              <a:gd name="T95" fmla="*/ 2147483647 h 287"/>
              <a:gd name="T96" fmla="*/ 2147483647 w 85"/>
              <a:gd name="T97" fmla="*/ 2147483647 h 287"/>
              <a:gd name="T98" fmla="*/ 2147483647 w 85"/>
              <a:gd name="T99" fmla="*/ 2147483647 h 287"/>
              <a:gd name="T100" fmla="*/ 2147483647 w 85"/>
              <a:gd name="T101" fmla="*/ 2147483647 h 287"/>
              <a:gd name="T102" fmla="*/ 2147483647 w 85"/>
              <a:gd name="T103" fmla="*/ 2147483647 h 287"/>
              <a:gd name="T104" fmla="*/ 2147483647 w 85"/>
              <a:gd name="T105" fmla="*/ 2147483647 h 287"/>
              <a:gd name="T106" fmla="*/ 2147483647 w 85"/>
              <a:gd name="T107" fmla="*/ 2147483647 h 287"/>
              <a:gd name="T108" fmla="*/ 2147483647 w 85"/>
              <a:gd name="T109" fmla="*/ 2147483647 h 287"/>
              <a:gd name="T110" fmla="*/ 2147483647 w 85"/>
              <a:gd name="T111" fmla="*/ 2147483647 h 287"/>
              <a:gd name="T112" fmla="*/ 2147483647 w 85"/>
              <a:gd name="T113" fmla="*/ 2147483647 h 28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5"/>
              <a:gd name="T172" fmla="*/ 0 h 287"/>
              <a:gd name="T173" fmla="*/ 85 w 85"/>
              <a:gd name="T174" fmla="*/ 287 h 28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5" h="287">
                <a:moveTo>
                  <a:pt x="0" y="0"/>
                </a:moveTo>
                <a:lnTo>
                  <a:pt x="1" y="2"/>
                </a:lnTo>
                <a:lnTo>
                  <a:pt x="4" y="6"/>
                </a:lnTo>
                <a:lnTo>
                  <a:pt x="5" y="8"/>
                </a:lnTo>
                <a:lnTo>
                  <a:pt x="6" y="11"/>
                </a:lnTo>
                <a:lnTo>
                  <a:pt x="7" y="13"/>
                </a:lnTo>
                <a:lnTo>
                  <a:pt x="9" y="16"/>
                </a:lnTo>
                <a:lnTo>
                  <a:pt x="10" y="18"/>
                </a:lnTo>
                <a:lnTo>
                  <a:pt x="11" y="20"/>
                </a:lnTo>
                <a:lnTo>
                  <a:pt x="12" y="22"/>
                </a:lnTo>
                <a:lnTo>
                  <a:pt x="13" y="24"/>
                </a:lnTo>
                <a:lnTo>
                  <a:pt x="15" y="25"/>
                </a:lnTo>
                <a:lnTo>
                  <a:pt x="15" y="26"/>
                </a:lnTo>
                <a:lnTo>
                  <a:pt x="16" y="29"/>
                </a:lnTo>
                <a:lnTo>
                  <a:pt x="17" y="30"/>
                </a:lnTo>
                <a:lnTo>
                  <a:pt x="17" y="31"/>
                </a:lnTo>
                <a:lnTo>
                  <a:pt x="18" y="32"/>
                </a:lnTo>
                <a:lnTo>
                  <a:pt x="18" y="34"/>
                </a:lnTo>
                <a:lnTo>
                  <a:pt x="19" y="35"/>
                </a:lnTo>
                <a:lnTo>
                  <a:pt x="19" y="36"/>
                </a:lnTo>
                <a:lnTo>
                  <a:pt x="21" y="37"/>
                </a:lnTo>
                <a:lnTo>
                  <a:pt x="21" y="38"/>
                </a:lnTo>
                <a:lnTo>
                  <a:pt x="22" y="40"/>
                </a:lnTo>
                <a:lnTo>
                  <a:pt x="22" y="41"/>
                </a:lnTo>
                <a:lnTo>
                  <a:pt x="22" y="42"/>
                </a:lnTo>
                <a:lnTo>
                  <a:pt x="23" y="42"/>
                </a:lnTo>
                <a:lnTo>
                  <a:pt x="23" y="43"/>
                </a:lnTo>
                <a:lnTo>
                  <a:pt x="24" y="46"/>
                </a:lnTo>
                <a:lnTo>
                  <a:pt x="24" y="47"/>
                </a:lnTo>
                <a:lnTo>
                  <a:pt x="25" y="48"/>
                </a:lnTo>
                <a:lnTo>
                  <a:pt x="25" y="49"/>
                </a:lnTo>
                <a:lnTo>
                  <a:pt x="27" y="50"/>
                </a:lnTo>
                <a:lnTo>
                  <a:pt x="27" y="53"/>
                </a:lnTo>
                <a:lnTo>
                  <a:pt x="28" y="54"/>
                </a:lnTo>
                <a:lnTo>
                  <a:pt x="28" y="55"/>
                </a:lnTo>
                <a:lnTo>
                  <a:pt x="29" y="56"/>
                </a:lnTo>
                <a:lnTo>
                  <a:pt x="29" y="59"/>
                </a:lnTo>
                <a:lnTo>
                  <a:pt x="30" y="60"/>
                </a:lnTo>
                <a:lnTo>
                  <a:pt x="30" y="61"/>
                </a:lnTo>
                <a:lnTo>
                  <a:pt x="31" y="62"/>
                </a:lnTo>
                <a:lnTo>
                  <a:pt x="31" y="64"/>
                </a:lnTo>
                <a:lnTo>
                  <a:pt x="33" y="65"/>
                </a:lnTo>
                <a:lnTo>
                  <a:pt x="33" y="66"/>
                </a:lnTo>
                <a:lnTo>
                  <a:pt x="33" y="67"/>
                </a:lnTo>
                <a:lnTo>
                  <a:pt x="34" y="68"/>
                </a:lnTo>
                <a:lnTo>
                  <a:pt x="34" y="70"/>
                </a:lnTo>
                <a:lnTo>
                  <a:pt x="35" y="71"/>
                </a:lnTo>
                <a:lnTo>
                  <a:pt x="35" y="72"/>
                </a:lnTo>
                <a:lnTo>
                  <a:pt x="35" y="73"/>
                </a:lnTo>
                <a:lnTo>
                  <a:pt x="36" y="73"/>
                </a:lnTo>
                <a:lnTo>
                  <a:pt x="36" y="74"/>
                </a:lnTo>
                <a:lnTo>
                  <a:pt x="36" y="76"/>
                </a:lnTo>
                <a:lnTo>
                  <a:pt x="37" y="77"/>
                </a:lnTo>
                <a:lnTo>
                  <a:pt x="37" y="78"/>
                </a:lnTo>
                <a:lnTo>
                  <a:pt x="37" y="79"/>
                </a:lnTo>
                <a:lnTo>
                  <a:pt x="39" y="80"/>
                </a:lnTo>
                <a:lnTo>
                  <a:pt x="39" y="82"/>
                </a:lnTo>
                <a:lnTo>
                  <a:pt x="40" y="83"/>
                </a:lnTo>
                <a:lnTo>
                  <a:pt x="40" y="85"/>
                </a:lnTo>
                <a:lnTo>
                  <a:pt x="41" y="86"/>
                </a:lnTo>
                <a:lnTo>
                  <a:pt x="41" y="88"/>
                </a:lnTo>
                <a:lnTo>
                  <a:pt x="42" y="90"/>
                </a:lnTo>
                <a:lnTo>
                  <a:pt x="42" y="92"/>
                </a:lnTo>
                <a:lnTo>
                  <a:pt x="43" y="94"/>
                </a:lnTo>
                <a:lnTo>
                  <a:pt x="45" y="96"/>
                </a:lnTo>
                <a:lnTo>
                  <a:pt x="45" y="97"/>
                </a:lnTo>
                <a:lnTo>
                  <a:pt x="46" y="100"/>
                </a:lnTo>
                <a:lnTo>
                  <a:pt x="46" y="101"/>
                </a:lnTo>
                <a:lnTo>
                  <a:pt x="47" y="102"/>
                </a:lnTo>
                <a:lnTo>
                  <a:pt x="47" y="103"/>
                </a:lnTo>
                <a:lnTo>
                  <a:pt x="48" y="104"/>
                </a:lnTo>
                <a:lnTo>
                  <a:pt x="48" y="106"/>
                </a:lnTo>
                <a:lnTo>
                  <a:pt x="48" y="107"/>
                </a:lnTo>
                <a:lnTo>
                  <a:pt x="49" y="108"/>
                </a:lnTo>
                <a:lnTo>
                  <a:pt x="49" y="109"/>
                </a:lnTo>
                <a:lnTo>
                  <a:pt x="49" y="110"/>
                </a:lnTo>
                <a:lnTo>
                  <a:pt x="51" y="112"/>
                </a:lnTo>
                <a:lnTo>
                  <a:pt x="51" y="113"/>
                </a:lnTo>
                <a:lnTo>
                  <a:pt x="51" y="114"/>
                </a:lnTo>
                <a:lnTo>
                  <a:pt x="51" y="115"/>
                </a:lnTo>
                <a:lnTo>
                  <a:pt x="52" y="116"/>
                </a:lnTo>
                <a:lnTo>
                  <a:pt x="52" y="118"/>
                </a:lnTo>
                <a:lnTo>
                  <a:pt x="53" y="119"/>
                </a:lnTo>
                <a:lnTo>
                  <a:pt x="53" y="120"/>
                </a:lnTo>
                <a:lnTo>
                  <a:pt x="53" y="121"/>
                </a:lnTo>
                <a:lnTo>
                  <a:pt x="54" y="122"/>
                </a:lnTo>
                <a:lnTo>
                  <a:pt x="54" y="124"/>
                </a:lnTo>
                <a:lnTo>
                  <a:pt x="54" y="125"/>
                </a:lnTo>
                <a:lnTo>
                  <a:pt x="55" y="127"/>
                </a:lnTo>
                <a:lnTo>
                  <a:pt x="55" y="128"/>
                </a:lnTo>
                <a:lnTo>
                  <a:pt x="55" y="130"/>
                </a:lnTo>
                <a:lnTo>
                  <a:pt x="57" y="132"/>
                </a:lnTo>
                <a:lnTo>
                  <a:pt x="57" y="133"/>
                </a:lnTo>
                <a:lnTo>
                  <a:pt x="58" y="136"/>
                </a:lnTo>
                <a:lnTo>
                  <a:pt x="58" y="138"/>
                </a:lnTo>
                <a:lnTo>
                  <a:pt x="59" y="139"/>
                </a:lnTo>
                <a:lnTo>
                  <a:pt x="59" y="142"/>
                </a:lnTo>
                <a:lnTo>
                  <a:pt x="60" y="143"/>
                </a:lnTo>
                <a:lnTo>
                  <a:pt x="60" y="144"/>
                </a:lnTo>
                <a:lnTo>
                  <a:pt x="61" y="145"/>
                </a:lnTo>
                <a:lnTo>
                  <a:pt x="61" y="148"/>
                </a:lnTo>
                <a:lnTo>
                  <a:pt x="61" y="149"/>
                </a:lnTo>
                <a:lnTo>
                  <a:pt x="63" y="150"/>
                </a:lnTo>
                <a:lnTo>
                  <a:pt x="63" y="151"/>
                </a:lnTo>
                <a:lnTo>
                  <a:pt x="63" y="152"/>
                </a:lnTo>
                <a:lnTo>
                  <a:pt x="63" y="154"/>
                </a:lnTo>
                <a:lnTo>
                  <a:pt x="64" y="154"/>
                </a:lnTo>
                <a:lnTo>
                  <a:pt x="64" y="155"/>
                </a:lnTo>
                <a:lnTo>
                  <a:pt x="64" y="156"/>
                </a:lnTo>
                <a:lnTo>
                  <a:pt x="64" y="157"/>
                </a:lnTo>
                <a:lnTo>
                  <a:pt x="65" y="158"/>
                </a:lnTo>
                <a:lnTo>
                  <a:pt x="65" y="160"/>
                </a:lnTo>
                <a:lnTo>
                  <a:pt x="65" y="161"/>
                </a:lnTo>
                <a:lnTo>
                  <a:pt x="66" y="162"/>
                </a:lnTo>
                <a:lnTo>
                  <a:pt x="66" y="163"/>
                </a:lnTo>
                <a:lnTo>
                  <a:pt x="66" y="164"/>
                </a:lnTo>
                <a:lnTo>
                  <a:pt x="67" y="166"/>
                </a:lnTo>
                <a:lnTo>
                  <a:pt x="67" y="168"/>
                </a:lnTo>
                <a:lnTo>
                  <a:pt x="67" y="169"/>
                </a:lnTo>
                <a:lnTo>
                  <a:pt x="69" y="170"/>
                </a:lnTo>
                <a:lnTo>
                  <a:pt x="69" y="172"/>
                </a:lnTo>
                <a:lnTo>
                  <a:pt x="70" y="174"/>
                </a:lnTo>
                <a:lnTo>
                  <a:pt x="70" y="175"/>
                </a:lnTo>
                <a:lnTo>
                  <a:pt x="71" y="178"/>
                </a:lnTo>
                <a:lnTo>
                  <a:pt x="71" y="179"/>
                </a:lnTo>
                <a:lnTo>
                  <a:pt x="72" y="181"/>
                </a:lnTo>
                <a:lnTo>
                  <a:pt x="72" y="182"/>
                </a:lnTo>
                <a:lnTo>
                  <a:pt x="73" y="185"/>
                </a:lnTo>
                <a:lnTo>
                  <a:pt x="73" y="186"/>
                </a:lnTo>
                <a:lnTo>
                  <a:pt x="73" y="188"/>
                </a:lnTo>
                <a:lnTo>
                  <a:pt x="75" y="190"/>
                </a:lnTo>
                <a:lnTo>
                  <a:pt x="75" y="191"/>
                </a:lnTo>
                <a:lnTo>
                  <a:pt x="75" y="192"/>
                </a:lnTo>
                <a:lnTo>
                  <a:pt x="76" y="193"/>
                </a:lnTo>
                <a:lnTo>
                  <a:pt x="76" y="194"/>
                </a:lnTo>
                <a:lnTo>
                  <a:pt x="76" y="196"/>
                </a:lnTo>
                <a:lnTo>
                  <a:pt x="76" y="197"/>
                </a:lnTo>
                <a:lnTo>
                  <a:pt x="77" y="198"/>
                </a:lnTo>
                <a:lnTo>
                  <a:pt x="77" y="199"/>
                </a:lnTo>
                <a:lnTo>
                  <a:pt x="77" y="200"/>
                </a:lnTo>
                <a:lnTo>
                  <a:pt x="77" y="202"/>
                </a:lnTo>
                <a:lnTo>
                  <a:pt x="77" y="203"/>
                </a:lnTo>
                <a:lnTo>
                  <a:pt x="78" y="203"/>
                </a:lnTo>
                <a:lnTo>
                  <a:pt x="78" y="204"/>
                </a:lnTo>
                <a:lnTo>
                  <a:pt x="78" y="205"/>
                </a:lnTo>
                <a:lnTo>
                  <a:pt x="78" y="206"/>
                </a:lnTo>
                <a:lnTo>
                  <a:pt x="78" y="208"/>
                </a:lnTo>
                <a:lnTo>
                  <a:pt x="78" y="209"/>
                </a:lnTo>
                <a:lnTo>
                  <a:pt x="78" y="210"/>
                </a:lnTo>
                <a:lnTo>
                  <a:pt x="78" y="211"/>
                </a:lnTo>
                <a:lnTo>
                  <a:pt x="79" y="212"/>
                </a:lnTo>
                <a:lnTo>
                  <a:pt x="79" y="214"/>
                </a:lnTo>
                <a:lnTo>
                  <a:pt x="79" y="215"/>
                </a:lnTo>
                <a:lnTo>
                  <a:pt x="79" y="216"/>
                </a:lnTo>
                <a:lnTo>
                  <a:pt x="79" y="218"/>
                </a:lnTo>
                <a:lnTo>
                  <a:pt x="79" y="220"/>
                </a:lnTo>
                <a:lnTo>
                  <a:pt x="79" y="221"/>
                </a:lnTo>
                <a:lnTo>
                  <a:pt x="79" y="223"/>
                </a:lnTo>
                <a:lnTo>
                  <a:pt x="79" y="224"/>
                </a:lnTo>
                <a:lnTo>
                  <a:pt x="79" y="226"/>
                </a:lnTo>
                <a:lnTo>
                  <a:pt x="81" y="227"/>
                </a:lnTo>
                <a:lnTo>
                  <a:pt x="81" y="228"/>
                </a:lnTo>
                <a:lnTo>
                  <a:pt x="81" y="229"/>
                </a:lnTo>
                <a:lnTo>
                  <a:pt x="81" y="230"/>
                </a:lnTo>
                <a:lnTo>
                  <a:pt x="81" y="232"/>
                </a:lnTo>
                <a:lnTo>
                  <a:pt x="81" y="233"/>
                </a:lnTo>
                <a:lnTo>
                  <a:pt x="81" y="234"/>
                </a:lnTo>
                <a:lnTo>
                  <a:pt x="81" y="235"/>
                </a:lnTo>
                <a:lnTo>
                  <a:pt x="81" y="236"/>
                </a:lnTo>
                <a:lnTo>
                  <a:pt x="81" y="238"/>
                </a:lnTo>
                <a:lnTo>
                  <a:pt x="82" y="239"/>
                </a:lnTo>
                <a:lnTo>
                  <a:pt x="82" y="240"/>
                </a:lnTo>
                <a:lnTo>
                  <a:pt x="82" y="241"/>
                </a:lnTo>
                <a:lnTo>
                  <a:pt x="82" y="242"/>
                </a:lnTo>
                <a:lnTo>
                  <a:pt x="82" y="244"/>
                </a:lnTo>
                <a:lnTo>
                  <a:pt x="82" y="245"/>
                </a:lnTo>
                <a:lnTo>
                  <a:pt x="82" y="246"/>
                </a:lnTo>
                <a:lnTo>
                  <a:pt x="83" y="247"/>
                </a:lnTo>
                <a:lnTo>
                  <a:pt x="83" y="248"/>
                </a:lnTo>
                <a:lnTo>
                  <a:pt x="83" y="250"/>
                </a:lnTo>
                <a:lnTo>
                  <a:pt x="83" y="251"/>
                </a:lnTo>
                <a:lnTo>
                  <a:pt x="83" y="252"/>
                </a:lnTo>
                <a:lnTo>
                  <a:pt x="84" y="252"/>
                </a:lnTo>
                <a:lnTo>
                  <a:pt x="84" y="253"/>
                </a:lnTo>
                <a:lnTo>
                  <a:pt x="84" y="254"/>
                </a:lnTo>
                <a:lnTo>
                  <a:pt x="84" y="256"/>
                </a:lnTo>
                <a:lnTo>
                  <a:pt x="84" y="257"/>
                </a:lnTo>
                <a:lnTo>
                  <a:pt x="84" y="258"/>
                </a:lnTo>
                <a:lnTo>
                  <a:pt x="84" y="259"/>
                </a:lnTo>
                <a:lnTo>
                  <a:pt x="85" y="259"/>
                </a:lnTo>
                <a:lnTo>
                  <a:pt x="85" y="260"/>
                </a:lnTo>
                <a:lnTo>
                  <a:pt x="85" y="262"/>
                </a:lnTo>
                <a:lnTo>
                  <a:pt x="85" y="263"/>
                </a:lnTo>
                <a:lnTo>
                  <a:pt x="85" y="264"/>
                </a:lnTo>
                <a:lnTo>
                  <a:pt x="85" y="265"/>
                </a:lnTo>
                <a:lnTo>
                  <a:pt x="85" y="266"/>
                </a:lnTo>
                <a:lnTo>
                  <a:pt x="85" y="268"/>
                </a:lnTo>
                <a:lnTo>
                  <a:pt x="85" y="269"/>
                </a:lnTo>
                <a:lnTo>
                  <a:pt x="85" y="270"/>
                </a:lnTo>
                <a:lnTo>
                  <a:pt x="84" y="271"/>
                </a:lnTo>
                <a:lnTo>
                  <a:pt x="84" y="272"/>
                </a:lnTo>
                <a:lnTo>
                  <a:pt x="84" y="275"/>
                </a:lnTo>
                <a:lnTo>
                  <a:pt x="84" y="276"/>
                </a:lnTo>
                <a:lnTo>
                  <a:pt x="84" y="278"/>
                </a:lnTo>
                <a:lnTo>
                  <a:pt x="84" y="280"/>
                </a:lnTo>
                <a:lnTo>
                  <a:pt x="84" y="282"/>
                </a:lnTo>
                <a:lnTo>
                  <a:pt x="84" y="284"/>
                </a:lnTo>
                <a:lnTo>
                  <a:pt x="84" y="287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2" name="Freeform 110">
            <a:extLst>
              <a:ext uri="{FF2B5EF4-FFF2-40B4-BE49-F238E27FC236}">
                <a16:creationId xmlns:a16="http://schemas.microsoft.com/office/drawing/2014/main" id="{4AE00414-055B-1344-894F-C40E4B8E29F0}"/>
              </a:ext>
            </a:extLst>
          </p:cNvPr>
          <p:cNvSpPr>
            <a:spLocks/>
          </p:cNvSpPr>
          <p:nvPr/>
        </p:nvSpPr>
        <p:spPr bwMode="auto">
          <a:xfrm>
            <a:off x="4127500" y="2393950"/>
            <a:ext cx="68263" cy="227013"/>
          </a:xfrm>
          <a:custGeom>
            <a:avLst/>
            <a:gdLst>
              <a:gd name="T0" fmla="*/ 2147483647 w 85"/>
              <a:gd name="T1" fmla="*/ 2147483647 h 287"/>
              <a:gd name="T2" fmla="*/ 2147483647 w 85"/>
              <a:gd name="T3" fmla="*/ 2147483647 h 287"/>
              <a:gd name="T4" fmla="*/ 2147483647 w 85"/>
              <a:gd name="T5" fmla="*/ 2147483647 h 287"/>
              <a:gd name="T6" fmla="*/ 2147483647 w 85"/>
              <a:gd name="T7" fmla="*/ 2147483647 h 287"/>
              <a:gd name="T8" fmla="*/ 2147483647 w 85"/>
              <a:gd name="T9" fmla="*/ 2147483647 h 287"/>
              <a:gd name="T10" fmla="*/ 2147483647 w 85"/>
              <a:gd name="T11" fmla="*/ 2147483647 h 287"/>
              <a:gd name="T12" fmla="*/ 2147483647 w 85"/>
              <a:gd name="T13" fmla="*/ 2147483647 h 287"/>
              <a:gd name="T14" fmla="*/ 2147483647 w 85"/>
              <a:gd name="T15" fmla="*/ 2147483647 h 287"/>
              <a:gd name="T16" fmla="*/ 2147483647 w 85"/>
              <a:gd name="T17" fmla="*/ 2147483647 h 287"/>
              <a:gd name="T18" fmla="*/ 2147483647 w 85"/>
              <a:gd name="T19" fmla="*/ 2147483647 h 287"/>
              <a:gd name="T20" fmla="*/ 2147483647 w 85"/>
              <a:gd name="T21" fmla="*/ 2147483647 h 287"/>
              <a:gd name="T22" fmla="*/ 2147483647 w 85"/>
              <a:gd name="T23" fmla="*/ 2147483647 h 287"/>
              <a:gd name="T24" fmla="*/ 2147483647 w 85"/>
              <a:gd name="T25" fmla="*/ 2147483647 h 287"/>
              <a:gd name="T26" fmla="*/ 2147483647 w 85"/>
              <a:gd name="T27" fmla="*/ 2147483647 h 287"/>
              <a:gd name="T28" fmla="*/ 2147483647 w 85"/>
              <a:gd name="T29" fmla="*/ 2147483647 h 287"/>
              <a:gd name="T30" fmla="*/ 2147483647 w 85"/>
              <a:gd name="T31" fmla="*/ 2147483647 h 287"/>
              <a:gd name="T32" fmla="*/ 2147483647 w 85"/>
              <a:gd name="T33" fmla="*/ 2147483647 h 287"/>
              <a:gd name="T34" fmla="*/ 2147483647 w 85"/>
              <a:gd name="T35" fmla="*/ 2147483647 h 287"/>
              <a:gd name="T36" fmla="*/ 2147483647 w 85"/>
              <a:gd name="T37" fmla="*/ 2147483647 h 287"/>
              <a:gd name="T38" fmla="*/ 2147483647 w 85"/>
              <a:gd name="T39" fmla="*/ 2147483647 h 287"/>
              <a:gd name="T40" fmla="*/ 2147483647 w 85"/>
              <a:gd name="T41" fmla="*/ 2147483647 h 287"/>
              <a:gd name="T42" fmla="*/ 2147483647 w 85"/>
              <a:gd name="T43" fmla="*/ 2147483647 h 287"/>
              <a:gd name="T44" fmla="*/ 2147483647 w 85"/>
              <a:gd name="T45" fmla="*/ 2147483647 h 287"/>
              <a:gd name="T46" fmla="*/ 2147483647 w 85"/>
              <a:gd name="T47" fmla="*/ 2147483647 h 287"/>
              <a:gd name="T48" fmla="*/ 2147483647 w 85"/>
              <a:gd name="T49" fmla="*/ 2147483647 h 287"/>
              <a:gd name="T50" fmla="*/ 2147483647 w 85"/>
              <a:gd name="T51" fmla="*/ 2147483647 h 287"/>
              <a:gd name="T52" fmla="*/ 2147483647 w 85"/>
              <a:gd name="T53" fmla="*/ 2147483647 h 287"/>
              <a:gd name="T54" fmla="*/ 2147483647 w 85"/>
              <a:gd name="T55" fmla="*/ 2147483647 h 287"/>
              <a:gd name="T56" fmla="*/ 2147483647 w 85"/>
              <a:gd name="T57" fmla="*/ 2147483647 h 287"/>
              <a:gd name="T58" fmla="*/ 2147483647 w 85"/>
              <a:gd name="T59" fmla="*/ 2147483647 h 287"/>
              <a:gd name="T60" fmla="*/ 2147483647 w 85"/>
              <a:gd name="T61" fmla="*/ 2147483647 h 287"/>
              <a:gd name="T62" fmla="*/ 2147483647 w 85"/>
              <a:gd name="T63" fmla="*/ 2147483647 h 287"/>
              <a:gd name="T64" fmla="*/ 2147483647 w 85"/>
              <a:gd name="T65" fmla="*/ 2147483647 h 287"/>
              <a:gd name="T66" fmla="*/ 2147483647 w 85"/>
              <a:gd name="T67" fmla="*/ 2147483647 h 287"/>
              <a:gd name="T68" fmla="*/ 2147483647 w 85"/>
              <a:gd name="T69" fmla="*/ 2147483647 h 287"/>
              <a:gd name="T70" fmla="*/ 2147483647 w 85"/>
              <a:gd name="T71" fmla="*/ 2147483647 h 287"/>
              <a:gd name="T72" fmla="*/ 2147483647 w 85"/>
              <a:gd name="T73" fmla="*/ 2147483647 h 287"/>
              <a:gd name="T74" fmla="*/ 2147483647 w 85"/>
              <a:gd name="T75" fmla="*/ 2147483647 h 287"/>
              <a:gd name="T76" fmla="*/ 2147483647 w 85"/>
              <a:gd name="T77" fmla="*/ 2147483647 h 287"/>
              <a:gd name="T78" fmla="*/ 2147483647 w 85"/>
              <a:gd name="T79" fmla="*/ 2147483647 h 287"/>
              <a:gd name="T80" fmla="*/ 2147483647 w 85"/>
              <a:gd name="T81" fmla="*/ 2147483647 h 287"/>
              <a:gd name="T82" fmla="*/ 2147483647 w 85"/>
              <a:gd name="T83" fmla="*/ 2147483647 h 287"/>
              <a:gd name="T84" fmla="*/ 2147483647 w 85"/>
              <a:gd name="T85" fmla="*/ 2147483647 h 287"/>
              <a:gd name="T86" fmla="*/ 2147483647 w 85"/>
              <a:gd name="T87" fmla="*/ 2147483647 h 287"/>
              <a:gd name="T88" fmla="*/ 2147483647 w 85"/>
              <a:gd name="T89" fmla="*/ 2147483647 h 287"/>
              <a:gd name="T90" fmla="*/ 2147483647 w 85"/>
              <a:gd name="T91" fmla="*/ 2147483647 h 287"/>
              <a:gd name="T92" fmla="*/ 2147483647 w 85"/>
              <a:gd name="T93" fmla="*/ 2147483647 h 287"/>
              <a:gd name="T94" fmla="*/ 2147483647 w 85"/>
              <a:gd name="T95" fmla="*/ 2147483647 h 287"/>
              <a:gd name="T96" fmla="*/ 2147483647 w 85"/>
              <a:gd name="T97" fmla="*/ 2147483647 h 287"/>
              <a:gd name="T98" fmla="*/ 2147483647 w 85"/>
              <a:gd name="T99" fmla="*/ 2147483647 h 287"/>
              <a:gd name="T100" fmla="*/ 2147483647 w 85"/>
              <a:gd name="T101" fmla="*/ 2147483647 h 287"/>
              <a:gd name="T102" fmla="*/ 2147483647 w 85"/>
              <a:gd name="T103" fmla="*/ 2147483647 h 287"/>
              <a:gd name="T104" fmla="*/ 2147483647 w 85"/>
              <a:gd name="T105" fmla="*/ 2147483647 h 287"/>
              <a:gd name="T106" fmla="*/ 2147483647 w 85"/>
              <a:gd name="T107" fmla="*/ 2147483647 h 287"/>
              <a:gd name="T108" fmla="*/ 2147483647 w 85"/>
              <a:gd name="T109" fmla="*/ 2147483647 h 287"/>
              <a:gd name="T110" fmla="*/ 2147483647 w 85"/>
              <a:gd name="T111" fmla="*/ 2147483647 h 287"/>
              <a:gd name="T112" fmla="*/ 2147483647 w 85"/>
              <a:gd name="T113" fmla="*/ 2147483647 h 28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5"/>
              <a:gd name="T172" fmla="*/ 0 h 287"/>
              <a:gd name="T173" fmla="*/ 85 w 85"/>
              <a:gd name="T174" fmla="*/ 287 h 28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5" h="287">
                <a:moveTo>
                  <a:pt x="0" y="287"/>
                </a:moveTo>
                <a:lnTo>
                  <a:pt x="1" y="284"/>
                </a:lnTo>
                <a:lnTo>
                  <a:pt x="4" y="281"/>
                </a:lnTo>
                <a:lnTo>
                  <a:pt x="5" y="279"/>
                </a:lnTo>
                <a:lnTo>
                  <a:pt x="6" y="276"/>
                </a:lnTo>
                <a:lnTo>
                  <a:pt x="7" y="274"/>
                </a:lnTo>
                <a:lnTo>
                  <a:pt x="9" y="272"/>
                </a:lnTo>
                <a:lnTo>
                  <a:pt x="10" y="269"/>
                </a:lnTo>
                <a:lnTo>
                  <a:pt x="11" y="267"/>
                </a:lnTo>
                <a:lnTo>
                  <a:pt x="12" y="266"/>
                </a:lnTo>
                <a:lnTo>
                  <a:pt x="13" y="263"/>
                </a:lnTo>
                <a:lnTo>
                  <a:pt x="15" y="262"/>
                </a:lnTo>
                <a:lnTo>
                  <a:pt x="15" y="261"/>
                </a:lnTo>
                <a:lnTo>
                  <a:pt x="16" y="258"/>
                </a:lnTo>
                <a:lnTo>
                  <a:pt x="17" y="257"/>
                </a:lnTo>
                <a:lnTo>
                  <a:pt x="17" y="256"/>
                </a:lnTo>
                <a:lnTo>
                  <a:pt x="18" y="255"/>
                </a:lnTo>
                <a:lnTo>
                  <a:pt x="18" y="254"/>
                </a:lnTo>
                <a:lnTo>
                  <a:pt x="19" y="252"/>
                </a:lnTo>
                <a:lnTo>
                  <a:pt x="19" y="251"/>
                </a:lnTo>
                <a:lnTo>
                  <a:pt x="21" y="250"/>
                </a:lnTo>
                <a:lnTo>
                  <a:pt x="21" y="249"/>
                </a:lnTo>
                <a:lnTo>
                  <a:pt x="22" y="248"/>
                </a:lnTo>
                <a:lnTo>
                  <a:pt x="22" y="246"/>
                </a:lnTo>
                <a:lnTo>
                  <a:pt x="23" y="245"/>
                </a:lnTo>
                <a:lnTo>
                  <a:pt x="23" y="244"/>
                </a:lnTo>
                <a:lnTo>
                  <a:pt x="24" y="243"/>
                </a:lnTo>
                <a:lnTo>
                  <a:pt x="24" y="240"/>
                </a:lnTo>
                <a:lnTo>
                  <a:pt x="25" y="239"/>
                </a:lnTo>
                <a:lnTo>
                  <a:pt x="25" y="238"/>
                </a:lnTo>
                <a:lnTo>
                  <a:pt x="27" y="237"/>
                </a:lnTo>
                <a:lnTo>
                  <a:pt x="27" y="234"/>
                </a:lnTo>
                <a:lnTo>
                  <a:pt x="28" y="233"/>
                </a:lnTo>
                <a:lnTo>
                  <a:pt x="28" y="232"/>
                </a:lnTo>
                <a:lnTo>
                  <a:pt x="29" y="231"/>
                </a:lnTo>
                <a:lnTo>
                  <a:pt x="29" y="228"/>
                </a:lnTo>
                <a:lnTo>
                  <a:pt x="30" y="227"/>
                </a:lnTo>
                <a:lnTo>
                  <a:pt x="30" y="226"/>
                </a:lnTo>
                <a:lnTo>
                  <a:pt x="31" y="225"/>
                </a:lnTo>
                <a:lnTo>
                  <a:pt x="31" y="224"/>
                </a:lnTo>
                <a:lnTo>
                  <a:pt x="33" y="222"/>
                </a:lnTo>
                <a:lnTo>
                  <a:pt x="33" y="221"/>
                </a:lnTo>
                <a:lnTo>
                  <a:pt x="33" y="220"/>
                </a:lnTo>
                <a:lnTo>
                  <a:pt x="34" y="219"/>
                </a:lnTo>
                <a:lnTo>
                  <a:pt x="34" y="218"/>
                </a:lnTo>
                <a:lnTo>
                  <a:pt x="35" y="216"/>
                </a:lnTo>
                <a:lnTo>
                  <a:pt x="35" y="215"/>
                </a:lnTo>
                <a:lnTo>
                  <a:pt x="35" y="214"/>
                </a:lnTo>
                <a:lnTo>
                  <a:pt x="36" y="214"/>
                </a:lnTo>
                <a:lnTo>
                  <a:pt x="36" y="213"/>
                </a:lnTo>
                <a:lnTo>
                  <a:pt x="36" y="212"/>
                </a:lnTo>
                <a:lnTo>
                  <a:pt x="37" y="210"/>
                </a:lnTo>
                <a:lnTo>
                  <a:pt x="37" y="209"/>
                </a:lnTo>
                <a:lnTo>
                  <a:pt x="37" y="208"/>
                </a:lnTo>
                <a:lnTo>
                  <a:pt x="39" y="207"/>
                </a:lnTo>
                <a:lnTo>
                  <a:pt x="39" y="206"/>
                </a:lnTo>
                <a:lnTo>
                  <a:pt x="40" y="204"/>
                </a:lnTo>
                <a:lnTo>
                  <a:pt x="40" y="202"/>
                </a:lnTo>
                <a:lnTo>
                  <a:pt x="41" y="201"/>
                </a:lnTo>
                <a:lnTo>
                  <a:pt x="41" y="198"/>
                </a:lnTo>
                <a:lnTo>
                  <a:pt x="42" y="197"/>
                </a:lnTo>
                <a:lnTo>
                  <a:pt x="42" y="195"/>
                </a:lnTo>
                <a:lnTo>
                  <a:pt x="43" y="194"/>
                </a:lnTo>
                <a:lnTo>
                  <a:pt x="45" y="191"/>
                </a:lnTo>
                <a:lnTo>
                  <a:pt x="45" y="190"/>
                </a:lnTo>
                <a:lnTo>
                  <a:pt x="46" y="188"/>
                </a:lnTo>
                <a:lnTo>
                  <a:pt x="46" y="186"/>
                </a:lnTo>
                <a:lnTo>
                  <a:pt x="47" y="185"/>
                </a:lnTo>
                <a:lnTo>
                  <a:pt x="47" y="184"/>
                </a:lnTo>
                <a:lnTo>
                  <a:pt x="48" y="182"/>
                </a:lnTo>
                <a:lnTo>
                  <a:pt x="48" y="180"/>
                </a:lnTo>
                <a:lnTo>
                  <a:pt x="48" y="179"/>
                </a:lnTo>
                <a:lnTo>
                  <a:pt x="49" y="178"/>
                </a:lnTo>
                <a:lnTo>
                  <a:pt x="49" y="177"/>
                </a:lnTo>
                <a:lnTo>
                  <a:pt x="51" y="176"/>
                </a:lnTo>
                <a:lnTo>
                  <a:pt x="51" y="174"/>
                </a:lnTo>
                <a:lnTo>
                  <a:pt x="51" y="173"/>
                </a:lnTo>
                <a:lnTo>
                  <a:pt x="51" y="172"/>
                </a:lnTo>
                <a:lnTo>
                  <a:pt x="52" y="171"/>
                </a:lnTo>
                <a:lnTo>
                  <a:pt x="52" y="170"/>
                </a:lnTo>
                <a:lnTo>
                  <a:pt x="53" y="168"/>
                </a:lnTo>
                <a:lnTo>
                  <a:pt x="53" y="167"/>
                </a:lnTo>
                <a:lnTo>
                  <a:pt x="53" y="166"/>
                </a:lnTo>
                <a:lnTo>
                  <a:pt x="54" y="165"/>
                </a:lnTo>
                <a:lnTo>
                  <a:pt x="54" y="164"/>
                </a:lnTo>
                <a:lnTo>
                  <a:pt x="54" y="161"/>
                </a:lnTo>
                <a:lnTo>
                  <a:pt x="55" y="160"/>
                </a:lnTo>
                <a:lnTo>
                  <a:pt x="55" y="159"/>
                </a:lnTo>
                <a:lnTo>
                  <a:pt x="55" y="158"/>
                </a:lnTo>
                <a:lnTo>
                  <a:pt x="57" y="155"/>
                </a:lnTo>
                <a:lnTo>
                  <a:pt x="57" y="154"/>
                </a:lnTo>
                <a:lnTo>
                  <a:pt x="58" y="152"/>
                </a:lnTo>
                <a:lnTo>
                  <a:pt x="58" y="149"/>
                </a:lnTo>
                <a:lnTo>
                  <a:pt x="59" y="148"/>
                </a:lnTo>
                <a:lnTo>
                  <a:pt x="59" y="146"/>
                </a:lnTo>
                <a:lnTo>
                  <a:pt x="60" y="144"/>
                </a:lnTo>
                <a:lnTo>
                  <a:pt x="60" y="143"/>
                </a:lnTo>
                <a:lnTo>
                  <a:pt x="61" y="141"/>
                </a:lnTo>
                <a:lnTo>
                  <a:pt x="61" y="140"/>
                </a:lnTo>
                <a:lnTo>
                  <a:pt x="61" y="138"/>
                </a:lnTo>
                <a:lnTo>
                  <a:pt x="63" y="137"/>
                </a:lnTo>
                <a:lnTo>
                  <a:pt x="63" y="136"/>
                </a:lnTo>
                <a:lnTo>
                  <a:pt x="63" y="135"/>
                </a:lnTo>
                <a:lnTo>
                  <a:pt x="63" y="134"/>
                </a:lnTo>
                <a:lnTo>
                  <a:pt x="64" y="132"/>
                </a:lnTo>
                <a:lnTo>
                  <a:pt x="64" y="131"/>
                </a:lnTo>
                <a:lnTo>
                  <a:pt x="64" y="130"/>
                </a:lnTo>
                <a:lnTo>
                  <a:pt x="65" y="129"/>
                </a:lnTo>
                <a:lnTo>
                  <a:pt x="65" y="128"/>
                </a:lnTo>
                <a:lnTo>
                  <a:pt x="65" y="126"/>
                </a:lnTo>
                <a:lnTo>
                  <a:pt x="66" y="125"/>
                </a:lnTo>
                <a:lnTo>
                  <a:pt x="66" y="124"/>
                </a:lnTo>
                <a:lnTo>
                  <a:pt x="66" y="123"/>
                </a:lnTo>
                <a:lnTo>
                  <a:pt x="66" y="122"/>
                </a:lnTo>
                <a:lnTo>
                  <a:pt x="67" y="120"/>
                </a:lnTo>
                <a:lnTo>
                  <a:pt x="67" y="119"/>
                </a:lnTo>
                <a:lnTo>
                  <a:pt x="67" y="118"/>
                </a:lnTo>
                <a:lnTo>
                  <a:pt x="69" y="117"/>
                </a:lnTo>
                <a:lnTo>
                  <a:pt x="69" y="116"/>
                </a:lnTo>
                <a:lnTo>
                  <a:pt x="70" y="113"/>
                </a:lnTo>
                <a:lnTo>
                  <a:pt x="70" y="112"/>
                </a:lnTo>
                <a:lnTo>
                  <a:pt x="71" y="110"/>
                </a:lnTo>
                <a:lnTo>
                  <a:pt x="71" y="108"/>
                </a:lnTo>
                <a:lnTo>
                  <a:pt x="72" y="106"/>
                </a:lnTo>
                <a:lnTo>
                  <a:pt x="72" y="104"/>
                </a:lnTo>
                <a:lnTo>
                  <a:pt x="73" y="102"/>
                </a:lnTo>
                <a:lnTo>
                  <a:pt x="73" y="101"/>
                </a:lnTo>
                <a:lnTo>
                  <a:pt x="73" y="99"/>
                </a:lnTo>
                <a:lnTo>
                  <a:pt x="75" y="98"/>
                </a:lnTo>
                <a:lnTo>
                  <a:pt x="75" y="96"/>
                </a:lnTo>
                <a:lnTo>
                  <a:pt x="75" y="95"/>
                </a:lnTo>
                <a:lnTo>
                  <a:pt x="76" y="94"/>
                </a:lnTo>
                <a:lnTo>
                  <a:pt x="76" y="93"/>
                </a:lnTo>
                <a:lnTo>
                  <a:pt x="76" y="92"/>
                </a:lnTo>
                <a:lnTo>
                  <a:pt x="76" y="90"/>
                </a:lnTo>
                <a:lnTo>
                  <a:pt x="77" y="89"/>
                </a:lnTo>
                <a:lnTo>
                  <a:pt x="77" y="88"/>
                </a:lnTo>
                <a:lnTo>
                  <a:pt x="77" y="87"/>
                </a:lnTo>
                <a:lnTo>
                  <a:pt x="77" y="86"/>
                </a:lnTo>
                <a:lnTo>
                  <a:pt x="77" y="84"/>
                </a:lnTo>
                <a:lnTo>
                  <a:pt x="78" y="84"/>
                </a:lnTo>
                <a:lnTo>
                  <a:pt x="78" y="83"/>
                </a:lnTo>
                <a:lnTo>
                  <a:pt x="78" y="82"/>
                </a:lnTo>
                <a:lnTo>
                  <a:pt x="78" y="81"/>
                </a:lnTo>
                <a:lnTo>
                  <a:pt x="78" y="80"/>
                </a:lnTo>
                <a:lnTo>
                  <a:pt x="78" y="78"/>
                </a:lnTo>
                <a:lnTo>
                  <a:pt x="78" y="77"/>
                </a:lnTo>
                <a:lnTo>
                  <a:pt x="78" y="76"/>
                </a:lnTo>
                <a:lnTo>
                  <a:pt x="79" y="75"/>
                </a:lnTo>
                <a:lnTo>
                  <a:pt x="79" y="74"/>
                </a:lnTo>
                <a:lnTo>
                  <a:pt x="79" y="72"/>
                </a:lnTo>
                <a:lnTo>
                  <a:pt x="79" y="71"/>
                </a:lnTo>
                <a:lnTo>
                  <a:pt x="79" y="69"/>
                </a:lnTo>
                <a:lnTo>
                  <a:pt x="79" y="68"/>
                </a:lnTo>
                <a:lnTo>
                  <a:pt x="79" y="66"/>
                </a:lnTo>
                <a:lnTo>
                  <a:pt x="79" y="64"/>
                </a:lnTo>
                <a:lnTo>
                  <a:pt x="79" y="63"/>
                </a:lnTo>
                <a:lnTo>
                  <a:pt x="79" y="62"/>
                </a:lnTo>
                <a:lnTo>
                  <a:pt x="81" y="60"/>
                </a:lnTo>
                <a:lnTo>
                  <a:pt x="81" y="59"/>
                </a:lnTo>
                <a:lnTo>
                  <a:pt x="81" y="58"/>
                </a:lnTo>
                <a:lnTo>
                  <a:pt x="81" y="57"/>
                </a:lnTo>
                <a:lnTo>
                  <a:pt x="81" y="56"/>
                </a:lnTo>
                <a:lnTo>
                  <a:pt x="81" y="54"/>
                </a:lnTo>
                <a:lnTo>
                  <a:pt x="81" y="53"/>
                </a:lnTo>
                <a:lnTo>
                  <a:pt x="81" y="52"/>
                </a:lnTo>
                <a:lnTo>
                  <a:pt x="81" y="51"/>
                </a:lnTo>
                <a:lnTo>
                  <a:pt x="81" y="50"/>
                </a:lnTo>
                <a:lnTo>
                  <a:pt x="82" y="48"/>
                </a:lnTo>
                <a:lnTo>
                  <a:pt x="82" y="47"/>
                </a:lnTo>
                <a:lnTo>
                  <a:pt x="82" y="46"/>
                </a:lnTo>
                <a:lnTo>
                  <a:pt x="82" y="45"/>
                </a:lnTo>
                <a:lnTo>
                  <a:pt x="82" y="44"/>
                </a:lnTo>
                <a:lnTo>
                  <a:pt x="82" y="42"/>
                </a:lnTo>
                <a:lnTo>
                  <a:pt x="82" y="41"/>
                </a:lnTo>
                <a:lnTo>
                  <a:pt x="83" y="40"/>
                </a:lnTo>
                <a:lnTo>
                  <a:pt x="83" y="39"/>
                </a:lnTo>
                <a:lnTo>
                  <a:pt x="83" y="38"/>
                </a:lnTo>
                <a:lnTo>
                  <a:pt x="83" y="36"/>
                </a:lnTo>
                <a:lnTo>
                  <a:pt x="83" y="35"/>
                </a:lnTo>
                <a:lnTo>
                  <a:pt x="84" y="35"/>
                </a:lnTo>
                <a:lnTo>
                  <a:pt x="84" y="34"/>
                </a:lnTo>
                <a:lnTo>
                  <a:pt x="84" y="33"/>
                </a:lnTo>
                <a:lnTo>
                  <a:pt x="84" y="32"/>
                </a:lnTo>
                <a:lnTo>
                  <a:pt x="84" y="30"/>
                </a:lnTo>
                <a:lnTo>
                  <a:pt x="84" y="29"/>
                </a:lnTo>
                <a:lnTo>
                  <a:pt x="84" y="28"/>
                </a:lnTo>
                <a:lnTo>
                  <a:pt x="85" y="28"/>
                </a:lnTo>
                <a:lnTo>
                  <a:pt x="85" y="27"/>
                </a:lnTo>
                <a:lnTo>
                  <a:pt x="85" y="26"/>
                </a:lnTo>
                <a:lnTo>
                  <a:pt x="85" y="24"/>
                </a:lnTo>
                <a:lnTo>
                  <a:pt x="85" y="23"/>
                </a:lnTo>
                <a:lnTo>
                  <a:pt x="85" y="22"/>
                </a:lnTo>
                <a:lnTo>
                  <a:pt x="85" y="21"/>
                </a:lnTo>
                <a:lnTo>
                  <a:pt x="85" y="20"/>
                </a:lnTo>
                <a:lnTo>
                  <a:pt x="85" y="18"/>
                </a:lnTo>
                <a:lnTo>
                  <a:pt x="85" y="17"/>
                </a:lnTo>
                <a:lnTo>
                  <a:pt x="84" y="16"/>
                </a:lnTo>
                <a:lnTo>
                  <a:pt x="84" y="15"/>
                </a:lnTo>
                <a:lnTo>
                  <a:pt x="84" y="12"/>
                </a:lnTo>
                <a:lnTo>
                  <a:pt x="84" y="11"/>
                </a:lnTo>
                <a:lnTo>
                  <a:pt x="84" y="9"/>
                </a:lnTo>
                <a:lnTo>
                  <a:pt x="84" y="8"/>
                </a:lnTo>
                <a:lnTo>
                  <a:pt x="84" y="5"/>
                </a:lnTo>
                <a:lnTo>
                  <a:pt x="84" y="3"/>
                </a:lnTo>
                <a:lnTo>
                  <a:pt x="84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3" name="Freeform 111">
            <a:extLst>
              <a:ext uri="{FF2B5EF4-FFF2-40B4-BE49-F238E27FC236}">
                <a16:creationId xmlns:a16="http://schemas.microsoft.com/office/drawing/2014/main" id="{2FC28D2A-5F99-B34D-B937-86BC03F7C2EB}"/>
              </a:ext>
            </a:extLst>
          </p:cNvPr>
          <p:cNvSpPr>
            <a:spLocks/>
          </p:cNvSpPr>
          <p:nvPr/>
        </p:nvSpPr>
        <p:spPr bwMode="auto">
          <a:xfrm>
            <a:off x="4052888" y="2166938"/>
            <a:ext cx="66675" cy="228600"/>
          </a:xfrm>
          <a:custGeom>
            <a:avLst/>
            <a:gdLst>
              <a:gd name="T0" fmla="*/ 2147483647 w 86"/>
              <a:gd name="T1" fmla="*/ 2147483647 h 287"/>
              <a:gd name="T2" fmla="*/ 2147483647 w 86"/>
              <a:gd name="T3" fmla="*/ 2147483647 h 287"/>
              <a:gd name="T4" fmla="*/ 2147483647 w 86"/>
              <a:gd name="T5" fmla="*/ 2147483647 h 287"/>
              <a:gd name="T6" fmla="*/ 2147483647 w 86"/>
              <a:gd name="T7" fmla="*/ 2147483647 h 287"/>
              <a:gd name="T8" fmla="*/ 2147483647 w 86"/>
              <a:gd name="T9" fmla="*/ 2147483647 h 287"/>
              <a:gd name="T10" fmla="*/ 2147483647 w 86"/>
              <a:gd name="T11" fmla="*/ 2147483647 h 287"/>
              <a:gd name="T12" fmla="*/ 2147483647 w 86"/>
              <a:gd name="T13" fmla="*/ 2147483647 h 287"/>
              <a:gd name="T14" fmla="*/ 2147483647 w 86"/>
              <a:gd name="T15" fmla="*/ 2147483647 h 287"/>
              <a:gd name="T16" fmla="*/ 2147483647 w 86"/>
              <a:gd name="T17" fmla="*/ 2147483647 h 287"/>
              <a:gd name="T18" fmla="*/ 2147483647 w 86"/>
              <a:gd name="T19" fmla="*/ 2147483647 h 287"/>
              <a:gd name="T20" fmla="*/ 2147483647 w 86"/>
              <a:gd name="T21" fmla="*/ 2147483647 h 287"/>
              <a:gd name="T22" fmla="*/ 2147483647 w 86"/>
              <a:gd name="T23" fmla="*/ 2147483647 h 287"/>
              <a:gd name="T24" fmla="*/ 2147483647 w 86"/>
              <a:gd name="T25" fmla="*/ 2147483647 h 287"/>
              <a:gd name="T26" fmla="*/ 2147483647 w 86"/>
              <a:gd name="T27" fmla="*/ 2147483647 h 287"/>
              <a:gd name="T28" fmla="*/ 2147483647 w 86"/>
              <a:gd name="T29" fmla="*/ 2147483647 h 287"/>
              <a:gd name="T30" fmla="*/ 2147483647 w 86"/>
              <a:gd name="T31" fmla="*/ 2147483647 h 287"/>
              <a:gd name="T32" fmla="*/ 2147483647 w 86"/>
              <a:gd name="T33" fmla="*/ 2147483647 h 287"/>
              <a:gd name="T34" fmla="*/ 2147483647 w 86"/>
              <a:gd name="T35" fmla="*/ 2147483647 h 287"/>
              <a:gd name="T36" fmla="*/ 2147483647 w 86"/>
              <a:gd name="T37" fmla="*/ 2147483647 h 287"/>
              <a:gd name="T38" fmla="*/ 2147483647 w 86"/>
              <a:gd name="T39" fmla="*/ 2147483647 h 287"/>
              <a:gd name="T40" fmla="*/ 2147483647 w 86"/>
              <a:gd name="T41" fmla="*/ 2147483647 h 287"/>
              <a:gd name="T42" fmla="*/ 2147483647 w 86"/>
              <a:gd name="T43" fmla="*/ 2147483647 h 287"/>
              <a:gd name="T44" fmla="*/ 2147483647 w 86"/>
              <a:gd name="T45" fmla="*/ 2147483647 h 287"/>
              <a:gd name="T46" fmla="*/ 2147483647 w 86"/>
              <a:gd name="T47" fmla="*/ 2147483647 h 287"/>
              <a:gd name="T48" fmla="*/ 2147483647 w 86"/>
              <a:gd name="T49" fmla="*/ 2147483647 h 287"/>
              <a:gd name="T50" fmla="*/ 2147483647 w 86"/>
              <a:gd name="T51" fmla="*/ 2147483647 h 287"/>
              <a:gd name="T52" fmla="*/ 2147483647 w 86"/>
              <a:gd name="T53" fmla="*/ 2147483647 h 287"/>
              <a:gd name="T54" fmla="*/ 2147483647 w 86"/>
              <a:gd name="T55" fmla="*/ 2147483647 h 287"/>
              <a:gd name="T56" fmla="*/ 2147483647 w 86"/>
              <a:gd name="T57" fmla="*/ 2147483647 h 287"/>
              <a:gd name="T58" fmla="*/ 2147483647 w 86"/>
              <a:gd name="T59" fmla="*/ 2147483647 h 287"/>
              <a:gd name="T60" fmla="*/ 2147483647 w 86"/>
              <a:gd name="T61" fmla="*/ 2147483647 h 287"/>
              <a:gd name="T62" fmla="*/ 2147483647 w 86"/>
              <a:gd name="T63" fmla="*/ 2147483647 h 287"/>
              <a:gd name="T64" fmla="*/ 2147483647 w 86"/>
              <a:gd name="T65" fmla="*/ 2147483647 h 287"/>
              <a:gd name="T66" fmla="*/ 2147483647 w 86"/>
              <a:gd name="T67" fmla="*/ 2147483647 h 287"/>
              <a:gd name="T68" fmla="*/ 2147483647 w 86"/>
              <a:gd name="T69" fmla="*/ 2147483647 h 287"/>
              <a:gd name="T70" fmla="*/ 2147483647 w 86"/>
              <a:gd name="T71" fmla="*/ 2147483647 h 287"/>
              <a:gd name="T72" fmla="*/ 2147483647 w 86"/>
              <a:gd name="T73" fmla="*/ 2147483647 h 287"/>
              <a:gd name="T74" fmla="*/ 2147483647 w 86"/>
              <a:gd name="T75" fmla="*/ 2147483647 h 287"/>
              <a:gd name="T76" fmla="*/ 2147483647 w 86"/>
              <a:gd name="T77" fmla="*/ 2147483647 h 287"/>
              <a:gd name="T78" fmla="*/ 2147483647 w 86"/>
              <a:gd name="T79" fmla="*/ 2147483647 h 287"/>
              <a:gd name="T80" fmla="*/ 2147483647 w 86"/>
              <a:gd name="T81" fmla="*/ 2147483647 h 287"/>
              <a:gd name="T82" fmla="*/ 2147483647 w 86"/>
              <a:gd name="T83" fmla="*/ 2147483647 h 287"/>
              <a:gd name="T84" fmla="*/ 2147483647 w 86"/>
              <a:gd name="T85" fmla="*/ 2147483647 h 287"/>
              <a:gd name="T86" fmla="*/ 2147483647 w 86"/>
              <a:gd name="T87" fmla="*/ 2147483647 h 287"/>
              <a:gd name="T88" fmla="*/ 2147483647 w 86"/>
              <a:gd name="T89" fmla="*/ 2147483647 h 287"/>
              <a:gd name="T90" fmla="*/ 2147483647 w 86"/>
              <a:gd name="T91" fmla="*/ 2147483647 h 287"/>
              <a:gd name="T92" fmla="*/ 2147483647 w 86"/>
              <a:gd name="T93" fmla="*/ 2147483647 h 287"/>
              <a:gd name="T94" fmla="*/ 2147483647 w 86"/>
              <a:gd name="T95" fmla="*/ 2147483647 h 287"/>
              <a:gd name="T96" fmla="*/ 2147483647 w 86"/>
              <a:gd name="T97" fmla="*/ 2147483647 h 287"/>
              <a:gd name="T98" fmla="*/ 2147483647 w 86"/>
              <a:gd name="T99" fmla="*/ 2147483647 h 287"/>
              <a:gd name="T100" fmla="*/ 2147483647 w 86"/>
              <a:gd name="T101" fmla="*/ 2147483647 h 287"/>
              <a:gd name="T102" fmla="*/ 2147483647 w 86"/>
              <a:gd name="T103" fmla="*/ 2147483647 h 287"/>
              <a:gd name="T104" fmla="*/ 2147483647 w 86"/>
              <a:gd name="T105" fmla="*/ 2147483647 h 287"/>
              <a:gd name="T106" fmla="*/ 2147483647 w 86"/>
              <a:gd name="T107" fmla="*/ 2147483647 h 287"/>
              <a:gd name="T108" fmla="*/ 2147483647 w 86"/>
              <a:gd name="T109" fmla="*/ 2147483647 h 287"/>
              <a:gd name="T110" fmla="*/ 2147483647 w 86"/>
              <a:gd name="T111" fmla="*/ 2147483647 h 287"/>
              <a:gd name="T112" fmla="*/ 2147483647 w 86"/>
              <a:gd name="T113" fmla="*/ 2147483647 h 28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6"/>
              <a:gd name="T172" fmla="*/ 0 h 287"/>
              <a:gd name="T173" fmla="*/ 86 w 86"/>
              <a:gd name="T174" fmla="*/ 287 h 28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6" h="287">
                <a:moveTo>
                  <a:pt x="0" y="0"/>
                </a:moveTo>
                <a:lnTo>
                  <a:pt x="3" y="2"/>
                </a:lnTo>
                <a:lnTo>
                  <a:pt x="4" y="6"/>
                </a:lnTo>
                <a:lnTo>
                  <a:pt x="6" y="8"/>
                </a:lnTo>
                <a:lnTo>
                  <a:pt x="7" y="11"/>
                </a:lnTo>
                <a:lnTo>
                  <a:pt x="9" y="13"/>
                </a:lnTo>
                <a:lnTo>
                  <a:pt x="10" y="16"/>
                </a:lnTo>
                <a:lnTo>
                  <a:pt x="11" y="18"/>
                </a:lnTo>
                <a:lnTo>
                  <a:pt x="12" y="20"/>
                </a:lnTo>
                <a:lnTo>
                  <a:pt x="13" y="22"/>
                </a:lnTo>
                <a:lnTo>
                  <a:pt x="15" y="24"/>
                </a:lnTo>
                <a:lnTo>
                  <a:pt x="15" y="25"/>
                </a:lnTo>
                <a:lnTo>
                  <a:pt x="16" y="26"/>
                </a:lnTo>
                <a:lnTo>
                  <a:pt x="17" y="29"/>
                </a:lnTo>
                <a:lnTo>
                  <a:pt x="17" y="30"/>
                </a:lnTo>
                <a:lnTo>
                  <a:pt x="18" y="31"/>
                </a:lnTo>
                <a:lnTo>
                  <a:pt x="18" y="32"/>
                </a:lnTo>
                <a:lnTo>
                  <a:pt x="19" y="34"/>
                </a:lnTo>
                <a:lnTo>
                  <a:pt x="19" y="35"/>
                </a:lnTo>
                <a:lnTo>
                  <a:pt x="21" y="36"/>
                </a:lnTo>
                <a:lnTo>
                  <a:pt x="21" y="37"/>
                </a:lnTo>
                <a:lnTo>
                  <a:pt x="22" y="38"/>
                </a:lnTo>
                <a:lnTo>
                  <a:pt x="22" y="40"/>
                </a:lnTo>
                <a:lnTo>
                  <a:pt x="23" y="41"/>
                </a:lnTo>
                <a:lnTo>
                  <a:pt x="23" y="42"/>
                </a:lnTo>
                <a:lnTo>
                  <a:pt x="24" y="43"/>
                </a:lnTo>
                <a:lnTo>
                  <a:pt x="24" y="46"/>
                </a:lnTo>
                <a:lnTo>
                  <a:pt x="25" y="47"/>
                </a:lnTo>
                <a:lnTo>
                  <a:pt x="25" y="48"/>
                </a:lnTo>
                <a:lnTo>
                  <a:pt x="27" y="49"/>
                </a:lnTo>
                <a:lnTo>
                  <a:pt x="27" y="50"/>
                </a:lnTo>
                <a:lnTo>
                  <a:pt x="28" y="53"/>
                </a:lnTo>
                <a:lnTo>
                  <a:pt x="28" y="54"/>
                </a:lnTo>
                <a:lnTo>
                  <a:pt x="29" y="55"/>
                </a:lnTo>
                <a:lnTo>
                  <a:pt x="29" y="56"/>
                </a:lnTo>
                <a:lnTo>
                  <a:pt x="30" y="59"/>
                </a:lnTo>
                <a:lnTo>
                  <a:pt x="30" y="60"/>
                </a:lnTo>
                <a:lnTo>
                  <a:pt x="31" y="61"/>
                </a:lnTo>
                <a:lnTo>
                  <a:pt x="31" y="62"/>
                </a:lnTo>
                <a:lnTo>
                  <a:pt x="33" y="64"/>
                </a:lnTo>
                <a:lnTo>
                  <a:pt x="33" y="65"/>
                </a:lnTo>
                <a:lnTo>
                  <a:pt x="34" y="66"/>
                </a:lnTo>
                <a:lnTo>
                  <a:pt x="34" y="67"/>
                </a:lnTo>
                <a:lnTo>
                  <a:pt x="34" y="68"/>
                </a:lnTo>
                <a:lnTo>
                  <a:pt x="35" y="68"/>
                </a:lnTo>
                <a:lnTo>
                  <a:pt x="35" y="70"/>
                </a:lnTo>
                <a:lnTo>
                  <a:pt x="35" y="71"/>
                </a:lnTo>
                <a:lnTo>
                  <a:pt x="36" y="72"/>
                </a:lnTo>
                <a:lnTo>
                  <a:pt x="36" y="73"/>
                </a:lnTo>
                <a:lnTo>
                  <a:pt x="36" y="74"/>
                </a:lnTo>
                <a:lnTo>
                  <a:pt x="37" y="76"/>
                </a:lnTo>
                <a:lnTo>
                  <a:pt x="37" y="77"/>
                </a:lnTo>
                <a:lnTo>
                  <a:pt x="39" y="78"/>
                </a:lnTo>
                <a:lnTo>
                  <a:pt x="39" y="79"/>
                </a:lnTo>
                <a:lnTo>
                  <a:pt x="39" y="80"/>
                </a:lnTo>
                <a:lnTo>
                  <a:pt x="40" y="82"/>
                </a:lnTo>
                <a:lnTo>
                  <a:pt x="40" y="83"/>
                </a:lnTo>
                <a:lnTo>
                  <a:pt x="41" y="85"/>
                </a:lnTo>
                <a:lnTo>
                  <a:pt x="41" y="86"/>
                </a:lnTo>
                <a:lnTo>
                  <a:pt x="42" y="88"/>
                </a:lnTo>
                <a:lnTo>
                  <a:pt x="42" y="90"/>
                </a:lnTo>
                <a:lnTo>
                  <a:pt x="44" y="92"/>
                </a:lnTo>
                <a:lnTo>
                  <a:pt x="45" y="94"/>
                </a:lnTo>
                <a:lnTo>
                  <a:pt x="45" y="96"/>
                </a:lnTo>
                <a:lnTo>
                  <a:pt x="46" y="97"/>
                </a:lnTo>
                <a:lnTo>
                  <a:pt x="46" y="100"/>
                </a:lnTo>
                <a:lnTo>
                  <a:pt x="47" y="101"/>
                </a:lnTo>
                <a:lnTo>
                  <a:pt x="47" y="102"/>
                </a:lnTo>
                <a:lnTo>
                  <a:pt x="48" y="103"/>
                </a:lnTo>
                <a:lnTo>
                  <a:pt x="48" y="104"/>
                </a:lnTo>
                <a:lnTo>
                  <a:pt x="48" y="106"/>
                </a:lnTo>
                <a:lnTo>
                  <a:pt x="50" y="107"/>
                </a:lnTo>
                <a:lnTo>
                  <a:pt x="50" y="108"/>
                </a:lnTo>
                <a:lnTo>
                  <a:pt x="51" y="109"/>
                </a:lnTo>
                <a:lnTo>
                  <a:pt x="51" y="110"/>
                </a:lnTo>
                <a:lnTo>
                  <a:pt x="51" y="112"/>
                </a:lnTo>
                <a:lnTo>
                  <a:pt x="51" y="113"/>
                </a:lnTo>
                <a:lnTo>
                  <a:pt x="52" y="114"/>
                </a:lnTo>
                <a:lnTo>
                  <a:pt x="52" y="115"/>
                </a:lnTo>
                <a:lnTo>
                  <a:pt x="52" y="116"/>
                </a:lnTo>
                <a:lnTo>
                  <a:pt x="53" y="116"/>
                </a:lnTo>
                <a:lnTo>
                  <a:pt x="53" y="118"/>
                </a:lnTo>
                <a:lnTo>
                  <a:pt x="53" y="119"/>
                </a:lnTo>
                <a:lnTo>
                  <a:pt x="54" y="120"/>
                </a:lnTo>
                <a:lnTo>
                  <a:pt x="54" y="121"/>
                </a:lnTo>
                <a:lnTo>
                  <a:pt x="54" y="122"/>
                </a:lnTo>
                <a:lnTo>
                  <a:pt x="54" y="124"/>
                </a:lnTo>
                <a:lnTo>
                  <a:pt x="56" y="125"/>
                </a:lnTo>
                <a:lnTo>
                  <a:pt x="56" y="127"/>
                </a:lnTo>
                <a:lnTo>
                  <a:pt x="57" y="128"/>
                </a:lnTo>
                <a:lnTo>
                  <a:pt x="57" y="130"/>
                </a:lnTo>
                <a:lnTo>
                  <a:pt x="58" y="132"/>
                </a:lnTo>
                <a:lnTo>
                  <a:pt x="58" y="133"/>
                </a:lnTo>
                <a:lnTo>
                  <a:pt x="58" y="136"/>
                </a:lnTo>
                <a:lnTo>
                  <a:pt x="59" y="138"/>
                </a:lnTo>
                <a:lnTo>
                  <a:pt x="59" y="139"/>
                </a:lnTo>
                <a:lnTo>
                  <a:pt x="60" y="142"/>
                </a:lnTo>
                <a:lnTo>
                  <a:pt x="60" y="143"/>
                </a:lnTo>
                <a:lnTo>
                  <a:pt x="62" y="144"/>
                </a:lnTo>
                <a:lnTo>
                  <a:pt x="62" y="145"/>
                </a:lnTo>
                <a:lnTo>
                  <a:pt x="62" y="148"/>
                </a:lnTo>
                <a:lnTo>
                  <a:pt x="63" y="149"/>
                </a:lnTo>
                <a:lnTo>
                  <a:pt x="63" y="150"/>
                </a:lnTo>
                <a:lnTo>
                  <a:pt x="63" y="151"/>
                </a:lnTo>
                <a:lnTo>
                  <a:pt x="64" y="152"/>
                </a:lnTo>
                <a:lnTo>
                  <a:pt x="64" y="154"/>
                </a:lnTo>
                <a:lnTo>
                  <a:pt x="65" y="155"/>
                </a:lnTo>
                <a:lnTo>
                  <a:pt x="65" y="156"/>
                </a:lnTo>
                <a:lnTo>
                  <a:pt x="65" y="157"/>
                </a:lnTo>
                <a:lnTo>
                  <a:pt x="65" y="158"/>
                </a:lnTo>
                <a:lnTo>
                  <a:pt x="66" y="160"/>
                </a:lnTo>
                <a:lnTo>
                  <a:pt x="66" y="161"/>
                </a:lnTo>
                <a:lnTo>
                  <a:pt x="66" y="162"/>
                </a:lnTo>
                <a:lnTo>
                  <a:pt x="68" y="162"/>
                </a:lnTo>
                <a:lnTo>
                  <a:pt x="68" y="163"/>
                </a:lnTo>
                <a:lnTo>
                  <a:pt x="68" y="164"/>
                </a:lnTo>
                <a:lnTo>
                  <a:pt x="68" y="166"/>
                </a:lnTo>
                <a:lnTo>
                  <a:pt x="69" y="168"/>
                </a:lnTo>
                <a:lnTo>
                  <a:pt x="69" y="169"/>
                </a:lnTo>
                <a:lnTo>
                  <a:pt x="70" y="170"/>
                </a:lnTo>
                <a:lnTo>
                  <a:pt x="70" y="172"/>
                </a:lnTo>
                <a:lnTo>
                  <a:pt x="70" y="174"/>
                </a:lnTo>
                <a:lnTo>
                  <a:pt x="71" y="175"/>
                </a:lnTo>
                <a:lnTo>
                  <a:pt x="71" y="178"/>
                </a:lnTo>
                <a:lnTo>
                  <a:pt x="72" y="179"/>
                </a:lnTo>
                <a:lnTo>
                  <a:pt x="72" y="181"/>
                </a:lnTo>
                <a:lnTo>
                  <a:pt x="74" y="182"/>
                </a:lnTo>
                <a:lnTo>
                  <a:pt x="74" y="185"/>
                </a:lnTo>
                <a:lnTo>
                  <a:pt x="75" y="186"/>
                </a:lnTo>
                <a:lnTo>
                  <a:pt x="75" y="188"/>
                </a:lnTo>
                <a:lnTo>
                  <a:pt x="76" y="190"/>
                </a:lnTo>
                <a:lnTo>
                  <a:pt x="76" y="191"/>
                </a:lnTo>
                <a:lnTo>
                  <a:pt x="76" y="192"/>
                </a:lnTo>
                <a:lnTo>
                  <a:pt x="76" y="193"/>
                </a:lnTo>
                <a:lnTo>
                  <a:pt x="77" y="194"/>
                </a:lnTo>
                <a:lnTo>
                  <a:pt x="77" y="196"/>
                </a:lnTo>
                <a:lnTo>
                  <a:pt x="77" y="197"/>
                </a:lnTo>
                <a:lnTo>
                  <a:pt x="77" y="198"/>
                </a:lnTo>
                <a:lnTo>
                  <a:pt x="78" y="198"/>
                </a:lnTo>
                <a:lnTo>
                  <a:pt x="78" y="199"/>
                </a:lnTo>
                <a:lnTo>
                  <a:pt x="78" y="200"/>
                </a:lnTo>
                <a:lnTo>
                  <a:pt x="78" y="202"/>
                </a:lnTo>
                <a:lnTo>
                  <a:pt x="78" y="203"/>
                </a:lnTo>
                <a:lnTo>
                  <a:pt x="78" y="204"/>
                </a:lnTo>
                <a:lnTo>
                  <a:pt x="80" y="205"/>
                </a:lnTo>
                <a:lnTo>
                  <a:pt x="80" y="206"/>
                </a:lnTo>
                <a:lnTo>
                  <a:pt x="80" y="208"/>
                </a:lnTo>
                <a:lnTo>
                  <a:pt x="80" y="209"/>
                </a:lnTo>
                <a:lnTo>
                  <a:pt x="80" y="210"/>
                </a:lnTo>
                <a:lnTo>
                  <a:pt x="80" y="211"/>
                </a:lnTo>
                <a:lnTo>
                  <a:pt x="80" y="212"/>
                </a:lnTo>
                <a:lnTo>
                  <a:pt x="80" y="214"/>
                </a:lnTo>
                <a:lnTo>
                  <a:pt x="80" y="215"/>
                </a:lnTo>
                <a:lnTo>
                  <a:pt x="80" y="216"/>
                </a:lnTo>
                <a:lnTo>
                  <a:pt x="81" y="218"/>
                </a:lnTo>
                <a:lnTo>
                  <a:pt x="81" y="220"/>
                </a:lnTo>
                <a:lnTo>
                  <a:pt x="81" y="221"/>
                </a:lnTo>
                <a:lnTo>
                  <a:pt x="81" y="223"/>
                </a:lnTo>
                <a:lnTo>
                  <a:pt x="81" y="224"/>
                </a:lnTo>
                <a:lnTo>
                  <a:pt x="81" y="226"/>
                </a:lnTo>
                <a:lnTo>
                  <a:pt x="81" y="227"/>
                </a:lnTo>
                <a:lnTo>
                  <a:pt x="81" y="228"/>
                </a:lnTo>
                <a:lnTo>
                  <a:pt x="81" y="229"/>
                </a:lnTo>
                <a:lnTo>
                  <a:pt x="81" y="230"/>
                </a:lnTo>
                <a:lnTo>
                  <a:pt x="81" y="232"/>
                </a:lnTo>
                <a:lnTo>
                  <a:pt x="82" y="233"/>
                </a:lnTo>
                <a:lnTo>
                  <a:pt x="82" y="234"/>
                </a:lnTo>
                <a:lnTo>
                  <a:pt x="82" y="235"/>
                </a:lnTo>
                <a:lnTo>
                  <a:pt x="82" y="236"/>
                </a:lnTo>
                <a:lnTo>
                  <a:pt x="82" y="238"/>
                </a:lnTo>
                <a:lnTo>
                  <a:pt x="82" y="239"/>
                </a:lnTo>
                <a:lnTo>
                  <a:pt x="82" y="240"/>
                </a:lnTo>
                <a:lnTo>
                  <a:pt x="82" y="241"/>
                </a:lnTo>
                <a:lnTo>
                  <a:pt x="83" y="241"/>
                </a:lnTo>
                <a:lnTo>
                  <a:pt x="83" y="242"/>
                </a:lnTo>
                <a:lnTo>
                  <a:pt x="83" y="244"/>
                </a:lnTo>
                <a:lnTo>
                  <a:pt x="83" y="245"/>
                </a:lnTo>
                <a:lnTo>
                  <a:pt x="83" y="246"/>
                </a:lnTo>
                <a:lnTo>
                  <a:pt x="83" y="247"/>
                </a:lnTo>
                <a:lnTo>
                  <a:pt x="84" y="247"/>
                </a:lnTo>
                <a:lnTo>
                  <a:pt x="84" y="248"/>
                </a:lnTo>
                <a:lnTo>
                  <a:pt x="84" y="250"/>
                </a:lnTo>
                <a:lnTo>
                  <a:pt x="84" y="251"/>
                </a:lnTo>
                <a:lnTo>
                  <a:pt x="84" y="252"/>
                </a:lnTo>
                <a:lnTo>
                  <a:pt x="84" y="253"/>
                </a:lnTo>
                <a:lnTo>
                  <a:pt x="86" y="254"/>
                </a:lnTo>
                <a:lnTo>
                  <a:pt x="86" y="256"/>
                </a:lnTo>
                <a:lnTo>
                  <a:pt x="86" y="257"/>
                </a:lnTo>
                <a:lnTo>
                  <a:pt x="86" y="258"/>
                </a:lnTo>
                <a:lnTo>
                  <a:pt x="86" y="259"/>
                </a:lnTo>
                <a:lnTo>
                  <a:pt x="86" y="260"/>
                </a:lnTo>
                <a:lnTo>
                  <a:pt x="86" y="262"/>
                </a:lnTo>
                <a:lnTo>
                  <a:pt x="86" y="263"/>
                </a:lnTo>
                <a:lnTo>
                  <a:pt x="86" y="264"/>
                </a:lnTo>
                <a:lnTo>
                  <a:pt x="86" y="265"/>
                </a:lnTo>
                <a:lnTo>
                  <a:pt x="86" y="266"/>
                </a:lnTo>
                <a:lnTo>
                  <a:pt x="86" y="268"/>
                </a:lnTo>
                <a:lnTo>
                  <a:pt x="86" y="269"/>
                </a:lnTo>
                <a:lnTo>
                  <a:pt x="86" y="270"/>
                </a:lnTo>
                <a:lnTo>
                  <a:pt x="86" y="271"/>
                </a:lnTo>
                <a:lnTo>
                  <a:pt x="86" y="272"/>
                </a:lnTo>
                <a:lnTo>
                  <a:pt x="86" y="275"/>
                </a:lnTo>
                <a:lnTo>
                  <a:pt x="86" y="276"/>
                </a:lnTo>
                <a:lnTo>
                  <a:pt x="86" y="278"/>
                </a:lnTo>
                <a:lnTo>
                  <a:pt x="86" y="280"/>
                </a:lnTo>
                <a:lnTo>
                  <a:pt x="86" y="282"/>
                </a:lnTo>
                <a:lnTo>
                  <a:pt x="86" y="284"/>
                </a:lnTo>
                <a:lnTo>
                  <a:pt x="84" y="287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4" name="Freeform 112">
            <a:extLst>
              <a:ext uri="{FF2B5EF4-FFF2-40B4-BE49-F238E27FC236}">
                <a16:creationId xmlns:a16="http://schemas.microsoft.com/office/drawing/2014/main" id="{FCFAC632-BCDB-8449-9E44-1AC19AEEC491}"/>
              </a:ext>
            </a:extLst>
          </p:cNvPr>
          <p:cNvSpPr>
            <a:spLocks/>
          </p:cNvSpPr>
          <p:nvPr/>
        </p:nvSpPr>
        <p:spPr bwMode="auto">
          <a:xfrm>
            <a:off x="4052888" y="2393950"/>
            <a:ext cx="66675" cy="227013"/>
          </a:xfrm>
          <a:custGeom>
            <a:avLst/>
            <a:gdLst>
              <a:gd name="T0" fmla="*/ 2147483647 w 86"/>
              <a:gd name="T1" fmla="*/ 2147483647 h 287"/>
              <a:gd name="T2" fmla="*/ 2147483647 w 86"/>
              <a:gd name="T3" fmla="*/ 2147483647 h 287"/>
              <a:gd name="T4" fmla="*/ 2147483647 w 86"/>
              <a:gd name="T5" fmla="*/ 2147483647 h 287"/>
              <a:gd name="T6" fmla="*/ 2147483647 w 86"/>
              <a:gd name="T7" fmla="*/ 2147483647 h 287"/>
              <a:gd name="T8" fmla="*/ 2147483647 w 86"/>
              <a:gd name="T9" fmla="*/ 2147483647 h 287"/>
              <a:gd name="T10" fmla="*/ 2147483647 w 86"/>
              <a:gd name="T11" fmla="*/ 2147483647 h 287"/>
              <a:gd name="T12" fmla="*/ 2147483647 w 86"/>
              <a:gd name="T13" fmla="*/ 2147483647 h 287"/>
              <a:gd name="T14" fmla="*/ 2147483647 w 86"/>
              <a:gd name="T15" fmla="*/ 2147483647 h 287"/>
              <a:gd name="T16" fmla="*/ 2147483647 w 86"/>
              <a:gd name="T17" fmla="*/ 2147483647 h 287"/>
              <a:gd name="T18" fmla="*/ 2147483647 w 86"/>
              <a:gd name="T19" fmla="*/ 2147483647 h 287"/>
              <a:gd name="T20" fmla="*/ 2147483647 w 86"/>
              <a:gd name="T21" fmla="*/ 2147483647 h 287"/>
              <a:gd name="T22" fmla="*/ 2147483647 w 86"/>
              <a:gd name="T23" fmla="*/ 2147483647 h 287"/>
              <a:gd name="T24" fmla="*/ 2147483647 w 86"/>
              <a:gd name="T25" fmla="*/ 2147483647 h 287"/>
              <a:gd name="T26" fmla="*/ 2147483647 w 86"/>
              <a:gd name="T27" fmla="*/ 2147483647 h 287"/>
              <a:gd name="T28" fmla="*/ 2147483647 w 86"/>
              <a:gd name="T29" fmla="*/ 2147483647 h 287"/>
              <a:gd name="T30" fmla="*/ 2147483647 w 86"/>
              <a:gd name="T31" fmla="*/ 2147483647 h 287"/>
              <a:gd name="T32" fmla="*/ 2147483647 w 86"/>
              <a:gd name="T33" fmla="*/ 2147483647 h 287"/>
              <a:gd name="T34" fmla="*/ 2147483647 w 86"/>
              <a:gd name="T35" fmla="*/ 2147483647 h 287"/>
              <a:gd name="T36" fmla="*/ 2147483647 w 86"/>
              <a:gd name="T37" fmla="*/ 2147483647 h 287"/>
              <a:gd name="T38" fmla="*/ 2147483647 w 86"/>
              <a:gd name="T39" fmla="*/ 2147483647 h 287"/>
              <a:gd name="T40" fmla="*/ 2147483647 w 86"/>
              <a:gd name="T41" fmla="*/ 2147483647 h 287"/>
              <a:gd name="T42" fmla="*/ 2147483647 w 86"/>
              <a:gd name="T43" fmla="*/ 2147483647 h 287"/>
              <a:gd name="T44" fmla="*/ 2147483647 w 86"/>
              <a:gd name="T45" fmla="*/ 2147483647 h 287"/>
              <a:gd name="T46" fmla="*/ 2147483647 w 86"/>
              <a:gd name="T47" fmla="*/ 2147483647 h 287"/>
              <a:gd name="T48" fmla="*/ 2147483647 w 86"/>
              <a:gd name="T49" fmla="*/ 2147483647 h 287"/>
              <a:gd name="T50" fmla="*/ 2147483647 w 86"/>
              <a:gd name="T51" fmla="*/ 2147483647 h 287"/>
              <a:gd name="T52" fmla="*/ 2147483647 w 86"/>
              <a:gd name="T53" fmla="*/ 2147483647 h 287"/>
              <a:gd name="T54" fmla="*/ 2147483647 w 86"/>
              <a:gd name="T55" fmla="*/ 2147483647 h 287"/>
              <a:gd name="T56" fmla="*/ 2147483647 w 86"/>
              <a:gd name="T57" fmla="*/ 2147483647 h 287"/>
              <a:gd name="T58" fmla="*/ 2147483647 w 86"/>
              <a:gd name="T59" fmla="*/ 2147483647 h 287"/>
              <a:gd name="T60" fmla="*/ 2147483647 w 86"/>
              <a:gd name="T61" fmla="*/ 2147483647 h 287"/>
              <a:gd name="T62" fmla="*/ 2147483647 w 86"/>
              <a:gd name="T63" fmla="*/ 2147483647 h 287"/>
              <a:gd name="T64" fmla="*/ 2147483647 w 86"/>
              <a:gd name="T65" fmla="*/ 2147483647 h 287"/>
              <a:gd name="T66" fmla="*/ 2147483647 w 86"/>
              <a:gd name="T67" fmla="*/ 2147483647 h 287"/>
              <a:gd name="T68" fmla="*/ 2147483647 w 86"/>
              <a:gd name="T69" fmla="*/ 2147483647 h 287"/>
              <a:gd name="T70" fmla="*/ 2147483647 w 86"/>
              <a:gd name="T71" fmla="*/ 2147483647 h 287"/>
              <a:gd name="T72" fmla="*/ 2147483647 w 86"/>
              <a:gd name="T73" fmla="*/ 2147483647 h 287"/>
              <a:gd name="T74" fmla="*/ 2147483647 w 86"/>
              <a:gd name="T75" fmla="*/ 2147483647 h 287"/>
              <a:gd name="T76" fmla="*/ 2147483647 w 86"/>
              <a:gd name="T77" fmla="*/ 2147483647 h 287"/>
              <a:gd name="T78" fmla="*/ 2147483647 w 86"/>
              <a:gd name="T79" fmla="*/ 2147483647 h 287"/>
              <a:gd name="T80" fmla="*/ 2147483647 w 86"/>
              <a:gd name="T81" fmla="*/ 2147483647 h 287"/>
              <a:gd name="T82" fmla="*/ 2147483647 w 86"/>
              <a:gd name="T83" fmla="*/ 2147483647 h 287"/>
              <a:gd name="T84" fmla="*/ 2147483647 w 86"/>
              <a:gd name="T85" fmla="*/ 2147483647 h 287"/>
              <a:gd name="T86" fmla="*/ 2147483647 w 86"/>
              <a:gd name="T87" fmla="*/ 2147483647 h 287"/>
              <a:gd name="T88" fmla="*/ 2147483647 w 86"/>
              <a:gd name="T89" fmla="*/ 2147483647 h 287"/>
              <a:gd name="T90" fmla="*/ 2147483647 w 86"/>
              <a:gd name="T91" fmla="*/ 2147483647 h 287"/>
              <a:gd name="T92" fmla="*/ 2147483647 w 86"/>
              <a:gd name="T93" fmla="*/ 2147483647 h 287"/>
              <a:gd name="T94" fmla="*/ 2147483647 w 86"/>
              <a:gd name="T95" fmla="*/ 2147483647 h 287"/>
              <a:gd name="T96" fmla="*/ 2147483647 w 86"/>
              <a:gd name="T97" fmla="*/ 2147483647 h 287"/>
              <a:gd name="T98" fmla="*/ 2147483647 w 86"/>
              <a:gd name="T99" fmla="*/ 2147483647 h 287"/>
              <a:gd name="T100" fmla="*/ 2147483647 w 86"/>
              <a:gd name="T101" fmla="*/ 2147483647 h 287"/>
              <a:gd name="T102" fmla="*/ 2147483647 w 86"/>
              <a:gd name="T103" fmla="*/ 2147483647 h 287"/>
              <a:gd name="T104" fmla="*/ 2147483647 w 86"/>
              <a:gd name="T105" fmla="*/ 2147483647 h 287"/>
              <a:gd name="T106" fmla="*/ 2147483647 w 86"/>
              <a:gd name="T107" fmla="*/ 2147483647 h 287"/>
              <a:gd name="T108" fmla="*/ 2147483647 w 86"/>
              <a:gd name="T109" fmla="*/ 2147483647 h 287"/>
              <a:gd name="T110" fmla="*/ 2147483647 w 86"/>
              <a:gd name="T111" fmla="*/ 2147483647 h 287"/>
              <a:gd name="T112" fmla="*/ 2147483647 w 86"/>
              <a:gd name="T113" fmla="*/ 2147483647 h 28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6"/>
              <a:gd name="T172" fmla="*/ 0 h 287"/>
              <a:gd name="T173" fmla="*/ 86 w 86"/>
              <a:gd name="T174" fmla="*/ 287 h 28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6" h="287">
                <a:moveTo>
                  <a:pt x="0" y="287"/>
                </a:moveTo>
                <a:lnTo>
                  <a:pt x="3" y="284"/>
                </a:lnTo>
                <a:lnTo>
                  <a:pt x="4" y="281"/>
                </a:lnTo>
                <a:lnTo>
                  <a:pt x="6" y="279"/>
                </a:lnTo>
                <a:lnTo>
                  <a:pt x="7" y="276"/>
                </a:lnTo>
                <a:lnTo>
                  <a:pt x="9" y="274"/>
                </a:lnTo>
                <a:lnTo>
                  <a:pt x="10" y="272"/>
                </a:lnTo>
                <a:lnTo>
                  <a:pt x="11" y="269"/>
                </a:lnTo>
                <a:lnTo>
                  <a:pt x="12" y="267"/>
                </a:lnTo>
                <a:lnTo>
                  <a:pt x="13" y="266"/>
                </a:lnTo>
                <a:lnTo>
                  <a:pt x="15" y="263"/>
                </a:lnTo>
                <a:lnTo>
                  <a:pt x="15" y="262"/>
                </a:lnTo>
                <a:lnTo>
                  <a:pt x="16" y="261"/>
                </a:lnTo>
                <a:lnTo>
                  <a:pt x="17" y="258"/>
                </a:lnTo>
                <a:lnTo>
                  <a:pt x="17" y="257"/>
                </a:lnTo>
                <a:lnTo>
                  <a:pt x="18" y="256"/>
                </a:lnTo>
                <a:lnTo>
                  <a:pt x="18" y="255"/>
                </a:lnTo>
                <a:lnTo>
                  <a:pt x="19" y="254"/>
                </a:lnTo>
                <a:lnTo>
                  <a:pt x="19" y="252"/>
                </a:lnTo>
                <a:lnTo>
                  <a:pt x="21" y="251"/>
                </a:lnTo>
                <a:lnTo>
                  <a:pt x="21" y="250"/>
                </a:lnTo>
                <a:lnTo>
                  <a:pt x="22" y="249"/>
                </a:lnTo>
                <a:lnTo>
                  <a:pt x="22" y="248"/>
                </a:lnTo>
                <a:lnTo>
                  <a:pt x="23" y="246"/>
                </a:lnTo>
                <a:lnTo>
                  <a:pt x="23" y="245"/>
                </a:lnTo>
                <a:lnTo>
                  <a:pt x="24" y="244"/>
                </a:lnTo>
                <a:lnTo>
                  <a:pt x="24" y="243"/>
                </a:lnTo>
                <a:lnTo>
                  <a:pt x="25" y="240"/>
                </a:lnTo>
                <a:lnTo>
                  <a:pt x="25" y="239"/>
                </a:lnTo>
                <a:lnTo>
                  <a:pt x="27" y="238"/>
                </a:lnTo>
                <a:lnTo>
                  <a:pt x="27" y="237"/>
                </a:lnTo>
                <a:lnTo>
                  <a:pt x="28" y="234"/>
                </a:lnTo>
                <a:lnTo>
                  <a:pt x="28" y="233"/>
                </a:lnTo>
                <a:lnTo>
                  <a:pt x="29" y="232"/>
                </a:lnTo>
                <a:lnTo>
                  <a:pt x="29" y="231"/>
                </a:lnTo>
                <a:lnTo>
                  <a:pt x="30" y="228"/>
                </a:lnTo>
                <a:lnTo>
                  <a:pt x="30" y="227"/>
                </a:lnTo>
                <a:lnTo>
                  <a:pt x="31" y="226"/>
                </a:lnTo>
                <a:lnTo>
                  <a:pt x="31" y="225"/>
                </a:lnTo>
                <a:lnTo>
                  <a:pt x="33" y="224"/>
                </a:lnTo>
                <a:lnTo>
                  <a:pt x="33" y="222"/>
                </a:lnTo>
                <a:lnTo>
                  <a:pt x="34" y="221"/>
                </a:lnTo>
                <a:lnTo>
                  <a:pt x="34" y="220"/>
                </a:lnTo>
                <a:lnTo>
                  <a:pt x="34" y="219"/>
                </a:lnTo>
                <a:lnTo>
                  <a:pt x="35" y="219"/>
                </a:lnTo>
                <a:lnTo>
                  <a:pt x="35" y="218"/>
                </a:lnTo>
                <a:lnTo>
                  <a:pt x="35" y="216"/>
                </a:lnTo>
                <a:lnTo>
                  <a:pt x="36" y="215"/>
                </a:lnTo>
                <a:lnTo>
                  <a:pt x="36" y="214"/>
                </a:lnTo>
                <a:lnTo>
                  <a:pt x="36" y="213"/>
                </a:lnTo>
                <a:lnTo>
                  <a:pt x="37" y="212"/>
                </a:lnTo>
                <a:lnTo>
                  <a:pt x="37" y="210"/>
                </a:lnTo>
                <a:lnTo>
                  <a:pt x="39" y="209"/>
                </a:lnTo>
                <a:lnTo>
                  <a:pt x="39" y="208"/>
                </a:lnTo>
                <a:lnTo>
                  <a:pt x="39" y="207"/>
                </a:lnTo>
                <a:lnTo>
                  <a:pt x="40" y="206"/>
                </a:lnTo>
                <a:lnTo>
                  <a:pt x="40" y="204"/>
                </a:lnTo>
                <a:lnTo>
                  <a:pt x="41" y="202"/>
                </a:lnTo>
                <a:lnTo>
                  <a:pt x="41" y="201"/>
                </a:lnTo>
                <a:lnTo>
                  <a:pt x="42" y="198"/>
                </a:lnTo>
                <a:lnTo>
                  <a:pt x="42" y="197"/>
                </a:lnTo>
                <a:lnTo>
                  <a:pt x="44" y="195"/>
                </a:lnTo>
                <a:lnTo>
                  <a:pt x="45" y="194"/>
                </a:lnTo>
                <a:lnTo>
                  <a:pt x="45" y="191"/>
                </a:lnTo>
                <a:lnTo>
                  <a:pt x="46" y="190"/>
                </a:lnTo>
                <a:lnTo>
                  <a:pt x="46" y="188"/>
                </a:lnTo>
                <a:lnTo>
                  <a:pt x="47" y="186"/>
                </a:lnTo>
                <a:lnTo>
                  <a:pt x="47" y="185"/>
                </a:lnTo>
                <a:lnTo>
                  <a:pt x="48" y="184"/>
                </a:lnTo>
                <a:lnTo>
                  <a:pt x="48" y="182"/>
                </a:lnTo>
                <a:lnTo>
                  <a:pt x="48" y="180"/>
                </a:lnTo>
                <a:lnTo>
                  <a:pt x="50" y="179"/>
                </a:lnTo>
                <a:lnTo>
                  <a:pt x="50" y="178"/>
                </a:lnTo>
                <a:lnTo>
                  <a:pt x="51" y="178"/>
                </a:lnTo>
                <a:lnTo>
                  <a:pt x="51" y="177"/>
                </a:lnTo>
                <a:lnTo>
                  <a:pt x="51" y="176"/>
                </a:lnTo>
                <a:lnTo>
                  <a:pt x="51" y="174"/>
                </a:lnTo>
                <a:lnTo>
                  <a:pt x="52" y="173"/>
                </a:lnTo>
                <a:lnTo>
                  <a:pt x="52" y="172"/>
                </a:lnTo>
                <a:lnTo>
                  <a:pt x="52" y="171"/>
                </a:lnTo>
                <a:lnTo>
                  <a:pt x="53" y="170"/>
                </a:lnTo>
                <a:lnTo>
                  <a:pt x="53" y="168"/>
                </a:lnTo>
                <a:lnTo>
                  <a:pt x="54" y="167"/>
                </a:lnTo>
                <a:lnTo>
                  <a:pt x="54" y="166"/>
                </a:lnTo>
                <a:lnTo>
                  <a:pt x="54" y="165"/>
                </a:lnTo>
                <a:lnTo>
                  <a:pt x="54" y="164"/>
                </a:lnTo>
                <a:lnTo>
                  <a:pt x="56" y="161"/>
                </a:lnTo>
                <a:lnTo>
                  <a:pt x="56" y="160"/>
                </a:lnTo>
                <a:lnTo>
                  <a:pt x="57" y="159"/>
                </a:lnTo>
                <a:lnTo>
                  <a:pt x="57" y="158"/>
                </a:lnTo>
                <a:lnTo>
                  <a:pt x="58" y="155"/>
                </a:lnTo>
                <a:lnTo>
                  <a:pt x="58" y="154"/>
                </a:lnTo>
                <a:lnTo>
                  <a:pt x="58" y="152"/>
                </a:lnTo>
                <a:lnTo>
                  <a:pt x="59" y="149"/>
                </a:lnTo>
                <a:lnTo>
                  <a:pt x="59" y="148"/>
                </a:lnTo>
                <a:lnTo>
                  <a:pt x="60" y="146"/>
                </a:lnTo>
                <a:lnTo>
                  <a:pt x="60" y="144"/>
                </a:lnTo>
                <a:lnTo>
                  <a:pt x="62" y="143"/>
                </a:lnTo>
                <a:lnTo>
                  <a:pt x="62" y="141"/>
                </a:lnTo>
                <a:lnTo>
                  <a:pt x="62" y="140"/>
                </a:lnTo>
                <a:lnTo>
                  <a:pt x="63" y="138"/>
                </a:lnTo>
                <a:lnTo>
                  <a:pt x="63" y="137"/>
                </a:lnTo>
                <a:lnTo>
                  <a:pt x="63" y="136"/>
                </a:lnTo>
                <a:lnTo>
                  <a:pt x="64" y="135"/>
                </a:lnTo>
                <a:lnTo>
                  <a:pt x="64" y="134"/>
                </a:lnTo>
                <a:lnTo>
                  <a:pt x="64" y="132"/>
                </a:lnTo>
                <a:lnTo>
                  <a:pt x="65" y="132"/>
                </a:lnTo>
                <a:lnTo>
                  <a:pt x="65" y="131"/>
                </a:lnTo>
                <a:lnTo>
                  <a:pt x="65" y="130"/>
                </a:lnTo>
                <a:lnTo>
                  <a:pt x="65" y="129"/>
                </a:lnTo>
                <a:lnTo>
                  <a:pt x="66" y="128"/>
                </a:lnTo>
                <a:lnTo>
                  <a:pt x="66" y="126"/>
                </a:lnTo>
                <a:lnTo>
                  <a:pt x="66" y="125"/>
                </a:lnTo>
                <a:lnTo>
                  <a:pt x="68" y="124"/>
                </a:lnTo>
                <a:lnTo>
                  <a:pt x="68" y="123"/>
                </a:lnTo>
                <a:lnTo>
                  <a:pt x="68" y="122"/>
                </a:lnTo>
                <a:lnTo>
                  <a:pt x="68" y="120"/>
                </a:lnTo>
                <a:lnTo>
                  <a:pt x="69" y="119"/>
                </a:lnTo>
                <a:lnTo>
                  <a:pt x="69" y="118"/>
                </a:lnTo>
                <a:lnTo>
                  <a:pt x="70" y="117"/>
                </a:lnTo>
                <a:lnTo>
                  <a:pt x="70" y="116"/>
                </a:lnTo>
                <a:lnTo>
                  <a:pt x="70" y="113"/>
                </a:lnTo>
                <a:lnTo>
                  <a:pt x="71" y="112"/>
                </a:lnTo>
                <a:lnTo>
                  <a:pt x="71" y="110"/>
                </a:lnTo>
                <a:lnTo>
                  <a:pt x="72" y="108"/>
                </a:lnTo>
                <a:lnTo>
                  <a:pt x="72" y="106"/>
                </a:lnTo>
                <a:lnTo>
                  <a:pt x="74" y="104"/>
                </a:lnTo>
                <a:lnTo>
                  <a:pt x="74" y="102"/>
                </a:lnTo>
                <a:lnTo>
                  <a:pt x="75" y="101"/>
                </a:lnTo>
                <a:lnTo>
                  <a:pt x="75" y="99"/>
                </a:lnTo>
                <a:lnTo>
                  <a:pt x="76" y="98"/>
                </a:lnTo>
                <a:lnTo>
                  <a:pt x="76" y="96"/>
                </a:lnTo>
                <a:lnTo>
                  <a:pt x="76" y="95"/>
                </a:lnTo>
                <a:lnTo>
                  <a:pt x="76" y="94"/>
                </a:lnTo>
                <a:lnTo>
                  <a:pt x="77" y="93"/>
                </a:lnTo>
                <a:lnTo>
                  <a:pt x="77" y="92"/>
                </a:lnTo>
                <a:lnTo>
                  <a:pt x="77" y="90"/>
                </a:lnTo>
                <a:lnTo>
                  <a:pt x="77" y="89"/>
                </a:lnTo>
                <a:lnTo>
                  <a:pt x="78" y="89"/>
                </a:lnTo>
                <a:lnTo>
                  <a:pt x="78" y="88"/>
                </a:lnTo>
                <a:lnTo>
                  <a:pt x="78" y="87"/>
                </a:lnTo>
                <a:lnTo>
                  <a:pt x="78" y="86"/>
                </a:lnTo>
                <a:lnTo>
                  <a:pt x="78" y="84"/>
                </a:lnTo>
                <a:lnTo>
                  <a:pt x="78" y="83"/>
                </a:lnTo>
                <a:lnTo>
                  <a:pt x="80" y="82"/>
                </a:lnTo>
                <a:lnTo>
                  <a:pt x="80" y="81"/>
                </a:lnTo>
                <a:lnTo>
                  <a:pt x="80" y="80"/>
                </a:lnTo>
                <a:lnTo>
                  <a:pt x="80" y="78"/>
                </a:lnTo>
                <a:lnTo>
                  <a:pt x="80" y="77"/>
                </a:lnTo>
                <a:lnTo>
                  <a:pt x="80" y="76"/>
                </a:lnTo>
                <a:lnTo>
                  <a:pt x="80" y="75"/>
                </a:lnTo>
                <a:lnTo>
                  <a:pt x="80" y="74"/>
                </a:lnTo>
                <a:lnTo>
                  <a:pt x="80" y="72"/>
                </a:lnTo>
                <a:lnTo>
                  <a:pt x="80" y="71"/>
                </a:lnTo>
                <a:lnTo>
                  <a:pt x="81" y="69"/>
                </a:lnTo>
                <a:lnTo>
                  <a:pt x="81" y="68"/>
                </a:lnTo>
                <a:lnTo>
                  <a:pt x="81" y="66"/>
                </a:lnTo>
                <a:lnTo>
                  <a:pt x="81" y="64"/>
                </a:lnTo>
                <a:lnTo>
                  <a:pt x="81" y="63"/>
                </a:lnTo>
                <a:lnTo>
                  <a:pt x="81" y="62"/>
                </a:lnTo>
                <a:lnTo>
                  <a:pt x="81" y="60"/>
                </a:lnTo>
                <a:lnTo>
                  <a:pt x="81" y="59"/>
                </a:lnTo>
                <a:lnTo>
                  <a:pt x="81" y="58"/>
                </a:lnTo>
                <a:lnTo>
                  <a:pt x="81" y="57"/>
                </a:lnTo>
                <a:lnTo>
                  <a:pt x="81" y="56"/>
                </a:lnTo>
                <a:lnTo>
                  <a:pt x="82" y="54"/>
                </a:lnTo>
                <a:lnTo>
                  <a:pt x="82" y="53"/>
                </a:lnTo>
                <a:lnTo>
                  <a:pt x="82" y="52"/>
                </a:lnTo>
                <a:lnTo>
                  <a:pt x="82" y="51"/>
                </a:lnTo>
                <a:lnTo>
                  <a:pt x="82" y="50"/>
                </a:lnTo>
                <a:lnTo>
                  <a:pt x="82" y="48"/>
                </a:lnTo>
                <a:lnTo>
                  <a:pt x="82" y="47"/>
                </a:lnTo>
                <a:lnTo>
                  <a:pt x="82" y="46"/>
                </a:lnTo>
                <a:lnTo>
                  <a:pt x="83" y="46"/>
                </a:lnTo>
                <a:lnTo>
                  <a:pt x="83" y="45"/>
                </a:lnTo>
                <a:lnTo>
                  <a:pt x="83" y="44"/>
                </a:lnTo>
                <a:lnTo>
                  <a:pt x="83" y="42"/>
                </a:lnTo>
                <a:lnTo>
                  <a:pt x="83" y="41"/>
                </a:lnTo>
                <a:lnTo>
                  <a:pt x="83" y="40"/>
                </a:lnTo>
                <a:lnTo>
                  <a:pt x="84" y="40"/>
                </a:lnTo>
                <a:lnTo>
                  <a:pt x="84" y="39"/>
                </a:lnTo>
                <a:lnTo>
                  <a:pt x="84" y="38"/>
                </a:lnTo>
                <a:lnTo>
                  <a:pt x="84" y="36"/>
                </a:lnTo>
                <a:lnTo>
                  <a:pt x="84" y="35"/>
                </a:lnTo>
                <a:lnTo>
                  <a:pt x="84" y="34"/>
                </a:lnTo>
                <a:lnTo>
                  <a:pt x="86" y="33"/>
                </a:lnTo>
                <a:lnTo>
                  <a:pt x="86" y="32"/>
                </a:lnTo>
                <a:lnTo>
                  <a:pt x="86" y="30"/>
                </a:lnTo>
                <a:lnTo>
                  <a:pt x="86" y="29"/>
                </a:lnTo>
                <a:lnTo>
                  <a:pt x="86" y="28"/>
                </a:lnTo>
                <a:lnTo>
                  <a:pt x="86" y="27"/>
                </a:lnTo>
                <a:lnTo>
                  <a:pt x="86" y="26"/>
                </a:lnTo>
                <a:lnTo>
                  <a:pt x="86" y="24"/>
                </a:lnTo>
                <a:lnTo>
                  <a:pt x="86" y="23"/>
                </a:lnTo>
                <a:lnTo>
                  <a:pt x="86" y="22"/>
                </a:lnTo>
                <a:lnTo>
                  <a:pt x="86" y="21"/>
                </a:lnTo>
                <a:lnTo>
                  <a:pt x="86" y="20"/>
                </a:lnTo>
                <a:lnTo>
                  <a:pt x="86" y="18"/>
                </a:lnTo>
                <a:lnTo>
                  <a:pt x="86" y="17"/>
                </a:lnTo>
                <a:lnTo>
                  <a:pt x="86" y="16"/>
                </a:lnTo>
                <a:lnTo>
                  <a:pt x="86" y="15"/>
                </a:lnTo>
                <a:lnTo>
                  <a:pt x="86" y="12"/>
                </a:lnTo>
                <a:lnTo>
                  <a:pt x="86" y="11"/>
                </a:lnTo>
                <a:lnTo>
                  <a:pt x="86" y="9"/>
                </a:lnTo>
                <a:lnTo>
                  <a:pt x="86" y="8"/>
                </a:lnTo>
                <a:lnTo>
                  <a:pt x="86" y="5"/>
                </a:lnTo>
                <a:lnTo>
                  <a:pt x="86" y="3"/>
                </a:lnTo>
                <a:lnTo>
                  <a:pt x="84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5" name="Freeform 113">
            <a:extLst>
              <a:ext uri="{FF2B5EF4-FFF2-40B4-BE49-F238E27FC236}">
                <a16:creationId xmlns:a16="http://schemas.microsoft.com/office/drawing/2014/main" id="{C0E9A23C-4434-FA4A-A32B-BBF3AA851520}"/>
              </a:ext>
            </a:extLst>
          </p:cNvPr>
          <p:cNvSpPr>
            <a:spLocks/>
          </p:cNvSpPr>
          <p:nvPr/>
        </p:nvSpPr>
        <p:spPr bwMode="auto">
          <a:xfrm>
            <a:off x="2795588" y="1981200"/>
            <a:ext cx="1085850" cy="285750"/>
          </a:xfrm>
          <a:custGeom>
            <a:avLst/>
            <a:gdLst>
              <a:gd name="T0" fmla="*/ 0 w 1368"/>
              <a:gd name="T1" fmla="*/ 0 h 360"/>
              <a:gd name="T2" fmla="*/ 2147483647 w 1368"/>
              <a:gd name="T3" fmla="*/ 0 h 360"/>
              <a:gd name="T4" fmla="*/ 2147483647 w 1368"/>
              <a:gd name="T5" fmla="*/ 2147483647 h 360"/>
              <a:gd name="T6" fmla="*/ 2147483647 w 1368"/>
              <a:gd name="T7" fmla="*/ 2147483647 h 360"/>
              <a:gd name="T8" fmla="*/ 0 60000 65536"/>
              <a:gd name="T9" fmla="*/ 0 60000 65536"/>
              <a:gd name="T10" fmla="*/ 0 60000 65536"/>
              <a:gd name="T11" fmla="*/ 0 60000 65536"/>
              <a:gd name="T12" fmla="*/ 0 w 1368"/>
              <a:gd name="T13" fmla="*/ 0 h 360"/>
              <a:gd name="T14" fmla="*/ 1368 w 1368"/>
              <a:gd name="T15" fmla="*/ 360 h 3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68" h="360">
                <a:moveTo>
                  <a:pt x="0" y="0"/>
                </a:moveTo>
                <a:lnTo>
                  <a:pt x="1368" y="0"/>
                </a:lnTo>
                <a:lnTo>
                  <a:pt x="1368" y="36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6" name="Freeform 114">
            <a:extLst>
              <a:ext uri="{FF2B5EF4-FFF2-40B4-BE49-F238E27FC236}">
                <a16:creationId xmlns:a16="http://schemas.microsoft.com/office/drawing/2014/main" id="{766056F9-F7B6-C34A-B7BB-A166453B44E8}"/>
              </a:ext>
            </a:extLst>
          </p:cNvPr>
          <p:cNvSpPr>
            <a:spLocks/>
          </p:cNvSpPr>
          <p:nvPr/>
        </p:nvSpPr>
        <p:spPr bwMode="auto">
          <a:xfrm>
            <a:off x="2795588" y="2533650"/>
            <a:ext cx="1085850" cy="266700"/>
          </a:xfrm>
          <a:custGeom>
            <a:avLst/>
            <a:gdLst>
              <a:gd name="T0" fmla="*/ 0 w 1368"/>
              <a:gd name="T1" fmla="*/ 2147483647 h 336"/>
              <a:gd name="T2" fmla="*/ 2147483647 w 1368"/>
              <a:gd name="T3" fmla="*/ 2147483647 h 336"/>
              <a:gd name="T4" fmla="*/ 2147483647 w 1368"/>
              <a:gd name="T5" fmla="*/ 0 h 336"/>
              <a:gd name="T6" fmla="*/ 2147483647 w 1368"/>
              <a:gd name="T7" fmla="*/ 0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1368"/>
              <a:gd name="T13" fmla="*/ 0 h 336"/>
              <a:gd name="T14" fmla="*/ 1368 w 1368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68" h="336">
                <a:moveTo>
                  <a:pt x="0" y="336"/>
                </a:moveTo>
                <a:lnTo>
                  <a:pt x="1368" y="336"/>
                </a:lnTo>
                <a:lnTo>
                  <a:pt x="1368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7" name="Line 115">
            <a:extLst>
              <a:ext uri="{FF2B5EF4-FFF2-40B4-BE49-F238E27FC236}">
                <a16:creationId xmlns:a16="http://schemas.microsoft.com/office/drawing/2014/main" id="{8BAE13AB-5265-C04A-93BE-EA056C3F61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5588" y="2400300"/>
            <a:ext cx="121920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8" name="Line 116">
            <a:extLst>
              <a:ext uri="{FF2B5EF4-FFF2-40B4-BE49-F238E27FC236}">
                <a16:creationId xmlns:a16="http://schemas.microsoft.com/office/drawing/2014/main" id="{E7496746-7315-194B-8959-B1ADF438D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6688" y="2400300"/>
            <a:ext cx="13335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9" name="Freeform 135">
            <a:extLst>
              <a:ext uri="{FF2B5EF4-FFF2-40B4-BE49-F238E27FC236}">
                <a16:creationId xmlns:a16="http://schemas.microsoft.com/office/drawing/2014/main" id="{3F42CF39-66F6-204F-A204-DBB8FC4C7E89}"/>
              </a:ext>
            </a:extLst>
          </p:cNvPr>
          <p:cNvSpPr>
            <a:spLocks/>
          </p:cNvSpPr>
          <p:nvPr/>
        </p:nvSpPr>
        <p:spPr bwMode="auto">
          <a:xfrm>
            <a:off x="3614738" y="1981200"/>
            <a:ext cx="266700" cy="2038350"/>
          </a:xfrm>
          <a:custGeom>
            <a:avLst/>
            <a:gdLst>
              <a:gd name="T0" fmla="*/ 2147483647 w 336"/>
              <a:gd name="T1" fmla="*/ 2147483647 h 2568"/>
              <a:gd name="T2" fmla="*/ 0 w 336"/>
              <a:gd name="T3" fmla="*/ 2147483647 h 2568"/>
              <a:gd name="T4" fmla="*/ 0 w 336"/>
              <a:gd name="T5" fmla="*/ 0 h 2568"/>
              <a:gd name="T6" fmla="*/ 0 60000 65536"/>
              <a:gd name="T7" fmla="*/ 0 60000 65536"/>
              <a:gd name="T8" fmla="*/ 0 60000 65536"/>
              <a:gd name="T9" fmla="*/ 0 w 336"/>
              <a:gd name="T10" fmla="*/ 0 h 2568"/>
              <a:gd name="T11" fmla="*/ 336 w 336"/>
              <a:gd name="T12" fmla="*/ 2568 h 25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2568">
                <a:moveTo>
                  <a:pt x="336" y="2568"/>
                </a:moveTo>
                <a:lnTo>
                  <a:pt x="0" y="2568"/>
                </a:lnTo>
                <a:lnTo>
                  <a:pt x="0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0" name="Freeform 137">
            <a:extLst>
              <a:ext uri="{FF2B5EF4-FFF2-40B4-BE49-F238E27FC236}">
                <a16:creationId xmlns:a16="http://schemas.microsoft.com/office/drawing/2014/main" id="{5D77DABA-8794-3F42-ADA9-727D40C8E8E4}"/>
              </a:ext>
            </a:extLst>
          </p:cNvPr>
          <p:cNvSpPr>
            <a:spLocks/>
          </p:cNvSpPr>
          <p:nvPr/>
        </p:nvSpPr>
        <p:spPr bwMode="auto">
          <a:xfrm>
            <a:off x="3348038" y="2400300"/>
            <a:ext cx="533400" cy="2419350"/>
          </a:xfrm>
          <a:custGeom>
            <a:avLst/>
            <a:gdLst>
              <a:gd name="T0" fmla="*/ 2147483647 w 672"/>
              <a:gd name="T1" fmla="*/ 2147483647 h 3048"/>
              <a:gd name="T2" fmla="*/ 0 w 672"/>
              <a:gd name="T3" fmla="*/ 2147483647 h 3048"/>
              <a:gd name="T4" fmla="*/ 0 w 672"/>
              <a:gd name="T5" fmla="*/ 0 h 3048"/>
              <a:gd name="T6" fmla="*/ 0 60000 65536"/>
              <a:gd name="T7" fmla="*/ 0 60000 65536"/>
              <a:gd name="T8" fmla="*/ 0 60000 65536"/>
              <a:gd name="T9" fmla="*/ 0 w 672"/>
              <a:gd name="T10" fmla="*/ 0 h 3048"/>
              <a:gd name="T11" fmla="*/ 672 w 672"/>
              <a:gd name="T12" fmla="*/ 3048 h 30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72" h="3048">
                <a:moveTo>
                  <a:pt x="672" y="3048"/>
                </a:moveTo>
                <a:lnTo>
                  <a:pt x="0" y="3048"/>
                </a:lnTo>
                <a:lnTo>
                  <a:pt x="0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1" name="Freeform 139">
            <a:extLst>
              <a:ext uri="{FF2B5EF4-FFF2-40B4-BE49-F238E27FC236}">
                <a16:creationId xmlns:a16="http://schemas.microsoft.com/office/drawing/2014/main" id="{0ECFBC7A-2314-D944-A589-287393987526}"/>
              </a:ext>
            </a:extLst>
          </p:cNvPr>
          <p:cNvSpPr>
            <a:spLocks/>
          </p:cNvSpPr>
          <p:nvPr/>
        </p:nvSpPr>
        <p:spPr bwMode="auto">
          <a:xfrm>
            <a:off x="3081338" y="2800350"/>
            <a:ext cx="800100" cy="2286000"/>
          </a:xfrm>
          <a:custGeom>
            <a:avLst/>
            <a:gdLst>
              <a:gd name="T0" fmla="*/ 2147483647 w 1008"/>
              <a:gd name="T1" fmla="*/ 2147483647 h 2880"/>
              <a:gd name="T2" fmla="*/ 0 w 1008"/>
              <a:gd name="T3" fmla="*/ 2147483647 h 2880"/>
              <a:gd name="T4" fmla="*/ 0 w 1008"/>
              <a:gd name="T5" fmla="*/ 0 h 2880"/>
              <a:gd name="T6" fmla="*/ 0 60000 65536"/>
              <a:gd name="T7" fmla="*/ 0 60000 65536"/>
              <a:gd name="T8" fmla="*/ 0 60000 65536"/>
              <a:gd name="T9" fmla="*/ 0 w 1008"/>
              <a:gd name="T10" fmla="*/ 0 h 2880"/>
              <a:gd name="T11" fmla="*/ 1008 w 1008"/>
              <a:gd name="T12" fmla="*/ 2880 h 28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8" h="2880">
                <a:moveTo>
                  <a:pt x="1008" y="2880"/>
                </a:moveTo>
                <a:lnTo>
                  <a:pt x="0" y="2880"/>
                </a:lnTo>
                <a:lnTo>
                  <a:pt x="0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2" name="Line 142">
            <a:extLst>
              <a:ext uri="{FF2B5EF4-FFF2-40B4-BE49-F238E27FC236}">
                <a16:creationId xmlns:a16="http://schemas.microsoft.com/office/drawing/2014/main" id="{13FFF734-5170-6C4C-84E2-CAAED8207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7338" y="4019550"/>
            <a:ext cx="26670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3" name="Line 143">
            <a:extLst>
              <a:ext uri="{FF2B5EF4-FFF2-40B4-BE49-F238E27FC236}">
                <a16:creationId xmlns:a16="http://schemas.microsoft.com/office/drawing/2014/main" id="{A178DEC0-FD60-4145-91EB-719471470C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7338" y="4294188"/>
            <a:ext cx="279400" cy="79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4" name="Line 144">
            <a:extLst>
              <a:ext uri="{FF2B5EF4-FFF2-40B4-BE49-F238E27FC236}">
                <a16:creationId xmlns:a16="http://schemas.microsoft.com/office/drawing/2014/main" id="{25E75F65-DFE1-D94C-8E13-EA5891BE6F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67438" y="4152900"/>
            <a:ext cx="15240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5" name="Freeform 145">
            <a:extLst>
              <a:ext uri="{FF2B5EF4-FFF2-40B4-BE49-F238E27FC236}">
                <a16:creationId xmlns:a16="http://schemas.microsoft.com/office/drawing/2014/main" id="{4B9C755C-838F-1C43-AB8F-14283B09FD44}"/>
              </a:ext>
            </a:extLst>
          </p:cNvPr>
          <p:cNvSpPr>
            <a:spLocks/>
          </p:cNvSpPr>
          <p:nvPr/>
        </p:nvSpPr>
        <p:spPr bwMode="auto">
          <a:xfrm>
            <a:off x="5616575" y="3922713"/>
            <a:ext cx="568325" cy="227012"/>
          </a:xfrm>
          <a:custGeom>
            <a:avLst/>
            <a:gdLst>
              <a:gd name="T0" fmla="*/ 2147483647 w 717"/>
              <a:gd name="T1" fmla="*/ 0 h 285"/>
              <a:gd name="T2" fmla="*/ 2147483647 w 717"/>
              <a:gd name="T3" fmla="*/ 2147483647 h 285"/>
              <a:gd name="T4" fmla="*/ 2147483647 w 717"/>
              <a:gd name="T5" fmla="*/ 2147483647 h 285"/>
              <a:gd name="T6" fmla="*/ 2147483647 w 717"/>
              <a:gd name="T7" fmla="*/ 2147483647 h 285"/>
              <a:gd name="T8" fmla="*/ 2147483647 w 717"/>
              <a:gd name="T9" fmla="*/ 2147483647 h 285"/>
              <a:gd name="T10" fmla="*/ 2147483647 w 717"/>
              <a:gd name="T11" fmla="*/ 2147483647 h 285"/>
              <a:gd name="T12" fmla="*/ 2147483647 w 717"/>
              <a:gd name="T13" fmla="*/ 2147483647 h 285"/>
              <a:gd name="T14" fmla="*/ 2147483647 w 717"/>
              <a:gd name="T15" fmla="*/ 2147483647 h 285"/>
              <a:gd name="T16" fmla="*/ 2147483647 w 717"/>
              <a:gd name="T17" fmla="*/ 2147483647 h 285"/>
              <a:gd name="T18" fmla="*/ 2147483647 w 717"/>
              <a:gd name="T19" fmla="*/ 2147483647 h 285"/>
              <a:gd name="T20" fmla="*/ 2147483647 w 717"/>
              <a:gd name="T21" fmla="*/ 2147483647 h 285"/>
              <a:gd name="T22" fmla="*/ 2147483647 w 717"/>
              <a:gd name="T23" fmla="*/ 2147483647 h 285"/>
              <a:gd name="T24" fmla="*/ 2147483647 w 717"/>
              <a:gd name="T25" fmla="*/ 2147483647 h 285"/>
              <a:gd name="T26" fmla="*/ 2147483647 w 717"/>
              <a:gd name="T27" fmla="*/ 2147483647 h 285"/>
              <a:gd name="T28" fmla="*/ 2147483647 w 717"/>
              <a:gd name="T29" fmla="*/ 2147483647 h 285"/>
              <a:gd name="T30" fmla="*/ 2147483647 w 717"/>
              <a:gd name="T31" fmla="*/ 2147483647 h 285"/>
              <a:gd name="T32" fmla="*/ 2147483647 w 717"/>
              <a:gd name="T33" fmla="*/ 2147483647 h 285"/>
              <a:gd name="T34" fmla="*/ 2147483647 w 717"/>
              <a:gd name="T35" fmla="*/ 2147483647 h 285"/>
              <a:gd name="T36" fmla="*/ 2147483647 w 717"/>
              <a:gd name="T37" fmla="*/ 2147483647 h 285"/>
              <a:gd name="T38" fmla="*/ 2147483647 w 717"/>
              <a:gd name="T39" fmla="*/ 2147483647 h 285"/>
              <a:gd name="T40" fmla="*/ 2147483647 w 717"/>
              <a:gd name="T41" fmla="*/ 2147483647 h 285"/>
              <a:gd name="T42" fmla="*/ 2147483647 w 717"/>
              <a:gd name="T43" fmla="*/ 2147483647 h 285"/>
              <a:gd name="T44" fmla="*/ 2147483647 w 717"/>
              <a:gd name="T45" fmla="*/ 2147483647 h 285"/>
              <a:gd name="T46" fmla="*/ 2147483647 w 717"/>
              <a:gd name="T47" fmla="*/ 2147483647 h 285"/>
              <a:gd name="T48" fmla="*/ 2147483647 w 717"/>
              <a:gd name="T49" fmla="*/ 2147483647 h 285"/>
              <a:gd name="T50" fmla="*/ 2147483647 w 717"/>
              <a:gd name="T51" fmla="*/ 2147483647 h 285"/>
              <a:gd name="T52" fmla="*/ 2147483647 w 717"/>
              <a:gd name="T53" fmla="*/ 2147483647 h 285"/>
              <a:gd name="T54" fmla="*/ 2147483647 w 717"/>
              <a:gd name="T55" fmla="*/ 2147483647 h 285"/>
              <a:gd name="T56" fmla="*/ 2147483647 w 717"/>
              <a:gd name="T57" fmla="*/ 2147483647 h 285"/>
              <a:gd name="T58" fmla="*/ 2147483647 w 717"/>
              <a:gd name="T59" fmla="*/ 2147483647 h 285"/>
              <a:gd name="T60" fmla="*/ 2147483647 w 717"/>
              <a:gd name="T61" fmla="*/ 2147483647 h 285"/>
              <a:gd name="T62" fmla="*/ 2147483647 w 717"/>
              <a:gd name="T63" fmla="*/ 2147483647 h 285"/>
              <a:gd name="T64" fmla="*/ 2147483647 w 717"/>
              <a:gd name="T65" fmla="*/ 2147483647 h 285"/>
              <a:gd name="T66" fmla="*/ 2147483647 w 717"/>
              <a:gd name="T67" fmla="*/ 2147483647 h 285"/>
              <a:gd name="T68" fmla="*/ 2147483647 w 717"/>
              <a:gd name="T69" fmla="*/ 2147483647 h 285"/>
              <a:gd name="T70" fmla="*/ 2147483647 w 717"/>
              <a:gd name="T71" fmla="*/ 2147483647 h 285"/>
              <a:gd name="T72" fmla="*/ 2147483647 w 717"/>
              <a:gd name="T73" fmla="*/ 2147483647 h 285"/>
              <a:gd name="T74" fmla="*/ 2147483647 w 717"/>
              <a:gd name="T75" fmla="*/ 2147483647 h 285"/>
              <a:gd name="T76" fmla="*/ 2147483647 w 717"/>
              <a:gd name="T77" fmla="*/ 2147483647 h 285"/>
              <a:gd name="T78" fmla="*/ 2147483647 w 717"/>
              <a:gd name="T79" fmla="*/ 2147483647 h 285"/>
              <a:gd name="T80" fmla="*/ 2147483647 w 717"/>
              <a:gd name="T81" fmla="*/ 2147483647 h 285"/>
              <a:gd name="T82" fmla="*/ 2147483647 w 717"/>
              <a:gd name="T83" fmla="*/ 2147483647 h 285"/>
              <a:gd name="T84" fmla="*/ 2147483647 w 717"/>
              <a:gd name="T85" fmla="*/ 2147483647 h 285"/>
              <a:gd name="T86" fmla="*/ 2147483647 w 717"/>
              <a:gd name="T87" fmla="*/ 2147483647 h 285"/>
              <a:gd name="T88" fmla="*/ 2147483647 w 717"/>
              <a:gd name="T89" fmla="*/ 2147483647 h 285"/>
              <a:gd name="T90" fmla="*/ 2147483647 w 717"/>
              <a:gd name="T91" fmla="*/ 2147483647 h 285"/>
              <a:gd name="T92" fmla="*/ 2147483647 w 717"/>
              <a:gd name="T93" fmla="*/ 2147483647 h 285"/>
              <a:gd name="T94" fmla="*/ 2147483647 w 717"/>
              <a:gd name="T95" fmla="*/ 2147483647 h 285"/>
              <a:gd name="T96" fmla="*/ 2147483647 w 717"/>
              <a:gd name="T97" fmla="*/ 2147483647 h 285"/>
              <a:gd name="T98" fmla="*/ 2147483647 w 717"/>
              <a:gd name="T99" fmla="*/ 2147483647 h 285"/>
              <a:gd name="T100" fmla="*/ 2147483647 w 717"/>
              <a:gd name="T101" fmla="*/ 2147483647 h 285"/>
              <a:gd name="T102" fmla="*/ 2147483647 w 717"/>
              <a:gd name="T103" fmla="*/ 2147483647 h 285"/>
              <a:gd name="T104" fmla="*/ 2147483647 w 717"/>
              <a:gd name="T105" fmla="*/ 2147483647 h 285"/>
              <a:gd name="T106" fmla="*/ 2147483647 w 717"/>
              <a:gd name="T107" fmla="*/ 2147483647 h 285"/>
              <a:gd name="T108" fmla="*/ 2147483647 w 717"/>
              <a:gd name="T109" fmla="*/ 2147483647 h 285"/>
              <a:gd name="T110" fmla="*/ 2147483647 w 717"/>
              <a:gd name="T111" fmla="*/ 2147483647 h 285"/>
              <a:gd name="T112" fmla="*/ 2147483647 w 717"/>
              <a:gd name="T113" fmla="*/ 2147483647 h 285"/>
              <a:gd name="T114" fmla="*/ 2147483647 w 717"/>
              <a:gd name="T115" fmla="*/ 2147483647 h 285"/>
              <a:gd name="T116" fmla="*/ 2147483647 w 717"/>
              <a:gd name="T117" fmla="*/ 2147483647 h 285"/>
              <a:gd name="T118" fmla="*/ 2147483647 w 717"/>
              <a:gd name="T119" fmla="*/ 2147483647 h 285"/>
              <a:gd name="T120" fmla="*/ 2147483647 w 717"/>
              <a:gd name="T121" fmla="*/ 2147483647 h 28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17"/>
              <a:gd name="T184" fmla="*/ 0 h 285"/>
              <a:gd name="T185" fmla="*/ 717 w 717"/>
              <a:gd name="T186" fmla="*/ 285 h 28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17" h="285">
                <a:moveTo>
                  <a:pt x="0" y="0"/>
                </a:moveTo>
                <a:lnTo>
                  <a:pt x="28" y="0"/>
                </a:lnTo>
                <a:lnTo>
                  <a:pt x="53" y="0"/>
                </a:lnTo>
                <a:lnTo>
                  <a:pt x="77" y="0"/>
                </a:lnTo>
                <a:lnTo>
                  <a:pt x="100" y="0"/>
                </a:lnTo>
                <a:lnTo>
                  <a:pt x="120" y="0"/>
                </a:lnTo>
                <a:lnTo>
                  <a:pt x="139" y="0"/>
                </a:lnTo>
                <a:lnTo>
                  <a:pt x="158" y="0"/>
                </a:lnTo>
                <a:lnTo>
                  <a:pt x="174" y="0"/>
                </a:lnTo>
                <a:lnTo>
                  <a:pt x="190" y="0"/>
                </a:lnTo>
                <a:lnTo>
                  <a:pt x="204" y="0"/>
                </a:lnTo>
                <a:lnTo>
                  <a:pt x="217" y="0"/>
                </a:lnTo>
                <a:lnTo>
                  <a:pt x="229" y="0"/>
                </a:lnTo>
                <a:lnTo>
                  <a:pt x="240" y="1"/>
                </a:lnTo>
                <a:lnTo>
                  <a:pt x="250" y="1"/>
                </a:lnTo>
                <a:lnTo>
                  <a:pt x="258" y="1"/>
                </a:lnTo>
                <a:lnTo>
                  <a:pt x="266" y="1"/>
                </a:lnTo>
                <a:lnTo>
                  <a:pt x="274" y="1"/>
                </a:lnTo>
                <a:lnTo>
                  <a:pt x="280" y="1"/>
                </a:lnTo>
                <a:lnTo>
                  <a:pt x="286" y="1"/>
                </a:lnTo>
                <a:lnTo>
                  <a:pt x="290" y="1"/>
                </a:lnTo>
                <a:lnTo>
                  <a:pt x="295" y="1"/>
                </a:lnTo>
                <a:lnTo>
                  <a:pt x="299" y="1"/>
                </a:lnTo>
                <a:lnTo>
                  <a:pt x="302" y="1"/>
                </a:lnTo>
                <a:lnTo>
                  <a:pt x="306" y="1"/>
                </a:lnTo>
                <a:lnTo>
                  <a:pt x="308" y="1"/>
                </a:lnTo>
                <a:lnTo>
                  <a:pt x="311" y="1"/>
                </a:lnTo>
                <a:lnTo>
                  <a:pt x="313" y="1"/>
                </a:lnTo>
                <a:lnTo>
                  <a:pt x="316" y="1"/>
                </a:lnTo>
                <a:lnTo>
                  <a:pt x="317" y="1"/>
                </a:lnTo>
                <a:lnTo>
                  <a:pt x="319" y="1"/>
                </a:lnTo>
                <a:lnTo>
                  <a:pt x="322" y="2"/>
                </a:lnTo>
                <a:lnTo>
                  <a:pt x="323" y="2"/>
                </a:lnTo>
                <a:lnTo>
                  <a:pt x="325" y="2"/>
                </a:lnTo>
                <a:lnTo>
                  <a:pt x="326" y="2"/>
                </a:lnTo>
                <a:lnTo>
                  <a:pt x="329" y="2"/>
                </a:lnTo>
                <a:lnTo>
                  <a:pt x="330" y="2"/>
                </a:lnTo>
                <a:lnTo>
                  <a:pt x="332" y="2"/>
                </a:lnTo>
                <a:lnTo>
                  <a:pt x="334" y="2"/>
                </a:lnTo>
                <a:lnTo>
                  <a:pt x="335" y="2"/>
                </a:lnTo>
                <a:lnTo>
                  <a:pt x="336" y="2"/>
                </a:lnTo>
                <a:lnTo>
                  <a:pt x="337" y="2"/>
                </a:lnTo>
                <a:lnTo>
                  <a:pt x="338" y="3"/>
                </a:lnTo>
                <a:lnTo>
                  <a:pt x="340" y="3"/>
                </a:lnTo>
                <a:lnTo>
                  <a:pt x="341" y="3"/>
                </a:lnTo>
                <a:lnTo>
                  <a:pt x="342" y="3"/>
                </a:lnTo>
                <a:lnTo>
                  <a:pt x="343" y="3"/>
                </a:lnTo>
                <a:lnTo>
                  <a:pt x="344" y="3"/>
                </a:lnTo>
                <a:lnTo>
                  <a:pt x="346" y="3"/>
                </a:lnTo>
                <a:lnTo>
                  <a:pt x="347" y="3"/>
                </a:lnTo>
                <a:lnTo>
                  <a:pt x="348" y="3"/>
                </a:lnTo>
                <a:lnTo>
                  <a:pt x="349" y="3"/>
                </a:lnTo>
                <a:lnTo>
                  <a:pt x="350" y="4"/>
                </a:lnTo>
                <a:lnTo>
                  <a:pt x="352" y="4"/>
                </a:lnTo>
                <a:lnTo>
                  <a:pt x="353" y="4"/>
                </a:lnTo>
                <a:lnTo>
                  <a:pt x="354" y="4"/>
                </a:lnTo>
                <a:lnTo>
                  <a:pt x="356" y="4"/>
                </a:lnTo>
                <a:lnTo>
                  <a:pt x="358" y="4"/>
                </a:lnTo>
                <a:lnTo>
                  <a:pt x="359" y="6"/>
                </a:lnTo>
                <a:lnTo>
                  <a:pt x="360" y="6"/>
                </a:lnTo>
                <a:lnTo>
                  <a:pt x="362" y="6"/>
                </a:lnTo>
                <a:lnTo>
                  <a:pt x="364" y="6"/>
                </a:lnTo>
                <a:lnTo>
                  <a:pt x="366" y="6"/>
                </a:lnTo>
                <a:lnTo>
                  <a:pt x="367" y="7"/>
                </a:lnTo>
                <a:lnTo>
                  <a:pt x="370" y="7"/>
                </a:lnTo>
                <a:lnTo>
                  <a:pt x="371" y="7"/>
                </a:lnTo>
                <a:lnTo>
                  <a:pt x="373" y="7"/>
                </a:lnTo>
                <a:lnTo>
                  <a:pt x="374" y="7"/>
                </a:lnTo>
                <a:lnTo>
                  <a:pt x="376" y="8"/>
                </a:lnTo>
                <a:lnTo>
                  <a:pt x="377" y="8"/>
                </a:lnTo>
                <a:lnTo>
                  <a:pt x="378" y="8"/>
                </a:lnTo>
                <a:lnTo>
                  <a:pt x="379" y="8"/>
                </a:lnTo>
                <a:lnTo>
                  <a:pt x="380" y="8"/>
                </a:lnTo>
                <a:lnTo>
                  <a:pt x="382" y="8"/>
                </a:lnTo>
                <a:lnTo>
                  <a:pt x="383" y="9"/>
                </a:lnTo>
                <a:lnTo>
                  <a:pt x="384" y="9"/>
                </a:lnTo>
                <a:lnTo>
                  <a:pt x="385" y="9"/>
                </a:lnTo>
                <a:lnTo>
                  <a:pt x="386" y="9"/>
                </a:lnTo>
                <a:lnTo>
                  <a:pt x="388" y="9"/>
                </a:lnTo>
                <a:lnTo>
                  <a:pt x="388" y="10"/>
                </a:lnTo>
                <a:lnTo>
                  <a:pt x="389" y="10"/>
                </a:lnTo>
                <a:lnTo>
                  <a:pt x="390" y="10"/>
                </a:lnTo>
                <a:lnTo>
                  <a:pt x="391" y="10"/>
                </a:lnTo>
                <a:lnTo>
                  <a:pt x="392" y="10"/>
                </a:lnTo>
                <a:lnTo>
                  <a:pt x="394" y="12"/>
                </a:lnTo>
                <a:lnTo>
                  <a:pt x="395" y="12"/>
                </a:lnTo>
                <a:lnTo>
                  <a:pt x="396" y="12"/>
                </a:lnTo>
                <a:lnTo>
                  <a:pt x="398" y="13"/>
                </a:lnTo>
                <a:lnTo>
                  <a:pt x="400" y="13"/>
                </a:lnTo>
                <a:lnTo>
                  <a:pt x="401" y="14"/>
                </a:lnTo>
                <a:lnTo>
                  <a:pt x="403" y="14"/>
                </a:lnTo>
                <a:lnTo>
                  <a:pt x="404" y="14"/>
                </a:lnTo>
                <a:lnTo>
                  <a:pt x="407" y="15"/>
                </a:lnTo>
                <a:lnTo>
                  <a:pt x="408" y="15"/>
                </a:lnTo>
                <a:lnTo>
                  <a:pt x="410" y="16"/>
                </a:lnTo>
                <a:lnTo>
                  <a:pt x="413" y="18"/>
                </a:lnTo>
                <a:lnTo>
                  <a:pt x="415" y="18"/>
                </a:lnTo>
                <a:lnTo>
                  <a:pt x="416" y="19"/>
                </a:lnTo>
                <a:lnTo>
                  <a:pt x="419" y="19"/>
                </a:lnTo>
                <a:lnTo>
                  <a:pt x="420" y="20"/>
                </a:lnTo>
                <a:lnTo>
                  <a:pt x="422" y="20"/>
                </a:lnTo>
                <a:lnTo>
                  <a:pt x="424" y="20"/>
                </a:lnTo>
                <a:lnTo>
                  <a:pt x="425" y="21"/>
                </a:lnTo>
                <a:lnTo>
                  <a:pt x="426" y="21"/>
                </a:lnTo>
                <a:lnTo>
                  <a:pt x="427" y="22"/>
                </a:lnTo>
                <a:lnTo>
                  <a:pt x="428" y="22"/>
                </a:lnTo>
                <a:lnTo>
                  <a:pt x="430" y="22"/>
                </a:lnTo>
                <a:lnTo>
                  <a:pt x="431" y="24"/>
                </a:lnTo>
                <a:lnTo>
                  <a:pt x="432" y="24"/>
                </a:lnTo>
                <a:lnTo>
                  <a:pt x="433" y="24"/>
                </a:lnTo>
                <a:lnTo>
                  <a:pt x="434" y="25"/>
                </a:lnTo>
                <a:lnTo>
                  <a:pt x="436" y="25"/>
                </a:lnTo>
                <a:lnTo>
                  <a:pt x="437" y="25"/>
                </a:lnTo>
                <a:lnTo>
                  <a:pt x="438" y="26"/>
                </a:lnTo>
                <a:lnTo>
                  <a:pt x="439" y="26"/>
                </a:lnTo>
                <a:lnTo>
                  <a:pt x="439" y="27"/>
                </a:lnTo>
                <a:lnTo>
                  <a:pt x="440" y="27"/>
                </a:lnTo>
                <a:lnTo>
                  <a:pt x="442" y="27"/>
                </a:lnTo>
                <a:lnTo>
                  <a:pt x="443" y="28"/>
                </a:lnTo>
                <a:lnTo>
                  <a:pt x="444" y="28"/>
                </a:lnTo>
                <a:lnTo>
                  <a:pt x="446" y="30"/>
                </a:lnTo>
                <a:lnTo>
                  <a:pt x="448" y="31"/>
                </a:lnTo>
                <a:lnTo>
                  <a:pt x="449" y="31"/>
                </a:lnTo>
                <a:lnTo>
                  <a:pt x="450" y="32"/>
                </a:lnTo>
                <a:lnTo>
                  <a:pt x="452" y="33"/>
                </a:lnTo>
                <a:lnTo>
                  <a:pt x="454" y="33"/>
                </a:lnTo>
                <a:lnTo>
                  <a:pt x="456" y="34"/>
                </a:lnTo>
                <a:lnTo>
                  <a:pt x="457" y="36"/>
                </a:lnTo>
                <a:lnTo>
                  <a:pt x="460" y="37"/>
                </a:lnTo>
                <a:lnTo>
                  <a:pt x="461" y="37"/>
                </a:lnTo>
                <a:lnTo>
                  <a:pt x="463" y="38"/>
                </a:lnTo>
                <a:lnTo>
                  <a:pt x="465" y="39"/>
                </a:lnTo>
                <a:lnTo>
                  <a:pt x="466" y="39"/>
                </a:lnTo>
                <a:lnTo>
                  <a:pt x="467" y="40"/>
                </a:lnTo>
                <a:lnTo>
                  <a:pt x="468" y="40"/>
                </a:lnTo>
                <a:lnTo>
                  <a:pt x="469" y="42"/>
                </a:lnTo>
                <a:lnTo>
                  <a:pt x="471" y="42"/>
                </a:lnTo>
                <a:lnTo>
                  <a:pt x="472" y="43"/>
                </a:lnTo>
                <a:lnTo>
                  <a:pt x="473" y="43"/>
                </a:lnTo>
                <a:lnTo>
                  <a:pt x="474" y="44"/>
                </a:lnTo>
                <a:lnTo>
                  <a:pt x="475" y="44"/>
                </a:lnTo>
                <a:lnTo>
                  <a:pt x="477" y="45"/>
                </a:lnTo>
                <a:lnTo>
                  <a:pt x="478" y="45"/>
                </a:lnTo>
                <a:lnTo>
                  <a:pt x="479" y="46"/>
                </a:lnTo>
                <a:lnTo>
                  <a:pt x="480" y="48"/>
                </a:lnTo>
                <a:lnTo>
                  <a:pt x="481" y="48"/>
                </a:lnTo>
                <a:lnTo>
                  <a:pt x="483" y="48"/>
                </a:lnTo>
                <a:lnTo>
                  <a:pt x="484" y="49"/>
                </a:lnTo>
                <a:lnTo>
                  <a:pt x="485" y="49"/>
                </a:lnTo>
                <a:lnTo>
                  <a:pt x="486" y="50"/>
                </a:lnTo>
                <a:lnTo>
                  <a:pt x="487" y="50"/>
                </a:lnTo>
                <a:lnTo>
                  <a:pt x="489" y="51"/>
                </a:lnTo>
                <a:lnTo>
                  <a:pt x="490" y="52"/>
                </a:lnTo>
                <a:lnTo>
                  <a:pt x="491" y="52"/>
                </a:lnTo>
                <a:lnTo>
                  <a:pt x="492" y="54"/>
                </a:lnTo>
                <a:lnTo>
                  <a:pt x="493" y="55"/>
                </a:lnTo>
                <a:lnTo>
                  <a:pt x="496" y="56"/>
                </a:lnTo>
                <a:lnTo>
                  <a:pt x="497" y="56"/>
                </a:lnTo>
                <a:lnTo>
                  <a:pt x="499" y="57"/>
                </a:lnTo>
                <a:lnTo>
                  <a:pt x="501" y="58"/>
                </a:lnTo>
                <a:lnTo>
                  <a:pt x="502" y="60"/>
                </a:lnTo>
                <a:lnTo>
                  <a:pt x="503" y="60"/>
                </a:lnTo>
                <a:lnTo>
                  <a:pt x="504" y="61"/>
                </a:lnTo>
                <a:lnTo>
                  <a:pt x="505" y="61"/>
                </a:lnTo>
                <a:lnTo>
                  <a:pt x="507" y="62"/>
                </a:lnTo>
                <a:lnTo>
                  <a:pt x="508" y="62"/>
                </a:lnTo>
                <a:lnTo>
                  <a:pt x="509" y="63"/>
                </a:lnTo>
                <a:lnTo>
                  <a:pt x="510" y="63"/>
                </a:lnTo>
                <a:lnTo>
                  <a:pt x="510" y="64"/>
                </a:lnTo>
                <a:lnTo>
                  <a:pt x="511" y="64"/>
                </a:lnTo>
                <a:lnTo>
                  <a:pt x="513" y="66"/>
                </a:lnTo>
                <a:lnTo>
                  <a:pt x="514" y="66"/>
                </a:lnTo>
                <a:lnTo>
                  <a:pt x="515" y="67"/>
                </a:lnTo>
                <a:lnTo>
                  <a:pt x="516" y="68"/>
                </a:lnTo>
                <a:lnTo>
                  <a:pt x="517" y="68"/>
                </a:lnTo>
                <a:lnTo>
                  <a:pt x="519" y="69"/>
                </a:lnTo>
                <a:lnTo>
                  <a:pt x="520" y="69"/>
                </a:lnTo>
                <a:lnTo>
                  <a:pt x="521" y="70"/>
                </a:lnTo>
                <a:lnTo>
                  <a:pt x="522" y="72"/>
                </a:lnTo>
                <a:lnTo>
                  <a:pt x="523" y="72"/>
                </a:lnTo>
                <a:lnTo>
                  <a:pt x="525" y="73"/>
                </a:lnTo>
                <a:lnTo>
                  <a:pt x="526" y="73"/>
                </a:lnTo>
                <a:lnTo>
                  <a:pt x="527" y="74"/>
                </a:lnTo>
                <a:lnTo>
                  <a:pt x="528" y="75"/>
                </a:lnTo>
                <a:lnTo>
                  <a:pt x="529" y="75"/>
                </a:lnTo>
                <a:lnTo>
                  <a:pt x="531" y="76"/>
                </a:lnTo>
                <a:lnTo>
                  <a:pt x="532" y="78"/>
                </a:lnTo>
                <a:lnTo>
                  <a:pt x="533" y="79"/>
                </a:lnTo>
                <a:lnTo>
                  <a:pt x="534" y="79"/>
                </a:lnTo>
                <a:lnTo>
                  <a:pt x="535" y="80"/>
                </a:lnTo>
                <a:lnTo>
                  <a:pt x="537" y="80"/>
                </a:lnTo>
                <a:lnTo>
                  <a:pt x="538" y="81"/>
                </a:lnTo>
                <a:lnTo>
                  <a:pt x="539" y="82"/>
                </a:lnTo>
                <a:lnTo>
                  <a:pt x="540" y="82"/>
                </a:lnTo>
                <a:lnTo>
                  <a:pt x="540" y="84"/>
                </a:lnTo>
                <a:lnTo>
                  <a:pt x="541" y="84"/>
                </a:lnTo>
                <a:lnTo>
                  <a:pt x="543" y="85"/>
                </a:lnTo>
                <a:lnTo>
                  <a:pt x="544" y="85"/>
                </a:lnTo>
                <a:lnTo>
                  <a:pt x="545" y="86"/>
                </a:lnTo>
                <a:lnTo>
                  <a:pt x="546" y="87"/>
                </a:lnTo>
                <a:lnTo>
                  <a:pt x="547" y="88"/>
                </a:lnTo>
                <a:lnTo>
                  <a:pt x="549" y="88"/>
                </a:lnTo>
                <a:lnTo>
                  <a:pt x="550" y="90"/>
                </a:lnTo>
                <a:lnTo>
                  <a:pt x="551" y="91"/>
                </a:lnTo>
                <a:lnTo>
                  <a:pt x="552" y="92"/>
                </a:lnTo>
                <a:lnTo>
                  <a:pt x="553" y="92"/>
                </a:lnTo>
                <a:lnTo>
                  <a:pt x="553" y="93"/>
                </a:lnTo>
                <a:lnTo>
                  <a:pt x="555" y="93"/>
                </a:lnTo>
                <a:lnTo>
                  <a:pt x="556" y="94"/>
                </a:lnTo>
                <a:lnTo>
                  <a:pt x="557" y="96"/>
                </a:lnTo>
                <a:lnTo>
                  <a:pt x="558" y="96"/>
                </a:lnTo>
                <a:lnTo>
                  <a:pt x="558" y="97"/>
                </a:lnTo>
                <a:lnTo>
                  <a:pt x="559" y="97"/>
                </a:lnTo>
                <a:lnTo>
                  <a:pt x="559" y="98"/>
                </a:lnTo>
                <a:lnTo>
                  <a:pt x="561" y="98"/>
                </a:lnTo>
                <a:lnTo>
                  <a:pt x="562" y="99"/>
                </a:lnTo>
                <a:lnTo>
                  <a:pt x="563" y="99"/>
                </a:lnTo>
                <a:lnTo>
                  <a:pt x="563" y="100"/>
                </a:lnTo>
                <a:lnTo>
                  <a:pt x="564" y="100"/>
                </a:lnTo>
                <a:lnTo>
                  <a:pt x="564" y="102"/>
                </a:lnTo>
                <a:lnTo>
                  <a:pt x="565" y="102"/>
                </a:lnTo>
                <a:lnTo>
                  <a:pt x="567" y="103"/>
                </a:lnTo>
                <a:lnTo>
                  <a:pt x="568" y="103"/>
                </a:lnTo>
                <a:lnTo>
                  <a:pt x="568" y="104"/>
                </a:lnTo>
                <a:lnTo>
                  <a:pt x="569" y="104"/>
                </a:lnTo>
                <a:lnTo>
                  <a:pt x="570" y="105"/>
                </a:lnTo>
                <a:lnTo>
                  <a:pt x="571" y="106"/>
                </a:lnTo>
                <a:lnTo>
                  <a:pt x="573" y="106"/>
                </a:lnTo>
                <a:lnTo>
                  <a:pt x="574" y="108"/>
                </a:lnTo>
                <a:lnTo>
                  <a:pt x="575" y="108"/>
                </a:lnTo>
                <a:lnTo>
                  <a:pt x="575" y="109"/>
                </a:lnTo>
                <a:lnTo>
                  <a:pt x="576" y="110"/>
                </a:lnTo>
                <a:lnTo>
                  <a:pt x="577" y="110"/>
                </a:lnTo>
                <a:lnTo>
                  <a:pt x="579" y="111"/>
                </a:lnTo>
                <a:lnTo>
                  <a:pt x="580" y="111"/>
                </a:lnTo>
                <a:lnTo>
                  <a:pt x="581" y="112"/>
                </a:lnTo>
                <a:lnTo>
                  <a:pt x="582" y="114"/>
                </a:lnTo>
                <a:lnTo>
                  <a:pt x="583" y="114"/>
                </a:lnTo>
                <a:lnTo>
                  <a:pt x="583" y="115"/>
                </a:lnTo>
                <a:lnTo>
                  <a:pt x="585" y="115"/>
                </a:lnTo>
                <a:lnTo>
                  <a:pt x="586" y="116"/>
                </a:lnTo>
                <a:lnTo>
                  <a:pt x="587" y="117"/>
                </a:lnTo>
                <a:lnTo>
                  <a:pt x="588" y="117"/>
                </a:lnTo>
                <a:lnTo>
                  <a:pt x="588" y="118"/>
                </a:lnTo>
                <a:lnTo>
                  <a:pt x="589" y="118"/>
                </a:lnTo>
                <a:lnTo>
                  <a:pt x="589" y="120"/>
                </a:lnTo>
                <a:lnTo>
                  <a:pt x="591" y="120"/>
                </a:lnTo>
                <a:lnTo>
                  <a:pt x="592" y="121"/>
                </a:lnTo>
                <a:lnTo>
                  <a:pt x="593" y="122"/>
                </a:lnTo>
                <a:lnTo>
                  <a:pt x="593" y="123"/>
                </a:lnTo>
                <a:lnTo>
                  <a:pt x="594" y="123"/>
                </a:lnTo>
                <a:lnTo>
                  <a:pt x="594" y="124"/>
                </a:lnTo>
                <a:lnTo>
                  <a:pt x="595" y="124"/>
                </a:lnTo>
                <a:lnTo>
                  <a:pt x="597" y="126"/>
                </a:lnTo>
                <a:lnTo>
                  <a:pt x="597" y="127"/>
                </a:lnTo>
                <a:lnTo>
                  <a:pt x="598" y="128"/>
                </a:lnTo>
                <a:lnTo>
                  <a:pt x="599" y="129"/>
                </a:lnTo>
                <a:lnTo>
                  <a:pt x="600" y="129"/>
                </a:lnTo>
                <a:lnTo>
                  <a:pt x="601" y="130"/>
                </a:lnTo>
                <a:lnTo>
                  <a:pt x="603" y="132"/>
                </a:lnTo>
                <a:lnTo>
                  <a:pt x="604" y="133"/>
                </a:lnTo>
                <a:lnTo>
                  <a:pt x="605" y="134"/>
                </a:lnTo>
                <a:lnTo>
                  <a:pt x="605" y="135"/>
                </a:lnTo>
                <a:lnTo>
                  <a:pt x="606" y="136"/>
                </a:lnTo>
                <a:lnTo>
                  <a:pt x="607" y="138"/>
                </a:lnTo>
                <a:lnTo>
                  <a:pt x="609" y="139"/>
                </a:lnTo>
                <a:lnTo>
                  <a:pt x="610" y="140"/>
                </a:lnTo>
                <a:lnTo>
                  <a:pt x="611" y="141"/>
                </a:lnTo>
                <a:lnTo>
                  <a:pt x="612" y="142"/>
                </a:lnTo>
                <a:lnTo>
                  <a:pt x="612" y="144"/>
                </a:lnTo>
                <a:lnTo>
                  <a:pt x="613" y="144"/>
                </a:lnTo>
                <a:lnTo>
                  <a:pt x="613" y="145"/>
                </a:lnTo>
                <a:lnTo>
                  <a:pt x="615" y="145"/>
                </a:lnTo>
                <a:lnTo>
                  <a:pt x="616" y="146"/>
                </a:lnTo>
                <a:lnTo>
                  <a:pt x="616" y="147"/>
                </a:lnTo>
                <a:lnTo>
                  <a:pt x="617" y="147"/>
                </a:lnTo>
                <a:lnTo>
                  <a:pt x="617" y="148"/>
                </a:lnTo>
                <a:lnTo>
                  <a:pt x="618" y="150"/>
                </a:lnTo>
                <a:lnTo>
                  <a:pt x="619" y="151"/>
                </a:lnTo>
                <a:lnTo>
                  <a:pt x="621" y="152"/>
                </a:lnTo>
                <a:lnTo>
                  <a:pt x="621" y="153"/>
                </a:lnTo>
                <a:lnTo>
                  <a:pt x="622" y="154"/>
                </a:lnTo>
                <a:lnTo>
                  <a:pt x="623" y="156"/>
                </a:lnTo>
                <a:lnTo>
                  <a:pt x="624" y="157"/>
                </a:lnTo>
                <a:lnTo>
                  <a:pt x="625" y="158"/>
                </a:lnTo>
                <a:lnTo>
                  <a:pt x="627" y="159"/>
                </a:lnTo>
                <a:lnTo>
                  <a:pt x="628" y="160"/>
                </a:lnTo>
                <a:lnTo>
                  <a:pt x="629" y="162"/>
                </a:lnTo>
                <a:lnTo>
                  <a:pt x="630" y="164"/>
                </a:lnTo>
                <a:lnTo>
                  <a:pt x="631" y="165"/>
                </a:lnTo>
                <a:lnTo>
                  <a:pt x="633" y="166"/>
                </a:lnTo>
                <a:lnTo>
                  <a:pt x="634" y="168"/>
                </a:lnTo>
                <a:lnTo>
                  <a:pt x="635" y="170"/>
                </a:lnTo>
                <a:lnTo>
                  <a:pt x="636" y="171"/>
                </a:lnTo>
                <a:lnTo>
                  <a:pt x="637" y="172"/>
                </a:lnTo>
                <a:lnTo>
                  <a:pt x="639" y="174"/>
                </a:lnTo>
                <a:lnTo>
                  <a:pt x="639" y="175"/>
                </a:lnTo>
                <a:lnTo>
                  <a:pt x="640" y="175"/>
                </a:lnTo>
                <a:lnTo>
                  <a:pt x="641" y="176"/>
                </a:lnTo>
                <a:lnTo>
                  <a:pt x="641" y="177"/>
                </a:lnTo>
                <a:lnTo>
                  <a:pt x="642" y="178"/>
                </a:lnTo>
                <a:lnTo>
                  <a:pt x="643" y="180"/>
                </a:lnTo>
                <a:lnTo>
                  <a:pt x="645" y="181"/>
                </a:lnTo>
                <a:lnTo>
                  <a:pt x="645" y="182"/>
                </a:lnTo>
                <a:lnTo>
                  <a:pt x="646" y="183"/>
                </a:lnTo>
                <a:lnTo>
                  <a:pt x="647" y="184"/>
                </a:lnTo>
                <a:lnTo>
                  <a:pt x="648" y="186"/>
                </a:lnTo>
                <a:lnTo>
                  <a:pt x="648" y="187"/>
                </a:lnTo>
                <a:lnTo>
                  <a:pt x="649" y="188"/>
                </a:lnTo>
                <a:lnTo>
                  <a:pt x="651" y="189"/>
                </a:lnTo>
                <a:lnTo>
                  <a:pt x="651" y="190"/>
                </a:lnTo>
                <a:lnTo>
                  <a:pt x="652" y="192"/>
                </a:lnTo>
                <a:lnTo>
                  <a:pt x="653" y="193"/>
                </a:lnTo>
                <a:lnTo>
                  <a:pt x="654" y="194"/>
                </a:lnTo>
                <a:lnTo>
                  <a:pt x="655" y="195"/>
                </a:lnTo>
                <a:lnTo>
                  <a:pt x="657" y="198"/>
                </a:lnTo>
                <a:lnTo>
                  <a:pt x="658" y="199"/>
                </a:lnTo>
                <a:lnTo>
                  <a:pt x="659" y="200"/>
                </a:lnTo>
                <a:lnTo>
                  <a:pt x="660" y="202"/>
                </a:lnTo>
                <a:lnTo>
                  <a:pt x="661" y="205"/>
                </a:lnTo>
                <a:lnTo>
                  <a:pt x="663" y="206"/>
                </a:lnTo>
                <a:lnTo>
                  <a:pt x="664" y="208"/>
                </a:lnTo>
                <a:lnTo>
                  <a:pt x="665" y="210"/>
                </a:lnTo>
                <a:lnTo>
                  <a:pt x="666" y="211"/>
                </a:lnTo>
                <a:lnTo>
                  <a:pt x="667" y="212"/>
                </a:lnTo>
                <a:lnTo>
                  <a:pt x="669" y="213"/>
                </a:lnTo>
                <a:lnTo>
                  <a:pt x="669" y="214"/>
                </a:lnTo>
                <a:lnTo>
                  <a:pt x="670" y="216"/>
                </a:lnTo>
                <a:lnTo>
                  <a:pt x="671" y="217"/>
                </a:lnTo>
                <a:lnTo>
                  <a:pt x="671" y="218"/>
                </a:lnTo>
                <a:lnTo>
                  <a:pt x="672" y="219"/>
                </a:lnTo>
                <a:lnTo>
                  <a:pt x="673" y="220"/>
                </a:lnTo>
                <a:lnTo>
                  <a:pt x="673" y="222"/>
                </a:lnTo>
                <a:lnTo>
                  <a:pt x="675" y="223"/>
                </a:lnTo>
                <a:lnTo>
                  <a:pt x="675" y="224"/>
                </a:lnTo>
                <a:lnTo>
                  <a:pt x="676" y="225"/>
                </a:lnTo>
                <a:lnTo>
                  <a:pt x="677" y="225"/>
                </a:lnTo>
                <a:lnTo>
                  <a:pt x="677" y="226"/>
                </a:lnTo>
                <a:lnTo>
                  <a:pt x="678" y="228"/>
                </a:lnTo>
                <a:lnTo>
                  <a:pt x="679" y="229"/>
                </a:lnTo>
                <a:lnTo>
                  <a:pt x="679" y="230"/>
                </a:lnTo>
                <a:lnTo>
                  <a:pt x="681" y="231"/>
                </a:lnTo>
                <a:lnTo>
                  <a:pt x="682" y="232"/>
                </a:lnTo>
                <a:lnTo>
                  <a:pt x="682" y="234"/>
                </a:lnTo>
                <a:lnTo>
                  <a:pt x="683" y="235"/>
                </a:lnTo>
                <a:lnTo>
                  <a:pt x="684" y="236"/>
                </a:lnTo>
                <a:lnTo>
                  <a:pt x="685" y="238"/>
                </a:lnTo>
                <a:lnTo>
                  <a:pt x="687" y="240"/>
                </a:lnTo>
                <a:lnTo>
                  <a:pt x="688" y="241"/>
                </a:lnTo>
                <a:lnTo>
                  <a:pt x="689" y="243"/>
                </a:lnTo>
                <a:lnTo>
                  <a:pt x="690" y="246"/>
                </a:lnTo>
                <a:lnTo>
                  <a:pt x="693" y="247"/>
                </a:lnTo>
                <a:lnTo>
                  <a:pt x="694" y="249"/>
                </a:lnTo>
                <a:lnTo>
                  <a:pt x="695" y="250"/>
                </a:lnTo>
                <a:lnTo>
                  <a:pt x="696" y="253"/>
                </a:lnTo>
                <a:lnTo>
                  <a:pt x="697" y="254"/>
                </a:lnTo>
                <a:lnTo>
                  <a:pt x="699" y="255"/>
                </a:lnTo>
                <a:lnTo>
                  <a:pt x="699" y="256"/>
                </a:lnTo>
                <a:lnTo>
                  <a:pt x="700" y="258"/>
                </a:lnTo>
                <a:lnTo>
                  <a:pt x="701" y="259"/>
                </a:lnTo>
                <a:lnTo>
                  <a:pt x="702" y="260"/>
                </a:lnTo>
                <a:lnTo>
                  <a:pt x="702" y="261"/>
                </a:lnTo>
                <a:lnTo>
                  <a:pt x="703" y="262"/>
                </a:lnTo>
                <a:lnTo>
                  <a:pt x="703" y="264"/>
                </a:lnTo>
                <a:lnTo>
                  <a:pt x="705" y="265"/>
                </a:lnTo>
                <a:lnTo>
                  <a:pt x="705" y="266"/>
                </a:lnTo>
                <a:lnTo>
                  <a:pt x="706" y="266"/>
                </a:lnTo>
                <a:lnTo>
                  <a:pt x="706" y="267"/>
                </a:lnTo>
                <a:lnTo>
                  <a:pt x="707" y="268"/>
                </a:lnTo>
                <a:lnTo>
                  <a:pt x="707" y="270"/>
                </a:lnTo>
                <a:lnTo>
                  <a:pt x="708" y="271"/>
                </a:lnTo>
                <a:lnTo>
                  <a:pt x="709" y="272"/>
                </a:lnTo>
                <a:lnTo>
                  <a:pt x="709" y="273"/>
                </a:lnTo>
                <a:lnTo>
                  <a:pt x="711" y="274"/>
                </a:lnTo>
                <a:lnTo>
                  <a:pt x="712" y="276"/>
                </a:lnTo>
                <a:lnTo>
                  <a:pt x="712" y="277"/>
                </a:lnTo>
                <a:lnTo>
                  <a:pt x="713" y="278"/>
                </a:lnTo>
                <a:lnTo>
                  <a:pt x="713" y="279"/>
                </a:lnTo>
                <a:lnTo>
                  <a:pt x="714" y="280"/>
                </a:lnTo>
                <a:lnTo>
                  <a:pt x="715" y="282"/>
                </a:lnTo>
                <a:lnTo>
                  <a:pt x="715" y="283"/>
                </a:lnTo>
                <a:lnTo>
                  <a:pt x="717" y="2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6" name="Freeform 146">
            <a:extLst>
              <a:ext uri="{FF2B5EF4-FFF2-40B4-BE49-F238E27FC236}">
                <a16:creationId xmlns:a16="http://schemas.microsoft.com/office/drawing/2014/main" id="{DBA944F6-9152-1D45-95EA-6429D3C51018}"/>
              </a:ext>
            </a:extLst>
          </p:cNvPr>
          <p:cNvSpPr>
            <a:spLocks/>
          </p:cNvSpPr>
          <p:nvPr/>
        </p:nvSpPr>
        <p:spPr bwMode="auto">
          <a:xfrm>
            <a:off x="5616575" y="3922713"/>
            <a:ext cx="568325" cy="227012"/>
          </a:xfrm>
          <a:custGeom>
            <a:avLst/>
            <a:gdLst>
              <a:gd name="T0" fmla="*/ 2147483647 w 717"/>
              <a:gd name="T1" fmla="*/ 0 h 285"/>
              <a:gd name="T2" fmla="*/ 2147483647 w 717"/>
              <a:gd name="T3" fmla="*/ 2147483647 h 285"/>
              <a:gd name="T4" fmla="*/ 2147483647 w 717"/>
              <a:gd name="T5" fmla="*/ 2147483647 h 285"/>
              <a:gd name="T6" fmla="*/ 2147483647 w 717"/>
              <a:gd name="T7" fmla="*/ 2147483647 h 285"/>
              <a:gd name="T8" fmla="*/ 2147483647 w 717"/>
              <a:gd name="T9" fmla="*/ 2147483647 h 285"/>
              <a:gd name="T10" fmla="*/ 2147483647 w 717"/>
              <a:gd name="T11" fmla="*/ 2147483647 h 285"/>
              <a:gd name="T12" fmla="*/ 2147483647 w 717"/>
              <a:gd name="T13" fmla="*/ 2147483647 h 285"/>
              <a:gd name="T14" fmla="*/ 2147483647 w 717"/>
              <a:gd name="T15" fmla="*/ 2147483647 h 285"/>
              <a:gd name="T16" fmla="*/ 2147483647 w 717"/>
              <a:gd name="T17" fmla="*/ 2147483647 h 285"/>
              <a:gd name="T18" fmla="*/ 2147483647 w 717"/>
              <a:gd name="T19" fmla="*/ 2147483647 h 285"/>
              <a:gd name="T20" fmla="*/ 2147483647 w 717"/>
              <a:gd name="T21" fmla="*/ 2147483647 h 285"/>
              <a:gd name="T22" fmla="*/ 2147483647 w 717"/>
              <a:gd name="T23" fmla="*/ 2147483647 h 285"/>
              <a:gd name="T24" fmla="*/ 2147483647 w 717"/>
              <a:gd name="T25" fmla="*/ 2147483647 h 285"/>
              <a:gd name="T26" fmla="*/ 2147483647 w 717"/>
              <a:gd name="T27" fmla="*/ 2147483647 h 285"/>
              <a:gd name="T28" fmla="*/ 2147483647 w 717"/>
              <a:gd name="T29" fmla="*/ 2147483647 h 285"/>
              <a:gd name="T30" fmla="*/ 2147483647 w 717"/>
              <a:gd name="T31" fmla="*/ 2147483647 h 285"/>
              <a:gd name="T32" fmla="*/ 2147483647 w 717"/>
              <a:gd name="T33" fmla="*/ 2147483647 h 285"/>
              <a:gd name="T34" fmla="*/ 2147483647 w 717"/>
              <a:gd name="T35" fmla="*/ 2147483647 h 285"/>
              <a:gd name="T36" fmla="*/ 2147483647 w 717"/>
              <a:gd name="T37" fmla="*/ 2147483647 h 285"/>
              <a:gd name="T38" fmla="*/ 2147483647 w 717"/>
              <a:gd name="T39" fmla="*/ 2147483647 h 285"/>
              <a:gd name="T40" fmla="*/ 2147483647 w 717"/>
              <a:gd name="T41" fmla="*/ 2147483647 h 285"/>
              <a:gd name="T42" fmla="*/ 2147483647 w 717"/>
              <a:gd name="T43" fmla="*/ 2147483647 h 285"/>
              <a:gd name="T44" fmla="*/ 2147483647 w 717"/>
              <a:gd name="T45" fmla="*/ 2147483647 h 285"/>
              <a:gd name="T46" fmla="*/ 2147483647 w 717"/>
              <a:gd name="T47" fmla="*/ 2147483647 h 285"/>
              <a:gd name="T48" fmla="*/ 2147483647 w 717"/>
              <a:gd name="T49" fmla="*/ 2147483647 h 285"/>
              <a:gd name="T50" fmla="*/ 2147483647 w 717"/>
              <a:gd name="T51" fmla="*/ 2147483647 h 285"/>
              <a:gd name="T52" fmla="*/ 2147483647 w 717"/>
              <a:gd name="T53" fmla="*/ 2147483647 h 285"/>
              <a:gd name="T54" fmla="*/ 2147483647 w 717"/>
              <a:gd name="T55" fmla="*/ 2147483647 h 285"/>
              <a:gd name="T56" fmla="*/ 2147483647 w 717"/>
              <a:gd name="T57" fmla="*/ 2147483647 h 285"/>
              <a:gd name="T58" fmla="*/ 2147483647 w 717"/>
              <a:gd name="T59" fmla="*/ 2147483647 h 285"/>
              <a:gd name="T60" fmla="*/ 2147483647 w 717"/>
              <a:gd name="T61" fmla="*/ 2147483647 h 285"/>
              <a:gd name="T62" fmla="*/ 2147483647 w 717"/>
              <a:gd name="T63" fmla="*/ 2147483647 h 285"/>
              <a:gd name="T64" fmla="*/ 2147483647 w 717"/>
              <a:gd name="T65" fmla="*/ 2147483647 h 285"/>
              <a:gd name="T66" fmla="*/ 2147483647 w 717"/>
              <a:gd name="T67" fmla="*/ 2147483647 h 285"/>
              <a:gd name="T68" fmla="*/ 2147483647 w 717"/>
              <a:gd name="T69" fmla="*/ 2147483647 h 285"/>
              <a:gd name="T70" fmla="*/ 2147483647 w 717"/>
              <a:gd name="T71" fmla="*/ 2147483647 h 285"/>
              <a:gd name="T72" fmla="*/ 2147483647 w 717"/>
              <a:gd name="T73" fmla="*/ 2147483647 h 285"/>
              <a:gd name="T74" fmla="*/ 2147483647 w 717"/>
              <a:gd name="T75" fmla="*/ 2147483647 h 285"/>
              <a:gd name="T76" fmla="*/ 2147483647 w 717"/>
              <a:gd name="T77" fmla="*/ 2147483647 h 285"/>
              <a:gd name="T78" fmla="*/ 2147483647 w 717"/>
              <a:gd name="T79" fmla="*/ 2147483647 h 285"/>
              <a:gd name="T80" fmla="*/ 2147483647 w 717"/>
              <a:gd name="T81" fmla="*/ 2147483647 h 285"/>
              <a:gd name="T82" fmla="*/ 2147483647 w 717"/>
              <a:gd name="T83" fmla="*/ 2147483647 h 285"/>
              <a:gd name="T84" fmla="*/ 2147483647 w 717"/>
              <a:gd name="T85" fmla="*/ 2147483647 h 285"/>
              <a:gd name="T86" fmla="*/ 2147483647 w 717"/>
              <a:gd name="T87" fmla="*/ 2147483647 h 285"/>
              <a:gd name="T88" fmla="*/ 2147483647 w 717"/>
              <a:gd name="T89" fmla="*/ 2147483647 h 285"/>
              <a:gd name="T90" fmla="*/ 2147483647 w 717"/>
              <a:gd name="T91" fmla="*/ 2147483647 h 285"/>
              <a:gd name="T92" fmla="*/ 2147483647 w 717"/>
              <a:gd name="T93" fmla="*/ 2147483647 h 285"/>
              <a:gd name="T94" fmla="*/ 2147483647 w 717"/>
              <a:gd name="T95" fmla="*/ 2147483647 h 285"/>
              <a:gd name="T96" fmla="*/ 2147483647 w 717"/>
              <a:gd name="T97" fmla="*/ 2147483647 h 285"/>
              <a:gd name="T98" fmla="*/ 2147483647 w 717"/>
              <a:gd name="T99" fmla="*/ 2147483647 h 285"/>
              <a:gd name="T100" fmla="*/ 2147483647 w 717"/>
              <a:gd name="T101" fmla="*/ 2147483647 h 285"/>
              <a:gd name="T102" fmla="*/ 2147483647 w 717"/>
              <a:gd name="T103" fmla="*/ 2147483647 h 285"/>
              <a:gd name="T104" fmla="*/ 2147483647 w 717"/>
              <a:gd name="T105" fmla="*/ 2147483647 h 285"/>
              <a:gd name="T106" fmla="*/ 2147483647 w 717"/>
              <a:gd name="T107" fmla="*/ 2147483647 h 285"/>
              <a:gd name="T108" fmla="*/ 2147483647 w 717"/>
              <a:gd name="T109" fmla="*/ 2147483647 h 285"/>
              <a:gd name="T110" fmla="*/ 2147483647 w 717"/>
              <a:gd name="T111" fmla="*/ 2147483647 h 285"/>
              <a:gd name="T112" fmla="*/ 2147483647 w 717"/>
              <a:gd name="T113" fmla="*/ 2147483647 h 285"/>
              <a:gd name="T114" fmla="*/ 2147483647 w 717"/>
              <a:gd name="T115" fmla="*/ 2147483647 h 285"/>
              <a:gd name="T116" fmla="*/ 2147483647 w 717"/>
              <a:gd name="T117" fmla="*/ 2147483647 h 285"/>
              <a:gd name="T118" fmla="*/ 2147483647 w 717"/>
              <a:gd name="T119" fmla="*/ 2147483647 h 285"/>
              <a:gd name="T120" fmla="*/ 2147483647 w 717"/>
              <a:gd name="T121" fmla="*/ 2147483647 h 28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17"/>
              <a:gd name="T184" fmla="*/ 0 h 285"/>
              <a:gd name="T185" fmla="*/ 717 w 717"/>
              <a:gd name="T186" fmla="*/ 285 h 28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17" h="285">
                <a:moveTo>
                  <a:pt x="0" y="0"/>
                </a:moveTo>
                <a:lnTo>
                  <a:pt x="28" y="0"/>
                </a:lnTo>
                <a:lnTo>
                  <a:pt x="53" y="0"/>
                </a:lnTo>
                <a:lnTo>
                  <a:pt x="77" y="0"/>
                </a:lnTo>
                <a:lnTo>
                  <a:pt x="100" y="0"/>
                </a:lnTo>
                <a:lnTo>
                  <a:pt x="120" y="0"/>
                </a:lnTo>
                <a:lnTo>
                  <a:pt x="139" y="0"/>
                </a:lnTo>
                <a:lnTo>
                  <a:pt x="158" y="0"/>
                </a:lnTo>
                <a:lnTo>
                  <a:pt x="174" y="0"/>
                </a:lnTo>
                <a:lnTo>
                  <a:pt x="190" y="0"/>
                </a:lnTo>
                <a:lnTo>
                  <a:pt x="204" y="0"/>
                </a:lnTo>
                <a:lnTo>
                  <a:pt x="217" y="0"/>
                </a:lnTo>
                <a:lnTo>
                  <a:pt x="229" y="0"/>
                </a:lnTo>
                <a:lnTo>
                  <a:pt x="240" y="1"/>
                </a:lnTo>
                <a:lnTo>
                  <a:pt x="250" y="1"/>
                </a:lnTo>
                <a:lnTo>
                  <a:pt x="258" y="1"/>
                </a:lnTo>
                <a:lnTo>
                  <a:pt x="266" y="1"/>
                </a:lnTo>
                <a:lnTo>
                  <a:pt x="274" y="1"/>
                </a:lnTo>
                <a:lnTo>
                  <a:pt x="280" y="1"/>
                </a:lnTo>
                <a:lnTo>
                  <a:pt x="286" y="1"/>
                </a:lnTo>
                <a:lnTo>
                  <a:pt x="290" y="1"/>
                </a:lnTo>
                <a:lnTo>
                  <a:pt x="295" y="1"/>
                </a:lnTo>
                <a:lnTo>
                  <a:pt x="299" y="1"/>
                </a:lnTo>
                <a:lnTo>
                  <a:pt x="302" y="1"/>
                </a:lnTo>
                <a:lnTo>
                  <a:pt x="306" y="1"/>
                </a:lnTo>
                <a:lnTo>
                  <a:pt x="308" y="1"/>
                </a:lnTo>
                <a:lnTo>
                  <a:pt x="311" y="1"/>
                </a:lnTo>
                <a:lnTo>
                  <a:pt x="313" y="1"/>
                </a:lnTo>
                <a:lnTo>
                  <a:pt x="316" y="1"/>
                </a:lnTo>
                <a:lnTo>
                  <a:pt x="317" y="1"/>
                </a:lnTo>
                <a:lnTo>
                  <a:pt x="319" y="1"/>
                </a:lnTo>
                <a:lnTo>
                  <a:pt x="322" y="2"/>
                </a:lnTo>
                <a:lnTo>
                  <a:pt x="323" y="2"/>
                </a:lnTo>
                <a:lnTo>
                  <a:pt x="325" y="2"/>
                </a:lnTo>
                <a:lnTo>
                  <a:pt x="326" y="2"/>
                </a:lnTo>
                <a:lnTo>
                  <a:pt x="329" y="2"/>
                </a:lnTo>
                <a:lnTo>
                  <a:pt x="330" y="2"/>
                </a:lnTo>
                <a:lnTo>
                  <a:pt x="332" y="2"/>
                </a:lnTo>
                <a:lnTo>
                  <a:pt x="334" y="2"/>
                </a:lnTo>
                <a:lnTo>
                  <a:pt x="335" y="2"/>
                </a:lnTo>
                <a:lnTo>
                  <a:pt x="336" y="2"/>
                </a:lnTo>
                <a:lnTo>
                  <a:pt x="337" y="2"/>
                </a:lnTo>
                <a:lnTo>
                  <a:pt x="338" y="3"/>
                </a:lnTo>
                <a:lnTo>
                  <a:pt x="340" y="3"/>
                </a:lnTo>
                <a:lnTo>
                  <a:pt x="341" y="3"/>
                </a:lnTo>
                <a:lnTo>
                  <a:pt x="342" y="3"/>
                </a:lnTo>
                <a:lnTo>
                  <a:pt x="343" y="3"/>
                </a:lnTo>
                <a:lnTo>
                  <a:pt x="344" y="3"/>
                </a:lnTo>
                <a:lnTo>
                  <a:pt x="346" y="3"/>
                </a:lnTo>
                <a:lnTo>
                  <a:pt x="347" y="3"/>
                </a:lnTo>
                <a:lnTo>
                  <a:pt x="348" y="3"/>
                </a:lnTo>
                <a:lnTo>
                  <a:pt x="349" y="3"/>
                </a:lnTo>
                <a:lnTo>
                  <a:pt x="350" y="4"/>
                </a:lnTo>
                <a:lnTo>
                  <a:pt x="352" y="4"/>
                </a:lnTo>
                <a:lnTo>
                  <a:pt x="353" y="4"/>
                </a:lnTo>
                <a:lnTo>
                  <a:pt x="354" y="4"/>
                </a:lnTo>
                <a:lnTo>
                  <a:pt x="356" y="4"/>
                </a:lnTo>
                <a:lnTo>
                  <a:pt x="358" y="4"/>
                </a:lnTo>
                <a:lnTo>
                  <a:pt x="359" y="6"/>
                </a:lnTo>
                <a:lnTo>
                  <a:pt x="360" y="6"/>
                </a:lnTo>
                <a:lnTo>
                  <a:pt x="362" y="6"/>
                </a:lnTo>
                <a:lnTo>
                  <a:pt x="364" y="6"/>
                </a:lnTo>
                <a:lnTo>
                  <a:pt x="366" y="6"/>
                </a:lnTo>
                <a:lnTo>
                  <a:pt x="367" y="7"/>
                </a:lnTo>
                <a:lnTo>
                  <a:pt x="370" y="7"/>
                </a:lnTo>
                <a:lnTo>
                  <a:pt x="371" y="7"/>
                </a:lnTo>
                <a:lnTo>
                  <a:pt x="373" y="7"/>
                </a:lnTo>
                <a:lnTo>
                  <a:pt x="374" y="7"/>
                </a:lnTo>
                <a:lnTo>
                  <a:pt x="376" y="8"/>
                </a:lnTo>
                <a:lnTo>
                  <a:pt x="377" y="8"/>
                </a:lnTo>
                <a:lnTo>
                  <a:pt x="378" y="8"/>
                </a:lnTo>
                <a:lnTo>
                  <a:pt x="379" y="8"/>
                </a:lnTo>
                <a:lnTo>
                  <a:pt x="380" y="8"/>
                </a:lnTo>
                <a:lnTo>
                  <a:pt x="382" y="8"/>
                </a:lnTo>
                <a:lnTo>
                  <a:pt x="383" y="9"/>
                </a:lnTo>
                <a:lnTo>
                  <a:pt x="384" y="9"/>
                </a:lnTo>
                <a:lnTo>
                  <a:pt x="385" y="9"/>
                </a:lnTo>
                <a:lnTo>
                  <a:pt x="386" y="9"/>
                </a:lnTo>
                <a:lnTo>
                  <a:pt x="388" y="9"/>
                </a:lnTo>
                <a:lnTo>
                  <a:pt x="388" y="10"/>
                </a:lnTo>
                <a:lnTo>
                  <a:pt x="389" y="10"/>
                </a:lnTo>
                <a:lnTo>
                  <a:pt x="390" y="10"/>
                </a:lnTo>
                <a:lnTo>
                  <a:pt x="391" y="10"/>
                </a:lnTo>
                <a:lnTo>
                  <a:pt x="392" y="10"/>
                </a:lnTo>
                <a:lnTo>
                  <a:pt x="394" y="12"/>
                </a:lnTo>
                <a:lnTo>
                  <a:pt x="395" y="12"/>
                </a:lnTo>
                <a:lnTo>
                  <a:pt x="396" y="12"/>
                </a:lnTo>
                <a:lnTo>
                  <a:pt x="398" y="13"/>
                </a:lnTo>
                <a:lnTo>
                  <a:pt x="400" y="13"/>
                </a:lnTo>
                <a:lnTo>
                  <a:pt x="401" y="14"/>
                </a:lnTo>
                <a:lnTo>
                  <a:pt x="403" y="14"/>
                </a:lnTo>
                <a:lnTo>
                  <a:pt x="404" y="14"/>
                </a:lnTo>
                <a:lnTo>
                  <a:pt x="407" y="15"/>
                </a:lnTo>
                <a:lnTo>
                  <a:pt x="408" y="15"/>
                </a:lnTo>
                <a:lnTo>
                  <a:pt x="410" y="16"/>
                </a:lnTo>
                <a:lnTo>
                  <a:pt x="413" y="18"/>
                </a:lnTo>
                <a:lnTo>
                  <a:pt x="415" y="18"/>
                </a:lnTo>
                <a:lnTo>
                  <a:pt x="416" y="19"/>
                </a:lnTo>
                <a:lnTo>
                  <a:pt x="419" y="19"/>
                </a:lnTo>
                <a:lnTo>
                  <a:pt x="420" y="20"/>
                </a:lnTo>
                <a:lnTo>
                  <a:pt x="422" y="20"/>
                </a:lnTo>
                <a:lnTo>
                  <a:pt x="424" y="20"/>
                </a:lnTo>
                <a:lnTo>
                  <a:pt x="425" y="21"/>
                </a:lnTo>
                <a:lnTo>
                  <a:pt x="426" y="21"/>
                </a:lnTo>
                <a:lnTo>
                  <a:pt x="427" y="22"/>
                </a:lnTo>
                <a:lnTo>
                  <a:pt x="428" y="22"/>
                </a:lnTo>
                <a:lnTo>
                  <a:pt x="430" y="22"/>
                </a:lnTo>
                <a:lnTo>
                  <a:pt x="431" y="24"/>
                </a:lnTo>
                <a:lnTo>
                  <a:pt x="432" y="24"/>
                </a:lnTo>
                <a:lnTo>
                  <a:pt x="433" y="24"/>
                </a:lnTo>
                <a:lnTo>
                  <a:pt x="434" y="25"/>
                </a:lnTo>
                <a:lnTo>
                  <a:pt x="436" y="25"/>
                </a:lnTo>
                <a:lnTo>
                  <a:pt x="437" y="25"/>
                </a:lnTo>
                <a:lnTo>
                  <a:pt x="438" y="26"/>
                </a:lnTo>
                <a:lnTo>
                  <a:pt x="439" y="26"/>
                </a:lnTo>
                <a:lnTo>
                  <a:pt x="439" y="27"/>
                </a:lnTo>
                <a:lnTo>
                  <a:pt x="440" y="27"/>
                </a:lnTo>
                <a:lnTo>
                  <a:pt x="442" y="27"/>
                </a:lnTo>
                <a:lnTo>
                  <a:pt x="443" y="28"/>
                </a:lnTo>
                <a:lnTo>
                  <a:pt x="444" y="28"/>
                </a:lnTo>
                <a:lnTo>
                  <a:pt x="446" y="30"/>
                </a:lnTo>
                <a:lnTo>
                  <a:pt x="448" y="31"/>
                </a:lnTo>
                <a:lnTo>
                  <a:pt x="449" y="31"/>
                </a:lnTo>
                <a:lnTo>
                  <a:pt x="450" y="32"/>
                </a:lnTo>
                <a:lnTo>
                  <a:pt x="452" y="33"/>
                </a:lnTo>
                <a:lnTo>
                  <a:pt x="454" y="33"/>
                </a:lnTo>
                <a:lnTo>
                  <a:pt x="456" y="34"/>
                </a:lnTo>
                <a:lnTo>
                  <a:pt x="457" y="36"/>
                </a:lnTo>
                <a:lnTo>
                  <a:pt x="460" y="37"/>
                </a:lnTo>
                <a:lnTo>
                  <a:pt x="461" y="37"/>
                </a:lnTo>
                <a:lnTo>
                  <a:pt x="463" y="38"/>
                </a:lnTo>
                <a:lnTo>
                  <a:pt x="465" y="39"/>
                </a:lnTo>
                <a:lnTo>
                  <a:pt x="466" y="39"/>
                </a:lnTo>
                <a:lnTo>
                  <a:pt x="467" y="40"/>
                </a:lnTo>
                <a:lnTo>
                  <a:pt x="468" y="40"/>
                </a:lnTo>
                <a:lnTo>
                  <a:pt x="469" y="42"/>
                </a:lnTo>
                <a:lnTo>
                  <a:pt x="471" y="42"/>
                </a:lnTo>
                <a:lnTo>
                  <a:pt x="472" y="43"/>
                </a:lnTo>
                <a:lnTo>
                  <a:pt x="473" y="43"/>
                </a:lnTo>
                <a:lnTo>
                  <a:pt x="474" y="44"/>
                </a:lnTo>
                <a:lnTo>
                  <a:pt x="475" y="44"/>
                </a:lnTo>
                <a:lnTo>
                  <a:pt x="477" y="45"/>
                </a:lnTo>
                <a:lnTo>
                  <a:pt x="478" y="45"/>
                </a:lnTo>
                <a:lnTo>
                  <a:pt x="479" y="46"/>
                </a:lnTo>
                <a:lnTo>
                  <a:pt x="480" y="48"/>
                </a:lnTo>
                <a:lnTo>
                  <a:pt x="481" y="48"/>
                </a:lnTo>
                <a:lnTo>
                  <a:pt x="483" y="48"/>
                </a:lnTo>
                <a:lnTo>
                  <a:pt x="484" y="49"/>
                </a:lnTo>
                <a:lnTo>
                  <a:pt x="485" y="49"/>
                </a:lnTo>
                <a:lnTo>
                  <a:pt x="486" y="50"/>
                </a:lnTo>
                <a:lnTo>
                  <a:pt x="487" y="50"/>
                </a:lnTo>
                <a:lnTo>
                  <a:pt x="489" y="51"/>
                </a:lnTo>
                <a:lnTo>
                  <a:pt x="490" y="52"/>
                </a:lnTo>
                <a:lnTo>
                  <a:pt x="491" y="52"/>
                </a:lnTo>
                <a:lnTo>
                  <a:pt x="492" y="54"/>
                </a:lnTo>
                <a:lnTo>
                  <a:pt x="493" y="55"/>
                </a:lnTo>
                <a:lnTo>
                  <a:pt x="496" y="56"/>
                </a:lnTo>
                <a:lnTo>
                  <a:pt x="497" y="56"/>
                </a:lnTo>
                <a:lnTo>
                  <a:pt x="499" y="57"/>
                </a:lnTo>
                <a:lnTo>
                  <a:pt x="501" y="58"/>
                </a:lnTo>
                <a:lnTo>
                  <a:pt x="502" y="60"/>
                </a:lnTo>
                <a:lnTo>
                  <a:pt x="503" y="60"/>
                </a:lnTo>
                <a:lnTo>
                  <a:pt x="504" y="61"/>
                </a:lnTo>
                <a:lnTo>
                  <a:pt x="505" y="61"/>
                </a:lnTo>
                <a:lnTo>
                  <a:pt x="507" y="62"/>
                </a:lnTo>
                <a:lnTo>
                  <a:pt x="508" y="62"/>
                </a:lnTo>
                <a:lnTo>
                  <a:pt x="509" y="63"/>
                </a:lnTo>
                <a:lnTo>
                  <a:pt x="510" y="63"/>
                </a:lnTo>
                <a:lnTo>
                  <a:pt x="510" y="64"/>
                </a:lnTo>
                <a:lnTo>
                  <a:pt x="511" y="64"/>
                </a:lnTo>
                <a:lnTo>
                  <a:pt x="513" y="66"/>
                </a:lnTo>
                <a:lnTo>
                  <a:pt x="514" y="66"/>
                </a:lnTo>
                <a:lnTo>
                  <a:pt x="515" y="67"/>
                </a:lnTo>
                <a:lnTo>
                  <a:pt x="516" y="68"/>
                </a:lnTo>
                <a:lnTo>
                  <a:pt x="517" y="68"/>
                </a:lnTo>
                <a:lnTo>
                  <a:pt x="519" y="69"/>
                </a:lnTo>
                <a:lnTo>
                  <a:pt x="520" y="69"/>
                </a:lnTo>
                <a:lnTo>
                  <a:pt x="521" y="70"/>
                </a:lnTo>
                <a:lnTo>
                  <a:pt x="522" y="72"/>
                </a:lnTo>
                <a:lnTo>
                  <a:pt x="523" y="72"/>
                </a:lnTo>
                <a:lnTo>
                  <a:pt x="525" y="73"/>
                </a:lnTo>
                <a:lnTo>
                  <a:pt x="526" y="73"/>
                </a:lnTo>
                <a:lnTo>
                  <a:pt x="527" y="74"/>
                </a:lnTo>
                <a:lnTo>
                  <a:pt x="528" y="75"/>
                </a:lnTo>
                <a:lnTo>
                  <a:pt x="529" y="75"/>
                </a:lnTo>
                <a:lnTo>
                  <a:pt x="531" y="76"/>
                </a:lnTo>
                <a:lnTo>
                  <a:pt x="532" y="78"/>
                </a:lnTo>
                <a:lnTo>
                  <a:pt x="533" y="79"/>
                </a:lnTo>
                <a:lnTo>
                  <a:pt x="534" y="79"/>
                </a:lnTo>
                <a:lnTo>
                  <a:pt x="535" y="80"/>
                </a:lnTo>
                <a:lnTo>
                  <a:pt x="537" y="80"/>
                </a:lnTo>
                <a:lnTo>
                  <a:pt x="538" y="81"/>
                </a:lnTo>
                <a:lnTo>
                  <a:pt x="539" y="82"/>
                </a:lnTo>
                <a:lnTo>
                  <a:pt x="540" y="82"/>
                </a:lnTo>
                <a:lnTo>
                  <a:pt x="540" y="84"/>
                </a:lnTo>
                <a:lnTo>
                  <a:pt x="541" y="84"/>
                </a:lnTo>
                <a:lnTo>
                  <a:pt x="543" y="85"/>
                </a:lnTo>
                <a:lnTo>
                  <a:pt x="544" y="85"/>
                </a:lnTo>
                <a:lnTo>
                  <a:pt x="545" y="86"/>
                </a:lnTo>
                <a:lnTo>
                  <a:pt x="546" y="87"/>
                </a:lnTo>
                <a:lnTo>
                  <a:pt x="547" y="88"/>
                </a:lnTo>
                <a:lnTo>
                  <a:pt x="549" y="88"/>
                </a:lnTo>
                <a:lnTo>
                  <a:pt x="550" y="90"/>
                </a:lnTo>
                <a:lnTo>
                  <a:pt x="551" y="91"/>
                </a:lnTo>
                <a:lnTo>
                  <a:pt x="552" y="92"/>
                </a:lnTo>
                <a:lnTo>
                  <a:pt x="553" y="92"/>
                </a:lnTo>
                <a:lnTo>
                  <a:pt x="553" y="93"/>
                </a:lnTo>
                <a:lnTo>
                  <a:pt x="555" y="93"/>
                </a:lnTo>
                <a:lnTo>
                  <a:pt x="556" y="94"/>
                </a:lnTo>
                <a:lnTo>
                  <a:pt x="557" y="96"/>
                </a:lnTo>
                <a:lnTo>
                  <a:pt x="558" y="96"/>
                </a:lnTo>
                <a:lnTo>
                  <a:pt x="558" y="97"/>
                </a:lnTo>
                <a:lnTo>
                  <a:pt x="559" y="97"/>
                </a:lnTo>
                <a:lnTo>
                  <a:pt x="559" y="98"/>
                </a:lnTo>
                <a:lnTo>
                  <a:pt x="561" y="98"/>
                </a:lnTo>
                <a:lnTo>
                  <a:pt x="562" y="99"/>
                </a:lnTo>
                <a:lnTo>
                  <a:pt x="563" y="99"/>
                </a:lnTo>
                <a:lnTo>
                  <a:pt x="563" y="100"/>
                </a:lnTo>
                <a:lnTo>
                  <a:pt x="564" y="100"/>
                </a:lnTo>
                <a:lnTo>
                  <a:pt x="564" y="102"/>
                </a:lnTo>
                <a:lnTo>
                  <a:pt x="565" y="102"/>
                </a:lnTo>
                <a:lnTo>
                  <a:pt x="567" y="103"/>
                </a:lnTo>
                <a:lnTo>
                  <a:pt x="568" y="103"/>
                </a:lnTo>
                <a:lnTo>
                  <a:pt x="568" y="104"/>
                </a:lnTo>
                <a:lnTo>
                  <a:pt x="569" y="104"/>
                </a:lnTo>
                <a:lnTo>
                  <a:pt x="570" y="105"/>
                </a:lnTo>
                <a:lnTo>
                  <a:pt x="571" y="106"/>
                </a:lnTo>
                <a:lnTo>
                  <a:pt x="573" y="106"/>
                </a:lnTo>
                <a:lnTo>
                  <a:pt x="574" y="108"/>
                </a:lnTo>
                <a:lnTo>
                  <a:pt x="575" y="108"/>
                </a:lnTo>
                <a:lnTo>
                  <a:pt x="575" y="109"/>
                </a:lnTo>
                <a:lnTo>
                  <a:pt x="576" y="110"/>
                </a:lnTo>
                <a:lnTo>
                  <a:pt x="577" y="110"/>
                </a:lnTo>
                <a:lnTo>
                  <a:pt x="579" y="111"/>
                </a:lnTo>
                <a:lnTo>
                  <a:pt x="580" y="111"/>
                </a:lnTo>
                <a:lnTo>
                  <a:pt x="581" y="112"/>
                </a:lnTo>
                <a:lnTo>
                  <a:pt x="582" y="114"/>
                </a:lnTo>
                <a:lnTo>
                  <a:pt x="583" y="114"/>
                </a:lnTo>
                <a:lnTo>
                  <a:pt x="583" y="115"/>
                </a:lnTo>
                <a:lnTo>
                  <a:pt x="585" y="115"/>
                </a:lnTo>
                <a:lnTo>
                  <a:pt x="586" y="116"/>
                </a:lnTo>
                <a:lnTo>
                  <a:pt x="587" y="117"/>
                </a:lnTo>
                <a:lnTo>
                  <a:pt x="588" y="117"/>
                </a:lnTo>
                <a:lnTo>
                  <a:pt x="588" y="118"/>
                </a:lnTo>
                <a:lnTo>
                  <a:pt x="589" y="118"/>
                </a:lnTo>
                <a:lnTo>
                  <a:pt x="589" y="120"/>
                </a:lnTo>
                <a:lnTo>
                  <a:pt x="591" y="120"/>
                </a:lnTo>
                <a:lnTo>
                  <a:pt x="592" y="121"/>
                </a:lnTo>
                <a:lnTo>
                  <a:pt x="593" y="122"/>
                </a:lnTo>
                <a:lnTo>
                  <a:pt x="593" y="123"/>
                </a:lnTo>
                <a:lnTo>
                  <a:pt x="594" y="123"/>
                </a:lnTo>
                <a:lnTo>
                  <a:pt x="594" y="124"/>
                </a:lnTo>
                <a:lnTo>
                  <a:pt x="595" y="124"/>
                </a:lnTo>
                <a:lnTo>
                  <a:pt x="597" y="126"/>
                </a:lnTo>
                <a:lnTo>
                  <a:pt x="597" y="127"/>
                </a:lnTo>
                <a:lnTo>
                  <a:pt x="598" y="128"/>
                </a:lnTo>
                <a:lnTo>
                  <a:pt x="599" y="129"/>
                </a:lnTo>
                <a:lnTo>
                  <a:pt x="600" y="129"/>
                </a:lnTo>
                <a:lnTo>
                  <a:pt x="601" y="130"/>
                </a:lnTo>
                <a:lnTo>
                  <a:pt x="603" y="132"/>
                </a:lnTo>
                <a:lnTo>
                  <a:pt x="604" y="133"/>
                </a:lnTo>
                <a:lnTo>
                  <a:pt x="605" y="134"/>
                </a:lnTo>
                <a:lnTo>
                  <a:pt x="605" y="135"/>
                </a:lnTo>
                <a:lnTo>
                  <a:pt x="606" y="136"/>
                </a:lnTo>
                <a:lnTo>
                  <a:pt x="607" y="138"/>
                </a:lnTo>
                <a:lnTo>
                  <a:pt x="609" y="139"/>
                </a:lnTo>
                <a:lnTo>
                  <a:pt x="610" y="140"/>
                </a:lnTo>
                <a:lnTo>
                  <a:pt x="611" y="141"/>
                </a:lnTo>
                <a:lnTo>
                  <a:pt x="612" y="142"/>
                </a:lnTo>
                <a:lnTo>
                  <a:pt x="612" y="144"/>
                </a:lnTo>
                <a:lnTo>
                  <a:pt x="613" y="144"/>
                </a:lnTo>
                <a:lnTo>
                  <a:pt x="613" y="145"/>
                </a:lnTo>
                <a:lnTo>
                  <a:pt x="615" y="145"/>
                </a:lnTo>
                <a:lnTo>
                  <a:pt x="616" y="146"/>
                </a:lnTo>
                <a:lnTo>
                  <a:pt x="616" y="147"/>
                </a:lnTo>
                <a:lnTo>
                  <a:pt x="617" y="147"/>
                </a:lnTo>
                <a:lnTo>
                  <a:pt x="617" y="148"/>
                </a:lnTo>
                <a:lnTo>
                  <a:pt x="618" y="150"/>
                </a:lnTo>
                <a:lnTo>
                  <a:pt x="619" y="151"/>
                </a:lnTo>
                <a:lnTo>
                  <a:pt x="621" y="152"/>
                </a:lnTo>
                <a:lnTo>
                  <a:pt x="621" y="153"/>
                </a:lnTo>
                <a:lnTo>
                  <a:pt x="622" y="154"/>
                </a:lnTo>
                <a:lnTo>
                  <a:pt x="623" y="156"/>
                </a:lnTo>
                <a:lnTo>
                  <a:pt x="624" y="157"/>
                </a:lnTo>
                <a:lnTo>
                  <a:pt x="625" y="158"/>
                </a:lnTo>
                <a:lnTo>
                  <a:pt x="627" y="159"/>
                </a:lnTo>
                <a:lnTo>
                  <a:pt x="628" y="160"/>
                </a:lnTo>
                <a:lnTo>
                  <a:pt x="629" y="162"/>
                </a:lnTo>
                <a:lnTo>
                  <a:pt x="630" y="164"/>
                </a:lnTo>
                <a:lnTo>
                  <a:pt x="631" y="165"/>
                </a:lnTo>
                <a:lnTo>
                  <a:pt x="633" y="166"/>
                </a:lnTo>
                <a:lnTo>
                  <a:pt x="634" y="168"/>
                </a:lnTo>
                <a:lnTo>
                  <a:pt x="635" y="170"/>
                </a:lnTo>
                <a:lnTo>
                  <a:pt x="636" y="171"/>
                </a:lnTo>
                <a:lnTo>
                  <a:pt x="637" y="172"/>
                </a:lnTo>
                <a:lnTo>
                  <a:pt x="639" y="174"/>
                </a:lnTo>
                <a:lnTo>
                  <a:pt x="639" y="175"/>
                </a:lnTo>
                <a:lnTo>
                  <a:pt x="640" y="175"/>
                </a:lnTo>
                <a:lnTo>
                  <a:pt x="641" y="176"/>
                </a:lnTo>
                <a:lnTo>
                  <a:pt x="641" y="177"/>
                </a:lnTo>
                <a:lnTo>
                  <a:pt x="642" y="178"/>
                </a:lnTo>
                <a:lnTo>
                  <a:pt x="643" y="180"/>
                </a:lnTo>
                <a:lnTo>
                  <a:pt x="645" y="181"/>
                </a:lnTo>
                <a:lnTo>
                  <a:pt x="645" y="182"/>
                </a:lnTo>
                <a:lnTo>
                  <a:pt x="646" y="183"/>
                </a:lnTo>
                <a:lnTo>
                  <a:pt x="647" y="184"/>
                </a:lnTo>
                <a:lnTo>
                  <a:pt x="648" y="186"/>
                </a:lnTo>
                <a:lnTo>
                  <a:pt x="648" y="187"/>
                </a:lnTo>
                <a:lnTo>
                  <a:pt x="649" y="188"/>
                </a:lnTo>
                <a:lnTo>
                  <a:pt x="651" y="189"/>
                </a:lnTo>
                <a:lnTo>
                  <a:pt x="651" y="190"/>
                </a:lnTo>
                <a:lnTo>
                  <a:pt x="652" y="192"/>
                </a:lnTo>
                <a:lnTo>
                  <a:pt x="653" y="193"/>
                </a:lnTo>
                <a:lnTo>
                  <a:pt x="654" y="194"/>
                </a:lnTo>
                <a:lnTo>
                  <a:pt x="655" y="195"/>
                </a:lnTo>
                <a:lnTo>
                  <a:pt x="657" y="198"/>
                </a:lnTo>
                <a:lnTo>
                  <a:pt x="658" y="199"/>
                </a:lnTo>
                <a:lnTo>
                  <a:pt x="659" y="200"/>
                </a:lnTo>
                <a:lnTo>
                  <a:pt x="660" y="202"/>
                </a:lnTo>
                <a:lnTo>
                  <a:pt x="661" y="205"/>
                </a:lnTo>
                <a:lnTo>
                  <a:pt x="663" y="206"/>
                </a:lnTo>
                <a:lnTo>
                  <a:pt x="664" y="208"/>
                </a:lnTo>
                <a:lnTo>
                  <a:pt x="665" y="210"/>
                </a:lnTo>
                <a:lnTo>
                  <a:pt x="666" y="211"/>
                </a:lnTo>
                <a:lnTo>
                  <a:pt x="667" y="212"/>
                </a:lnTo>
                <a:lnTo>
                  <a:pt x="669" y="213"/>
                </a:lnTo>
                <a:lnTo>
                  <a:pt x="669" y="214"/>
                </a:lnTo>
                <a:lnTo>
                  <a:pt x="670" y="216"/>
                </a:lnTo>
                <a:lnTo>
                  <a:pt x="671" y="217"/>
                </a:lnTo>
                <a:lnTo>
                  <a:pt x="671" y="218"/>
                </a:lnTo>
                <a:lnTo>
                  <a:pt x="672" y="219"/>
                </a:lnTo>
                <a:lnTo>
                  <a:pt x="673" y="220"/>
                </a:lnTo>
                <a:lnTo>
                  <a:pt x="673" y="222"/>
                </a:lnTo>
                <a:lnTo>
                  <a:pt x="675" y="223"/>
                </a:lnTo>
                <a:lnTo>
                  <a:pt x="675" y="224"/>
                </a:lnTo>
                <a:lnTo>
                  <a:pt x="676" y="225"/>
                </a:lnTo>
                <a:lnTo>
                  <a:pt x="677" y="225"/>
                </a:lnTo>
                <a:lnTo>
                  <a:pt x="677" y="226"/>
                </a:lnTo>
                <a:lnTo>
                  <a:pt x="678" y="228"/>
                </a:lnTo>
                <a:lnTo>
                  <a:pt x="679" y="229"/>
                </a:lnTo>
                <a:lnTo>
                  <a:pt x="679" y="230"/>
                </a:lnTo>
                <a:lnTo>
                  <a:pt x="681" y="231"/>
                </a:lnTo>
                <a:lnTo>
                  <a:pt x="682" y="232"/>
                </a:lnTo>
                <a:lnTo>
                  <a:pt x="682" y="234"/>
                </a:lnTo>
                <a:lnTo>
                  <a:pt x="683" y="235"/>
                </a:lnTo>
                <a:lnTo>
                  <a:pt x="684" y="236"/>
                </a:lnTo>
                <a:lnTo>
                  <a:pt x="685" y="238"/>
                </a:lnTo>
                <a:lnTo>
                  <a:pt x="687" y="240"/>
                </a:lnTo>
                <a:lnTo>
                  <a:pt x="688" y="241"/>
                </a:lnTo>
                <a:lnTo>
                  <a:pt x="689" y="243"/>
                </a:lnTo>
                <a:lnTo>
                  <a:pt x="690" y="246"/>
                </a:lnTo>
                <a:lnTo>
                  <a:pt x="693" y="247"/>
                </a:lnTo>
                <a:lnTo>
                  <a:pt x="694" y="249"/>
                </a:lnTo>
                <a:lnTo>
                  <a:pt x="695" y="250"/>
                </a:lnTo>
                <a:lnTo>
                  <a:pt x="696" y="253"/>
                </a:lnTo>
                <a:lnTo>
                  <a:pt x="697" y="254"/>
                </a:lnTo>
                <a:lnTo>
                  <a:pt x="699" y="255"/>
                </a:lnTo>
                <a:lnTo>
                  <a:pt x="699" y="256"/>
                </a:lnTo>
                <a:lnTo>
                  <a:pt x="700" y="258"/>
                </a:lnTo>
                <a:lnTo>
                  <a:pt x="701" y="259"/>
                </a:lnTo>
                <a:lnTo>
                  <a:pt x="702" y="260"/>
                </a:lnTo>
                <a:lnTo>
                  <a:pt x="702" y="261"/>
                </a:lnTo>
                <a:lnTo>
                  <a:pt x="703" y="262"/>
                </a:lnTo>
                <a:lnTo>
                  <a:pt x="703" y="264"/>
                </a:lnTo>
                <a:lnTo>
                  <a:pt x="705" y="265"/>
                </a:lnTo>
                <a:lnTo>
                  <a:pt x="705" y="266"/>
                </a:lnTo>
                <a:lnTo>
                  <a:pt x="706" y="266"/>
                </a:lnTo>
                <a:lnTo>
                  <a:pt x="706" y="267"/>
                </a:lnTo>
                <a:lnTo>
                  <a:pt x="707" y="268"/>
                </a:lnTo>
                <a:lnTo>
                  <a:pt x="707" y="270"/>
                </a:lnTo>
                <a:lnTo>
                  <a:pt x="708" y="271"/>
                </a:lnTo>
                <a:lnTo>
                  <a:pt x="709" y="272"/>
                </a:lnTo>
                <a:lnTo>
                  <a:pt x="709" y="273"/>
                </a:lnTo>
                <a:lnTo>
                  <a:pt x="711" y="274"/>
                </a:lnTo>
                <a:lnTo>
                  <a:pt x="712" y="276"/>
                </a:lnTo>
                <a:lnTo>
                  <a:pt x="712" y="277"/>
                </a:lnTo>
                <a:lnTo>
                  <a:pt x="713" y="278"/>
                </a:lnTo>
                <a:lnTo>
                  <a:pt x="713" y="279"/>
                </a:lnTo>
                <a:lnTo>
                  <a:pt x="714" y="280"/>
                </a:lnTo>
                <a:lnTo>
                  <a:pt x="715" y="282"/>
                </a:lnTo>
                <a:lnTo>
                  <a:pt x="715" y="283"/>
                </a:lnTo>
                <a:lnTo>
                  <a:pt x="717" y="285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7" name="Freeform 147">
            <a:extLst>
              <a:ext uri="{FF2B5EF4-FFF2-40B4-BE49-F238E27FC236}">
                <a16:creationId xmlns:a16="http://schemas.microsoft.com/office/drawing/2014/main" id="{43A9EC92-80C4-7848-93A0-932965183CCD}"/>
              </a:ext>
            </a:extLst>
          </p:cNvPr>
          <p:cNvSpPr>
            <a:spLocks/>
          </p:cNvSpPr>
          <p:nvPr/>
        </p:nvSpPr>
        <p:spPr bwMode="auto">
          <a:xfrm>
            <a:off x="5616575" y="4149725"/>
            <a:ext cx="568325" cy="227013"/>
          </a:xfrm>
          <a:custGeom>
            <a:avLst/>
            <a:gdLst>
              <a:gd name="T0" fmla="*/ 2147483647 w 717"/>
              <a:gd name="T1" fmla="*/ 2147483647 h 286"/>
              <a:gd name="T2" fmla="*/ 2147483647 w 717"/>
              <a:gd name="T3" fmla="*/ 2147483647 h 286"/>
              <a:gd name="T4" fmla="*/ 2147483647 w 717"/>
              <a:gd name="T5" fmla="*/ 2147483647 h 286"/>
              <a:gd name="T6" fmla="*/ 2147483647 w 717"/>
              <a:gd name="T7" fmla="*/ 2147483647 h 286"/>
              <a:gd name="T8" fmla="*/ 2147483647 w 717"/>
              <a:gd name="T9" fmla="*/ 2147483647 h 286"/>
              <a:gd name="T10" fmla="*/ 2147483647 w 717"/>
              <a:gd name="T11" fmla="*/ 2147483647 h 286"/>
              <a:gd name="T12" fmla="*/ 2147483647 w 717"/>
              <a:gd name="T13" fmla="*/ 2147483647 h 286"/>
              <a:gd name="T14" fmla="*/ 2147483647 w 717"/>
              <a:gd name="T15" fmla="*/ 2147483647 h 286"/>
              <a:gd name="T16" fmla="*/ 2147483647 w 717"/>
              <a:gd name="T17" fmla="*/ 2147483647 h 286"/>
              <a:gd name="T18" fmla="*/ 2147483647 w 717"/>
              <a:gd name="T19" fmla="*/ 2147483647 h 286"/>
              <a:gd name="T20" fmla="*/ 2147483647 w 717"/>
              <a:gd name="T21" fmla="*/ 2147483647 h 286"/>
              <a:gd name="T22" fmla="*/ 2147483647 w 717"/>
              <a:gd name="T23" fmla="*/ 2147483647 h 286"/>
              <a:gd name="T24" fmla="*/ 2147483647 w 717"/>
              <a:gd name="T25" fmla="*/ 2147483647 h 286"/>
              <a:gd name="T26" fmla="*/ 2147483647 w 717"/>
              <a:gd name="T27" fmla="*/ 2147483647 h 286"/>
              <a:gd name="T28" fmla="*/ 2147483647 w 717"/>
              <a:gd name="T29" fmla="*/ 2147483647 h 286"/>
              <a:gd name="T30" fmla="*/ 2147483647 w 717"/>
              <a:gd name="T31" fmla="*/ 2147483647 h 286"/>
              <a:gd name="T32" fmla="*/ 2147483647 w 717"/>
              <a:gd name="T33" fmla="*/ 2147483647 h 286"/>
              <a:gd name="T34" fmla="*/ 2147483647 w 717"/>
              <a:gd name="T35" fmla="*/ 2147483647 h 286"/>
              <a:gd name="T36" fmla="*/ 2147483647 w 717"/>
              <a:gd name="T37" fmla="*/ 2147483647 h 286"/>
              <a:gd name="T38" fmla="*/ 2147483647 w 717"/>
              <a:gd name="T39" fmla="*/ 2147483647 h 286"/>
              <a:gd name="T40" fmla="*/ 2147483647 w 717"/>
              <a:gd name="T41" fmla="*/ 2147483647 h 286"/>
              <a:gd name="T42" fmla="*/ 2147483647 w 717"/>
              <a:gd name="T43" fmla="*/ 2147483647 h 286"/>
              <a:gd name="T44" fmla="*/ 2147483647 w 717"/>
              <a:gd name="T45" fmla="*/ 2147483647 h 286"/>
              <a:gd name="T46" fmla="*/ 2147483647 w 717"/>
              <a:gd name="T47" fmla="*/ 2147483647 h 286"/>
              <a:gd name="T48" fmla="*/ 2147483647 w 717"/>
              <a:gd name="T49" fmla="*/ 2147483647 h 286"/>
              <a:gd name="T50" fmla="*/ 2147483647 w 717"/>
              <a:gd name="T51" fmla="*/ 2147483647 h 286"/>
              <a:gd name="T52" fmla="*/ 2147483647 w 717"/>
              <a:gd name="T53" fmla="*/ 2147483647 h 286"/>
              <a:gd name="T54" fmla="*/ 2147483647 w 717"/>
              <a:gd name="T55" fmla="*/ 2147483647 h 286"/>
              <a:gd name="T56" fmla="*/ 2147483647 w 717"/>
              <a:gd name="T57" fmla="*/ 2147483647 h 286"/>
              <a:gd name="T58" fmla="*/ 2147483647 w 717"/>
              <a:gd name="T59" fmla="*/ 2147483647 h 286"/>
              <a:gd name="T60" fmla="*/ 2147483647 w 717"/>
              <a:gd name="T61" fmla="*/ 2147483647 h 286"/>
              <a:gd name="T62" fmla="*/ 2147483647 w 717"/>
              <a:gd name="T63" fmla="*/ 2147483647 h 286"/>
              <a:gd name="T64" fmla="*/ 2147483647 w 717"/>
              <a:gd name="T65" fmla="*/ 2147483647 h 286"/>
              <a:gd name="T66" fmla="*/ 2147483647 w 717"/>
              <a:gd name="T67" fmla="*/ 2147483647 h 286"/>
              <a:gd name="T68" fmla="*/ 2147483647 w 717"/>
              <a:gd name="T69" fmla="*/ 2147483647 h 286"/>
              <a:gd name="T70" fmla="*/ 2147483647 w 717"/>
              <a:gd name="T71" fmla="*/ 2147483647 h 286"/>
              <a:gd name="T72" fmla="*/ 2147483647 w 717"/>
              <a:gd name="T73" fmla="*/ 2147483647 h 286"/>
              <a:gd name="T74" fmla="*/ 2147483647 w 717"/>
              <a:gd name="T75" fmla="*/ 2147483647 h 286"/>
              <a:gd name="T76" fmla="*/ 2147483647 w 717"/>
              <a:gd name="T77" fmla="*/ 2147483647 h 286"/>
              <a:gd name="T78" fmla="*/ 2147483647 w 717"/>
              <a:gd name="T79" fmla="*/ 2147483647 h 286"/>
              <a:gd name="T80" fmla="*/ 2147483647 w 717"/>
              <a:gd name="T81" fmla="*/ 2147483647 h 286"/>
              <a:gd name="T82" fmla="*/ 2147483647 w 717"/>
              <a:gd name="T83" fmla="*/ 2147483647 h 286"/>
              <a:gd name="T84" fmla="*/ 2147483647 w 717"/>
              <a:gd name="T85" fmla="*/ 2147483647 h 286"/>
              <a:gd name="T86" fmla="*/ 2147483647 w 717"/>
              <a:gd name="T87" fmla="*/ 2147483647 h 286"/>
              <a:gd name="T88" fmla="*/ 2147483647 w 717"/>
              <a:gd name="T89" fmla="*/ 2147483647 h 286"/>
              <a:gd name="T90" fmla="*/ 2147483647 w 717"/>
              <a:gd name="T91" fmla="*/ 2147483647 h 286"/>
              <a:gd name="T92" fmla="*/ 2147483647 w 717"/>
              <a:gd name="T93" fmla="*/ 2147483647 h 286"/>
              <a:gd name="T94" fmla="*/ 2147483647 w 717"/>
              <a:gd name="T95" fmla="*/ 2147483647 h 286"/>
              <a:gd name="T96" fmla="*/ 2147483647 w 717"/>
              <a:gd name="T97" fmla="*/ 2147483647 h 286"/>
              <a:gd name="T98" fmla="*/ 2147483647 w 717"/>
              <a:gd name="T99" fmla="*/ 2147483647 h 286"/>
              <a:gd name="T100" fmla="*/ 2147483647 w 717"/>
              <a:gd name="T101" fmla="*/ 2147483647 h 286"/>
              <a:gd name="T102" fmla="*/ 2147483647 w 717"/>
              <a:gd name="T103" fmla="*/ 2147483647 h 286"/>
              <a:gd name="T104" fmla="*/ 2147483647 w 717"/>
              <a:gd name="T105" fmla="*/ 2147483647 h 286"/>
              <a:gd name="T106" fmla="*/ 2147483647 w 717"/>
              <a:gd name="T107" fmla="*/ 2147483647 h 286"/>
              <a:gd name="T108" fmla="*/ 2147483647 w 717"/>
              <a:gd name="T109" fmla="*/ 2147483647 h 286"/>
              <a:gd name="T110" fmla="*/ 2147483647 w 717"/>
              <a:gd name="T111" fmla="*/ 2147483647 h 286"/>
              <a:gd name="T112" fmla="*/ 2147483647 w 717"/>
              <a:gd name="T113" fmla="*/ 2147483647 h 286"/>
              <a:gd name="T114" fmla="*/ 2147483647 w 717"/>
              <a:gd name="T115" fmla="*/ 2147483647 h 286"/>
              <a:gd name="T116" fmla="*/ 2147483647 w 717"/>
              <a:gd name="T117" fmla="*/ 2147483647 h 286"/>
              <a:gd name="T118" fmla="*/ 2147483647 w 717"/>
              <a:gd name="T119" fmla="*/ 2147483647 h 286"/>
              <a:gd name="T120" fmla="*/ 2147483647 w 717"/>
              <a:gd name="T121" fmla="*/ 2147483647 h 28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17"/>
              <a:gd name="T184" fmla="*/ 0 h 286"/>
              <a:gd name="T185" fmla="*/ 717 w 717"/>
              <a:gd name="T186" fmla="*/ 286 h 28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17" h="286">
                <a:moveTo>
                  <a:pt x="0" y="286"/>
                </a:moveTo>
                <a:lnTo>
                  <a:pt x="28" y="286"/>
                </a:lnTo>
                <a:lnTo>
                  <a:pt x="53" y="286"/>
                </a:lnTo>
                <a:lnTo>
                  <a:pt x="77" y="286"/>
                </a:lnTo>
                <a:lnTo>
                  <a:pt x="100" y="286"/>
                </a:lnTo>
                <a:lnTo>
                  <a:pt x="120" y="286"/>
                </a:lnTo>
                <a:lnTo>
                  <a:pt x="139" y="286"/>
                </a:lnTo>
                <a:lnTo>
                  <a:pt x="158" y="286"/>
                </a:lnTo>
                <a:lnTo>
                  <a:pt x="174" y="286"/>
                </a:lnTo>
                <a:lnTo>
                  <a:pt x="190" y="286"/>
                </a:lnTo>
                <a:lnTo>
                  <a:pt x="204" y="286"/>
                </a:lnTo>
                <a:lnTo>
                  <a:pt x="217" y="286"/>
                </a:lnTo>
                <a:lnTo>
                  <a:pt x="229" y="286"/>
                </a:lnTo>
                <a:lnTo>
                  <a:pt x="240" y="286"/>
                </a:lnTo>
                <a:lnTo>
                  <a:pt x="250" y="286"/>
                </a:lnTo>
                <a:lnTo>
                  <a:pt x="258" y="286"/>
                </a:lnTo>
                <a:lnTo>
                  <a:pt x="266" y="285"/>
                </a:lnTo>
                <a:lnTo>
                  <a:pt x="274" y="285"/>
                </a:lnTo>
                <a:lnTo>
                  <a:pt x="280" y="285"/>
                </a:lnTo>
                <a:lnTo>
                  <a:pt x="286" y="285"/>
                </a:lnTo>
                <a:lnTo>
                  <a:pt x="290" y="285"/>
                </a:lnTo>
                <a:lnTo>
                  <a:pt x="295" y="285"/>
                </a:lnTo>
                <a:lnTo>
                  <a:pt x="299" y="285"/>
                </a:lnTo>
                <a:lnTo>
                  <a:pt x="302" y="285"/>
                </a:lnTo>
                <a:lnTo>
                  <a:pt x="306" y="285"/>
                </a:lnTo>
                <a:lnTo>
                  <a:pt x="308" y="285"/>
                </a:lnTo>
                <a:lnTo>
                  <a:pt x="311" y="285"/>
                </a:lnTo>
                <a:lnTo>
                  <a:pt x="313" y="285"/>
                </a:lnTo>
                <a:lnTo>
                  <a:pt x="316" y="285"/>
                </a:lnTo>
                <a:lnTo>
                  <a:pt x="317" y="285"/>
                </a:lnTo>
                <a:lnTo>
                  <a:pt x="319" y="285"/>
                </a:lnTo>
                <a:lnTo>
                  <a:pt x="322" y="285"/>
                </a:lnTo>
                <a:lnTo>
                  <a:pt x="323" y="284"/>
                </a:lnTo>
                <a:lnTo>
                  <a:pt x="325" y="284"/>
                </a:lnTo>
                <a:lnTo>
                  <a:pt x="326" y="284"/>
                </a:lnTo>
                <a:lnTo>
                  <a:pt x="329" y="284"/>
                </a:lnTo>
                <a:lnTo>
                  <a:pt x="330" y="284"/>
                </a:lnTo>
                <a:lnTo>
                  <a:pt x="332" y="284"/>
                </a:lnTo>
                <a:lnTo>
                  <a:pt x="334" y="284"/>
                </a:lnTo>
                <a:lnTo>
                  <a:pt x="335" y="284"/>
                </a:lnTo>
                <a:lnTo>
                  <a:pt x="336" y="284"/>
                </a:lnTo>
                <a:lnTo>
                  <a:pt x="337" y="283"/>
                </a:lnTo>
                <a:lnTo>
                  <a:pt x="338" y="283"/>
                </a:lnTo>
                <a:lnTo>
                  <a:pt x="340" y="283"/>
                </a:lnTo>
                <a:lnTo>
                  <a:pt x="341" y="283"/>
                </a:lnTo>
                <a:lnTo>
                  <a:pt x="342" y="283"/>
                </a:lnTo>
                <a:lnTo>
                  <a:pt x="343" y="283"/>
                </a:lnTo>
                <a:lnTo>
                  <a:pt x="344" y="283"/>
                </a:lnTo>
                <a:lnTo>
                  <a:pt x="346" y="283"/>
                </a:lnTo>
                <a:lnTo>
                  <a:pt x="347" y="283"/>
                </a:lnTo>
                <a:lnTo>
                  <a:pt x="348" y="283"/>
                </a:lnTo>
                <a:lnTo>
                  <a:pt x="349" y="283"/>
                </a:lnTo>
                <a:lnTo>
                  <a:pt x="350" y="281"/>
                </a:lnTo>
                <a:lnTo>
                  <a:pt x="352" y="281"/>
                </a:lnTo>
                <a:lnTo>
                  <a:pt x="353" y="281"/>
                </a:lnTo>
                <a:lnTo>
                  <a:pt x="354" y="281"/>
                </a:lnTo>
                <a:lnTo>
                  <a:pt x="356" y="281"/>
                </a:lnTo>
                <a:lnTo>
                  <a:pt x="358" y="281"/>
                </a:lnTo>
                <a:lnTo>
                  <a:pt x="359" y="280"/>
                </a:lnTo>
                <a:lnTo>
                  <a:pt x="360" y="280"/>
                </a:lnTo>
                <a:lnTo>
                  <a:pt x="362" y="280"/>
                </a:lnTo>
                <a:lnTo>
                  <a:pt x="364" y="280"/>
                </a:lnTo>
                <a:lnTo>
                  <a:pt x="366" y="280"/>
                </a:lnTo>
                <a:lnTo>
                  <a:pt x="367" y="279"/>
                </a:lnTo>
                <a:lnTo>
                  <a:pt x="370" y="279"/>
                </a:lnTo>
                <a:lnTo>
                  <a:pt x="371" y="279"/>
                </a:lnTo>
                <a:lnTo>
                  <a:pt x="373" y="279"/>
                </a:lnTo>
                <a:lnTo>
                  <a:pt x="374" y="279"/>
                </a:lnTo>
                <a:lnTo>
                  <a:pt x="376" y="278"/>
                </a:lnTo>
                <a:lnTo>
                  <a:pt x="377" y="278"/>
                </a:lnTo>
                <a:lnTo>
                  <a:pt x="378" y="278"/>
                </a:lnTo>
                <a:lnTo>
                  <a:pt x="379" y="278"/>
                </a:lnTo>
                <a:lnTo>
                  <a:pt x="380" y="278"/>
                </a:lnTo>
                <a:lnTo>
                  <a:pt x="382" y="278"/>
                </a:lnTo>
                <a:lnTo>
                  <a:pt x="383" y="277"/>
                </a:lnTo>
                <a:lnTo>
                  <a:pt x="384" y="277"/>
                </a:lnTo>
                <a:lnTo>
                  <a:pt x="385" y="277"/>
                </a:lnTo>
                <a:lnTo>
                  <a:pt x="386" y="277"/>
                </a:lnTo>
                <a:lnTo>
                  <a:pt x="388" y="277"/>
                </a:lnTo>
                <a:lnTo>
                  <a:pt x="388" y="275"/>
                </a:lnTo>
                <a:lnTo>
                  <a:pt x="389" y="275"/>
                </a:lnTo>
                <a:lnTo>
                  <a:pt x="390" y="275"/>
                </a:lnTo>
                <a:lnTo>
                  <a:pt x="391" y="275"/>
                </a:lnTo>
                <a:lnTo>
                  <a:pt x="392" y="274"/>
                </a:lnTo>
                <a:lnTo>
                  <a:pt x="394" y="274"/>
                </a:lnTo>
                <a:lnTo>
                  <a:pt x="395" y="274"/>
                </a:lnTo>
                <a:lnTo>
                  <a:pt x="396" y="273"/>
                </a:lnTo>
                <a:lnTo>
                  <a:pt x="398" y="273"/>
                </a:lnTo>
                <a:lnTo>
                  <a:pt x="400" y="273"/>
                </a:lnTo>
                <a:lnTo>
                  <a:pt x="401" y="272"/>
                </a:lnTo>
                <a:lnTo>
                  <a:pt x="403" y="272"/>
                </a:lnTo>
                <a:lnTo>
                  <a:pt x="404" y="271"/>
                </a:lnTo>
                <a:lnTo>
                  <a:pt x="407" y="271"/>
                </a:lnTo>
                <a:lnTo>
                  <a:pt x="408" y="269"/>
                </a:lnTo>
                <a:lnTo>
                  <a:pt x="410" y="269"/>
                </a:lnTo>
                <a:lnTo>
                  <a:pt x="413" y="268"/>
                </a:lnTo>
                <a:lnTo>
                  <a:pt x="415" y="268"/>
                </a:lnTo>
                <a:lnTo>
                  <a:pt x="416" y="267"/>
                </a:lnTo>
                <a:lnTo>
                  <a:pt x="419" y="267"/>
                </a:lnTo>
                <a:lnTo>
                  <a:pt x="420" y="266"/>
                </a:lnTo>
                <a:lnTo>
                  <a:pt x="422" y="266"/>
                </a:lnTo>
                <a:lnTo>
                  <a:pt x="424" y="265"/>
                </a:lnTo>
                <a:lnTo>
                  <a:pt x="425" y="265"/>
                </a:lnTo>
                <a:lnTo>
                  <a:pt x="426" y="265"/>
                </a:lnTo>
                <a:lnTo>
                  <a:pt x="427" y="263"/>
                </a:lnTo>
                <a:lnTo>
                  <a:pt x="428" y="263"/>
                </a:lnTo>
                <a:lnTo>
                  <a:pt x="430" y="263"/>
                </a:lnTo>
                <a:lnTo>
                  <a:pt x="431" y="262"/>
                </a:lnTo>
                <a:lnTo>
                  <a:pt x="432" y="262"/>
                </a:lnTo>
                <a:lnTo>
                  <a:pt x="433" y="262"/>
                </a:lnTo>
                <a:lnTo>
                  <a:pt x="434" y="261"/>
                </a:lnTo>
                <a:lnTo>
                  <a:pt x="436" y="261"/>
                </a:lnTo>
                <a:lnTo>
                  <a:pt x="437" y="261"/>
                </a:lnTo>
                <a:lnTo>
                  <a:pt x="438" y="260"/>
                </a:lnTo>
                <a:lnTo>
                  <a:pt x="439" y="260"/>
                </a:lnTo>
                <a:lnTo>
                  <a:pt x="439" y="259"/>
                </a:lnTo>
                <a:lnTo>
                  <a:pt x="440" y="259"/>
                </a:lnTo>
                <a:lnTo>
                  <a:pt x="442" y="257"/>
                </a:lnTo>
                <a:lnTo>
                  <a:pt x="443" y="257"/>
                </a:lnTo>
                <a:lnTo>
                  <a:pt x="444" y="256"/>
                </a:lnTo>
                <a:lnTo>
                  <a:pt x="446" y="256"/>
                </a:lnTo>
                <a:lnTo>
                  <a:pt x="448" y="255"/>
                </a:lnTo>
                <a:lnTo>
                  <a:pt x="449" y="255"/>
                </a:lnTo>
                <a:lnTo>
                  <a:pt x="450" y="254"/>
                </a:lnTo>
                <a:lnTo>
                  <a:pt x="452" y="253"/>
                </a:lnTo>
                <a:lnTo>
                  <a:pt x="454" y="253"/>
                </a:lnTo>
                <a:lnTo>
                  <a:pt x="456" y="251"/>
                </a:lnTo>
                <a:lnTo>
                  <a:pt x="457" y="250"/>
                </a:lnTo>
                <a:lnTo>
                  <a:pt x="460" y="249"/>
                </a:lnTo>
                <a:lnTo>
                  <a:pt x="461" y="249"/>
                </a:lnTo>
                <a:lnTo>
                  <a:pt x="463" y="248"/>
                </a:lnTo>
                <a:lnTo>
                  <a:pt x="465" y="247"/>
                </a:lnTo>
                <a:lnTo>
                  <a:pt x="466" y="247"/>
                </a:lnTo>
                <a:lnTo>
                  <a:pt x="467" y="245"/>
                </a:lnTo>
                <a:lnTo>
                  <a:pt x="468" y="245"/>
                </a:lnTo>
                <a:lnTo>
                  <a:pt x="469" y="244"/>
                </a:lnTo>
                <a:lnTo>
                  <a:pt x="471" y="244"/>
                </a:lnTo>
                <a:lnTo>
                  <a:pt x="472" y="243"/>
                </a:lnTo>
                <a:lnTo>
                  <a:pt x="473" y="243"/>
                </a:lnTo>
                <a:lnTo>
                  <a:pt x="474" y="242"/>
                </a:lnTo>
                <a:lnTo>
                  <a:pt x="475" y="242"/>
                </a:lnTo>
                <a:lnTo>
                  <a:pt x="475" y="241"/>
                </a:lnTo>
                <a:lnTo>
                  <a:pt x="477" y="241"/>
                </a:lnTo>
                <a:lnTo>
                  <a:pt x="478" y="241"/>
                </a:lnTo>
                <a:lnTo>
                  <a:pt x="479" y="239"/>
                </a:lnTo>
                <a:lnTo>
                  <a:pt x="480" y="238"/>
                </a:lnTo>
                <a:lnTo>
                  <a:pt x="481" y="238"/>
                </a:lnTo>
                <a:lnTo>
                  <a:pt x="483" y="238"/>
                </a:lnTo>
                <a:lnTo>
                  <a:pt x="484" y="237"/>
                </a:lnTo>
                <a:lnTo>
                  <a:pt x="485" y="237"/>
                </a:lnTo>
                <a:lnTo>
                  <a:pt x="486" y="236"/>
                </a:lnTo>
                <a:lnTo>
                  <a:pt x="487" y="235"/>
                </a:lnTo>
                <a:lnTo>
                  <a:pt x="489" y="235"/>
                </a:lnTo>
                <a:lnTo>
                  <a:pt x="490" y="233"/>
                </a:lnTo>
                <a:lnTo>
                  <a:pt x="491" y="233"/>
                </a:lnTo>
                <a:lnTo>
                  <a:pt x="492" y="232"/>
                </a:lnTo>
                <a:lnTo>
                  <a:pt x="493" y="231"/>
                </a:lnTo>
                <a:lnTo>
                  <a:pt x="496" y="230"/>
                </a:lnTo>
                <a:lnTo>
                  <a:pt x="497" y="230"/>
                </a:lnTo>
                <a:lnTo>
                  <a:pt x="499" y="229"/>
                </a:lnTo>
                <a:lnTo>
                  <a:pt x="501" y="227"/>
                </a:lnTo>
                <a:lnTo>
                  <a:pt x="502" y="227"/>
                </a:lnTo>
                <a:lnTo>
                  <a:pt x="503" y="226"/>
                </a:lnTo>
                <a:lnTo>
                  <a:pt x="504" y="225"/>
                </a:lnTo>
                <a:lnTo>
                  <a:pt x="505" y="225"/>
                </a:lnTo>
                <a:lnTo>
                  <a:pt x="507" y="224"/>
                </a:lnTo>
                <a:lnTo>
                  <a:pt x="508" y="224"/>
                </a:lnTo>
                <a:lnTo>
                  <a:pt x="509" y="223"/>
                </a:lnTo>
                <a:lnTo>
                  <a:pt x="510" y="223"/>
                </a:lnTo>
                <a:lnTo>
                  <a:pt x="510" y="221"/>
                </a:lnTo>
                <a:lnTo>
                  <a:pt x="511" y="221"/>
                </a:lnTo>
                <a:lnTo>
                  <a:pt x="513" y="221"/>
                </a:lnTo>
                <a:lnTo>
                  <a:pt x="513" y="220"/>
                </a:lnTo>
                <a:lnTo>
                  <a:pt x="514" y="220"/>
                </a:lnTo>
                <a:lnTo>
                  <a:pt x="515" y="219"/>
                </a:lnTo>
                <a:lnTo>
                  <a:pt x="516" y="219"/>
                </a:lnTo>
                <a:lnTo>
                  <a:pt x="517" y="218"/>
                </a:lnTo>
                <a:lnTo>
                  <a:pt x="519" y="217"/>
                </a:lnTo>
                <a:lnTo>
                  <a:pt x="520" y="217"/>
                </a:lnTo>
                <a:lnTo>
                  <a:pt x="521" y="215"/>
                </a:lnTo>
                <a:lnTo>
                  <a:pt x="522" y="214"/>
                </a:lnTo>
                <a:lnTo>
                  <a:pt x="523" y="214"/>
                </a:lnTo>
                <a:lnTo>
                  <a:pt x="525" y="213"/>
                </a:lnTo>
                <a:lnTo>
                  <a:pt x="526" y="213"/>
                </a:lnTo>
                <a:lnTo>
                  <a:pt x="527" y="212"/>
                </a:lnTo>
                <a:lnTo>
                  <a:pt x="528" y="211"/>
                </a:lnTo>
                <a:lnTo>
                  <a:pt x="529" y="209"/>
                </a:lnTo>
                <a:lnTo>
                  <a:pt x="531" y="209"/>
                </a:lnTo>
                <a:lnTo>
                  <a:pt x="532" y="208"/>
                </a:lnTo>
                <a:lnTo>
                  <a:pt x="533" y="207"/>
                </a:lnTo>
                <a:lnTo>
                  <a:pt x="534" y="207"/>
                </a:lnTo>
                <a:lnTo>
                  <a:pt x="535" y="206"/>
                </a:lnTo>
                <a:lnTo>
                  <a:pt x="537" y="206"/>
                </a:lnTo>
                <a:lnTo>
                  <a:pt x="538" y="205"/>
                </a:lnTo>
                <a:lnTo>
                  <a:pt x="539" y="203"/>
                </a:lnTo>
                <a:lnTo>
                  <a:pt x="540" y="203"/>
                </a:lnTo>
                <a:lnTo>
                  <a:pt x="540" y="202"/>
                </a:lnTo>
                <a:lnTo>
                  <a:pt x="541" y="202"/>
                </a:lnTo>
                <a:lnTo>
                  <a:pt x="543" y="201"/>
                </a:lnTo>
                <a:lnTo>
                  <a:pt x="544" y="201"/>
                </a:lnTo>
                <a:lnTo>
                  <a:pt x="545" y="200"/>
                </a:lnTo>
                <a:lnTo>
                  <a:pt x="546" y="200"/>
                </a:lnTo>
                <a:lnTo>
                  <a:pt x="546" y="199"/>
                </a:lnTo>
                <a:lnTo>
                  <a:pt x="547" y="197"/>
                </a:lnTo>
                <a:lnTo>
                  <a:pt x="549" y="197"/>
                </a:lnTo>
                <a:lnTo>
                  <a:pt x="550" y="196"/>
                </a:lnTo>
                <a:lnTo>
                  <a:pt x="551" y="195"/>
                </a:lnTo>
                <a:lnTo>
                  <a:pt x="552" y="194"/>
                </a:lnTo>
                <a:lnTo>
                  <a:pt x="553" y="194"/>
                </a:lnTo>
                <a:lnTo>
                  <a:pt x="553" y="193"/>
                </a:lnTo>
                <a:lnTo>
                  <a:pt x="555" y="191"/>
                </a:lnTo>
                <a:lnTo>
                  <a:pt x="556" y="191"/>
                </a:lnTo>
                <a:lnTo>
                  <a:pt x="557" y="190"/>
                </a:lnTo>
                <a:lnTo>
                  <a:pt x="558" y="190"/>
                </a:lnTo>
                <a:lnTo>
                  <a:pt x="558" y="189"/>
                </a:lnTo>
                <a:lnTo>
                  <a:pt x="559" y="189"/>
                </a:lnTo>
                <a:lnTo>
                  <a:pt x="559" y="188"/>
                </a:lnTo>
                <a:lnTo>
                  <a:pt x="561" y="188"/>
                </a:lnTo>
                <a:lnTo>
                  <a:pt x="562" y="187"/>
                </a:lnTo>
                <a:lnTo>
                  <a:pt x="563" y="187"/>
                </a:lnTo>
                <a:lnTo>
                  <a:pt x="563" y="185"/>
                </a:lnTo>
                <a:lnTo>
                  <a:pt x="564" y="185"/>
                </a:lnTo>
                <a:lnTo>
                  <a:pt x="564" y="184"/>
                </a:lnTo>
                <a:lnTo>
                  <a:pt x="565" y="184"/>
                </a:lnTo>
                <a:lnTo>
                  <a:pt x="567" y="183"/>
                </a:lnTo>
                <a:lnTo>
                  <a:pt x="568" y="183"/>
                </a:lnTo>
                <a:lnTo>
                  <a:pt x="568" y="182"/>
                </a:lnTo>
                <a:lnTo>
                  <a:pt x="569" y="182"/>
                </a:lnTo>
                <a:lnTo>
                  <a:pt x="570" y="181"/>
                </a:lnTo>
                <a:lnTo>
                  <a:pt x="571" y="179"/>
                </a:lnTo>
                <a:lnTo>
                  <a:pt x="573" y="178"/>
                </a:lnTo>
                <a:lnTo>
                  <a:pt x="574" y="178"/>
                </a:lnTo>
                <a:lnTo>
                  <a:pt x="575" y="177"/>
                </a:lnTo>
                <a:lnTo>
                  <a:pt x="576" y="176"/>
                </a:lnTo>
                <a:lnTo>
                  <a:pt x="577" y="176"/>
                </a:lnTo>
                <a:lnTo>
                  <a:pt x="579" y="175"/>
                </a:lnTo>
                <a:lnTo>
                  <a:pt x="580" y="173"/>
                </a:lnTo>
                <a:lnTo>
                  <a:pt x="581" y="173"/>
                </a:lnTo>
                <a:lnTo>
                  <a:pt x="581" y="172"/>
                </a:lnTo>
                <a:lnTo>
                  <a:pt x="582" y="172"/>
                </a:lnTo>
                <a:lnTo>
                  <a:pt x="583" y="171"/>
                </a:lnTo>
                <a:lnTo>
                  <a:pt x="585" y="171"/>
                </a:lnTo>
                <a:lnTo>
                  <a:pt x="586" y="170"/>
                </a:lnTo>
                <a:lnTo>
                  <a:pt x="587" y="169"/>
                </a:lnTo>
                <a:lnTo>
                  <a:pt x="588" y="169"/>
                </a:lnTo>
                <a:lnTo>
                  <a:pt x="588" y="167"/>
                </a:lnTo>
                <a:lnTo>
                  <a:pt x="589" y="167"/>
                </a:lnTo>
                <a:lnTo>
                  <a:pt x="589" y="166"/>
                </a:lnTo>
                <a:lnTo>
                  <a:pt x="591" y="166"/>
                </a:lnTo>
                <a:lnTo>
                  <a:pt x="591" y="165"/>
                </a:lnTo>
                <a:lnTo>
                  <a:pt x="592" y="165"/>
                </a:lnTo>
                <a:lnTo>
                  <a:pt x="592" y="164"/>
                </a:lnTo>
                <a:lnTo>
                  <a:pt x="593" y="164"/>
                </a:lnTo>
                <a:lnTo>
                  <a:pt x="593" y="163"/>
                </a:lnTo>
                <a:lnTo>
                  <a:pt x="594" y="163"/>
                </a:lnTo>
                <a:lnTo>
                  <a:pt x="594" y="161"/>
                </a:lnTo>
                <a:lnTo>
                  <a:pt x="595" y="161"/>
                </a:lnTo>
                <a:lnTo>
                  <a:pt x="597" y="160"/>
                </a:lnTo>
                <a:lnTo>
                  <a:pt x="597" y="159"/>
                </a:lnTo>
                <a:lnTo>
                  <a:pt x="598" y="158"/>
                </a:lnTo>
                <a:lnTo>
                  <a:pt x="599" y="157"/>
                </a:lnTo>
                <a:lnTo>
                  <a:pt x="600" y="157"/>
                </a:lnTo>
                <a:lnTo>
                  <a:pt x="601" y="155"/>
                </a:lnTo>
                <a:lnTo>
                  <a:pt x="603" y="154"/>
                </a:lnTo>
                <a:lnTo>
                  <a:pt x="604" y="153"/>
                </a:lnTo>
                <a:lnTo>
                  <a:pt x="605" y="152"/>
                </a:lnTo>
                <a:lnTo>
                  <a:pt x="605" y="151"/>
                </a:lnTo>
                <a:lnTo>
                  <a:pt x="606" y="149"/>
                </a:lnTo>
                <a:lnTo>
                  <a:pt x="607" y="148"/>
                </a:lnTo>
                <a:lnTo>
                  <a:pt x="609" y="147"/>
                </a:lnTo>
                <a:lnTo>
                  <a:pt x="610" y="146"/>
                </a:lnTo>
                <a:lnTo>
                  <a:pt x="611" y="145"/>
                </a:lnTo>
                <a:lnTo>
                  <a:pt x="612" y="143"/>
                </a:lnTo>
                <a:lnTo>
                  <a:pt x="612" y="142"/>
                </a:lnTo>
                <a:lnTo>
                  <a:pt x="613" y="142"/>
                </a:lnTo>
                <a:lnTo>
                  <a:pt x="613" y="141"/>
                </a:lnTo>
                <a:lnTo>
                  <a:pt x="615" y="141"/>
                </a:lnTo>
                <a:lnTo>
                  <a:pt x="616" y="140"/>
                </a:lnTo>
                <a:lnTo>
                  <a:pt x="616" y="139"/>
                </a:lnTo>
                <a:lnTo>
                  <a:pt x="617" y="139"/>
                </a:lnTo>
                <a:lnTo>
                  <a:pt x="617" y="137"/>
                </a:lnTo>
                <a:lnTo>
                  <a:pt x="618" y="136"/>
                </a:lnTo>
                <a:lnTo>
                  <a:pt x="619" y="135"/>
                </a:lnTo>
                <a:lnTo>
                  <a:pt x="621" y="134"/>
                </a:lnTo>
                <a:lnTo>
                  <a:pt x="621" y="133"/>
                </a:lnTo>
                <a:lnTo>
                  <a:pt x="622" y="131"/>
                </a:lnTo>
                <a:lnTo>
                  <a:pt x="623" y="130"/>
                </a:lnTo>
                <a:lnTo>
                  <a:pt x="624" y="129"/>
                </a:lnTo>
                <a:lnTo>
                  <a:pt x="625" y="128"/>
                </a:lnTo>
                <a:lnTo>
                  <a:pt x="627" y="127"/>
                </a:lnTo>
                <a:lnTo>
                  <a:pt x="628" y="125"/>
                </a:lnTo>
                <a:lnTo>
                  <a:pt x="629" y="124"/>
                </a:lnTo>
                <a:lnTo>
                  <a:pt x="630" y="122"/>
                </a:lnTo>
                <a:lnTo>
                  <a:pt x="631" y="121"/>
                </a:lnTo>
                <a:lnTo>
                  <a:pt x="633" y="119"/>
                </a:lnTo>
                <a:lnTo>
                  <a:pt x="634" y="118"/>
                </a:lnTo>
                <a:lnTo>
                  <a:pt x="635" y="116"/>
                </a:lnTo>
                <a:lnTo>
                  <a:pt x="636" y="115"/>
                </a:lnTo>
                <a:lnTo>
                  <a:pt x="637" y="113"/>
                </a:lnTo>
                <a:lnTo>
                  <a:pt x="639" y="112"/>
                </a:lnTo>
                <a:lnTo>
                  <a:pt x="639" y="111"/>
                </a:lnTo>
                <a:lnTo>
                  <a:pt x="640" y="111"/>
                </a:lnTo>
                <a:lnTo>
                  <a:pt x="641" y="110"/>
                </a:lnTo>
                <a:lnTo>
                  <a:pt x="641" y="109"/>
                </a:lnTo>
                <a:lnTo>
                  <a:pt x="642" y="107"/>
                </a:lnTo>
                <a:lnTo>
                  <a:pt x="643" y="106"/>
                </a:lnTo>
                <a:lnTo>
                  <a:pt x="645" y="105"/>
                </a:lnTo>
                <a:lnTo>
                  <a:pt x="645" y="104"/>
                </a:lnTo>
                <a:lnTo>
                  <a:pt x="646" y="103"/>
                </a:lnTo>
                <a:lnTo>
                  <a:pt x="647" y="101"/>
                </a:lnTo>
                <a:lnTo>
                  <a:pt x="648" y="100"/>
                </a:lnTo>
                <a:lnTo>
                  <a:pt x="648" y="99"/>
                </a:lnTo>
                <a:lnTo>
                  <a:pt x="649" y="98"/>
                </a:lnTo>
                <a:lnTo>
                  <a:pt x="651" y="97"/>
                </a:lnTo>
                <a:lnTo>
                  <a:pt x="651" y="95"/>
                </a:lnTo>
                <a:lnTo>
                  <a:pt x="652" y="94"/>
                </a:lnTo>
                <a:lnTo>
                  <a:pt x="653" y="93"/>
                </a:lnTo>
                <a:lnTo>
                  <a:pt x="654" y="92"/>
                </a:lnTo>
                <a:lnTo>
                  <a:pt x="655" y="91"/>
                </a:lnTo>
                <a:lnTo>
                  <a:pt x="657" y="88"/>
                </a:lnTo>
                <a:lnTo>
                  <a:pt x="658" y="87"/>
                </a:lnTo>
                <a:lnTo>
                  <a:pt x="659" y="85"/>
                </a:lnTo>
                <a:lnTo>
                  <a:pt x="660" y="83"/>
                </a:lnTo>
                <a:lnTo>
                  <a:pt x="661" y="81"/>
                </a:lnTo>
                <a:lnTo>
                  <a:pt x="663" y="80"/>
                </a:lnTo>
                <a:lnTo>
                  <a:pt x="664" y="77"/>
                </a:lnTo>
                <a:lnTo>
                  <a:pt x="665" y="76"/>
                </a:lnTo>
                <a:lnTo>
                  <a:pt x="666" y="75"/>
                </a:lnTo>
                <a:lnTo>
                  <a:pt x="667" y="74"/>
                </a:lnTo>
                <a:lnTo>
                  <a:pt x="669" y="72"/>
                </a:lnTo>
                <a:lnTo>
                  <a:pt x="669" y="70"/>
                </a:lnTo>
                <a:lnTo>
                  <a:pt x="670" y="69"/>
                </a:lnTo>
                <a:lnTo>
                  <a:pt x="671" y="69"/>
                </a:lnTo>
                <a:lnTo>
                  <a:pt x="671" y="68"/>
                </a:lnTo>
                <a:lnTo>
                  <a:pt x="672" y="66"/>
                </a:lnTo>
                <a:lnTo>
                  <a:pt x="673" y="65"/>
                </a:lnTo>
                <a:lnTo>
                  <a:pt x="673" y="64"/>
                </a:lnTo>
                <a:lnTo>
                  <a:pt x="675" y="63"/>
                </a:lnTo>
                <a:lnTo>
                  <a:pt x="675" y="62"/>
                </a:lnTo>
                <a:lnTo>
                  <a:pt x="676" y="60"/>
                </a:lnTo>
                <a:lnTo>
                  <a:pt x="677" y="60"/>
                </a:lnTo>
                <a:lnTo>
                  <a:pt x="677" y="59"/>
                </a:lnTo>
                <a:lnTo>
                  <a:pt x="678" y="58"/>
                </a:lnTo>
                <a:lnTo>
                  <a:pt x="679" y="57"/>
                </a:lnTo>
                <a:lnTo>
                  <a:pt x="679" y="56"/>
                </a:lnTo>
                <a:lnTo>
                  <a:pt x="681" y="54"/>
                </a:lnTo>
                <a:lnTo>
                  <a:pt x="682" y="53"/>
                </a:lnTo>
                <a:lnTo>
                  <a:pt x="682" y="52"/>
                </a:lnTo>
                <a:lnTo>
                  <a:pt x="683" y="51"/>
                </a:lnTo>
                <a:lnTo>
                  <a:pt x="684" y="50"/>
                </a:lnTo>
                <a:lnTo>
                  <a:pt x="685" y="47"/>
                </a:lnTo>
                <a:lnTo>
                  <a:pt x="687" y="46"/>
                </a:lnTo>
                <a:lnTo>
                  <a:pt x="688" y="44"/>
                </a:lnTo>
                <a:lnTo>
                  <a:pt x="689" y="42"/>
                </a:lnTo>
                <a:lnTo>
                  <a:pt x="690" y="40"/>
                </a:lnTo>
                <a:lnTo>
                  <a:pt x="693" y="39"/>
                </a:lnTo>
                <a:lnTo>
                  <a:pt x="694" y="36"/>
                </a:lnTo>
                <a:lnTo>
                  <a:pt x="695" y="35"/>
                </a:lnTo>
                <a:lnTo>
                  <a:pt x="696" y="33"/>
                </a:lnTo>
                <a:lnTo>
                  <a:pt x="697" y="32"/>
                </a:lnTo>
                <a:lnTo>
                  <a:pt x="699" y="30"/>
                </a:lnTo>
                <a:lnTo>
                  <a:pt x="699" y="29"/>
                </a:lnTo>
                <a:lnTo>
                  <a:pt x="700" y="27"/>
                </a:lnTo>
                <a:lnTo>
                  <a:pt x="701" y="26"/>
                </a:lnTo>
                <a:lnTo>
                  <a:pt x="702" y="24"/>
                </a:lnTo>
                <a:lnTo>
                  <a:pt x="703" y="23"/>
                </a:lnTo>
                <a:lnTo>
                  <a:pt x="703" y="22"/>
                </a:lnTo>
                <a:lnTo>
                  <a:pt x="705" y="21"/>
                </a:lnTo>
                <a:lnTo>
                  <a:pt x="705" y="20"/>
                </a:lnTo>
                <a:lnTo>
                  <a:pt x="706" y="18"/>
                </a:lnTo>
                <a:lnTo>
                  <a:pt x="707" y="17"/>
                </a:lnTo>
                <a:lnTo>
                  <a:pt x="707" y="16"/>
                </a:lnTo>
                <a:lnTo>
                  <a:pt x="708" y="15"/>
                </a:lnTo>
                <a:lnTo>
                  <a:pt x="709" y="14"/>
                </a:lnTo>
                <a:lnTo>
                  <a:pt x="709" y="12"/>
                </a:lnTo>
                <a:lnTo>
                  <a:pt x="711" y="11"/>
                </a:lnTo>
                <a:lnTo>
                  <a:pt x="712" y="10"/>
                </a:lnTo>
                <a:lnTo>
                  <a:pt x="712" y="9"/>
                </a:lnTo>
                <a:lnTo>
                  <a:pt x="713" y="8"/>
                </a:lnTo>
                <a:lnTo>
                  <a:pt x="713" y="6"/>
                </a:lnTo>
                <a:lnTo>
                  <a:pt x="714" y="5"/>
                </a:lnTo>
                <a:lnTo>
                  <a:pt x="715" y="4"/>
                </a:lnTo>
                <a:lnTo>
                  <a:pt x="715" y="2"/>
                </a:lnTo>
                <a:lnTo>
                  <a:pt x="717" y="0"/>
                </a:lnTo>
                <a:lnTo>
                  <a:pt x="0" y="28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8" name="Freeform 148">
            <a:extLst>
              <a:ext uri="{FF2B5EF4-FFF2-40B4-BE49-F238E27FC236}">
                <a16:creationId xmlns:a16="http://schemas.microsoft.com/office/drawing/2014/main" id="{4CD700EB-05B1-0B4B-8CD0-46A5E0CB4DF5}"/>
              </a:ext>
            </a:extLst>
          </p:cNvPr>
          <p:cNvSpPr>
            <a:spLocks/>
          </p:cNvSpPr>
          <p:nvPr/>
        </p:nvSpPr>
        <p:spPr bwMode="auto">
          <a:xfrm>
            <a:off x="5616575" y="4149725"/>
            <a:ext cx="568325" cy="227013"/>
          </a:xfrm>
          <a:custGeom>
            <a:avLst/>
            <a:gdLst>
              <a:gd name="T0" fmla="*/ 2147483647 w 717"/>
              <a:gd name="T1" fmla="*/ 2147483647 h 286"/>
              <a:gd name="T2" fmla="*/ 2147483647 w 717"/>
              <a:gd name="T3" fmla="*/ 2147483647 h 286"/>
              <a:gd name="T4" fmla="*/ 2147483647 w 717"/>
              <a:gd name="T5" fmla="*/ 2147483647 h 286"/>
              <a:gd name="T6" fmla="*/ 2147483647 w 717"/>
              <a:gd name="T7" fmla="*/ 2147483647 h 286"/>
              <a:gd name="T8" fmla="*/ 2147483647 w 717"/>
              <a:gd name="T9" fmla="*/ 2147483647 h 286"/>
              <a:gd name="T10" fmla="*/ 2147483647 w 717"/>
              <a:gd name="T11" fmla="*/ 2147483647 h 286"/>
              <a:gd name="T12" fmla="*/ 2147483647 w 717"/>
              <a:gd name="T13" fmla="*/ 2147483647 h 286"/>
              <a:gd name="T14" fmla="*/ 2147483647 w 717"/>
              <a:gd name="T15" fmla="*/ 2147483647 h 286"/>
              <a:gd name="T16" fmla="*/ 2147483647 w 717"/>
              <a:gd name="T17" fmla="*/ 2147483647 h 286"/>
              <a:gd name="T18" fmla="*/ 2147483647 w 717"/>
              <a:gd name="T19" fmla="*/ 2147483647 h 286"/>
              <a:gd name="T20" fmla="*/ 2147483647 w 717"/>
              <a:gd name="T21" fmla="*/ 2147483647 h 286"/>
              <a:gd name="T22" fmla="*/ 2147483647 w 717"/>
              <a:gd name="T23" fmla="*/ 2147483647 h 286"/>
              <a:gd name="T24" fmla="*/ 2147483647 w 717"/>
              <a:gd name="T25" fmla="*/ 2147483647 h 286"/>
              <a:gd name="T26" fmla="*/ 2147483647 w 717"/>
              <a:gd name="T27" fmla="*/ 2147483647 h 286"/>
              <a:gd name="T28" fmla="*/ 2147483647 w 717"/>
              <a:gd name="T29" fmla="*/ 2147483647 h 286"/>
              <a:gd name="T30" fmla="*/ 2147483647 w 717"/>
              <a:gd name="T31" fmla="*/ 2147483647 h 286"/>
              <a:gd name="T32" fmla="*/ 2147483647 w 717"/>
              <a:gd name="T33" fmla="*/ 2147483647 h 286"/>
              <a:gd name="T34" fmla="*/ 2147483647 w 717"/>
              <a:gd name="T35" fmla="*/ 2147483647 h 286"/>
              <a:gd name="T36" fmla="*/ 2147483647 w 717"/>
              <a:gd name="T37" fmla="*/ 2147483647 h 286"/>
              <a:gd name="T38" fmla="*/ 2147483647 w 717"/>
              <a:gd name="T39" fmla="*/ 2147483647 h 286"/>
              <a:gd name="T40" fmla="*/ 2147483647 w 717"/>
              <a:gd name="T41" fmla="*/ 2147483647 h 286"/>
              <a:gd name="T42" fmla="*/ 2147483647 w 717"/>
              <a:gd name="T43" fmla="*/ 2147483647 h 286"/>
              <a:gd name="T44" fmla="*/ 2147483647 w 717"/>
              <a:gd name="T45" fmla="*/ 2147483647 h 286"/>
              <a:gd name="T46" fmla="*/ 2147483647 w 717"/>
              <a:gd name="T47" fmla="*/ 2147483647 h 286"/>
              <a:gd name="T48" fmla="*/ 2147483647 w 717"/>
              <a:gd name="T49" fmla="*/ 2147483647 h 286"/>
              <a:gd name="T50" fmla="*/ 2147483647 w 717"/>
              <a:gd name="T51" fmla="*/ 2147483647 h 286"/>
              <a:gd name="T52" fmla="*/ 2147483647 w 717"/>
              <a:gd name="T53" fmla="*/ 2147483647 h 286"/>
              <a:gd name="T54" fmla="*/ 2147483647 w 717"/>
              <a:gd name="T55" fmla="*/ 2147483647 h 286"/>
              <a:gd name="T56" fmla="*/ 2147483647 w 717"/>
              <a:gd name="T57" fmla="*/ 2147483647 h 286"/>
              <a:gd name="T58" fmla="*/ 2147483647 w 717"/>
              <a:gd name="T59" fmla="*/ 2147483647 h 286"/>
              <a:gd name="T60" fmla="*/ 2147483647 w 717"/>
              <a:gd name="T61" fmla="*/ 2147483647 h 286"/>
              <a:gd name="T62" fmla="*/ 2147483647 w 717"/>
              <a:gd name="T63" fmla="*/ 2147483647 h 286"/>
              <a:gd name="T64" fmla="*/ 2147483647 w 717"/>
              <a:gd name="T65" fmla="*/ 2147483647 h 286"/>
              <a:gd name="T66" fmla="*/ 2147483647 w 717"/>
              <a:gd name="T67" fmla="*/ 2147483647 h 286"/>
              <a:gd name="T68" fmla="*/ 2147483647 w 717"/>
              <a:gd name="T69" fmla="*/ 2147483647 h 286"/>
              <a:gd name="T70" fmla="*/ 2147483647 w 717"/>
              <a:gd name="T71" fmla="*/ 2147483647 h 286"/>
              <a:gd name="T72" fmla="*/ 2147483647 w 717"/>
              <a:gd name="T73" fmla="*/ 2147483647 h 286"/>
              <a:gd name="T74" fmla="*/ 2147483647 w 717"/>
              <a:gd name="T75" fmla="*/ 2147483647 h 286"/>
              <a:gd name="T76" fmla="*/ 2147483647 w 717"/>
              <a:gd name="T77" fmla="*/ 2147483647 h 286"/>
              <a:gd name="T78" fmla="*/ 2147483647 w 717"/>
              <a:gd name="T79" fmla="*/ 2147483647 h 286"/>
              <a:gd name="T80" fmla="*/ 2147483647 w 717"/>
              <a:gd name="T81" fmla="*/ 2147483647 h 286"/>
              <a:gd name="T82" fmla="*/ 2147483647 w 717"/>
              <a:gd name="T83" fmla="*/ 2147483647 h 286"/>
              <a:gd name="T84" fmla="*/ 2147483647 w 717"/>
              <a:gd name="T85" fmla="*/ 2147483647 h 286"/>
              <a:gd name="T86" fmla="*/ 2147483647 w 717"/>
              <a:gd name="T87" fmla="*/ 2147483647 h 286"/>
              <a:gd name="T88" fmla="*/ 2147483647 w 717"/>
              <a:gd name="T89" fmla="*/ 2147483647 h 286"/>
              <a:gd name="T90" fmla="*/ 2147483647 w 717"/>
              <a:gd name="T91" fmla="*/ 2147483647 h 286"/>
              <a:gd name="T92" fmla="*/ 2147483647 w 717"/>
              <a:gd name="T93" fmla="*/ 2147483647 h 286"/>
              <a:gd name="T94" fmla="*/ 2147483647 w 717"/>
              <a:gd name="T95" fmla="*/ 2147483647 h 286"/>
              <a:gd name="T96" fmla="*/ 2147483647 w 717"/>
              <a:gd name="T97" fmla="*/ 2147483647 h 286"/>
              <a:gd name="T98" fmla="*/ 2147483647 w 717"/>
              <a:gd name="T99" fmla="*/ 2147483647 h 286"/>
              <a:gd name="T100" fmla="*/ 2147483647 w 717"/>
              <a:gd name="T101" fmla="*/ 2147483647 h 286"/>
              <a:gd name="T102" fmla="*/ 2147483647 w 717"/>
              <a:gd name="T103" fmla="*/ 2147483647 h 286"/>
              <a:gd name="T104" fmla="*/ 2147483647 w 717"/>
              <a:gd name="T105" fmla="*/ 2147483647 h 286"/>
              <a:gd name="T106" fmla="*/ 2147483647 w 717"/>
              <a:gd name="T107" fmla="*/ 2147483647 h 286"/>
              <a:gd name="T108" fmla="*/ 2147483647 w 717"/>
              <a:gd name="T109" fmla="*/ 2147483647 h 286"/>
              <a:gd name="T110" fmla="*/ 2147483647 w 717"/>
              <a:gd name="T111" fmla="*/ 2147483647 h 286"/>
              <a:gd name="T112" fmla="*/ 2147483647 w 717"/>
              <a:gd name="T113" fmla="*/ 2147483647 h 286"/>
              <a:gd name="T114" fmla="*/ 2147483647 w 717"/>
              <a:gd name="T115" fmla="*/ 2147483647 h 286"/>
              <a:gd name="T116" fmla="*/ 2147483647 w 717"/>
              <a:gd name="T117" fmla="*/ 2147483647 h 286"/>
              <a:gd name="T118" fmla="*/ 2147483647 w 717"/>
              <a:gd name="T119" fmla="*/ 2147483647 h 286"/>
              <a:gd name="T120" fmla="*/ 2147483647 w 717"/>
              <a:gd name="T121" fmla="*/ 2147483647 h 28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17"/>
              <a:gd name="T184" fmla="*/ 0 h 286"/>
              <a:gd name="T185" fmla="*/ 717 w 717"/>
              <a:gd name="T186" fmla="*/ 286 h 28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17" h="286">
                <a:moveTo>
                  <a:pt x="0" y="286"/>
                </a:moveTo>
                <a:lnTo>
                  <a:pt x="28" y="286"/>
                </a:lnTo>
                <a:lnTo>
                  <a:pt x="53" y="286"/>
                </a:lnTo>
                <a:lnTo>
                  <a:pt x="77" y="286"/>
                </a:lnTo>
                <a:lnTo>
                  <a:pt x="100" y="286"/>
                </a:lnTo>
                <a:lnTo>
                  <a:pt x="120" y="286"/>
                </a:lnTo>
                <a:lnTo>
                  <a:pt x="139" y="286"/>
                </a:lnTo>
                <a:lnTo>
                  <a:pt x="158" y="286"/>
                </a:lnTo>
                <a:lnTo>
                  <a:pt x="174" y="286"/>
                </a:lnTo>
                <a:lnTo>
                  <a:pt x="190" y="286"/>
                </a:lnTo>
                <a:lnTo>
                  <a:pt x="204" y="286"/>
                </a:lnTo>
                <a:lnTo>
                  <a:pt x="217" y="286"/>
                </a:lnTo>
                <a:lnTo>
                  <a:pt x="229" y="286"/>
                </a:lnTo>
                <a:lnTo>
                  <a:pt x="240" y="286"/>
                </a:lnTo>
                <a:lnTo>
                  <a:pt x="250" y="286"/>
                </a:lnTo>
                <a:lnTo>
                  <a:pt x="258" y="286"/>
                </a:lnTo>
                <a:lnTo>
                  <a:pt x="266" y="285"/>
                </a:lnTo>
                <a:lnTo>
                  <a:pt x="274" y="285"/>
                </a:lnTo>
                <a:lnTo>
                  <a:pt x="280" y="285"/>
                </a:lnTo>
                <a:lnTo>
                  <a:pt x="286" y="285"/>
                </a:lnTo>
                <a:lnTo>
                  <a:pt x="290" y="285"/>
                </a:lnTo>
                <a:lnTo>
                  <a:pt x="295" y="285"/>
                </a:lnTo>
                <a:lnTo>
                  <a:pt x="299" y="285"/>
                </a:lnTo>
                <a:lnTo>
                  <a:pt x="302" y="285"/>
                </a:lnTo>
                <a:lnTo>
                  <a:pt x="306" y="285"/>
                </a:lnTo>
                <a:lnTo>
                  <a:pt x="308" y="285"/>
                </a:lnTo>
                <a:lnTo>
                  <a:pt x="311" y="285"/>
                </a:lnTo>
                <a:lnTo>
                  <a:pt x="313" y="285"/>
                </a:lnTo>
                <a:lnTo>
                  <a:pt x="316" y="285"/>
                </a:lnTo>
                <a:lnTo>
                  <a:pt x="317" y="285"/>
                </a:lnTo>
                <a:lnTo>
                  <a:pt x="319" y="285"/>
                </a:lnTo>
                <a:lnTo>
                  <a:pt x="322" y="285"/>
                </a:lnTo>
                <a:lnTo>
                  <a:pt x="323" y="284"/>
                </a:lnTo>
                <a:lnTo>
                  <a:pt x="325" y="284"/>
                </a:lnTo>
                <a:lnTo>
                  <a:pt x="326" y="284"/>
                </a:lnTo>
                <a:lnTo>
                  <a:pt x="329" y="284"/>
                </a:lnTo>
                <a:lnTo>
                  <a:pt x="330" y="284"/>
                </a:lnTo>
                <a:lnTo>
                  <a:pt x="332" y="284"/>
                </a:lnTo>
                <a:lnTo>
                  <a:pt x="334" y="284"/>
                </a:lnTo>
                <a:lnTo>
                  <a:pt x="335" y="284"/>
                </a:lnTo>
                <a:lnTo>
                  <a:pt x="336" y="284"/>
                </a:lnTo>
                <a:lnTo>
                  <a:pt x="337" y="283"/>
                </a:lnTo>
                <a:lnTo>
                  <a:pt x="338" y="283"/>
                </a:lnTo>
                <a:lnTo>
                  <a:pt x="340" y="283"/>
                </a:lnTo>
                <a:lnTo>
                  <a:pt x="341" y="283"/>
                </a:lnTo>
                <a:lnTo>
                  <a:pt x="342" y="283"/>
                </a:lnTo>
                <a:lnTo>
                  <a:pt x="343" y="283"/>
                </a:lnTo>
                <a:lnTo>
                  <a:pt x="344" y="283"/>
                </a:lnTo>
                <a:lnTo>
                  <a:pt x="346" y="283"/>
                </a:lnTo>
                <a:lnTo>
                  <a:pt x="347" y="283"/>
                </a:lnTo>
                <a:lnTo>
                  <a:pt x="348" y="283"/>
                </a:lnTo>
                <a:lnTo>
                  <a:pt x="349" y="283"/>
                </a:lnTo>
                <a:lnTo>
                  <a:pt x="350" y="281"/>
                </a:lnTo>
                <a:lnTo>
                  <a:pt x="352" y="281"/>
                </a:lnTo>
                <a:lnTo>
                  <a:pt x="353" y="281"/>
                </a:lnTo>
                <a:lnTo>
                  <a:pt x="354" y="281"/>
                </a:lnTo>
                <a:lnTo>
                  <a:pt x="356" y="281"/>
                </a:lnTo>
                <a:lnTo>
                  <a:pt x="358" y="281"/>
                </a:lnTo>
                <a:lnTo>
                  <a:pt x="359" y="280"/>
                </a:lnTo>
                <a:lnTo>
                  <a:pt x="360" y="280"/>
                </a:lnTo>
                <a:lnTo>
                  <a:pt x="362" y="280"/>
                </a:lnTo>
                <a:lnTo>
                  <a:pt x="364" y="280"/>
                </a:lnTo>
                <a:lnTo>
                  <a:pt x="366" y="280"/>
                </a:lnTo>
                <a:lnTo>
                  <a:pt x="367" y="279"/>
                </a:lnTo>
                <a:lnTo>
                  <a:pt x="370" y="279"/>
                </a:lnTo>
                <a:lnTo>
                  <a:pt x="371" y="279"/>
                </a:lnTo>
                <a:lnTo>
                  <a:pt x="373" y="279"/>
                </a:lnTo>
                <a:lnTo>
                  <a:pt x="374" y="279"/>
                </a:lnTo>
                <a:lnTo>
                  <a:pt x="376" y="278"/>
                </a:lnTo>
                <a:lnTo>
                  <a:pt x="377" y="278"/>
                </a:lnTo>
                <a:lnTo>
                  <a:pt x="378" y="278"/>
                </a:lnTo>
                <a:lnTo>
                  <a:pt x="379" y="278"/>
                </a:lnTo>
                <a:lnTo>
                  <a:pt x="380" y="278"/>
                </a:lnTo>
                <a:lnTo>
                  <a:pt x="382" y="278"/>
                </a:lnTo>
                <a:lnTo>
                  <a:pt x="383" y="277"/>
                </a:lnTo>
                <a:lnTo>
                  <a:pt x="384" y="277"/>
                </a:lnTo>
                <a:lnTo>
                  <a:pt x="385" y="277"/>
                </a:lnTo>
                <a:lnTo>
                  <a:pt x="386" y="277"/>
                </a:lnTo>
                <a:lnTo>
                  <a:pt x="388" y="277"/>
                </a:lnTo>
                <a:lnTo>
                  <a:pt x="388" y="275"/>
                </a:lnTo>
                <a:lnTo>
                  <a:pt x="389" y="275"/>
                </a:lnTo>
                <a:lnTo>
                  <a:pt x="390" y="275"/>
                </a:lnTo>
                <a:lnTo>
                  <a:pt x="391" y="275"/>
                </a:lnTo>
                <a:lnTo>
                  <a:pt x="392" y="274"/>
                </a:lnTo>
                <a:lnTo>
                  <a:pt x="394" y="274"/>
                </a:lnTo>
                <a:lnTo>
                  <a:pt x="395" y="274"/>
                </a:lnTo>
                <a:lnTo>
                  <a:pt x="396" y="273"/>
                </a:lnTo>
                <a:lnTo>
                  <a:pt x="398" y="273"/>
                </a:lnTo>
                <a:lnTo>
                  <a:pt x="400" y="273"/>
                </a:lnTo>
                <a:lnTo>
                  <a:pt x="401" y="272"/>
                </a:lnTo>
                <a:lnTo>
                  <a:pt x="403" y="272"/>
                </a:lnTo>
                <a:lnTo>
                  <a:pt x="404" y="271"/>
                </a:lnTo>
                <a:lnTo>
                  <a:pt x="407" y="271"/>
                </a:lnTo>
                <a:lnTo>
                  <a:pt x="408" y="269"/>
                </a:lnTo>
                <a:lnTo>
                  <a:pt x="410" y="269"/>
                </a:lnTo>
                <a:lnTo>
                  <a:pt x="413" y="268"/>
                </a:lnTo>
                <a:lnTo>
                  <a:pt x="415" y="268"/>
                </a:lnTo>
                <a:lnTo>
                  <a:pt x="416" y="267"/>
                </a:lnTo>
                <a:lnTo>
                  <a:pt x="419" y="267"/>
                </a:lnTo>
                <a:lnTo>
                  <a:pt x="420" y="266"/>
                </a:lnTo>
                <a:lnTo>
                  <a:pt x="422" y="266"/>
                </a:lnTo>
                <a:lnTo>
                  <a:pt x="424" y="265"/>
                </a:lnTo>
                <a:lnTo>
                  <a:pt x="425" y="265"/>
                </a:lnTo>
                <a:lnTo>
                  <a:pt x="426" y="265"/>
                </a:lnTo>
                <a:lnTo>
                  <a:pt x="427" y="263"/>
                </a:lnTo>
                <a:lnTo>
                  <a:pt x="428" y="263"/>
                </a:lnTo>
                <a:lnTo>
                  <a:pt x="430" y="263"/>
                </a:lnTo>
                <a:lnTo>
                  <a:pt x="431" y="262"/>
                </a:lnTo>
                <a:lnTo>
                  <a:pt x="432" y="262"/>
                </a:lnTo>
                <a:lnTo>
                  <a:pt x="433" y="262"/>
                </a:lnTo>
                <a:lnTo>
                  <a:pt x="434" y="261"/>
                </a:lnTo>
                <a:lnTo>
                  <a:pt x="436" y="261"/>
                </a:lnTo>
                <a:lnTo>
                  <a:pt x="437" y="261"/>
                </a:lnTo>
                <a:lnTo>
                  <a:pt x="438" y="260"/>
                </a:lnTo>
                <a:lnTo>
                  <a:pt x="439" y="260"/>
                </a:lnTo>
                <a:lnTo>
                  <a:pt x="439" y="259"/>
                </a:lnTo>
                <a:lnTo>
                  <a:pt x="440" y="259"/>
                </a:lnTo>
                <a:lnTo>
                  <a:pt x="442" y="257"/>
                </a:lnTo>
                <a:lnTo>
                  <a:pt x="443" y="257"/>
                </a:lnTo>
                <a:lnTo>
                  <a:pt x="444" y="256"/>
                </a:lnTo>
                <a:lnTo>
                  <a:pt x="446" y="256"/>
                </a:lnTo>
                <a:lnTo>
                  <a:pt x="448" y="255"/>
                </a:lnTo>
                <a:lnTo>
                  <a:pt x="449" y="255"/>
                </a:lnTo>
                <a:lnTo>
                  <a:pt x="450" y="254"/>
                </a:lnTo>
                <a:lnTo>
                  <a:pt x="452" y="253"/>
                </a:lnTo>
                <a:lnTo>
                  <a:pt x="454" y="253"/>
                </a:lnTo>
                <a:lnTo>
                  <a:pt x="456" y="251"/>
                </a:lnTo>
                <a:lnTo>
                  <a:pt x="457" y="250"/>
                </a:lnTo>
                <a:lnTo>
                  <a:pt x="460" y="249"/>
                </a:lnTo>
                <a:lnTo>
                  <a:pt x="461" y="249"/>
                </a:lnTo>
                <a:lnTo>
                  <a:pt x="463" y="248"/>
                </a:lnTo>
                <a:lnTo>
                  <a:pt x="465" y="247"/>
                </a:lnTo>
                <a:lnTo>
                  <a:pt x="466" y="247"/>
                </a:lnTo>
                <a:lnTo>
                  <a:pt x="467" y="245"/>
                </a:lnTo>
                <a:lnTo>
                  <a:pt x="468" y="245"/>
                </a:lnTo>
                <a:lnTo>
                  <a:pt x="469" y="244"/>
                </a:lnTo>
                <a:lnTo>
                  <a:pt x="471" y="244"/>
                </a:lnTo>
                <a:lnTo>
                  <a:pt x="472" y="243"/>
                </a:lnTo>
                <a:lnTo>
                  <a:pt x="473" y="243"/>
                </a:lnTo>
                <a:lnTo>
                  <a:pt x="474" y="242"/>
                </a:lnTo>
                <a:lnTo>
                  <a:pt x="475" y="242"/>
                </a:lnTo>
                <a:lnTo>
                  <a:pt x="475" y="241"/>
                </a:lnTo>
                <a:lnTo>
                  <a:pt x="477" y="241"/>
                </a:lnTo>
                <a:lnTo>
                  <a:pt x="478" y="241"/>
                </a:lnTo>
                <a:lnTo>
                  <a:pt x="479" y="239"/>
                </a:lnTo>
                <a:lnTo>
                  <a:pt x="480" y="238"/>
                </a:lnTo>
                <a:lnTo>
                  <a:pt x="481" y="238"/>
                </a:lnTo>
                <a:lnTo>
                  <a:pt x="483" y="238"/>
                </a:lnTo>
                <a:lnTo>
                  <a:pt x="484" y="237"/>
                </a:lnTo>
                <a:lnTo>
                  <a:pt x="485" y="237"/>
                </a:lnTo>
                <a:lnTo>
                  <a:pt x="486" y="236"/>
                </a:lnTo>
                <a:lnTo>
                  <a:pt x="487" y="235"/>
                </a:lnTo>
                <a:lnTo>
                  <a:pt x="489" y="235"/>
                </a:lnTo>
                <a:lnTo>
                  <a:pt x="490" y="233"/>
                </a:lnTo>
                <a:lnTo>
                  <a:pt x="491" y="233"/>
                </a:lnTo>
                <a:lnTo>
                  <a:pt x="492" y="232"/>
                </a:lnTo>
                <a:lnTo>
                  <a:pt x="493" y="231"/>
                </a:lnTo>
                <a:lnTo>
                  <a:pt x="496" y="230"/>
                </a:lnTo>
                <a:lnTo>
                  <a:pt x="497" y="230"/>
                </a:lnTo>
                <a:lnTo>
                  <a:pt x="499" y="229"/>
                </a:lnTo>
                <a:lnTo>
                  <a:pt x="501" y="227"/>
                </a:lnTo>
                <a:lnTo>
                  <a:pt x="502" y="227"/>
                </a:lnTo>
                <a:lnTo>
                  <a:pt x="503" y="226"/>
                </a:lnTo>
                <a:lnTo>
                  <a:pt x="504" y="225"/>
                </a:lnTo>
                <a:lnTo>
                  <a:pt x="505" y="225"/>
                </a:lnTo>
                <a:lnTo>
                  <a:pt x="507" y="224"/>
                </a:lnTo>
                <a:lnTo>
                  <a:pt x="508" y="224"/>
                </a:lnTo>
                <a:lnTo>
                  <a:pt x="509" y="223"/>
                </a:lnTo>
                <a:lnTo>
                  <a:pt x="510" y="223"/>
                </a:lnTo>
                <a:lnTo>
                  <a:pt x="510" y="221"/>
                </a:lnTo>
                <a:lnTo>
                  <a:pt x="511" y="221"/>
                </a:lnTo>
                <a:lnTo>
                  <a:pt x="513" y="221"/>
                </a:lnTo>
                <a:lnTo>
                  <a:pt x="513" y="220"/>
                </a:lnTo>
                <a:lnTo>
                  <a:pt x="514" y="220"/>
                </a:lnTo>
                <a:lnTo>
                  <a:pt x="515" y="219"/>
                </a:lnTo>
                <a:lnTo>
                  <a:pt x="516" y="219"/>
                </a:lnTo>
                <a:lnTo>
                  <a:pt x="517" y="218"/>
                </a:lnTo>
                <a:lnTo>
                  <a:pt x="519" y="217"/>
                </a:lnTo>
                <a:lnTo>
                  <a:pt x="520" y="217"/>
                </a:lnTo>
                <a:lnTo>
                  <a:pt x="521" y="215"/>
                </a:lnTo>
                <a:lnTo>
                  <a:pt x="522" y="214"/>
                </a:lnTo>
                <a:lnTo>
                  <a:pt x="523" y="214"/>
                </a:lnTo>
                <a:lnTo>
                  <a:pt x="525" y="213"/>
                </a:lnTo>
                <a:lnTo>
                  <a:pt x="526" y="213"/>
                </a:lnTo>
                <a:lnTo>
                  <a:pt x="527" y="212"/>
                </a:lnTo>
                <a:lnTo>
                  <a:pt x="528" y="211"/>
                </a:lnTo>
                <a:lnTo>
                  <a:pt x="529" y="209"/>
                </a:lnTo>
                <a:lnTo>
                  <a:pt x="531" y="209"/>
                </a:lnTo>
                <a:lnTo>
                  <a:pt x="532" y="208"/>
                </a:lnTo>
                <a:lnTo>
                  <a:pt x="533" y="207"/>
                </a:lnTo>
                <a:lnTo>
                  <a:pt x="534" y="207"/>
                </a:lnTo>
                <a:lnTo>
                  <a:pt x="535" y="206"/>
                </a:lnTo>
                <a:lnTo>
                  <a:pt x="537" y="206"/>
                </a:lnTo>
                <a:lnTo>
                  <a:pt x="538" y="205"/>
                </a:lnTo>
                <a:lnTo>
                  <a:pt x="539" y="203"/>
                </a:lnTo>
                <a:lnTo>
                  <a:pt x="540" y="203"/>
                </a:lnTo>
                <a:lnTo>
                  <a:pt x="540" y="202"/>
                </a:lnTo>
                <a:lnTo>
                  <a:pt x="541" y="202"/>
                </a:lnTo>
                <a:lnTo>
                  <a:pt x="543" y="201"/>
                </a:lnTo>
                <a:lnTo>
                  <a:pt x="544" y="201"/>
                </a:lnTo>
                <a:lnTo>
                  <a:pt x="545" y="200"/>
                </a:lnTo>
                <a:lnTo>
                  <a:pt x="546" y="200"/>
                </a:lnTo>
                <a:lnTo>
                  <a:pt x="546" y="199"/>
                </a:lnTo>
                <a:lnTo>
                  <a:pt x="547" y="197"/>
                </a:lnTo>
                <a:lnTo>
                  <a:pt x="549" y="197"/>
                </a:lnTo>
                <a:lnTo>
                  <a:pt x="550" y="196"/>
                </a:lnTo>
                <a:lnTo>
                  <a:pt x="551" y="195"/>
                </a:lnTo>
                <a:lnTo>
                  <a:pt x="552" y="194"/>
                </a:lnTo>
                <a:lnTo>
                  <a:pt x="553" y="194"/>
                </a:lnTo>
                <a:lnTo>
                  <a:pt x="553" y="193"/>
                </a:lnTo>
                <a:lnTo>
                  <a:pt x="555" y="191"/>
                </a:lnTo>
                <a:lnTo>
                  <a:pt x="556" y="191"/>
                </a:lnTo>
                <a:lnTo>
                  <a:pt x="557" y="190"/>
                </a:lnTo>
                <a:lnTo>
                  <a:pt x="558" y="190"/>
                </a:lnTo>
                <a:lnTo>
                  <a:pt x="558" y="189"/>
                </a:lnTo>
                <a:lnTo>
                  <a:pt x="559" y="189"/>
                </a:lnTo>
                <a:lnTo>
                  <a:pt x="559" y="188"/>
                </a:lnTo>
                <a:lnTo>
                  <a:pt x="561" y="188"/>
                </a:lnTo>
                <a:lnTo>
                  <a:pt x="562" y="187"/>
                </a:lnTo>
                <a:lnTo>
                  <a:pt x="563" y="187"/>
                </a:lnTo>
                <a:lnTo>
                  <a:pt x="563" y="185"/>
                </a:lnTo>
                <a:lnTo>
                  <a:pt x="564" y="185"/>
                </a:lnTo>
                <a:lnTo>
                  <a:pt x="564" y="184"/>
                </a:lnTo>
                <a:lnTo>
                  <a:pt x="565" y="184"/>
                </a:lnTo>
                <a:lnTo>
                  <a:pt x="567" y="183"/>
                </a:lnTo>
                <a:lnTo>
                  <a:pt x="568" y="183"/>
                </a:lnTo>
                <a:lnTo>
                  <a:pt x="568" y="182"/>
                </a:lnTo>
                <a:lnTo>
                  <a:pt x="569" y="182"/>
                </a:lnTo>
                <a:lnTo>
                  <a:pt x="570" y="181"/>
                </a:lnTo>
                <a:lnTo>
                  <a:pt x="571" y="179"/>
                </a:lnTo>
                <a:lnTo>
                  <a:pt x="573" y="178"/>
                </a:lnTo>
                <a:lnTo>
                  <a:pt x="574" y="178"/>
                </a:lnTo>
                <a:lnTo>
                  <a:pt x="575" y="177"/>
                </a:lnTo>
                <a:lnTo>
                  <a:pt x="576" y="176"/>
                </a:lnTo>
                <a:lnTo>
                  <a:pt x="577" y="176"/>
                </a:lnTo>
                <a:lnTo>
                  <a:pt x="579" y="175"/>
                </a:lnTo>
                <a:lnTo>
                  <a:pt x="580" y="173"/>
                </a:lnTo>
                <a:lnTo>
                  <a:pt x="581" y="173"/>
                </a:lnTo>
                <a:lnTo>
                  <a:pt x="581" y="172"/>
                </a:lnTo>
                <a:lnTo>
                  <a:pt x="582" y="172"/>
                </a:lnTo>
                <a:lnTo>
                  <a:pt x="583" y="171"/>
                </a:lnTo>
                <a:lnTo>
                  <a:pt x="585" y="171"/>
                </a:lnTo>
                <a:lnTo>
                  <a:pt x="586" y="170"/>
                </a:lnTo>
                <a:lnTo>
                  <a:pt x="587" y="169"/>
                </a:lnTo>
                <a:lnTo>
                  <a:pt x="588" y="169"/>
                </a:lnTo>
                <a:lnTo>
                  <a:pt x="588" y="167"/>
                </a:lnTo>
                <a:lnTo>
                  <a:pt x="589" y="167"/>
                </a:lnTo>
                <a:lnTo>
                  <a:pt x="589" y="166"/>
                </a:lnTo>
                <a:lnTo>
                  <a:pt x="591" y="166"/>
                </a:lnTo>
                <a:lnTo>
                  <a:pt x="591" y="165"/>
                </a:lnTo>
                <a:lnTo>
                  <a:pt x="592" y="165"/>
                </a:lnTo>
                <a:lnTo>
                  <a:pt x="592" y="164"/>
                </a:lnTo>
                <a:lnTo>
                  <a:pt x="593" y="164"/>
                </a:lnTo>
                <a:lnTo>
                  <a:pt x="593" y="163"/>
                </a:lnTo>
                <a:lnTo>
                  <a:pt x="594" y="163"/>
                </a:lnTo>
                <a:lnTo>
                  <a:pt x="594" y="161"/>
                </a:lnTo>
                <a:lnTo>
                  <a:pt x="595" y="161"/>
                </a:lnTo>
                <a:lnTo>
                  <a:pt x="597" y="160"/>
                </a:lnTo>
                <a:lnTo>
                  <a:pt x="597" y="159"/>
                </a:lnTo>
                <a:lnTo>
                  <a:pt x="598" y="158"/>
                </a:lnTo>
                <a:lnTo>
                  <a:pt x="599" y="157"/>
                </a:lnTo>
                <a:lnTo>
                  <a:pt x="600" y="157"/>
                </a:lnTo>
                <a:lnTo>
                  <a:pt x="601" y="155"/>
                </a:lnTo>
                <a:lnTo>
                  <a:pt x="603" y="154"/>
                </a:lnTo>
                <a:lnTo>
                  <a:pt x="604" y="153"/>
                </a:lnTo>
                <a:lnTo>
                  <a:pt x="605" y="152"/>
                </a:lnTo>
                <a:lnTo>
                  <a:pt x="605" y="151"/>
                </a:lnTo>
                <a:lnTo>
                  <a:pt x="606" y="149"/>
                </a:lnTo>
                <a:lnTo>
                  <a:pt x="607" y="148"/>
                </a:lnTo>
                <a:lnTo>
                  <a:pt x="609" y="147"/>
                </a:lnTo>
                <a:lnTo>
                  <a:pt x="610" y="146"/>
                </a:lnTo>
                <a:lnTo>
                  <a:pt x="611" y="145"/>
                </a:lnTo>
                <a:lnTo>
                  <a:pt x="612" y="143"/>
                </a:lnTo>
                <a:lnTo>
                  <a:pt x="612" y="142"/>
                </a:lnTo>
                <a:lnTo>
                  <a:pt x="613" y="142"/>
                </a:lnTo>
                <a:lnTo>
                  <a:pt x="613" y="141"/>
                </a:lnTo>
                <a:lnTo>
                  <a:pt x="615" y="141"/>
                </a:lnTo>
                <a:lnTo>
                  <a:pt x="616" y="140"/>
                </a:lnTo>
                <a:lnTo>
                  <a:pt x="616" y="139"/>
                </a:lnTo>
                <a:lnTo>
                  <a:pt x="617" y="139"/>
                </a:lnTo>
                <a:lnTo>
                  <a:pt x="617" y="137"/>
                </a:lnTo>
                <a:lnTo>
                  <a:pt x="618" y="136"/>
                </a:lnTo>
                <a:lnTo>
                  <a:pt x="619" y="135"/>
                </a:lnTo>
                <a:lnTo>
                  <a:pt x="621" y="134"/>
                </a:lnTo>
                <a:lnTo>
                  <a:pt x="621" y="133"/>
                </a:lnTo>
                <a:lnTo>
                  <a:pt x="622" y="131"/>
                </a:lnTo>
                <a:lnTo>
                  <a:pt x="623" y="130"/>
                </a:lnTo>
                <a:lnTo>
                  <a:pt x="624" y="129"/>
                </a:lnTo>
                <a:lnTo>
                  <a:pt x="625" y="128"/>
                </a:lnTo>
                <a:lnTo>
                  <a:pt x="627" y="127"/>
                </a:lnTo>
                <a:lnTo>
                  <a:pt x="628" y="125"/>
                </a:lnTo>
                <a:lnTo>
                  <a:pt x="629" y="124"/>
                </a:lnTo>
                <a:lnTo>
                  <a:pt x="630" y="122"/>
                </a:lnTo>
                <a:lnTo>
                  <a:pt x="631" y="121"/>
                </a:lnTo>
                <a:lnTo>
                  <a:pt x="633" y="119"/>
                </a:lnTo>
                <a:lnTo>
                  <a:pt x="634" y="118"/>
                </a:lnTo>
                <a:lnTo>
                  <a:pt x="635" y="116"/>
                </a:lnTo>
                <a:lnTo>
                  <a:pt x="636" y="115"/>
                </a:lnTo>
                <a:lnTo>
                  <a:pt x="637" y="113"/>
                </a:lnTo>
                <a:lnTo>
                  <a:pt x="639" y="112"/>
                </a:lnTo>
                <a:lnTo>
                  <a:pt x="639" y="111"/>
                </a:lnTo>
                <a:lnTo>
                  <a:pt x="640" y="111"/>
                </a:lnTo>
                <a:lnTo>
                  <a:pt x="641" y="110"/>
                </a:lnTo>
                <a:lnTo>
                  <a:pt x="641" y="109"/>
                </a:lnTo>
                <a:lnTo>
                  <a:pt x="642" y="107"/>
                </a:lnTo>
                <a:lnTo>
                  <a:pt x="643" y="106"/>
                </a:lnTo>
                <a:lnTo>
                  <a:pt x="645" y="105"/>
                </a:lnTo>
                <a:lnTo>
                  <a:pt x="645" y="104"/>
                </a:lnTo>
                <a:lnTo>
                  <a:pt x="646" y="103"/>
                </a:lnTo>
                <a:lnTo>
                  <a:pt x="647" y="101"/>
                </a:lnTo>
                <a:lnTo>
                  <a:pt x="648" y="100"/>
                </a:lnTo>
                <a:lnTo>
                  <a:pt x="648" y="99"/>
                </a:lnTo>
                <a:lnTo>
                  <a:pt x="649" y="98"/>
                </a:lnTo>
                <a:lnTo>
                  <a:pt x="651" y="97"/>
                </a:lnTo>
                <a:lnTo>
                  <a:pt x="651" y="95"/>
                </a:lnTo>
                <a:lnTo>
                  <a:pt x="652" y="94"/>
                </a:lnTo>
                <a:lnTo>
                  <a:pt x="653" y="93"/>
                </a:lnTo>
                <a:lnTo>
                  <a:pt x="654" y="92"/>
                </a:lnTo>
                <a:lnTo>
                  <a:pt x="655" y="91"/>
                </a:lnTo>
                <a:lnTo>
                  <a:pt x="657" y="88"/>
                </a:lnTo>
                <a:lnTo>
                  <a:pt x="658" y="87"/>
                </a:lnTo>
                <a:lnTo>
                  <a:pt x="659" y="85"/>
                </a:lnTo>
                <a:lnTo>
                  <a:pt x="660" y="83"/>
                </a:lnTo>
                <a:lnTo>
                  <a:pt x="661" y="81"/>
                </a:lnTo>
                <a:lnTo>
                  <a:pt x="663" y="80"/>
                </a:lnTo>
                <a:lnTo>
                  <a:pt x="664" y="77"/>
                </a:lnTo>
                <a:lnTo>
                  <a:pt x="665" y="76"/>
                </a:lnTo>
                <a:lnTo>
                  <a:pt x="666" y="75"/>
                </a:lnTo>
                <a:lnTo>
                  <a:pt x="667" y="74"/>
                </a:lnTo>
                <a:lnTo>
                  <a:pt x="669" y="72"/>
                </a:lnTo>
                <a:lnTo>
                  <a:pt x="669" y="70"/>
                </a:lnTo>
                <a:lnTo>
                  <a:pt x="670" y="69"/>
                </a:lnTo>
                <a:lnTo>
                  <a:pt x="671" y="69"/>
                </a:lnTo>
                <a:lnTo>
                  <a:pt x="671" y="68"/>
                </a:lnTo>
                <a:lnTo>
                  <a:pt x="672" y="66"/>
                </a:lnTo>
                <a:lnTo>
                  <a:pt x="673" y="65"/>
                </a:lnTo>
                <a:lnTo>
                  <a:pt x="673" y="64"/>
                </a:lnTo>
                <a:lnTo>
                  <a:pt x="675" y="63"/>
                </a:lnTo>
                <a:lnTo>
                  <a:pt x="675" y="62"/>
                </a:lnTo>
                <a:lnTo>
                  <a:pt x="676" y="60"/>
                </a:lnTo>
                <a:lnTo>
                  <a:pt x="677" y="60"/>
                </a:lnTo>
                <a:lnTo>
                  <a:pt x="677" y="59"/>
                </a:lnTo>
                <a:lnTo>
                  <a:pt x="678" y="58"/>
                </a:lnTo>
                <a:lnTo>
                  <a:pt x="679" y="57"/>
                </a:lnTo>
                <a:lnTo>
                  <a:pt x="679" y="56"/>
                </a:lnTo>
                <a:lnTo>
                  <a:pt x="681" y="54"/>
                </a:lnTo>
                <a:lnTo>
                  <a:pt x="682" y="53"/>
                </a:lnTo>
                <a:lnTo>
                  <a:pt x="682" y="52"/>
                </a:lnTo>
                <a:lnTo>
                  <a:pt x="683" y="51"/>
                </a:lnTo>
                <a:lnTo>
                  <a:pt x="684" y="50"/>
                </a:lnTo>
                <a:lnTo>
                  <a:pt x="685" y="47"/>
                </a:lnTo>
                <a:lnTo>
                  <a:pt x="687" y="46"/>
                </a:lnTo>
                <a:lnTo>
                  <a:pt x="688" y="44"/>
                </a:lnTo>
                <a:lnTo>
                  <a:pt x="689" y="42"/>
                </a:lnTo>
                <a:lnTo>
                  <a:pt x="690" y="40"/>
                </a:lnTo>
                <a:lnTo>
                  <a:pt x="693" y="39"/>
                </a:lnTo>
                <a:lnTo>
                  <a:pt x="694" y="36"/>
                </a:lnTo>
                <a:lnTo>
                  <a:pt x="695" y="35"/>
                </a:lnTo>
                <a:lnTo>
                  <a:pt x="696" y="33"/>
                </a:lnTo>
                <a:lnTo>
                  <a:pt x="697" y="32"/>
                </a:lnTo>
                <a:lnTo>
                  <a:pt x="699" y="30"/>
                </a:lnTo>
                <a:lnTo>
                  <a:pt x="699" y="29"/>
                </a:lnTo>
                <a:lnTo>
                  <a:pt x="700" y="27"/>
                </a:lnTo>
                <a:lnTo>
                  <a:pt x="701" y="26"/>
                </a:lnTo>
                <a:lnTo>
                  <a:pt x="702" y="24"/>
                </a:lnTo>
                <a:lnTo>
                  <a:pt x="703" y="23"/>
                </a:lnTo>
                <a:lnTo>
                  <a:pt x="703" y="22"/>
                </a:lnTo>
                <a:lnTo>
                  <a:pt x="705" y="21"/>
                </a:lnTo>
                <a:lnTo>
                  <a:pt x="705" y="20"/>
                </a:lnTo>
                <a:lnTo>
                  <a:pt x="706" y="18"/>
                </a:lnTo>
                <a:lnTo>
                  <a:pt x="707" y="17"/>
                </a:lnTo>
                <a:lnTo>
                  <a:pt x="707" y="16"/>
                </a:lnTo>
                <a:lnTo>
                  <a:pt x="708" y="15"/>
                </a:lnTo>
                <a:lnTo>
                  <a:pt x="709" y="14"/>
                </a:lnTo>
                <a:lnTo>
                  <a:pt x="709" y="12"/>
                </a:lnTo>
                <a:lnTo>
                  <a:pt x="711" y="11"/>
                </a:lnTo>
                <a:lnTo>
                  <a:pt x="712" y="10"/>
                </a:lnTo>
                <a:lnTo>
                  <a:pt x="712" y="9"/>
                </a:lnTo>
                <a:lnTo>
                  <a:pt x="713" y="8"/>
                </a:lnTo>
                <a:lnTo>
                  <a:pt x="713" y="6"/>
                </a:lnTo>
                <a:lnTo>
                  <a:pt x="714" y="5"/>
                </a:lnTo>
                <a:lnTo>
                  <a:pt x="715" y="4"/>
                </a:lnTo>
                <a:lnTo>
                  <a:pt x="715" y="2"/>
                </a:lnTo>
                <a:lnTo>
                  <a:pt x="717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9" name="Freeform 149">
            <a:extLst>
              <a:ext uri="{FF2B5EF4-FFF2-40B4-BE49-F238E27FC236}">
                <a16:creationId xmlns:a16="http://schemas.microsoft.com/office/drawing/2014/main" id="{0B5DCB15-6668-B940-A5C6-B2BC7E025B42}"/>
              </a:ext>
            </a:extLst>
          </p:cNvPr>
          <p:cNvSpPr>
            <a:spLocks/>
          </p:cNvSpPr>
          <p:nvPr/>
        </p:nvSpPr>
        <p:spPr bwMode="auto">
          <a:xfrm>
            <a:off x="5610225" y="3922713"/>
            <a:ext cx="66675" cy="227012"/>
          </a:xfrm>
          <a:custGeom>
            <a:avLst/>
            <a:gdLst>
              <a:gd name="T0" fmla="*/ 2147483647 w 85"/>
              <a:gd name="T1" fmla="*/ 2147483647 h 286"/>
              <a:gd name="T2" fmla="*/ 2147483647 w 85"/>
              <a:gd name="T3" fmla="*/ 2147483647 h 286"/>
              <a:gd name="T4" fmla="*/ 2147483647 w 85"/>
              <a:gd name="T5" fmla="*/ 2147483647 h 286"/>
              <a:gd name="T6" fmla="*/ 2147483647 w 85"/>
              <a:gd name="T7" fmla="*/ 2147483647 h 286"/>
              <a:gd name="T8" fmla="*/ 2147483647 w 85"/>
              <a:gd name="T9" fmla="*/ 2147483647 h 286"/>
              <a:gd name="T10" fmla="*/ 2147483647 w 85"/>
              <a:gd name="T11" fmla="*/ 2147483647 h 286"/>
              <a:gd name="T12" fmla="*/ 2147483647 w 85"/>
              <a:gd name="T13" fmla="*/ 2147483647 h 286"/>
              <a:gd name="T14" fmla="*/ 2147483647 w 85"/>
              <a:gd name="T15" fmla="*/ 2147483647 h 286"/>
              <a:gd name="T16" fmla="*/ 2147483647 w 85"/>
              <a:gd name="T17" fmla="*/ 2147483647 h 286"/>
              <a:gd name="T18" fmla="*/ 2147483647 w 85"/>
              <a:gd name="T19" fmla="*/ 2147483647 h 286"/>
              <a:gd name="T20" fmla="*/ 2147483647 w 85"/>
              <a:gd name="T21" fmla="*/ 2147483647 h 286"/>
              <a:gd name="T22" fmla="*/ 2147483647 w 85"/>
              <a:gd name="T23" fmla="*/ 2147483647 h 286"/>
              <a:gd name="T24" fmla="*/ 2147483647 w 85"/>
              <a:gd name="T25" fmla="*/ 2147483647 h 286"/>
              <a:gd name="T26" fmla="*/ 2147483647 w 85"/>
              <a:gd name="T27" fmla="*/ 2147483647 h 286"/>
              <a:gd name="T28" fmla="*/ 2147483647 w 85"/>
              <a:gd name="T29" fmla="*/ 2147483647 h 286"/>
              <a:gd name="T30" fmla="*/ 2147483647 w 85"/>
              <a:gd name="T31" fmla="*/ 2147483647 h 286"/>
              <a:gd name="T32" fmla="*/ 2147483647 w 85"/>
              <a:gd name="T33" fmla="*/ 2147483647 h 286"/>
              <a:gd name="T34" fmla="*/ 2147483647 w 85"/>
              <a:gd name="T35" fmla="*/ 2147483647 h 286"/>
              <a:gd name="T36" fmla="*/ 2147483647 w 85"/>
              <a:gd name="T37" fmla="*/ 2147483647 h 286"/>
              <a:gd name="T38" fmla="*/ 2147483647 w 85"/>
              <a:gd name="T39" fmla="*/ 2147483647 h 286"/>
              <a:gd name="T40" fmla="*/ 2147483647 w 85"/>
              <a:gd name="T41" fmla="*/ 2147483647 h 286"/>
              <a:gd name="T42" fmla="*/ 2147483647 w 85"/>
              <a:gd name="T43" fmla="*/ 2147483647 h 286"/>
              <a:gd name="T44" fmla="*/ 2147483647 w 85"/>
              <a:gd name="T45" fmla="*/ 2147483647 h 286"/>
              <a:gd name="T46" fmla="*/ 2147483647 w 85"/>
              <a:gd name="T47" fmla="*/ 2147483647 h 286"/>
              <a:gd name="T48" fmla="*/ 2147483647 w 85"/>
              <a:gd name="T49" fmla="*/ 2147483647 h 286"/>
              <a:gd name="T50" fmla="*/ 2147483647 w 85"/>
              <a:gd name="T51" fmla="*/ 2147483647 h 286"/>
              <a:gd name="T52" fmla="*/ 2147483647 w 85"/>
              <a:gd name="T53" fmla="*/ 2147483647 h 286"/>
              <a:gd name="T54" fmla="*/ 2147483647 w 85"/>
              <a:gd name="T55" fmla="*/ 2147483647 h 286"/>
              <a:gd name="T56" fmla="*/ 2147483647 w 85"/>
              <a:gd name="T57" fmla="*/ 2147483647 h 286"/>
              <a:gd name="T58" fmla="*/ 2147483647 w 85"/>
              <a:gd name="T59" fmla="*/ 2147483647 h 286"/>
              <a:gd name="T60" fmla="*/ 2147483647 w 85"/>
              <a:gd name="T61" fmla="*/ 2147483647 h 286"/>
              <a:gd name="T62" fmla="*/ 2147483647 w 85"/>
              <a:gd name="T63" fmla="*/ 2147483647 h 286"/>
              <a:gd name="T64" fmla="*/ 2147483647 w 85"/>
              <a:gd name="T65" fmla="*/ 2147483647 h 286"/>
              <a:gd name="T66" fmla="*/ 2147483647 w 85"/>
              <a:gd name="T67" fmla="*/ 2147483647 h 286"/>
              <a:gd name="T68" fmla="*/ 2147483647 w 85"/>
              <a:gd name="T69" fmla="*/ 2147483647 h 286"/>
              <a:gd name="T70" fmla="*/ 2147483647 w 85"/>
              <a:gd name="T71" fmla="*/ 2147483647 h 286"/>
              <a:gd name="T72" fmla="*/ 2147483647 w 85"/>
              <a:gd name="T73" fmla="*/ 2147483647 h 286"/>
              <a:gd name="T74" fmla="*/ 2147483647 w 85"/>
              <a:gd name="T75" fmla="*/ 2147483647 h 286"/>
              <a:gd name="T76" fmla="*/ 2147483647 w 85"/>
              <a:gd name="T77" fmla="*/ 2147483647 h 286"/>
              <a:gd name="T78" fmla="*/ 2147483647 w 85"/>
              <a:gd name="T79" fmla="*/ 2147483647 h 286"/>
              <a:gd name="T80" fmla="*/ 2147483647 w 85"/>
              <a:gd name="T81" fmla="*/ 2147483647 h 286"/>
              <a:gd name="T82" fmla="*/ 2147483647 w 85"/>
              <a:gd name="T83" fmla="*/ 2147483647 h 286"/>
              <a:gd name="T84" fmla="*/ 2147483647 w 85"/>
              <a:gd name="T85" fmla="*/ 2147483647 h 286"/>
              <a:gd name="T86" fmla="*/ 2147483647 w 85"/>
              <a:gd name="T87" fmla="*/ 2147483647 h 286"/>
              <a:gd name="T88" fmla="*/ 2147483647 w 85"/>
              <a:gd name="T89" fmla="*/ 2147483647 h 286"/>
              <a:gd name="T90" fmla="*/ 2147483647 w 85"/>
              <a:gd name="T91" fmla="*/ 2147483647 h 286"/>
              <a:gd name="T92" fmla="*/ 2147483647 w 85"/>
              <a:gd name="T93" fmla="*/ 2147483647 h 286"/>
              <a:gd name="T94" fmla="*/ 2147483647 w 85"/>
              <a:gd name="T95" fmla="*/ 2147483647 h 286"/>
              <a:gd name="T96" fmla="*/ 2147483647 w 85"/>
              <a:gd name="T97" fmla="*/ 2147483647 h 286"/>
              <a:gd name="T98" fmla="*/ 2147483647 w 85"/>
              <a:gd name="T99" fmla="*/ 2147483647 h 286"/>
              <a:gd name="T100" fmla="*/ 2147483647 w 85"/>
              <a:gd name="T101" fmla="*/ 2147483647 h 286"/>
              <a:gd name="T102" fmla="*/ 2147483647 w 85"/>
              <a:gd name="T103" fmla="*/ 2147483647 h 286"/>
              <a:gd name="T104" fmla="*/ 2147483647 w 85"/>
              <a:gd name="T105" fmla="*/ 2147483647 h 286"/>
              <a:gd name="T106" fmla="*/ 2147483647 w 85"/>
              <a:gd name="T107" fmla="*/ 2147483647 h 286"/>
              <a:gd name="T108" fmla="*/ 2147483647 w 85"/>
              <a:gd name="T109" fmla="*/ 2147483647 h 286"/>
              <a:gd name="T110" fmla="*/ 2147483647 w 85"/>
              <a:gd name="T111" fmla="*/ 2147483647 h 286"/>
              <a:gd name="T112" fmla="*/ 2147483647 w 85"/>
              <a:gd name="T113" fmla="*/ 2147483647 h 28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5"/>
              <a:gd name="T172" fmla="*/ 0 h 286"/>
              <a:gd name="T173" fmla="*/ 85 w 85"/>
              <a:gd name="T174" fmla="*/ 286 h 28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5" h="286">
                <a:moveTo>
                  <a:pt x="0" y="0"/>
                </a:moveTo>
                <a:lnTo>
                  <a:pt x="2" y="3"/>
                </a:lnTo>
                <a:lnTo>
                  <a:pt x="3" y="6"/>
                </a:lnTo>
                <a:lnTo>
                  <a:pt x="6" y="9"/>
                </a:lnTo>
                <a:lnTo>
                  <a:pt x="7" y="12"/>
                </a:lnTo>
                <a:lnTo>
                  <a:pt x="8" y="14"/>
                </a:lnTo>
                <a:lnTo>
                  <a:pt x="9" y="16"/>
                </a:lnTo>
                <a:lnTo>
                  <a:pt x="10" y="19"/>
                </a:lnTo>
                <a:lnTo>
                  <a:pt x="12" y="20"/>
                </a:lnTo>
                <a:lnTo>
                  <a:pt x="13" y="22"/>
                </a:lnTo>
                <a:lnTo>
                  <a:pt x="14" y="24"/>
                </a:lnTo>
                <a:lnTo>
                  <a:pt x="15" y="26"/>
                </a:lnTo>
                <a:lnTo>
                  <a:pt x="15" y="27"/>
                </a:lnTo>
                <a:lnTo>
                  <a:pt x="16" y="28"/>
                </a:lnTo>
                <a:lnTo>
                  <a:pt x="16" y="30"/>
                </a:lnTo>
                <a:lnTo>
                  <a:pt x="18" y="31"/>
                </a:lnTo>
                <a:lnTo>
                  <a:pt x="19" y="32"/>
                </a:lnTo>
                <a:lnTo>
                  <a:pt x="19" y="33"/>
                </a:lnTo>
                <a:lnTo>
                  <a:pt x="20" y="34"/>
                </a:lnTo>
                <a:lnTo>
                  <a:pt x="20" y="36"/>
                </a:lnTo>
                <a:lnTo>
                  <a:pt x="21" y="37"/>
                </a:lnTo>
                <a:lnTo>
                  <a:pt x="21" y="38"/>
                </a:lnTo>
                <a:lnTo>
                  <a:pt x="21" y="39"/>
                </a:lnTo>
                <a:lnTo>
                  <a:pt x="22" y="40"/>
                </a:lnTo>
                <a:lnTo>
                  <a:pt x="22" y="42"/>
                </a:lnTo>
                <a:lnTo>
                  <a:pt x="24" y="43"/>
                </a:lnTo>
                <a:lnTo>
                  <a:pt x="24" y="44"/>
                </a:lnTo>
                <a:lnTo>
                  <a:pt x="25" y="45"/>
                </a:lnTo>
                <a:lnTo>
                  <a:pt x="25" y="46"/>
                </a:lnTo>
                <a:lnTo>
                  <a:pt x="25" y="48"/>
                </a:lnTo>
                <a:lnTo>
                  <a:pt x="26" y="49"/>
                </a:lnTo>
                <a:lnTo>
                  <a:pt x="27" y="51"/>
                </a:lnTo>
                <a:lnTo>
                  <a:pt x="27" y="52"/>
                </a:lnTo>
                <a:lnTo>
                  <a:pt x="28" y="54"/>
                </a:lnTo>
                <a:lnTo>
                  <a:pt x="28" y="56"/>
                </a:lnTo>
                <a:lnTo>
                  <a:pt x="30" y="57"/>
                </a:lnTo>
                <a:lnTo>
                  <a:pt x="30" y="58"/>
                </a:lnTo>
                <a:lnTo>
                  <a:pt x="31" y="60"/>
                </a:lnTo>
                <a:lnTo>
                  <a:pt x="31" y="61"/>
                </a:lnTo>
                <a:lnTo>
                  <a:pt x="31" y="62"/>
                </a:lnTo>
                <a:lnTo>
                  <a:pt x="32" y="63"/>
                </a:lnTo>
                <a:lnTo>
                  <a:pt x="32" y="64"/>
                </a:lnTo>
                <a:lnTo>
                  <a:pt x="32" y="66"/>
                </a:lnTo>
                <a:lnTo>
                  <a:pt x="33" y="67"/>
                </a:lnTo>
                <a:lnTo>
                  <a:pt x="33" y="68"/>
                </a:lnTo>
                <a:lnTo>
                  <a:pt x="34" y="69"/>
                </a:lnTo>
                <a:lnTo>
                  <a:pt x="34" y="70"/>
                </a:lnTo>
                <a:lnTo>
                  <a:pt x="36" y="72"/>
                </a:lnTo>
                <a:lnTo>
                  <a:pt x="36" y="73"/>
                </a:lnTo>
                <a:lnTo>
                  <a:pt x="36" y="74"/>
                </a:lnTo>
                <a:lnTo>
                  <a:pt x="37" y="75"/>
                </a:lnTo>
                <a:lnTo>
                  <a:pt x="37" y="76"/>
                </a:lnTo>
                <a:lnTo>
                  <a:pt x="38" y="78"/>
                </a:lnTo>
                <a:lnTo>
                  <a:pt x="38" y="79"/>
                </a:lnTo>
                <a:lnTo>
                  <a:pt x="39" y="81"/>
                </a:lnTo>
                <a:lnTo>
                  <a:pt x="39" y="82"/>
                </a:lnTo>
                <a:lnTo>
                  <a:pt x="39" y="84"/>
                </a:lnTo>
                <a:lnTo>
                  <a:pt x="40" y="85"/>
                </a:lnTo>
                <a:lnTo>
                  <a:pt x="40" y="87"/>
                </a:lnTo>
                <a:lnTo>
                  <a:pt x="42" y="88"/>
                </a:lnTo>
                <a:lnTo>
                  <a:pt x="43" y="91"/>
                </a:lnTo>
                <a:lnTo>
                  <a:pt x="43" y="92"/>
                </a:lnTo>
                <a:lnTo>
                  <a:pt x="44" y="94"/>
                </a:lnTo>
                <a:lnTo>
                  <a:pt x="44" y="96"/>
                </a:lnTo>
                <a:lnTo>
                  <a:pt x="45" y="98"/>
                </a:lnTo>
                <a:lnTo>
                  <a:pt x="46" y="99"/>
                </a:lnTo>
                <a:lnTo>
                  <a:pt x="46" y="102"/>
                </a:lnTo>
                <a:lnTo>
                  <a:pt x="46" y="103"/>
                </a:lnTo>
                <a:lnTo>
                  <a:pt x="48" y="104"/>
                </a:lnTo>
                <a:lnTo>
                  <a:pt x="48" y="105"/>
                </a:lnTo>
                <a:lnTo>
                  <a:pt x="49" y="106"/>
                </a:lnTo>
                <a:lnTo>
                  <a:pt x="49" y="108"/>
                </a:lnTo>
                <a:lnTo>
                  <a:pt x="49" y="109"/>
                </a:lnTo>
                <a:lnTo>
                  <a:pt x="50" y="110"/>
                </a:lnTo>
                <a:lnTo>
                  <a:pt x="50" y="111"/>
                </a:lnTo>
                <a:lnTo>
                  <a:pt x="50" y="112"/>
                </a:lnTo>
                <a:lnTo>
                  <a:pt x="51" y="114"/>
                </a:lnTo>
                <a:lnTo>
                  <a:pt x="51" y="115"/>
                </a:lnTo>
                <a:lnTo>
                  <a:pt x="52" y="116"/>
                </a:lnTo>
                <a:lnTo>
                  <a:pt x="52" y="117"/>
                </a:lnTo>
                <a:lnTo>
                  <a:pt x="52" y="118"/>
                </a:lnTo>
                <a:lnTo>
                  <a:pt x="52" y="120"/>
                </a:lnTo>
                <a:lnTo>
                  <a:pt x="54" y="121"/>
                </a:lnTo>
                <a:lnTo>
                  <a:pt x="54" y="122"/>
                </a:lnTo>
                <a:lnTo>
                  <a:pt x="54" y="123"/>
                </a:lnTo>
                <a:lnTo>
                  <a:pt x="55" y="124"/>
                </a:lnTo>
                <a:lnTo>
                  <a:pt x="55" y="126"/>
                </a:lnTo>
                <a:lnTo>
                  <a:pt x="55" y="127"/>
                </a:lnTo>
                <a:lnTo>
                  <a:pt x="56" y="128"/>
                </a:lnTo>
                <a:lnTo>
                  <a:pt x="56" y="130"/>
                </a:lnTo>
                <a:lnTo>
                  <a:pt x="57" y="132"/>
                </a:lnTo>
                <a:lnTo>
                  <a:pt x="57" y="134"/>
                </a:lnTo>
                <a:lnTo>
                  <a:pt x="58" y="135"/>
                </a:lnTo>
                <a:lnTo>
                  <a:pt x="58" y="138"/>
                </a:lnTo>
                <a:lnTo>
                  <a:pt x="60" y="140"/>
                </a:lnTo>
                <a:lnTo>
                  <a:pt x="60" y="141"/>
                </a:lnTo>
                <a:lnTo>
                  <a:pt x="61" y="142"/>
                </a:lnTo>
                <a:lnTo>
                  <a:pt x="61" y="145"/>
                </a:lnTo>
                <a:lnTo>
                  <a:pt x="61" y="146"/>
                </a:lnTo>
                <a:lnTo>
                  <a:pt x="62" y="147"/>
                </a:lnTo>
                <a:lnTo>
                  <a:pt x="62" y="148"/>
                </a:lnTo>
                <a:lnTo>
                  <a:pt x="62" y="150"/>
                </a:lnTo>
                <a:lnTo>
                  <a:pt x="63" y="151"/>
                </a:lnTo>
                <a:lnTo>
                  <a:pt x="63" y="152"/>
                </a:lnTo>
                <a:lnTo>
                  <a:pt x="63" y="153"/>
                </a:lnTo>
                <a:lnTo>
                  <a:pt x="63" y="154"/>
                </a:lnTo>
                <a:lnTo>
                  <a:pt x="64" y="156"/>
                </a:lnTo>
                <a:lnTo>
                  <a:pt x="64" y="157"/>
                </a:lnTo>
                <a:lnTo>
                  <a:pt x="64" y="158"/>
                </a:lnTo>
                <a:lnTo>
                  <a:pt x="66" y="158"/>
                </a:lnTo>
                <a:lnTo>
                  <a:pt x="66" y="159"/>
                </a:lnTo>
                <a:lnTo>
                  <a:pt x="66" y="160"/>
                </a:lnTo>
                <a:lnTo>
                  <a:pt x="66" y="162"/>
                </a:lnTo>
                <a:lnTo>
                  <a:pt x="67" y="163"/>
                </a:lnTo>
                <a:lnTo>
                  <a:pt x="67" y="164"/>
                </a:lnTo>
                <a:lnTo>
                  <a:pt x="67" y="165"/>
                </a:lnTo>
                <a:lnTo>
                  <a:pt x="68" y="166"/>
                </a:lnTo>
                <a:lnTo>
                  <a:pt x="68" y="168"/>
                </a:lnTo>
                <a:lnTo>
                  <a:pt x="68" y="169"/>
                </a:lnTo>
                <a:lnTo>
                  <a:pt x="69" y="170"/>
                </a:lnTo>
                <a:lnTo>
                  <a:pt x="69" y="172"/>
                </a:lnTo>
                <a:lnTo>
                  <a:pt x="69" y="174"/>
                </a:lnTo>
                <a:lnTo>
                  <a:pt x="70" y="175"/>
                </a:lnTo>
                <a:lnTo>
                  <a:pt x="70" y="177"/>
                </a:lnTo>
                <a:lnTo>
                  <a:pt x="72" y="180"/>
                </a:lnTo>
                <a:lnTo>
                  <a:pt x="72" y="181"/>
                </a:lnTo>
                <a:lnTo>
                  <a:pt x="73" y="183"/>
                </a:lnTo>
                <a:lnTo>
                  <a:pt x="73" y="184"/>
                </a:lnTo>
                <a:lnTo>
                  <a:pt x="74" y="187"/>
                </a:lnTo>
                <a:lnTo>
                  <a:pt x="74" y="188"/>
                </a:lnTo>
                <a:lnTo>
                  <a:pt x="74" y="189"/>
                </a:lnTo>
                <a:lnTo>
                  <a:pt x="75" y="190"/>
                </a:lnTo>
                <a:lnTo>
                  <a:pt x="75" y="192"/>
                </a:lnTo>
                <a:lnTo>
                  <a:pt x="75" y="193"/>
                </a:lnTo>
                <a:lnTo>
                  <a:pt x="76" y="194"/>
                </a:lnTo>
                <a:lnTo>
                  <a:pt x="76" y="195"/>
                </a:lnTo>
                <a:lnTo>
                  <a:pt x="76" y="196"/>
                </a:lnTo>
                <a:lnTo>
                  <a:pt x="76" y="198"/>
                </a:lnTo>
                <a:lnTo>
                  <a:pt x="78" y="199"/>
                </a:lnTo>
                <a:lnTo>
                  <a:pt x="78" y="200"/>
                </a:lnTo>
                <a:lnTo>
                  <a:pt x="78" y="201"/>
                </a:lnTo>
                <a:lnTo>
                  <a:pt x="78" y="202"/>
                </a:lnTo>
                <a:lnTo>
                  <a:pt x="78" y="204"/>
                </a:lnTo>
                <a:lnTo>
                  <a:pt x="79" y="205"/>
                </a:lnTo>
                <a:lnTo>
                  <a:pt x="79" y="206"/>
                </a:lnTo>
                <a:lnTo>
                  <a:pt x="79" y="207"/>
                </a:lnTo>
                <a:lnTo>
                  <a:pt x="79" y="208"/>
                </a:lnTo>
                <a:lnTo>
                  <a:pt x="79" y="210"/>
                </a:lnTo>
                <a:lnTo>
                  <a:pt x="79" y="211"/>
                </a:lnTo>
                <a:lnTo>
                  <a:pt x="79" y="212"/>
                </a:lnTo>
                <a:lnTo>
                  <a:pt x="79" y="213"/>
                </a:lnTo>
                <a:lnTo>
                  <a:pt x="80" y="214"/>
                </a:lnTo>
                <a:lnTo>
                  <a:pt x="80" y="217"/>
                </a:lnTo>
                <a:lnTo>
                  <a:pt x="80" y="218"/>
                </a:lnTo>
                <a:lnTo>
                  <a:pt x="80" y="219"/>
                </a:lnTo>
                <a:lnTo>
                  <a:pt x="80" y="222"/>
                </a:lnTo>
                <a:lnTo>
                  <a:pt x="80" y="223"/>
                </a:lnTo>
                <a:lnTo>
                  <a:pt x="80" y="224"/>
                </a:lnTo>
                <a:lnTo>
                  <a:pt x="80" y="226"/>
                </a:lnTo>
                <a:lnTo>
                  <a:pt x="80" y="228"/>
                </a:lnTo>
                <a:lnTo>
                  <a:pt x="80" y="229"/>
                </a:lnTo>
                <a:lnTo>
                  <a:pt x="81" y="230"/>
                </a:lnTo>
                <a:lnTo>
                  <a:pt x="81" y="231"/>
                </a:lnTo>
                <a:lnTo>
                  <a:pt x="81" y="232"/>
                </a:lnTo>
                <a:lnTo>
                  <a:pt x="81" y="234"/>
                </a:lnTo>
                <a:lnTo>
                  <a:pt x="81" y="235"/>
                </a:lnTo>
                <a:lnTo>
                  <a:pt x="81" y="236"/>
                </a:lnTo>
                <a:lnTo>
                  <a:pt x="81" y="237"/>
                </a:lnTo>
                <a:lnTo>
                  <a:pt x="81" y="238"/>
                </a:lnTo>
                <a:lnTo>
                  <a:pt x="81" y="240"/>
                </a:lnTo>
                <a:lnTo>
                  <a:pt x="81" y="241"/>
                </a:lnTo>
                <a:lnTo>
                  <a:pt x="82" y="241"/>
                </a:lnTo>
                <a:lnTo>
                  <a:pt x="82" y="242"/>
                </a:lnTo>
                <a:lnTo>
                  <a:pt x="82" y="243"/>
                </a:lnTo>
                <a:lnTo>
                  <a:pt x="82" y="244"/>
                </a:lnTo>
                <a:lnTo>
                  <a:pt x="82" y="246"/>
                </a:lnTo>
                <a:lnTo>
                  <a:pt x="82" y="247"/>
                </a:lnTo>
                <a:lnTo>
                  <a:pt x="84" y="248"/>
                </a:lnTo>
                <a:lnTo>
                  <a:pt x="84" y="249"/>
                </a:lnTo>
                <a:lnTo>
                  <a:pt x="84" y="250"/>
                </a:lnTo>
                <a:lnTo>
                  <a:pt x="84" y="252"/>
                </a:lnTo>
                <a:lnTo>
                  <a:pt x="84" y="253"/>
                </a:lnTo>
                <a:lnTo>
                  <a:pt x="85" y="254"/>
                </a:lnTo>
                <a:lnTo>
                  <a:pt x="85" y="255"/>
                </a:lnTo>
                <a:lnTo>
                  <a:pt x="85" y="256"/>
                </a:lnTo>
                <a:lnTo>
                  <a:pt x="85" y="258"/>
                </a:lnTo>
                <a:lnTo>
                  <a:pt x="85" y="259"/>
                </a:lnTo>
                <a:lnTo>
                  <a:pt x="85" y="260"/>
                </a:lnTo>
                <a:lnTo>
                  <a:pt x="85" y="261"/>
                </a:lnTo>
                <a:lnTo>
                  <a:pt x="85" y="262"/>
                </a:lnTo>
                <a:lnTo>
                  <a:pt x="85" y="264"/>
                </a:lnTo>
                <a:lnTo>
                  <a:pt x="85" y="265"/>
                </a:lnTo>
                <a:lnTo>
                  <a:pt x="85" y="266"/>
                </a:lnTo>
                <a:lnTo>
                  <a:pt x="85" y="267"/>
                </a:lnTo>
                <a:lnTo>
                  <a:pt x="85" y="268"/>
                </a:lnTo>
                <a:lnTo>
                  <a:pt x="85" y="270"/>
                </a:lnTo>
                <a:lnTo>
                  <a:pt x="85" y="272"/>
                </a:lnTo>
                <a:lnTo>
                  <a:pt x="85" y="273"/>
                </a:lnTo>
                <a:lnTo>
                  <a:pt x="85" y="274"/>
                </a:lnTo>
                <a:lnTo>
                  <a:pt x="85" y="277"/>
                </a:lnTo>
                <a:lnTo>
                  <a:pt x="85" y="278"/>
                </a:lnTo>
                <a:lnTo>
                  <a:pt x="85" y="280"/>
                </a:lnTo>
                <a:lnTo>
                  <a:pt x="85" y="282"/>
                </a:lnTo>
                <a:lnTo>
                  <a:pt x="85" y="284"/>
                </a:lnTo>
                <a:lnTo>
                  <a:pt x="84" y="286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0" name="Freeform 150">
            <a:extLst>
              <a:ext uri="{FF2B5EF4-FFF2-40B4-BE49-F238E27FC236}">
                <a16:creationId xmlns:a16="http://schemas.microsoft.com/office/drawing/2014/main" id="{B4F6B6BD-A337-6A41-A3E5-712B086DDB14}"/>
              </a:ext>
            </a:extLst>
          </p:cNvPr>
          <p:cNvSpPr>
            <a:spLocks/>
          </p:cNvSpPr>
          <p:nvPr/>
        </p:nvSpPr>
        <p:spPr bwMode="auto">
          <a:xfrm>
            <a:off x="5610225" y="4149725"/>
            <a:ext cx="66675" cy="227013"/>
          </a:xfrm>
          <a:custGeom>
            <a:avLst/>
            <a:gdLst>
              <a:gd name="T0" fmla="*/ 2147483647 w 85"/>
              <a:gd name="T1" fmla="*/ 2147483647 h 287"/>
              <a:gd name="T2" fmla="*/ 2147483647 w 85"/>
              <a:gd name="T3" fmla="*/ 2147483647 h 287"/>
              <a:gd name="T4" fmla="*/ 2147483647 w 85"/>
              <a:gd name="T5" fmla="*/ 2147483647 h 287"/>
              <a:gd name="T6" fmla="*/ 2147483647 w 85"/>
              <a:gd name="T7" fmla="*/ 2147483647 h 287"/>
              <a:gd name="T8" fmla="*/ 2147483647 w 85"/>
              <a:gd name="T9" fmla="*/ 2147483647 h 287"/>
              <a:gd name="T10" fmla="*/ 2147483647 w 85"/>
              <a:gd name="T11" fmla="*/ 2147483647 h 287"/>
              <a:gd name="T12" fmla="*/ 2147483647 w 85"/>
              <a:gd name="T13" fmla="*/ 2147483647 h 287"/>
              <a:gd name="T14" fmla="*/ 2147483647 w 85"/>
              <a:gd name="T15" fmla="*/ 2147483647 h 287"/>
              <a:gd name="T16" fmla="*/ 2147483647 w 85"/>
              <a:gd name="T17" fmla="*/ 2147483647 h 287"/>
              <a:gd name="T18" fmla="*/ 2147483647 w 85"/>
              <a:gd name="T19" fmla="*/ 2147483647 h 287"/>
              <a:gd name="T20" fmla="*/ 2147483647 w 85"/>
              <a:gd name="T21" fmla="*/ 2147483647 h 287"/>
              <a:gd name="T22" fmla="*/ 2147483647 w 85"/>
              <a:gd name="T23" fmla="*/ 2147483647 h 287"/>
              <a:gd name="T24" fmla="*/ 2147483647 w 85"/>
              <a:gd name="T25" fmla="*/ 2147483647 h 287"/>
              <a:gd name="T26" fmla="*/ 2147483647 w 85"/>
              <a:gd name="T27" fmla="*/ 2147483647 h 287"/>
              <a:gd name="T28" fmla="*/ 2147483647 w 85"/>
              <a:gd name="T29" fmla="*/ 2147483647 h 287"/>
              <a:gd name="T30" fmla="*/ 2147483647 w 85"/>
              <a:gd name="T31" fmla="*/ 2147483647 h 287"/>
              <a:gd name="T32" fmla="*/ 2147483647 w 85"/>
              <a:gd name="T33" fmla="*/ 2147483647 h 287"/>
              <a:gd name="T34" fmla="*/ 2147483647 w 85"/>
              <a:gd name="T35" fmla="*/ 2147483647 h 287"/>
              <a:gd name="T36" fmla="*/ 2147483647 w 85"/>
              <a:gd name="T37" fmla="*/ 2147483647 h 287"/>
              <a:gd name="T38" fmla="*/ 2147483647 w 85"/>
              <a:gd name="T39" fmla="*/ 2147483647 h 287"/>
              <a:gd name="T40" fmla="*/ 2147483647 w 85"/>
              <a:gd name="T41" fmla="*/ 2147483647 h 287"/>
              <a:gd name="T42" fmla="*/ 2147483647 w 85"/>
              <a:gd name="T43" fmla="*/ 2147483647 h 287"/>
              <a:gd name="T44" fmla="*/ 2147483647 w 85"/>
              <a:gd name="T45" fmla="*/ 2147483647 h 287"/>
              <a:gd name="T46" fmla="*/ 2147483647 w 85"/>
              <a:gd name="T47" fmla="*/ 2147483647 h 287"/>
              <a:gd name="T48" fmla="*/ 2147483647 w 85"/>
              <a:gd name="T49" fmla="*/ 2147483647 h 287"/>
              <a:gd name="T50" fmla="*/ 2147483647 w 85"/>
              <a:gd name="T51" fmla="*/ 2147483647 h 287"/>
              <a:gd name="T52" fmla="*/ 2147483647 w 85"/>
              <a:gd name="T53" fmla="*/ 2147483647 h 287"/>
              <a:gd name="T54" fmla="*/ 2147483647 w 85"/>
              <a:gd name="T55" fmla="*/ 2147483647 h 287"/>
              <a:gd name="T56" fmla="*/ 2147483647 w 85"/>
              <a:gd name="T57" fmla="*/ 2147483647 h 287"/>
              <a:gd name="T58" fmla="*/ 2147483647 w 85"/>
              <a:gd name="T59" fmla="*/ 2147483647 h 287"/>
              <a:gd name="T60" fmla="*/ 2147483647 w 85"/>
              <a:gd name="T61" fmla="*/ 2147483647 h 287"/>
              <a:gd name="T62" fmla="*/ 2147483647 w 85"/>
              <a:gd name="T63" fmla="*/ 2147483647 h 287"/>
              <a:gd name="T64" fmla="*/ 2147483647 w 85"/>
              <a:gd name="T65" fmla="*/ 2147483647 h 287"/>
              <a:gd name="T66" fmla="*/ 2147483647 w 85"/>
              <a:gd name="T67" fmla="*/ 2147483647 h 287"/>
              <a:gd name="T68" fmla="*/ 2147483647 w 85"/>
              <a:gd name="T69" fmla="*/ 2147483647 h 287"/>
              <a:gd name="T70" fmla="*/ 2147483647 w 85"/>
              <a:gd name="T71" fmla="*/ 2147483647 h 287"/>
              <a:gd name="T72" fmla="*/ 2147483647 w 85"/>
              <a:gd name="T73" fmla="*/ 2147483647 h 287"/>
              <a:gd name="T74" fmla="*/ 2147483647 w 85"/>
              <a:gd name="T75" fmla="*/ 2147483647 h 287"/>
              <a:gd name="T76" fmla="*/ 2147483647 w 85"/>
              <a:gd name="T77" fmla="*/ 2147483647 h 287"/>
              <a:gd name="T78" fmla="*/ 2147483647 w 85"/>
              <a:gd name="T79" fmla="*/ 2147483647 h 287"/>
              <a:gd name="T80" fmla="*/ 2147483647 w 85"/>
              <a:gd name="T81" fmla="*/ 2147483647 h 287"/>
              <a:gd name="T82" fmla="*/ 2147483647 w 85"/>
              <a:gd name="T83" fmla="*/ 2147483647 h 287"/>
              <a:gd name="T84" fmla="*/ 2147483647 w 85"/>
              <a:gd name="T85" fmla="*/ 2147483647 h 287"/>
              <a:gd name="T86" fmla="*/ 2147483647 w 85"/>
              <a:gd name="T87" fmla="*/ 2147483647 h 287"/>
              <a:gd name="T88" fmla="*/ 2147483647 w 85"/>
              <a:gd name="T89" fmla="*/ 2147483647 h 287"/>
              <a:gd name="T90" fmla="*/ 2147483647 w 85"/>
              <a:gd name="T91" fmla="*/ 2147483647 h 287"/>
              <a:gd name="T92" fmla="*/ 2147483647 w 85"/>
              <a:gd name="T93" fmla="*/ 2147483647 h 287"/>
              <a:gd name="T94" fmla="*/ 2147483647 w 85"/>
              <a:gd name="T95" fmla="*/ 2147483647 h 287"/>
              <a:gd name="T96" fmla="*/ 2147483647 w 85"/>
              <a:gd name="T97" fmla="*/ 2147483647 h 287"/>
              <a:gd name="T98" fmla="*/ 2147483647 w 85"/>
              <a:gd name="T99" fmla="*/ 2147483647 h 287"/>
              <a:gd name="T100" fmla="*/ 2147483647 w 85"/>
              <a:gd name="T101" fmla="*/ 2147483647 h 287"/>
              <a:gd name="T102" fmla="*/ 2147483647 w 85"/>
              <a:gd name="T103" fmla="*/ 2147483647 h 287"/>
              <a:gd name="T104" fmla="*/ 2147483647 w 85"/>
              <a:gd name="T105" fmla="*/ 2147483647 h 287"/>
              <a:gd name="T106" fmla="*/ 2147483647 w 85"/>
              <a:gd name="T107" fmla="*/ 2147483647 h 287"/>
              <a:gd name="T108" fmla="*/ 2147483647 w 85"/>
              <a:gd name="T109" fmla="*/ 2147483647 h 287"/>
              <a:gd name="T110" fmla="*/ 2147483647 w 85"/>
              <a:gd name="T111" fmla="*/ 2147483647 h 287"/>
              <a:gd name="T112" fmla="*/ 2147483647 w 85"/>
              <a:gd name="T113" fmla="*/ 2147483647 h 28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5"/>
              <a:gd name="T172" fmla="*/ 0 h 287"/>
              <a:gd name="T173" fmla="*/ 85 w 85"/>
              <a:gd name="T174" fmla="*/ 287 h 28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5" h="287">
                <a:moveTo>
                  <a:pt x="0" y="287"/>
                </a:moveTo>
                <a:lnTo>
                  <a:pt x="2" y="284"/>
                </a:lnTo>
                <a:lnTo>
                  <a:pt x="3" y="281"/>
                </a:lnTo>
                <a:lnTo>
                  <a:pt x="6" y="278"/>
                </a:lnTo>
                <a:lnTo>
                  <a:pt x="7" y="275"/>
                </a:lnTo>
                <a:lnTo>
                  <a:pt x="8" y="273"/>
                </a:lnTo>
                <a:lnTo>
                  <a:pt x="9" y="270"/>
                </a:lnTo>
                <a:lnTo>
                  <a:pt x="10" y="268"/>
                </a:lnTo>
                <a:lnTo>
                  <a:pt x="12" y="267"/>
                </a:lnTo>
                <a:lnTo>
                  <a:pt x="13" y="264"/>
                </a:lnTo>
                <a:lnTo>
                  <a:pt x="14" y="263"/>
                </a:lnTo>
                <a:lnTo>
                  <a:pt x="15" y="261"/>
                </a:lnTo>
                <a:lnTo>
                  <a:pt x="15" y="260"/>
                </a:lnTo>
                <a:lnTo>
                  <a:pt x="16" y="258"/>
                </a:lnTo>
                <a:lnTo>
                  <a:pt x="16" y="257"/>
                </a:lnTo>
                <a:lnTo>
                  <a:pt x="18" y="256"/>
                </a:lnTo>
                <a:lnTo>
                  <a:pt x="19" y="255"/>
                </a:lnTo>
                <a:lnTo>
                  <a:pt x="19" y="254"/>
                </a:lnTo>
                <a:lnTo>
                  <a:pt x="20" y="252"/>
                </a:lnTo>
                <a:lnTo>
                  <a:pt x="20" y="251"/>
                </a:lnTo>
                <a:lnTo>
                  <a:pt x="21" y="250"/>
                </a:lnTo>
                <a:lnTo>
                  <a:pt x="21" y="249"/>
                </a:lnTo>
                <a:lnTo>
                  <a:pt x="21" y="248"/>
                </a:lnTo>
                <a:lnTo>
                  <a:pt x="22" y="246"/>
                </a:lnTo>
                <a:lnTo>
                  <a:pt x="22" y="245"/>
                </a:lnTo>
                <a:lnTo>
                  <a:pt x="24" y="244"/>
                </a:lnTo>
                <a:lnTo>
                  <a:pt x="24" y="243"/>
                </a:lnTo>
                <a:lnTo>
                  <a:pt x="25" y="242"/>
                </a:lnTo>
                <a:lnTo>
                  <a:pt x="25" y="240"/>
                </a:lnTo>
                <a:lnTo>
                  <a:pt x="25" y="239"/>
                </a:lnTo>
                <a:lnTo>
                  <a:pt x="26" y="237"/>
                </a:lnTo>
                <a:lnTo>
                  <a:pt x="27" y="236"/>
                </a:lnTo>
                <a:lnTo>
                  <a:pt x="27" y="234"/>
                </a:lnTo>
                <a:lnTo>
                  <a:pt x="28" y="232"/>
                </a:lnTo>
                <a:lnTo>
                  <a:pt x="28" y="231"/>
                </a:lnTo>
                <a:lnTo>
                  <a:pt x="30" y="230"/>
                </a:lnTo>
                <a:lnTo>
                  <a:pt x="30" y="228"/>
                </a:lnTo>
                <a:lnTo>
                  <a:pt x="31" y="227"/>
                </a:lnTo>
                <a:lnTo>
                  <a:pt x="31" y="226"/>
                </a:lnTo>
                <a:lnTo>
                  <a:pt x="31" y="225"/>
                </a:lnTo>
                <a:lnTo>
                  <a:pt x="32" y="224"/>
                </a:lnTo>
                <a:lnTo>
                  <a:pt x="32" y="222"/>
                </a:lnTo>
                <a:lnTo>
                  <a:pt x="32" y="221"/>
                </a:lnTo>
                <a:lnTo>
                  <a:pt x="33" y="220"/>
                </a:lnTo>
                <a:lnTo>
                  <a:pt x="33" y="219"/>
                </a:lnTo>
                <a:lnTo>
                  <a:pt x="34" y="218"/>
                </a:lnTo>
                <a:lnTo>
                  <a:pt x="34" y="216"/>
                </a:lnTo>
                <a:lnTo>
                  <a:pt x="34" y="215"/>
                </a:lnTo>
                <a:lnTo>
                  <a:pt x="36" y="215"/>
                </a:lnTo>
                <a:lnTo>
                  <a:pt x="36" y="214"/>
                </a:lnTo>
                <a:lnTo>
                  <a:pt x="36" y="213"/>
                </a:lnTo>
                <a:lnTo>
                  <a:pt x="37" y="212"/>
                </a:lnTo>
                <a:lnTo>
                  <a:pt x="37" y="210"/>
                </a:lnTo>
                <a:lnTo>
                  <a:pt x="37" y="209"/>
                </a:lnTo>
                <a:lnTo>
                  <a:pt x="38" y="208"/>
                </a:lnTo>
                <a:lnTo>
                  <a:pt x="38" y="207"/>
                </a:lnTo>
                <a:lnTo>
                  <a:pt x="39" y="206"/>
                </a:lnTo>
                <a:lnTo>
                  <a:pt x="39" y="204"/>
                </a:lnTo>
                <a:lnTo>
                  <a:pt x="39" y="203"/>
                </a:lnTo>
                <a:lnTo>
                  <a:pt x="40" y="202"/>
                </a:lnTo>
                <a:lnTo>
                  <a:pt x="40" y="200"/>
                </a:lnTo>
                <a:lnTo>
                  <a:pt x="42" y="198"/>
                </a:lnTo>
                <a:lnTo>
                  <a:pt x="43" y="196"/>
                </a:lnTo>
                <a:lnTo>
                  <a:pt x="43" y="195"/>
                </a:lnTo>
                <a:lnTo>
                  <a:pt x="44" y="192"/>
                </a:lnTo>
                <a:lnTo>
                  <a:pt x="44" y="190"/>
                </a:lnTo>
                <a:lnTo>
                  <a:pt x="45" y="189"/>
                </a:lnTo>
                <a:lnTo>
                  <a:pt x="46" y="188"/>
                </a:lnTo>
                <a:lnTo>
                  <a:pt x="46" y="185"/>
                </a:lnTo>
                <a:lnTo>
                  <a:pt x="46" y="184"/>
                </a:lnTo>
                <a:lnTo>
                  <a:pt x="48" y="183"/>
                </a:lnTo>
                <a:lnTo>
                  <a:pt x="48" y="182"/>
                </a:lnTo>
                <a:lnTo>
                  <a:pt x="49" y="180"/>
                </a:lnTo>
                <a:lnTo>
                  <a:pt x="49" y="179"/>
                </a:lnTo>
                <a:lnTo>
                  <a:pt x="49" y="178"/>
                </a:lnTo>
                <a:lnTo>
                  <a:pt x="50" y="177"/>
                </a:lnTo>
                <a:lnTo>
                  <a:pt x="50" y="176"/>
                </a:lnTo>
                <a:lnTo>
                  <a:pt x="50" y="174"/>
                </a:lnTo>
                <a:lnTo>
                  <a:pt x="51" y="173"/>
                </a:lnTo>
                <a:lnTo>
                  <a:pt x="51" y="172"/>
                </a:lnTo>
                <a:lnTo>
                  <a:pt x="52" y="171"/>
                </a:lnTo>
                <a:lnTo>
                  <a:pt x="52" y="170"/>
                </a:lnTo>
                <a:lnTo>
                  <a:pt x="52" y="168"/>
                </a:lnTo>
                <a:lnTo>
                  <a:pt x="52" y="167"/>
                </a:lnTo>
                <a:lnTo>
                  <a:pt x="54" y="166"/>
                </a:lnTo>
                <a:lnTo>
                  <a:pt x="54" y="165"/>
                </a:lnTo>
                <a:lnTo>
                  <a:pt x="54" y="164"/>
                </a:lnTo>
                <a:lnTo>
                  <a:pt x="55" y="162"/>
                </a:lnTo>
                <a:lnTo>
                  <a:pt x="55" y="161"/>
                </a:lnTo>
                <a:lnTo>
                  <a:pt x="55" y="160"/>
                </a:lnTo>
                <a:lnTo>
                  <a:pt x="56" y="158"/>
                </a:lnTo>
                <a:lnTo>
                  <a:pt x="56" y="156"/>
                </a:lnTo>
                <a:lnTo>
                  <a:pt x="57" y="155"/>
                </a:lnTo>
                <a:lnTo>
                  <a:pt x="57" y="153"/>
                </a:lnTo>
                <a:lnTo>
                  <a:pt x="58" y="150"/>
                </a:lnTo>
                <a:lnTo>
                  <a:pt x="58" y="149"/>
                </a:lnTo>
                <a:lnTo>
                  <a:pt x="60" y="147"/>
                </a:lnTo>
                <a:lnTo>
                  <a:pt x="60" y="146"/>
                </a:lnTo>
                <a:lnTo>
                  <a:pt x="61" y="143"/>
                </a:lnTo>
                <a:lnTo>
                  <a:pt x="61" y="142"/>
                </a:lnTo>
                <a:lnTo>
                  <a:pt x="61" y="141"/>
                </a:lnTo>
                <a:lnTo>
                  <a:pt x="62" y="140"/>
                </a:lnTo>
                <a:lnTo>
                  <a:pt x="62" y="138"/>
                </a:lnTo>
                <a:lnTo>
                  <a:pt x="62" y="137"/>
                </a:lnTo>
                <a:lnTo>
                  <a:pt x="63" y="136"/>
                </a:lnTo>
                <a:lnTo>
                  <a:pt x="63" y="135"/>
                </a:lnTo>
                <a:lnTo>
                  <a:pt x="63" y="134"/>
                </a:lnTo>
                <a:lnTo>
                  <a:pt x="63" y="132"/>
                </a:lnTo>
                <a:lnTo>
                  <a:pt x="64" y="131"/>
                </a:lnTo>
                <a:lnTo>
                  <a:pt x="64" y="130"/>
                </a:lnTo>
                <a:lnTo>
                  <a:pt x="64" y="129"/>
                </a:lnTo>
                <a:lnTo>
                  <a:pt x="66" y="129"/>
                </a:lnTo>
                <a:lnTo>
                  <a:pt x="66" y="128"/>
                </a:lnTo>
                <a:lnTo>
                  <a:pt x="66" y="126"/>
                </a:lnTo>
                <a:lnTo>
                  <a:pt x="66" y="125"/>
                </a:lnTo>
                <a:lnTo>
                  <a:pt x="67" y="124"/>
                </a:lnTo>
                <a:lnTo>
                  <a:pt x="67" y="123"/>
                </a:lnTo>
                <a:lnTo>
                  <a:pt x="67" y="122"/>
                </a:lnTo>
                <a:lnTo>
                  <a:pt x="68" y="120"/>
                </a:lnTo>
                <a:lnTo>
                  <a:pt x="68" y="119"/>
                </a:lnTo>
                <a:lnTo>
                  <a:pt x="68" y="118"/>
                </a:lnTo>
                <a:lnTo>
                  <a:pt x="69" y="117"/>
                </a:lnTo>
                <a:lnTo>
                  <a:pt x="69" y="114"/>
                </a:lnTo>
                <a:lnTo>
                  <a:pt x="69" y="113"/>
                </a:lnTo>
                <a:lnTo>
                  <a:pt x="70" y="111"/>
                </a:lnTo>
                <a:lnTo>
                  <a:pt x="70" y="110"/>
                </a:lnTo>
                <a:lnTo>
                  <a:pt x="72" y="107"/>
                </a:lnTo>
                <a:lnTo>
                  <a:pt x="72" y="106"/>
                </a:lnTo>
                <a:lnTo>
                  <a:pt x="73" y="104"/>
                </a:lnTo>
                <a:lnTo>
                  <a:pt x="73" y="102"/>
                </a:lnTo>
                <a:lnTo>
                  <a:pt x="74" y="100"/>
                </a:lnTo>
                <a:lnTo>
                  <a:pt x="74" y="99"/>
                </a:lnTo>
                <a:lnTo>
                  <a:pt x="74" y="98"/>
                </a:lnTo>
                <a:lnTo>
                  <a:pt x="75" y="96"/>
                </a:lnTo>
                <a:lnTo>
                  <a:pt x="75" y="94"/>
                </a:lnTo>
                <a:lnTo>
                  <a:pt x="75" y="93"/>
                </a:lnTo>
                <a:lnTo>
                  <a:pt x="76" y="92"/>
                </a:lnTo>
                <a:lnTo>
                  <a:pt x="76" y="90"/>
                </a:lnTo>
                <a:lnTo>
                  <a:pt x="76" y="89"/>
                </a:lnTo>
                <a:lnTo>
                  <a:pt x="78" y="88"/>
                </a:lnTo>
                <a:lnTo>
                  <a:pt x="78" y="87"/>
                </a:lnTo>
                <a:lnTo>
                  <a:pt x="78" y="86"/>
                </a:lnTo>
                <a:lnTo>
                  <a:pt x="78" y="84"/>
                </a:lnTo>
                <a:lnTo>
                  <a:pt x="78" y="83"/>
                </a:lnTo>
                <a:lnTo>
                  <a:pt x="79" y="82"/>
                </a:lnTo>
                <a:lnTo>
                  <a:pt x="79" y="81"/>
                </a:lnTo>
                <a:lnTo>
                  <a:pt x="79" y="80"/>
                </a:lnTo>
                <a:lnTo>
                  <a:pt x="79" y="78"/>
                </a:lnTo>
                <a:lnTo>
                  <a:pt x="79" y="77"/>
                </a:lnTo>
                <a:lnTo>
                  <a:pt x="79" y="76"/>
                </a:lnTo>
                <a:lnTo>
                  <a:pt x="79" y="75"/>
                </a:lnTo>
                <a:lnTo>
                  <a:pt x="79" y="73"/>
                </a:lnTo>
                <a:lnTo>
                  <a:pt x="80" y="71"/>
                </a:lnTo>
                <a:lnTo>
                  <a:pt x="80" y="70"/>
                </a:lnTo>
                <a:lnTo>
                  <a:pt x="80" y="69"/>
                </a:lnTo>
                <a:lnTo>
                  <a:pt x="80" y="66"/>
                </a:lnTo>
                <a:lnTo>
                  <a:pt x="80" y="65"/>
                </a:lnTo>
                <a:lnTo>
                  <a:pt x="80" y="64"/>
                </a:lnTo>
                <a:lnTo>
                  <a:pt x="80" y="61"/>
                </a:lnTo>
                <a:lnTo>
                  <a:pt x="80" y="60"/>
                </a:lnTo>
                <a:lnTo>
                  <a:pt x="80" y="59"/>
                </a:lnTo>
                <a:lnTo>
                  <a:pt x="80" y="58"/>
                </a:lnTo>
                <a:lnTo>
                  <a:pt x="81" y="57"/>
                </a:lnTo>
                <a:lnTo>
                  <a:pt x="81" y="55"/>
                </a:lnTo>
                <a:lnTo>
                  <a:pt x="81" y="54"/>
                </a:lnTo>
                <a:lnTo>
                  <a:pt x="81" y="53"/>
                </a:lnTo>
                <a:lnTo>
                  <a:pt x="81" y="52"/>
                </a:lnTo>
                <a:lnTo>
                  <a:pt x="81" y="51"/>
                </a:lnTo>
                <a:lnTo>
                  <a:pt x="81" y="49"/>
                </a:lnTo>
                <a:lnTo>
                  <a:pt x="81" y="48"/>
                </a:lnTo>
                <a:lnTo>
                  <a:pt x="81" y="47"/>
                </a:lnTo>
                <a:lnTo>
                  <a:pt x="81" y="46"/>
                </a:lnTo>
                <a:lnTo>
                  <a:pt x="82" y="46"/>
                </a:lnTo>
                <a:lnTo>
                  <a:pt x="82" y="45"/>
                </a:lnTo>
                <a:lnTo>
                  <a:pt x="82" y="43"/>
                </a:lnTo>
                <a:lnTo>
                  <a:pt x="82" y="42"/>
                </a:lnTo>
                <a:lnTo>
                  <a:pt x="82" y="41"/>
                </a:lnTo>
                <a:lnTo>
                  <a:pt x="82" y="40"/>
                </a:lnTo>
                <a:lnTo>
                  <a:pt x="84" y="39"/>
                </a:lnTo>
                <a:lnTo>
                  <a:pt x="84" y="37"/>
                </a:lnTo>
                <a:lnTo>
                  <a:pt x="84" y="36"/>
                </a:lnTo>
                <a:lnTo>
                  <a:pt x="84" y="35"/>
                </a:lnTo>
                <a:lnTo>
                  <a:pt x="84" y="34"/>
                </a:lnTo>
                <a:lnTo>
                  <a:pt x="85" y="33"/>
                </a:lnTo>
                <a:lnTo>
                  <a:pt x="85" y="31"/>
                </a:lnTo>
                <a:lnTo>
                  <a:pt x="85" y="30"/>
                </a:lnTo>
                <a:lnTo>
                  <a:pt x="85" y="29"/>
                </a:lnTo>
                <a:lnTo>
                  <a:pt x="85" y="28"/>
                </a:lnTo>
                <a:lnTo>
                  <a:pt x="85" y="27"/>
                </a:lnTo>
                <a:lnTo>
                  <a:pt x="85" y="25"/>
                </a:lnTo>
                <a:lnTo>
                  <a:pt x="85" y="24"/>
                </a:lnTo>
                <a:lnTo>
                  <a:pt x="85" y="23"/>
                </a:lnTo>
                <a:lnTo>
                  <a:pt x="85" y="22"/>
                </a:lnTo>
                <a:lnTo>
                  <a:pt x="85" y="21"/>
                </a:lnTo>
                <a:lnTo>
                  <a:pt x="85" y="19"/>
                </a:lnTo>
                <a:lnTo>
                  <a:pt x="85" y="18"/>
                </a:lnTo>
                <a:lnTo>
                  <a:pt x="85" y="17"/>
                </a:lnTo>
                <a:lnTo>
                  <a:pt x="85" y="16"/>
                </a:lnTo>
                <a:lnTo>
                  <a:pt x="85" y="15"/>
                </a:lnTo>
                <a:lnTo>
                  <a:pt x="85" y="13"/>
                </a:lnTo>
                <a:lnTo>
                  <a:pt x="85" y="12"/>
                </a:lnTo>
                <a:lnTo>
                  <a:pt x="85" y="10"/>
                </a:lnTo>
                <a:lnTo>
                  <a:pt x="85" y="9"/>
                </a:lnTo>
                <a:lnTo>
                  <a:pt x="85" y="6"/>
                </a:lnTo>
                <a:lnTo>
                  <a:pt x="85" y="5"/>
                </a:lnTo>
                <a:lnTo>
                  <a:pt x="85" y="3"/>
                </a:lnTo>
                <a:lnTo>
                  <a:pt x="84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1" name="Freeform 151">
            <a:extLst>
              <a:ext uri="{FF2B5EF4-FFF2-40B4-BE49-F238E27FC236}">
                <a16:creationId xmlns:a16="http://schemas.microsoft.com/office/drawing/2014/main" id="{FCEE25C7-AAEC-304B-9C45-53D1ED8BFC14}"/>
              </a:ext>
            </a:extLst>
          </p:cNvPr>
          <p:cNvSpPr>
            <a:spLocks/>
          </p:cNvSpPr>
          <p:nvPr/>
        </p:nvSpPr>
        <p:spPr bwMode="auto">
          <a:xfrm>
            <a:off x="4833938" y="3333750"/>
            <a:ext cx="533400" cy="685800"/>
          </a:xfrm>
          <a:custGeom>
            <a:avLst/>
            <a:gdLst>
              <a:gd name="T0" fmla="*/ 2147483647 w 673"/>
              <a:gd name="T1" fmla="*/ 2147483647 h 864"/>
              <a:gd name="T2" fmla="*/ 2147483647 w 673"/>
              <a:gd name="T3" fmla="*/ 2147483647 h 864"/>
              <a:gd name="T4" fmla="*/ 2147483647 w 673"/>
              <a:gd name="T5" fmla="*/ 0 h 864"/>
              <a:gd name="T6" fmla="*/ 0 w 673"/>
              <a:gd name="T7" fmla="*/ 0 h 864"/>
              <a:gd name="T8" fmla="*/ 0 60000 65536"/>
              <a:gd name="T9" fmla="*/ 0 60000 65536"/>
              <a:gd name="T10" fmla="*/ 0 60000 65536"/>
              <a:gd name="T11" fmla="*/ 0 60000 65536"/>
              <a:gd name="T12" fmla="*/ 0 w 673"/>
              <a:gd name="T13" fmla="*/ 0 h 864"/>
              <a:gd name="T14" fmla="*/ 673 w 673"/>
              <a:gd name="T15" fmla="*/ 864 h 8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3" h="864">
                <a:moveTo>
                  <a:pt x="673" y="864"/>
                </a:moveTo>
                <a:lnTo>
                  <a:pt x="409" y="864"/>
                </a:lnTo>
                <a:lnTo>
                  <a:pt x="409" y="0"/>
                </a:lnTo>
                <a:lnTo>
                  <a:pt x="0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2" name="Freeform 152">
            <a:extLst>
              <a:ext uri="{FF2B5EF4-FFF2-40B4-BE49-F238E27FC236}">
                <a16:creationId xmlns:a16="http://schemas.microsoft.com/office/drawing/2014/main" id="{B9E443D8-149D-ED44-9D93-44B293AA9124}"/>
              </a:ext>
            </a:extLst>
          </p:cNvPr>
          <p:cNvSpPr>
            <a:spLocks/>
          </p:cNvSpPr>
          <p:nvPr/>
        </p:nvSpPr>
        <p:spPr bwMode="auto">
          <a:xfrm>
            <a:off x="4833938" y="4294188"/>
            <a:ext cx="533400" cy="658812"/>
          </a:xfrm>
          <a:custGeom>
            <a:avLst/>
            <a:gdLst>
              <a:gd name="T0" fmla="*/ 2147483647 w 673"/>
              <a:gd name="T1" fmla="*/ 0 h 840"/>
              <a:gd name="T2" fmla="*/ 2147483647 w 673"/>
              <a:gd name="T3" fmla="*/ 0 h 840"/>
              <a:gd name="T4" fmla="*/ 2147483647 w 673"/>
              <a:gd name="T5" fmla="*/ 2147483647 h 840"/>
              <a:gd name="T6" fmla="*/ 0 w 673"/>
              <a:gd name="T7" fmla="*/ 2147483647 h 840"/>
              <a:gd name="T8" fmla="*/ 0 60000 65536"/>
              <a:gd name="T9" fmla="*/ 0 60000 65536"/>
              <a:gd name="T10" fmla="*/ 0 60000 65536"/>
              <a:gd name="T11" fmla="*/ 0 60000 65536"/>
              <a:gd name="T12" fmla="*/ 0 w 673"/>
              <a:gd name="T13" fmla="*/ 0 h 840"/>
              <a:gd name="T14" fmla="*/ 673 w 673"/>
              <a:gd name="T15" fmla="*/ 840 h 8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3" h="840">
                <a:moveTo>
                  <a:pt x="673" y="0"/>
                </a:moveTo>
                <a:lnTo>
                  <a:pt x="409" y="0"/>
                </a:lnTo>
                <a:lnTo>
                  <a:pt x="409" y="840"/>
                </a:lnTo>
                <a:lnTo>
                  <a:pt x="0" y="84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3" name="Line 153">
            <a:extLst>
              <a:ext uri="{FF2B5EF4-FFF2-40B4-BE49-F238E27FC236}">
                <a16:creationId xmlns:a16="http://schemas.microsoft.com/office/drawing/2014/main" id="{CE867747-E465-6340-AB3C-749DD61200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33938" y="4152900"/>
            <a:ext cx="80010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4" name="Line 154">
            <a:extLst>
              <a:ext uri="{FF2B5EF4-FFF2-40B4-BE49-F238E27FC236}">
                <a16:creationId xmlns:a16="http://schemas.microsoft.com/office/drawing/2014/main" id="{201ABAE8-1D45-294A-AF84-A6D4E424E6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14988" y="4152900"/>
            <a:ext cx="5715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5" name="Line 155">
            <a:extLst>
              <a:ext uri="{FF2B5EF4-FFF2-40B4-BE49-F238E27FC236}">
                <a16:creationId xmlns:a16="http://schemas.microsoft.com/office/drawing/2014/main" id="{CD092121-5772-CD4A-AC7F-85DC2E1BA9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19838" y="4152900"/>
            <a:ext cx="266700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6" name="Freeform 169">
            <a:extLst>
              <a:ext uri="{FF2B5EF4-FFF2-40B4-BE49-F238E27FC236}">
                <a16:creationId xmlns:a16="http://schemas.microsoft.com/office/drawing/2014/main" id="{55CEA995-E703-9346-BA70-78E339310EF9}"/>
              </a:ext>
            </a:extLst>
          </p:cNvPr>
          <p:cNvSpPr>
            <a:spLocks/>
          </p:cNvSpPr>
          <p:nvPr/>
        </p:nvSpPr>
        <p:spPr bwMode="auto">
          <a:xfrm>
            <a:off x="3595688" y="1962150"/>
            <a:ext cx="38100" cy="57150"/>
          </a:xfrm>
          <a:custGeom>
            <a:avLst/>
            <a:gdLst>
              <a:gd name="T0" fmla="*/ 2147483647 w 48"/>
              <a:gd name="T1" fmla="*/ 2147483647 h 72"/>
              <a:gd name="T2" fmla="*/ 2147483647 w 48"/>
              <a:gd name="T3" fmla="*/ 2147483647 h 72"/>
              <a:gd name="T4" fmla="*/ 2147483647 w 48"/>
              <a:gd name="T5" fmla="*/ 2147483647 h 72"/>
              <a:gd name="T6" fmla="*/ 2147483647 w 48"/>
              <a:gd name="T7" fmla="*/ 2147483647 h 72"/>
              <a:gd name="T8" fmla="*/ 2147483647 w 48"/>
              <a:gd name="T9" fmla="*/ 2147483647 h 72"/>
              <a:gd name="T10" fmla="*/ 2147483647 w 48"/>
              <a:gd name="T11" fmla="*/ 2147483647 h 72"/>
              <a:gd name="T12" fmla="*/ 2147483647 w 48"/>
              <a:gd name="T13" fmla="*/ 2147483647 h 72"/>
              <a:gd name="T14" fmla="*/ 2147483647 w 48"/>
              <a:gd name="T15" fmla="*/ 2147483647 h 72"/>
              <a:gd name="T16" fmla="*/ 2147483647 w 48"/>
              <a:gd name="T17" fmla="*/ 2147483647 h 72"/>
              <a:gd name="T18" fmla="*/ 2147483647 w 48"/>
              <a:gd name="T19" fmla="*/ 2147483647 h 72"/>
              <a:gd name="T20" fmla="*/ 2147483647 w 48"/>
              <a:gd name="T21" fmla="*/ 0 h 72"/>
              <a:gd name="T22" fmla="*/ 2147483647 w 48"/>
              <a:gd name="T23" fmla="*/ 0 h 72"/>
              <a:gd name="T24" fmla="*/ 2147483647 w 48"/>
              <a:gd name="T25" fmla="*/ 2147483647 h 72"/>
              <a:gd name="T26" fmla="*/ 2147483647 w 48"/>
              <a:gd name="T27" fmla="*/ 2147483647 h 72"/>
              <a:gd name="T28" fmla="*/ 2147483647 w 48"/>
              <a:gd name="T29" fmla="*/ 2147483647 h 72"/>
              <a:gd name="T30" fmla="*/ 2147483647 w 48"/>
              <a:gd name="T31" fmla="*/ 2147483647 h 72"/>
              <a:gd name="T32" fmla="*/ 2147483647 w 48"/>
              <a:gd name="T33" fmla="*/ 2147483647 h 72"/>
              <a:gd name="T34" fmla="*/ 2147483647 w 48"/>
              <a:gd name="T35" fmla="*/ 2147483647 h 72"/>
              <a:gd name="T36" fmla="*/ 2147483647 w 48"/>
              <a:gd name="T37" fmla="*/ 2147483647 h 72"/>
              <a:gd name="T38" fmla="*/ 2147483647 w 48"/>
              <a:gd name="T39" fmla="*/ 2147483647 h 72"/>
              <a:gd name="T40" fmla="*/ 2147483647 w 48"/>
              <a:gd name="T41" fmla="*/ 2147483647 h 72"/>
              <a:gd name="T42" fmla="*/ 2147483647 w 48"/>
              <a:gd name="T43" fmla="*/ 2147483647 h 72"/>
              <a:gd name="T44" fmla="*/ 2147483647 w 48"/>
              <a:gd name="T45" fmla="*/ 2147483647 h 72"/>
              <a:gd name="T46" fmla="*/ 2147483647 w 48"/>
              <a:gd name="T47" fmla="*/ 2147483647 h 72"/>
              <a:gd name="T48" fmla="*/ 2147483647 w 48"/>
              <a:gd name="T49" fmla="*/ 2147483647 h 72"/>
              <a:gd name="T50" fmla="*/ 2147483647 w 48"/>
              <a:gd name="T51" fmla="*/ 2147483647 h 72"/>
              <a:gd name="T52" fmla="*/ 2147483647 w 48"/>
              <a:gd name="T53" fmla="*/ 2147483647 h 72"/>
              <a:gd name="T54" fmla="*/ 2147483647 w 48"/>
              <a:gd name="T55" fmla="*/ 2147483647 h 72"/>
              <a:gd name="T56" fmla="*/ 2147483647 w 48"/>
              <a:gd name="T57" fmla="*/ 2147483647 h 72"/>
              <a:gd name="T58" fmla="*/ 2147483647 w 48"/>
              <a:gd name="T59" fmla="*/ 2147483647 h 72"/>
              <a:gd name="T60" fmla="*/ 2147483647 w 48"/>
              <a:gd name="T61" fmla="*/ 2147483647 h 72"/>
              <a:gd name="T62" fmla="*/ 2147483647 w 48"/>
              <a:gd name="T63" fmla="*/ 2147483647 h 72"/>
              <a:gd name="T64" fmla="*/ 2147483647 w 48"/>
              <a:gd name="T65" fmla="*/ 2147483647 h 72"/>
              <a:gd name="T66" fmla="*/ 2147483647 w 48"/>
              <a:gd name="T67" fmla="*/ 2147483647 h 72"/>
              <a:gd name="T68" fmla="*/ 2147483647 w 48"/>
              <a:gd name="T69" fmla="*/ 2147483647 h 72"/>
              <a:gd name="T70" fmla="*/ 2147483647 w 48"/>
              <a:gd name="T71" fmla="*/ 2147483647 h 72"/>
              <a:gd name="T72" fmla="*/ 2147483647 w 48"/>
              <a:gd name="T73" fmla="*/ 2147483647 h 72"/>
              <a:gd name="T74" fmla="*/ 2147483647 w 48"/>
              <a:gd name="T75" fmla="*/ 2147483647 h 72"/>
              <a:gd name="T76" fmla="*/ 2147483647 w 48"/>
              <a:gd name="T77" fmla="*/ 2147483647 h 72"/>
              <a:gd name="T78" fmla="*/ 2147483647 w 48"/>
              <a:gd name="T79" fmla="*/ 2147483647 h 72"/>
              <a:gd name="T80" fmla="*/ 2147483647 w 48"/>
              <a:gd name="T81" fmla="*/ 2147483647 h 72"/>
              <a:gd name="T82" fmla="*/ 2147483647 w 48"/>
              <a:gd name="T83" fmla="*/ 2147483647 h 72"/>
              <a:gd name="T84" fmla="*/ 2147483647 w 48"/>
              <a:gd name="T85" fmla="*/ 2147483647 h 72"/>
              <a:gd name="T86" fmla="*/ 2147483647 w 48"/>
              <a:gd name="T87" fmla="*/ 2147483647 h 72"/>
              <a:gd name="T88" fmla="*/ 2147483647 w 48"/>
              <a:gd name="T89" fmla="*/ 2147483647 h 72"/>
              <a:gd name="T90" fmla="*/ 2147483647 w 48"/>
              <a:gd name="T91" fmla="*/ 2147483647 h 72"/>
              <a:gd name="T92" fmla="*/ 2147483647 w 48"/>
              <a:gd name="T93" fmla="*/ 2147483647 h 72"/>
              <a:gd name="T94" fmla="*/ 2147483647 w 48"/>
              <a:gd name="T95" fmla="*/ 2147483647 h 72"/>
              <a:gd name="T96" fmla="*/ 2147483647 w 48"/>
              <a:gd name="T97" fmla="*/ 2147483647 h 72"/>
              <a:gd name="T98" fmla="*/ 2147483647 w 48"/>
              <a:gd name="T99" fmla="*/ 2147483647 h 72"/>
              <a:gd name="T100" fmla="*/ 2147483647 w 48"/>
              <a:gd name="T101" fmla="*/ 2147483647 h 72"/>
              <a:gd name="T102" fmla="*/ 2147483647 w 48"/>
              <a:gd name="T103" fmla="*/ 2147483647 h 72"/>
              <a:gd name="T104" fmla="*/ 2147483647 w 48"/>
              <a:gd name="T105" fmla="*/ 2147483647 h 72"/>
              <a:gd name="T106" fmla="*/ 2147483647 w 48"/>
              <a:gd name="T107" fmla="*/ 2147483647 h 72"/>
              <a:gd name="T108" fmla="*/ 2147483647 w 48"/>
              <a:gd name="T109" fmla="*/ 2147483647 h 72"/>
              <a:gd name="T110" fmla="*/ 2147483647 w 48"/>
              <a:gd name="T111" fmla="*/ 2147483647 h 7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8"/>
              <a:gd name="T169" fmla="*/ 0 h 72"/>
              <a:gd name="T170" fmla="*/ 48 w 48"/>
              <a:gd name="T171" fmla="*/ 72 h 7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8" h="72">
                <a:moveTo>
                  <a:pt x="0" y="43"/>
                </a:moveTo>
                <a:lnTo>
                  <a:pt x="0" y="30"/>
                </a:lnTo>
                <a:lnTo>
                  <a:pt x="1" y="27"/>
                </a:lnTo>
                <a:lnTo>
                  <a:pt x="1" y="26"/>
                </a:lnTo>
                <a:lnTo>
                  <a:pt x="1" y="25"/>
                </a:lnTo>
                <a:lnTo>
                  <a:pt x="1" y="24"/>
                </a:lnTo>
                <a:lnTo>
                  <a:pt x="1" y="22"/>
                </a:lnTo>
                <a:lnTo>
                  <a:pt x="3" y="20"/>
                </a:lnTo>
                <a:lnTo>
                  <a:pt x="3" y="19"/>
                </a:lnTo>
                <a:lnTo>
                  <a:pt x="3" y="18"/>
                </a:lnTo>
                <a:lnTo>
                  <a:pt x="4" y="16"/>
                </a:lnTo>
                <a:lnTo>
                  <a:pt x="4" y="15"/>
                </a:lnTo>
                <a:lnTo>
                  <a:pt x="5" y="14"/>
                </a:lnTo>
                <a:lnTo>
                  <a:pt x="6" y="13"/>
                </a:lnTo>
                <a:lnTo>
                  <a:pt x="6" y="12"/>
                </a:lnTo>
                <a:lnTo>
                  <a:pt x="7" y="10"/>
                </a:lnTo>
                <a:lnTo>
                  <a:pt x="9" y="9"/>
                </a:lnTo>
                <a:lnTo>
                  <a:pt x="10" y="9"/>
                </a:lnTo>
                <a:lnTo>
                  <a:pt x="10" y="8"/>
                </a:lnTo>
                <a:lnTo>
                  <a:pt x="11" y="7"/>
                </a:lnTo>
                <a:lnTo>
                  <a:pt x="12" y="6"/>
                </a:lnTo>
                <a:lnTo>
                  <a:pt x="13" y="6"/>
                </a:lnTo>
                <a:lnTo>
                  <a:pt x="15" y="4"/>
                </a:lnTo>
                <a:lnTo>
                  <a:pt x="16" y="3"/>
                </a:lnTo>
                <a:lnTo>
                  <a:pt x="17" y="3"/>
                </a:lnTo>
                <a:lnTo>
                  <a:pt x="18" y="2"/>
                </a:lnTo>
                <a:lnTo>
                  <a:pt x="19" y="2"/>
                </a:lnTo>
                <a:lnTo>
                  <a:pt x="22" y="2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7" y="1"/>
                </a:lnTo>
                <a:lnTo>
                  <a:pt x="28" y="0"/>
                </a:lnTo>
                <a:lnTo>
                  <a:pt x="30" y="0"/>
                </a:lnTo>
                <a:lnTo>
                  <a:pt x="19" y="0"/>
                </a:lnTo>
                <a:lnTo>
                  <a:pt x="22" y="0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7" y="1"/>
                </a:lnTo>
                <a:lnTo>
                  <a:pt x="28" y="2"/>
                </a:lnTo>
                <a:lnTo>
                  <a:pt x="30" y="2"/>
                </a:lnTo>
                <a:lnTo>
                  <a:pt x="31" y="2"/>
                </a:lnTo>
                <a:lnTo>
                  <a:pt x="33" y="3"/>
                </a:lnTo>
                <a:lnTo>
                  <a:pt x="34" y="3"/>
                </a:lnTo>
                <a:lnTo>
                  <a:pt x="35" y="4"/>
                </a:lnTo>
                <a:lnTo>
                  <a:pt x="36" y="6"/>
                </a:lnTo>
                <a:lnTo>
                  <a:pt x="37" y="6"/>
                </a:lnTo>
                <a:lnTo>
                  <a:pt x="39" y="7"/>
                </a:lnTo>
                <a:lnTo>
                  <a:pt x="40" y="8"/>
                </a:lnTo>
                <a:lnTo>
                  <a:pt x="40" y="9"/>
                </a:lnTo>
                <a:lnTo>
                  <a:pt x="41" y="9"/>
                </a:lnTo>
                <a:lnTo>
                  <a:pt x="42" y="10"/>
                </a:lnTo>
                <a:lnTo>
                  <a:pt x="43" y="12"/>
                </a:lnTo>
                <a:lnTo>
                  <a:pt x="43" y="13"/>
                </a:lnTo>
                <a:lnTo>
                  <a:pt x="45" y="14"/>
                </a:lnTo>
                <a:lnTo>
                  <a:pt x="46" y="15"/>
                </a:lnTo>
                <a:lnTo>
                  <a:pt x="46" y="16"/>
                </a:lnTo>
                <a:lnTo>
                  <a:pt x="47" y="18"/>
                </a:lnTo>
                <a:lnTo>
                  <a:pt x="47" y="19"/>
                </a:lnTo>
                <a:lnTo>
                  <a:pt x="47" y="20"/>
                </a:lnTo>
                <a:lnTo>
                  <a:pt x="48" y="22"/>
                </a:lnTo>
                <a:lnTo>
                  <a:pt x="48" y="24"/>
                </a:lnTo>
                <a:lnTo>
                  <a:pt x="48" y="25"/>
                </a:lnTo>
                <a:lnTo>
                  <a:pt x="48" y="26"/>
                </a:lnTo>
                <a:lnTo>
                  <a:pt x="48" y="27"/>
                </a:lnTo>
                <a:lnTo>
                  <a:pt x="48" y="30"/>
                </a:lnTo>
                <a:lnTo>
                  <a:pt x="48" y="43"/>
                </a:lnTo>
                <a:lnTo>
                  <a:pt x="48" y="44"/>
                </a:lnTo>
                <a:lnTo>
                  <a:pt x="48" y="46"/>
                </a:lnTo>
                <a:lnTo>
                  <a:pt x="48" y="48"/>
                </a:lnTo>
                <a:lnTo>
                  <a:pt x="48" y="49"/>
                </a:lnTo>
                <a:lnTo>
                  <a:pt x="48" y="50"/>
                </a:lnTo>
                <a:lnTo>
                  <a:pt x="47" y="51"/>
                </a:lnTo>
                <a:lnTo>
                  <a:pt x="47" y="54"/>
                </a:lnTo>
                <a:lnTo>
                  <a:pt x="47" y="55"/>
                </a:lnTo>
                <a:lnTo>
                  <a:pt x="46" y="56"/>
                </a:lnTo>
                <a:lnTo>
                  <a:pt x="46" y="57"/>
                </a:lnTo>
                <a:lnTo>
                  <a:pt x="45" y="58"/>
                </a:lnTo>
                <a:lnTo>
                  <a:pt x="43" y="60"/>
                </a:lnTo>
                <a:lnTo>
                  <a:pt x="43" y="61"/>
                </a:lnTo>
                <a:lnTo>
                  <a:pt x="42" y="62"/>
                </a:lnTo>
                <a:lnTo>
                  <a:pt x="41" y="63"/>
                </a:lnTo>
                <a:lnTo>
                  <a:pt x="40" y="63"/>
                </a:lnTo>
                <a:lnTo>
                  <a:pt x="40" y="64"/>
                </a:lnTo>
                <a:lnTo>
                  <a:pt x="39" y="66"/>
                </a:lnTo>
                <a:lnTo>
                  <a:pt x="37" y="67"/>
                </a:lnTo>
                <a:lnTo>
                  <a:pt x="36" y="67"/>
                </a:lnTo>
                <a:lnTo>
                  <a:pt x="35" y="68"/>
                </a:lnTo>
                <a:lnTo>
                  <a:pt x="34" y="69"/>
                </a:lnTo>
                <a:lnTo>
                  <a:pt x="33" y="69"/>
                </a:lnTo>
                <a:lnTo>
                  <a:pt x="31" y="70"/>
                </a:lnTo>
                <a:lnTo>
                  <a:pt x="30" y="70"/>
                </a:lnTo>
                <a:lnTo>
                  <a:pt x="28" y="70"/>
                </a:lnTo>
                <a:lnTo>
                  <a:pt x="27" y="72"/>
                </a:lnTo>
                <a:lnTo>
                  <a:pt x="25" y="72"/>
                </a:lnTo>
                <a:lnTo>
                  <a:pt x="24" y="72"/>
                </a:lnTo>
                <a:lnTo>
                  <a:pt x="23" y="72"/>
                </a:lnTo>
                <a:lnTo>
                  <a:pt x="22" y="72"/>
                </a:lnTo>
                <a:lnTo>
                  <a:pt x="19" y="72"/>
                </a:lnTo>
                <a:lnTo>
                  <a:pt x="30" y="72"/>
                </a:lnTo>
                <a:lnTo>
                  <a:pt x="28" y="72"/>
                </a:lnTo>
                <a:lnTo>
                  <a:pt x="27" y="72"/>
                </a:lnTo>
                <a:lnTo>
                  <a:pt x="25" y="72"/>
                </a:lnTo>
                <a:lnTo>
                  <a:pt x="24" y="72"/>
                </a:lnTo>
                <a:lnTo>
                  <a:pt x="23" y="72"/>
                </a:lnTo>
                <a:lnTo>
                  <a:pt x="22" y="70"/>
                </a:lnTo>
                <a:lnTo>
                  <a:pt x="19" y="70"/>
                </a:lnTo>
                <a:lnTo>
                  <a:pt x="18" y="70"/>
                </a:lnTo>
                <a:lnTo>
                  <a:pt x="17" y="69"/>
                </a:lnTo>
                <a:lnTo>
                  <a:pt x="16" y="69"/>
                </a:lnTo>
                <a:lnTo>
                  <a:pt x="15" y="68"/>
                </a:lnTo>
                <a:lnTo>
                  <a:pt x="13" y="67"/>
                </a:lnTo>
                <a:lnTo>
                  <a:pt x="12" y="67"/>
                </a:lnTo>
                <a:lnTo>
                  <a:pt x="11" y="66"/>
                </a:lnTo>
                <a:lnTo>
                  <a:pt x="10" y="64"/>
                </a:lnTo>
                <a:lnTo>
                  <a:pt x="10" y="63"/>
                </a:lnTo>
                <a:lnTo>
                  <a:pt x="9" y="63"/>
                </a:lnTo>
                <a:lnTo>
                  <a:pt x="7" y="62"/>
                </a:lnTo>
                <a:lnTo>
                  <a:pt x="6" y="61"/>
                </a:lnTo>
                <a:lnTo>
                  <a:pt x="6" y="60"/>
                </a:lnTo>
                <a:lnTo>
                  <a:pt x="5" y="58"/>
                </a:lnTo>
                <a:lnTo>
                  <a:pt x="4" y="57"/>
                </a:lnTo>
                <a:lnTo>
                  <a:pt x="4" y="56"/>
                </a:lnTo>
                <a:lnTo>
                  <a:pt x="3" y="55"/>
                </a:lnTo>
                <a:lnTo>
                  <a:pt x="3" y="54"/>
                </a:lnTo>
                <a:lnTo>
                  <a:pt x="3" y="51"/>
                </a:lnTo>
                <a:lnTo>
                  <a:pt x="1" y="50"/>
                </a:lnTo>
                <a:lnTo>
                  <a:pt x="1" y="49"/>
                </a:lnTo>
                <a:lnTo>
                  <a:pt x="1" y="48"/>
                </a:lnTo>
                <a:lnTo>
                  <a:pt x="1" y="46"/>
                </a:lnTo>
                <a:lnTo>
                  <a:pt x="1" y="44"/>
                </a:lnTo>
                <a:lnTo>
                  <a:pt x="0" y="43"/>
                </a:lnTo>
                <a:close/>
              </a:path>
            </a:pathLst>
          </a:custGeom>
          <a:solidFill>
            <a:srgbClr val="000000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7" name="Freeform 170">
            <a:extLst>
              <a:ext uri="{FF2B5EF4-FFF2-40B4-BE49-F238E27FC236}">
                <a16:creationId xmlns:a16="http://schemas.microsoft.com/office/drawing/2014/main" id="{91B1C6C4-05F0-7E49-B680-1CA76C37D0B7}"/>
              </a:ext>
            </a:extLst>
          </p:cNvPr>
          <p:cNvSpPr>
            <a:spLocks/>
          </p:cNvSpPr>
          <p:nvPr/>
        </p:nvSpPr>
        <p:spPr bwMode="auto">
          <a:xfrm>
            <a:off x="3328988" y="2362200"/>
            <a:ext cx="38100" cy="57150"/>
          </a:xfrm>
          <a:custGeom>
            <a:avLst/>
            <a:gdLst>
              <a:gd name="T0" fmla="*/ 2147483647 w 48"/>
              <a:gd name="T1" fmla="*/ 2147483647 h 72"/>
              <a:gd name="T2" fmla="*/ 2147483647 w 48"/>
              <a:gd name="T3" fmla="*/ 2147483647 h 72"/>
              <a:gd name="T4" fmla="*/ 2147483647 w 48"/>
              <a:gd name="T5" fmla="*/ 2147483647 h 72"/>
              <a:gd name="T6" fmla="*/ 2147483647 w 48"/>
              <a:gd name="T7" fmla="*/ 2147483647 h 72"/>
              <a:gd name="T8" fmla="*/ 2147483647 w 48"/>
              <a:gd name="T9" fmla="*/ 2147483647 h 72"/>
              <a:gd name="T10" fmla="*/ 2147483647 w 48"/>
              <a:gd name="T11" fmla="*/ 2147483647 h 72"/>
              <a:gd name="T12" fmla="*/ 2147483647 w 48"/>
              <a:gd name="T13" fmla="*/ 2147483647 h 72"/>
              <a:gd name="T14" fmla="*/ 2147483647 w 48"/>
              <a:gd name="T15" fmla="*/ 2147483647 h 72"/>
              <a:gd name="T16" fmla="*/ 2147483647 w 48"/>
              <a:gd name="T17" fmla="*/ 2147483647 h 72"/>
              <a:gd name="T18" fmla="*/ 2147483647 w 48"/>
              <a:gd name="T19" fmla="*/ 2147483647 h 72"/>
              <a:gd name="T20" fmla="*/ 2147483647 w 48"/>
              <a:gd name="T21" fmla="*/ 0 h 72"/>
              <a:gd name="T22" fmla="*/ 2147483647 w 48"/>
              <a:gd name="T23" fmla="*/ 0 h 72"/>
              <a:gd name="T24" fmla="*/ 2147483647 w 48"/>
              <a:gd name="T25" fmla="*/ 2147483647 h 72"/>
              <a:gd name="T26" fmla="*/ 2147483647 w 48"/>
              <a:gd name="T27" fmla="*/ 2147483647 h 72"/>
              <a:gd name="T28" fmla="*/ 2147483647 w 48"/>
              <a:gd name="T29" fmla="*/ 2147483647 h 72"/>
              <a:gd name="T30" fmla="*/ 2147483647 w 48"/>
              <a:gd name="T31" fmla="*/ 2147483647 h 72"/>
              <a:gd name="T32" fmla="*/ 2147483647 w 48"/>
              <a:gd name="T33" fmla="*/ 2147483647 h 72"/>
              <a:gd name="T34" fmla="*/ 2147483647 w 48"/>
              <a:gd name="T35" fmla="*/ 2147483647 h 72"/>
              <a:gd name="T36" fmla="*/ 2147483647 w 48"/>
              <a:gd name="T37" fmla="*/ 2147483647 h 72"/>
              <a:gd name="T38" fmla="*/ 2147483647 w 48"/>
              <a:gd name="T39" fmla="*/ 2147483647 h 72"/>
              <a:gd name="T40" fmla="*/ 2147483647 w 48"/>
              <a:gd name="T41" fmla="*/ 2147483647 h 72"/>
              <a:gd name="T42" fmla="*/ 2147483647 w 48"/>
              <a:gd name="T43" fmla="*/ 2147483647 h 72"/>
              <a:gd name="T44" fmla="*/ 2147483647 w 48"/>
              <a:gd name="T45" fmla="*/ 2147483647 h 72"/>
              <a:gd name="T46" fmla="*/ 2147483647 w 48"/>
              <a:gd name="T47" fmla="*/ 2147483647 h 72"/>
              <a:gd name="T48" fmla="*/ 2147483647 w 48"/>
              <a:gd name="T49" fmla="*/ 2147483647 h 72"/>
              <a:gd name="T50" fmla="*/ 2147483647 w 48"/>
              <a:gd name="T51" fmla="*/ 2147483647 h 72"/>
              <a:gd name="T52" fmla="*/ 2147483647 w 48"/>
              <a:gd name="T53" fmla="*/ 2147483647 h 72"/>
              <a:gd name="T54" fmla="*/ 2147483647 w 48"/>
              <a:gd name="T55" fmla="*/ 2147483647 h 72"/>
              <a:gd name="T56" fmla="*/ 2147483647 w 48"/>
              <a:gd name="T57" fmla="*/ 2147483647 h 72"/>
              <a:gd name="T58" fmla="*/ 2147483647 w 48"/>
              <a:gd name="T59" fmla="*/ 2147483647 h 72"/>
              <a:gd name="T60" fmla="*/ 2147483647 w 48"/>
              <a:gd name="T61" fmla="*/ 2147483647 h 72"/>
              <a:gd name="T62" fmla="*/ 2147483647 w 48"/>
              <a:gd name="T63" fmla="*/ 2147483647 h 72"/>
              <a:gd name="T64" fmla="*/ 2147483647 w 48"/>
              <a:gd name="T65" fmla="*/ 2147483647 h 72"/>
              <a:gd name="T66" fmla="*/ 2147483647 w 48"/>
              <a:gd name="T67" fmla="*/ 2147483647 h 72"/>
              <a:gd name="T68" fmla="*/ 2147483647 w 48"/>
              <a:gd name="T69" fmla="*/ 2147483647 h 72"/>
              <a:gd name="T70" fmla="*/ 2147483647 w 48"/>
              <a:gd name="T71" fmla="*/ 2147483647 h 72"/>
              <a:gd name="T72" fmla="*/ 2147483647 w 48"/>
              <a:gd name="T73" fmla="*/ 2147483647 h 72"/>
              <a:gd name="T74" fmla="*/ 2147483647 w 48"/>
              <a:gd name="T75" fmla="*/ 2147483647 h 72"/>
              <a:gd name="T76" fmla="*/ 2147483647 w 48"/>
              <a:gd name="T77" fmla="*/ 2147483647 h 72"/>
              <a:gd name="T78" fmla="*/ 2147483647 w 48"/>
              <a:gd name="T79" fmla="*/ 2147483647 h 72"/>
              <a:gd name="T80" fmla="*/ 2147483647 w 48"/>
              <a:gd name="T81" fmla="*/ 2147483647 h 72"/>
              <a:gd name="T82" fmla="*/ 2147483647 w 48"/>
              <a:gd name="T83" fmla="*/ 2147483647 h 72"/>
              <a:gd name="T84" fmla="*/ 2147483647 w 48"/>
              <a:gd name="T85" fmla="*/ 2147483647 h 72"/>
              <a:gd name="T86" fmla="*/ 2147483647 w 48"/>
              <a:gd name="T87" fmla="*/ 2147483647 h 72"/>
              <a:gd name="T88" fmla="*/ 2147483647 w 48"/>
              <a:gd name="T89" fmla="*/ 2147483647 h 72"/>
              <a:gd name="T90" fmla="*/ 2147483647 w 48"/>
              <a:gd name="T91" fmla="*/ 2147483647 h 72"/>
              <a:gd name="T92" fmla="*/ 2147483647 w 48"/>
              <a:gd name="T93" fmla="*/ 2147483647 h 72"/>
              <a:gd name="T94" fmla="*/ 2147483647 w 48"/>
              <a:gd name="T95" fmla="*/ 2147483647 h 72"/>
              <a:gd name="T96" fmla="*/ 2147483647 w 48"/>
              <a:gd name="T97" fmla="*/ 2147483647 h 72"/>
              <a:gd name="T98" fmla="*/ 2147483647 w 48"/>
              <a:gd name="T99" fmla="*/ 2147483647 h 72"/>
              <a:gd name="T100" fmla="*/ 2147483647 w 48"/>
              <a:gd name="T101" fmla="*/ 2147483647 h 72"/>
              <a:gd name="T102" fmla="*/ 2147483647 w 48"/>
              <a:gd name="T103" fmla="*/ 2147483647 h 72"/>
              <a:gd name="T104" fmla="*/ 2147483647 w 48"/>
              <a:gd name="T105" fmla="*/ 2147483647 h 72"/>
              <a:gd name="T106" fmla="*/ 2147483647 w 48"/>
              <a:gd name="T107" fmla="*/ 2147483647 h 72"/>
              <a:gd name="T108" fmla="*/ 2147483647 w 48"/>
              <a:gd name="T109" fmla="*/ 2147483647 h 72"/>
              <a:gd name="T110" fmla="*/ 2147483647 w 48"/>
              <a:gd name="T111" fmla="*/ 2147483647 h 7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8"/>
              <a:gd name="T169" fmla="*/ 0 h 72"/>
              <a:gd name="T170" fmla="*/ 48 w 48"/>
              <a:gd name="T171" fmla="*/ 72 h 7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8" h="72">
                <a:moveTo>
                  <a:pt x="0" y="43"/>
                </a:moveTo>
                <a:lnTo>
                  <a:pt x="0" y="30"/>
                </a:lnTo>
                <a:lnTo>
                  <a:pt x="1" y="27"/>
                </a:lnTo>
                <a:lnTo>
                  <a:pt x="1" y="26"/>
                </a:lnTo>
                <a:lnTo>
                  <a:pt x="1" y="25"/>
                </a:lnTo>
                <a:lnTo>
                  <a:pt x="1" y="24"/>
                </a:lnTo>
                <a:lnTo>
                  <a:pt x="1" y="23"/>
                </a:lnTo>
                <a:lnTo>
                  <a:pt x="3" y="20"/>
                </a:lnTo>
                <a:lnTo>
                  <a:pt x="3" y="19"/>
                </a:lnTo>
                <a:lnTo>
                  <a:pt x="3" y="18"/>
                </a:lnTo>
                <a:lnTo>
                  <a:pt x="4" y="17"/>
                </a:lnTo>
                <a:lnTo>
                  <a:pt x="4" y="15"/>
                </a:lnTo>
                <a:lnTo>
                  <a:pt x="5" y="14"/>
                </a:lnTo>
                <a:lnTo>
                  <a:pt x="6" y="13"/>
                </a:lnTo>
                <a:lnTo>
                  <a:pt x="6" y="12"/>
                </a:lnTo>
                <a:lnTo>
                  <a:pt x="7" y="11"/>
                </a:lnTo>
                <a:lnTo>
                  <a:pt x="9" y="9"/>
                </a:lnTo>
                <a:lnTo>
                  <a:pt x="10" y="9"/>
                </a:lnTo>
                <a:lnTo>
                  <a:pt x="10" y="8"/>
                </a:lnTo>
                <a:lnTo>
                  <a:pt x="11" y="7"/>
                </a:lnTo>
                <a:lnTo>
                  <a:pt x="12" y="6"/>
                </a:lnTo>
                <a:lnTo>
                  <a:pt x="13" y="6"/>
                </a:lnTo>
                <a:lnTo>
                  <a:pt x="15" y="5"/>
                </a:lnTo>
                <a:lnTo>
                  <a:pt x="16" y="3"/>
                </a:lnTo>
                <a:lnTo>
                  <a:pt x="17" y="3"/>
                </a:lnTo>
                <a:lnTo>
                  <a:pt x="18" y="2"/>
                </a:lnTo>
                <a:lnTo>
                  <a:pt x="19" y="2"/>
                </a:lnTo>
                <a:lnTo>
                  <a:pt x="22" y="2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7" y="1"/>
                </a:lnTo>
                <a:lnTo>
                  <a:pt x="28" y="0"/>
                </a:lnTo>
                <a:lnTo>
                  <a:pt x="30" y="0"/>
                </a:lnTo>
                <a:lnTo>
                  <a:pt x="19" y="0"/>
                </a:lnTo>
                <a:lnTo>
                  <a:pt x="22" y="0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7" y="1"/>
                </a:lnTo>
                <a:lnTo>
                  <a:pt x="28" y="2"/>
                </a:lnTo>
                <a:lnTo>
                  <a:pt x="30" y="2"/>
                </a:lnTo>
                <a:lnTo>
                  <a:pt x="31" y="2"/>
                </a:lnTo>
                <a:lnTo>
                  <a:pt x="33" y="3"/>
                </a:lnTo>
                <a:lnTo>
                  <a:pt x="34" y="3"/>
                </a:lnTo>
                <a:lnTo>
                  <a:pt x="35" y="5"/>
                </a:lnTo>
                <a:lnTo>
                  <a:pt x="36" y="6"/>
                </a:lnTo>
                <a:lnTo>
                  <a:pt x="37" y="6"/>
                </a:lnTo>
                <a:lnTo>
                  <a:pt x="39" y="7"/>
                </a:lnTo>
                <a:lnTo>
                  <a:pt x="40" y="8"/>
                </a:lnTo>
                <a:lnTo>
                  <a:pt x="40" y="9"/>
                </a:lnTo>
                <a:lnTo>
                  <a:pt x="41" y="9"/>
                </a:lnTo>
                <a:lnTo>
                  <a:pt x="42" y="11"/>
                </a:lnTo>
                <a:lnTo>
                  <a:pt x="43" y="12"/>
                </a:lnTo>
                <a:lnTo>
                  <a:pt x="43" y="13"/>
                </a:lnTo>
                <a:lnTo>
                  <a:pt x="45" y="14"/>
                </a:lnTo>
                <a:lnTo>
                  <a:pt x="46" y="15"/>
                </a:lnTo>
                <a:lnTo>
                  <a:pt x="46" y="17"/>
                </a:lnTo>
                <a:lnTo>
                  <a:pt x="47" y="18"/>
                </a:lnTo>
                <a:lnTo>
                  <a:pt x="47" y="19"/>
                </a:lnTo>
                <a:lnTo>
                  <a:pt x="47" y="20"/>
                </a:lnTo>
                <a:lnTo>
                  <a:pt x="48" y="23"/>
                </a:lnTo>
                <a:lnTo>
                  <a:pt x="48" y="24"/>
                </a:lnTo>
                <a:lnTo>
                  <a:pt x="48" y="25"/>
                </a:lnTo>
                <a:lnTo>
                  <a:pt x="48" y="26"/>
                </a:lnTo>
                <a:lnTo>
                  <a:pt x="48" y="27"/>
                </a:lnTo>
                <a:lnTo>
                  <a:pt x="48" y="30"/>
                </a:lnTo>
                <a:lnTo>
                  <a:pt x="48" y="43"/>
                </a:lnTo>
                <a:lnTo>
                  <a:pt x="48" y="44"/>
                </a:lnTo>
                <a:lnTo>
                  <a:pt x="48" y="47"/>
                </a:lnTo>
                <a:lnTo>
                  <a:pt x="48" y="48"/>
                </a:lnTo>
                <a:lnTo>
                  <a:pt x="48" y="49"/>
                </a:lnTo>
                <a:lnTo>
                  <a:pt x="48" y="50"/>
                </a:lnTo>
                <a:lnTo>
                  <a:pt x="47" y="51"/>
                </a:lnTo>
                <a:lnTo>
                  <a:pt x="47" y="54"/>
                </a:lnTo>
                <a:lnTo>
                  <a:pt x="47" y="55"/>
                </a:lnTo>
                <a:lnTo>
                  <a:pt x="46" y="56"/>
                </a:lnTo>
                <a:lnTo>
                  <a:pt x="46" y="57"/>
                </a:lnTo>
                <a:lnTo>
                  <a:pt x="45" y="59"/>
                </a:lnTo>
                <a:lnTo>
                  <a:pt x="43" y="60"/>
                </a:lnTo>
                <a:lnTo>
                  <a:pt x="43" y="61"/>
                </a:lnTo>
                <a:lnTo>
                  <a:pt x="42" y="62"/>
                </a:lnTo>
                <a:lnTo>
                  <a:pt x="41" y="63"/>
                </a:lnTo>
                <a:lnTo>
                  <a:pt x="40" y="63"/>
                </a:lnTo>
                <a:lnTo>
                  <a:pt x="40" y="65"/>
                </a:lnTo>
                <a:lnTo>
                  <a:pt x="39" y="66"/>
                </a:lnTo>
                <a:lnTo>
                  <a:pt x="37" y="67"/>
                </a:lnTo>
                <a:lnTo>
                  <a:pt x="36" y="67"/>
                </a:lnTo>
                <a:lnTo>
                  <a:pt x="35" y="68"/>
                </a:lnTo>
                <a:lnTo>
                  <a:pt x="34" y="69"/>
                </a:lnTo>
                <a:lnTo>
                  <a:pt x="33" y="69"/>
                </a:lnTo>
                <a:lnTo>
                  <a:pt x="31" y="71"/>
                </a:lnTo>
                <a:lnTo>
                  <a:pt x="30" y="71"/>
                </a:lnTo>
                <a:lnTo>
                  <a:pt x="28" y="71"/>
                </a:lnTo>
                <a:lnTo>
                  <a:pt x="27" y="72"/>
                </a:lnTo>
                <a:lnTo>
                  <a:pt x="25" y="72"/>
                </a:lnTo>
                <a:lnTo>
                  <a:pt x="24" y="72"/>
                </a:lnTo>
                <a:lnTo>
                  <a:pt x="23" y="72"/>
                </a:lnTo>
                <a:lnTo>
                  <a:pt x="22" y="72"/>
                </a:lnTo>
                <a:lnTo>
                  <a:pt x="19" y="72"/>
                </a:lnTo>
                <a:lnTo>
                  <a:pt x="30" y="72"/>
                </a:lnTo>
                <a:lnTo>
                  <a:pt x="28" y="72"/>
                </a:lnTo>
                <a:lnTo>
                  <a:pt x="27" y="72"/>
                </a:lnTo>
                <a:lnTo>
                  <a:pt x="25" y="72"/>
                </a:lnTo>
                <a:lnTo>
                  <a:pt x="24" y="72"/>
                </a:lnTo>
                <a:lnTo>
                  <a:pt x="23" y="72"/>
                </a:lnTo>
                <a:lnTo>
                  <a:pt x="22" y="71"/>
                </a:lnTo>
                <a:lnTo>
                  <a:pt x="19" y="71"/>
                </a:lnTo>
                <a:lnTo>
                  <a:pt x="18" y="71"/>
                </a:lnTo>
                <a:lnTo>
                  <a:pt x="17" y="69"/>
                </a:lnTo>
                <a:lnTo>
                  <a:pt x="16" y="69"/>
                </a:lnTo>
                <a:lnTo>
                  <a:pt x="15" y="68"/>
                </a:lnTo>
                <a:lnTo>
                  <a:pt x="13" y="67"/>
                </a:lnTo>
                <a:lnTo>
                  <a:pt x="12" y="67"/>
                </a:lnTo>
                <a:lnTo>
                  <a:pt x="11" y="66"/>
                </a:lnTo>
                <a:lnTo>
                  <a:pt x="10" y="65"/>
                </a:lnTo>
                <a:lnTo>
                  <a:pt x="10" y="63"/>
                </a:lnTo>
                <a:lnTo>
                  <a:pt x="9" y="63"/>
                </a:lnTo>
                <a:lnTo>
                  <a:pt x="7" y="62"/>
                </a:lnTo>
                <a:lnTo>
                  <a:pt x="6" y="61"/>
                </a:lnTo>
                <a:lnTo>
                  <a:pt x="6" y="60"/>
                </a:lnTo>
                <a:lnTo>
                  <a:pt x="5" y="59"/>
                </a:lnTo>
                <a:lnTo>
                  <a:pt x="4" y="57"/>
                </a:lnTo>
                <a:lnTo>
                  <a:pt x="4" y="56"/>
                </a:lnTo>
                <a:lnTo>
                  <a:pt x="3" y="55"/>
                </a:lnTo>
                <a:lnTo>
                  <a:pt x="3" y="54"/>
                </a:lnTo>
                <a:lnTo>
                  <a:pt x="3" y="51"/>
                </a:lnTo>
                <a:lnTo>
                  <a:pt x="1" y="50"/>
                </a:lnTo>
                <a:lnTo>
                  <a:pt x="1" y="49"/>
                </a:lnTo>
                <a:lnTo>
                  <a:pt x="1" y="48"/>
                </a:lnTo>
                <a:lnTo>
                  <a:pt x="1" y="47"/>
                </a:lnTo>
                <a:lnTo>
                  <a:pt x="1" y="44"/>
                </a:lnTo>
                <a:lnTo>
                  <a:pt x="0" y="43"/>
                </a:lnTo>
                <a:close/>
              </a:path>
            </a:pathLst>
          </a:custGeom>
          <a:solidFill>
            <a:srgbClr val="000000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8" name="Freeform 171">
            <a:extLst>
              <a:ext uri="{FF2B5EF4-FFF2-40B4-BE49-F238E27FC236}">
                <a16:creationId xmlns:a16="http://schemas.microsoft.com/office/drawing/2014/main" id="{2B3A5A3D-F256-0043-B894-BDF740E2A70D}"/>
              </a:ext>
            </a:extLst>
          </p:cNvPr>
          <p:cNvSpPr>
            <a:spLocks/>
          </p:cNvSpPr>
          <p:nvPr/>
        </p:nvSpPr>
        <p:spPr bwMode="auto">
          <a:xfrm>
            <a:off x="3043238" y="2781300"/>
            <a:ext cx="57150" cy="38100"/>
          </a:xfrm>
          <a:custGeom>
            <a:avLst/>
            <a:gdLst>
              <a:gd name="T0" fmla="*/ 2147483647 w 72"/>
              <a:gd name="T1" fmla="*/ 2147483647 h 48"/>
              <a:gd name="T2" fmla="*/ 2147483647 w 72"/>
              <a:gd name="T3" fmla="*/ 2147483647 h 48"/>
              <a:gd name="T4" fmla="*/ 2147483647 w 72"/>
              <a:gd name="T5" fmla="*/ 2147483647 h 48"/>
              <a:gd name="T6" fmla="*/ 2147483647 w 72"/>
              <a:gd name="T7" fmla="*/ 2147483647 h 48"/>
              <a:gd name="T8" fmla="*/ 2147483647 w 72"/>
              <a:gd name="T9" fmla="*/ 2147483647 h 48"/>
              <a:gd name="T10" fmla="*/ 2147483647 w 72"/>
              <a:gd name="T11" fmla="*/ 2147483647 h 48"/>
              <a:gd name="T12" fmla="*/ 2147483647 w 72"/>
              <a:gd name="T13" fmla="*/ 2147483647 h 48"/>
              <a:gd name="T14" fmla="*/ 2147483647 w 72"/>
              <a:gd name="T15" fmla="*/ 2147483647 h 48"/>
              <a:gd name="T16" fmla="*/ 2147483647 w 72"/>
              <a:gd name="T17" fmla="*/ 2147483647 h 48"/>
              <a:gd name="T18" fmla="*/ 2147483647 w 72"/>
              <a:gd name="T19" fmla="*/ 2147483647 h 48"/>
              <a:gd name="T20" fmla="*/ 2147483647 w 72"/>
              <a:gd name="T21" fmla="*/ 0 h 48"/>
              <a:gd name="T22" fmla="*/ 2147483647 w 72"/>
              <a:gd name="T23" fmla="*/ 0 h 48"/>
              <a:gd name="T24" fmla="*/ 2147483647 w 72"/>
              <a:gd name="T25" fmla="*/ 2147483647 h 48"/>
              <a:gd name="T26" fmla="*/ 2147483647 w 72"/>
              <a:gd name="T27" fmla="*/ 2147483647 h 48"/>
              <a:gd name="T28" fmla="*/ 2147483647 w 72"/>
              <a:gd name="T29" fmla="*/ 2147483647 h 48"/>
              <a:gd name="T30" fmla="*/ 2147483647 w 72"/>
              <a:gd name="T31" fmla="*/ 2147483647 h 48"/>
              <a:gd name="T32" fmla="*/ 2147483647 w 72"/>
              <a:gd name="T33" fmla="*/ 2147483647 h 48"/>
              <a:gd name="T34" fmla="*/ 2147483647 w 72"/>
              <a:gd name="T35" fmla="*/ 2147483647 h 48"/>
              <a:gd name="T36" fmla="*/ 2147483647 w 72"/>
              <a:gd name="T37" fmla="*/ 2147483647 h 48"/>
              <a:gd name="T38" fmla="*/ 2147483647 w 72"/>
              <a:gd name="T39" fmla="*/ 2147483647 h 48"/>
              <a:gd name="T40" fmla="*/ 2147483647 w 72"/>
              <a:gd name="T41" fmla="*/ 2147483647 h 48"/>
              <a:gd name="T42" fmla="*/ 2147483647 w 72"/>
              <a:gd name="T43" fmla="*/ 2147483647 h 48"/>
              <a:gd name="T44" fmla="*/ 2147483647 w 72"/>
              <a:gd name="T45" fmla="*/ 2147483647 h 48"/>
              <a:gd name="T46" fmla="*/ 2147483647 w 72"/>
              <a:gd name="T47" fmla="*/ 2147483647 h 48"/>
              <a:gd name="T48" fmla="*/ 2147483647 w 72"/>
              <a:gd name="T49" fmla="*/ 2147483647 h 48"/>
              <a:gd name="T50" fmla="*/ 2147483647 w 72"/>
              <a:gd name="T51" fmla="*/ 2147483647 h 48"/>
              <a:gd name="T52" fmla="*/ 2147483647 w 72"/>
              <a:gd name="T53" fmla="*/ 2147483647 h 48"/>
              <a:gd name="T54" fmla="*/ 2147483647 w 72"/>
              <a:gd name="T55" fmla="*/ 2147483647 h 48"/>
              <a:gd name="T56" fmla="*/ 2147483647 w 72"/>
              <a:gd name="T57" fmla="*/ 2147483647 h 48"/>
              <a:gd name="T58" fmla="*/ 2147483647 w 72"/>
              <a:gd name="T59" fmla="*/ 2147483647 h 48"/>
              <a:gd name="T60" fmla="*/ 2147483647 w 72"/>
              <a:gd name="T61" fmla="*/ 2147483647 h 48"/>
              <a:gd name="T62" fmla="*/ 2147483647 w 72"/>
              <a:gd name="T63" fmla="*/ 2147483647 h 48"/>
              <a:gd name="T64" fmla="*/ 2147483647 w 72"/>
              <a:gd name="T65" fmla="*/ 2147483647 h 48"/>
              <a:gd name="T66" fmla="*/ 2147483647 w 72"/>
              <a:gd name="T67" fmla="*/ 2147483647 h 48"/>
              <a:gd name="T68" fmla="*/ 2147483647 w 72"/>
              <a:gd name="T69" fmla="*/ 2147483647 h 48"/>
              <a:gd name="T70" fmla="*/ 2147483647 w 72"/>
              <a:gd name="T71" fmla="*/ 2147483647 h 48"/>
              <a:gd name="T72" fmla="*/ 2147483647 w 72"/>
              <a:gd name="T73" fmla="*/ 2147483647 h 48"/>
              <a:gd name="T74" fmla="*/ 2147483647 w 72"/>
              <a:gd name="T75" fmla="*/ 2147483647 h 48"/>
              <a:gd name="T76" fmla="*/ 2147483647 w 72"/>
              <a:gd name="T77" fmla="*/ 2147483647 h 48"/>
              <a:gd name="T78" fmla="*/ 2147483647 w 72"/>
              <a:gd name="T79" fmla="*/ 2147483647 h 48"/>
              <a:gd name="T80" fmla="*/ 2147483647 w 72"/>
              <a:gd name="T81" fmla="*/ 2147483647 h 48"/>
              <a:gd name="T82" fmla="*/ 2147483647 w 72"/>
              <a:gd name="T83" fmla="*/ 2147483647 h 48"/>
              <a:gd name="T84" fmla="*/ 2147483647 w 72"/>
              <a:gd name="T85" fmla="*/ 2147483647 h 48"/>
              <a:gd name="T86" fmla="*/ 2147483647 w 72"/>
              <a:gd name="T87" fmla="*/ 2147483647 h 48"/>
              <a:gd name="T88" fmla="*/ 2147483647 w 72"/>
              <a:gd name="T89" fmla="*/ 2147483647 h 48"/>
              <a:gd name="T90" fmla="*/ 2147483647 w 72"/>
              <a:gd name="T91" fmla="*/ 2147483647 h 48"/>
              <a:gd name="T92" fmla="*/ 2147483647 w 72"/>
              <a:gd name="T93" fmla="*/ 2147483647 h 48"/>
              <a:gd name="T94" fmla="*/ 2147483647 w 72"/>
              <a:gd name="T95" fmla="*/ 2147483647 h 48"/>
              <a:gd name="T96" fmla="*/ 2147483647 w 72"/>
              <a:gd name="T97" fmla="*/ 2147483647 h 48"/>
              <a:gd name="T98" fmla="*/ 2147483647 w 72"/>
              <a:gd name="T99" fmla="*/ 2147483647 h 48"/>
              <a:gd name="T100" fmla="*/ 2147483647 w 72"/>
              <a:gd name="T101" fmla="*/ 2147483647 h 48"/>
              <a:gd name="T102" fmla="*/ 2147483647 w 72"/>
              <a:gd name="T103" fmla="*/ 2147483647 h 48"/>
              <a:gd name="T104" fmla="*/ 2147483647 w 72"/>
              <a:gd name="T105" fmla="*/ 2147483647 h 48"/>
              <a:gd name="T106" fmla="*/ 2147483647 w 72"/>
              <a:gd name="T107" fmla="*/ 2147483647 h 48"/>
              <a:gd name="T108" fmla="*/ 2147483647 w 72"/>
              <a:gd name="T109" fmla="*/ 2147483647 h 48"/>
              <a:gd name="T110" fmla="*/ 2147483647 w 72"/>
              <a:gd name="T111" fmla="*/ 2147483647 h 4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2"/>
              <a:gd name="T169" fmla="*/ 0 h 48"/>
              <a:gd name="T170" fmla="*/ 72 w 72"/>
              <a:gd name="T171" fmla="*/ 48 h 4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2" h="48">
                <a:moveTo>
                  <a:pt x="0" y="19"/>
                </a:moveTo>
                <a:lnTo>
                  <a:pt x="0" y="30"/>
                </a:lnTo>
                <a:lnTo>
                  <a:pt x="1" y="27"/>
                </a:lnTo>
                <a:lnTo>
                  <a:pt x="1" y="26"/>
                </a:lnTo>
                <a:lnTo>
                  <a:pt x="1" y="25"/>
                </a:lnTo>
                <a:lnTo>
                  <a:pt x="1" y="24"/>
                </a:lnTo>
                <a:lnTo>
                  <a:pt x="1" y="23"/>
                </a:lnTo>
                <a:lnTo>
                  <a:pt x="2" y="20"/>
                </a:lnTo>
                <a:lnTo>
                  <a:pt x="2" y="19"/>
                </a:lnTo>
                <a:lnTo>
                  <a:pt x="2" y="18"/>
                </a:lnTo>
                <a:lnTo>
                  <a:pt x="4" y="17"/>
                </a:lnTo>
                <a:lnTo>
                  <a:pt x="4" y="15"/>
                </a:lnTo>
                <a:lnTo>
                  <a:pt x="5" y="14"/>
                </a:lnTo>
                <a:lnTo>
                  <a:pt x="6" y="13"/>
                </a:lnTo>
                <a:lnTo>
                  <a:pt x="6" y="12"/>
                </a:lnTo>
                <a:lnTo>
                  <a:pt x="7" y="11"/>
                </a:lnTo>
                <a:lnTo>
                  <a:pt x="8" y="9"/>
                </a:lnTo>
                <a:lnTo>
                  <a:pt x="10" y="9"/>
                </a:lnTo>
                <a:lnTo>
                  <a:pt x="10" y="8"/>
                </a:lnTo>
                <a:lnTo>
                  <a:pt x="11" y="7"/>
                </a:lnTo>
                <a:lnTo>
                  <a:pt x="12" y="6"/>
                </a:lnTo>
                <a:lnTo>
                  <a:pt x="13" y="6"/>
                </a:lnTo>
                <a:lnTo>
                  <a:pt x="14" y="5"/>
                </a:lnTo>
                <a:lnTo>
                  <a:pt x="16" y="3"/>
                </a:lnTo>
                <a:lnTo>
                  <a:pt x="17" y="3"/>
                </a:lnTo>
                <a:lnTo>
                  <a:pt x="18" y="2"/>
                </a:lnTo>
                <a:lnTo>
                  <a:pt x="19" y="2"/>
                </a:lnTo>
                <a:lnTo>
                  <a:pt x="22" y="2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6" y="1"/>
                </a:lnTo>
                <a:lnTo>
                  <a:pt x="28" y="0"/>
                </a:lnTo>
                <a:lnTo>
                  <a:pt x="30" y="0"/>
                </a:lnTo>
                <a:lnTo>
                  <a:pt x="43" y="0"/>
                </a:lnTo>
                <a:lnTo>
                  <a:pt x="46" y="0"/>
                </a:lnTo>
                <a:lnTo>
                  <a:pt x="47" y="1"/>
                </a:lnTo>
                <a:lnTo>
                  <a:pt x="48" y="1"/>
                </a:lnTo>
                <a:lnTo>
                  <a:pt x="49" y="1"/>
                </a:lnTo>
                <a:lnTo>
                  <a:pt x="50" y="1"/>
                </a:lnTo>
                <a:lnTo>
                  <a:pt x="52" y="2"/>
                </a:lnTo>
                <a:lnTo>
                  <a:pt x="54" y="2"/>
                </a:lnTo>
                <a:lnTo>
                  <a:pt x="55" y="2"/>
                </a:lnTo>
                <a:lnTo>
                  <a:pt x="56" y="3"/>
                </a:lnTo>
                <a:lnTo>
                  <a:pt x="58" y="3"/>
                </a:lnTo>
                <a:lnTo>
                  <a:pt x="59" y="5"/>
                </a:lnTo>
                <a:lnTo>
                  <a:pt x="60" y="6"/>
                </a:lnTo>
                <a:lnTo>
                  <a:pt x="61" y="6"/>
                </a:lnTo>
                <a:lnTo>
                  <a:pt x="62" y="7"/>
                </a:lnTo>
                <a:lnTo>
                  <a:pt x="64" y="8"/>
                </a:lnTo>
                <a:lnTo>
                  <a:pt x="64" y="9"/>
                </a:lnTo>
                <a:lnTo>
                  <a:pt x="65" y="9"/>
                </a:lnTo>
                <a:lnTo>
                  <a:pt x="66" y="11"/>
                </a:lnTo>
                <a:lnTo>
                  <a:pt x="67" y="12"/>
                </a:lnTo>
                <a:lnTo>
                  <a:pt x="67" y="13"/>
                </a:lnTo>
                <a:lnTo>
                  <a:pt x="68" y="14"/>
                </a:lnTo>
                <a:lnTo>
                  <a:pt x="70" y="15"/>
                </a:lnTo>
                <a:lnTo>
                  <a:pt x="70" y="17"/>
                </a:lnTo>
                <a:lnTo>
                  <a:pt x="71" y="18"/>
                </a:lnTo>
                <a:lnTo>
                  <a:pt x="71" y="19"/>
                </a:lnTo>
                <a:lnTo>
                  <a:pt x="71" y="20"/>
                </a:lnTo>
                <a:lnTo>
                  <a:pt x="72" y="23"/>
                </a:lnTo>
                <a:lnTo>
                  <a:pt x="72" y="24"/>
                </a:lnTo>
                <a:lnTo>
                  <a:pt x="72" y="25"/>
                </a:lnTo>
                <a:lnTo>
                  <a:pt x="72" y="26"/>
                </a:lnTo>
                <a:lnTo>
                  <a:pt x="72" y="27"/>
                </a:lnTo>
                <a:lnTo>
                  <a:pt x="72" y="30"/>
                </a:lnTo>
                <a:lnTo>
                  <a:pt x="72" y="19"/>
                </a:lnTo>
                <a:lnTo>
                  <a:pt x="72" y="20"/>
                </a:lnTo>
                <a:lnTo>
                  <a:pt x="72" y="23"/>
                </a:lnTo>
                <a:lnTo>
                  <a:pt x="72" y="24"/>
                </a:lnTo>
                <a:lnTo>
                  <a:pt x="72" y="25"/>
                </a:lnTo>
                <a:lnTo>
                  <a:pt x="72" y="26"/>
                </a:lnTo>
                <a:lnTo>
                  <a:pt x="71" y="27"/>
                </a:lnTo>
                <a:lnTo>
                  <a:pt x="71" y="30"/>
                </a:lnTo>
                <a:lnTo>
                  <a:pt x="71" y="31"/>
                </a:lnTo>
                <a:lnTo>
                  <a:pt x="70" y="32"/>
                </a:lnTo>
                <a:lnTo>
                  <a:pt x="70" y="33"/>
                </a:lnTo>
                <a:lnTo>
                  <a:pt x="68" y="35"/>
                </a:lnTo>
                <a:lnTo>
                  <a:pt x="67" y="36"/>
                </a:lnTo>
                <a:lnTo>
                  <a:pt x="67" y="37"/>
                </a:lnTo>
                <a:lnTo>
                  <a:pt x="66" y="38"/>
                </a:lnTo>
                <a:lnTo>
                  <a:pt x="65" y="39"/>
                </a:lnTo>
                <a:lnTo>
                  <a:pt x="64" y="39"/>
                </a:lnTo>
                <a:lnTo>
                  <a:pt x="64" y="41"/>
                </a:lnTo>
                <a:lnTo>
                  <a:pt x="62" y="42"/>
                </a:lnTo>
                <a:lnTo>
                  <a:pt x="61" y="43"/>
                </a:lnTo>
                <a:lnTo>
                  <a:pt x="60" y="43"/>
                </a:lnTo>
                <a:lnTo>
                  <a:pt x="59" y="44"/>
                </a:lnTo>
                <a:lnTo>
                  <a:pt x="58" y="45"/>
                </a:lnTo>
                <a:lnTo>
                  <a:pt x="56" y="45"/>
                </a:lnTo>
                <a:lnTo>
                  <a:pt x="55" y="47"/>
                </a:lnTo>
                <a:lnTo>
                  <a:pt x="54" y="47"/>
                </a:lnTo>
                <a:lnTo>
                  <a:pt x="52" y="47"/>
                </a:lnTo>
                <a:lnTo>
                  <a:pt x="50" y="48"/>
                </a:lnTo>
                <a:lnTo>
                  <a:pt x="49" y="48"/>
                </a:lnTo>
                <a:lnTo>
                  <a:pt x="48" y="48"/>
                </a:lnTo>
                <a:lnTo>
                  <a:pt x="47" y="48"/>
                </a:lnTo>
                <a:lnTo>
                  <a:pt x="46" y="48"/>
                </a:lnTo>
                <a:lnTo>
                  <a:pt x="43" y="48"/>
                </a:lnTo>
                <a:lnTo>
                  <a:pt x="30" y="48"/>
                </a:lnTo>
                <a:lnTo>
                  <a:pt x="28" y="48"/>
                </a:lnTo>
                <a:lnTo>
                  <a:pt x="26" y="48"/>
                </a:lnTo>
                <a:lnTo>
                  <a:pt x="25" y="48"/>
                </a:lnTo>
                <a:lnTo>
                  <a:pt x="24" y="48"/>
                </a:lnTo>
                <a:lnTo>
                  <a:pt x="23" y="48"/>
                </a:lnTo>
                <a:lnTo>
                  <a:pt x="22" y="47"/>
                </a:lnTo>
                <a:lnTo>
                  <a:pt x="19" y="47"/>
                </a:lnTo>
                <a:lnTo>
                  <a:pt x="18" y="47"/>
                </a:lnTo>
                <a:lnTo>
                  <a:pt x="17" y="45"/>
                </a:lnTo>
                <a:lnTo>
                  <a:pt x="16" y="45"/>
                </a:lnTo>
                <a:lnTo>
                  <a:pt x="14" y="44"/>
                </a:lnTo>
                <a:lnTo>
                  <a:pt x="13" y="43"/>
                </a:lnTo>
                <a:lnTo>
                  <a:pt x="12" y="43"/>
                </a:lnTo>
                <a:lnTo>
                  <a:pt x="11" y="42"/>
                </a:lnTo>
                <a:lnTo>
                  <a:pt x="10" y="41"/>
                </a:lnTo>
                <a:lnTo>
                  <a:pt x="10" y="39"/>
                </a:lnTo>
                <a:lnTo>
                  <a:pt x="8" y="39"/>
                </a:lnTo>
                <a:lnTo>
                  <a:pt x="7" y="38"/>
                </a:lnTo>
                <a:lnTo>
                  <a:pt x="6" y="37"/>
                </a:lnTo>
                <a:lnTo>
                  <a:pt x="6" y="36"/>
                </a:lnTo>
                <a:lnTo>
                  <a:pt x="5" y="35"/>
                </a:lnTo>
                <a:lnTo>
                  <a:pt x="4" y="33"/>
                </a:lnTo>
                <a:lnTo>
                  <a:pt x="4" y="32"/>
                </a:lnTo>
                <a:lnTo>
                  <a:pt x="2" y="31"/>
                </a:lnTo>
                <a:lnTo>
                  <a:pt x="2" y="30"/>
                </a:lnTo>
                <a:lnTo>
                  <a:pt x="2" y="27"/>
                </a:lnTo>
                <a:lnTo>
                  <a:pt x="1" y="26"/>
                </a:lnTo>
                <a:lnTo>
                  <a:pt x="1" y="25"/>
                </a:lnTo>
                <a:lnTo>
                  <a:pt x="1" y="24"/>
                </a:lnTo>
                <a:lnTo>
                  <a:pt x="1" y="23"/>
                </a:lnTo>
                <a:lnTo>
                  <a:pt x="1" y="20"/>
                </a:lnTo>
                <a:lnTo>
                  <a:pt x="0" y="19"/>
                </a:lnTo>
                <a:close/>
              </a:path>
            </a:pathLst>
          </a:custGeom>
          <a:solidFill>
            <a:srgbClr val="000000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9" name="Freeform 172">
            <a:extLst>
              <a:ext uri="{FF2B5EF4-FFF2-40B4-BE49-F238E27FC236}">
                <a16:creationId xmlns:a16="http://schemas.microsoft.com/office/drawing/2014/main" id="{52E00B8F-8C22-6E4C-8CA3-E34503117099}"/>
              </a:ext>
            </a:extLst>
          </p:cNvPr>
          <p:cNvSpPr>
            <a:spLocks/>
          </p:cNvSpPr>
          <p:nvPr/>
        </p:nvSpPr>
        <p:spPr bwMode="auto">
          <a:xfrm>
            <a:off x="3595688" y="3181350"/>
            <a:ext cx="38100" cy="38100"/>
          </a:xfrm>
          <a:custGeom>
            <a:avLst/>
            <a:gdLst>
              <a:gd name="T0" fmla="*/ 2147483647 w 48"/>
              <a:gd name="T1" fmla="*/ 2147483647 h 48"/>
              <a:gd name="T2" fmla="*/ 2147483647 w 48"/>
              <a:gd name="T3" fmla="*/ 2147483647 h 48"/>
              <a:gd name="T4" fmla="*/ 2147483647 w 48"/>
              <a:gd name="T5" fmla="*/ 2147483647 h 48"/>
              <a:gd name="T6" fmla="*/ 2147483647 w 48"/>
              <a:gd name="T7" fmla="*/ 2147483647 h 48"/>
              <a:gd name="T8" fmla="*/ 2147483647 w 48"/>
              <a:gd name="T9" fmla="*/ 2147483647 h 48"/>
              <a:gd name="T10" fmla="*/ 2147483647 w 48"/>
              <a:gd name="T11" fmla="*/ 2147483647 h 48"/>
              <a:gd name="T12" fmla="*/ 2147483647 w 48"/>
              <a:gd name="T13" fmla="*/ 2147483647 h 48"/>
              <a:gd name="T14" fmla="*/ 2147483647 w 48"/>
              <a:gd name="T15" fmla="*/ 2147483647 h 48"/>
              <a:gd name="T16" fmla="*/ 2147483647 w 48"/>
              <a:gd name="T17" fmla="*/ 2147483647 h 48"/>
              <a:gd name="T18" fmla="*/ 2147483647 w 48"/>
              <a:gd name="T19" fmla="*/ 2147483647 h 48"/>
              <a:gd name="T20" fmla="*/ 2147483647 w 48"/>
              <a:gd name="T21" fmla="*/ 0 h 48"/>
              <a:gd name="T22" fmla="*/ 2147483647 w 48"/>
              <a:gd name="T23" fmla="*/ 0 h 48"/>
              <a:gd name="T24" fmla="*/ 2147483647 w 48"/>
              <a:gd name="T25" fmla="*/ 2147483647 h 48"/>
              <a:gd name="T26" fmla="*/ 2147483647 w 48"/>
              <a:gd name="T27" fmla="*/ 2147483647 h 48"/>
              <a:gd name="T28" fmla="*/ 2147483647 w 48"/>
              <a:gd name="T29" fmla="*/ 2147483647 h 48"/>
              <a:gd name="T30" fmla="*/ 2147483647 w 48"/>
              <a:gd name="T31" fmla="*/ 2147483647 h 48"/>
              <a:gd name="T32" fmla="*/ 2147483647 w 48"/>
              <a:gd name="T33" fmla="*/ 2147483647 h 48"/>
              <a:gd name="T34" fmla="*/ 2147483647 w 48"/>
              <a:gd name="T35" fmla="*/ 2147483647 h 48"/>
              <a:gd name="T36" fmla="*/ 2147483647 w 48"/>
              <a:gd name="T37" fmla="*/ 2147483647 h 48"/>
              <a:gd name="T38" fmla="*/ 2147483647 w 48"/>
              <a:gd name="T39" fmla="*/ 2147483647 h 48"/>
              <a:gd name="T40" fmla="*/ 2147483647 w 48"/>
              <a:gd name="T41" fmla="*/ 2147483647 h 48"/>
              <a:gd name="T42" fmla="*/ 2147483647 w 48"/>
              <a:gd name="T43" fmla="*/ 2147483647 h 48"/>
              <a:gd name="T44" fmla="*/ 2147483647 w 48"/>
              <a:gd name="T45" fmla="*/ 2147483647 h 48"/>
              <a:gd name="T46" fmla="*/ 2147483647 w 48"/>
              <a:gd name="T47" fmla="*/ 2147483647 h 48"/>
              <a:gd name="T48" fmla="*/ 2147483647 w 48"/>
              <a:gd name="T49" fmla="*/ 2147483647 h 48"/>
              <a:gd name="T50" fmla="*/ 2147483647 w 48"/>
              <a:gd name="T51" fmla="*/ 2147483647 h 48"/>
              <a:gd name="T52" fmla="*/ 2147483647 w 48"/>
              <a:gd name="T53" fmla="*/ 2147483647 h 48"/>
              <a:gd name="T54" fmla="*/ 2147483647 w 48"/>
              <a:gd name="T55" fmla="*/ 2147483647 h 48"/>
              <a:gd name="T56" fmla="*/ 2147483647 w 48"/>
              <a:gd name="T57" fmla="*/ 2147483647 h 48"/>
              <a:gd name="T58" fmla="*/ 2147483647 w 48"/>
              <a:gd name="T59" fmla="*/ 2147483647 h 48"/>
              <a:gd name="T60" fmla="*/ 2147483647 w 48"/>
              <a:gd name="T61" fmla="*/ 2147483647 h 48"/>
              <a:gd name="T62" fmla="*/ 2147483647 w 48"/>
              <a:gd name="T63" fmla="*/ 2147483647 h 48"/>
              <a:gd name="T64" fmla="*/ 2147483647 w 48"/>
              <a:gd name="T65" fmla="*/ 2147483647 h 48"/>
              <a:gd name="T66" fmla="*/ 2147483647 w 48"/>
              <a:gd name="T67" fmla="*/ 2147483647 h 48"/>
              <a:gd name="T68" fmla="*/ 2147483647 w 48"/>
              <a:gd name="T69" fmla="*/ 2147483647 h 48"/>
              <a:gd name="T70" fmla="*/ 2147483647 w 48"/>
              <a:gd name="T71" fmla="*/ 2147483647 h 48"/>
              <a:gd name="T72" fmla="*/ 2147483647 w 48"/>
              <a:gd name="T73" fmla="*/ 2147483647 h 48"/>
              <a:gd name="T74" fmla="*/ 2147483647 w 48"/>
              <a:gd name="T75" fmla="*/ 2147483647 h 48"/>
              <a:gd name="T76" fmla="*/ 2147483647 w 48"/>
              <a:gd name="T77" fmla="*/ 2147483647 h 48"/>
              <a:gd name="T78" fmla="*/ 2147483647 w 48"/>
              <a:gd name="T79" fmla="*/ 2147483647 h 48"/>
              <a:gd name="T80" fmla="*/ 2147483647 w 48"/>
              <a:gd name="T81" fmla="*/ 2147483647 h 48"/>
              <a:gd name="T82" fmla="*/ 2147483647 w 48"/>
              <a:gd name="T83" fmla="*/ 2147483647 h 48"/>
              <a:gd name="T84" fmla="*/ 2147483647 w 48"/>
              <a:gd name="T85" fmla="*/ 2147483647 h 48"/>
              <a:gd name="T86" fmla="*/ 2147483647 w 48"/>
              <a:gd name="T87" fmla="*/ 2147483647 h 48"/>
              <a:gd name="T88" fmla="*/ 2147483647 w 48"/>
              <a:gd name="T89" fmla="*/ 2147483647 h 48"/>
              <a:gd name="T90" fmla="*/ 2147483647 w 48"/>
              <a:gd name="T91" fmla="*/ 2147483647 h 48"/>
              <a:gd name="T92" fmla="*/ 2147483647 w 48"/>
              <a:gd name="T93" fmla="*/ 2147483647 h 48"/>
              <a:gd name="T94" fmla="*/ 2147483647 w 48"/>
              <a:gd name="T95" fmla="*/ 2147483647 h 48"/>
              <a:gd name="T96" fmla="*/ 2147483647 w 48"/>
              <a:gd name="T97" fmla="*/ 2147483647 h 48"/>
              <a:gd name="T98" fmla="*/ 2147483647 w 48"/>
              <a:gd name="T99" fmla="*/ 2147483647 h 48"/>
              <a:gd name="T100" fmla="*/ 2147483647 w 48"/>
              <a:gd name="T101" fmla="*/ 2147483647 h 48"/>
              <a:gd name="T102" fmla="*/ 2147483647 w 48"/>
              <a:gd name="T103" fmla="*/ 2147483647 h 48"/>
              <a:gd name="T104" fmla="*/ 2147483647 w 48"/>
              <a:gd name="T105" fmla="*/ 2147483647 h 48"/>
              <a:gd name="T106" fmla="*/ 2147483647 w 48"/>
              <a:gd name="T107" fmla="*/ 2147483647 h 48"/>
              <a:gd name="T108" fmla="*/ 2147483647 w 48"/>
              <a:gd name="T109" fmla="*/ 2147483647 h 48"/>
              <a:gd name="T110" fmla="*/ 2147483647 w 48"/>
              <a:gd name="T111" fmla="*/ 2147483647 h 4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8"/>
              <a:gd name="T169" fmla="*/ 0 h 48"/>
              <a:gd name="T170" fmla="*/ 48 w 48"/>
              <a:gd name="T171" fmla="*/ 48 h 4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8" h="48">
                <a:moveTo>
                  <a:pt x="0" y="19"/>
                </a:moveTo>
                <a:lnTo>
                  <a:pt x="0" y="30"/>
                </a:lnTo>
                <a:lnTo>
                  <a:pt x="1" y="28"/>
                </a:lnTo>
                <a:lnTo>
                  <a:pt x="1" y="26"/>
                </a:lnTo>
                <a:lnTo>
                  <a:pt x="1" y="25"/>
                </a:lnTo>
                <a:lnTo>
                  <a:pt x="1" y="24"/>
                </a:lnTo>
                <a:lnTo>
                  <a:pt x="1" y="23"/>
                </a:lnTo>
                <a:lnTo>
                  <a:pt x="3" y="20"/>
                </a:lnTo>
                <a:lnTo>
                  <a:pt x="3" y="19"/>
                </a:lnTo>
                <a:lnTo>
                  <a:pt x="3" y="18"/>
                </a:lnTo>
                <a:lnTo>
                  <a:pt x="4" y="17"/>
                </a:lnTo>
                <a:lnTo>
                  <a:pt x="4" y="16"/>
                </a:lnTo>
                <a:lnTo>
                  <a:pt x="5" y="14"/>
                </a:lnTo>
                <a:lnTo>
                  <a:pt x="6" y="13"/>
                </a:lnTo>
                <a:lnTo>
                  <a:pt x="6" y="12"/>
                </a:lnTo>
                <a:lnTo>
                  <a:pt x="7" y="11"/>
                </a:lnTo>
                <a:lnTo>
                  <a:pt x="9" y="10"/>
                </a:lnTo>
                <a:lnTo>
                  <a:pt x="10" y="10"/>
                </a:lnTo>
                <a:lnTo>
                  <a:pt x="10" y="8"/>
                </a:lnTo>
                <a:lnTo>
                  <a:pt x="11" y="7"/>
                </a:lnTo>
                <a:lnTo>
                  <a:pt x="12" y="6"/>
                </a:lnTo>
                <a:lnTo>
                  <a:pt x="13" y="6"/>
                </a:lnTo>
                <a:lnTo>
                  <a:pt x="15" y="5"/>
                </a:lnTo>
                <a:lnTo>
                  <a:pt x="16" y="3"/>
                </a:lnTo>
                <a:lnTo>
                  <a:pt x="17" y="3"/>
                </a:lnTo>
                <a:lnTo>
                  <a:pt x="18" y="2"/>
                </a:lnTo>
                <a:lnTo>
                  <a:pt x="19" y="2"/>
                </a:lnTo>
                <a:lnTo>
                  <a:pt x="22" y="2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7" y="1"/>
                </a:lnTo>
                <a:lnTo>
                  <a:pt x="28" y="0"/>
                </a:lnTo>
                <a:lnTo>
                  <a:pt x="30" y="0"/>
                </a:lnTo>
                <a:lnTo>
                  <a:pt x="19" y="0"/>
                </a:lnTo>
                <a:lnTo>
                  <a:pt x="22" y="0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7" y="1"/>
                </a:lnTo>
                <a:lnTo>
                  <a:pt x="28" y="2"/>
                </a:lnTo>
                <a:lnTo>
                  <a:pt x="30" y="2"/>
                </a:lnTo>
                <a:lnTo>
                  <a:pt x="31" y="2"/>
                </a:lnTo>
                <a:lnTo>
                  <a:pt x="33" y="3"/>
                </a:lnTo>
                <a:lnTo>
                  <a:pt x="34" y="3"/>
                </a:lnTo>
                <a:lnTo>
                  <a:pt x="35" y="5"/>
                </a:lnTo>
                <a:lnTo>
                  <a:pt x="36" y="6"/>
                </a:lnTo>
                <a:lnTo>
                  <a:pt x="37" y="6"/>
                </a:lnTo>
                <a:lnTo>
                  <a:pt x="39" y="7"/>
                </a:lnTo>
                <a:lnTo>
                  <a:pt x="40" y="8"/>
                </a:lnTo>
                <a:lnTo>
                  <a:pt x="40" y="10"/>
                </a:lnTo>
                <a:lnTo>
                  <a:pt x="41" y="10"/>
                </a:lnTo>
                <a:lnTo>
                  <a:pt x="42" y="11"/>
                </a:lnTo>
                <a:lnTo>
                  <a:pt x="43" y="12"/>
                </a:lnTo>
                <a:lnTo>
                  <a:pt x="43" y="13"/>
                </a:lnTo>
                <a:lnTo>
                  <a:pt x="45" y="14"/>
                </a:lnTo>
                <a:lnTo>
                  <a:pt x="46" y="16"/>
                </a:lnTo>
                <a:lnTo>
                  <a:pt x="46" y="17"/>
                </a:lnTo>
                <a:lnTo>
                  <a:pt x="47" y="18"/>
                </a:lnTo>
                <a:lnTo>
                  <a:pt x="47" y="19"/>
                </a:lnTo>
                <a:lnTo>
                  <a:pt x="47" y="20"/>
                </a:lnTo>
                <a:lnTo>
                  <a:pt x="48" y="23"/>
                </a:lnTo>
                <a:lnTo>
                  <a:pt x="48" y="24"/>
                </a:lnTo>
                <a:lnTo>
                  <a:pt x="48" y="25"/>
                </a:lnTo>
                <a:lnTo>
                  <a:pt x="48" y="26"/>
                </a:lnTo>
                <a:lnTo>
                  <a:pt x="48" y="28"/>
                </a:lnTo>
                <a:lnTo>
                  <a:pt x="48" y="30"/>
                </a:lnTo>
                <a:lnTo>
                  <a:pt x="48" y="19"/>
                </a:lnTo>
                <a:lnTo>
                  <a:pt x="48" y="20"/>
                </a:lnTo>
                <a:lnTo>
                  <a:pt x="48" y="23"/>
                </a:lnTo>
                <a:lnTo>
                  <a:pt x="48" y="24"/>
                </a:lnTo>
                <a:lnTo>
                  <a:pt x="48" y="25"/>
                </a:lnTo>
                <a:lnTo>
                  <a:pt x="48" y="26"/>
                </a:lnTo>
                <a:lnTo>
                  <a:pt x="47" y="28"/>
                </a:lnTo>
                <a:lnTo>
                  <a:pt x="47" y="30"/>
                </a:lnTo>
                <a:lnTo>
                  <a:pt x="47" y="31"/>
                </a:lnTo>
                <a:lnTo>
                  <a:pt x="46" y="32"/>
                </a:lnTo>
                <a:lnTo>
                  <a:pt x="46" y="34"/>
                </a:lnTo>
                <a:lnTo>
                  <a:pt x="45" y="35"/>
                </a:lnTo>
                <a:lnTo>
                  <a:pt x="43" y="36"/>
                </a:lnTo>
                <a:lnTo>
                  <a:pt x="43" y="37"/>
                </a:lnTo>
                <a:lnTo>
                  <a:pt x="42" y="38"/>
                </a:lnTo>
                <a:lnTo>
                  <a:pt x="41" y="40"/>
                </a:lnTo>
                <a:lnTo>
                  <a:pt x="40" y="40"/>
                </a:lnTo>
                <a:lnTo>
                  <a:pt x="40" y="41"/>
                </a:lnTo>
                <a:lnTo>
                  <a:pt x="39" y="42"/>
                </a:lnTo>
                <a:lnTo>
                  <a:pt x="37" y="43"/>
                </a:lnTo>
                <a:lnTo>
                  <a:pt x="36" y="43"/>
                </a:lnTo>
                <a:lnTo>
                  <a:pt x="35" y="44"/>
                </a:lnTo>
                <a:lnTo>
                  <a:pt x="34" y="46"/>
                </a:lnTo>
                <a:lnTo>
                  <a:pt x="33" y="46"/>
                </a:lnTo>
                <a:lnTo>
                  <a:pt x="31" y="47"/>
                </a:lnTo>
                <a:lnTo>
                  <a:pt x="30" y="47"/>
                </a:lnTo>
                <a:lnTo>
                  <a:pt x="28" y="47"/>
                </a:lnTo>
                <a:lnTo>
                  <a:pt x="27" y="48"/>
                </a:lnTo>
                <a:lnTo>
                  <a:pt x="25" y="48"/>
                </a:lnTo>
                <a:lnTo>
                  <a:pt x="24" y="48"/>
                </a:lnTo>
                <a:lnTo>
                  <a:pt x="23" y="48"/>
                </a:lnTo>
                <a:lnTo>
                  <a:pt x="22" y="48"/>
                </a:lnTo>
                <a:lnTo>
                  <a:pt x="19" y="48"/>
                </a:lnTo>
                <a:lnTo>
                  <a:pt x="30" y="48"/>
                </a:lnTo>
                <a:lnTo>
                  <a:pt x="28" y="48"/>
                </a:lnTo>
                <a:lnTo>
                  <a:pt x="27" y="48"/>
                </a:lnTo>
                <a:lnTo>
                  <a:pt x="25" y="48"/>
                </a:lnTo>
                <a:lnTo>
                  <a:pt x="24" y="48"/>
                </a:lnTo>
                <a:lnTo>
                  <a:pt x="23" y="48"/>
                </a:lnTo>
                <a:lnTo>
                  <a:pt x="22" y="47"/>
                </a:lnTo>
                <a:lnTo>
                  <a:pt x="19" y="47"/>
                </a:lnTo>
                <a:lnTo>
                  <a:pt x="18" y="47"/>
                </a:lnTo>
                <a:lnTo>
                  <a:pt x="17" y="46"/>
                </a:lnTo>
                <a:lnTo>
                  <a:pt x="16" y="46"/>
                </a:lnTo>
                <a:lnTo>
                  <a:pt x="15" y="44"/>
                </a:lnTo>
                <a:lnTo>
                  <a:pt x="13" y="43"/>
                </a:lnTo>
                <a:lnTo>
                  <a:pt x="12" y="43"/>
                </a:lnTo>
                <a:lnTo>
                  <a:pt x="11" y="42"/>
                </a:lnTo>
                <a:lnTo>
                  <a:pt x="10" y="41"/>
                </a:lnTo>
                <a:lnTo>
                  <a:pt x="10" y="40"/>
                </a:lnTo>
                <a:lnTo>
                  <a:pt x="9" y="40"/>
                </a:lnTo>
                <a:lnTo>
                  <a:pt x="7" y="38"/>
                </a:lnTo>
                <a:lnTo>
                  <a:pt x="6" y="37"/>
                </a:lnTo>
                <a:lnTo>
                  <a:pt x="6" y="36"/>
                </a:lnTo>
                <a:lnTo>
                  <a:pt x="5" y="35"/>
                </a:lnTo>
                <a:lnTo>
                  <a:pt x="4" y="34"/>
                </a:lnTo>
                <a:lnTo>
                  <a:pt x="4" y="32"/>
                </a:lnTo>
                <a:lnTo>
                  <a:pt x="3" y="31"/>
                </a:lnTo>
                <a:lnTo>
                  <a:pt x="3" y="30"/>
                </a:lnTo>
                <a:lnTo>
                  <a:pt x="3" y="28"/>
                </a:lnTo>
                <a:lnTo>
                  <a:pt x="1" y="26"/>
                </a:lnTo>
                <a:lnTo>
                  <a:pt x="1" y="25"/>
                </a:lnTo>
                <a:lnTo>
                  <a:pt x="1" y="24"/>
                </a:lnTo>
                <a:lnTo>
                  <a:pt x="1" y="23"/>
                </a:lnTo>
                <a:lnTo>
                  <a:pt x="1" y="20"/>
                </a:lnTo>
                <a:lnTo>
                  <a:pt x="0" y="19"/>
                </a:lnTo>
                <a:close/>
              </a:path>
            </a:pathLst>
          </a:custGeom>
          <a:solidFill>
            <a:srgbClr val="000000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100" name="Freeform 173">
            <a:extLst>
              <a:ext uri="{FF2B5EF4-FFF2-40B4-BE49-F238E27FC236}">
                <a16:creationId xmlns:a16="http://schemas.microsoft.com/office/drawing/2014/main" id="{22D535E3-24EF-D349-95E9-5F9683CB8EC8}"/>
              </a:ext>
            </a:extLst>
          </p:cNvPr>
          <p:cNvSpPr>
            <a:spLocks/>
          </p:cNvSpPr>
          <p:nvPr/>
        </p:nvSpPr>
        <p:spPr bwMode="auto">
          <a:xfrm>
            <a:off x="3328988" y="3448050"/>
            <a:ext cx="38100" cy="57150"/>
          </a:xfrm>
          <a:custGeom>
            <a:avLst/>
            <a:gdLst>
              <a:gd name="T0" fmla="*/ 2147483647 w 48"/>
              <a:gd name="T1" fmla="*/ 2147483647 h 72"/>
              <a:gd name="T2" fmla="*/ 2147483647 w 48"/>
              <a:gd name="T3" fmla="*/ 2147483647 h 72"/>
              <a:gd name="T4" fmla="*/ 2147483647 w 48"/>
              <a:gd name="T5" fmla="*/ 2147483647 h 72"/>
              <a:gd name="T6" fmla="*/ 2147483647 w 48"/>
              <a:gd name="T7" fmla="*/ 2147483647 h 72"/>
              <a:gd name="T8" fmla="*/ 2147483647 w 48"/>
              <a:gd name="T9" fmla="*/ 2147483647 h 72"/>
              <a:gd name="T10" fmla="*/ 2147483647 w 48"/>
              <a:gd name="T11" fmla="*/ 2147483647 h 72"/>
              <a:gd name="T12" fmla="*/ 2147483647 w 48"/>
              <a:gd name="T13" fmla="*/ 2147483647 h 72"/>
              <a:gd name="T14" fmla="*/ 2147483647 w 48"/>
              <a:gd name="T15" fmla="*/ 2147483647 h 72"/>
              <a:gd name="T16" fmla="*/ 2147483647 w 48"/>
              <a:gd name="T17" fmla="*/ 2147483647 h 72"/>
              <a:gd name="T18" fmla="*/ 2147483647 w 48"/>
              <a:gd name="T19" fmla="*/ 2147483647 h 72"/>
              <a:gd name="T20" fmla="*/ 2147483647 w 48"/>
              <a:gd name="T21" fmla="*/ 0 h 72"/>
              <a:gd name="T22" fmla="*/ 2147483647 w 48"/>
              <a:gd name="T23" fmla="*/ 0 h 72"/>
              <a:gd name="T24" fmla="*/ 2147483647 w 48"/>
              <a:gd name="T25" fmla="*/ 2147483647 h 72"/>
              <a:gd name="T26" fmla="*/ 2147483647 w 48"/>
              <a:gd name="T27" fmla="*/ 2147483647 h 72"/>
              <a:gd name="T28" fmla="*/ 2147483647 w 48"/>
              <a:gd name="T29" fmla="*/ 2147483647 h 72"/>
              <a:gd name="T30" fmla="*/ 2147483647 w 48"/>
              <a:gd name="T31" fmla="*/ 2147483647 h 72"/>
              <a:gd name="T32" fmla="*/ 2147483647 w 48"/>
              <a:gd name="T33" fmla="*/ 2147483647 h 72"/>
              <a:gd name="T34" fmla="*/ 2147483647 w 48"/>
              <a:gd name="T35" fmla="*/ 2147483647 h 72"/>
              <a:gd name="T36" fmla="*/ 2147483647 w 48"/>
              <a:gd name="T37" fmla="*/ 2147483647 h 72"/>
              <a:gd name="T38" fmla="*/ 2147483647 w 48"/>
              <a:gd name="T39" fmla="*/ 2147483647 h 72"/>
              <a:gd name="T40" fmla="*/ 2147483647 w 48"/>
              <a:gd name="T41" fmla="*/ 2147483647 h 72"/>
              <a:gd name="T42" fmla="*/ 2147483647 w 48"/>
              <a:gd name="T43" fmla="*/ 2147483647 h 72"/>
              <a:gd name="T44" fmla="*/ 2147483647 w 48"/>
              <a:gd name="T45" fmla="*/ 2147483647 h 72"/>
              <a:gd name="T46" fmla="*/ 2147483647 w 48"/>
              <a:gd name="T47" fmla="*/ 2147483647 h 72"/>
              <a:gd name="T48" fmla="*/ 2147483647 w 48"/>
              <a:gd name="T49" fmla="*/ 2147483647 h 72"/>
              <a:gd name="T50" fmla="*/ 2147483647 w 48"/>
              <a:gd name="T51" fmla="*/ 2147483647 h 72"/>
              <a:gd name="T52" fmla="*/ 2147483647 w 48"/>
              <a:gd name="T53" fmla="*/ 2147483647 h 72"/>
              <a:gd name="T54" fmla="*/ 2147483647 w 48"/>
              <a:gd name="T55" fmla="*/ 2147483647 h 72"/>
              <a:gd name="T56" fmla="*/ 2147483647 w 48"/>
              <a:gd name="T57" fmla="*/ 2147483647 h 72"/>
              <a:gd name="T58" fmla="*/ 2147483647 w 48"/>
              <a:gd name="T59" fmla="*/ 2147483647 h 72"/>
              <a:gd name="T60" fmla="*/ 2147483647 w 48"/>
              <a:gd name="T61" fmla="*/ 2147483647 h 72"/>
              <a:gd name="T62" fmla="*/ 2147483647 w 48"/>
              <a:gd name="T63" fmla="*/ 2147483647 h 72"/>
              <a:gd name="T64" fmla="*/ 2147483647 w 48"/>
              <a:gd name="T65" fmla="*/ 2147483647 h 72"/>
              <a:gd name="T66" fmla="*/ 2147483647 w 48"/>
              <a:gd name="T67" fmla="*/ 2147483647 h 72"/>
              <a:gd name="T68" fmla="*/ 2147483647 w 48"/>
              <a:gd name="T69" fmla="*/ 2147483647 h 72"/>
              <a:gd name="T70" fmla="*/ 2147483647 w 48"/>
              <a:gd name="T71" fmla="*/ 2147483647 h 72"/>
              <a:gd name="T72" fmla="*/ 2147483647 w 48"/>
              <a:gd name="T73" fmla="*/ 2147483647 h 72"/>
              <a:gd name="T74" fmla="*/ 2147483647 w 48"/>
              <a:gd name="T75" fmla="*/ 2147483647 h 72"/>
              <a:gd name="T76" fmla="*/ 2147483647 w 48"/>
              <a:gd name="T77" fmla="*/ 2147483647 h 72"/>
              <a:gd name="T78" fmla="*/ 2147483647 w 48"/>
              <a:gd name="T79" fmla="*/ 2147483647 h 72"/>
              <a:gd name="T80" fmla="*/ 2147483647 w 48"/>
              <a:gd name="T81" fmla="*/ 2147483647 h 72"/>
              <a:gd name="T82" fmla="*/ 2147483647 w 48"/>
              <a:gd name="T83" fmla="*/ 2147483647 h 72"/>
              <a:gd name="T84" fmla="*/ 2147483647 w 48"/>
              <a:gd name="T85" fmla="*/ 2147483647 h 72"/>
              <a:gd name="T86" fmla="*/ 2147483647 w 48"/>
              <a:gd name="T87" fmla="*/ 2147483647 h 72"/>
              <a:gd name="T88" fmla="*/ 2147483647 w 48"/>
              <a:gd name="T89" fmla="*/ 2147483647 h 72"/>
              <a:gd name="T90" fmla="*/ 2147483647 w 48"/>
              <a:gd name="T91" fmla="*/ 2147483647 h 72"/>
              <a:gd name="T92" fmla="*/ 2147483647 w 48"/>
              <a:gd name="T93" fmla="*/ 2147483647 h 72"/>
              <a:gd name="T94" fmla="*/ 2147483647 w 48"/>
              <a:gd name="T95" fmla="*/ 2147483647 h 72"/>
              <a:gd name="T96" fmla="*/ 2147483647 w 48"/>
              <a:gd name="T97" fmla="*/ 2147483647 h 72"/>
              <a:gd name="T98" fmla="*/ 2147483647 w 48"/>
              <a:gd name="T99" fmla="*/ 2147483647 h 72"/>
              <a:gd name="T100" fmla="*/ 2147483647 w 48"/>
              <a:gd name="T101" fmla="*/ 2147483647 h 72"/>
              <a:gd name="T102" fmla="*/ 2147483647 w 48"/>
              <a:gd name="T103" fmla="*/ 2147483647 h 72"/>
              <a:gd name="T104" fmla="*/ 2147483647 w 48"/>
              <a:gd name="T105" fmla="*/ 2147483647 h 72"/>
              <a:gd name="T106" fmla="*/ 2147483647 w 48"/>
              <a:gd name="T107" fmla="*/ 2147483647 h 72"/>
              <a:gd name="T108" fmla="*/ 2147483647 w 48"/>
              <a:gd name="T109" fmla="*/ 2147483647 h 72"/>
              <a:gd name="T110" fmla="*/ 2147483647 w 48"/>
              <a:gd name="T111" fmla="*/ 2147483647 h 7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8"/>
              <a:gd name="T169" fmla="*/ 0 h 72"/>
              <a:gd name="T170" fmla="*/ 48 w 48"/>
              <a:gd name="T171" fmla="*/ 72 h 7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8" h="72">
                <a:moveTo>
                  <a:pt x="0" y="43"/>
                </a:moveTo>
                <a:lnTo>
                  <a:pt x="0" y="30"/>
                </a:lnTo>
                <a:lnTo>
                  <a:pt x="1" y="28"/>
                </a:lnTo>
                <a:lnTo>
                  <a:pt x="1" y="26"/>
                </a:lnTo>
                <a:lnTo>
                  <a:pt x="1" y="25"/>
                </a:lnTo>
                <a:lnTo>
                  <a:pt x="1" y="24"/>
                </a:lnTo>
                <a:lnTo>
                  <a:pt x="1" y="23"/>
                </a:lnTo>
                <a:lnTo>
                  <a:pt x="3" y="20"/>
                </a:lnTo>
                <a:lnTo>
                  <a:pt x="3" y="19"/>
                </a:lnTo>
                <a:lnTo>
                  <a:pt x="3" y="18"/>
                </a:lnTo>
                <a:lnTo>
                  <a:pt x="4" y="17"/>
                </a:lnTo>
                <a:lnTo>
                  <a:pt x="4" y="16"/>
                </a:lnTo>
                <a:lnTo>
                  <a:pt x="5" y="14"/>
                </a:lnTo>
                <a:lnTo>
                  <a:pt x="6" y="13"/>
                </a:lnTo>
                <a:lnTo>
                  <a:pt x="6" y="12"/>
                </a:lnTo>
                <a:lnTo>
                  <a:pt x="7" y="11"/>
                </a:lnTo>
                <a:lnTo>
                  <a:pt x="9" y="10"/>
                </a:lnTo>
                <a:lnTo>
                  <a:pt x="10" y="10"/>
                </a:lnTo>
                <a:lnTo>
                  <a:pt x="10" y="8"/>
                </a:lnTo>
                <a:lnTo>
                  <a:pt x="11" y="7"/>
                </a:lnTo>
                <a:lnTo>
                  <a:pt x="12" y="6"/>
                </a:lnTo>
                <a:lnTo>
                  <a:pt x="13" y="6"/>
                </a:lnTo>
                <a:lnTo>
                  <a:pt x="15" y="5"/>
                </a:lnTo>
                <a:lnTo>
                  <a:pt x="16" y="4"/>
                </a:lnTo>
                <a:lnTo>
                  <a:pt x="17" y="4"/>
                </a:lnTo>
                <a:lnTo>
                  <a:pt x="18" y="2"/>
                </a:lnTo>
                <a:lnTo>
                  <a:pt x="19" y="2"/>
                </a:lnTo>
                <a:lnTo>
                  <a:pt x="22" y="2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7" y="1"/>
                </a:lnTo>
                <a:lnTo>
                  <a:pt x="28" y="0"/>
                </a:lnTo>
                <a:lnTo>
                  <a:pt x="30" y="0"/>
                </a:lnTo>
                <a:lnTo>
                  <a:pt x="19" y="0"/>
                </a:lnTo>
                <a:lnTo>
                  <a:pt x="22" y="0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7" y="1"/>
                </a:lnTo>
                <a:lnTo>
                  <a:pt x="28" y="2"/>
                </a:lnTo>
                <a:lnTo>
                  <a:pt x="30" y="2"/>
                </a:lnTo>
                <a:lnTo>
                  <a:pt x="31" y="2"/>
                </a:lnTo>
                <a:lnTo>
                  <a:pt x="33" y="4"/>
                </a:lnTo>
                <a:lnTo>
                  <a:pt x="34" y="4"/>
                </a:lnTo>
                <a:lnTo>
                  <a:pt x="35" y="5"/>
                </a:lnTo>
                <a:lnTo>
                  <a:pt x="36" y="6"/>
                </a:lnTo>
                <a:lnTo>
                  <a:pt x="37" y="6"/>
                </a:lnTo>
                <a:lnTo>
                  <a:pt x="39" y="7"/>
                </a:lnTo>
                <a:lnTo>
                  <a:pt x="40" y="8"/>
                </a:lnTo>
                <a:lnTo>
                  <a:pt x="40" y="10"/>
                </a:lnTo>
                <a:lnTo>
                  <a:pt x="41" y="10"/>
                </a:lnTo>
                <a:lnTo>
                  <a:pt x="42" y="11"/>
                </a:lnTo>
                <a:lnTo>
                  <a:pt x="43" y="12"/>
                </a:lnTo>
                <a:lnTo>
                  <a:pt x="43" y="13"/>
                </a:lnTo>
                <a:lnTo>
                  <a:pt x="45" y="14"/>
                </a:lnTo>
                <a:lnTo>
                  <a:pt x="46" y="16"/>
                </a:lnTo>
                <a:lnTo>
                  <a:pt x="46" y="17"/>
                </a:lnTo>
                <a:lnTo>
                  <a:pt x="47" y="18"/>
                </a:lnTo>
                <a:lnTo>
                  <a:pt x="47" y="19"/>
                </a:lnTo>
                <a:lnTo>
                  <a:pt x="47" y="20"/>
                </a:lnTo>
                <a:lnTo>
                  <a:pt x="48" y="23"/>
                </a:lnTo>
                <a:lnTo>
                  <a:pt x="48" y="24"/>
                </a:lnTo>
                <a:lnTo>
                  <a:pt x="48" y="25"/>
                </a:lnTo>
                <a:lnTo>
                  <a:pt x="48" y="26"/>
                </a:lnTo>
                <a:lnTo>
                  <a:pt x="48" y="28"/>
                </a:lnTo>
                <a:lnTo>
                  <a:pt x="48" y="30"/>
                </a:lnTo>
                <a:lnTo>
                  <a:pt x="48" y="43"/>
                </a:lnTo>
                <a:lnTo>
                  <a:pt x="48" y="44"/>
                </a:lnTo>
                <a:lnTo>
                  <a:pt x="48" y="47"/>
                </a:lnTo>
                <a:lnTo>
                  <a:pt x="48" y="48"/>
                </a:lnTo>
                <a:lnTo>
                  <a:pt x="48" y="49"/>
                </a:lnTo>
                <a:lnTo>
                  <a:pt x="48" y="50"/>
                </a:lnTo>
                <a:lnTo>
                  <a:pt x="47" y="52"/>
                </a:lnTo>
                <a:lnTo>
                  <a:pt x="47" y="54"/>
                </a:lnTo>
                <a:lnTo>
                  <a:pt x="47" y="55"/>
                </a:lnTo>
                <a:lnTo>
                  <a:pt x="46" y="56"/>
                </a:lnTo>
                <a:lnTo>
                  <a:pt x="46" y="58"/>
                </a:lnTo>
                <a:lnTo>
                  <a:pt x="45" y="59"/>
                </a:lnTo>
                <a:lnTo>
                  <a:pt x="43" y="60"/>
                </a:lnTo>
                <a:lnTo>
                  <a:pt x="43" y="61"/>
                </a:lnTo>
                <a:lnTo>
                  <a:pt x="42" y="62"/>
                </a:lnTo>
                <a:lnTo>
                  <a:pt x="41" y="64"/>
                </a:lnTo>
                <a:lnTo>
                  <a:pt x="40" y="64"/>
                </a:lnTo>
                <a:lnTo>
                  <a:pt x="40" y="65"/>
                </a:lnTo>
                <a:lnTo>
                  <a:pt x="39" y="66"/>
                </a:lnTo>
                <a:lnTo>
                  <a:pt x="37" y="67"/>
                </a:lnTo>
                <a:lnTo>
                  <a:pt x="36" y="67"/>
                </a:lnTo>
                <a:lnTo>
                  <a:pt x="35" y="68"/>
                </a:lnTo>
                <a:lnTo>
                  <a:pt x="34" y="70"/>
                </a:lnTo>
                <a:lnTo>
                  <a:pt x="33" y="70"/>
                </a:lnTo>
                <a:lnTo>
                  <a:pt x="31" y="71"/>
                </a:lnTo>
                <a:lnTo>
                  <a:pt x="30" y="71"/>
                </a:lnTo>
                <a:lnTo>
                  <a:pt x="28" y="71"/>
                </a:lnTo>
                <a:lnTo>
                  <a:pt x="27" y="72"/>
                </a:lnTo>
                <a:lnTo>
                  <a:pt x="25" y="72"/>
                </a:lnTo>
                <a:lnTo>
                  <a:pt x="24" y="72"/>
                </a:lnTo>
                <a:lnTo>
                  <a:pt x="23" y="72"/>
                </a:lnTo>
                <a:lnTo>
                  <a:pt x="22" y="72"/>
                </a:lnTo>
                <a:lnTo>
                  <a:pt x="19" y="72"/>
                </a:lnTo>
                <a:lnTo>
                  <a:pt x="30" y="72"/>
                </a:lnTo>
                <a:lnTo>
                  <a:pt x="28" y="72"/>
                </a:lnTo>
                <a:lnTo>
                  <a:pt x="27" y="72"/>
                </a:lnTo>
                <a:lnTo>
                  <a:pt x="25" y="72"/>
                </a:lnTo>
                <a:lnTo>
                  <a:pt x="24" y="72"/>
                </a:lnTo>
                <a:lnTo>
                  <a:pt x="23" y="72"/>
                </a:lnTo>
                <a:lnTo>
                  <a:pt x="22" y="71"/>
                </a:lnTo>
                <a:lnTo>
                  <a:pt x="19" y="71"/>
                </a:lnTo>
                <a:lnTo>
                  <a:pt x="18" y="71"/>
                </a:lnTo>
                <a:lnTo>
                  <a:pt x="17" y="70"/>
                </a:lnTo>
                <a:lnTo>
                  <a:pt x="16" y="70"/>
                </a:lnTo>
                <a:lnTo>
                  <a:pt x="15" y="68"/>
                </a:lnTo>
                <a:lnTo>
                  <a:pt x="13" y="67"/>
                </a:lnTo>
                <a:lnTo>
                  <a:pt x="12" y="67"/>
                </a:lnTo>
                <a:lnTo>
                  <a:pt x="11" y="66"/>
                </a:lnTo>
                <a:lnTo>
                  <a:pt x="10" y="65"/>
                </a:lnTo>
                <a:lnTo>
                  <a:pt x="10" y="64"/>
                </a:lnTo>
                <a:lnTo>
                  <a:pt x="9" y="64"/>
                </a:lnTo>
                <a:lnTo>
                  <a:pt x="7" y="62"/>
                </a:lnTo>
                <a:lnTo>
                  <a:pt x="6" y="61"/>
                </a:lnTo>
                <a:lnTo>
                  <a:pt x="6" y="60"/>
                </a:lnTo>
                <a:lnTo>
                  <a:pt x="5" y="59"/>
                </a:lnTo>
                <a:lnTo>
                  <a:pt x="4" y="58"/>
                </a:lnTo>
                <a:lnTo>
                  <a:pt x="4" y="56"/>
                </a:lnTo>
                <a:lnTo>
                  <a:pt x="3" y="55"/>
                </a:lnTo>
                <a:lnTo>
                  <a:pt x="3" y="54"/>
                </a:lnTo>
                <a:lnTo>
                  <a:pt x="3" y="52"/>
                </a:lnTo>
                <a:lnTo>
                  <a:pt x="1" y="50"/>
                </a:lnTo>
                <a:lnTo>
                  <a:pt x="1" y="49"/>
                </a:lnTo>
                <a:lnTo>
                  <a:pt x="1" y="48"/>
                </a:lnTo>
                <a:lnTo>
                  <a:pt x="1" y="47"/>
                </a:lnTo>
                <a:lnTo>
                  <a:pt x="1" y="44"/>
                </a:lnTo>
                <a:lnTo>
                  <a:pt x="0" y="43"/>
                </a:lnTo>
                <a:close/>
              </a:path>
            </a:pathLst>
          </a:custGeom>
          <a:solidFill>
            <a:srgbClr val="000000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101" name="Freeform 174">
            <a:extLst>
              <a:ext uri="{FF2B5EF4-FFF2-40B4-BE49-F238E27FC236}">
                <a16:creationId xmlns:a16="http://schemas.microsoft.com/office/drawing/2014/main" id="{1B1EBF3F-830E-604E-BF1D-F70B3E3686D1}"/>
              </a:ext>
            </a:extLst>
          </p:cNvPr>
          <p:cNvSpPr>
            <a:spLocks/>
          </p:cNvSpPr>
          <p:nvPr/>
        </p:nvSpPr>
        <p:spPr bwMode="auto">
          <a:xfrm>
            <a:off x="3043238" y="4267200"/>
            <a:ext cx="57150" cy="38100"/>
          </a:xfrm>
          <a:custGeom>
            <a:avLst/>
            <a:gdLst>
              <a:gd name="T0" fmla="*/ 2147483647 w 72"/>
              <a:gd name="T1" fmla="*/ 2147483647 h 48"/>
              <a:gd name="T2" fmla="*/ 2147483647 w 72"/>
              <a:gd name="T3" fmla="*/ 2147483647 h 48"/>
              <a:gd name="T4" fmla="*/ 2147483647 w 72"/>
              <a:gd name="T5" fmla="*/ 2147483647 h 48"/>
              <a:gd name="T6" fmla="*/ 2147483647 w 72"/>
              <a:gd name="T7" fmla="*/ 2147483647 h 48"/>
              <a:gd name="T8" fmla="*/ 2147483647 w 72"/>
              <a:gd name="T9" fmla="*/ 2147483647 h 48"/>
              <a:gd name="T10" fmla="*/ 2147483647 w 72"/>
              <a:gd name="T11" fmla="*/ 2147483647 h 48"/>
              <a:gd name="T12" fmla="*/ 2147483647 w 72"/>
              <a:gd name="T13" fmla="*/ 2147483647 h 48"/>
              <a:gd name="T14" fmla="*/ 2147483647 w 72"/>
              <a:gd name="T15" fmla="*/ 2147483647 h 48"/>
              <a:gd name="T16" fmla="*/ 2147483647 w 72"/>
              <a:gd name="T17" fmla="*/ 2147483647 h 48"/>
              <a:gd name="T18" fmla="*/ 2147483647 w 72"/>
              <a:gd name="T19" fmla="*/ 2147483647 h 48"/>
              <a:gd name="T20" fmla="*/ 2147483647 w 72"/>
              <a:gd name="T21" fmla="*/ 0 h 48"/>
              <a:gd name="T22" fmla="*/ 2147483647 w 72"/>
              <a:gd name="T23" fmla="*/ 0 h 48"/>
              <a:gd name="T24" fmla="*/ 2147483647 w 72"/>
              <a:gd name="T25" fmla="*/ 2147483647 h 48"/>
              <a:gd name="T26" fmla="*/ 2147483647 w 72"/>
              <a:gd name="T27" fmla="*/ 2147483647 h 48"/>
              <a:gd name="T28" fmla="*/ 2147483647 w 72"/>
              <a:gd name="T29" fmla="*/ 2147483647 h 48"/>
              <a:gd name="T30" fmla="*/ 2147483647 w 72"/>
              <a:gd name="T31" fmla="*/ 2147483647 h 48"/>
              <a:gd name="T32" fmla="*/ 2147483647 w 72"/>
              <a:gd name="T33" fmla="*/ 2147483647 h 48"/>
              <a:gd name="T34" fmla="*/ 2147483647 w 72"/>
              <a:gd name="T35" fmla="*/ 2147483647 h 48"/>
              <a:gd name="T36" fmla="*/ 2147483647 w 72"/>
              <a:gd name="T37" fmla="*/ 2147483647 h 48"/>
              <a:gd name="T38" fmla="*/ 2147483647 w 72"/>
              <a:gd name="T39" fmla="*/ 2147483647 h 48"/>
              <a:gd name="T40" fmla="*/ 2147483647 w 72"/>
              <a:gd name="T41" fmla="*/ 2147483647 h 48"/>
              <a:gd name="T42" fmla="*/ 2147483647 w 72"/>
              <a:gd name="T43" fmla="*/ 2147483647 h 48"/>
              <a:gd name="T44" fmla="*/ 2147483647 w 72"/>
              <a:gd name="T45" fmla="*/ 2147483647 h 48"/>
              <a:gd name="T46" fmla="*/ 2147483647 w 72"/>
              <a:gd name="T47" fmla="*/ 2147483647 h 48"/>
              <a:gd name="T48" fmla="*/ 2147483647 w 72"/>
              <a:gd name="T49" fmla="*/ 2147483647 h 48"/>
              <a:gd name="T50" fmla="*/ 2147483647 w 72"/>
              <a:gd name="T51" fmla="*/ 2147483647 h 48"/>
              <a:gd name="T52" fmla="*/ 2147483647 w 72"/>
              <a:gd name="T53" fmla="*/ 2147483647 h 48"/>
              <a:gd name="T54" fmla="*/ 2147483647 w 72"/>
              <a:gd name="T55" fmla="*/ 2147483647 h 48"/>
              <a:gd name="T56" fmla="*/ 2147483647 w 72"/>
              <a:gd name="T57" fmla="*/ 2147483647 h 48"/>
              <a:gd name="T58" fmla="*/ 2147483647 w 72"/>
              <a:gd name="T59" fmla="*/ 2147483647 h 48"/>
              <a:gd name="T60" fmla="*/ 2147483647 w 72"/>
              <a:gd name="T61" fmla="*/ 2147483647 h 48"/>
              <a:gd name="T62" fmla="*/ 2147483647 w 72"/>
              <a:gd name="T63" fmla="*/ 2147483647 h 48"/>
              <a:gd name="T64" fmla="*/ 2147483647 w 72"/>
              <a:gd name="T65" fmla="*/ 2147483647 h 48"/>
              <a:gd name="T66" fmla="*/ 2147483647 w 72"/>
              <a:gd name="T67" fmla="*/ 2147483647 h 48"/>
              <a:gd name="T68" fmla="*/ 2147483647 w 72"/>
              <a:gd name="T69" fmla="*/ 2147483647 h 48"/>
              <a:gd name="T70" fmla="*/ 2147483647 w 72"/>
              <a:gd name="T71" fmla="*/ 2147483647 h 48"/>
              <a:gd name="T72" fmla="*/ 2147483647 w 72"/>
              <a:gd name="T73" fmla="*/ 2147483647 h 48"/>
              <a:gd name="T74" fmla="*/ 2147483647 w 72"/>
              <a:gd name="T75" fmla="*/ 2147483647 h 48"/>
              <a:gd name="T76" fmla="*/ 2147483647 w 72"/>
              <a:gd name="T77" fmla="*/ 2147483647 h 48"/>
              <a:gd name="T78" fmla="*/ 2147483647 w 72"/>
              <a:gd name="T79" fmla="*/ 2147483647 h 48"/>
              <a:gd name="T80" fmla="*/ 2147483647 w 72"/>
              <a:gd name="T81" fmla="*/ 2147483647 h 48"/>
              <a:gd name="T82" fmla="*/ 2147483647 w 72"/>
              <a:gd name="T83" fmla="*/ 2147483647 h 48"/>
              <a:gd name="T84" fmla="*/ 2147483647 w 72"/>
              <a:gd name="T85" fmla="*/ 2147483647 h 48"/>
              <a:gd name="T86" fmla="*/ 2147483647 w 72"/>
              <a:gd name="T87" fmla="*/ 2147483647 h 48"/>
              <a:gd name="T88" fmla="*/ 2147483647 w 72"/>
              <a:gd name="T89" fmla="*/ 2147483647 h 48"/>
              <a:gd name="T90" fmla="*/ 2147483647 w 72"/>
              <a:gd name="T91" fmla="*/ 2147483647 h 48"/>
              <a:gd name="T92" fmla="*/ 2147483647 w 72"/>
              <a:gd name="T93" fmla="*/ 2147483647 h 48"/>
              <a:gd name="T94" fmla="*/ 2147483647 w 72"/>
              <a:gd name="T95" fmla="*/ 2147483647 h 48"/>
              <a:gd name="T96" fmla="*/ 2147483647 w 72"/>
              <a:gd name="T97" fmla="*/ 2147483647 h 48"/>
              <a:gd name="T98" fmla="*/ 2147483647 w 72"/>
              <a:gd name="T99" fmla="*/ 2147483647 h 48"/>
              <a:gd name="T100" fmla="*/ 2147483647 w 72"/>
              <a:gd name="T101" fmla="*/ 2147483647 h 48"/>
              <a:gd name="T102" fmla="*/ 2147483647 w 72"/>
              <a:gd name="T103" fmla="*/ 2147483647 h 48"/>
              <a:gd name="T104" fmla="*/ 2147483647 w 72"/>
              <a:gd name="T105" fmla="*/ 2147483647 h 48"/>
              <a:gd name="T106" fmla="*/ 2147483647 w 72"/>
              <a:gd name="T107" fmla="*/ 2147483647 h 48"/>
              <a:gd name="T108" fmla="*/ 2147483647 w 72"/>
              <a:gd name="T109" fmla="*/ 2147483647 h 48"/>
              <a:gd name="T110" fmla="*/ 2147483647 w 72"/>
              <a:gd name="T111" fmla="*/ 2147483647 h 4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2"/>
              <a:gd name="T169" fmla="*/ 0 h 48"/>
              <a:gd name="T170" fmla="*/ 72 w 72"/>
              <a:gd name="T171" fmla="*/ 48 h 4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2" h="48">
                <a:moveTo>
                  <a:pt x="0" y="19"/>
                </a:moveTo>
                <a:lnTo>
                  <a:pt x="0" y="30"/>
                </a:lnTo>
                <a:lnTo>
                  <a:pt x="1" y="28"/>
                </a:lnTo>
                <a:lnTo>
                  <a:pt x="1" y="27"/>
                </a:lnTo>
                <a:lnTo>
                  <a:pt x="1" y="25"/>
                </a:lnTo>
                <a:lnTo>
                  <a:pt x="1" y="24"/>
                </a:lnTo>
                <a:lnTo>
                  <a:pt x="1" y="23"/>
                </a:lnTo>
                <a:lnTo>
                  <a:pt x="2" y="21"/>
                </a:lnTo>
                <a:lnTo>
                  <a:pt x="2" y="19"/>
                </a:lnTo>
                <a:lnTo>
                  <a:pt x="2" y="18"/>
                </a:lnTo>
                <a:lnTo>
                  <a:pt x="4" y="17"/>
                </a:lnTo>
                <a:lnTo>
                  <a:pt x="4" y="16"/>
                </a:lnTo>
                <a:lnTo>
                  <a:pt x="5" y="15"/>
                </a:lnTo>
                <a:lnTo>
                  <a:pt x="6" y="13"/>
                </a:lnTo>
                <a:lnTo>
                  <a:pt x="6" y="12"/>
                </a:lnTo>
                <a:lnTo>
                  <a:pt x="7" y="11"/>
                </a:lnTo>
                <a:lnTo>
                  <a:pt x="8" y="10"/>
                </a:lnTo>
                <a:lnTo>
                  <a:pt x="10" y="10"/>
                </a:lnTo>
                <a:lnTo>
                  <a:pt x="10" y="9"/>
                </a:lnTo>
                <a:lnTo>
                  <a:pt x="11" y="7"/>
                </a:lnTo>
                <a:lnTo>
                  <a:pt x="12" y="6"/>
                </a:lnTo>
                <a:lnTo>
                  <a:pt x="13" y="6"/>
                </a:lnTo>
                <a:lnTo>
                  <a:pt x="14" y="5"/>
                </a:lnTo>
                <a:lnTo>
                  <a:pt x="16" y="4"/>
                </a:lnTo>
                <a:lnTo>
                  <a:pt x="17" y="4"/>
                </a:lnTo>
                <a:lnTo>
                  <a:pt x="18" y="3"/>
                </a:lnTo>
                <a:lnTo>
                  <a:pt x="19" y="3"/>
                </a:lnTo>
                <a:lnTo>
                  <a:pt x="22" y="3"/>
                </a:lnTo>
                <a:lnTo>
                  <a:pt x="23" y="1"/>
                </a:lnTo>
                <a:lnTo>
                  <a:pt x="24" y="1"/>
                </a:lnTo>
                <a:lnTo>
                  <a:pt x="25" y="1"/>
                </a:lnTo>
                <a:lnTo>
                  <a:pt x="26" y="1"/>
                </a:lnTo>
                <a:lnTo>
                  <a:pt x="28" y="0"/>
                </a:lnTo>
                <a:lnTo>
                  <a:pt x="30" y="0"/>
                </a:lnTo>
                <a:lnTo>
                  <a:pt x="43" y="0"/>
                </a:lnTo>
                <a:lnTo>
                  <a:pt x="46" y="0"/>
                </a:lnTo>
                <a:lnTo>
                  <a:pt x="47" y="1"/>
                </a:lnTo>
                <a:lnTo>
                  <a:pt x="48" y="1"/>
                </a:lnTo>
                <a:lnTo>
                  <a:pt x="49" y="1"/>
                </a:lnTo>
                <a:lnTo>
                  <a:pt x="50" y="1"/>
                </a:lnTo>
                <a:lnTo>
                  <a:pt x="52" y="3"/>
                </a:lnTo>
                <a:lnTo>
                  <a:pt x="54" y="3"/>
                </a:lnTo>
                <a:lnTo>
                  <a:pt x="55" y="3"/>
                </a:lnTo>
                <a:lnTo>
                  <a:pt x="56" y="4"/>
                </a:lnTo>
                <a:lnTo>
                  <a:pt x="58" y="4"/>
                </a:lnTo>
                <a:lnTo>
                  <a:pt x="59" y="5"/>
                </a:lnTo>
                <a:lnTo>
                  <a:pt x="60" y="6"/>
                </a:lnTo>
                <a:lnTo>
                  <a:pt x="61" y="6"/>
                </a:lnTo>
                <a:lnTo>
                  <a:pt x="62" y="7"/>
                </a:lnTo>
                <a:lnTo>
                  <a:pt x="64" y="9"/>
                </a:lnTo>
                <a:lnTo>
                  <a:pt x="64" y="10"/>
                </a:lnTo>
                <a:lnTo>
                  <a:pt x="65" y="10"/>
                </a:lnTo>
                <a:lnTo>
                  <a:pt x="66" y="11"/>
                </a:lnTo>
                <a:lnTo>
                  <a:pt x="67" y="12"/>
                </a:lnTo>
                <a:lnTo>
                  <a:pt x="67" y="13"/>
                </a:lnTo>
                <a:lnTo>
                  <a:pt x="68" y="15"/>
                </a:lnTo>
                <a:lnTo>
                  <a:pt x="70" y="16"/>
                </a:lnTo>
                <a:lnTo>
                  <a:pt x="70" y="17"/>
                </a:lnTo>
                <a:lnTo>
                  <a:pt x="71" y="18"/>
                </a:lnTo>
                <a:lnTo>
                  <a:pt x="71" y="19"/>
                </a:lnTo>
                <a:lnTo>
                  <a:pt x="71" y="21"/>
                </a:lnTo>
                <a:lnTo>
                  <a:pt x="72" y="23"/>
                </a:lnTo>
                <a:lnTo>
                  <a:pt x="72" y="24"/>
                </a:lnTo>
                <a:lnTo>
                  <a:pt x="72" y="25"/>
                </a:lnTo>
                <a:lnTo>
                  <a:pt x="72" y="27"/>
                </a:lnTo>
                <a:lnTo>
                  <a:pt x="72" y="28"/>
                </a:lnTo>
                <a:lnTo>
                  <a:pt x="72" y="30"/>
                </a:lnTo>
                <a:lnTo>
                  <a:pt x="72" y="19"/>
                </a:lnTo>
                <a:lnTo>
                  <a:pt x="72" y="21"/>
                </a:lnTo>
                <a:lnTo>
                  <a:pt x="72" y="23"/>
                </a:lnTo>
                <a:lnTo>
                  <a:pt x="72" y="24"/>
                </a:lnTo>
                <a:lnTo>
                  <a:pt x="72" y="25"/>
                </a:lnTo>
                <a:lnTo>
                  <a:pt x="72" y="27"/>
                </a:lnTo>
                <a:lnTo>
                  <a:pt x="71" y="28"/>
                </a:lnTo>
                <a:lnTo>
                  <a:pt x="71" y="30"/>
                </a:lnTo>
                <a:lnTo>
                  <a:pt x="71" y="31"/>
                </a:lnTo>
                <a:lnTo>
                  <a:pt x="70" y="33"/>
                </a:lnTo>
                <a:lnTo>
                  <a:pt x="70" y="34"/>
                </a:lnTo>
                <a:lnTo>
                  <a:pt x="68" y="35"/>
                </a:lnTo>
                <a:lnTo>
                  <a:pt x="67" y="36"/>
                </a:lnTo>
                <a:lnTo>
                  <a:pt x="67" y="37"/>
                </a:lnTo>
                <a:lnTo>
                  <a:pt x="66" y="39"/>
                </a:lnTo>
                <a:lnTo>
                  <a:pt x="65" y="40"/>
                </a:lnTo>
                <a:lnTo>
                  <a:pt x="64" y="40"/>
                </a:lnTo>
                <a:lnTo>
                  <a:pt x="64" y="41"/>
                </a:lnTo>
                <a:lnTo>
                  <a:pt x="62" y="42"/>
                </a:lnTo>
                <a:lnTo>
                  <a:pt x="61" y="43"/>
                </a:lnTo>
                <a:lnTo>
                  <a:pt x="60" y="43"/>
                </a:lnTo>
                <a:lnTo>
                  <a:pt x="59" y="45"/>
                </a:lnTo>
                <a:lnTo>
                  <a:pt x="58" y="46"/>
                </a:lnTo>
                <a:lnTo>
                  <a:pt x="56" y="46"/>
                </a:lnTo>
                <a:lnTo>
                  <a:pt x="55" y="47"/>
                </a:lnTo>
                <a:lnTo>
                  <a:pt x="54" y="47"/>
                </a:lnTo>
                <a:lnTo>
                  <a:pt x="52" y="47"/>
                </a:lnTo>
                <a:lnTo>
                  <a:pt x="50" y="48"/>
                </a:lnTo>
                <a:lnTo>
                  <a:pt x="49" y="48"/>
                </a:lnTo>
                <a:lnTo>
                  <a:pt x="48" y="48"/>
                </a:lnTo>
                <a:lnTo>
                  <a:pt x="47" y="48"/>
                </a:lnTo>
                <a:lnTo>
                  <a:pt x="46" y="48"/>
                </a:lnTo>
                <a:lnTo>
                  <a:pt x="43" y="48"/>
                </a:lnTo>
                <a:lnTo>
                  <a:pt x="30" y="48"/>
                </a:lnTo>
                <a:lnTo>
                  <a:pt x="28" y="48"/>
                </a:lnTo>
                <a:lnTo>
                  <a:pt x="26" y="48"/>
                </a:lnTo>
                <a:lnTo>
                  <a:pt x="25" y="48"/>
                </a:lnTo>
                <a:lnTo>
                  <a:pt x="24" y="48"/>
                </a:lnTo>
                <a:lnTo>
                  <a:pt x="23" y="48"/>
                </a:lnTo>
                <a:lnTo>
                  <a:pt x="22" y="47"/>
                </a:lnTo>
                <a:lnTo>
                  <a:pt x="19" y="47"/>
                </a:lnTo>
                <a:lnTo>
                  <a:pt x="18" y="47"/>
                </a:lnTo>
                <a:lnTo>
                  <a:pt x="17" y="46"/>
                </a:lnTo>
                <a:lnTo>
                  <a:pt x="16" y="46"/>
                </a:lnTo>
                <a:lnTo>
                  <a:pt x="14" y="45"/>
                </a:lnTo>
                <a:lnTo>
                  <a:pt x="13" y="43"/>
                </a:lnTo>
                <a:lnTo>
                  <a:pt x="12" y="43"/>
                </a:lnTo>
                <a:lnTo>
                  <a:pt x="11" y="42"/>
                </a:lnTo>
                <a:lnTo>
                  <a:pt x="10" y="41"/>
                </a:lnTo>
                <a:lnTo>
                  <a:pt x="10" y="40"/>
                </a:lnTo>
                <a:lnTo>
                  <a:pt x="8" y="40"/>
                </a:lnTo>
                <a:lnTo>
                  <a:pt x="7" y="39"/>
                </a:lnTo>
                <a:lnTo>
                  <a:pt x="6" y="37"/>
                </a:lnTo>
                <a:lnTo>
                  <a:pt x="6" y="36"/>
                </a:lnTo>
                <a:lnTo>
                  <a:pt x="5" y="35"/>
                </a:lnTo>
                <a:lnTo>
                  <a:pt x="4" y="34"/>
                </a:lnTo>
                <a:lnTo>
                  <a:pt x="4" y="33"/>
                </a:lnTo>
                <a:lnTo>
                  <a:pt x="2" y="31"/>
                </a:lnTo>
                <a:lnTo>
                  <a:pt x="2" y="30"/>
                </a:lnTo>
                <a:lnTo>
                  <a:pt x="2" y="28"/>
                </a:lnTo>
                <a:lnTo>
                  <a:pt x="1" y="27"/>
                </a:lnTo>
                <a:lnTo>
                  <a:pt x="1" y="25"/>
                </a:lnTo>
                <a:lnTo>
                  <a:pt x="1" y="24"/>
                </a:lnTo>
                <a:lnTo>
                  <a:pt x="1" y="23"/>
                </a:lnTo>
                <a:lnTo>
                  <a:pt x="1" y="21"/>
                </a:lnTo>
                <a:lnTo>
                  <a:pt x="0" y="19"/>
                </a:lnTo>
                <a:close/>
              </a:path>
            </a:pathLst>
          </a:custGeom>
          <a:solidFill>
            <a:srgbClr val="000000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102" name="Text Box 175">
            <a:extLst>
              <a:ext uri="{FF2B5EF4-FFF2-40B4-BE49-F238E27FC236}">
                <a16:creationId xmlns:a16="http://schemas.microsoft.com/office/drawing/2014/main" id="{2695BC3F-13CE-5844-8D18-28EABA7E3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1751013"/>
            <a:ext cx="1225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x</a:t>
            </a:r>
          </a:p>
        </p:txBody>
      </p:sp>
      <p:sp>
        <p:nvSpPr>
          <p:cNvPr id="88103" name="Text Box 176">
            <a:extLst>
              <a:ext uri="{FF2B5EF4-FFF2-40B4-BE49-F238E27FC236}">
                <a16:creationId xmlns:a16="http://schemas.microsoft.com/office/drawing/2014/main" id="{1DF35569-F987-7548-889C-E340A145C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1225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y</a:t>
            </a:r>
          </a:p>
        </p:txBody>
      </p:sp>
      <p:sp>
        <p:nvSpPr>
          <p:cNvPr id="88104" name="Text Box 177">
            <a:extLst>
              <a:ext uri="{FF2B5EF4-FFF2-40B4-BE49-F238E27FC236}">
                <a16:creationId xmlns:a16="http://schemas.microsoft.com/office/drawing/2014/main" id="{21CB571A-1712-6641-801E-D085935AD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1423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cin</a:t>
            </a:r>
          </a:p>
        </p:txBody>
      </p:sp>
      <p:sp>
        <p:nvSpPr>
          <p:cNvPr id="88105" name="Text Box 178">
            <a:extLst>
              <a:ext uri="{FF2B5EF4-FFF2-40B4-BE49-F238E27FC236}">
                <a16:creationId xmlns:a16="http://schemas.microsoft.com/office/drawing/2014/main" id="{3F927714-9799-964E-813F-8CC1396E9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209800"/>
            <a:ext cx="1225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s</a:t>
            </a:r>
          </a:p>
        </p:txBody>
      </p:sp>
      <p:sp>
        <p:nvSpPr>
          <p:cNvPr id="88106" name="Text Box 179">
            <a:extLst>
              <a:ext uri="{FF2B5EF4-FFF2-40B4-BE49-F238E27FC236}">
                <a16:creationId xmlns:a16="http://schemas.microsoft.com/office/drawing/2014/main" id="{2B8E74B4-0B29-904C-861E-1C9AE477D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962400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cout</a:t>
            </a:r>
          </a:p>
        </p:txBody>
      </p:sp>
      <p:sp>
        <p:nvSpPr>
          <p:cNvPr id="88107" name="AutoShape 92">
            <a:extLst>
              <a:ext uri="{FF2B5EF4-FFF2-40B4-BE49-F238E27FC236}">
                <a16:creationId xmlns:a16="http://schemas.microsoft.com/office/drawing/2014/main" id="{1EA2D63D-F0AB-A64A-819B-DA9A98867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048000"/>
            <a:ext cx="617538" cy="538163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8108" name="AutoShape 92">
            <a:extLst>
              <a:ext uri="{FF2B5EF4-FFF2-40B4-BE49-F238E27FC236}">
                <a16:creationId xmlns:a16="http://schemas.microsoft.com/office/drawing/2014/main" id="{C59D313C-825A-9049-B959-FD979037B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881438"/>
            <a:ext cx="617538" cy="538162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8109" name="AutoShape 92">
            <a:extLst>
              <a:ext uri="{FF2B5EF4-FFF2-40B4-BE49-F238E27FC236}">
                <a16:creationId xmlns:a16="http://schemas.microsoft.com/office/drawing/2014/main" id="{9663D9F1-A81F-7E4A-8B7C-1AC17A386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681538"/>
            <a:ext cx="617538" cy="538162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cxnSp>
        <p:nvCxnSpPr>
          <p:cNvPr id="88110" name="Straight Connector 80">
            <a:extLst>
              <a:ext uri="{FF2B5EF4-FFF2-40B4-BE49-F238E27FC236}">
                <a16:creationId xmlns:a16="http://schemas.microsoft.com/office/drawing/2014/main" id="{6ED8E239-39FF-8748-B1E5-3FC20CFF3F60}"/>
              </a:ext>
            </a:extLst>
          </p:cNvPr>
          <p:cNvCxnSpPr>
            <a:cxnSpLocks noChangeShapeType="1"/>
            <a:stCxn id="88099" idx="22"/>
          </p:cNvCxnSpPr>
          <p:nvPr/>
        </p:nvCxnSpPr>
        <p:spPr bwMode="auto">
          <a:xfrm>
            <a:off x="3595688" y="3181350"/>
            <a:ext cx="595312" cy="190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88111" name="Straight Connector 82">
            <a:extLst>
              <a:ext uri="{FF2B5EF4-FFF2-40B4-BE49-F238E27FC236}">
                <a16:creationId xmlns:a16="http://schemas.microsoft.com/office/drawing/2014/main" id="{A21BBF2F-4002-574D-B6DD-C24486727F8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27438" y="3198813"/>
            <a:ext cx="5635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112" name="Straight Connector 84">
            <a:extLst>
              <a:ext uri="{FF2B5EF4-FFF2-40B4-BE49-F238E27FC236}">
                <a16:creationId xmlns:a16="http://schemas.microsoft.com/office/drawing/2014/main" id="{BE2F6C91-51AE-9946-9644-ECFCCAB1CFC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71850" y="3475038"/>
            <a:ext cx="814388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113" name="Straight Connector 88">
            <a:extLst>
              <a:ext uri="{FF2B5EF4-FFF2-40B4-BE49-F238E27FC236}">
                <a16:creationId xmlns:a16="http://schemas.microsoft.com/office/drawing/2014/main" id="{83750397-E82B-EB43-9C02-AF431550590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6325" y="4017963"/>
            <a:ext cx="563563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114" name="Straight Connector 90">
            <a:extLst>
              <a:ext uri="{FF2B5EF4-FFF2-40B4-BE49-F238E27FC236}">
                <a16:creationId xmlns:a16="http://schemas.microsoft.com/office/drawing/2014/main" id="{D573BF2F-1594-044A-8CAA-976EEA9D801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78163" y="4284663"/>
            <a:ext cx="1103312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115" name="Straight Connector 93">
            <a:extLst>
              <a:ext uri="{FF2B5EF4-FFF2-40B4-BE49-F238E27FC236}">
                <a16:creationId xmlns:a16="http://schemas.microsoft.com/office/drawing/2014/main" id="{FDF03210-4518-AF48-AC66-D58070404D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46450" y="4813300"/>
            <a:ext cx="836613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116" name="Straight Connector 96">
            <a:extLst>
              <a:ext uri="{FF2B5EF4-FFF2-40B4-BE49-F238E27FC236}">
                <a16:creationId xmlns:a16="http://schemas.microsoft.com/office/drawing/2014/main" id="{819839EC-0DB8-2749-B541-30F97340C87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73400" y="5084763"/>
            <a:ext cx="1117600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117" name="Straight Connector 99">
            <a:extLst>
              <a:ext uri="{FF2B5EF4-FFF2-40B4-BE49-F238E27FC236}">
                <a16:creationId xmlns:a16="http://schemas.microsoft.com/office/drawing/2014/main" id="{36D65691-2195-7B4B-9730-E15EB6A901B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687888" y="2384425"/>
            <a:ext cx="2071687" cy="4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Footer Placeholder 1">
            <a:extLst>
              <a:ext uri="{FF2B5EF4-FFF2-40B4-BE49-F238E27FC236}">
                <a16:creationId xmlns:a16="http://schemas.microsoft.com/office/drawing/2014/main" id="{E0822397-A166-FC4D-AB2F-4375C1E05A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89090" name="Text Box 2">
            <a:extLst>
              <a:ext uri="{FF2B5EF4-FFF2-40B4-BE49-F238E27FC236}">
                <a16:creationId xmlns:a16="http://schemas.microsoft.com/office/drawing/2014/main" id="{014A4EAA-11B7-CF49-83BC-A12C40B55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4859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800" b="1">
                <a:solidFill>
                  <a:srgbClr val="333399"/>
                </a:solidFill>
                <a:latin typeface="Times New Roman" panose="02020603050405020304" pitchFamily="18" charset="0"/>
              </a:rPr>
              <a:t>Data-flow VHDL: Example</a:t>
            </a:r>
            <a:r>
              <a:rPr kumimoji="0" lang="pl-PL" altLang="en-US" sz="2800" b="1">
                <a:solidFill>
                  <a:srgbClr val="333399"/>
                </a:solidFill>
                <a:latin typeface="Times New Roman" panose="02020603050405020304" pitchFamily="18" charset="0"/>
              </a:rPr>
              <a:t> (1)</a:t>
            </a:r>
            <a:endParaRPr kumimoji="0" lang="en-US" altLang="en-US" sz="2800" b="1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778619DA-FA92-0D45-8A88-833D3D80E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600200"/>
            <a:ext cx="84582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</a:pPr>
            <a:endParaRPr kumimoji="0" lang="en-US" altLang="en-US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ENTITY fulladd IS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	PORT (</a:t>
            </a:r>
            <a:r>
              <a:rPr kumimoji="0" lang="pl-PL" altLang="en-US">
                <a:latin typeface="Times New Roman" panose="02020603050405020304" pitchFamily="18" charset="0"/>
              </a:rPr>
              <a:t> </a:t>
            </a:r>
            <a:r>
              <a:rPr kumimoji="0" lang="en-US" altLang="en-US">
                <a:latin typeface="Times New Roman" panose="02020603050405020304" pitchFamily="18" charset="0"/>
              </a:rPr>
              <a:t>x</a:t>
            </a:r>
            <a:r>
              <a:rPr kumimoji="0" lang="pl-PL" altLang="en-US">
                <a:latin typeface="Times New Roman" panose="02020603050405020304" pitchFamily="18" charset="0"/>
              </a:rPr>
              <a:t>        : IN 		STD_LOGIC ;</a:t>
            </a:r>
          </a:p>
          <a:p>
            <a:pPr>
              <a:spcBef>
                <a:spcPct val="0"/>
              </a:spcBef>
              <a:buClrTx/>
            </a:pPr>
            <a:r>
              <a:rPr kumimoji="0" lang="pl-PL" altLang="en-US">
                <a:latin typeface="Times New Roman" panose="02020603050405020304" pitchFamily="18" charset="0"/>
              </a:rPr>
              <a:t>                         </a:t>
            </a:r>
            <a:r>
              <a:rPr kumimoji="0" lang="en-US" altLang="en-US">
                <a:latin typeface="Times New Roman" panose="02020603050405020304" pitchFamily="18" charset="0"/>
              </a:rPr>
              <a:t>y</a:t>
            </a:r>
            <a:r>
              <a:rPr kumimoji="0" lang="pl-PL" altLang="en-US">
                <a:latin typeface="Times New Roman" panose="02020603050405020304" pitchFamily="18" charset="0"/>
              </a:rPr>
              <a:t>         </a:t>
            </a:r>
            <a:r>
              <a:rPr kumimoji="0" lang="en-US" altLang="en-US">
                <a:latin typeface="Times New Roman" panose="02020603050405020304" pitchFamily="18" charset="0"/>
              </a:rPr>
              <a:t>: IN 		STD_LOGIC ; </a:t>
            </a:r>
            <a:endParaRPr kumimoji="0" lang="pl-PL" altLang="en-US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pl-PL" altLang="en-US">
                <a:latin typeface="Times New Roman" panose="02020603050405020304" pitchFamily="18" charset="0"/>
              </a:rPr>
              <a:t>                         c</a:t>
            </a:r>
            <a:r>
              <a:rPr kumimoji="0" lang="en-US" altLang="en-US">
                <a:latin typeface="Times New Roman" panose="02020603050405020304" pitchFamily="18" charset="0"/>
              </a:rPr>
              <a:t>in	: IN 		STD_LOGIC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		 s</a:t>
            </a:r>
            <a:r>
              <a:rPr kumimoji="0" lang="pl-PL" altLang="en-US">
                <a:latin typeface="Times New Roman" panose="02020603050405020304" pitchFamily="18" charset="0"/>
              </a:rPr>
              <a:t>          : OUT 		STD_LOGIC ; </a:t>
            </a:r>
            <a:r>
              <a:rPr kumimoji="0" lang="en-US" altLang="en-US">
                <a:latin typeface="Times New Roman" panose="02020603050405020304" pitchFamily="18" charset="0"/>
              </a:rPr>
              <a:t> </a:t>
            </a:r>
            <a:endParaRPr kumimoji="0" lang="pl-PL" altLang="en-US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pl-PL" altLang="en-US">
                <a:latin typeface="Times New Roman" panose="02020603050405020304" pitchFamily="18" charset="0"/>
              </a:rPr>
              <a:t>                         c</a:t>
            </a:r>
            <a:r>
              <a:rPr kumimoji="0" lang="en-US" altLang="en-US">
                <a:latin typeface="Times New Roman" panose="02020603050405020304" pitchFamily="18" charset="0"/>
              </a:rPr>
              <a:t>out	: OUT 		STD_LOGIC )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END fulladd ;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Footer Placeholder 1">
            <a:extLst>
              <a:ext uri="{FF2B5EF4-FFF2-40B4-BE49-F238E27FC236}">
                <a16:creationId xmlns:a16="http://schemas.microsoft.com/office/drawing/2014/main" id="{768C52F9-4274-6F42-A346-922A82D2F5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0114" name="Text Box 2">
            <a:extLst>
              <a:ext uri="{FF2B5EF4-FFF2-40B4-BE49-F238E27FC236}">
                <a16:creationId xmlns:a16="http://schemas.microsoft.com/office/drawing/2014/main" id="{542147C6-E749-314C-846E-2B6C28753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4859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800" b="1">
                <a:solidFill>
                  <a:srgbClr val="333399"/>
                </a:solidFill>
                <a:latin typeface="Times New Roman" panose="02020603050405020304" pitchFamily="18" charset="0"/>
              </a:rPr>
              <a:t>Data-flow VHDL: Example</a:t>
            </a:r>
            <a:r>
              <a:rPr kumimoji="0" lang="pl-PL" altLang="en-US" sz="2800" b="1">
                <a:solidFill>
                  <a:srgbClr val="333399"/>
                </a:solidFill>
                <a:latin typeface="Times New Roman" panose="02020603050405020304" pitchFamily="18" charset="0"/>
              </a:rPr>
              <a:t> (2)</a:t>
            </a:r>
            <a:endParaRPr kumimoji="0" lang="en-US" altLang="en-US" sz="2800" b="1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AF02DA28-1046-DF40-8A7C-F055D915D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133600"/>
            <a:ext cx="84582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endParaRPr kumimoji="0" lang="en-US" altLang="en-US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ARCHITECTURE </a:t>
            </a:r>
            <a:r>
              <a:rPr kumimoji="0" lang="pl-PL" altLang="en-US">
                <a:latin typeface="Times New Roman" panose="02020603050405020304" pitchFamily="18" charset="0"/>
              </a:rPr>
              <a:t>dataflow</a:t>
            </a:r>
            <a:r>
              <a:rPr kumimoji="0" lang="en-US" altLang="en-US">
                <a:latin typeface="Times New Roman" panose="02020603050405020304" pitchFamily="18" charset="0"/>
              </a:rPr>
              <a:t> OF fulladd IS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	s       &lt;=   x XOR y XOR </a:t>
            </a:r>
            <a:r>
              <a:rPr kumimoji="0" lang="pl-PL" altLang="en-US">
                <a:latin typeface="Times New Roman" panose="02020603050405020304" pitchFamily="18" charset="0"/>
              </a:rPr>
              <a:t>c</a:t>
            </a:r>
            <a:r>
              <a:rPr kumimoji="0" lang="en-US" altLang="en-US">
                <a:latin typeface="Times New Roman" panose="02020603050405020304" pitchFamily="18" charset="0"/>
              </a:rPr>
              <a:t>in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	</a:t>
            </a:r>
            <a:r>
              <a:rPr kumimoji="0" lang="pl-PL" altLang="en-US">
                <a:latin typeface="Times New Roman" panose="02020603050405020304" pitchFamily="18" charset="0"/>
              </a:rPr>
              <a:t>c</a:t>
            </a:r>
            <a:r>
              <a:rPr kumimoji="0" lang="en-US" altLang="en-US">
                <a:latin typeface="Times New Roman" panose="02020603050405020304" pitchFamily="18" charset="0"/>
              </a:rPr>
              <a:t>out  &lt;=  (x AND y) OR (</a:t>
            </a:r>
            <a:r>
              <a:rPr kumimoji="0" lang="pl-PL" altLang="en-US">
                <a:latin typeface="Times New Roman" panose="02020603050405020304" pitchFamily="18" charset="0"/>
              </a:rPr>
              <a:t>c</a:t>
            </a:r>
            <a:r>
              <a:rPr kumimoji="0" lang="en-US" altLang="en-US">
                <a:latin typeface="Times New Roman" panose="02020603050405020304" pitchFamily="18" charset="0"/>
              </a:rPr>
              <a:t>in AND x) OR (</a:t>
            </a:r>
            <a:r>
              <a:rPr kumimoji="0" lang="pl-PL" altLang="en-US">
                <a:latin typeface="Times New Roman" panose="02020603050405020304" pitchFamily="18" charset="0"/>
              </a:rPr>
              <a:t>c</a:t>
            </a:r>
            <a:r>
              <a:rPr kumimoji="0" lang="en-US" altLang="en-US">
                <a:latin typeface="Times New Roman" panose="02020603050405020304" pitchFamily="18" charset="0"/>
              </a:rPr>
              <a:t>in AND y)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>
                <a:latin typeface="Times New Roman" panose="02020603050405020304" pitchFamily="18" charset="0"/>
              </a:rPr>
              <a:t>END </a:t>
            </a:r>
            <a:r>
              <a:rPr kumimoji="0" lang="pl-PL" altLang="en-US">
                <a:latin typeface="Times New Roman" panose="02020603050405020304" pitchFamily="18" charset="0"/>
              </a:rPr>
              <a:t>dataflow</a:t>
            </a:r>
            <a:r>
              <a:rPr kumimoji="0" lang="en-US" altLang="en-US">
                <a:latin typeface="Times New Roman" panose="02020603050405020304" pitchFamily="18" charset="0"/>
              </a:rPr>
              <a:t> 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3">
            <a:extLst>
              <a:ext uri="{FF2B5EF4-FFF2-40B4-BE49-F238E27FC236}">
                <a16:creationId xmlns:a16="http://schemas.microsoft.com/office/drawing/2014/main" id="{CA22BC60-53A1-8445-B0C7-2E22445E6E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5A7CC31-7529-ED42-B8BF-2D11CF6F91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82000" cy="1143000"/>
          </a:xfrm>
        </p:spPr>
        <p:txBody>
          <a:bodyPr/>
          <a:lstStyle/>
          <a:p>
            <a:r>
              <a:rPr lang="en-US" altLang="en-US" sz="3200" b="1">
                <a:solidFill>
                  <a:srgbClr val="333399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Types of VHDL Description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0D1EF152-C8E5-AF43-82CB-2BE943995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3717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endParaRPr kumimoji="0" lang="pl-PL" altLang="en-US" b="1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890004B6-09F3-5448-ACB1-91BDFC9E1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895600"/>
            <a:ext cx="1978025" cy="85883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6085" name="Text Box 5">
            <a:extLst>
              <a:ext uri="{FF2B5EF4-FFF2-40B4-BE49-F238E27FC236}">
                <a16:creationId xmlns:a16="http://schemas.microsoft.com/office/drawing/2014/main" id="{826DD4AE-8E04-1F45-B477-D724B7404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3849688"/>
            <a:ext cx="2117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/>
              <a:t>Components and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i="1"/>
              <a:t>interconnects</a:t>
            </a:r>
          </a:p>
        </p:txBody>
      </p:sp>
      <p:sp>
        <p:nvSpPr>
          <p:cNvPr id="46086" name="Text Box 6">
            <a:extLst>
              <a:ext uri="{FF2B5EF4-FFF2-40B4-BE49-F238E27FC236}">
                <a16:creationId xmlns:a16="http://schemas.microsoft.com/office/drawing/2014/main" id="{087F28BD-CD8D-7F4C-B3DB-8C45FDFC1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3090863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b="1"/>
              <a:t>structural</a:t>
            </a:r>
          </a:p>
        </p:txBody>
      </p:sp>
      <p:sp>
        <p:nvSpPr>
          <p:cNvPr id="46087" name="Text Box 7">
            <a:extLst>
              <a:ext uri="{FF2B5EF4-FFF2-40B4-BE49-F238E27FC236}">
                <a16:creationId xmlns:a16="http://schemas.microsoft.com/office/drawing/2014/main" id="{673D70C2-3C4A-D841-9EB6-259008917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650" y="1433513"/>
            <a:ext cx="2967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</a:pPr>
            <a:r>
              <a:rPr kumimoji="0" lang="en-US" altLang="en-US" b="1"/>
              <a:t>VHDL Descriptions</a:t>
            </a:r>
          </a:p>
        </p:txBody>
      </p:sp>
      <p:grpSp>
        <p:nvGrpSpPr>
          <p:cNvPr id="46088" name="Group 9">
            <a:extLst>
              <a:ext uri="{FF2B5EF4-FFF2-40B4-BE49-F238E27FC236}">
                <a16:creationId xmlns:a16="http://schemas.microsoft.com/office/drawing/2014/main" id="{1B4E3BD1-1F19-0E42-A989-FBECB67F5131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895600"/>
            <a:ext cx="1976438" cy="858838"/>
            <a:chOff x="2139" y="2352"/>
            <a:chExt cx="1245" cy="541"/>
          </a:xfrm>
        </p:grpSpPr>
        <p:sp>
          <p:nvSpPr>
            <p:cNvPr id="46101" name="Rectangle 10">
              <a:extLst>
                <a:ext uri="{FF2B5EF4-FFF2-40B4-BE49-F238E27FC236}">
                  <a16:creationId xmlns:a16="http://schemas.microsoft.com/office/drawing/2014/main" id="{324F440C-B090-AB4C-9B42-A575D498B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" y="2352"/>
              <a:ext cx="1245" cy="541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6102" name="Text Box 11">
              <a:extLst>
                <a:ext uri="{FF2B5EF4-FFF2-40B4-BE49-F238E27FC236}">
                  <a16:creationId xmlns:a16="http://schemas.microsoft.com/office/drawing/2014/main" id="{410E682A-506B-F445-BDA2-A90BA66106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4" y="2478"/>
              <a:ext cx="894" cy="288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b="1"/>
                <a:t>dataflow</a:t>
              </a:r>
            </a:p>
          </p:txBody>
        </p:sp>
      </p:grpSp>
      <p:sp>
        <p:nvSpPr>
          <p:cNvPr id="46089" name="Text Box 12">
            <a:extLst>
              <a:ext uri="{FF2B5EF4-FFF2-40B4-BE49-F238E27FC236}">
                <a16:creationId xmlns:a16="http://schemas.microsoft.com/office/drawing/2014/main" id="{1118B017-2E07-0542-A1D3-E70105BBF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3886200"/>
            <a:ext cx="15097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/>
              <a:t>Concurrent 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i="1"/>
              <a:t>statements</a:t>
            </a:r>
          </a:p>
        </p:txBody>
      </p:sp>
      <p:sp>
        <p:nvSpPr>
          <p:cNvPr id="46090" name="Rectangle 13">
            <a:extLst>
              <a:ext uri="{FF2B5EF4-FFF2-40B4-BE49-F238E27FC236}">
                <a16:creationId xmlns:a16="http://schemas.microsoft.com/office/drawing/2014/main" id="{96C16854-8226-564D-A8E4-537D13FC8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013" y="2914650"/>
            <a:ext cx="1976437" cy="857250"/>
          </a:xfrm>
          <a:prstGeom prst="rect">
            <a:avLst/>
          </a:prstGeom>
          <a:solidFill>
            <a:srgbClr val="FFF1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6091" name="Rectangle 14">
            <a:extLst>
              <a:ext uri="{FF2B5EF4-FFF2-40B4-BE49-F238E27FC236}">
                <a16:creationId xmlns:a16="http://schemas.microsoft.com/office/drawing/2014/main" id="{1906C1E5-D9C6-A042-A1C1-60E0F2EC4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013" y="2914650"/>
            <a:ext cx="509587" cy="863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6092" name="Text Box 15">
            <a:extLst>
              <a:ext uri="{FF2B5EF4-FFF2-40B4-BE49-F238E27FC236}">
                <a16:creationId xmlns:a16="http://schemas.microsoft.com/office/drawing/2014/main" id="{A378A658-98F4-6E4C-B5ED-B9036CACA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1850" y="3048000"/>
            <a:ext cx="1725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</a:pPr>
            <a:r>
              <a:rPr kumimoji="0" lang="en-US" altLang="en-US" b="1"/>
              <a:t>behavioral</a:t>
            </a:r>
          </a:p>
        </p:txBody>
      </p:sp>
      <p:sp>
        <p:nvSpPr>
          <p:cNvPr id="46093" name="Text Box 16">
            <a:extLst>
              <a:ext uri="{FF2B5EF4-FFF2-40B4-BE49-F238E27FC236}">
                <a16:creationId xmlns:a16="http://schemas.microsoft.com/office/drawing/2014/main" id="{D31A7B45-65D8-6542-9FE6-B3B02D860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2425" y="4267200"/>
            <a:ext cx="28813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000" b="1"/>
              <a:t> Registers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000" b="1"/>
              <a:t> State machines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000" b="1"/>
              <a:t> Instruction decoders</a:t>
            </a:r>
          </a:p>
        </p:txBody>
      </p:sp>
      <p:sp>
        <p:nvSpPr>
          <p:cNvPr id="46094" name="Text Box 17">
            <a:extLst>
              <a:ext uri="{FF2B5EF4-FFF2-40B4-BE49-F238E27FC236}">
                <a16:creationId xmlns:a16="http://schemas.microsoft.com/office/drawing/2014/main" id="{DA2C16B1-5BEE-9741-9E8D-8F454B7B9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3886200"/>
            <a:ext cx="2695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i="1"/>
              <a:t>Sequential statements</a:t>
            </a:r>
          </a:p>
        </p:txBody>
      </p:sp>
      <p:sp>
        <p:nvSpPr>
          <p:cNvPr id="46095" name="Line 18">
            <a:extLst>
              <a:ext uri="{FF2B5EF4-FFF2-40B4-BE49-F238E27FC236}">
                <a16:creationId xmlns:a16="http://schemas.microsoft.com/office/drawing/2014/main" id="{84F4ABBC-AF25-2344-9187-587A8488DB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32000" y="1981200"/>
            <a:ext cx="1473200" cy="88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6" name="Line 19">
            <a:extLst>
              <a:ext uri="{FF2B5EF4-FFF2-40B4-BE49-F238E27FC236}">
                <a16:creationId xmlns:a16="http://schemas.microsoft.com/office/drawing/2014/main" id="{3614E0A1-2C6A-D147-B39B-92C49C7ECE7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2600" y="2209800"/>
            <a:ext cx="7620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7" name="Line 20">
            <a:extLst>
              <a:ext uri="{FF2B5EF4-FFF2-40B4-BE49-F238E27FC236}">
                <a16:creationId xmlns:a16="http://schemas.microsoft.com/office/drawing/2014/main" id="{F8557BDD-89BD-EC47-8895-2AE340C75F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133600"/>
            <a:ext cx="1828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8" name="Text Box 21">
            <a:extLst>
              <a:ext uri="{FF2B5EF4-FFF2-40B4-BE49-F238E27FC236}">
                <a16:creationId xmlns:a16="http://schemas.microsoft.com/office/drawing/2014/main" id="{8D54DB02-7E12-9E4F-B27C-D346033FD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7912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/>
              <a:t>Subset most suitable for synthesis</a:t>
            </a:r>
            <a:r>
              <a:rPr lang="en-US" altLang="en-US" sz="1600"/>
              <a:t> </a:t>
            </a:r>
            <a:endParaRPr lang="pl-PL" altLang="en-US" sz="1600"/>
          </a:p>
        </p:txBody>
      </p:sp>
      <p:sp>
        <p:nvSpPr>
          <p:cNvPr id="46099" name="Text Box 22">
            <a:extLst>
              <a:ext uri="{FF2B5EF4-FFF2-40B4-BE49-F238E27FC236}">
                <a16:creationId xmlns:a16="http://schemas.microsoft.com/office/drawing/2014/main" id="{13B26507-FC4C-8741-9778-2FD08A7D4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438400"/>
            <a:ext cx="1897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000" b="1"/>
              <a:t> Testbenches</a:t>
            </a:r>
          </a:p>
        </p:txBody>
      </p:sp>
      <p:sp>
        <p:nvSpPr>
          <p:cNvPr id="46100" name="Oval 8">
            <a:extLst>
              <a:ext uri="{FF2B5EF4-FFF2-40B4-BE49-F238E27FC236}">
                <a16:creationId xmlns:a16="http://schemas.microsoft.com/office/drawing/2014/main" id="{669122ED-523D-F346-BCA4-BEE0B6999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397000"/>
            <a:ext cx="5740400" cy="447675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Footer Placeholder 3">
            <a:extLst>
              <a:ext uri="{FF2B5EF4-FFF2-40B4-BE49-F238E27FC236}">
                <a16:creationId xmlns:a16="http://schemas.microsoft.com/office/drawing/2014/main" id="{F7A1F350-A2B8-294E-B44C-35386B545B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409B67A6-9C6A-4A43-BB36-E646D7D6E9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Logic Operators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46E272CB-B65B-434B-ABE9-D1C740532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Logic operators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Logic operators precedence</a:t>
            </a:r>
          </a:p>
        </p:txBody>
      </p:sp>
      <p:sp>
        <p:nvSpPr>
          <p:cNvPr id="91140" name="Rectangle 4">
            <a:extLst>
              <a:ext uri="{FF2B5EF4-FFF2-40B4-BE49-F238E27FC236}">
                <a16:creationId xmlns:a16="http://schemas.microsoft.com/office/drawing/2014/main" id="{21295C10-2D67-F549-80FF-DAEC9BCA6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286000"/>
            <a:ext cx="6629400" cy="403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and   or   nand   nor   xor   not   xnor</a:t>
            </a:r>
          </a:p>
        </p:txBody>
      </p:sp>
      <p:sp>
        <p:nvSpPr>
          <p:cNvPr id="91141" name="Rectangle 5">
            <a:extLst>
              <a:ext uri="{FF2B5EF4-FFF2-40B4-BE49-F238E27FC236}">
                <a16:creationId xmlns:a16="http://schemas.microsoft.com/office/drawing/2014/main" id="{76799CE0-890D-744A-8F4F-C69074A83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343400"/>
            <a:ext cx="5486400" cy="7524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not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and   or   nand   nor   xor   xnor</a:t>
            </a:r>
          </a:p>
        </p:txBody>
      </p:sp>
      <p:sp>
        <p:nvSpPr>
          <p:cNvPr id="91142" name="Text Box 6">
            <a:extLst>
              <a:ext uri="{FF2B5EF4-FFF2-40B4-BE49-F238E27FC236}">
                <a16:creationId xmlns:a16="http://schemas.microsoft.com/office/drawing/2014/main" id="{37727D07-C17C-A045-A0F6-2952E4D17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013200"/>
            <a:ext cx="1046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/>
              <a:t>Highest</a:t>
            </a:r>
          </a:p>
        </p:txBody>
      </p:sp>
      <p:sp>
        <p:nvSpPr>
          <p:cNvPr id="91143" name="Text Box 7">
            <a:extLst>
              <a:ext uri="{FF2B5EF4-FFF2-40B4-BE49-F238E27FC236}">
                <a16:creationId xmlns:a16="http://schemas.microsoft.com/office/drawing/2014/main" id="{16AC8EE7-AC2C-CA46-89CB-0565C1663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03800"/>
            <a:ext cx="989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/>
              <a:t>Lowest</a:t>
            </a:r>
          </a:p>
        </p:txBody>
      </p:sp>
      <p:sp>
        <p:nvSpPr>
          <p:cNvPr id="91144" name="Line 8">
            <a:extLst>
              <a:ext uri="{FF2B5EF4-FFF2-40B4-BE49-F238E27FC236}">
                <a16:creationId xmlns:a16="http://schemas.microsoft.com/office/drawing/2014/main" id="{4844A55D-D20C-BA45-84CC-11C005DE79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419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5" name="Rectangle 9">
            <a:extLst>
              <a:ext uri="{FF2B5EF4-FFF2-40B4-BE49-F238E27FC236}">
                <a16:creationId xmlns:a16="http://schemas.microsoft.com/office/drawing/2014/main" id="{693C5FA0-6593-8341-AC27-1726D0C59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057400"/>
            <a:ext cx="838200" cy="91440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1146" name="Text Box 10">
            <a:extLst>
              <a:ext uri="{FF2B5EF4-FFF2-40B4-BE49-F238E27FC236}">
                <a16:creationId xmlns:a16="http://schemas.microsoft.com/office/drawing/2014/main" id="{7E8A4026-20E8-144F-A130-B1312926B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505200"/>
            <a:ext cx="297709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2000" dirty="0" err="1"/>
              <a:t>only</a:t>
            </a:r>
            <a:r>
              <a:rPr lang="pl-PL" altLang="en-US" sz="2000" dirty="0"/>
              <a:t> in VHDL-93</a:t>
            </a:r>
          </a:p>
          <a:p>
            <a:r>
              <a:rPr lang="pl-PL" altLang="en-US" sz="2000" dirty="0"/>
              <a:t>and </a:t>
            </a:r>
            <a:r>
              <a:rPr lang="pl-PL" altLang="en-US" sz="2000" dirty="0" err="1"/>
              <a:t>above</a:t>
            </a:r>
            <a:endParaRPr lang="pl-PL" altLang="en-US" sz="2000" dirty="0"/>
          </a:p>
        </p:txBody>
      </p:sp>
      <p:sp>
        <p:nvSpPr>
          <p:cNvPr id="91147" name="Line 11">
            <a:extLst>
              <a:ext uri="{FF2B5EF4-FFF2-40B4-BE49-F238E27FC236}">
                <a16:creationId xmlns:a16="http://schemas.microsoft.com/office/drawing/2014/main" id="{16266AB3-AD33-004F-B255-4D587E27BB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15200" y="3048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Footer Placeholder 3">
            <a:extLst>
              <a:ext uri="{FF2B5EF4-FFF2-40B4-BE49-F238E27FC236}">
                <a16:creationId xmlns:a16="http://schemas.microsoft.com/office/drawing/2014/main" id="{2814ACF9-EBA9-814B-AED3-98AC06A2BC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5387507C-36B4-3143-97B4-0FC5DDC30F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Wanted:  </a:t>
            </a:r>
            <a:r>
              <a:rPr lang="pl-PL" altLang="en-US" sz="2800">
                <a:ea typeface="ＭＳ Ｐゴシック" panose="020B0600070205080204" pitchFamily="34" charset="-128"/>
              </a:rPr>
              <a:t>y</a:t>
            </a:r>
            <a:r>
              <a:rPr lang="en-US" altLang="en-US" sz="2800" b="1">
                <a:ea typeface="ＭＳ Ｐゴシック" panose="020B0600070205080204" pitchFamily="34" charset="-128"/>
              </a:rPr>
              <a:t> = ab + cd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CC3300"/>
                </a:solidFill>
                <a:ea typeface="ＭＳ Ｐゴシック" panose="020B0600070205080204" pitchFamily="34" charset="-128"/>
              </a:rPr>
              <a:t>Incorrect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800">
                <a:ea typeface="ＭＳ Ｐゴシック" panose="020B0600070205080204" pitchFamily="34" charset="-128"/>
              </a:rPr>
              <a:t>y</a:t>
            </a:r>
            <a:r>
              <a:rPr lang="en-US" altLang="en-US" sz="2800">
                <a:ea typeface="ＭＳ Ｐゴシック" panose="020B0600070205080204" pitchFamily="34" charset="-128"/>
              </a:rPr>
              <a:t> &lt;= a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b </a:t>
            </a:r>
            <a:r>
              <a:rPr lang="en-US" altLang="en-US" sz="2800" b="1">
                <a:ea typeface="ＭＳ Ｐゴシック" panose="020B0600070205080204" pitchFamily="34" charset="-128"/>
              </a:rPr>
              <a:t>or</a:t>
            </a:r>
            <a:r>
              <a:rPr lang="en-US" altLang="en-US" sz="2800">
                <a:ea typeface="ＭＳ Ｐゴシック" panose="020B0600070205080204" pitchFamily="34" charset="-128"/>
              </a:rPr>
              <a:t> c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d</a:t>
            </a:r>
            <a:r>
              <a:rPr lang="pl-PL" altLang="en-US" sz="2800">
                <a:ea typeface="ＭＳ Ｐゴシック" panose="020B0600070205080204" pitchFamily="34" charset="-128"/>
              </a:rPr>
              <a:t> ;</a:t>
            </a:r>
            <a:r>
              <a:rPr lang="en-US" altLang="en-US" sz="2800"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equivalent to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800">
                <a:ea typeface="ＭＳ Ｐゴシック" panose="020B0600070205080204" pitchFamily="34" charset="-128"/>
              </a:rPr>
              <a:t>y</a:t>
            </a:r>
            <a:r>
              <a:rPr lang="en-US" altLang="en-US" sz="2800">
                <a:ea typeface="ＭＳ Ｐゴシック" panose="020B0600070205080204" pitchFamily="34" charset="-128"/>
              </a:rPr>
              <a:t> &lt;= ((a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b) </a:t>
            </a:r>
            <a:r>
              <a:rPr lang="en-US" altLang="en-US" sz="2800" b="1">
                <a:ea typeface="ＭＳ Ｐゴシック" panose="020B0600070205080204" pitchFamily="34" charset="-128"/>
              </a:rPr>
              <a:t>or</a:t>
            </a:r>
            <a:r>
              <a:rPr lang="en-US" altLang="en-US" sz="2800">
                <a:ea typeface="ＭＳ Ｐゴシック" panose="020B0600070205080204" pitchFamily="34" charset="-128"/>
              </a:rPr>
              <a:t> c)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d </a:t>
            </a:r>
            <a:r>
              <a:rPr lang="pl-PL" altLang="en-US" sz="2800">
                <a:ea typeface="ＭＳ Ｐゴシック" panose="020B0600070205080204" pitchFamily="34" charset="-128"/>
              </a:rPr>
              <a:t>;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equivalent to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800">
                <a:ea typeface="ＭＳ Ｐゴシック" panose="020B0600070205080204" pitchFamily="34" charset="-128"/>
              </a:rPr>
              <a:t>y</a:t>
            </a:r>
            <a:r>
              <a:rPr lang="en-US" altLang="en-US" sz="2800">
                <a:ea typeface="ＭＳ Ｐゴシック" panose="020B0600070205080204" pitchFamily="34" charset="-128"/>
              </a:rPr>
              <a:t> = (ab + c)d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06666"/>
                </a:solidFill>
                <a:ea typeface="ＭＳ Ｐゴシック" panose="020B0600070205080204" pitchFamily="34" charset="-128"/>
              </a:rPr>
              <a:t>Correct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800">
                <a:ea typeface="ＭＳ Ｐゴシック" panose="020B0600070205080204" pitchFamily="34" charset="-128"/>
              </a:rPr>
              <a:t>y</a:t>
            </a:r>
            <a:r>
              <a:rPr lang="en-US" altLang="en-US" sz="2800">
                <a:ea typeface="ＭＳ Ｐゴシック" panose="020B0600070205080204" pitchFamily="34" charset="-128"/>
              </a:rPr>
              <a:t> &lt;= (a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b) </a:t>
            </a:r>
            <a:r>
              <a:rPr lang="en-US" altLang="en-US" sz="2800" b="1">
                <a:ea typeface="ＭＳ Ｐゴシック" panose="020B0600070205080204" pitchFamily="34" charset="-128"/>
              </a:rPr>
              <a:t>or</a:t>
            </a:r>
            <a:r>
              <a:rPr lang="en-US" altLang="en-US" sz="2800">
                <a:ea typeface="ＭＳ Ｐゴシック" panose="020B0600070205080204" pitchFamily="34" charset="-128"/>
              </a:rPr>
              <a:t> (c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d)</a:t>
            </a:r>
            <a:r>
              <a:rPr lang="pl-PL" altLang="en-US" sz="2800">
                <a:ea typeface="ＭＳ Ｐゴシック" panose="020B0600070205080204" pitchFamily="34" charset="-128"/>
              </a:rPr>
              <a:t> ;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C409A3E9-8999-BB47-92C5-BF678C3C4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Implied Precedence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Footer Placeholder 1">
            <a:extLst>
              <a:ext uri="{FF2B5EF4-FFF2-40B4-BE49-F238E27FC236}">
                <a16:creationId xmlns:a16="http://schemas.microsoft.com/office/drawing/2014/main" id="{12290254-F1AE-B045-A16E-0A5244C8C2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95234" name="Picture 2" descr="crii_application_large_change">
            <a:extLst>
              <a:ext uri="{FF2B5EF4-FFF2-40B4-BE49-F238E27FC236}">
                <a16:creationId xmlns:a16="http://schemas.microsoft.com/office/drawing/2014/main" id="{AC74527A-3F17-4244-9D6E-3CBF9800C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5" name="Text Box 3">
            <a:extLst>
              <a:ext uri="{FF2B5EF4-FFF2-40B4-BE49-F238E27FC236}">
                <a16:creationId xmlns:a16="http://schemas.microsoft.com/office/drawing/2014/main" id="{846234D7-9802-A94B-B7F7-31D5663CF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124200"/>
            <a:ext cx="314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/>
              <a:t>Multiplexers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Footer Placeholder 3">
            <a:extLst>
              <a:ext uri="{FF2B5EF4-FFF2-40B4-BE49-F238E27FC236}">
                <a16:creationId xmlns:a16="http://schemas.microsoft.com/office/drawing/2014/main" id="{CDB3BDE2-0DA3-7146-BECA-BBB699A397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2C00CF87-308F-3D45-BDA3-EE4FE188D3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2-to-1 Multiplexer</a:t>
            </a:r>
          </a:p>
        </p:txBody>
      </p:sp>
      <p:sp>
        <p:nvSpPr>
          <p:cNvPr id="96259" name="Rectangle 7">
            <a:extLst>
              <a:ext uri="{FF2B5EF4-FFF2-40B4-BE49-F238E27FC236}">
                <a16:creationId xmlns:a16="http://schemas.microsoft.com/office/drawing/2014/main" id="{4B429862-F8F6-4541-95EC-B76D3F415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4135438"/>
            <a:ext cx="21034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Graphical symbol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60" name="Line 17">
            <a:extLst>
              <a:ext uri="{FF2B5EF4-FFF2-40B4-BE49-F238E27FC236}">
                <a16:creationId xmlns:a16="http://schemas.microsoft.com/office/drawing/2014/main" id="{4AE0B905-57C3-CC42-90E7-3699BC8F77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37300" y="2281238"/>
            <a:ext cx="1116013" cy="4762"/>
          </a:xfrm>
          <a:prstGeom prst="lin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1" name="Line 18">
            <a:extLst>
              <a:ext uri="{FF2B5EF4-FFF2-40B4-BE49-F238E27FC236}">
                <a16:creationId xmlns:a16="http://schemas.microsoft.com/office/drawing/2014/main" id="{B100C2D5-9D24-274C-9AB8-678EF40A6F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1600200"/>
            <a:ext cx="3175" cy="2087563"/>
          </a:xfrm>
          <a:prstGeom prst="lin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2" name="Rectangle 19">
            <a:extLst>
              <a:ext uri="{FF2B5EF4-FFF2-40B4-BE49-F238E27FC236}">
                <a16:creationId xmlns:a16="http://schemas.microsoft.com/office/drawing/2014/main" id="{67DF7C65-31FD-7244-9729-47DB2AE37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114800"/>
            <a:ext cx="14827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(b) Truth table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63" name="Rectangle 20">
            <a:extLst>
              <a:ext uri="{FF2B5EF4-FFF2-40B4-BE49-F238E27FC236}">
                <a16:creationId xmlns:a16="http://schemas.microsoft.com/office/drawing/2014/main" id="{059E9BC8-A815-674E-B861-25F0AEE7E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163" y="252571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64" name="Rectangle 21">
            <a:extLst>
              <a:ext uri="{FF2B5EF4-FFF2-40B4-BE49-F238E27FC236}">
                <a16:creationId xmlns:a16="http://schemas.microsoft.com/office/drawing/2014/main" id="{22C56E57-3107-FF42-96EB-B7C33530B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163" y="310673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65" name="Rectangle 22">
            <a:extLst>
              <a:ext uri="{FF2B5EF4-FFF2-40B4-BE49-F238E27FC236}">
                <a16:creationId xmlns:a16="http://schemas.microsoft.com/office/drawing/2014/main" id="{7161D9F0-EF28-6842-B604-394FE233E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7563" y="1560513"/>
            <a:ext cx="63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f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66" name="Rectangle 23">
            <a:extLst>
              <a:ext uri="{FF2B5EF4-FFF2-40B4-BE49-F238E27FC236}">
                <a16:creationId xmlns:a16="http://schemas.microsoft.com/office/drawing/2014/main" id="{AAD0F9E7-1A26-0945-A2C5-B6C83249B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163" y="1597025"/>
            <a:ext cx="114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s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67" name="Rectangle 24">
            <a:extLst>
              <a:ext uri="{FF2B5EF4-FFF2-40B4-BE49-F238E27FC236}">
                <a16:creationId xmlns:a16="http://schemas.microsoft.com/office/drawing/2014/main" id="{E864D201-E9EE-2C4C-9EC8-002F18BA2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7075" y="2389188"/>
            <a:ext cx="165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68" name="Rectangle 25">
            <a:extLst>
              <a:ext uri="{FF2B5EF4-FFF2-40B4-BE49-F238E27FC236}">
                <a16:creationId xmlns:a16="http://schemas.microsoft.com/office/drawing/2014/main" id="{C9EA725E-D37C-A84D-9C5C-83EC8F7DD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4238" y="260508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69" name="Rectangle 26">
            <a:extLst>
              <a:ext uri="{FF2B5EF4-FFF2-40B4-BE49-F238E27FC236}">
                <a16:creationId xmlns:a16="http://schemas.microsoft.com/office/drawing/2014/main" id="{836B52BA-2586-4A4E-9BA0-9F6DF8B02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7075" y="3078163"/>
            <a:ext cx="165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6270" name="Rectangle 27">
            <a:extLst>
              <a:ext uri="{FF2B5EF4-FFF2-40B4-BE49-F238E27FC236}">
                <a16:creationId xmlns:a16="http://schemas.microsoft.com/office/drawing/2014/main" id="{D2A16AD4-D2A9-B042-8C3D-7C95E1CB0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4238" y="329406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96271" name="Group 29">
            <a:extLst>
              <a:ext uri="{FF2B5EF4-FFF2-40B4-BE49-F238E27FC236}">
                <a16:creationId xmlns:a16="http://schemas.microsoft.com/office/drawing/2014/main" id="{D6769452-5BFE-DB49-AB20-13B208C53665}"/>
              </a:ext>
            </a:extLst>
          </p:cNvPr>
          <p:cNvGrpSpPr>
            <a:grpSpLocks/>
          </p:cNvGrpSpPr>
          <p:nvPr/>
        </p:nvGrpSpPr>
        <p:grpSpPr bwMode="auto">
          <a:xfrm>
            <a:off x="1747838" y="1241425"/>
            <a:ext cx="1379537" cy="2551113"/>
            <a:chOff x="1138" y="1200"/>
            <a:chExt cx="869" cy="1607"/>
          </a:xfrm>
        </p:grpSpPr>
        <p:sp>
          <p:nvSpPr>
            <p:cNvPr id="96273" name="Line 3">
              <a:extLst>
                <a:ext uri="{FF2B5EF4-FFF2-40B4-BE49-F238E27FC236}">
                  <a16:creationId xmlns:a16="http://schemas.microsoft.com/office/drawing/2014/main" id="{4282B987-4CB2-9349-ADDC-15C79ED12F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0" y="2039"/>
              <a:ext cx="17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74" name="Line 4">
              <a:extLst>
                <a:ext uri="{FF2B5EF4-FFF2-40B4-BE49-F238E27FC236}">
                  <a16:creationId xmlns:a16="http://schemas.microsoft.com/office/drawing/2014/main" id="{E1631DAA-924A-F342-A745-C9BB824DA8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0" y="2466"/>
              <a:ext cx="17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75" name="Line 5">
              <a:extLst>
                <a:ext uri="{FF2B5EF4-FFF2-40B4-BE49-F238E27FC236}">
                  <a16:creationId xmlns:a16="http://schemas.microsoft.com/office/drawing/2014/main" id="{5161555E-D959-C04D-A186-7D9E8D679F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31" y="2251"/>
              <a:ext cx="15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76" name="Line 6">
              <a:extLst>
                <a:ext uri="{FF2B5EF4-FFF2-40B4-BE49-F238E27FC236}">
                  <a16:creationId xmlns:a16="http://schemas.microsoft.com/office/drawing/2014/main" id="{98839992-2D52-464A-A1CE-0752D75CE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22" y="1365"/>
              <a:ext cx="1" cy="4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77" name="Rectangle 8">
              <a:extLst>
                <a:ext uri="{FF2B5EF4-FFF2-40B4-BE49-F238E27FC236}">
                  <a16:creationId xmlns:a16="http://schemas.microsoft.com/office/drawing/2014/main" id="{A6A05BC9-1E3E-A74D-9F15-4BD169004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7" y="2077"/>
              <a:ext cx="4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f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6278" name="Line 9">
              <a:extLst>
                <a:ext uri="{FF2B5EF4-FFF2-40B4-BE49-F238E27FC236}">
                  <a16:creationId xmlns:a16="http://schemas.microsoft.com/office/drawing/2014/main" id="{4628D6BF-49CC-194A-955A-0C3AA18CEE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0" y="1365"/>
              <a:ext cx="28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79" name="Rectangle 10">
              <a:extLst>
                <a:ext uri="{FF2B5EF4-FFF2-40B4-BE49-F238E27FC236}">
                  <a16:creationId xmlns:a16="http://schemas.microsoft.com/office/drawing/2014/main" id="{62F7668B-E34C-DC43-80FC-B89970165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200"/>
              <a:ext cx="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6280" name="Rectangle 11">
              <a:extLst>
                <a:ext uri="{FF2B5EF4-FFF2-40B4-BE49-F238E27FC236}">
                  <a16:creationId xmlns:a16="http://schemas.microsoft.com/office/drawing/2014/main" id="{029B72D1-A0A9-704E-AC9E-7BE252A55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" y="1815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6281" name="Rectangle 12">
              <a:extLst>
                <a:ext uri="{FF2B5EF4-FFF2-40B4-BE49-F238E27FC236}">
                  <a16:creationId xmlns:a16="http://schemas.microsoft.com/office/drawing/2014/main" id="{DBDD8E65-5AFE-C64D-B293-5A4688E89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1950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6282" name="Rectangle 13">
              <a:extLst>
                <a:ext uri="{FF2B5EF4-FFF2-40B4-BE49-F238E27FC236}">
                  <a16:creationId xmlns:a16="http://schemas.microsoft.com/office/drawing/2014/main" id="{23420AEA-24C7-684D-B978-C419AC7AA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" y="2246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6283" name="Rectangle 14">
              <a:extLst>
                <a:ext uri="{FF2B5EF4-FFF2-40B4-BE49-F238E27FC236}">
                  <a16:creationId xmlns:a16="http://schemas.microsoft.com/office/drawing/2014/main" id="{57DFF6C0-2EAE-BF4A-999D-2791D6391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38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6284" name="Rectangle 15">
              <a:extLst>
                <a:ext uri="{FF2B5EF4-FFF2-40B4-BE49-F238E27FC236}">
                  <a16:creationId xmlns:a16="http://schemas.microsoft.com/office/drawing/2014/main" id="{C7DB80FC-0732-0343-9AC1-B70540D01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3" y="1926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6285" name="Rectangle 16">
              <a:extLst>
                <a:ext uri="{FF2B5EF4-FFF2-40B4-BE49-F238E27FC236}">
                  <a16:creationId xmlns:a16="http://schemas.microsoft.com/office/drawing/2014/main" id="{03BBA9E5-4E14-5245-98B7-F9D64BB76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3" y="2355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6286" name="Freeform 28">
              <a:extLst>
                <a:ext uri="{FF2B5EF4-FFF2-40B4-BE49-F238E27FC236}">
                  <a16:creationId xmlns:a16="http://schemas.microsoft.com/office/drawing/2014/main" id="{E92444C5-F3F2-BD49-AB26-8260572A7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1702"/>
              <a:ext cx="219" cy="1105"/>
            </a:xfrm>
            <a:custGeom>
              <a:avLst/>
              <a:gdLst>
                <a:gd name="T0" fmla="*/ 0 w 446"/>
                <a:gd name="T1" fmla="*/ 702 h 1126"/>
                <a:gd name="T2" fmla="*/ 0 w 446"/>
                <a:gd name="T3" fmla="*/ 180 h 1126"/>
                <a:gd name="T4" fmla="*/ 0 w 446"/>
                <a:gd name="T5" fmla="*/ 0 h 1126"/>
                <a:gd name="T6" fmla="*/ 0 w 446"/>
                <a:gd name="T7" fmla="*/ 866 h 1126"/>
                <a:gd name="T8" fmla="*/ 0 w 446"/>
                <a:gd name="T9" fmla="*/ 702 h 11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6"/>
                <a:gd name="T16" fmla="*/ 0 h 1126"/>
                <a:gd name="T17" fmla="*/ 446 w 446"/>
                <a:gd name="T18" fmla="*/ 1126 h 11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6" h="1126">
                  <a:moveTo>
                    <a:pt x="446" y="914"/>
                  </a:moveTo>
                  <a:lnTo>
                    <a:pt x="446" y="234"/>
                  </a:lnTo>
                  <a:lnTo>
                    <a:pt x="0" y="0"/>
                  </a:lnTo>
                  <a:lnTo>
                    <a:pt x="0" y="1126"/>
                  </a:lnTo>
                  <a:lnTo>
                    <a:pt x="446" y="914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72" name="TextBox 1">
            <a:extLst>
              <a:ext uri="{FF2B5EF4-FFF2-40B4-BE49-F238E27FC236}">
                <a16:creationId xmlns:a16="http://schemas.microsoft.com/office/drawing/2014/main" id="{3524E4E1-C2E3-8442-995B-52419BCD2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648200"/>
            <a:ext cx="1090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/>
              <a:t>VHDL:</a:t>
            </a:r>
            <a:endParaRPr kumimoji="0" lang="en-US" altLang="en-US" b="1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Footer Placeholder 3">
            <a:extLst>
              <a:ext uri="{FF2B5EF4-FFF2-40B4-BE49-F238E27FC236}">
                <a16:creationId xmlns:a16="http://schemas.microsoft.com/office/drawing/2014/main" id="{E1744608-4CC2-B34F-B4A8-4DB2CD4E7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024F3AA7-5F72-0C49-AA43-122D95E7B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2-to-1 Multiplexer</a:t>
            </a:r>
          </a:p>
        </p:txBody>
      </p:sp>
      <p:sp>
        <p:nvSpPr>
          <p:cNvPr id="97283" name="Rectangle 7">
            <a:extLst>
              <a:ext uri="{FF2B5EF4-FFF2-40B4-BE49-F238E27FC236}">
                <a16:creationId xmlns:a16="http://schemas.microsoft.com/office/drawing/2014/main" id="{E7120BC5-C55A-F341-8AA8-0ED1BE4EE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4135438"/>
            <a:ext cx="21034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Graphical symbol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84" name="Line 17">
            <a:extLst>
              <a:ext uri="{FF2B5EF4-FFF2-40B4-BE49-F238E27FC236}">
                <a16:creationId xmlns:a16="http://schemas.microsoft.com/office/drawing/2014/main" id="{C2AEA1D8-F996-AD43-B4DE-2A9A82678B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37300" y="2281238"/>
            <a:ext cx="1116013" cy="4762"/>
          </a:xfrm>
          <a:prstGeom prst="lin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5" name="Line 18">
            <a:extLst>
              <a:ext uri="{FF2B5EF4-FFF2-40B4-BE49-F238E27FC236}">
                <a16:creationId xmlns:a16="http://schemas.microsoft.com/office/drawing/2014/main" id="{ECEEDC2B-8294-474E-9410-1B541BE6A7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1600200"/>
            <a:ext cx="3175" cy="2087563"/>
          </a:xfrm>
          <a:prstGeom prst="lin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6" name="Rectangle 19">
            <a:extLst>
              <a:ext uri="{FF2B5EF4-FFF2-40B4-BE49-F238E27FC236}">
                <a16:creationId xmlns:a16="http://schemas.microsoft.com/office/drawing/2014/main" id="{28D06D3A-BAB5-4146-9D99-C2D87409C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114800"/>
            <a:ext cx="14827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(b) Truth table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87" name="Rectangle 20">
            <a:extLst>
              <a:ext uri="{FF2B5EF4-FFF2-40B4-BE49-F238E27FC236}">
                <a16:creationId xmlns:a16="http://schemas.microsoft.com/office/drawing/2014/main" id="{8C184812-5C4D-E941-8D79-332D98438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163" y="252571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88" name="Rectangle 21">
            <a:extLst>
              <a:ext uri="{FF2B5EF4-FFF2-40B4-BE49-F238E27FC236}">
                <a16:creationId xmlns:a16="http://schemas.microsoft.com/office/drawing/2014/main" id="{E30D534A-578F-E748-9537-2B6BDB219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163" y="310673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89" name="Rectangle 22">
            <a:extLst>
              <a:ext uri="{FF2B5EF4-FFF2-40B4-BE49-F238E27FC236}">
                <a16:creationId xmlns:a16="http://schemas.microsoft.com/office/drawing/2014/main" id="{00AEE849-B4F5-DB43-9068-9B7079D64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7563" y="1560513"/>
            <a:ext cx="63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f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90" name="Rectangle 23">
            <a:extLst>
              <a:ext uri="{FF2B5EF4-FFF2-40B4-BE49-F238E27FC236}">
                <a16:creationId xmlns:a16="http://schemas.microsoft.com/office/drawing/2014/main" id="{6F86D3C7-34E2-E248-8DE0-1324CC8EB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163" y="1597025"/>
            <a:ext cx="114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s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91" name="Rectangle 24">
            <a:extLst>
              <a:ext uri="{FF2B5EF4-FFF2-40B4-BE49-F238E27FC236}">
                <a16:creationId xmlns:a16="http://schemas.microsoft.com/office/drawing/2014/main" id="{BC12FE3E-D423-C549-B6E2-E5A286281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7075" y="2389188"/>
            <a:ext cx="165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92" name="Rectangle 25">
            <a:extLst>
              <a:ext uri="{FF2B5EF4-FFF2-40B4-BE49-F238E27FC236}">
                <a16:creationId xmlns:a16="http://schemas.microsoft.com/office/drawing/2014/main" id="{5B7CE16B-6B16-C743-B850-09A9977C4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4238" y="260508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93" name="Rectangle 26">
            <a:extLst>
              <a:ext uri="{FF2B5EF4-FFF2-40B4-BE49-F238E27FC236}">
                <a16:creationId xmlns:a16="http://schemas.microsoft.com/office/drawing/2014/main" id="{C9EA6E15-B755-5D4B-AAF9-7060E8B55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7075" y="3078163"/>
            <a:ext cx="165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7294" name="Rectangle 27">
            <a:extLst>
              <a:ext uri="{FF2B5EF4-FFF2-40B4-BE49-F238E27FC236}">
                <a16:creationId xmlns:a16="http://schemas.microsoft.com/office/drawing/2014/main" id="{73B2EB73-A114-B74B-BE8B-A9BA2382A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4238" y="329406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97295" name="Group 29">
            <a:extLst>
              <a:ext uri="{FF2B5EF4-FFF2-40B4-BE49-F238E27FC236}">
                <a16:creationId xmlns:a16="http://schemas.microsoft.com/office/drawing/2014/main" id="{21CC8961-5F64-C14A-8B1A-4020898A04C1}"/>
              </a:ext>
            </a:extLst>
          </p:cNvPr>
          <p:cNvGrpSpPr>
            <a:grpSpLocks/>
          </p:cNvGrpSpPr>
          <p:nvPr/>
        </p:nvGrpSpPr>
        <p:grpSpPr bwMode="auto">
          <a:xfrm>
            <a:off x="1747838" y="1241425"/>
            <a:ext cx="1379537" cy="2551113"/>
            <a:chOff x="1138" y="1200"/>
            <a:chExt cx="869" cy="1607"/>
          </a:xfrm>
        </p:grpSpPr>
        <p:sp>
          <p:nvSpPr>
            <p:cNvPr id="97297" name="Line 3">
              <a:extLst>
                <a:ext uri="{FF2B5EF4-FFF2-40B4-BE49-F238E27FC236}">
                  <a16:creationId xmlns:a16="http://schemas.microsoft.com/office/drawing/2014/main" id="{F9BB7AA9-0E06-A247-AD91-A5F6401BB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0" y="2039"/>
              <a:ext cx="17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298" name="Line 4">
              <a:extLst>
                <a:ext uri="{FF2B5EF4-FFF2-40B4-BE49-F238E27FC236}">
                  <a16:creationId xmlns:a16="http://schemas.microsoft.com/office/drawing/2014/main" id="{84291DA2-7386-FF40-A8A4-78C0035E8C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0" y="2466"/>
              <a:ext cx="17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299" name="Line 5">
              <a:extLst>
                <a:ext uri="{FF2B5EF4-FFF2-40B4-BE49-F238E27FC236}">
                  <a16:creationId xmlns:a16="http://schemas.microsoft.com/office/drawing/2014/main" id="{3856116C-D634-B14F-8BD6-AE583D4E53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31" y="2251"/>
              <a:ext cx="15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00" name="Line 6">
              <a:extLst>
                <a:ext uri="{FF2B5EF4-FFF2-40B4-BE49-F238E27FC236}">
                  <a16:creationId xmlns:a16="http://schemas.microsoft.com/office/drawing/2014/main" id="{6CF52DAD-919B-8D40-B24C-D261112433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22" y="1365"/>
              <a:ext cx="1" cy="4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01" name="Rectangle 8">
              <a:extLst>
                <a:ext uri="{FF2B5EF4-FFF2-40B4-BE49-F238E27FC236}">
                  <a16:creationId xmlns:a16="http://schemas.microsoft.com/office/drawing/2014/main" id="{B96F4475-FE2F-5545-9FE3-323C2740DD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7" y="2077"/>
              <a:ext cx="4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f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7302" name="Line 9">
              <a:extLst>
                <a:ext uri="{FF2B5EF4-FFF2-40B4-BE49-F238E27FC236}">
                  <a16:creationId xmlns:a16="http://schemas.microsoft.com/office/drawing/2014/main" id="{713B11B1-3EE5-EC49-970A-33D3F5F78F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0" y="1365"/>
              <a:ext cx="28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03" name="Rectangle 10">
              <a:extLst>
                <a:ext uri="{FF2B5EF4-FFF2-40B4-BE49-F238E27FC236}">
                  <a16:creationId xmlns:a16="http://schemas.microsoft.com/office/drawing/2014/main" id="{909F0F51-BB21-6645-888C-BE804E671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200"/>
              <a:ext cx="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7304" name="Rectangle 11">
              <a:extLst>
                <a:ext uri="{FF2B5EF4-FFF2-40B4-BE49-F238E27FC236}">
                  <a16:creationId xmlns:a16="http://schemas.microsoft.com/office/drawing/2014/main" id="{2C6F89B0-24BE-914A-BC4F-D677D4D8A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" y="1815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7305" name="Rectangle 12">
              <a:extLst>
                <a:ext uri="{FF2B5EF4-FFF2-40B4-BE49-F238E27FC236}">
                  <a16:creationId xmlns:a16="http://schemas.microsoft.com/office/drawing/2014/main" id="{07A1EE82-068F-DA4E-BEB6-30E884326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1950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7306" name="Rectangle 13">
              <a:extLst>
                <a:ext uri="{FF2B5EF4-FFF2-40B4-BE49-F238E27FC236}">
                  <a16:creationId xmlns:a16="http://schemas.microsoft.com/office/drawing/2014/main" id="{94B9D3F1-5F68-044D-8DD1-2D1FD3819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" y="2246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7307" name="Rectangle 14">
              <a:extLst>
                <a:ext uri="{FF2B5EF4-FFF2-40B4-BE49-F238E27FC236}">
                  <a16:creationId xmlns:a16="http://schemas.microsoft.com/office/drawing/2014/main" id="{07ED1AD6-7682-214D-8C19-9EDE8F3FC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38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7308" name="Rectangle 15">
              <a:extLst>
                <a:ext uri="{FF2B5EF4-FFF2-40B4-BE49-F238E27FC236}">
                  <a16:creationId xmlns:a16="http://schemas.microsoft.com/office/drawing/2014/main" id="{64005F7E-C17A-CF45-8271-7033D5540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3" y="1926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7309" name="Rectangle 16">
              <a:extLst>
                <a:ext uri="{FF2B5EF4-FFF2-40B4-BE49-F238E27FC236}">
                  <a16:creationId xmlns:a16="http://schemas.microsoft.com/office/drawing/2014/main" id="{B87BBB57-91D2-004B-8400-A35135F8A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3" y="2355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97310" name="Freeform 28">
              <a:extLst>
                <a:ext uri="{FF2B5EF4-FFF2-40B4-BE49-F238E27FC236}">
                  <a16:creationId xmlns:a16="http://schemas.microsoft.com/office/drawing/2014/main" id="{B45A0586-1ABD-8D45-B44B-5B797253E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1702"/>
              <a:ext cx="219" cy="1105"/>
            </a:xfrm>
            <a:custGeom>
              <a:avLst/>
              <a:gdLst>
                <a:gd name="T0" fmla="*/ 0 w 446"/>
                <a:gd name="T1" fmla="*/ 702 h 1126"/>
                <a:gd name="T2" fmla="*/ 0 w 446"/>
                <a:gd name="T3" fmla="*/ 180 h 1126"/>
                <a:gd name="T4" fmla="*/ 0 w 446"/>
                <a:gd name="T5" fmla="*/ 0 h 1126"/>
                <a:gd name="T6" fmla="*/ 0 w 446"/>
                <a:gd name="T7" fmla="*/ 866 h 1126"/>
                <a:gd name="T8" fmla="*/ 0 w 446"/>
                <a:gd name="T9" fmla="*/ 702 h 11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6"/>
                <a:gd name="T16" fmla="*/ 0 h 1126"/>
                <a:gd name="T17" fmla="*/ 446 w 446"/>
                <a:gd name="T18" fmla="*/ 1126 h 11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6" h="1126">
                  <a:moveTo>
                    <a:pt x="446" y="914"/>
                  </a:moveTo>
                  <a:lnTo>
                    <a:pt x="446" y="234"/>
                  </a:lnTo>
                  <a:lnTo>
                    <a:pt x="0" y="0"/>
                  </a:lnTo>
                  <a:lnTo>
                    <a:pt x="0" y="1126"/>
                  </a:lnTo>
                  <a:lnTo>
                    <a:pt x="446" y="914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296" name="TextBox 1">
            <a:extLst>
              <a:ext uri="{FF2B5EF4-FFF2-40B4-BE49-F238E27FC236}">
                <a16:creationId xmlns:a16="http://schemas.microsoft.com/office/drawing/2014/main" id="{42BE0FF0-3F23-5E40-9833-D43953549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599" y="4800600"/>
            <a:ext cx="6705601" cy="13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dirty="0"/>
              <a:t>VHDL:   </a:t>
            </a:r>
            <a:r>
              <a:rPr kumimoji="0" lang="en-US" altLang="en-US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f &lt;= w1 WHEN s = '1' ELSE w0 ;</a:t>
            </a:r>
          </a:p>
          <a:p>
            <a:pPr algn="ctr"/>
            <a:r>
              <a:rPr kumimoji="0" lang="en-US" altLang="en-US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or</a:t>
            </a:r>
            <a:endParaRPr lang="en-US" altLang="en-US" dirty="0"/>
          </a:p>
          <a:p>
            <a:pPr algn="ctr"/>
            <a:r>
              <a:rPr lang="en-US" altLang="en-US" dirty="0"/>
              <a:t>               </a:t>
            </a:r>
            <a:r>
              <a:rPr kumimoji="0" lang="en-US" altLang="en-US" b="1" dirty="0">
                <a:solidFill>
                  <a:srgbClr val="800000"/>
                </a:solidFill>
                <a:latin typeface="Times New Roman" panose="02020603050405020304" pitchFamily="18" charset="0"/>
              </a:rPr>
              <a:t>f &lt;= w0 WHEN s = '0' ELSE w1 ;</a:t>
            </a:r>
            <a:r>
              <a:rPr kumimoji="0" lang="en-US" altLang="en-US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                           </a:t>
            </a:r>
            <a:r>
              <a:rPr kumimoji="0" lang="en-US" altLang="en-US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Footer Placeholder 3">
            <a:extLst>
              <a:ext uri="{FF2B5EF4-FFF2-40B4-BE49-F238E27FC236}">
                <a16:creationId xmlns:a16="http://schemas.microsoft.com/office/drawing/2014/main" id="{E35CD78B-F280-AE40-8302-3C020EF35A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68A94EEE-87E8-3845-BDB5-39776D115C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en-US" altLang="en-US" sz="3600">
                <a:ea typeface="ＭＳ Ｐゴシック" panose="020B0600070205080204" pitchFamily="34" charset="-128"/>
              </a:rPr>
              <a:t>Cascade of two</a:t>
            </a:r>
            <a:r>
              <a:rPr lang="pl-PL" altLang="en-US" sz="3600"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</a:rPr>
              <a:t>m</a:t>
            </a:r>
            <a:r>
              <a:rPr lang="pl-PL" altLang="en-US" sz="3600">
                <a:ea typeface="ＭＳ Ｐゴシック" panose="020B0600070205080204" pitchFamily="34" charset="-128"/>
              </a:rPr>
              <a:t>ultiplexer</a:t>
            </a:r>
            <a:r>
              <a:rPr lang="en-US" altLang="en-US" sz="3600">
                <a:ea typeface="ＭＳ Ｐゴシック" panose="020B0600070205080204" pitchFamily="34" charset="-128"/>
              </a:rPr>
              <a:t>s</a:t>
            </a:r>
            <a:endParaRPr lang="pl-PL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98307" name="Line 3">
            <a:extLst>
              <a:ext uri="{FF2B5EF4-FFF2-40B4-BE49-F238E27FC236}">
                <a16:creationId xmlns:a16="http://schemas.microsoft.com/office/drawing/2014/main" id="{013E26CF-9EFE-A140-B6D5-1B12577DD2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4750" y="2965450"/>
            <a:ext cx="27305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08" name="Line 4">
            <a:extLst>
              <a:ext uri="{FF2B5EF4-FFF2-40B4-BE49-F238E27FC236}">
                <a16:creationId xmlns:a16="http://schemas.microsoft.com/office/drawing/2014/main" id="{1FD92C68-5220-3642-8374-93B3B94649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5463" y="2620963"/>
            <a:ext cx="504825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09" name="Line 5">
            <a:extLst>
              <a:ext uri="{FF2B5EF4-FFF2-40B4-BE49-F238E27FC236}">
                <a16:creationId xmlns:a16="http://schemas.microsoft.com/office/drawing/2014/main" id="{DFE6E609-2A53-7341-B2D1-B5B11D2CF1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4013" y="3346450"/>
            <a:ext cx="1587" cy="5000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0" name="Rectangle 6">
            <a:extLst>
              <a:ext uri="{FF2B5EF4-FFF2-40B4-BE49-F238E27FC236}">
                <a16:creationId xmlns:a16="http://schemas.microsoft.com/office/drawing/2014/main" id="{4C2B7FFB-1ACB-E545-AC36-AB6A6D3C1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3" y="3927475"/>
            <a:ext cx="241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s1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11" name="Rectangle 7">
            <a:extLst>
              <a:ext uri="{FF2B5EF4-FFF2-40B4-BE49-F238E27FC236}">
                <a16:creationId xmlns:a16="http://schemas.microsoft.com/office/drawing/2014/main" id="{05CF777E-4910-CB44-9981-FF2A63788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3" y="1685925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12" name="Rectangle 8">
            <a:extLst>
              <a:ext uri="{FF2B5EF4-FFF2-40B4-BE49-F238E27FC236}">
                <a16:creationId xmlns:a16="http://schemas.microsoft.com/office/drawing/2014/main" id="{B4DBD640-66BD-1141-8145-F74D8653F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913" y="190023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3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13" name="Rectangle 9">
            <a:extLst>
              <a:ext uri="{FF2B5EF4-FFF2-40B4-BE49-F238E27FC236}">
                <a16:creationId xmlns:a16="http://schemas.microsoft.com/office/drawing/2014/main" id="{A4652406-EC02-5342-9BE2-0B1B81FE2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4075" y="2616200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14" name="Rectangle 10">
            <a:extLst>
              <a:ext uri="{FF2B5EF4-FFF2-40B4-BE49-F238E27FC236}">
                <a16:creationId xmlns:a16="http://schemas.microsoft.com/office/drawing/2014/main" id="{3CE5FFDB-A64E-5A4D-AF6D-C3A5840CB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2825" y="2835275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15" name="Rectangle 11">
            <a:extLst>
              <a:ext uri="{FF2B5EF4-FFF2-40B4-BE49-F238E27FC236}">
                <a16:creationId xmlns:a16="http://schemas.microsoft.com/office/drawing/2014/main" id="{016F988E-B7DE-5F43-B14A-E567AFF89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013" y="210820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16" name="Rectangle 12">
            <a:extLst>
              <a:ext uri="{FF2B5EF4-FFF2-40B4-BE49-F238E27FC236}">
                <a16:creationId xmlns:a16="http://schemas.microsoft.com/office/drawing/2014/main" id="{19380658-F05A-B54A-8110-D74C867A3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013" y="278923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17" name="Freeform 13">
            <a:extLst>
              <a:ext uri="{FF2B5EF4-FFF2-40B4-BE49-F238E27FC236}">
                <a16:creationId xmlns:a16="http://schemas.microsoft.com/office/drawing/2014/main" id="{6CFF5FF2-736A-A84F-9A2E-CEA7415FCCFD}"/>
              </a:ext>
            </a:extLst>
          </p:cNvPr>
          <p:cNvSpPr>
            <a:spLocks/>
          </p:cNvSpPr>
          <p:nvPr/>
        </p:nvSpPr>
        <p:spPr bwMode="auto">
          <a:xfrm>
            <a:off x="5257800" y="1752600"/>
            <a:ext cx="347663" cy="1754188"/>
          </a:xfrm>
          <a:custGeom>
            <a:avLst/>
            <a:gdLst>
              <a:gd name="T0" fmla="*/ 2147483647 w 446"/>
              <a:gd name="T1" fmla="*/ 2147483647 h 1126"/>
              <a:gd name="T2" fmla="*/ 2147483647 w 446"/>
              <a:gd name="T3" fmla="*/ 2147483647 h 1126"/>
              <a:gd name="T4" fmla="*/ 0 w 446"/>
              <a:gd name="T5" fmla="*/ 0 h 1126"/>
              <a:gd name="T6" fmla="*/ 0 w 446"/>
              <a:gd name="T7" fmla="*/ 2147483647 h 1126"/>
              <a:gd name="T8" fmla="*/ 2147483647 w 446"/>
              <a:gd name="T9" fmla="*/ 2147483647 h 11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"/>
              <a:gd name="T16" fmla="*/ 0 h 1126"/>
              <a:gd name="T17" fmla="*/ 446 w 446"/>
              <a:gd name="T18" fmla="*/ 1126 h 11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" h="1126">
                <a:moveTo>
                  <a:pt x="446" y="914"/>
                </a:moveTo>
                <a:lnTo>
                  <a:pt x="446" y="234"/>
                </a:lnTo>
                <a:lnTo>
                  <a:pt x="0" y="0"/>
                </a:lnTo>
                <a:lnTo>
                  <a:pt x="0" y="1126"/>
                </a:lnTo>
                <a:lnTo>
                  <a:pt x="446" y="914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8" name="Line 14">
            <a:extLst>
              <a:ext uri="{FF2B5EF4-FFF2-40B4-BE49-F238E27FC236}">
                <a16:creationId xmlns:a16="http://schemas.microsoft.com/office/drawing/2014/main" id="{BD71BAD1-C0CE-C845-AE29-F3033EDCEA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7863" y="1947863"/>
            <a:ext cx="27305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9" name="Line 15">
            <a:extLst>
              <a:ext uri="{FF2B5EF4-FFF2-40B4-BE49-F238E27FC236}">
                <a16:creationId xmlns:a16="http://schemas.microsoft.com/office/drawing/2014/main" id="{5F36A158-8A02-9E4C-AD77-03F4371C36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7863" y="2625725"/>
            <a:ext cx="27305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0" name="Line 16">
            <a:extLst>
              <a:ext uri="{FF2B5EF4-FFF2-40B4-BE49-F238E27FC236}">
                <a16:creationId xmlns:a16="http://schemas.microsoft.com/office/drawing/2014/main" id="{E895099F-DF9E-0741-853E-4EDAF6A6B1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38575" y="2268538"/>
            <a:ext cx="1409700" cy="190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1" name="Line 17">
            <a:extLst>
              <a:ext uri="{FF2B5EF4-FFF2-40B4-BE49-F238E27FC236}">
                <a16:creationId xmlns:a16="http://schemas.microsoft.com/office/drawing/2014/main" id="{A2765698-8BA8-FA45-BA68-57187B8D7F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67125" y="3006725"/>
            <a:ext cx="1588" cy="5000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2" name="Rectangle 18">
            <a:extLst>
              <a:ext uri="{FF2B5EF4-FFF2-40B4-BE49-F238E27FC236}">
                <a16:creationId xmlns:a16="http://schemas.microsoft.com/office/drawing/2014/main" id="{46DC01AA-40F5-5248-803F-024A600B5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825" y="3587750"/>
            <a:ext cx="241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s2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23" name="Rectangle 19">
            <a:extLst>
              <a:ext uri="{FF2B5EF4-FFF2-40B4-BE49-F238E27FC236}">
                <a16:creationId xmlns:a16="http://schemas.microsoft.com/office/drawing/2014/main" id="{7D6DDC6F-32CC-054B-8956-6A9E20E67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3" y="2403475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24" name="Rectangle 20">
            <a:extLst>
              <a:ext uri="{FF2B5EF4-FFF2-40B4-BE49-F238E27FC236}">
                <a16:creationId xmlns:a16="http://schemas.microsoft.com/office/drawing/2014/main" id="{8E856818-9AD3-234D-B68F-4AA4DB38F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913" y="262255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2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25" name="Rectangle 21">
            <a:extLst>
              <a:ext uri="{FF2B5EF4-FFF2-40B4-BE49-F238E27FC236}">
                <a16:creationId xmlns:a16="http://schemas.microsoft.com/office/drawing/2014/main" id="{040CC491-7532-994E-AB5A-66AEED5DC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25" y="1768475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26" name="Rectangle 22">
            <a:extLst>
              <a:ext uri="{FF2B5EF4-FFF2-40B4-BE49-F238E27FC236}">
                <a16:creationId xmlns:a16="http://schemas.microsoft.com/office/drawing/2014/main" id="{1EFCF06C-88ED-2E43-92C0-4EA272CA4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25" y="244951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27" name="Freeform 23">
            <a:extLst>
              <a:ext uri="{FF2B5EF4-FFF2-40B4-BE49-F238E27FC236}">
                <a16:creationId xmlns:a16="http://schemas.microsoft.com/office/drawing/2014/main" id="{DC4B1381-CF8F-B74B-9EA9-6EA19BA5C665}"/>
              </a:ext>
            </a:extLst>
          </p:cNvPr>
          <p:cNvSpPr>
            <a:spLocks/>
          </p:cNvSpPr>
          <p:nvPr/>
        </p:nvSpPr>
        <p:spPr bwMode="auto">
          <a:xfrm>
            <a:off x="3490913" y="1412875"/>
            <a:ext cx="347662" cy="1754188"/>
          </a:xfrm>
          <a:custGeom>
            <a:avLst/>
            <a:gdLst>
              <a:gd name="T0" fmla="*/ 2147483647 w 446"/>
              <a:gd name="T1" fmla="*/ 2147483647 h 1126"/>
              <a:gd name="T2" fmla="*/ 2147483647 w 446"/>
              <a:gd name="T3" fmla="*/ 2147483647 h 1126"/>
              <a:gd name="T4" fmla="*/ 0 w 446"/>
              <a:gd name="T5" fmla="*/ 0 h 1126"/>
              <a:gd name="T6" fmla="*/ 0 w 446"/>
              <a:gd name="T7" fmla="*/ 2147483647 h 1126"/>
              <a:gd name="T8" fmla="*/ 2147483647 w 446"/>
              <a:gd name="T9" fmla="*/ 2147483647 h 11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"/>
              <a:gd name="T16" fmla="*/ 0 h 1126"/>
              <a:gd name="T17" fmla="*/ 446 w 446"/>
              <a:gd name="T18" fmla="*/ 1126 h 11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" h="1126">
                <a:moveTo>
                  <a:pt x="446" y="914"/>
                </a:moveTo>
                <a:lnTo>
                  <a:pt x="446" y="234"/>
                </a:lnTo>
                <a:lnTo>
                  <a:pt x="0" y="0"/>
                </a:lnTo>
                <a:lnTo>
                  <a:pt x="0" y="1126"/>
                </a:lnTo>
                <a:lnTo>
                  <a:pt x="446" y="914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8" name="Rectangle 24">
            <a:extLst>
              <a:ext uri="{FF2B5EF4-FFF2-40B4-BE49-F238E27FC236}">
                <a16:creationId xmlns:a16="http://schemas.microsoft.com/office/drawing/2014/main" id="{F646645D-CDAE-6A43-8200-4274AB65D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113" y="2479675"/>
            <a:ext cx="114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8329" name="TextBox 2">
            <a:extLst>
              <a:ext uri="{FF2B5EF4-FFF2-40B4-BE49-F238E27FC236}">
                <a16:creationId xmlns:a16="http://schemas.microsoft.com/office/drawing/2014/main" id="{2568FA7A-C5E9-AB47-93F4-F6BAC9F4E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0"/>
            <a:ext cx="1090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VHDL: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Footer Placeholder 3">
            <a:extLst>
              <a:ext uri="{FF2B5EF4-FFF2-40B4-BE49-F238E27FC236}">
                <a16:creationId xmlns:a16="http://schemas.microsoft.com/office/drawing/2014/main" id="{B1ADF688-9C16-4A42-AE7D-802AB2B4F9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D2D6CD4D-DACB-CF43-BDBA-465FB64831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en-US" altLang="en-US" sz="3600">
                <a:ea typeface="ＭＳ Ｐゴシック" panose="020B0600070205080204" pitchFamily="34" charset="-128"/>
              </a:rPr>
              <a:t>Cascade of two</a:t>
            </a:r>
            <a:r>
              <a:rPr lang="pl-PL" altLang="en-US" sz="3600"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</a:rPr>
              <a:t>m</a:t>
            </a:r>
            <a:r>
              <a:rPr lang="pl-PL" altLang="en-US" sz="3600">
                <a:ea typeface="ＭＳ Ｐゴシック" panose="020B0600070205080204" pitchFamily="34" charset="-128"/>
              </a:rPr>
              <a:t>ultiplexer</a:t>
            </a:r>
            <a:r>
              <a:rPr lang="en-US" altLang="en-US" sz="3600">
                <a:ea typeface="ＭＳ Ｐゴシック" panose="020B0600070205080204" pitchFamily="34" charset="-128"/>
              </a:rPr>
              <a:t>s</a:t>
            </a:r>
            <a:endParaRPr lang="pl-PL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99331" name="Line 3">
            <a:extLst>
              <a:ext uri="{FF2B5EF4-FFF2-40B4-BE49-F238E27FC236}">
                <a16:creationId xmlns:a16="http://schemas.microsoft.com/office/drawing/2014/main" id="{EA9F7DD8-F61B-C047-909D-7CFE6CBB51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4750" y="2965450"/>
            <a:ext cx="27305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32" name="Line 4">
            <a:extLst>
              <a:ext uri="{FF2B5EF4-FFF2-40B4-BE49-F238E27FC236}">
                <a16:creationId xmlns:a16="http://schemas.microsoft.com/office/drawing/2014/main" id="{5CB2A005-ED12-ED4E-A599-C241262D15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5463" y="2620963"/>
            <a:ext cx="504825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33" name="Line 5">
            <a:extLst>
              <a:ext uri="{FF2B5EF4-FFF2-40B4-BE49-F238E27FC236}">
                <a16:creationId xmlns:a16="http://schemas.microsoft.com/office/drawing/2014/main" id="{971F6CC1-4B8C-2C49-BB67-AFD961938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4013" y="3346450"/>
            <a:ext cx="1587" cy="5000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65324EFB-2C9A-2F43-BE59-8EB308319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3" y="3927475"/>
            <a:ext cx="241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s1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17177585-DC02-9242-9E74-D5A17BAA2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3" y="1685925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36" name="Rectangle 8">
            <a:extLst>
              <a:ext uri="{FF2B5EF4-FFF2-40B4-BE49-F238E27FC236}">
                <a16:creationId xmlns:a16="http://schemas.microsoft.com/office/drawing/2014/main" id="{67013BD8-3382-874B-9764-C4C3744A9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913" y="190023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3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37" name="Rectangle 9">
            <a:extLst>
              <a:ext uri="{FF2B5EF4-FFF2-40B4-BE49-F238E27FC236}">
                <a16:creationId xmlns:a16="http://schemas.microsoft.com/office/drawing/2014/main" id="{E803685B-2296-A84F-805E-B30CDA06B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4075" y="2616200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38" name="Rectangle 10">
            <a:extLst>
              <a:ext uri="{FF2B5EF4-FFF2-40B4-BE49-F238E27FC236}">
                <a16:creationId xmlns:a16="http://schemas.microsoft.com/office/drawing/2014/main" id="{3258FCD9-AE94-014D-95B4-63C690BAF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2825" y="2835275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39" name="Rectangle 11">
            <a:extLst>
              <a:ext uri="{FF2B5EF4-FFF2-40B4-BE49-F238E27FC236}">
                <a16:creationId xmlns:a16="http://schemas.microsoft.com/office/drawing/2014/main" id="{8DDF845F-92AE-3E43-B153-95FB96B46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013" y="210820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40" name="Rectangle 12">
            <a:extLst>
              <a:ext uri="{FF2B5EF4-FFF2-40B4-BE49-F238E27FC236}">
                <a16:creationId xmlns:a16="http://schemas.microsoft.com/office/drawing/2014/main" id="{1D6241E3-C965-C744-ACA2-5B2B02915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013" y="278923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41" name="Freeform 13">
            <a:extLst>
              <a:ext uri="{FF2B5EF4-FFF2-40B4-BE49-F238E27FC236}">
                <a16:creationId xmlns:a16="http://schemas.microsoft.com/office/drawing/2014/main" id="{B573B7CF-B0E6-6640-BCE2-D8837ABEB98A}"/>
              </a:ext>
            </a:extLst>
          </p:cNvPr>
          <p:cNvSpPr>
            <a:spLocks/>
          </p:cNvSpPr>
          <p:nvPr/>
        </p:nvSpPr>
        <p:spPr bwMode="auto">
          <a:xfrm>
            <a:off x="5257800" y="1752600"/>
            <a:ext cx="347663" cy="1754188"/>
          </a:xfrm>
          <a:custGeom>
            <a:avLst/>
            <a:gdLst>
              <a:gd name="T0" fmla="*/ 2147483647 w 446"/>
              <a:gd name="T1" fmla="*/ 2147483647 h 1126"/>
              <a:gd name="T2" fmla="*/ 2147483647 w 446"/>
              <a:gd name="T3" fmla="*/ 2147483647 h 1126"/>
              <a:gd name="T4" fmla="*/ 0 w 446"/>
              <a:gd name="T5" fmla="*/ 0 h 1126"/>
              <a:gd name="T6" fmla="*/ 0 w 446"/>
              <a:gd name="T7" fmla="*/ 2147483647 h 1126"/>
              <a:gd name="T8" fmla="*/ 2147483647 w 446"/>
              <a:gd name="T9" fmla="*/ 2147483647 h 11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"/>
              <a:gd name="T16" fmla="*/ 0 h 1126"/>
              <a:gd name="T17" fmla="*/ 446 w 446"/>
              <a:gd name="T18" fmla="*/ 1126 h 11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" h="1126">
                <a:moveTo>
                  <a:pt x="446" y="914"/>
                </a:moveTo>
                <a:lnTo>
                  <a:pt x="446" y="234"/>
                </a:lnTo>
                <a:lnTo>
                  <a:pt x="0" y="0"/>
                </a:lnTo>
                <a:lnTo>
                  <a:pt x="0" y="1126"/>
                </a:lnTo>
                <a:lnTo>
                  <a:pt x="446" y="914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42" name="Line 14">
            <a:extLst>
              <a:ext uri="{FF2B5EF4-FFF2-40B4-BE49-F238E27FC236}">
                <a16:creationId xmlns:a16="http://schemas.microsoft.com/office/drawing/2014/main" id="{F692DE95-97AE-3A42-BB8A-6E9944264B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7863" y="1947863"/>
            <a:ext cx="27305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43" name="Line 15">
            <a:extLst>
              <a:ext uri="{FF2B5EF4-FFF2-40B4-BE49-F238E27FC236}">
                <a16:creationId xmlns:a16="http://schemas.microsoft.com/office/drawing/2014/main" id="{8856C760-12D2-4C4F-BACE-FF990FCEB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7863" y="2625725"/>
            <a:ext cx="27305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44" name="Line 16">
            <a:extLst>
              <a:ext uri="{FF2B5EF4-FFF2-40B4-BE49-F238E27FC236}">
                <a16:creationId xmlns:a16="http://schemas.microsoft.com/office/drawing/2014/main" id="{7194D5CA-40FF-654C-99C2-068E77262B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38575" y="2268538"/>
            <a:ext cx="1409700" cy="190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45" name="Line 17">
            <a:extLst>
              <a:ext uri="{FF2B5EF4-FFF2-40B4-BE49-F238E27FC236}">
                <a16:creationId xmlns:a16="http://schemas.microsoft.com/office/drawing/2014/main" id="{F1C4BE5E-4358-5E45-AE05-452929A061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67125" y="3006725"/>
            <a:ext cx="1588" cy="5000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46" name="Rectangle 18">
            <a:extLst>
              <a:ext uri="{FF2B5EF4-FFF2-40B4-BE49-F238E27FC236}">
                <a16:creationId xmlns:a16="http://schemas.microsoft.com/office/drawing/2014/main" id="{1D07DB88-A5D4-E444-A4AC-C0A67B23D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825" y="3587750"/>
            <a:ext cx="241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s2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47" name="Rectangle 19">
            <a:extLst>
              <a:ext uri="{FF2B5EF4-FFF2-40B4-BE49-F238E27FC236}">
                <a16:creationId xmlns:a16="http://schemas.microsoft.com/office/drawing/2014/main" id="{EE897A59-7EA9-CF49-966B-6D48D28F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3" y="2403475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48" name="Rectangle 20">
            <a:extLst>
              <a:ext uri="{FF2B5EF4-FFF2-40B4-BE49-F238E27FC236}">
                <a16:creationId xmlns:a16="http://schemas.microsoft.com/office/drawing/2014/main" id="{4E6FCD39-2C11-B541-A4F8-2F3306204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913" y="262255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2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49" name="Rectangle 21">
            <a:extLst>
              <a:ext uri="{FF2B5EF4-FFF2-40B4-BE49-F238E27FC236}">
                <a16:creationId xmlns:a16="http://schemas.microsoft.com/office/drawing/2014/main" id="{78592E9F-F780-074C-ADDF-801DFB273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25" y="1768475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50" name="Rectangle 22">
            <a:extLst>
              <a:ext uri="{FF2B5EF4-FFF2-40B4-BE49-F238E27FC236}">
                <a16:creationId xmlns:a16="http://schemas.microsoft.com/office/drawing/2014/main" id="{C7084953-F718-1F4D-8DE9-B86083C77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25" y="244951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51" name="Freeform 23">
            <a:extLst>
              <a:ext uri="{FF2B5EF4-FFF2-40B4-BE49-F238E27FC236}">
                <a16:creationId xmlns:a16="http://schemas.microsoft.com/office/drawing/2014/main" id="{3B513BAD-0C9F-CE49-BC07-19AD37AE6BB4}"/>
              </a:ext>
            </a:extLst>
          </p:cNvPr>
          <p:cNvSpPr>
            <a:spLocks/>
          </p:cNvSpPr>
          <p:nvPr/>
        </p:nvSpPr>
        <p:spPr bwMode="auto">
          <a:xfrm>
            <a:off x="3490913" y="1412875"/>
            <a:ext cx="347662" cy="1754188"/>
          </a:xfrm>
          <a:custGeom>
            <a:avLst/>
            <a:gdLst>
              <a:gd name="T0" fmla="*/ 2147483647 w 446"/>
              <a:gd name="T1" fmla="*/ 2147483647 h 1126"/>
              <a:gd name="T2" fmla="*/ 2147483647 w 446"/>
              <a:gd name="T3" fmla="*/ 2147483647 h 1126"/>
              <a:gd name="T4" fmla="*/ 0 w 446"/>
              <a:gd name="T5" fmla="*/ 0 h 1126"/>
              <a:gd name="T6" fmla="*/ 0 w 446"/>
              <a:gd name="T7" fmla="*/ 2147483647 h 1126"/>
              <a:gd name="T8" fmla="*/ 2147483647 w 446"/>
              <a:gd name="T9" fmla="*/ 2147483647 h 11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"/>
              <a:gd name="T16" fmla="*/ 0 h 1126"/>
              <a:gd name="T17" fmla="*/ 446 w 446"/>
              <a:gd name="T18" fmla="*/ 1126 h 11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" h="1126">
                <a:moveTo>
                  <a:pt x="446" y="914"/>
                </a:moveTo>
                <a:lnTo>
                  <a:pt x="446" y="234"/>
                </a:lnTo>
                <a:lnTo>
                  <a:pt x="0" y="0"/>
                </a:lnTo>
                <a:lnTo>
                  <a:pt x="0" y="1126"/>
                </a:lnTo>
                <a:lnTo>
                  <a:pt x="446" y="914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52" name="Rectangle 24">
            <a:extLst>
              <a:ext uri="{FF2B5EF4-FFF2-40B4-BE49-F238E27FC236}">
                <a16:creationId xmlns:a16="http://schemas.microsoft.com/office/drawing/2014/main" id="{4EF3EC47-285E-284C-BC18-27AA915E2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113" y="2479675"/>
            <a:ext cx="114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99353" name="TextBox 1">
            <a:extLst>
              <a:ext uri="{FF2B5EF4-FFF2-40B4-BE49-F238E27FC236}">
                <a16:creationId xmlns:a16="http://schemas.microsoft.com/office/drawing/2014/main" id="{51AA0F14-7A00-5640-A820-9991AFF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724400"/>
            <a:ext cx="52276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b="1">
                <a:solidFill>
                  <a:srgbClr val="800000"/>
                </a:solidFill>
                <a:latin typeface="Times New Roman" panose="02020603050405020304" pitchFamily="18" charset="0"/>
              </a:rPr>
              <a:t>	y &lt;= w1  WHEN s1 = </a:t>
            </a:r>
            <a:r>
              <a:rPr kumimoji="0" lang="en-US" altLang="ja-JP" b="1">
                <a:solidFill>
                  <a:srgbClr val="800000"/>
                </a:solidFill>
                <a:latin typeface="Times New Roman" panose="02020603050405020304" pitchFamily="18" charset="0"/>
              </a:rPr>
              <a:t> '1' ELSE 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b="1">
                <a:solidFill>
                  <a:srgbClr val="800000"/>
                </a:solidFill>
                <a:latin typeface="Times New Roman" panose="02020603050405020304" pitchFamily="18" charset="0"/>
              </a:rPr>
              <a:t>                    w2  WHEN s2 =  </a:t>
            </a:r>
            <a:r>
              <a:rPr kumimoji="0" lang="en-US" altLang="ja-JP" b="1">
                <a:solidFill>
                  <a:srgbClr val="800000"/>
                </a:solidFill>
                <a:latin typeface="Times New Roman" panose="02020603050405020304" pitchFamily="18" charset="0"/>
              </a:rPr>
              <a:t>'1' ELSE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b="1">
                <a:solidFill>
                  <a:srgbClr val="800000"/>
                </a:solidFill>
                <a:latin typeface="Times New Roman" panose="02020603050405020304" pitchFamily="18" charset="0"/>
              </a:rPr>
              <a:t>                    w3 ;</a:t>
            </a:r>
          </a:p>
        </p:txBody>
      </p:sp>
      <p:sp>
        <p:nvSpPr>
          <p:cNvPr id="99354" name="TextBox 2">
            <a:extLst>
              <a:ext uri="{FF2B5EF4-FFF2-40B4-BE49-F238E27FC236}">
                <a16:creationId xmlns:a16="http://schemas.microsoft.com/office/drawing/2014/main" id="{8FF43779-B0AD-A24C-9CAE-8CD5CD11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0"/>
            <a:ext cx="1090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VHDL: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Footer Placeholder 3">
            <a:extLst>
              <a:ext uri="{FF2B5EF4-FFF2-40B4-BE49-F238E27FC236}">
                <a16:creationId xmlns:a16="http://schemas.microsoft.com/office/drawing/2014/main" id="{2B4897B0-7BC0-C843-A369-CBAD371CBB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0FE5D928-28D9-E448-A944-3E1D12E54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Operators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9A829FC4-100F-EA4D-A224-6D6ACA87D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Relational operators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Logic and relational operators precedence</a:t>
            </a:r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096637A0-BCEC-7447-92EF-BEEFC0843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209800"/>
            <a:ext cx="6629400" cy="403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=     /=     &lt;     &lt;=    &gt;     &gt;=</a:t>
            </a:r>
          </a:p>
        </p:txBody>
      </p:sp>
      <p:sp>
        <p:nvSpPr>
          <p:cNvPr id="100357" name="Rectangle 5">
            <a:extLst>
              <a:ext uri="{FF2B5EF4-FFF2-40B4-BE49-F238E27FC236}">
                <a16:creationId xmlns:a16="http://schemas.microsoft.com/office/drawing/2014/main" id="{AEB11CF9-885A-9D46-A46F-9A867F208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038600"/>
            <a:ext cx="5486400" cy="11017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not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=     /=     &lt;     &lt;=    &gt;     &gt;=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and   or   nand   nor   xor   xnor</a:t>
            </a:r>
          </a:p>
        </p:txBody>
      </p:sp>
      <p:sp>
        <p:nvSpPr>
          <p:cNvPr id="100358" name="Text Box 6">
            <a:extLst>
              <a:ext uri="{FF2B5EF4-FFF2-40B4-BE49-F238E27FC236}">
                <a16:creationId xmlns:a16="http://schemas.microsoft.com/office/drawing/2014/main" id="{8CE69C92-1255-CD42-8D9A-3D065D888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038600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/>
              <a:t>Highest</a:t>
            </a:r>
          </a:p>
        </p:txBody>
      </p:sp>
      <p:sp>
        <p:nvSpPr>
          <p:cNvPr id="100359" name="Text Box 7">
            <a:extLst>
              <a:ext uri="{FF2B5EF4-FFF2-40B4-BE49-F238E27FC236}">
                <a16:creationId xmlns:a16="http://schemas.microsoft.com/office/drawing/2014/main" id="{76565BA7-398E-3E49-BB14-AC2D5472C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800600"/>
            <a:ext cx="908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/>
              <a:t>Lowest</a:t>
            </a:r>
          </a:p>
        </p:txBody>
      </p:sp>
      <p:sp>
        <p:nvSpPr>
          <p:cNvPr id="100360" name="Line 8">
            <a:extLst>
              <a:ext uri="{FF2B5EF4-FFF2-40B4-BE49-F238E27FC236}">
                <a16:creationId xmlns:a16="http://schemas.microsoft.com/office/drawing/2014/main" id="{23D36480-C480-4144-9712-EE12F3EAD6B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Footer Placeholder 3">
            <a:extLst>
              <a:ext uri="{FF2B5EF4-FFF2-40B4-BE49-F238E27FC236}">
                <a16:creationId xmlns:a16="http://schemas.microsoft.com/office/drawing/2014/main" id="{3B96376E-6D2A-C44B-AEDE-E30D14B9FA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500D22CC-6900-C444-9B5C-8A2CECF240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compare   a = bc</a:t>
            </a:r>
            <a:endParaRPr lang="en-US" altLang="en-US" sz="2800" b="1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altLang="en-US" sz="2800" b="1">
                <a:solidFill>
                  <a:srgbClr val="CC3300"/>
                </a:solidFill>
                <a:ea typeface="ＭＳ Ｐゴシック" panose="020B0600070205080204" pitchFamily="34" charset="-128"/>
              </a:rPr>
              <a:t>Incorrect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… when a = b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c else …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equivalent to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… when (a = b)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c else …</a:t>
            </a:r>
          </a:p>
          <a:p>
            <a:pPr>
              <a:buFontTx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altLang="en-US" sz="2800" b="1">
                <a:solidFill>
                  <a:srgbClr val="006666"/>
                </a:solidFill>
                <a:ea typeface="ＭＳ Ｐゴシック" panose="020B0600070205080204" pitchFamily="34" charset="-128"/>
              </a:rPr>
              <a:t>Correct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… when a = (b </a:t>
            </a:r>
            <a:r>
              <a:rPr lang="en-US" altLang="en-US" sz="2800" b="1">
                <a:ea typeface="ＭＳ Ｐゴシック" panose="020B0600070205080204" pitchFamily="34" charset="-128"/>
              </a:rPr>
              <a:t>and</a:t>
            </a:r>
            <a:r>
              <a:rPr lang="en-US" altLang="en-US" sz="2800">
                <a:ea typeface="ＭＳ Ｐゴシック" panose="020B0600070205080204" pitchFamily="34" charset="-128"/>
              </a:rPr>
              <a:t> c) else …</a:t>
            </a:r>
          </a:p>
          <a:p>
            <a:pPr>
              <a:buFontTx/>
              <a:buNone/>
            </a:pPr>
            <a:endParaRPr lang="en-US" altLang="en-US" sz="2800" b="1">
              <a:solidFill>
                <a:srgbClr val="006666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04924B40-F539-A544-8292-3CF40F511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Priority of logic and relational operators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Footer Placeholder 3">
            <a:extLst>
              <a:ext uri="{FF2B5EF4-FFF2-40B4-BE49-F238E27FC236}">
                <a16:creationId xmlns:a16="http://schemas.microsoft.com/office/drawing/2014/main" id="{E9792F3B-DF37-DE47-AE76-363F02A34C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04450" name="Rectangle 17">
            <a:extLst>
              <a:ext uri="{FF2B5EF4-FFF2-40B4-BE49-F238E27FC236}">
                <a16:creationId xmlns:a16="http://schemas.microsoft.com/office/drawing/2014/main" id="{9D3596B5-5C62-4044-9056-0EA725608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066800"/>
            <a:ext cx="149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(b) Truth table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104451" name="Group 4">
            <a:extLst>
              <a:ext uri="{FF2B5EF4-FFF2-40B4-BE49-F238E27FC236}">
                <a16:creationId xmlns:a16="http://schemas.microsoft.com/office/drawing/2014/main" id="{C3358955-BCFF-2C42-92F6-D463DB8E825E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524000"/>
            <a:ext cx="1916113" cy="2860675"/>
            <a:chOff x="928688" y="1446212"/>
            <a:chExt cx="1916112" cy="2860675"/>
          </a:xfrm>
        </p:grpSpPr>
        <p:sp>
          <p:nvSpPr>
            <p:cNvPr id="104480" name="Line 2">
              <a:extLst>
                <a:ext uri="{FF2B5EF4-FFF2-40B4-BE49-F238E27FC236}">
                  <a16:creationId xmlns:a16="http://schemas.microsoft.com/office/drawing/2014/main" id="{2FDA2516-2984-A54F-A7C6-908D4DBB2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2757487"/>
              <a:ext cx="325438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1" name="Line 3">
              <a:extLst>
                <a:ext uri="{FF2B5EF4-FFF2-40B4-BE49-F238E27FC236}">
                  <a16:creationId xmlns:a16="http://schemas.microsoft.com/office/drawing/2014/main" id="{6C393B4D-C271-2146-9997-00B88670BD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154362"/>
              <a:ext cx="325438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2" name="Line 4">
              <a:extLst>
                <a:ext uri="{FF2B5EF4-FFF2-40B4-BE49-F238E27FC236}">
                  <a16:creationId xmlns:a16="http://schemas.microsoft.com/office/drawing/2014/main" id="{BE1977A6-85F4-914B-A467-3892E957CB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52663" y="3371850"/>
              <a:ext cx="32543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3" name="Freeform 5">
              <a:extLst>
                <a:ext uri="{FF2B5EF4-FFF2-40B4-BE49-F238E27FC236}">
                  <a16:creationId xmlns:a16="http://schemas.microsoft.com/office/drawing/2014/main" id="{66F9ECEC-33F8-F94D-87BB-E5074DA9E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38" y="2395537"/>
              <a:ext cx="620712" cy="1911350"/>
            </a:xfrm>
            <a:custGeom>
              <a:avLst/>
              <a:gdLst>
                <a:gd name="T0" fmla="*/ 2147483647 w 446"/>
                <a:gd name="T1" fmla="*/ 2147483647 h 1126"/>
                <a:gd name="T2" fmla="*/ 2147483647 w 446"/>
                <a:gd name="T3" fmla="*/ 2147483647 h 1126"/>
                <a:gd name="T4" fmla="*/ 0 w 446"/>
                <a:gd name="T5" fmla="*/ 0 h 1126"/>
                <a:gd name="T6" fmla="*/ 0 w 446"/>
                <a:gd name="T7" fmla="*/ 2147483647 h 1126"/>
                <a:gd name="T8" fmla="*/ 2147483647 w 446"/>
                <a:gd name="T9" fmla="*/ 2147483647 h 11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6"/>
                <a:gd name="T16" fmla="*/ 0 h 1126"/>
                <a:gd name="T17" fmla="*/ 446 w 446"/>
                <a:gd name="T18" fmla="*/ 1126 h 11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6" h="1126">
                  <a:moveTo>
                    <a:pt x="446" y="914"/>
                  </a:moveTo>
                  <a:lnTo>
                    <a:pt x="446" y="234"/>
                  </a:lnTo>
                  <a:lnTo>
                    <a:pt x="0" y="0"/>
                  </a:lnTo>
                  <a:lnTo>
                    <a:pt x="0" y="1126"/>
                  </a:lnTo>
                  <a:lnTo>
                    <a:pt x="446" y="914"/>
                  </a:ln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84" name="Line 6">
              <a:extLst>
                <a:ext uri="{FF2B5EF4-FFF2-40B4-BE49-F238E27FC236}">
                  <a16:creationId xmlns:a16="http://schemas.microsoft.com/office/drawing/2014/main" id="{08DCA07C-350D-5D4A-8C0E-8C467039A7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8475" y="2106612"/>
              <a:ext cx="3175" cy="3968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5" name="Rectangle 7">
              <a:extLst>
                <a:ext uri="{FF2B5EF4-FFF2-40B4-BE49-F238E27FC236}">
                  <a16:creationId xmlns:a16="http://schemas.microsoft.com/office/drawing/2014/main" id="{7D5BFD48-24FD-8B4E-82DE-97E13A19B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7800" y="3160712"/>
              <a:ext cx="127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f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86" name="Rectangle 8">
              <a:extLst>
                <a:ext uri="{FF2B5EF4-FFF2-40B4-BE49-F238E27FC236}">
                  <a16:creationId xmlns:a16="http://schemas.microsoft.com/office/drawing/2014/main" id="{487498EE-A1D1-AE49-9E3D-98156D119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200" y="1852612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87" name="Line 9">
              <a:extLst>
                <a:ext uri="{FF2B5EF4-FFF2-40B4-BE49-F238E27FC236}">
                  <a16:creationId xmlns:a16="http://schemas.microsoft.com/office/drawing/2014/main" id="{873D36E9-1A7D-7B4B-8145-B2069D3B0C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2106612"/>
              <a:ext cx="473075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8" name="Rectangle 10">
              <a:extLst>
                <a:ext uri="{FF2B5EF4-FFF2-40B4-BE49-F238E27FC236}">
                  <a16:creationId xmlns:a16="http://schemas.microsoft.com/office/drawing/2014/main" id="{E973C221-7E0A-614A-9087-E0FB963A8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500" y="2019300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89" name="Rectangle 11">
              <a:extLst>
                <a:ext uri="{FF2B5EF4-FFF2-40B4-BE49-F238E27FC236}">
                  <a16:creationId xmlns:a16="http://schemas.microsoft.com/office/drawing/2014/main" id="{8AFD29E4-4E0C-7245-A3EA-37B1DC0EBD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688" y="2503487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90" name="Rectangle 12">
              <a:extLst>
                <a:ext uri="{FF2B5EF4-FFF2-40B4-BE49-F238E27FC236}">
                  <a16:creationId xmlns:a16="http://schemas.microsoft.com/office/drawing/2014/main" id="{74077539-7476-6247-80E0-FADC4A406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425" y="2670175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91" name="Rectangle 13">
              <a:extLst>
                <a:ext uri="{FF2B5EF4-FFF2-40B4-BE49-F238E27FC236}">
                  <a16:creationId xmlns:a16="http://schemas.microsoft.com/office/drawing/2014/main" id="{3C502E1A-39C6-714A-B44E-678F7B4FBC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688" y="2903537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92" name="Rectangle 14">
              <a:extLst>
                <a:ext uri="{FF2B5EF4-FFF2-40B4-BE49-F238E27FC236}">
                  <a16:creationId xmlns:a16="http://schemas.microsoft.com/office/drawing/2014/main" id="{CD37557D-2817-ED4E-A660-7BD681080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425" y="3070225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93" name="Rectangle 15">
              <a:extLst>
                <a:ext uri="{FF2B5EF4-FFF2-40B4-BE49-F238E27FC236}">
                  <a16:creationId xmlns:a16="http://schemas.microsoft.com/office/drawing/2014/main" id="{0B668B90-D911-0240-BF91-94BD4499B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25" y="2611437"/>
              <a:ext cx="254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00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94" name="Rectangle 16">
              <a:extLst>
                <a:ext uri="{FF2B5EF4-FFF2-40B4-BE49-F238E27FC236}">
                  <a16:creationId xmlns:a16="http://schemas.microsoft.com/office/drawing/2014/main" id="{38991B52-6189-8742-8BA6-E459DD1A2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25" y="3008312"/>
              <a:ext cx="254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01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95" name="Freeform 21">
              <a:extLst>
                <a:ext uri="{FF2B5EF4-FFF2-40B4-BE49-F238E27FC236}">
                  <a16:creationId xmlns:a16="http://schemas.microsoft.com/office/drawing/2014/main" id="{E9D1B4D8-6D17-9441-A285-FEA4A00E23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5400" y="1676400"/>
              <a:ext cx="739775" cy="973137"/>
            </a:xfrm>
            <a:custGeom>
              <a:avLst/>
              <a:gdLst>
                <a:gd name="T0" fmla="*/ 0 w 531"/>
                <a:gd name="T1" fmla="*/ 0 h 574"/>
                <a:gd name="T2" fmla="*/ 2147483647 w 531"/>
                <a:gd name="T3" fmla="*/ 0 h 574"/>
                <a:gd name="T4" fmla="*/ 2147483647 w 531"/>
                <a:gd name="T5" fmla="*/ 2147483647 h 574"/>
                <a:gd name="T6" fmla="*/ 0 60000 65536"/>
                <a:gd name="T7" fmla="*/ 0 60000 65536"/>
                <a:gd name="T8" fmla="*/ 0 60000 65536"/>
                <a:gd name="T9" fmla="*/ 0 w 531"/>
                <a:gd name="T10" fmla="*/ 0 h 574"/>
                <a:gd name="T11" fmla="*/ 531 w 531"/>
                <a:gd name="T12" fmla="*/ 574 h 5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1" h="574">
                  <a:moveTo>
                    <a:pt x="0" y="0"/>
                  </a:moveTo>
                  <a:lnTo>
                    <a:pt x="531" y="0"/>
                  </a:lnTo>
                  <a:lnTo>
                    <a:pt x="531" y="574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6" name="Rectangle 23">
              <a:extLst>
                <a:ext uri="{FF2B5EF4-FFF2-40B4-BE49-F238E27FC236}">
                  <a16:creationId xmlns:a16="http://schemas.microsoft.com/office/drawing/2014/main" id="{494B7531-4582-4D48-9E17-293256B77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200" y="1446212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97" name="Line 24">
              <a:extLst>
                <a:ext uri="{FF2B5EF4-FFF2-40B4-BE49-F238E27FC236}">
                  <a16:creationId xmlns:a16="http://schemas.microsoft.com/office/drawing/2014/main" id="{C4AB2FE0-C11A-FD48-8B37-66FE7CDBF5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548062"/>
              <a:ext cx="325438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8" name="Line 25">
              <a:extLst>
                <a:ext uri="{FF2B5EF4-FFF2-40B4-BE49-F238E27FC236}">
                  <a16:creationId xmlns:a16="http://schemas.microsoft.com/office/drawing/2014/main" id="{6FF2393C-3466-8C43-9636-CB13D4F8B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944937"/>
              <a:ext cx="325438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9" name="Rectangle 26">
              <a:extLst>
                <a:ext uri="{FF2B5EF4-FFF2-40B4-BE49-F238E27FC236}">
                  <a16:creationId xmlns:a16="http://schemas.microsoft.com/office/drawing/2014/main" id="{347BD7B3-F4C1-DF49-B466-825CF68877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500" y="1612900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500" name="Rectangle 27">
              <a:extLst>
                <a:ext uri="{FF2B5EF4-FFF2-40B4-BE49-F238E27FC236}">
                  <a16:creationId xmlns:a16="http://schemas.microsoft.com/office/drawing/2014/main" id="{5C0CBF5A-5C73-CD46-AD1C-A79C7E9A5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688" y="3306762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501" name="Rectangle 28">
              <a:extLst>
                <a:ext uri="{FF2B5EF4-FFF2-40B4-BE49-F238E27FC236}">
                  <a16:creationId xmlns:a16="http://schemas.microsoft.com/office/drawing/2014/main" id="{AB33AD7E-2847-4C4A-93D4-A72E19813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425" y="3473450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502" name="Rectangle 29">
              <a:extLst>
                <a:ext uri="{FF2B5EF4-FFF2-40B4-BE49-F238E27FC236}">
                  <a16:creationId xmlns:a16="http://schemas.microsoft.com/office/drawing/2014/main" id="{31E7E140-3157-FD49-976E-A67A76EB0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688" y="3709987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503" name="Rectangle 30">
              <a:extLst>
                <a:ext uri="{FF2B5EF4-FFF2-40B4-BE49-F238E27FC236}">
                  <a16:creationId xmlns:a16="http://schemas.microsoft.com/office/drawing/2014/main" id="{F6571322-F4F7-B641-953D-D6F2A195D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425" y="3876675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3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504" name="Rectangle 31">
              <a:extLst>
                <a:ext uri="{FF2B5EF4-FFF2-40B4-BE49-F238E27FC236}">
                  <a16:creationId xmlns:a16="http://schemas.microsoft.com/office/drawing/2014/main" id="{F6B9493F-488D-0249-85FE-1F347DA8F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25" y="3414712"/>
              <a:ext cx="254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10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505" name="Rectangle 34">
              <a:extLst>
                <a:ext uri="{FF2B5EF4-FFF2-40B4-BE49-F238E27FC236}">
                  <a16:creationId xmlns:a16="http://schemas.microsoft.com/office/drawing/2014/main" id="{AD92F4C8-1009-CA47-9CC6-8DDC22194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25" y="3811587"/>
              <a:ext cx="254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11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4452" name="Group 3">
            <a:extLst>
              <a:ext uri="{FF2B5EF4-FFF2-40B4-BE49-F238E27FC236}">
                <a16:creationId xmlns:a16="http://schemas.microsoft.com/office/drawing/2014/main" id="{4C5ADE54-8C8F-DE46-A779-5CDFEA8BA653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1752600"/>
            <a:ext cx="1744663" cy="2559050"/>
            <a:chOff x="3581400" y="1524000"/>
            <a:chExt cx="1744662" cy="2559050"/>
          </a:xfrm>
        </p:grpSpPr>
        <p:sp>
          <p:nvSpPr>
            <p:cNvPr id="104457" name="Rectangle 18">
              <a:extLst>
                <a:ext uri="{FF2B5EF4-FFF2-40B4-BE49-F238E27FC236}">
                  <a16:creationId xmlns:a16="http://schemas.microsoft.com/office/drawing/2014/main" id="{FE7C8CBF-4D7F-E94C-85A3-BD6891A73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4262" y="2266950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58" name="Rectangle 19">
              <a:extLst>
                <a:ext uri="{FF2B5EF4-FFF2-40B4-BE49-F238E27FC236}">
                  <a16:creationId xmlns:a16="http://schemas.microsoft.com/office/drawing/2014/main" id="{C05C9EEB-6DC6-5D44-A721-C2B2D9523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587" y="2428875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59" name="Rectangle 20">
              <a:extLst>
                <a:ext uri="{FF2B5EF4-FFF2-40B4-BE49-F238E27FC236}">
                  <a16:creationId xmlns:a16="http://schemas.microsoft.com/office/drawing/2014/main" id="{16C865CE-778C-BD44-B004-B6B25A130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4262" y="2697163"/>
              <a:ext cx="2286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60" name="Rectangle 22">
              <a:extLst>
                <a:ext uri="{FF2B5EF4-FFF2-40B4-BE49-F238E27FC236}">
                  <a16:creationId xmlns:a16="http://schemas.microsoft.com/office/drawing/2014/main" id="{C7756393-C199-114D-8105-221542A48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587" y="286385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61" name="Line 32">
              <a:extLst>
                <a:ext uri="{FF2B5EF4-FFF2-40B4-BE49-F238E27FC236}">
                  <a16:creationId xmlns:a16="http://schemas.microsoft.com/office/drawing/2014/main" id="{06F50F2A-AEA1-7346-9BDA-31A1F73D8B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81400" y="2103438"/>
              <a:ext cx="1744662" cy="3175"/>
            </a:xfrm>
            <a:prstGeom prst="line">
              <a:avLst/>
            </a:prstGeom>
            <a:noFill/>
            <a:ln w="158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62" name="Line 33">
              <a:extLst>
                <a:ext uri="{FF2B5EF4-FFF2-40B4-BE49-F238E27FC236}">
                  <a16:creationId xmlns:a16="http://schemas.microsoft.com/office/drawing/2014/main" id="{D31D1C69-403D-5349-B86B-24953AA5B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48200" y="1524000"/>
              <a:ext cx="0" cy="2559050"/>
            </a:xfrm>
            <a:prstGeom prst="line">
              <a:avLst/>
            </a:prstGeom>
            <a:noFill/>
            <a:ln w="158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63" name="Rectangle 35">
              <a:extLst>
                <a:ext uri="{FF2B5EF4-FFF2-40B4-BE49-F238E27FC236}">
                  <a16:creationId xmlns:a16="http://schemas.microsoft.com/office/drawing/2014/main" id="{248CF7D8-D84E-9E4F-8D1B-230200510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062" y="231140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64" name="Rectangle 36">
              <a:extLst>
                <a:ext uri="{FF2B5EF4-FFF2-40B4-BE49-F238E27FC236}">
                  <a16:creationId xmlns:a16="http://schemas.microsoft.com/office/drawing/2014/main" id="{2452CF21-A156-8C44-AFBE-76AB2205B9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062" y="27416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65" name="Rectangle 37">
              <a:extLst>
                <a:ext uri="{FF2B5EF4-FFF2-40B4-BE49-F238E27FC236}">
                  <a16:creationId xmlns:a16="http://schemas.microsoft.com/office/drawing/2014/main" id="{D83AB0B1-CB14-D743-ABEC-8BBB4D940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062" y="317500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66" name="Rectangle 38">
              <a:extLst>
                <a:ext uri="{FF2B5EF4-FFF2-40B4-BE49-F238E27FC236}">
                  <a16:creationId xmlns:a16="http://schemas.microsoft.com/office/drawing/2014/main" id="{CE3CC814-723F-A746-90F8-5EFEE6605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062" y="36052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67" name="Rectangle 39">
              <a:extLst>
                <a:ext uri="{FF2B5EF4-FFF2-40B4-BE49-F238E27FC236}">
                  <a16:creationId xmlns:a16="http://schemas.microsoft.com/office/drawing/2014/main" id="{92B5E396-A4C4-034A-8175-C402F4C45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7" y="27416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68" name="Rectangle 40">
              <a:extLst>
                <a:ext uri="{FF2B5EF4-FFF2-40B4-BE49-F238E27FC236}">
                  <a16:creationId xmlns:a16="http://schemas.microsoft.com/office/drawing/2014/main" id="{0DDB0EC1-0713-4746-AF77-3F5108D44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7" y="317500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69" name="Rectangle 41">
              <a:extLst>
                <a:ext uri="{FF2B5EF4-FFF2-40B4-BE49-F238E27FC236}">
                  <a16:creationId xmlns:a16="http://schemas.microsoft.com/office/drawing/2014/main" id="{DDF65BF2-B14B-1C49-B977-6CA68D0F87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7" y="36052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0" name="Rectangle 42">
              <a:extLst>
                <a:ext uri="{FF2B5EF4-FFF2-40B4-BE49-F238E27FC236}">
                  <a16:creationId xmlns:a16="http://schemas.microsoft.com/office/drawing/2014/main" id="{32B4375B-E4BC-C84A-9CCE-B9D28DCA1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3800" y="1592263"/>
              <a:ext cx="1270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f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1" name="Rectangle 43">
              <a:extLst>
                <a:ext uri="{FF2B5EF4-FFF2-40B4-BE49-F238E27FC236}">
                  <a16:creationId xmlns:a16="http://schemas.microsoft.com/office/drawing/2014/main" id="{816C2F71-19B3-3A41-8017-A6F0895D1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6500" y="1592263"/>
              <a:ext cx="1778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2" name="Rectangle 44">
              <a:extLst>
                <a:ext uri="{FF2B5EF4-FFF2-40B4-BE49-F238E27FC236}">
                  <a16:creationId xmlns:a16="http://schemas.microsoft.com/office/drawing/2014/main" id="{66C72D8E-0DD3-B74F-AA16-4DFEDAC80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800" y="175895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3" name="Rectangle 45">
              <a:extLst>
                <a:ext uri="{FF2B5EF4-FFF2-40B4-BE49-F238E27FC236}">
                  <a16:creationId xmlns:a16="http://schemas.microsoft.com/office/drawing/2014/main" id="{D83FAF29-6D26-2543-B876-6BA4E6EC1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7" y="231140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4" name="Rectangle 46">
              <a:extLst>
                <a:ext uri="{FF2B5EF4-FFF2-40B4-BE49-F238E27FC236}">
                  <a16:creationId xmlns:a16="http://schemas.microsoft.com/office/drawing/2014/main" id="{28E8C9F4-CB68-454A-8DAB-EA1A935740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8775" y="1592263"/>
              <a:ext cx="1778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5" name="Rectangle 47">
              <a:extLst>
                <a:ext uri="{FF2B5EF4-FFF2-40B4-BE49-F238E27FC236}">
                  <a16:creationId xmlns:a16="http://schemas.microsoft.com/office/drawing/2014/main" id="{CB66ECD6-BE50-DD41-83A9-9AD757EE85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9900" y="175895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6" name="Rectangle 48">
              <a:extLst>
                <a:ext uri="{FF2B5EF4-FFF2-40B4-BE49-F238E27FC236}">
                  <a16:creationId xmlns:a16="http://schemas.microsoft.com/office/drawing/2014/main" id="{9B892A94-EEF2-4045-AD99-F02B87A9B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9500" y="3130550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7" name="Rectangle 49">
              <a:extLst>
                <a:ext uri="{FF2B5EF4-FFF2-40B4-BE49-F238E27FC236}">
                  <a16:creationId xmlns:a16="http://schemas.microsoft.com/office/drawing/2014/main" id="{60170290-6BEF-EF4D-A8C6-5F36749BAF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5237" y="32940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8" name="Rectangle 50">
              <a:extLst>
                <a:ext uri="{FF2B5EF4-FFF2-40B4-BE49-F238E27FC236}">
                  <a16:creationId xmlns:a16="http://schemas.microsoft.com/office/drawing/2014/main" id="{E6A2E141-F7B9-634F-8854-B2FF45F846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9500" y="3560763"/>
              <a:ext cx="2286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4479" name="Rectangle 51">
              <a:extLst>
                <a:ext uri="{FF2B5EF4-FFF2-40B4-BE49-F238E27FC236}">
                  <a16:creationId xmlns:a16="http://schemas.microsoft.com/office/drawing/2014/main" id="{CA557247-12C1-9E4D-A815-6F751B0BB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5237" y="372745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3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104453" name="Rectangle 52">
            <a:extLst>
              <a:ext uri="{FF2B5EF4-FFF2-40B4-BE49-F238E27FC236}">
                <a16:creationId xmlns:a16="http://schemas.microsoft.com/office/drawing/2014/main" id="{D35A20DE-8508-EC41-BBB8-2FC87DE46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066800"/>
            <a:ext cx="19891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Graphic symbol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4454" name="Text Box 53">
            <a:extLst>
              <a:ext uri="{FF2B5EF4-FFF2-40B4-BE49-F238E27FC236}">
                <a16:creationId xmlns:a16="http://schemas.microsoft.com/office/drawing/2014/main" id="{FDB0441E-30DA-0442-8C76-9B324B598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28600"/>
            <a:ext cx="4629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3600">
                <a:solidFill>
                  <a:srgbClr val="000066"/>
                </a:solidFill>
              </a:rPr>
              <a:t>4-to-1 Multiplexer</a:t>
            </a:r>
          </a:p>
        </p:txBody>
      </p:sp>
      <p:sp>
        <p:nvSpPr>
          <p:cNvPr id="104455" name="Left Brace 5">
            <a:extLst>
              <a:ext uri="{FF2B5EF4-FFF2-40B4-BE49-F238E27FC236}">
                <a16:creationId xmlns:a16="http://schemas.microsoft.com/office/drawing/2014/main" id="{B2448E4B-3B4D-DD4E-B4BF-726C61C763D3}"/>
              </a:ext>
            </a:extLst>
          </p:cNvPr>
          <p:cNvSpPr>
            <a:spLocks/>
          </p:cNvSpPr>
          <p:nvPr/>
        </p:nvSpPr>
        <p:spPr bwMode="auto">
          <a:xfrm>
            <a:off x="1219200" y="1600200"/>
            <a:ext cx="228600" cy="6096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4456" name="TextBox 6">
            <a:extLst>
              <a:ext uri="{FF2B5EF4-FFF2-40B4-BE49-F238E27FC236}">
                <a16:creationId xmlns:a16="http://schemas.microsoft.com/office/drawing/2014/main" id="{E6AE1BC8-3855-1C45-8AD0-339CEAB48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1600200"/>
            <a:ext cx="414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11EC1635-415A-1044-925D-593636EE4D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629775" cy="1143000"/>
          </a:xfrm>
        </p:spPr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Register Transfer L</a:t>
            </a:r>
            <a:r>
              <a:rPr lang="pl-PL" altLang="en-US" sz="3200">
                <a:ea typeface="ＭＳ Ｐゴシック" panose="020B0600070205080204" pitchFamily="34" charset="-128"/>
              </a:rPr>
              <a:t>evel</a:t>
            </a:r>
            <a:r>
              <a:rPr lang="en-US" altLang="en-US" sz="3200">
                <a:ea typeface="ＭＳ Ｐゴシック" panose="020B0600070205080204" pitchFamily="34" charset="-128"/>
              </a:rPr>
              <a:t> (RTL) Design Description</a:t>
            </a:r>
            <a:endParaRPr lang="en-US" altLang="en-US" sz="3200" i="1">
              <a:ea typeface="ＭＳ Ｐゴシック" panose="020B0600070205080204" pitchFamily="34" charset="-128"/>
            </a:endParaRPr>
          </a:p>
        </p:txBody>
      </p:sp>
      <p:sp>
        <p:nvSpPr>
          <p:cNvPr id="47106" name="AutoShape 7">
            <a:extLst>
              <a:ext uri="{FF2B5EF4-FFF2-40B4-BE49-F238E27FC236}">
                <a16:creationId xmlns:a16="http://schemas.microsoft.com/office/drawing/2014/main" id="{670111A6-077B-554A-803B-DAF7AAE40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050" y="2647950"/>
            <a:ext cx="1447800" cy="762000"/>
          </a:xfrm>
          <a:prstGeom prst="cloudCallout">
            <a:avLst>
              <a:gd name="adj1" fmla="val -43750"/>
              <a:gd name="adj2" fmla="val 7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endParaRPr lang="pl-PL" altLang="en-US" sz="1400">
              <a:solidFill>
                <a:srgbClr val="402000"/>
              </a:solidFill>
            </a:endParaRPr>
          </a:p>
        </p:txBody>
      </p:sp>
      <p:grpSp>
        <p:nvGrpSpPr>
          <p:cNvPr id="47107" name="Group 8">
            <a:extLst>
              <a:ext uri="{FF2B5EF4-FFF2-40B4-BE49-F238E27FC236}">
                <a16:creationId xmlns:a16="http://schemas.microsoft.com/office/drawing/2014/main" id="{034817AD-4813-C644-A9E4-DF05B568A188}"/>
              </a:ext>
            </a:extLst>
          </p:cNvPr>
          <p:cNvGrpSpPr>
            <a:grpSpLocks/>
          </p:cNvGrpSpPr>
          <p:nvPr/>
        </p:nvGrpSpPr>
        <p:grpSpPr bwMode="auto">
          <a:xfrm>
            <a:off x="1314450" y="2405063"/>
            <a:ext cx="2971800" cy="1614487"/>
            <a:chOff x="912" y="1815"/>
            <a:chExt cx="1872" cy="1017"/>
          </a:xfrm>
        </p:grpSpPr>
        <p:sp>
          <p:nvSpPr>
            <p:cNvPr id="159753" name="Cloud">
              <a:extLst>
                <a:ext uri="{FF2B5EF4-FFF2-40B4-BE49-F238E27FC236}">
                  <a16:creationId xmlns:a16="http://schemas.microsoft.com/office/drawing/2014/main" id="{BD43A2E4-CBC6-4149-83B9-E9A696F40B42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1392" y="1815"/>
              <a:ext cx="1392" cy="1017"/>
            </a:xfrm>
            <a:custGeom>
              <a:avLst/>
              <a:gdLst>
                <a:gd name="T0" fmla="*/ 4 w 21600"/>
                <a:gd name="T1" fmla="*/ 509 h 21600"/>
                <a:gd name="T2" fmla="*/ 696 w 21600"/>
                <a:gd name="T3" fmla="*/ 1016 h 21600"/>
                <a:gd name="T4" fmla="*/ 1391 w 21600"/>
                <a:gd name="T5" fmla="*/ 509 h 21600"/>
                <a:gd name="T6" fmla="*/ 696 w 21600"/>
                <a:gd name="T7" fmla="*/ 58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9 w 21600"/>
                <a:gd name="T13" fmla="*/ 3271 h 21600"/>
                <a:gd name="T14" fmla="*/ 17084 w 21600"/>
                <a:gd name="T15" fmla="*/ 1733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7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2" name="Text Box 10">
              <a:extLst>
                <a:ext uri="{FF2B5EF4-FFF2-40B4-BE49-F238E27FC236}">
                  <a16:creationId xmlns:a16="http://schemas.microsoft.com/office/drawing/2014/main" id="{1D8C732F-A988-5343-8C75-D99C7E3D19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160"/>
              <a:ext cx="18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</a:pPr>
              <a:r>
                <a:rPr lang="en-US" altLang="en-US" sz="1800" b="1">
                  <a:solidFill>
                    <a:srgbClr val="402000"/>
                  </a:solidFill>
                </a:rPr>
                <a:t>            Combinational </a:t>
              </a:r>
            </a:p>
            <a:p>
              <a:pPr algn="ctr">
                <a:spcBef>
                  <a:spcPct val="0"/>
                </a:spcBef>
              </a:pPr>
              <a:r>
                <a:rPr lang="en-US" altLang="en-US" sz="1800" b="1">
                  <a:solidFill>
                    <a:srgbClr val="402000"/>
                  </a:solidFill>
                </a:rPr>
                <a:t>           Logic</a:t>
              </a:r>
            </a:p>
          </p:txBody>
        </p:sp>
      </p:grpSp>
      <p:sp>
        <p:nvSpPr>
          <p:cNvPr id="47108" name="AutoShape 14">
            <a:extLst>
              <a:ext uri="{FF2B5EF4-FFF2-40B4-BE49-F238E27FC236}">
                <a16:creationId xmlns:a16="http://schemas.microsoft.com/office/drawing/2014/main" id="{6485F68C-348A-DE4C-A1A8-16C221DE0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650" y="2724150"/>
            <a:ext cx="1447800" cy="762000"/>
          </a:xfrm>
          <a:prstGeom prst="cloudCallout">
            <a:avLst>
              <a:gd name="adj1" fmla="val -43750"/>
              <a:gd name="adj2" fmla="val 7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endParaRPr lang="pl-PL" altLang="en-US" sz="1400">
              <a:solidFill>
                <a:srgbClr val="402000"/>
              </a:solidFill>
            </a:endParaRPr>
          </a:p>
        </p:txBody>
      </p:sp>
      <p:grpSp>
        <p:nvGrpSpPr>
          <p:cNvPr id="47109" name="Group 15">
            <a:extLst>
              <a:ext uri="{FF2B5EF4-FFF2-40B4-BE49-F238E27FC236}">
                <a16:creationId xmlns:a16="http://schemas.microsoft.com/office/drawing/2014/main" id="{F8DCCB34-156B-064D-90D7-3580C603D490}"/>
              </a:ext>
            </a:extLst>
          </p:cNvPr>
          <p:cNvGrpSpPr>
            <a:grpSpLocks/>
          </p:cNvGrpSpPr>
          <p:nvPr/>
        </p:nvGrpSpPr>
        <p:grpSpPr bwMode="auto">
          <a:xfrm>
            <a:off x="5429250" y="2481263"/>
            <a:ext cx="2971800" cy="1614487"/>
            <a:chOff x="912" y="1815"/>
            <a:chExt cx="1872" cy="1017"/>
          </a:xfrm>
        </p:grpSpPr>
        <p:sp>
          <p:nvSpPr>
            <p:cNvPr id="159760" name="Cloud">
              <a:extLst>
                <a:ext uri="{FF2B5EF4-FFF2-40B4-BE49-F238E27FC236}">
                  <a16:creationId xmlns:a16="http://schemas.microsoft.com/office/drawing/2014/main" id="{CB260C98-928D-2F43-9799-80D53A2DD5D1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1392" y="1815"/>
              <a:ext cx="1392" cy="1017"/>
            </a:xfrm>
            <a:custGeom>
              <a:avLst/>
              <a:gdLst>
                <a:gd name="T0" fmla="*/ 4 w 21600"/>
                <a:gd name="T1" fmla="*/ 509 h 21600"/>
                <a:gd name="T2" fmla="*/ 696 w 21600"/>
                <a:gd name="T3" fmla="*/ 1016 h 21600"/>
                <a:gd name="T4" fmla="*/ 1391 w 21600"/>
                <a:gd name="T5" fmla="*/ 509 h 21600"/>
                <a:gd name="T6" fmla="*/ 696 w 21600"/>
                <a:gd name="T7" fmla="*/ 58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9 w 21600"/>
                <a:gd name="T13" fmla="*/ 3271 h 21600"/>
                <a:gd name="T14" fmla="*/ 17084 w 21600"/>
                <a:gd name="T15" fmla="*/ 1733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7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0" name="Text Box 17">
              <a:extLst>
                <a:ext uri="{FF2B5EF4-FFF2-40B4-BE49-F238E27FC236}">
                  <a16:creationId xmlns:a16="http://schemas.microsoft.com/office/drawing/2014/main" id="{B3F16CA0-D33B-114C-A836-04865C6C8C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160"/>
              <a:ext cx="18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</a:pPr>
              <a:r>
                <a:rPr lang="en-US" altLang="en-US" sz="1800" b="1">
                  <a:solidFill>
                    <a:srgbClr val="402000"/>
                  </a:solidFill>
                </a:rPr>
                <a:t>              Combinational </a:t>
              </a:r>
            </a:p>
            <a:p>
              <a:pPr algn="ctr">
                <a:spcBef>
                  <a:spcPct val="0"/>
                </a:spcBef>
              </a:pPr>
              <a:r>
                <a:rPr lang="en-US" altLang="en-US" sz="1800" b="1">
                  <a:solidFill>
                    <a:srgbClr val="402000"/>
                  </a:solidFill>
                </a:rPr>
                <a:t>           Logic</a:t>
              </a:r>
            </a:p>
          </p:txBody>
        </p:sp>
      </p:grpSp>
      <p:sp>
        <p:nvSpPr>
          <p:cNvPr id="47110" name="Line 18">
            <a:extLst>
              <a:ext uri="{FF2B5EF4-FFF2-40B4-BE49-F238E27FC236}">
                <a16:creationId xmlns:a16="http://schemas.microsoft.com/office/drawing/2014/main" id="{2AB81145-FD00-C04A-B045-FA4900A24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250" y="310515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Line 19">
            <a:extLst>
              <a:ext uri="{FF2B5EF4-FFF2-40B4-BE49-F238E27FC236}">
                <a16:creationId xmlns:a16="http://schemas.microsoft.com/office/drawing/2014/main" id="{FB9B915F-E82B-4A41-A99C-9A6D26FE53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6250" y="310515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Text Box 20">
            <a:extLst>
              <a:ext uri="{FF2B5EF4-FFF2-40B4-BE49-F238E27FC236}">
                <a16:creationId xmlns:a16="http://schemas.microsoft.com/office/drawing/2014/main" id="{E07F2289-941F-A34F-82F7-74ED49FE4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1816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402000"/>
                </a:solidFill>
              </a:rPr>
              <a:t>Registers</a:t>
            </a:r>
          </a:p>
        </p:txBody>
      </p:sp>
      <p:sp>
        <p:nvSpPr>
          <p:cNvPr id="47113" name="Line 21">
            <a:extLst>
              <a:ext uri="{FF2B5EF4-FFF2-40B4-BE49-F238E27FC236}">
                <a16:creationId xmlns:a16="http://schemas.microsoft.com/office/drawing/2014/main" id="{FE032C1E-BB56-6F4A-BE0C-44F0913569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24000" y="4038600"/>
            <a:ext cx="137160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Line 22">
            <a:extLst>
              <a:ext uri="{FF2B5EF4-FFF2-40B4-BE49-F238E27FC236}">
                <a16:creationId xmlns:a16="http://schemas.microsoft.com/office/drawing/2014/main" id="{710FC6CB-CD13-8346-AB61-21CDB6426B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962400"/>
            <a:ext cx="91440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Text Box 23">
            <a:extLst>
              <a:ext uri="{FF2B5EF4-FFF2-40B4-BE49-F238E27FC236}">
                <a16:creationId xmlns:a16="http://schemas.microsoft.com/office/drawing/2014/main" id="{87E21F6A-0429-E344-A1C6-B94710D3C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2743200"/>
            <a:ext cx="2057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402000"/>
                </a:solidFill>
              </a:rPr>
              <a:t>…</a:t>
            </a:r>
          </a:p>
        </p:txBody>
      </p:sp>
      <p:sp>
        <p:nvSpPr>
          <p:cNvPr id="47116" name="Text Box 25">
            <a:extLst>
              <a:ext uri="{FF2B5EF4-FFF2-40B4-BE49-F238E27FC236}">
                <a16:creationId xmlns:a16="http://schemas.microsoft.com/office/drawing/2014/main" id="{9D963B80-F403-6C40-8D27-E44EBFE6D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25" y="1143000"/>
            <a:ext cx="272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A50021"/>
                </a:solidFill>
              </a:rPr>
              <a:t>Today</a:t>
            </a:r>
            <a:r>
              <a:rPr lang="ja-JP" altLang="en-US" b="1">
                <a:solidFill>
                  <a:srgbClr val="A50021"/>
                </a:solidFill>
              </a:rPr>
              <a:t>’</a:t>
            </a:r>
            <a:r>
              <a:rPr lang="en-US" altLang="ja-JP" b="1">
                <a:solidFill>
                  <a:srgbClr val="A50021"/>
                </a:solidFill>
              </a:rPr>
              <a:t>s Topic</a:t>
            </a:r>
            <a:endParaRPr lang="en-US" altLang="en-US" b="1">
              <a:solidFill>
                <a:srgbClr val="A50021"/>
              </a:solidFill>
            </a:endParaRPr>
          </a:p>
        </p:txBody>
      </p:sp>
      <p:sp>
        <p:nvSpPr>
          <p:cNvPr id="47117" name="Line 26">
            <a:extLst>
              <a:ext uri="{FF2B5EF4-FFF2-40B4-BE49-F238E27FC236}">
                <a16:creationId xmlns:a16="http://schemas.microsoft.com/office/drawing/2014/main" id="{BBA07515-E536-DD44-9E95-F4F015F2B5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1676400"/>
            <a:ext cx="6096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Line 27">
            <a:extLst>
              <a:ext uri="{FF2B5EF4-FFF2-40B4-BE49-F238E27FC236}">
                <a16:creationId xmlns:a16="http://schemas.microsoft.com/office/drawing/2014/main" id="{3101AD58-E6A1-5C4F-8311-3AE3CDB6B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676400"/>
            <a:ext cx="19050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19" name="Group 32">
            <a:extLst>
              <a:ext uri="{FF2B5EF4-FFF2-40B4-BE49-F238E27FC236}">
                <a16:creationId xmlns:a16="http://schemas.microsoft.com/office/drawing/2014/main" id="{BCCAAED8-F479-A84E-86D3-D9D7DDA11285}"/>
              </a:ext>
            </a:extLst>
          </p:cNvPr>
          <p:cNvGrpSpPr>
            <a:grpSpLocks/>
          </p:cNvGrpSpPr>
          <p:nvPr/>
        </p:nvGrpSpPr>
        <p:grpSpPr bwMode="auto">
          <a:xfrm>
            <a:off x="800100" y="2343150"/>
            <a:ext cx="819150" cy="2286000"/>
            <a:chOff x="504" y="1476"/>
            <a:chExt cx="516" cy="1440"/>
          </a:xfrm>
        </p:grpSpPr>
        <p:sp>
          <p:nvSpPr>
            <p:cNvPr id="47126" name="Rectangle 5">
              <a:extLst>
                <a:ext uri="{FF2B5EF4-FFF2-40B4-BE49-F238E27FC236}">
                  <a16:creationId xmlns:a16="http://schemas.microsoft.com/office/drawing/2014/main" id="{759578C3-932E-F64B-A63C-E6F244E4C3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1476"/>
              <a:ext cx="516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1600">
                <a:solidFill>
                  <a:srgbClr val="402000"/>
                </a:solidFill>
              </a:endParaRPr>
            </a:p>
          </p:txBody>
        </p:sp>
        <p:sp>
          <p:nvSpPr>
            <p:cNvPr id="47127" name="AutoShape 28">
              <a:extLst>
                <a:ext uri="{FF2B5EF4-FFF2-40B4-BE49-F238E27FC236}">
                  <a16:creationId xmlns:a16="http://schemas.microsoft.com/office/drawing/2014/main" id="{346824AB-E625-CC43-B12C-1426EF803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388"/>
              <a:ext cx="144" cy="96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1600">
                <a:solidFill>
                  <a:srgbClr val="402000"/>
                </a:solidFill>
              </a:endParaRPr>
            </a:p>
          </p:txBody>
        </p:sp>
        <p:sp>
          <p:nvSpPr>
            <p:cNvPr id="47128" name="Line 29">
              <a:extLst>
                <a:ext uri="{FF2B5EF4-FFF2-40B4-BE49-F238E27FC236}">
                  <a16:creationId xmlns:a16="http://schemas.microsoft.com/office/drawing/2014/main" id="{C87B8047-B179-0F40-93AB-842622879A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8" y="248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20" name="Line 31">
            <a:extLst>
              <a:ext uri="{FF2B5EF4-FFF2-40B4-BE49-F238E27FC236}">
                <a16:creationId xmlns:a16="http://schemas.microsoft.com/office/drawing/2014/main" id="{D42D8D27-307B-704D-B193-F7B07C8FC2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575" y="3114675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7121" name="Group 33">
            <a:extLst>
              <a:ext uri="{FF2B5EF4-FFF2-40B4-BE49-F238E27FC236}">
                <a16:creationId xmlns:a16="http://schemas.microsoft.com/office/drawing/2014/main" id="{0043B354-CCC8-164E-B9CA-0FEBEC46F98F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362200"/>
            <a:ext cx="819150" cy="2286000"/>
            <a:chOff x="504" y="1476"/>
            <a:chExt cx="516" cy="1440"/>
          </a:xfrm>
        </p:grpSpPr>
        <p:sp>
          <p:nvSpPr>
            <p:cNvPr id="47123" name="Rectangle 34">
              <a:extLst>
                <a:ext uri="{FF2B5EF4-FFF2-40B4-BE49-F238E27FC236}">
                  <a16:creationId xmlns:a16="http://schemas.microsoft.com/office/drawing/2014/main" id="{AFAED009-AF31-4C48-8539-943100259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1476"/>
              <a:ext cx="516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1600">
                <a:solidFill>
                  <a:srgbClr val="402000"/>
                </a:solidFill>
              </a:endParaRPr>
            </a:p>
          </p:txBody>
        </p:sp>
        <p:sp>
          <p:nvSpPr>
            <p:cNvPr id="47124" name="AutoShape 35">
              <a:extLst>
                <a:ext uri="{FF2B5EF4-FFF2-40B4-BE49-F238E27FC236}">
                  <a16:creationId xmlns:a16="http://schemas.microsoft.com/office/drawing/2014/main" id="{A40CB01D-514C-0B4A-A73F-9F5EA62D0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388"/>
              <a:ext cx="144" cy="96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1600">
                <a:solidFill>
                  <a:srgbClr val="402000"/>
                </a:solidFill>
              </a:endParaRPr>
            </a:p>
          </p:txBody>
        </p:sp>
        <p:sp>
          <p:nvSpPr>
            <p:cNvPr id="47125" name="Line 36">
              <a:extLst>
                <a:ext uri="{FF2B5EF4-FFF2-40B4-BE49-F238E27FC236}">
                  <a16:creationId xmlns:a16="http://schemas.microsoft.com/office/drawing/2014/main" id="{45B05172-7885-0D42-A68B-BBDD4FC060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8" y="248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22" name="Line 37">
            <a:extLst>
              <a:ext uri="{FF2B5EF4-FFF2-40B4-BE49-F238E27FC236}">
                <a16:creationId xmlns:a16="http://schemas.microsoft.com/office/drawing/2014/main" id="{A2111546-96DC-9A40-9E37-7D97D47091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1242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Footer Placeholder 3">
            <a:extLst>
              <a:ext uri="{FF2B5EF4-FFF2-40B4-BE49-F238E27FC236}">
                <a16:creationId xmlns:a16="http://schemas.microsoft.com/office/drawing/2014/main" id="{326AE28C-6639-4C49-9975-6FF44EF07D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05474" name="Rectangle 17">
            <a:extLst>
              <a:ext uri="{FF2B5EF4-FFF2-40B4-BE49-F238E27FC236}">
                <a16:creationId xmlns:a16="http://schemas.microsoft.com/office/drawing/2014/main" id="{C26739D8-6952-CC4A-9D81-2E824F59C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066800"/>
            <a:ext cx="149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(b) Truth table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105475" name="Group 4">
            <a:extLst>
              <a:ext uri="{FF2B5EF4-FFF2-40B4-BE49-F238E27FC236}">
                <a16:creationId xmlns:a16="http://schemas.microsoft.com/office/drawing/2014/main" id="{8A0D1FAC-6310-AA44-B0B5-1541EB80FE9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524000"/>
            <a:ext cx="1916113" cy="2860675"/>
            <a:chOff x="928688" y="1446212"/>
            <a:chExt cx="1916112" cy="2860675"/>
          </a:xfrm>
        </p:grpSpPr>
        <p:sp>
          <p:nvSpPr>
            <p:cNvPr id="105505" name="Line 2">
              <a:extLst>
                <a:ext uri="{FF2B5EF4-FFF2-40B4-BE49-F238E27FC236}">
                  <a16:creationId xmlns:a16="http://schemas.microsoft.com/office/drawing/2014/main" id="{0D11487D-A9F7-9446-9277-F4A080C060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2757487"/>
              <a:ext cx="325438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06" name="Line 3">
              <a:extLst>
                <a:ext uri="{FF2B5EF4-FFF2-40B4-BE49-F238E27FC236}">
                  <a16:creationId xmlns:a16="http://schemas.microsoft.com/office/drawing/2014/main" id="{EE88B6E9-C6F2-9140-AC13-9B9E8CFD2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154362"/>
              <a:ext cx="325438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07" name="Line 4">
              <a:extLst>
                <a:ext uri="{FF2B5EF4-FFF2-40B4-BE49-F238E27FC236}">
                  <a16:creationId xmlns:a16="http://schemas.microsoft.com/office/drawing/2014/main" id="{0756CE4C-DC54-964B-BA4A-39D0D54573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52663" y="3371850"/>
              <a:ext cx="32543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08" name="Freeform 5">
              <a:extLst>
                <a:ext uri="{FF2B5EF4-FFF2-40B4-BE49-F238E27FC236}">
                  <a16:creationId xmlns:a16="http://schemas.microsoft.com/office/drawing/2014/main" id="{6503B435-5E4E-AB48-BF46-C98473A32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38" y="2395537"/>
              <a:ext cx="620712" cy="1911350"/>
            </a:xfrm>
            <a:custGeom>
              <a:avLst/>
              <a:gdLst>
                <a:gd name="T0" fmla="*/ 2147483647 w 446"/>
                <a:gd name="T1" fmla="*/ 2147483647 h 1126"/>
                <a:gd name="T2" fmla="*/ 2147483647 w 446"/>
                <a:gd name="T3" fmla="*/ 2147483647 h 1126"/>
                <a:gd name="T4" fmla="*/ 0 w 446"/>
                <a:gd name="T5" fmla="*/ 0 h 1126"/>
                <a:gd name="T6" fmla="*/ 0 w 446"/>
                <a:gd name="T7" fmla="*/ 2147483647 h 1126"/>
                <a:gd name="T8" fmla="*/ 2147483647 w 446"/>
                <a:gd name="T9" fmla="*/ 2147483647 h 11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6"/>
                <a:gd name="T16" fmla="*/ 0 h 1126"/>
                <a:gd name="T17" fmla="*/ 446 w 446"/>
                <a:gd name="T18" fmla="*/ 1126 h 11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6" h="1126">
                  <a:moveTo>
                    <a:pt x="446" y="914"/>
                  </a:moveTo>
                  <a:lnTo>
                    <a:pt x="446" y="234"/>
                  </a:lnTo>
                  <a:lnTo>
                    <a:pt x="0" y="0"/>
                  </a:lnTo>
                  <a:lnTo>
                    <a:pt x="0" y="1126"/>
                  </a:lnTo>
                  <a:lnTo>
                    <a:pt x="446" y="914"/>
                  </a:ln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9" name="Line 6">
              <a:extLst>
                <a:ext uri="{FF2B5EF4-FFF2-40B4-BE49-F238E27FC236}">
                  <a16:creationId xmlns:a16="http://schemas.microsoft.com/office/drawing/2014/main" id="{4F9A4E22-C4CF-DD43-B567-BFCA5F517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8475" y="2106612"/>
              <a:ext cx="3175" cy="3968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10" name="Rectangle 7">
              <a:extLst>
                <a:ext uri="{FF2B5EF4-FFF2-40B4-BE49-F238E27FC236}">
                  <a16:creationId xmlns:a16="http://schemas.microsoft.com/office/drawing/2014/main" id="{0FFECA84-1E4A-D844-A767-EEDB58305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7800" y="3160712"/>
              <a:ext cx="127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f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11" name="Rectangle 8">
              <a:extLst>
                <a:ext uri="{FF2B5EF4-FFF2-40B4-BE49-F238E27FC236}">
                  <a16:creationId xmlns:a16="http://schemas.microsoft.com/office/drawing/2014/main" id="{4ACE23B6-51F1-F747-93F4-E58AC5A98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200" y="1852612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12" name="Line 9">
              <a:extLst>
                <a:ext uri="{FF2B5EF4-FFF2-40B4-BE49-F238E27FC236}">
                  <a16:creationId xmlns:a16="http://schemas.microsoft.com/office/drawing/2014/main" id="{80672227-406D-1241-8D0B-40C665E77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2106612"/>
              <a:ext cx="473075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13" name="Rectangle 10">
              <a:extLst>
                <a:ext uri="{FF2B5EF4-FFF2-40B4-BE49-F238E27FC236}">
                  <a16:creationId xmlns:a16="http://schemas.microsoft.com/office/drawing/2014/main" id="{66399AF3-8EDC-DB41-B451-65291092C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500" y="2019300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14" name="Rectangle 11">
              <a:extLst>
                <a:ext uri="{FF2B5EF4-FFF2-40B4-BE49-F238E27FC236}">
                  <a16:creationId xmlns:a16="http://schemas.microsoft.com/office/drawing/2014/main" id="{39217FE2-6EDB-AC44-A5E5-30CFBDD58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688" y="2503487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15" name="Rectangle 12">
              <a:extLst>
                <a:ext uri="{FF2B5EF4-FFF2-40B4-BE49-F238E27FC236}">
                  <a16:creationId xmlns:a16="http://schemas.microsoft.com/office/drawing/2014/main" id="{E3A80EF6-AC2A-8248-9BA9-DE54C3182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425" y="2670175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16" name="Rectangle 13">
              <a:extLst>
                <a:ext uri="{FF2B5EF4-FFF2-40B4-BE49-F238E27FC236}">
                  <a16:creationId xmlns:a16="http://schemas.microsoft.com/office/drawing/2014/main" id="{46F98836-7BA1-114E-9A58-9A9FA9EE4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688" y="2903537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17" name="Rectangle 14">
              <a:extLst>
                <a:ext uri="{FF2B5EF4-FFF2-40B4-BE49-F238E27FC236}">
                  <a16:creationId xmlns:a16="http://schemas.microsoft.com/office/drawing/2014/main" id="{EBED3AC7-D81B-574E-AABE-7A559E857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425" y="3070225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18" name="Rectangle 15">
              <a:extLst>
                <a:ext uri="{FF2B5EF4-FFF2-40B4-BE49-F238E27FC236}">
                  <a16:creationId xmlns:a16="http://schemas.microsoft.com/office/drawing/2014/main" id="{25324320-595B-2A4C-8DDF-2DC90A9EC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25" y="2611437"/>
              <a:ext cx="254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00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19" name="Rectangle 16">
              <a:extLst>
                <a:ext uri="{FF2B5EF4-FFF2-40B4-BE49-F238E27FC236}">
                  <a16:creationId xmlns:a16="http://schemas.microsoft.com/office/drawing/2014/main" id="{7378200D-3286-FE42-81EC-4C1B5E455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25" y="3008312"/>
              <a:ext cx="254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01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20" name="Freeform 21">
              <a:extLst>
                <a:ext uri="{FF2B5EF4-FFF2-40B4-BE49-F238E27FC236}">
                  <a16:creationId xmlns:a16="http://schemas.microsoft.com/office/drawing/2014/main" id="{2F581D21-FEC4-274F-A5D9-AE5FC9D5A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5400" y="1676400"/>
              <a:ext cx="739775" cy="973137"/>
            </a:xfrm>
            <a:custGeom>
              <a:avLst/>
              <a:gdLst>
                <a:gd name="T0" fmla="*/ 0 w 531"/>
                <a:gd name="T1" fmla="*/ 0 h 574"/>
                <a:gd name="T2" fmla="*/ 2147483647 w 531"/>
                <a:gd name="T3" fmla="*/ 0 h 574"/>
                <a:gd name="T4" fmla="*/ 2147483647 w 531"/>
                <a:gd name="T5" fmla="*/ 2147483647 h 574"/>
                <a:gd name="T6" fmla="*/ 0 60000 65536"/>
                <a:gd name="T7" fmla="*/ 0 60000 65536"/>
                <a:gd name="T8" fmla="*/ 0 60000 65536"/>
                <a:gd name="T9" fmla="*/ 0 w 531"/>
                <a:gd name="T10" fmla="*/ 0 h 574"/>
                <a:gd name="T11" fmla="*/ 531 w 531"/>
                <a:gd name="T12" fmla="*/ 574 h 5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1" h="574">
                  <a:moveTo>
                    <a:pt x="0" y="0"/>
                  </a:moveTo>
                  <a:lnTo>
                    <a:pt x="531" y="0"/>
                  </a:lnTo>
                  <a:lnTo>
                    <a:pt x="531" y="574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21" name="Rectangle 23">
              <a:extLst>
                <a:ext uri="{FF2B5EF4-FFF2-40B4-BE49-F238E27FC236}">
                  <a16:creationId xmlns:a16="http://schemas.microsoft.com/office/drawing/2014/main" id="{1F100CA9-C87E-1E4F-8AEF-DB7A74470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200" y="1446212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22" name="Line 24">
              <a:extLst>
                <a:ext uri="{FF2B5EF4-FFF2-40B4-BE49-F238E27FC236}">
                  <a16:creationId xmlns:a16="http://schemas.microsoft.com/office/drawing/2014/main" id="{5C603F6E-A375-0548-A0AA-47712DAFA3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548062"/>
              <a:ext cx="325438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23" name="Line 25">
              <a:extLst>
                <a:ext uri="{FF2B5EF4-FFF2-40B4-BE49-F238E27FC236}">
                  <a16:creationId xmlns:a16="http://schemas.microsoft.com/office/drawing/2014/main" id="{91EBF0C7-2F36-E542-98AC-923F6B727D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944937"/>
              <a:ext cx="325438" cy="3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24" name="Rectangle 26">
              <a:extLst>
                <a:ext uri="{FF2B5EF4-FFF2-40B4-BE49-F238E27FC236}">
                  <a16:creationId xmlns:a16="http://schemas.microsoft.com/office/drawing/2014/main" id="{3E0A6BFD-B590-C842-8BCA-7A3297C5D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500" y="1612900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25" name="Rectangle 27">
              <a:extLst>
                <a:ext uri="{FF2B5EF4-FFF2-40B4-BE49-F238E27FC236}">
                  <a16:creationId xmlns:a16="http://schemas.microsoft.com/office/drawing/2014/main" id="{CCF4A286-5952-4C47-A699-A20842C0C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688" y="3306762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26" name="Rectangle 28">
              <a:extLst>
                <a:ext uri="{FF2B5EF4-FFF2-40B4-BE49-F238E27FC236}">
                  <a16:creationId xmlns:a16="http://schemas.microsoft.com/office/drawing/2014/main" id="{D9CBEC73-633A-704E-95D5-376E78095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425" y="3473450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27" name="Rectangle 29">
              <a:extLst>
                <a:ext uri="{FF2B5EF4-FFF2-40B4-BE49-F238E27FC236}">
                  <a16:creationId xmlns:a16="http://schemas.microsoft.com/office/drawing/2014/main" id="{4706FB05-FDDC-D341-88DF-9D34E081C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688" y="3709987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28" name="Rectangle 30">
              <a:extLst>
                <a:ext uri="{FF2B5EF4-FFF2-40B4-BE49-F238E27FC236}">
                  <a16:creationId xmlns:a16="http://schemas.microsoft.com/office/drawing/2014/main" id="{F776270C-25ED-8B45-BFDA-723A5F938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425" y="3876675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3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29" name="Rectangle 31">
              <a:extLst>
                <a:ext uri="{FF2B5EF4-FFF2-40B4-BE49-F238E27FC236}">
                  <a16:creationId xmlns:a16="http://schemas.microsoft.com/office/drawing/2014/main" id="{57ADDE7E-F56F-714B-B15E-3562286BE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25" y="3414712"/>
              <a:ext cx="254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10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30" name="Rectangle 34">
              <a:extLst>
                <a:ext uri="{FF2B5EF4-FFF2-40B4-BE49-F238E27FC236}">
                  <a16:creationId xmlns:a16="http://schemas.microsoft.com/office/drawing/2014/main" id="{D4EF0769-324C-4046-9BD0-935344012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25" y="3811587"/>
              <a:ext cx="2540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11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5476" name="Group 3">
            <a:extLst>
              <a:ext uri="{FF2B5EF4-FFF2-40B4-BE49-F238E27FC236}">
                <a16:creationId xmlns:a16="http://schemas.microsoft.com/office/drawing/2014/main" id="{6E6136CF-F67B-324A-8403-0C24754A6528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1752600"/>
            <a:ext cx="1744663" cy="2559050"/>
            <a:chOff x="3581400" y="1524000"/>
            <a:chExt cx="1744662" cy="2559050"/>
          </a:xfrm>
        </p:grpSpPr>
        <p:sp>
          <p:nvSpPr>
            <p:cNvPr id="105482" name="Rectangle 18">
              <a:extLst>
                <a:ext uri="{FF2B5EF4-FFF2-40B4-BE49-F238E27FC236}">
                  <a16:creationId xmlns:a16="http://schemas.microsoft.com/office/drawing/2014/main" id="{6853D945-8B65-074B-B74B-DA43E9C30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4262" y="2266950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83" name="Rectangle 19">
              <a:extLst>
                <a:ext uri="{FF2B5EF4-FFF2-40B4-BE49-F238E27FC236}">
                  <a16:creationId xmlns:a16="http://schemas.microsoft.com/office/drawing/2014/main" id="{A62ED13E-024A-7848-80FB-C27658AB3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587" y="2428875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84" name="Rectangle 20">
              <a:extLst>
                <a:ext uri="{FF2B5EF4-FFF2-40B4-BE49-F238E27FC236}">
                  <a16:creationId xmlns:a16="http://schemas.microsoft.com/office/drawing/2014/main" id="{802E51B7-0D60-2649-9A8E-E6C7A1EC4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4262" y="2697163"/>
              <a:ext cx="2286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85" name="Rectangle 22">
              <a:extLst>
                <a:ext uri="{FF2B5EF4-FFF2-40B4-BE49-F238E27FC236}">
                  <a16:creationId xmlns:a16="http://schemas.microsoft.com/office/drawing/2014/main" id="{82038B88-D50C-654A-9B20-A2156CB18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587" y="286385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86" name="Line 32">
              <a:extLst>
                <a:ext uri="{FF2B5EF4-FFF2-40B4-BE49-F238E27FC236}">
                  <a16:creationId xmlns:a16="http://schemas.microsoft.com/office/drawing/2014/main" id="{94543482-0CAB-C946-9862-DEDA6EE8C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81400" y="2103438"/>
              <a:ext cx="1744662" cy="3175"/>
            </a:xfrm>
            <a:prstGeom prst="line">
              <a:avLst/>
            </a:prstGeom>
            <a:noFill/>
            <a:ln w="158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7" name="Line 33">
              <a:extLst>
                <a:ext uri="{FF2B5EF4-FFF2-40B4-BE49-F238E27FC236}">
                  <a16:creationId xmlns:a16="http://schemas.microsoft.com/office/drawing/2014/main" id="{8C1F63C8-421B-AA4B-A986-F4B3525992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48200" y="1524000"/>
              <a:ext cx="0" cy="2559050"/>
            </a:xfrm>
            <a:prstGeom prst="line">
              <a:avLst/>
            </a:prstGeom>
            <a:noFill/>
            <a:ln w="158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8" name="Rectangle 35">
              <a:extLst>
                <a:ext uri="{FF2B5EF4-FFF2-40B4-BE49-F238E27FC236}">
                  <a16:creationId xmlns:a16="http://schemas.microsoft.com/office/drawing/2014/main" id="{88F866B1-C427-8E4A-9958-688FCBA57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062" y="231140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89" name="Rectangle 36">
              <a:extLst>
                <a:ext uri="{FF2B5EF4-FFF2-40B4-BE49-F238E27FC236}">
                  <a16:creationId xmlns:a16="http://schemas.microsoft.com/office/drawing/2014/main" id="{A1578045-39F3-3341-A346-FE21D200A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062" y="27416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0" name="Rectangle 37">
              <a:extLst>
                <a:ext uri="{FF2B5EF4-FFF2-40B4-BE49-F238E27FC236}">
                  <a16:creationId xmlns:a16="http://schemas.microsoft.com/office/drawing/2014/main" id="{FA1EDD4D-645F-F741-AD08-F07119CA1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062" y="317500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1" name="Rectangle 38">
              <a:extLst>
                <a:ext uri="{FF2B5EF4-FFF2-40B4-BE49-F238E27FC236}">
                  <a16:creationId xmlns:a16="http://schemas.microsoft.com/office/drawing/2014/main" id="{82020076-F490-2841-AB9B-45E0E8F5D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062" y="36052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2" name="Rectangle 39">
              <a:extLst>
                <a:ext uri="{FF2B5EF4-FFF2-40B4-BE49-F238E27FC236}">
                  <a16:creationId xmlns:a16="http://schemas.microsoft.com/office/drawing/2014/main" id="{32807046-F44B-FB4B-850C-C3C7021DD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7" y="27416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3" name="Rectangle 40">
              <a:extLst>
                <a:ext uri="{FF2B5EF4-FFF2-40B4-BE49-F238E27FC236}">
                  <a16:creationId xmlns:a16="http://schemas.microsoft.com/office/drawing/2014/main" id="{E3695AB4-F8E4-234A-81F3-CEFFC1CB9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7" y="317500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4" name="Rectangle 41">
              <a:extLst>
                <a:ext uri="{FF2B5EF4-FFF2-40B4-BE49-F238E27FC236}">
                  <a16:creationId xmlns:a16="http://schemas.microsoft.com/office/drawing/2014/main" id="{2839AE76-118F-6042-BC09-F7063157A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7" y="36052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5" name="Rectangle 42">
              <a:extLst>
                <a:ext uri="{FF2B5EF4-FFF2-40B4-BE49-F238E27FC236}">
                  <a16:creationId xmlns:a16="http://schemas.microsoft.com/office/drawing/2014/main" id="{B1E3DC0A-4DEF-0E42-AA5F-F775A2939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3800" y="1592263"/>
              <a:ext cx="1270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f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6" name="Rectangle 43">
              <a:extLst>
                <a:ext uri="{FF2B5EF4-FFF2-40B4-BE49-F238E27FC236}">
                  <a16:creationId xmlns:a16="http://schemas.microsoft.com/office/drawing/2014/main" id="{348F3029-7B3E-6649-AFB9-B538B17CC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6500" y="1592263"/>
              <a:ext cx="1778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7" name="Rectangle 44">
              <a:extLst>
                <a:ext uri="{FF2B5EF4-FFF2-40B4-BE49-F238E27FC236}">
                  <a16:creationId xmlns:a16="http://schemas.microsoft.com/office/drawing/2014/main" id="{63132A8E-5960-614E-BD3C-6E30995EA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800" y="175895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8" name="Rectangle 45">
              <a:extLst>
                <a:ext uri="{FF2B5EF4-FFF2-40B4-BE49-F238E27FC236}">
                  <a16:creationId xmlns:a16="http://schemas.microsoft.com/office/drawing/2014/main" id="{C3156E66-9D3F-D74C-9325-28B09C7F3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337" y="231140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499" name="Rectangle 46">
              <a:extLst>
                <a:ext uri="{FF2B5EF4-FFF2-40B4-BE49-F238E27FC236}">
                  <a16:creationId xmlns:a16="http://schemas.microsoft.com/office/drawing/2014/main" id="{DFA26EB3-FA32-A541-806C-FCBCA28DC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8775" y="1592263"/>
              <a:ext cx="1778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s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00" name="Rectangle 47">
              <a:extLst>
                <a:ext uri="{FF2B5EF4-FFF2-40B4-BE49-F238E27FC236}">
                  <a16:creationId xmlns:a16="http://schemas.microsoft.com/office/drawing/2014/main" id="{E3748B10-431D-DE47-9AE1-CFE2B8D71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9900" y="175895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01" name="Rectangle 48">
              <a:extLst>
                <a:ext uri="{FF2B5EF4-FFF2-40B4-BE49-F238E27FC236}">
                  <a16:creationId xmlns:a16="http://schemas.microsoft.com/office/drawing/2014/main" id="{0C7EBA7F-C521-5949-A7C2-67DED220F4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9500" y="3130550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02" name="Rectangle 49">
              <a:extLst>
                <a:ext uri="{FF2B5EF4-FFF2-40B4-BE49-F238E27FC236}">
                  <a16:creationId xmlns:a16="http://schemas.microsoft.com/office/drawing/2014/main" id="{3F6C1C20-AF10-9242-A054-11C6BE354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5237" y="32940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03" name="Rectangle 50">
              <a:extLst>
                <a:ext uri="{FF2B5EF4-FFF2-40B4-BE49-F238E27FC236}">
                  <a16:creationId xmlns:a16="http://schemas.microsoft.com/office/drawing/2014/main" id="{9B9ECF27-2856-2049-B707-890387D344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9500" y="3560763"/>
              <a:ext cx="2286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5504" name="Rectangle 51">
              <a:extLst>
                <a:ext uri="{FF2B5EF4-FFF2-40B4-BE49-F238E27FC236}">
                  <a16:creationId xmlns:a16="http://schemas.microsoft.com/office/drawing/2014/main" id="{05F3D39A-0CCE-364C-8D89-DBEDB8457C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5237" y="3727450"/>
              <a:ext cx="1905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3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105477" name="Rectangle 52">
            <a:extLst>
              <a:ext uri="{FF2B5EF4-FFF2-40B4-BE49-F238E27FC236}">
                <a16:creationId xmlns:a16="http://schemas.microsoft.com/office/drawing/2014/main" id="{C8402162-64C1-E749-85CF-B8D6077E9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066800"/>
            <a:ext cx="19891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Graphic symbol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5478" name="Text Box 53">
            <a:extLst>
              <a:ext uri="{FF2B5EF4-FFF2-40B4-BE49-F238E27FC236}">
                <a16:creationId xmlns:a16="http://schemas.microsoft.com/office/drawing/2014/main" id="{ABCAA501-16C2-F841-AB61-8E830B0C0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28600"/>
            <a:ext cx="4629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3600">
                <a:solidFill>
                  <a:srgbClr val="000066"/>
                </a:solidFill>
              </a:rPr>
              <a:t>4-to-1 Multiplexer</a:t>
            </a:r>
          </a:p>
        </p:txBody>
      </p:sp>
      <p:sp>
        <p:nvSpPr>
          <p:cNvPr id="105479" name="TextBox 2">
            <a:extLst>
              <a:ext uri="{FF2B5EF4-FFF2-40B4-BE49-F238E27FC236}">
                <a16:creationId xmlns:a16="http://schemas.microsoft.com/office/drawing/2014/main" id="{49522D58-1613-6C4F-A90A-D43C6CF3F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495800"/>
            <a:ext cx="46974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b="1">
                <a:solidFill>
                  <a:srgbClr val="800000"/>
                </a:solidFill>
                <a:latin typeface="Times New Roman" panose="02020603050405020304" pitchFamily="18" charset="0"/>
              </a:rPr>
              <a:t>WITH s SELECT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b="1">
                <a:solidFill>
                  <a:srgbClr val="800000"/>
                </a:solidFill>
                <a:latin typeface="Times New Roman" panose="02020603050405020304" pitchFamily="18" charset="0"/>
              </a:rPr>
              <a:t>	f &lt;= w0 WHEN "00",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b="1">
                <a:solidFill>
                  <a:srgbClr val="800000"/>
                </a:solidFill>
                <a:latin typeface="Times New Roman" panose="02020603050405020304" pitchFamily="18" charset="0"/>
              </a:rPr>
              <a:t>	        w1 WHEN "01",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b="1">
                <a:solidFill>
                  <a:srgbClr val="800000"/>
                </a:solidFill>
                <a:latin typeface="Times New Roman" panose="02020603050405020304" pitchFamily="18" charset="0"/>
              </a:rPr>
              <a:t>	        w2 WHEN "10",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b="1">
                <a:solidFill>
                  <a:srgbClr val="800000"/>
                </a:solidFill>
                <a:latin typeface="Times New Roman" panose="02020603050405020304" pitchFamily="18" charset="0"/>
              </a:rPr>
              <a:t>	        w3 WHEN OTHERS ;</a:t>
            </a:r>
          </a:p>
        </p:txBody>
      </p:sp>
      <p:sp>
        <p:nvSpPr>
          <p:cNvPr id="105480" name="Left Brace 5">
            <a:extLst>
              <a:ext uri="{FF2B5EF4-FFF2-40B4-BE49-F238E27FC236}">
                <a16:creationId xmlns:a16="http://schemas.microsoft.com/office/drawing/2014/main" id="{CB04B8BF-4E54-A647-B7D5-F55C6B21EF13}"/>
              </a:ext>
            </a:extLst>
          </p:cNvPr>
          <p:cNvSpPr>
            <a:spLocks/>
          </p:cNvSpPr>
          <p:nvPr/>
        </p:nvSpPr>
        <p:spPr bwMode="auto">
          <a:xfrm>
            <a:off x="1219200" y="1600200"/>
            <a:ext cx="228600" cy="6096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1" name="TextBox 6">
            <a:extLst>
              <a:ext uri="{FF2B5EF4-FFF2-40B4-BE49-F238E27FC236}">
                <a16:creationId xmlns:a16="http://schemas.microsoft.com/office/drawing/2014/main" id="{121061B6-F585-E84C-8A77-AC697792F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1600200"/>
            <a:ext cx="414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Footer Placeholder 1">
            <a:extLst>
              <a:ext uri="{FF2B5EF4-FFF2-40B4-BE49-F238E27FC236}">
                <a16:creationId xmlns:a16="http://schemas.microsoft.com/office/drawing/2014/main" id="{E935D4F1-E40A-C14E-BDD4-0EDB383FC2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106498" name="Picture 2" descr="crii_application_large_change">
            <a:extLst>
              <a:ext uri="{FF2B5EF4-FFF2-40B4-BE49-F238E27FC236}">
                <a16:creationId xmlns:a16="http://schemas.microsoft.com/office/drawing/2014/main" id="{2E22AB36-11C6-524D-B4F6-A4CDD41C93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499" name="Text Box 3">
            <a:extLst>
              <a:ext uri="{FF2B5EF4-FFF2-40B4-BE49-F238E27FC236}">
                <a16:creationId xmlns:a16="http://schemas.microsoft.com/office/drawing/2014/main" id="{0509D649-C435-3743-AA4F-E15437A44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124200"/>
            <a:ext cx="2498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/>
              <a:t>Decoders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Footer Placeholder 3">
            <a:extLst>
              <a:ext uri="{FF2B5EF4-FFF2-40B4-BE49-F238E27FC236}">
                <a16:creationId xmlns:a16="http://schemas.microsoft.com/office/drawing/2014/main" id="{9286D925-52A8-564D-B15B-E11B0853D8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EED8BD57-584E-F948-919F-D40431ED7B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7620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2-to-4 Decoder</a:t>
            </a:r>
          </a:p>
        </p:txBody>
      </p:sp>
      <p:sp>
        <p:nvSpPr>
          <p:cNvPr id="107523" name="Line 3">
            <a:extLst>
              <a:ext uri="{FF2B5EF4-FFF2-40B4-BE49-F238E27FC236}">
                <a16:creationId xmlns:a16="http://schemas.microsoft.com/office/drawing/2014/main" id="{B65F353E-79B6-344B-9534-8904F54209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2901950"/>
            <a:ext cx="2913063" cy="31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24" name="Line 4">
            <a:extLst>
              <a:ext uri="{FF2B5EF4-FFF2-40B4-BE49-F238E27FC236}">
                <a16:creationId xmlns:a16="http://schemas.microsoft.com/office/drawing/2014/main" id="{5FB96C1B-F410-7C42-A85F-50850C6AA4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0225" y="2371725"/>
            <a:ext cx="1588" cy="30289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63566864-9214-4A4A-AFC4-6387688AE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788" y="311943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99A2033B-9CBB-434B-92E9-40141E22A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788" y="3573463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27" name="Rectangle 7">
            <a:extLst>
              <a:ext uri="{FF2B5EF4-FFF2-40B4-BE49-F238E27FC236}">
                <a16:creationId xmlns:a16="http://schemas.microsoft.com/office/drawing/2014/main" id="{B6279EBA-B4C8-7E4F-9049-A372D3D8C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788" y="402748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28" name="Rectangle 8">
            <a:extLst>
              <a:ext uri="{FF2B5EF4-FFF2-40B4-BE49-F238E27FC236}">
                <a16:creationId xmlns:a16="http://schemas.microsoft.com/office/drawing/2014/main" id="{398F8664-714A-4A4D-B517-B943D2C24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788" y="448468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29" name="Rectangle 9">
            <a:extLst>
              <a:ext uri="{FF2B5EF4-FFF2-40B4-BE49-F238E27FC236}">
                <a16:creationId xmlns:a16="http://schemas.microsoft.com/office/drawing/2014/main" id="{1C368D15-B891-AC49-975A-A9E0417DC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573463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0" name="Rectangle 10">
            <a:extLst>
              <a:ext uri="{FF2B5EF4-FFF2-40B4-BE49-F238E27FC236}">
                <a16:creationId xmlns:a16="http://schemas.microsoft.com/office/drawing/2014/main" id="{7B3913BD-9A68-8D4C-B8AF-A1B2E9887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402748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1" name="Rectangle 11">
            <a:extLst>
              <a:ext uri="{FF2B5EF4-FFF2-40B4-BE49-F238E27FC236}">
                <a16:creationId xmlns:a16="http://schemas.microsoft.com/office/drawing/2014/main" id="{09D8CE29-114F-014F-90B9-86FAC2C36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448468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2" name="Rectangle 12">
            <a:extLst>
              <a:ext uri="{FF2B5EF4-FFF2-40B4-BE49-F238E27FC236}">
                <a16:creationId xmlns:a16="http://schemas.microsoft.com/office/drawing/2014/main" id="{0AE3BDE6-82DB-6C4E-B448-A2AD92BDB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6763" y="2362200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3" name="Rectangle 13">
            <a:extLst>
              <a:ext uri="{FF2B5EF4-FFF2-40B4-BE49-F238E27FC236}">
                <a16:creationId xmlns:a16="http://schemas.microsoft.com/office/drawing/2014/main" id="{378F6EEF-4C01-0549-B422-CEFBF4AC8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950" y="2535238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3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4" name="Rectangle 14">
            <a:extLst>
              <a:ext uri="{FF2B5EF4-FFF2-40B4-BE49-F238E27FC236}">
                <a16:creationId xmlns:a16="http://schemas.microsoft.com/office/drawing/2014/main" id="{0030BDE0-0EBA-7D48-A827-688C72F0A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2362200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5" name="Rectangle 15">
            <a:extLst>
              <a:ext uri="{FF2B5EF4-FFF2-40B4-BE49-F238E27FC236}">
                <a16:creationId xmlns:a16="http://schemas.microsoft.com/office/drawing/2014/main" id="{8E3EEC07-0715-F942-9A4E-082BAA175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400" y="253523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6" name="Rectangle 16">
            <a:extLst>
              <a:ext uri="{FF2B5EF4-FFF2-40B4-BE49-F238E27FC236}">
                <a16:creationId xmlns:a16="http://schemas.microsoft.com/office/drawing/2014/main" id="{C13A54D6-004A-EE47-9C7B-795B7B4C1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11943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7" name="Rectangle 17">
            <a:extLst>
              <a:ext uri="{FF2B5EF4-FFF2-40B4-BE49-F238E27FC236}">
                <a16:creationId xmlns:a16="http://schemas.microsoft.com/office/drawing/2014/main" id="{1069A27F-A19B-0145-87EE-37047D6DA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2362200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8" name="Rectangle 18">
            <a:extLst>
              <a:ext uri="{FF2B5EF4-FFF2-40B4-BE49-F238E27FC236}">
                <a16:creationId xmlns:a16="http://schemas.microsoft.com/office/drawing/2014/main" id="{267BC46C-487B-FE43-8725-F74B7E876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225" y="253523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39" name="Rectangle 19">
            <a:extLst>
              <a:ext uri="{FF2B5EF4-FFF2-40B4-BE49-F238E27FC236}">
                <a16:creationId xmlns:a16="http://schemas.microsoft.com/office/drawing/2014/main" id="{405D691F-CC48-1C40-A4D1-39BB2A289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788" y="4945063"/>
            <a:ext cx="13465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dirty="0">
                <a:solidFill>
                  <a:srgbClr val="000000"/>
                </a:solidFill>
                <a:latin typeface="Times-Roman" charset="0"/>
              </a:rPr>
              <a:t>- </a:t>
            </a:r>
            <a:endParaRPr kumimoji="0" lang="en-US" altLang="en-US" sz="1800" dirty="0">
              <a:latin typeface="Times New Roman" panose="02020603050405020304" pitchFamily="18" charset="0"/>
            </a:endParaRPr>
          </a:p>
        </p:txBody>
      </p:sp>
      <p:sp>
        <p:nvSpPr>
          <p:cNvPr id="107540" name="Rectangle 20">
            <a:extLst>
              <a:ext uri="{FF2B5EF4-FFF2-40B4-BE49-F238E27FC236}">
                <a16:creationId xmlns:a16="http://schemas.microsoft.com/office/drawing/2014/main" id="{8413A567-A95A-F544-8093-90B589210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4945063"/>
            <a:ext cx="13465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dirty="0">
                <a:solidFill>
                  <a:srgbClr val="000000"/>
                </a:solidFill>
                <a:latin typeface="Times-Roman" charset="0"/>
              </a:rPr>
              <a:t>- </a:t>
            </a:r>
            <a:endParaRPr kumimoji="0" lang="en-US" altLang="en-US" sz="1800" dirty="0">
              <a:latin typeface="Times New Roman" panose="02020603050405020304" pitchFamily="18" charset="0"/>
            </a:endParaRPr>
          </a:p>
        </p:txBody>
      </p:sp>
      <p:sp>
        <p:nvSpPr>
          <p:cNvPr id="107541" name="Rectangle 21">
            <a:extLst>
              <a:ext uri="{FF2B5EF4-FFF2-40B4-BE49-F238E27FC236}">
                <a16:creationId xmlns:a16="http://schemas.microsoft.com/office/drawing/2014/main" id="{A2C64571-EA8F-F84F-9B02-8FA95802C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3" y="3122613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42" name="Rectangle 22">
            <a:extLst>
              <a:ext uri="{FF2B5EF4-FFF2-40B4-BE49-F238E27FC236}">
                <a16:creationId xmlns:a16="http://schemas.microsoft.com/office/drawing/2014/main" id="{35F3EB10-5647-204D-A745-DCE5C8835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3" y="357663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43" name="Rectangle 23">
            <a:extLst>
              <a:ext uri="{FF2B5EF4-FFF2-40B4-BE49-F238E27FC236}">
                <a16:creationId xmlns:a16="http://schemas.microsoft.com/office/drawing/2014/main" id="{9AFA37C5-C740-DE47-B04E-56A9F4041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3" y="494823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44" name="Rectangle 24">
            <a:extLst>
              <a:ext uri="{FF2B5EF4-FFF2-40B4-BE49-F238E27FC236}">
                <a16:creationId xmlns:a16="http://schemas.microsoft.com/office/drawing/2014/main" id="{22016CAA-2D9C-0E40-BBED-D2BE86B3E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3" y="402748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45" name="Rectangle 25">
            <a:extLst>
              <a:ext uri="{FF2B5EF4-FFF2-40B4-BE49-F238E27FC236}">
                <a16:creationId xmlns:a16="http://schemas.microsoft.com/office/drawing/2014/main" id="{4E12E654-8F68-8D4B-8116-3089E77BF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3" y="4484688"/>
            <a:ext cx="190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46" name="Rectangle 26">
            <a:extLst>
              <a:ext uri="{FF2B5EF4-FFF2-40B4-BE49-F238E27FC236}">
                <a16:creationId xmlns:a16="http://schemas.microsoft.com/office/drawing/2014/main" id="{CC2EBAF6-10F0-5143-BE23-591330668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" y="2387600"/>
            <a:ext cx="279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En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47" name="Rectangle 32">
            <a:extLst>
              <a:ext uri="{FF2B5EF4-FFF2-40B4-BE49-F238E27FC236}">
                <a16:creationId xmlns:a16="http://schemas.microsoft.com/office/drawing/2014/main" id="{8EEB8691-C3BD-1447-A5DA-A7B53321E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00" y="2362200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48" name="Rectangle 33">
            <a:extLst>
              <a:ext uri="{FF2B5EF4-FFF2-40B4-BE49-F238E27FC236}">
                <a16:creationId xmlns:a16="http://schemas.microsoft.com/office/drawing/2014/main" id="{B1DF3AC0-005B-7D4C-A3DF-B107994ED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6188" y="2535238"/>
            <a:ext cx="192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49" name="Rectangle 39">
            <a:extLst>
              <a:ext uri="{FF2B5EF4-FFF2-40B4-BE49-F238E27FC236}">
                <a16:creationId xmlns:a16="http://schemas.microsoft.com/office/drawing/2014/main" id="{F134811A-0AA3-C341-9968-B8E6DA99E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238" y="2362200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50" name="Rectangle 40">
            <a:extLst>
              <a:ext uri="{FF2B5EF4-FFF2-40B4-BE49-F238E27FC236}">
                <a16:creationId xmlns:a16="http://schemas.microsoft.com/office/drawing/2014/main" id="{65FE2487-71AE-AE4C-8F2C-0D23B0106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2425" y="2535238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51" name="Rectangle 46">
            <a:extLst>
              <a:ext uri="{FF2B5EF4-FFF2-40B4-BE49-F238E27FC236}">
                <a16:creationId xmlns:a16="http://schemas.microsoft.com/office/drawing/2014/main" id="{710E7ECB-DDBE-4648-A219-C68C16B89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0238" y="2362200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52" name="Rectangle 47">
            <a:extLst>
              <a:ext uri="{FF2B5EF4-FFF2-40B4-BE49-F238E27FC236}">
                <a16:creationId xmlns:a16="http://schemas.microsoft.com/office/drawing/2014/main" id="{E21A08F7-9A59-A34C-BE96-92E4065E3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3425" y="2535238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53" name="Rectangle 74">
            <a:extLst>
              <a:ext uri="{FF2B5EF4-FFF2-40B4-BE49-F238E27FC236}">
                <a16:creationId xmlns:a16="http://schemas.microsoft.com/office/drawing/2014/main" id="{48307E05-11C9-ED44-A29F-86088003D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676400"/>
            <a:ext cx="149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Truth table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54" name="Rectangle 75">
            <a:extLst>
              <a:ext uri="{FF2B5EF4-FFF2-40B4-BE49-F238E27FC236}">
                <a16:creationId xmlns:a16="http://schemas.microsoft.com/office/drawing/2014/main" id="{62C7F759-3F9C-C849-8B58-CEEAC0E13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219200"/>
            <a:ext cx="21050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(b) Graphical symbol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55" name="Rectangle 53">
            <a:extLst>
              <a:ext uri="{FF2B5EF4-FFF2-40B4-BE49-F238E27FC236}">
                <a16:creationId xmlns:a16="http://schemas.microsoft.com/office/drawing/2014/main" id="{3776C082-41D9-DD4C-8A71-391E5A5DD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168433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56" name="Rectangle 54">
            <a:extLst>
              <a:ext uri="{FF2B5EF4-FFF2-40B4-BE49-F238E27FC236}">
                <a16:creationId xmlns:a16="http://schemas.microsoft.com/office/drawing/2014/main" id="{2D14F5B4-820D-334F-BF41-DBFC006FF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1524000"/>
            <a:ext cx="1098550" cy="230981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7557" name="Line 55">
            <a:extLst>
              <a:ext uri="{FF2B5EF4-FFF2-40B4-BE49-F238E27FC236}">
                <a16:creationId xmlns:a16="http://schemas.microsoft.com/office/drawing/2014/main" id="{DAC7EBBA-5AA8-124B-920B-9483BEFDD2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1901825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58" name="Rectangle 56">
            <a:extLst>
              <a:ext uri="{FF2B5EF4-FFF2-40B4-BE49-F238E27FC236}">
                <a16:creationId xmlns:a16="http://schemas.microsoft.com/office/drawing/2014/main" id="{FDF9A1AE-66D8-384D-A877-DAC929A28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988" y="1857375"/>
            <a:ext cx="192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59" name="Line 57">
            <a:extLst>
              <a:ext uri="{FF2B5EF4-FFF2-40B4-BE49-F238E27FC236}">
                <a16:creationId xmlns:a16="http://schemas.microsoft.com/office/drawing/2014/main" id="{9246AB9A-A8EA-E348-BAB1-33C327A77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3379788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60" name="Line 58">
            <a:extLst>
              <a:ext uri="{FF2B5EF4-FFF2-40B4-BE49-F238E27FC236}">
                <a16:creationId xmlns:a16="http://schemas.microsoft.com/office/drawing/2014/main" id="{2C6C19D8-6179-3540-AE1B-2ADE96B2BD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1901825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61" name="Line 59">
            <a:extLst>
              <a:ext uri="{FF2B5EF4-FFF2-40B4-BE49-F238E27FC236}">
                <a16:creationId xmlns:a16="http://schemas.microsoft.com/office/drawing/2014/main" id="{BA577A82-CF54-BB4D-A181-A9676780F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3379788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62" name="Rectangle 60">
            <a:extLst>
              <a:ext uri="{FF2B5EF4-FFF2-40B4-BE49-F238E27FC236}">
                <a16:creationId xmlns:a16="http://schemas.microsoft.com/office/drawing/2014/main" id="{1B104130-9C13-274F-8E1F-E88954D59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3241675"/>
            <a:ext cx="279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En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63" name="Rectangle 61">
            <a:extLst>
              <a:ext uri="{FF2B5EF4-FFF2-40B4-BE49-F238E27FC236}">
                <a16:creationId xmlns:a16="http://schemas.microsoft.com/office/drawing/2014/main" id="{B27C7BD4-CEB0-6948-839A-B6D186605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168433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64" name="Rectangle 62">
            <a:extLst>
              <a:ext uri="{FF2B5EF4-FFF2-40B4-BE49-F238E27FC236}">
                <a16:creationId xmlns:a16="http://schemas.microsoft.com/office/drawing/2014/main" id="{AD10EEC4-AC53-C34E-A84B-ECD5ABC41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1857375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3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65" name="Rectangle 63">
            <a:extLst>
              <a:ext uri="{FF2B5EF4-FFF2-40B4-BE49-F238E27FC236}">
                <a16:creationId xmlns:a16="http://schemas.microsoft.com/office/drawing/2014/main" id="{9AD66E36-56F6-FB44-994F-3E9ABDB86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21732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66" name="Line 64">
            <a:extLst>
              <a:ext uri="{FF2B5EF4-FFF2-40B4-BE49-F238E27FC236}">
                <a16:creationId xmlns:a16="http://schemas.microsoft.com/office/drawing/2014/main" id="{CD072FE3-05DE-A549-BB3C-98D6E9466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2393950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67" name="Rectangle 65">
            <a:extLst>
              <a:ext uri="{FF2B5EF4-FFF2-40B4-BE49-F238E27FC236}">
                <a16:creationId xmlns:a16="http://schemas.microsoft.com/office/drawing/2014/main" id="{B7C44D3B-1AFF-0442-9C6A-2E7876D59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988" y="2346325"/>
            <a:ext cx="192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68" name="Rectangle 66">
            <a:extLst>
              <a:ext uri="{FF2B5EF4-FFF2-40B4-BE49-F238E27FC236}">
                <a16:creationId xmlns:a16="http://schemas.microsoft.com/office/drawing/2014/main" id="{37209206-B0E3-4E42-9EA4-51D8E4939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17328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69" name="Rectangle 67">
            <a:extLst>
              <a:ext uri="{FF2B5EF4-FFF2-40B4-BE49-F238E27FC236}">
                <a16:creationId xmlns:a16="http://schemas.microsoft.com/office/drawing/2014/main" id="{34078FF8-4EFA-7C44-9D23-9A52A1321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2346325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70" name="Rectangle 68">
            <a:extLst>
              <a:ext uri="{FF2B5EF4-FFF2-40B4-BE49-F238E27FC236}">
                <a16:creationId xmlns:a16="http://schemas.microsoft.com/office/drawing/2014/main" id="{44CD1AA1-83CC-AB4D-B3C7-17E0D41B7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659063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71" name="Rectangle 69">
            <a:extLst>
              <a:ext uri="{FF2B5EF4-FFF2-40B4-BE49-F238E27FC236}">
                <a16:creationId xmlns:a16="http://schemas.microsoft.com/office/drawing/2014/main" id="{DD02103F-0C74-F44A-B5FF-E0691D560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2832100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72" name="Rectangle 70">
            <a:extLst>
              <a:ext uri="{FF2B5EF4-FFF2-40B4-BE49-F238E27FC236}">
                <a16:creationId xmlns:a16="http://schemas.microsoft.com/office/drawing/2014/main" id="{ED8DBF36-AC17-4840-9226-A759EDDC7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146425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73" name="Line 71">
            <a:extLst>
              <a:ext uri="{FF2B5EF4-FFF2-40B4-BE49-F238E27FC236}">
                <a16:creationId xmlns:a16="http://schemas.microsoft.com/office/drawing/2014/main" id="{1C6851C4-4771-2B4B-91E2-84BD0D380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50113" y="2925763"/>
            <a:ext cx="317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74" name="Line 72">
            <a:extLst>
              <a:ext uri="{FF2B5EF4-FFF2-40B4-BE49-F238E27FC236}">
                <a16:creationId xmlns:a16="http://schemas.microsoft.com/office/drawing/2014/main" id="{8EE49484-0FA8-E542-9A9B-94AC96A3CDC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2432050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75" name="Rectangle 73">
            <a:extLst>
              <a:ext uri="{FF2B5EF4-FFF2-40B4-BE49-F238E27FC236}">
                <a16:creationId xmlns:a16="http://schemas.microsoft.com/office/drawing/2014/main" id="{676ACEDC-C920-FC46-99C1-A74BE3504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3321050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7576" name="Left Brace 76">
            <a:extLst>
              <a:ext uri="{FF2B5EF4-FFF2-40B4-BE49-F238E27FC236}">
                <a16:creationId xmlns:a16="http://schemas.microsoft.com/office/drawing/2014/main" id="{2D67822D-E0CB-2540-9E9E-D913277FE3E7}"/>
              </a:ext>
            </a:extLst>
          </p:cNvPr>
          <p:cNvSpPr>
            <a:spLocks/>
          </p:cNvSpPr>
          <p:nvPr/>
        </p:nvSpPr>
        <p:spPr bwMode="auto">
          <a:xfrm>
            <a:off x="5519738" y="1820863"/>
            <a:ext cx="228600" cy="6096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7577" name="TextBox 77">
            <a:extLst>
              <a:ext uri="{FF2B5EF4-FFF2-40B4-BE49-F238E27FC236}">
                <a16:creationId xmlns:a16="http://schemas.microsoft.com/office/drawing/2014/main" id="{A6348CCA-C0E0-E547-9D36-5910AEB8C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820863"/>
            <a:ext cx="490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w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A349938A-93EE-8648-BBFD-ECDD2E767CC3}"/>
              </a:ext>
            </a:extLst>
          </p:cNvPr>
          <p:cNvSpPr/>
          <p:nvPr/>
        </p:nvSpPr>
        <p:spPr bwMode="auto">
          <a:xfrm flipH="1">
            <a:off x="7653721" y="1744662"/>
            <a:ext cx="304800" cy="17526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marL="1143000" indent="-228600"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7579" name="TextBox 80">
            <a:extLst>
              <a:ext uri="{FF2B5EF4-FFF2-40B4-BE49-F238E27FC236}">
                <a16:creationId xmlns:a16="http://schemas.microsoft.com/office/drawing/2014/main" id="{90B612A0-932A-5944-8D6F-ACCFDD3B5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338" y="2354263"/>
            <a:ext cx="425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y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Footer Placeholder 3">
            <a:extLst>
              <a:ext uri="{FF2B5EF4-FFF2-40B4-BE49-F238E27FC236}">
                <a16:creationId xmlns:a16="http://schemas.microsoft.com/office/drawing/2014/main" id="{E6383BEA-FDE2-924A-86C0-0C6387B3C7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EF8B0CE5-0639-2E4C-9C43-CDA474C445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7620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2-to-4 Decoder</a:t>
            </a:r>
          </a:p>
        </p:txBody>
      </p:sp>
      <p:grpSp>
        <p:nvGrpSpPr>
          <p:cNvPr id="108547" name="Group 1">
            <a:extLst>
              <a:ext uri="{FF2B5EF4-FFF2-40B4-BE49-F238E27FC236}">
                <a16:creationId xmlns:a16="http://schemas.microsoft.com/office/drawing/2014/main" id="{2CE27319-7640-9C44-B3BC-ABC83B04624C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362200"/>
            <a:ext cx="2932113" cy="3038475"/>
            <a:chOff x="1676400" y="1905000"/>
            <a:chExt cx="2932113" cy="3038475"/>
          </a:xfrm>
        </p:grpSpPr>
        <p:sp>
          <p:nvSpPr>
            <p:cNvPr id="108575" name="Line 3">
              <a:extLst>
                <a:ext uri="{FF2B5EF4-FFF2-40B4-BE49-F238E27FC236}">
                  <a16:creationId xmlns:a16="http://schemas.microsoft.com/office/drawing/2014/main" id="{A37BA66B-D895-D846-B58D-AF2C94901B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76400" y="2444750"/>
              <a:ext cx="2913063" cy="31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76" name="Line 4">
              <a:extLst>
                <a:ext uri="{FF2B5EF4-FFF2-40B4-BE49-F238E27FC236}">
                  <a16:creationId xmlns:a16="http://schemas.microsoft.com/office/drawing/2014/main" id="{507A98FF-1A8A-E04A-A2A8-11B4301B33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3225" y="1914525"/>
              <a:ext cx="1588" cy="30289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77" name="Rectangle 5">
              <a:extLst>
                <a:ext uri="{FF2B5EF4-FFF2-40B4-BE49-F238E27FC236}">
                  <a16:creationId xmlns:a16="http://schemas.microsoft.com/office/drawing/2014/main" id="{E4D896A8-82DF-6C4F-A2BE-21FC706C0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78" name="Rectangle 6">
              <a:extLst>
                <a:ext uri="{FF2B5EF4-FFF2-40B4-BE49-F238E27FC236}">
                  <a16:creationId xmlns:a16="http://schemas.microsoft.com/office/drawing/2014/main" id="{16776D16-9368-0140-9014-437162751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79" name="Rectangle 7">
              <a:extLst>
                <a:ext uri="{FF2B5EF4-FFF2-40B4-BE49-F238E27FC236}">
                  <a16:creationId xmlns:a16="http://schemas.microsoft.com/office/drawing/2014/main" id="{AA342712-0794-9942-97DC-BB18AE511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0" name="Rectangle 8">
              <a:extLst>
                <a:ext uri="{FF2B5EF4-FFF2-40B4-BE49-F238E27FC236}">
                  <a16:creationId xmlns:a16="http://schemas.microsoft.com/office/drawing/2014/main" id="{94575585-FE98-DC49-8016-8B91B233B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1" name="Rectangle 9">
              <a:extLst>
                <a:ext uri="{FF2B5EF4-FFF2-40B4-BE49-F238E27FC236}">
                  <a16:creationId xmlns:a16="http://schemas.microsoft.com/office/drawing/2014/main" id="{BF66B251-CB5B-B649-94FC-0AA847C9E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2" name="Rectangle 10">
              <a:extLst>
                <a:ext uri="{FF2B5EF4-FFF2-40B4-BE49-F238E27FC236}">
                  <a16:creationId xmlns:a16="http://schemas.microsoft.com/office/drawing/2014/main" id="{D0A014D0-C3F1-3646-9043-4DAD9B0F3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3" name="Rectangle 11">
              <a:extLst>
                <a:ext uri="{FF2B5EF4-FFF2-40B4-BE49-F238E27FC236}">
                  <a16:creationId xmlns:a16="http://schemas.microsoft.com/office/drawing/2014/main" id="{0EC9A96D-CDE4-3340-A66D-D2F53C0D7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4" name="Rectangle 12">
              <a:extLst>
                <a:ext uri="{FF2B5EF4-FFF2-40B4-BE49-F238E27FC236}">
                  <a16:creationId xmlns:a16="http://schemas.microsoft.com/office/drawing/2014/main" id="{3846AA13-8E56-104F-B8E9-40DD019EF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9763" y="1905000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y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5" name="Rectangle 13">
              <a:extLst>
                <a:ext uri="{FF2B5EF4-FFF2-40B4-BE49-F238E27FC236}">
                  <a16:creationId xmlns:a16="http://schemas.microsoft.com/office/drawing/2014/main" id="{4E4641D2-D334-1F4B-B00C-D32D68D71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2950" y="2078038"/>
              <a:ext cx="1920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3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6" name="Rectangle 14">
              <a:extLst>
                <a:ext uri="{FF2B5EF4-FFF2-40B4-BE49-F238E27FC236}">
                  <a16:creationId xmlns:a16="http://schemas.microsoft.com/office/drawing/2014/main" id="{55827727-8ABB-EF4F-8F8B-2AEECD6CF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000" y="1905000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7" name="Rectangle 15">
              <a:extLst>
                <a:ext uri="{FF2B5EF4-FFF2-40B4-BE49-F238E27FC236}">
                  <a16:creationId xmlns:a16="http://schemas.microsoft.com/office/drawing/2014/main" id="{594EB783-ECB8-A240-ACE5-AA8C63C65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400" y="20780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8" name="Rectangle 16">
              <a:extLst>
                <a:ext uri="{FF2B5EF4-FFF2-40B4-BE49-F238E27FC236}">
                  <a16:creationId xmlns:a16="http://schemas.microsoft.com/office/drawing/2014/main" id="{E36B317B-20E0-F443-8017-5245A858B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89" name="Rectangle 17">
              <a:extLst>
                <a:ext uri="{FF2B5EF4-FFF2-40B4-BE49-F238E27FC236}">
                  <a16:creationId xmlns:a16="http://schemas.microsoft.com/office/drawing/2014/main" id="{363009BF-C214-D245-B260-C6EB39484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6825" y="1905000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0" name="Rectangle 18">
              <a:extLst>
                <a:ext uri="{FF2B5EF4-FFF2-40B4-BE49-F238E27FC236}">
                  <a16:creationId xmlns:a16="http://schemas.microsoft.com/office/drawing/2014/main" id="{DCF46476-4808-A047-A6B5-3064DC9B0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9225" y="20780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1" name="Rectangle 19">
              <a:extLst>
                <a:ext uri="{FF2B5EF4-FFF2-40B4-BE49-F238E27FC236}">
                  <a16:creationId xmlns:a16="http://schemas.microsoft.com/office/drawing/2014/main" id="{E4BAE06A-CB17-4F4E-8F82-C6FD04F0F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4487863"/>
              <a:ext cx="1778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2" name="Rectangle 20">
              <a:extLst>
                <a:ext uri="{FF2B5EF4-FFF2-40B4-BE49-F238E27FC236}">
                  <a16:creationId xmlns:a16="http://schemas.microsoft.com/office/drawing/2014/main" id="{6648C5CD-07EA-E24A-AA3F-B284F7034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4487863"/>
              <a:ext cx="1778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3" name="Rectangle 21">
              <a:extLst>
                <a:ext uri="{FF2B5EF4-FFF2-40B4-BE49-F238E27FC236}">
                  <a16:creationId xmlns:a16="http://schemas.microsoft.com/office/drawing/2014/main" id="{826118E8-7F65-5C43-9700-76A242812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26654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4" name="Rectangle 22">
              <a:extLst>
                <a:ext uri="{FF2B5EF4-FFF2-40B4-BE49-F238E27FC236}">
                  <a16:creationId xmlns:a16="http://schemas.microsoft.com/office/drawing/2014/main" id="{92949EC2-E150-5A40-9614-EF970FC21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31194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5" name="Rectangle 23">
              <a:extLst>
                <a:ext uri="{FF2B5EF4-FFF2-40B4-BE49-F238E27FC236}">
                  <a16:creationId xmlns:a16="http://schemas.microsoft.com/office/drawing/2014/main" id="{75D6549C-5E51-5944-BD8A-DF358F94D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44910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6" name="Rectangle 24">
              <a:extLst>
                <a:ext uri="{FF2B5EF4-FFF2-40B4-BE49-F238E27FC236}">
                  <a16:creationId xmlns:a16="http://schemas.microsoft.com/office/drawing/2014/main" id="{596844C5-6384-3D4A-AC2C-0FFC4F385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7" name="Rectangle 25">
              <a:extLst>
                <a:ext uri="{FF2B5EF4-FFF2-40B4-BE49-F238E27FC236}">
                  <a16:creationId xmlns:a16="http://schemas.microsoft.com/office/drawing/2014/main" id="{AF3BC867-B731-9643-8CEE-CE831837D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8" name="Rectangle 26">
              <a:extLst>
                <a:ext uri="{FF2B5EF4-FFF2-40B4-BE49-F238E27FC236}">
                  <a16:creationId xmlns:a16="http://schemas.microsoft.com/office/drawing/2014/main" id="{42252AC5-9B29-C343-8EFD-E1281AC93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3875" y="1930400"/>
              <a:ext cx="2794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En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599" name="Rectangle 27">
              <a:extLst>
                <a:ext uri="{FF2B5EF4-FFF2-40B4-BE49-F238E27FC236}">
                  <a16:creationId xmlns:a16="http://schemas.microsoft.com/office/drawing/2014/main" id="{94CEF1C0-AA9C-6F41-B5FD-A1BE104BB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0" name="Rectangle 28">
              <a:extLst>
                <a:ext uri="{FF2B5EF4-FFF2-40B4-BE49-F238E27FC236}">
                  <a16:creationId xmlns:a16="http://schemas.microsoft.com/office/drawing/2014/main" id="{933E6A21-9D2C-C94A-96CE-C5B019F11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1" name="Rectangle 29">
              <a:extLst>
                <a:ext uri="{FF2B5EF4-FFF2-40B4-BE49-F238E27FC236}">
                  <a16:creationId xmlns:a16="http://schemas.microsoft.com/office/drawing/2014/main" id="{C314462F-70F6-9E4D-AC85-876FB8F5F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2" name="Rectangle 30">
              <a:extLst>
                <a:ext uri="{FF2B5EF4-FFF2-40B4-BE49-F238E27FC236}">
                  <a16:creationId xmlns:a16="http://schemas.microsoft.com/office/drawing/2014/main" id="{862EDAEB-05FE-2E48-B4CC-3C8D889B8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3" name="Rectangle 31">
              <a:extLst>
                <a:ext uri="{FF2B5EF4-FFF2-40B4-BE49-F238E27FC236}">
                  <a16:creationId xmlns:a16="http://schemas.microsoft.com/office/drawing/2014/main" id="{E5348F14-B566-7241-BE87-ED7BD2DB4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44878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4" name="Rectangle 32">
              <a:extLst>
                <a:ext uri="{FF2B5EF4-FFF2-40B4-BE49-F238E27FC236}">
                  <a16:creationId xmlns:a16="http://schemas.microsoft.com/office/drawing/2014/main" id="{A7DDCDBC-D524-1045-A12B-6638A1111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000" y="1905000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y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5" name="Rectangle 33">
              <a:extLst>
                <a:ext uri="{FF2B5EF4-FFF2-40B4-BE49-F238E27FC236}">
                  <a16:creationId xmlns:a16="http://schemas.microsoft.com/office/drawing/2014/main" id="{490734A8-FAB8-3348-BBC4-6C2997FBD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9188" y="2078038"/>
              <a:ext cx="192087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6" name="Rectangle 34">
              <a:extLst>
                <a:ext uri="{FF2B5EF4-FFF2-40B4-BE49-F238E27FC236}">
                  <a16:creationId xmlns:a16="http://schemas.microsoft.com/office/drawing/2014/main" id="{64C917BD-810E-E74E-AE89-B510D567F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7" name="Rectangle 35">
              <a:extLst>
                <a:ext uri="{FF2B5EF4-FFF2-40B4-BE49-F238E27FC236}">
                  <a16:creationId xmlns:a16="http://schemas.microsoft.com/office/drawing/2014/main" id="{C078DFCC-5328-2946-9567-83E007871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8" name="Rectangle 36">
              <a:extLst>
                <a:ext uri="{FF2B5EF4-FFF2-40B4-BE49-F238E27FC236}">
                  <a16:creationId xmlns:a16="http://schemas.microsoft.com/office/drawing/2014/main" id="{EF880590-FCA5-F04A-88A9-C49134665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09" name="Rectangle 37">
              <a:extLst>
                <a:ext uri="{FF2B5EF4-FFF2-40B4-BE49-F238E27FC236}">
                  <a16:creationId xmlns:a16="http://schemas.microsoft.com/office/drawing/2014/main" id="{3A9B8BB1-52FD-324C-AE85-8B649F6A5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0" name="Rectangle 38">
              <a:extLst>
                <a:ext uri="{FF2B5EF4-FFF2-40B4-BE49-F238E27FC236}">
                  <a16:creationId xmlns:a16="http://schemas.microsoft.com/office/drawing/2014/main" id="{AECBC817-93BC-1149-AC3F-48E79D955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44878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1" name="Rectangle 39">
              <a:extLst>
                <a:ext uri="{FF2B5EF4-FFF2-40B4-BE49-F238E27FC236}">
                  <a16:creationId xmlns:a16="http://schemas.microsoft.com/office/drawing/2014/main" id="{87E508EA-51A9-954A-80BE-B393ADAB0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2238" y="1905000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y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2" name="Rectangle 40">
              <a:extLst>
                <a:ext uri="{FF2B5EF4-FFF2-40B4-BE49-F238E27FC236}">
                  <a16:creationId xmlns:a16="http://schemas.microsoft.com/office/drawing/2014/main" id="{88EC9A16-21B3-4845-B90C-79CE2E66A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5425" y="2078038"/>
              <a:ext cx="1920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3" name="Rectangle 41">
              <a:extLst>
                <a:ext uri="{FF2B5EF4-FFF2-40B4-BE49-F238E27FC236}">
                  <a16:creationId xmlns:a16="http://schemas.microsoft.com/office/drawing/2014/main" id="{B8DECB78-0426-ED42-88A9-71EAFDD15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4" name="Rectangle 42">
              <a:extLst>
                <a:ext uri="{FF2B5EF4-FFF2-40B4-BE49-F238E27FC236}">
                  <a16:creationId xmlns:a16="http://schemas.microsoft.com/office/drawing/2014/main" id="{4227033D-D172-D447-91B1-869E60B44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5" name="Rectangle 43">
              <a:extLst>
                <a:ext uri="{FF2B5EF4-FFF2-40B4-BE49-F238E27FC236}">
                  <a16:creationId xmlns:a16="http://schemas.microsoft.com/office/drawing/2014/main" id="{756A7A47-6A47-8444-A305-F9A92BEC4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6" name="Rectangle 44">
              <a:extLst>
                <a:ext uri="{FF2B5EF4-FFF2-40B4-BE49-F238E27FC236}">
                  <a16:creationId xmlns:a16="http://schemas.microsoft.com/office/drawing/2014/main" id="{EAC89063-5739-9C45-B4BB-AC7CD2A5C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7" name="Rectangle 45">
              <a:extLst>
                <a:ext uri="{FF2B5EF4-FFF2-40B4-BE49-F238E27FC236}">
                  <a16:creationId xmlns:a16="http://schemas.microsoft.com/office/drawing/2014/main" id="{B50F4B87-4A10-734B-817C-4BBE9D099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44878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8" name="Rectangle 46">
              <a:extLst>
                <a:ext uri="{FF2B5EF4-FFF2-40B4-BE49-F238E27FC236}">
                  <a16:creationId xmlns:a16="http://schemas.microsoft.com/office/drawing/2014/main" id="{4C390382-165A-C24E-B250-09AC0B38E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3238" y="1905000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y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19" name="Rectangle 47">
              <a:extLst>
                <a:ext uri="{FF2B5EF4-FFF2-40B4-BE49-F238E27FC236}">
                  <a16:creationId xmlns:a16="http://schemas.microsoft.com/office/drawing/2014/main" id="{EAD95F40-67A7-D14B-8C74-47F4931A6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425" y="2078038"/>
              <a:ext cx="1920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20" name="Rectangle 48">
              <a:extLst>
                <a:ext uri="{FF2B5EF4-FFF2-40B4-BE49-F238E27FC236}">
                  <a16:creationId xmlns:a16="http://schemas.microsoft.com/office/drawing/2014/main" id="{46025F77-DD82-FA4E-8C1E-F442C86BE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21" name="Rectangle 49">
              <a:extLst>
                <a:ext uri="{FF2B5EF4-FFF2-40B4-BE49-F238E27FC236}">
                  <a16:creationId xmlns:a16="http://schemas.microsoft.com/office/drawing/2014/main" id="{888C4F1B-0428-304D-814C-A30972AD0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35734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22" name="Rectangle 50">
              <a:extLst>
                <a:ext uri="{FF2B5EF4-FFF2-40B4-BE49-F238E27FC236}">
                  <a16:creationId xmlns:a16="http://schemas.microsoft.com/office/drawing/2014/main" id="{ED69DC8B-3EB5-DB42-A09F-6221CDF52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23" name="Rectangle 51">
              <a:extLst>
                <a:ext uri="{FF2B5EF4-FFF2-40B4-BE49-F238E27FC236}">
                  <a16:creationId xmlns:a16="http://schemas.microsoft.com/office/drawing/2014/main" id="{1F98A482-1C45-434D-B4CF-1A7E53062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26590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8624" name="Rectangle 52">
              <a:extLst>
                <a:ext uri="{FF2B5EF4-FFF2-40B4-BE49-F238E27FC236}">
                  <a16:creationId xmlns:a16="http://schemas.microsoft.com/office/drawing/2014/main" id="{39FEDAF5-33A0-1D46-8F1C-A5DC1E979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44910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108548" name="Rectangle 74">
            <a:extLst>
              <a:ext uri="{FF2B5EF4-FFF2-40B4-BE49-F238E27FC236}">
                <a16:creationId xmlns:a16="http://schemas.microsoft.com/office/drawing/2014/main" id="{E4A46E38-AD0B-7F42-8128-551C4AF56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676400"/>
            <a:ext cx="149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Truth table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49" name="Rectangle 75">
            <a:extLst>
              <a:ext uri="{FF2B5EF4-FFF2-40B4-BE49-F238E27FC236}">
                <a16:creationId xmlns:a16="http://schemas.microsoft.com/office/drawing/2014/main" id="{46369FA4-C652-CA4E-9CA6-7786F4202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219200"/>
            <a:ext cx="21050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(b) Graphical symbol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50" name="Rectangle 53">
            <a:extLst>
              <a:ext uri="{FF2B5EF4-FFF2-40B4-BE49-F238E27FC236}">
                <a16:creationId xmlns:a16="http://schemas.microsoft.com/office/drawing/2014/main" id="{C81F4E6E-1D99-204A-ABD5-1FCF48FC2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168433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51" name="Rectangle 54">
            <a:extLst>
              <a:ext uri="{FF2B5EF4-FFF2-40B4-BE49-F238E27FC236}">
                <a16:creationId xmlns:a16="http://schemas.microsoft.com/office/drawing/2014/main" id="{EE10993C-EAD4-1442-8073-2EF9B37A7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1524000"/>
            <a:ext cx="1098550" cy="230981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8552" name="Line 55">
            <a:extLst>
              <a:ext uri="{FF2B5EF4-FFF2-40B4-BE49-F238E27FC236}">
                <a16:creationId xmlns:a16="http://schemas.microsoft.com/office/drawing/2014/main" id="{D8617529-F3F8-E54D-A1E5-93B5B5380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1901825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3" name="Rectangle 56">
            <a:extLst>
              <a:ext uri="{FF2B5EF4-FFF2-40B4-BE49-F238E27FC236}">
                <a16:creationId xmlns:a16="http://schemas.microsoft.com/office/drawing/2014/main" id="{63DDB3FA-0C1F-A041-AF30-7C427DE5A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988" y="1857375"/>
            <a:ext cx="192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54" name="Line 57">
            <a:extLst>
              <a:ext uri="{FF2B5EF4-FFF2-40B4-BE49-F238E27FC236}">
                <a16:creationId xmlns:a16="http://schemas.microsoft.com/office/drawing/2014/main" id="{830B875F-0891-EE4B-B3FF-56228DB01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3379788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5" name="Line 58">
            <a:extLst>
              <a:ext uri="{FF2B5EF4-FFF2-40B4-BE49-F238E27FC236}">
                <a16:creationId xmlns:a16="http://schemas.microsoft.com/office/drawing/2014/main" id="{871B2A6F-46D2-A542-9333-2498427B6FB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1901825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6" name="Line 59">
            <a:extLst>
              <a:ext uri="{FF2B5EF4-FFF2-40B4-BE49-F238E27FC236}">
                <a16:creationId xmlns:a16="http://schemas.microsoft.com/office/drawing/2014/main" id="{65646C2A-90DD-394C-8866-E9FB6F90046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3379788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7" name="Rectangle 60">
            <a:extLst>
              <a:ext uri="{FF2B5EF4-FFF2-40B4-BE49-F238E27FC236}">
                <a16:creationId xmlns:a16="http://schemas.microsoft.com/office/drawing/2014/main" id="{683F0BC6-54BC-6B45-AFD7-DEEA9F1DD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3241675"/>
            <a:ext cx="279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En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58" name="Rectangle 61">
            <a:extLst>
              <a:ext uri="{FF2B5EF4-FFF2-40B4-BE49-F238E27FC236}">
                <a16:creationId xmlns:a16="http://schemas.microsoft.com/office/drawing/2014/main" id="{7D139E79-49F1-234D-A70C-49BCB4817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168433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59" name="Rectangle 62">
            <a:extLst>
              <a:ext uri="{FF2B5EF4-FFF2-40B4-BE49-F238E27FC236}">
                <a16:creationId xmlns:a16="http://schemas.microsoft.com/office/drawing/2014/main" id="{97E2E445-C31B-F74D-BBB8-BB5687F12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1857375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3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60" name="Rectangle 63">
            <a:extLst>
              <a:ext uri="{FF2B5EF4-FFF2-40B4-BE49-F238E27FC236}">
                <a16:creationId xmlns:a16="http://schemas.microsoft.com/office/drawing/2014/main" id="{BEFC6BF1-5D9A-FC44-B28D-356E80BCA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21732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61" name="Line 64">
            <a:extLst>
              <a:ext uri="{FF2B5EF4-FFF2-40B4-BE49-F238E27FC236}">
                <a16:creationId xmlns:a16="http://schemas.microsoft.com/office/drawing/2014/main" id="{7541DF53-66F5-E849-B7B6-77F07A60F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2393950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2" name="Rectangle 65">
            <a:extLst>
              <a:ext uri="{FF2B5EF4-FFF2-40B4-BE49-F238E27FC236}">
                <a16:creationId xmlns:a16="http://schemas.microsoft.com/office/drawing/2014/main" id="{957C75F3-30A2-CF4E-9C4C-0EFAE3FA3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988" y="2346325"/>
            <a:ext cx="192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63" name="Rectangle 66">
            <a:extLst>
              <a:ext uri="{FF2B5EF4-FFF2-40B4-BE49-F238E27FC236}">
                <a16:creationId xmlns:a16="http://schemas.microsoft.com/office/drawing/2014/main" id="{2B34038D-CA91-1046-B7EA-89A31BEDF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17328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64" name="Rectangle 67">
            <a:extLst>
              <a:ext uri="{FF2B5EF4-FFF2-40B4-BE49-F238E27FC236}">
                <a16:creationId xmlns:a16="http://schemas.microsoft.com/office/drawing/2014/main" id="{9EDABB47-05D2-0440-9475-146B37191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2346325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65" name="Rectangle 68">
            <a:extLst>
              <a:ext uri="{FF2B5EF4-FFF2-40B4-BE49-F238E27FC236}">
                <a16:creationId xmlns:a16="http://schemas.microsoft.com/office/drawing/2014/main" id="{8AB9375D-56D9-AF47-A8DE-4373CE564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659063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66" name="Rectangle 69">
            <a:extLst>
              <a:ext uri="{FF2B5EF4-FFF2-40B4-BE49-F238E27FC236}">
                <a16:creationId xmlns:a16="http://schemas.microsoft.com/office/drawing/2014/main" id="{4875DEEB-E9CC-CA44-96BF-1D91F417A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2832100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67" name="Rectangle 70">
            <a:extLst>
              <a:ext uri="{FF2B5EF4-FFF2-40B4-BE49-F238E27FC236}">
                <a16:creationId xmlns:a16="http://schemas.microsoft.com/office/drawing/2014/main" id="{4F7850D2-D60B-A84F-8C25-D03BCE4D6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146425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68" name="Line 71">
            <a:extLst>
              <a:ext uri="{FF2B5EF4-FFF2-40B4-BE49-F238E27FC236}">
                <a16:creationId xmlns:a16="http://schemas.microsoft.com/office/drawing/2014/main" id="{65962A49-3016-B644-AD64-17FE4ADE654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50113" y="2925763"/>
            <a:ext cx="317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9" name="Line 72">
            <a:extLst>
              <a:ext uri="{FF2B5EF4-FFF2-40B4-BE49-F238E27FC236}">
                <a16:creationId xmlns:a16="http://schemas.microsoft.com/office/drawing/2014/main" id="{0A158A20-781C-A048-8F74-43654D5ED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2432050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70" name="Rectangle 73">
            <a:extLst>
              <a:ext uri="{FF2B5EF4-FFF2-40B4-BE49-F238E27FC236}">
                <a16:creationId xmlns:a16="http://schemas.microsoft.com/office/drawing/2014/main" id="{23395941-B295-3F42-A38C-D4787876F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3321050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8571" name="Left Brace 76">
            <a:extLst>
              <a:ext uri="{FF2B5EF4-FFF2-40B4-BE49-F238E27FC236}">
                <a16:creationId xmlns:a16="http://schemas.microsoft.com/office/drawing/2014/main" id="{2207B642-8C55-F645-9F2B-1300E6FC8EB9}"/>
              </a:ext>
            </a:extLst>
          </p:cNvPr>
          <p:cNvSpPr>
            <a:spLocks/>
          </p:cNvSpPr>
          <p:nvPr/>
        </p:nvSpPr>
        <p:spPr bwMode="auto">
          <a:xfrm>
            <a:off x="5519738" y="1820863"/>
            <a:ext cx="228600" cy="6096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8572" name="TextBox 77">
            <a:extLst>
              <a:ext uri="{FF2B5EF4-FFF2-40B4-BE49-F238E27FC236}">
                <a16:creationId xmlns:a16="http://schemas.microsoft.com/office/drawing/2014/main" id="{F6274436-0328-2A4F-A706-588F0B608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820863"/>
            <a:ext cx="490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w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C1F7E243-CBF0-1942-9B89-8561E637915A}"/>
              </a:ext>
            </a:extLst>
          </p:cNvPr>
          <p:cNvSpPr/>
          <p:nvPr/>
        </p:nvSpPr>
        <p:spPr bwMode="auto">
          <a:xfrm flipH="1">
            <a:off x="7653721" y="1744662"/>
            <a:ext cx="304800" cy="17526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marL="1143000" indent="-228600"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8574" name="TextBox 80">
            <a:extLst>
              <a:ext uri="{FF2B5EF4-FFF2-40B4-BE49-F238E27FC236}">
                <a16:creationId xmlns:a16="http://schemas.microsoft.com/office/drawing/2014/main" id="{734CFE6C-7751-CB49-A305-0B92692F2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338" y="2354263"/>
            <a:ext cx="425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y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Footer Placeholder 3">
            <a:extLst>
              <a:ext uri="{FF2B5EF4-FFF2-40B4-BE49-F238E27FC236}">
                <a16:creationId xmlns:a16="http://schemas.microsoft.com/office/drawing/2014/main" id="{B5973D79-956A-EE42-806B-6C492FA551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A3ADF183-A6AD-1340-8A53-EBD2E75505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7620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2-to-4 Decoder</a:t>
            </a:r>
          </a:p>
        </p:txBody>
      </p:sp>
      <p:grpSp>
        <p:nvGrpSpPr>
          <p:cNvPr id="109571" name="Group 1">
            <a:extLst>
              <a:ext uri="{FF2B5EF4-FFF2-40B4-BE49-F238E27FC236}">
                <a16:creationId xmlns:a16="http://schemas.microsoft.com/office/drawing/2014/main" id="{D5F1FB2B-4CB8-A64C-BAD6-BA332A17EBD2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362200"/>
            <a:ext cx="2932113" cy="3038475"/>
            <a:chOff x="1676400" y="1905000"/>
            <a:chExt cx="2932113" cy="3038475"/>
          </a:xfrm>
        </p:grpSpPr>
        <p:sp>
          <p:nvSpPr>
            <p:cNvPr id="109600" name="Line 3">
              <a:extLst>
                <a:ext uri="{FF2B5EF4-FFF2-40B4-BE49-F238E27FC236}">
                  <a16:creationId xmlns:a16="http://schemas.microsoft.com/office/drawing/2014/main" id="{17D573BC-368B-9648-B1D9-E04105E47D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76400" y="2444750"/>
              <a:ext cx="2913063" cy="31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1" name="Line 4">
              <a:extLst>
                <a:ext uri="{FF2B5EF4-FFF2-40B4-BE49-F238E27FC236}">
                  <a16:creationId xmlns:a16="http://schemas.microsoft.com/office/drawing/2014/main" id="{F9EE71CD-8014-2C42-BF57-8EB329A869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3225" y="1914525"/>
              <a:ext cx="1588" cy="30289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2" name="Rectangle 5">
              <a:extLst>
                <a:ext uri="{FF2B5EF4-FFF2-40B4-BE49-F238E27FC236}">
                  <a16:creationId xmlns:a16="http://schemas.microsoft.com/office/drawing/2014/main" id="{35E5B2AC-8E8E-5547-819E-DFD410E84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03" name="Rectangle 6">
              <a:extLst>
                <a:ext uri="{FF2B5EF4-FFF2-40B4-BE49-F238E27FC236}">
                  <a16:creationId xmlns:a16="http://schemas.microsoft.com/office/drawing/2014/main" id="{BB4C3794-D7FB-644D-91DE-B2EB1C952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04" name="Rectangle 7">
              <a:extLst>
                <a:ext uri="{FF2B5EF4-FFF2-40B4-BE49-F238E27FC236}">
                  <a16:creationId xmlns:a16="http://schemas.microsoft.com/office/drawing/2014/main" id="{8A7F1776-847A-B14C-B27B-7A6540FAC3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05" name="Rectangle 8">
              <a:extLst>
                <a:ext uri="{FF2B5EF4-FFF2-40B4-BE49-F238E27FC236}">
                  <a16:creationId xmlns:a16="http://schemas.microsoft.com/office/drawing/2014/main" id="{B69FFEEC-1AB8-0A48-97B6-80FA273CB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06" name="Rectangle 9">
              <a:extLst>
                <a:ext uri="{FF2B5EF4-FFF2-40B4-BE49-F238E27FC236}">
                  <a16:creationId xmlns:a16="http://schemas.microsoft.com/office/drawing/2014/main" id="{87DE5149-1DFD-4D47-BB0F-D0AADFDC3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07" name="Rectangle 10">
              <a:extLst>
                <a:ext uri="{FF2B5EF4-FFF2-40B4-BE49-F238E27FC236}">
                  <a16:creationId xmlns:a16="http://schemas.microsoft.com/office/drawing/2014/main" id="{105B77F9-2C9A-AA47-8EF3-076A3E340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08" name="Rectangle 11">
              <a:extLst>
                <a:ext uri="{FF2B5EF4-FFF2-40B4-BE49-F238E27FC236}">
                  <a16:creationId xmlns:a16="http://schemas.microsoft.com/office/drawing/2014/main" id="{759C5B7B-AA4B-134C-8A28-C0AE57907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09" name="Rectangle 12">
              <a:extLst>
                <a:ext uri="{FF2B5EF4-FFF2-40B4-BE49-F238E27FC236}">
                  <a16:creationId xmlns:a16="http://schemas.microsoft.com/office/drawing/2014/main" id="{97B6AD66-0D26-774E-9907-9B747805B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9763" y="1905000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y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0" name="Rectangle 13">
              <a:extLst>
                <a:ext uri="{FF2B5EF4-FFF2-40B4-BE49-F238E27FC236}">
                  <a16:creationId xmlns:a16="http://schemas.microsoft.com/office/drawing/2014/main" id="{1FA05F2F-781B-1B4D-94B8-FFE7876E4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2950" y="2078038"/>
              <a:ext cx="1920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3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1" name="Rectangle 14">
              <a:extLst>
                <a:ext uri="{FF2B5EF4-FFF2-40B4-BE49-F238E27FC236}">
                  <a16:creationId xmlns:a16="http://schemas.microsoft.com/office/drawing/2014/main" id="{9E354BE6-91BA-2742-9A6B-75E6CF274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000" y="1905000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2" name="Rectangle 15">
              <a:extLst>
                <a:ext uri="{FF2B5EF4-FFF2-40B4-BE49-F238E27FC236}">
                  <a16:creationId xmlns:a16="http://schemas.microsoft.com/office/drawing/2014/main" id="{B5146DCB-2394-3347-9C1C-0CCFC6F64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400" y="20780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3" name="Rectangle 16">
              <a:extLst>
                <a:ext uri="{FF2B5EF4-FFF2-40B4-BE49-F238E27FC236}">
                  <a16:creationId xmlns:a16="http://schemas.microsoft.com/office/drawing/2014/main" id="{ECACAE34-81E1-1847-A75C-DE23FBE4D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4" name="Rectangle 17">
              <a:extLst>
                <a:ext uri="{FF2B5EF4-FFF2-40B4-BE49-F238E27FC236}">
                  <a16:creationId xmlns:a16="http://schemas.microsoft.com/office/drawing/2014/main" id="{C4B93945-66A0-DD40-AE49-4C9B4F11D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6825" y="1905000"/>
              <a:ext cx="2286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w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5" name="Rectangle 18">
              <a:extLst>
                <a:ext uri="{FF2B5EF4-FFF2-40B4-BE49-F238E27FC236}">
                  <a16:creationId xmlns:a16="http://schemas.microsoft.com/office/drawing/2014/main" id="{D9D46585-A45A-5641-8176-A7C9059E0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9225" y="20780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6" name="Rectangle 19">
              <a:extLst>
                <a:ext uri="{FF2B5EF4-FFF2-40B4-BE49-F238E27FC236}">
                  <a16:creationId xmlns:a16="http://schemas.microsoft.com/office/drawing/2014/main" id="{5C6E614B-CB6C-914D-A0FC-7FD5529B4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4487863"/>
              <a:ext cx="1778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7" name="Rectangle 20">
              <a:extLst>
                <a:ext uri="{FF2B5EF4-FFF2-40B4-BE49-F238E27FC236}">
                  <a16:creationId xmlns:a16="http://schemas.microsoft.com/office/drawing/2014/main" id="{8347A9D6-838E-944B-B89F-4F2590550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438" y="4487863"/>
              <a:ext cx="1778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x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8" name="Rectangle 21">
              <a:extLst>
                <a:ext uri="{FF2B5EF4-FFF2-40B4-BE49-F238E27FC236}">
                  <a16:creationId xmlns:a16="http://schemas.microsoft.com/office/drawing/2014/main" id="{4878FD4F-B9CA-424C-AC12-C8D006214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266541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19" name="Rectangle 22">
              <a:extLst>
                <a:ext uri="{FF2B5EF4-FFF2-40B4-BE49-F238E27FC236}">
                  <a16:creationId xmlns:a16="http://schemas.microsoft.com/office/drawing/2014/main" id="{5E72C9E0-8D2B-924D-9F29-D13A60F3B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31194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0" name="Rectangle 23">
              <a:extLst>
                <a:ext uri="{FF2B5EF4-FFF2-40B4-BE49-F238E27FC236}">
                  <a16:creationId xmlns:a16="http://schemas.microsoft.com/office/drawing/2014/main" id="{1E9AFC54-B0E2-584F-B2C3-81F56ACC2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44910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1" name="Rectangle 24">
              <a:extLst>
                <a:ext uri="{FF2B5EF4-FFF2-40B4-BE49-F238E27FC236}">
                  <a16:creationId xmlns:a16="http://schemas.microsoft.com/office/drawing/2014/main" id="{22169D64-D443-9846-972E-4B504F8E7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2" name="Rectangle 25">
              <a:extLst>
                <a:ext uri="{FF2B5EF4-FFF2-40B4-BE49-F238E27FC236}">
                  <a16:creationId xmlns:a16="http://schemas.microsoft.com/office/drawing/2014/main" id="{E302F40A-CB25-4E4B-90C7-8C97C4737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8963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3" name="Rectangle 26">
              <a:extLst>
                <a:ext uri="{FF2B5EF4-FFF2-40B4-BE49-F238E27FC236}">
                  <a16:creationId xmlns:a16="http://schemas.microsoft.com/office/drawing/2014/main" id="{AC8BD07C-5CD8-7C46-9B39-1BA689C12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3875" y="1930400"/>
              <a:ext cx="2794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En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4" name="Rectangle 27">
              <a:extLst>
                <a:ext uri="{FF2B5EF4-FFF2-40B4-BE49-F238E27FC236}">
                  <a16:creationId xmlns:a16="http://schemas.microsoft.com/office/drawing/2014/main" id="{775CFDBB-29C3-854C-A60B-C7F35667A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5" name="Rectangle 28">
              <a:extLst>
                <a:ext uri="{FF2B5EF4-FFF2-40B4-BE49-F238E27FC236}">
                  <a16:creationId xmlns:a16="http://schemas.microsoft.com/office/drawing/2014/main" id="{96C1F7C8-D065-3A4A-944A-FB8E75BAA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6" name="Rectangle 29">
              <a:extLst>
                <a:ext uri="{FF2B5EF4-FFF2-40B4-BE49-F238E27FC236}">
                  <a16:creationId xmlns:a16="http://schemas.microsoft.com/office/drawing/2014/main" id="{9AD27DBF-C984-5648-8782-B266FF259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7" name="Rectangle 30">
              <a:extLst>
                <a:ext uri="{FF2B5EF4-FFF2-40B4-BE49-F238E27FC236}">
                  <a16:creationId xmlns:a16="http://schemas.microsoft.com/office/drawing/2014/main" id="{ACC35ADD-ACBC-714E-9ABA-22ED5DCDA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8" name="Rectangle 31">
              <a:extLst>
                <a:ext uri="{FF2B5EF4-FFF2-40B4-BE49-F238E27FC236}">
                  <a16:creationId xmlns:a16="http://schemas.microsoft.com/office/drawing/2014/main" id="{3825B2A9-0758-E64C-850F-D84AC5514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44878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29" name="Rectangle 32">
              <a:extLst>
                <a:ext uri="{FF2B5EF4-FFF2-40B4-BE49-F238E27FC236}">
                  <a16:creationId xmlns:a16="http://schemas.microsoft.com/office/drawing/2014/main" id="{FFC3D71C-D6A3-A943-B067-11CF844F6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000" y="1905000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y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0" name="Rectangle 33">
              <a:extLst>
                <a:ext uri="{FF2B5EF4-FFF2-40B4-BE49-F238E27FC236}">
                  <a16:creationId xmlns:a16="http://schemas.microsoft.com/office/drawing/2014/main" id="{C2C6455D-3894-F74F-86B4-7BB14D809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9188" y="2078038"/>
              <a:ext cx="192087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2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1" name="Rectangle 34">
              <a:extLst>
                <a:ext uri="{FF2B5EF4-FFF2-40B4-BE49-F238E27FC236}">
                  <a16:creationId xmlns:a16="http://schemas.microsoft.com/office/drawing/2014/main" id="{E2C5CB62-9A94-004D-A2ED-C201A67AE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2" name="Rectangle 35">
              <a:extLst>
                <a:ext uri="{FF2B5EF4-FFF2-40B4-BE49-F238E27FC236}">
                  <a16:creationId xmlns:a16="http://schemas.microsoft.com/office/drawing/2014/main" id="{33894737-805F-094B-8777-991DBBEB3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3" name="Rectangle 36">
              <a:extLst>
                <a:ext uri="{FF2B5EF4-FFF2-40B4-BE49-F238E27FC236}">
                  <a16:creationId xmlns:a16="http://schemas.microsoft.com/office/drawing/2014/main" id="{EA216CA9-80AE-A84E-85D9-4DB710335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4" name="Rectangle 37">
              <a:extLst>
                <a:ext uri="{FF2B5EF4-FFF2-40B4-BE49-F238E27FC236}">
                  <a16:creationId xmlns:a16="http://schemas.microsoft.com/office/drawing/2014/main" id="{0AF8C873-1862-7449-908D-82F693CBD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5" name="Rectangle 38">
              <a:extLst>
                <a:ext uri="{FF2B5EF4-FFF2-40B4-BE49-F238E27FC236}">
                  <a16:creationId xmlns:a16="http://schemas.microsoft.com/office/drawing/2014/main" id="{9DE978BC-6B28-474E-B329-16744E947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800" y="44878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6" name="Rectangle 39">
              <a:extLst>
                <a:ext uri="{FF2B5EF4-FFF2-40B4-BE49-F238E27FC236}">
                  <a16:creationId xmlns:a16="http://schemas.microsoft.com/office/drawing/2014/main" id="{FF1956BF-36CC-2342-9923-9AB20D6FA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2238" y="1905000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y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7" name="Rectangle 40">
              <a:extLst>
                <a:ext uri="{FF2B5EF4-FFF2-40B4-BE49-F238E27FC236}">
                  <a16:creationId xmlns:a16="http://schemas.microsoft.com/office/drawing/2014/main" id="{938E2DA5-4B25-5A46-ADD4-902F67B19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5425" y="2078038"/>
              <a:ext cx="1920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8" name="Rectangle 41">
              <a:extLst>
                <a:ext uri="{FF2B5EF4-FFF2-40B4-BE49-F238E27FC236}">
                  <a16:creationId xmlns:a16="http://schemas.microsoft.com/office/drawing/2014/main" id="{1473FA91-C5E3-C24D-A8F3-DFB67D4BE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39" name="Rectangle 42">
              <a:extLst>
                <a:ext uri="{FF2B5EF4-FFF2-40B4-BE49-F238E27FC236}">
                  <a16:creationId xmlns:a16="http://schemas.microsoft.com/office/drawing/2014/main" id="{23B84CD8-3D2B-904B-889A-2A5B4E939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35702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0" name="Rectangle 43">
              <a:extLst>
                <a:ext uri="{FF2B5EF4-FFF2-40B4-BE49-F238E27FC236}">
                  <a16:creationId xmlns:a16="http://schemas.microsoft.com/office/drawing/2014/main" id="{6109BF46-4DB4-7F4A-911D-9B69B1F732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1" name="Rectangle 44">
              <a:extLst>
                <a:ext uri="{FF2B5EF4-FFF2-40B4-BE49-F238E27FC236}">
                  <a16:creationId xmlns:a16="http://schemas.microsoft.com/office/drawing/2014/main" id="{D370880D-ADEB-0B49-8DCD-4D243DFBF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26622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2" name="Rectangle 45">
              <a:extLst>
                <a:ext uri="{FF2B5EF4-FFF2-40B4-BE49-F238E27FC236}">
                  <a16:creationId xmlns:a16="http://schemas.microsoft.com/office/drawing/2014/main" id="{FB2CA694-AAC7-EF44-A3E8-644E3C0FDD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450" y="44878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3" name="Rectangle 46">
              <a:extLst>
                <a:ext uri="{FF2B5EF4-FFF2-40B4-BE49-F238E27FC236}">
                  <a16:creationId xmlns:a16="http://schemas.microsoft.com/office/drawing/2014/main" id="{8B1DD6F4-0274-3D4A-841D-041EF13C4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3238" y="1905000"/>
              <a:ext cx="177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 i="1">
                  <a:solidFill>
                    <a:srgbClr val="000000"/>
                  </a:solidFill>
                  <a:latin typeface="Times-Roman" charset="0"/>
                </a:rPr>
                <a:t>y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4" name="Rectangle 47">
              <a:extLst>
                <a:ext uri="{FF2B5EF4-FFF2-40B4-BE49-F238E27FC236}">
                  <a16:creationId xmlns:a16="http://schemas.microsoft.com/office/drawing/2014/main" id="{58A7E996-2D21-1645-89E0-35F11775C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425" y="2078038"/>
              <a:ext cx="1920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5" name="Rectangle 48">
              <a:extLst>
                <a:ext uri="{FF2B5EF4-FFF2-40B4-BE49-F238E27FC236}">
                  <a16:creationId xmlns:a16="http://schemas.microsoft.com/office/drawing/2014/main" id="{17769792-4100-FC46-8760-AE5651CB7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31162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6" name="Rectangle 49">
              <a:extLst>
                <a:ext uri="{FF2B5EF4-FFF2-40B4-BE49-F238E27FC236}">
                  <a16:creationId xmlns:a16="http://schemas.microsoft.com/office/drawing/2014/main" id="{2A7E9369-4D4D-2244-9063-DE8BC6E0C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35734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7" name="Rectangle 50">
              <a:extLst>
                <a:ext uri="{FF2B5EF4-FFF2-40B4-BE49-F238E27FC236}">
                  <a16:creationId xmlns:a16="http://schemas.microsoft.com/office/drawing/2014/main" id="{49243C6A-F37E-D34F-8AD7-FDFBE821F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402748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8" name="Rectangle 51">
              <a:extLst>
                <a:ext uri="{FF2B5EF4-FFF2-40B4-BE49-F238E27FC236}">
                  <a16:creationId xmlns:a16="http://schemas.microsoft.com/office/drawing/2014/main" id="{492DFF65-0355-FC4F-BDFA-CE3041AE23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2659063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1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9649" name="Rectangle 52">
              <a:extLst>
                <a:ext uri="{FF2B5EF4-FFF2-40B4-BE49-F238E27FC236}">
                  <a16:creationId xmlns:a16="http://schemas.microsoft.com/office/drawing/2014/main" id="{D8ABF31B-B350-0E41-B98E-8CEC15C57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450" y="4491038"/>
              <a:ext cx="1905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800">
                  <a:solidFill>
                    <a:srgbClr val="000000"/>
                  </a:solidFill>
                  <a:latin typeface="Times-Roman" charset="0"/>
                </a:rPr>
                <a:t>0 </a:t>
              </a:r>
              <a:endParaRPr kumimoji="0"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109572" name="Rectangle 74">
            <a:extLst>
              <a:ext uri="{FF2B5EF4-FFF2-40B4-BE49-F238E27FC236}">
                <a16:creationId xmlns:a16="http://schemas.microsoft.com/office/drawing/2014/main" id="{6DEA76AA-F103-FD41-8058-446B2E3AA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676400"/>
            <a:ext cx="149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Truth table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73" name="Rectangle 75">
            <a:extLst>
              <a:ext uri="{FF2B5EF4-FFF2-40B4-BE49-F238E27FC236}">
                <a16:creationId xmlns:a16="http://schemas.microsoft.com/office/drawing/2014/main" id="{593482A4-C2FE-A142-ADEF-EB469C24E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219200"/>
            <a:ext cx="21050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(b) Graphical symbol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74" name="Rectangle 53">
            <a:extLst>
              <a:ext uri="{FF2B5EF4-FFF2-40B4-BE49-F238E27FC236}">
                <a16:creationId xmlns:a16="http://schemas.microsoft.com/office/drawing/2014/main" id="{64F1DADB-4370-5041-9090-27E625ED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168433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75" name="Rectangle 54">
            <a:extLst>
              <a:ext uri="{FF2B5EF4-FFF2-40B4-BE49-F238E27FC236}">
                <a16:creationId xmlns:a16="http://schemas.microsoft.com/office/drawing/2014/main" id="{39D20FD1-48ED-8146-91B2-7791B3326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1524000"/>
            <a:ext cx="1098550" cy="230981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9576" name="Line 55">
            <a:extLst>
              <a:ext uri="{FF2B5EF4-FFF2-40B4-BE49-F238E27FC236}">
                <a16:creationId xmlns:a16="http://schemas.microsoft.com/office/drawing/2014/main" id="{C1FBF089-F39B-B548-86C2-FEDE777A5C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1901825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77" name="Rectangle 56">
            <a:extLst>
              <a:ext uri="{FF2B5EF4-FFF2-40B4-BE49-F238E27FC236}">
                <a16:creationId xmlns:a16="http://schemas.microsoft.com/office/drawing/2014/main" id="{61DE5272-F64E-9446-90F9-C05594F01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988" y="1857375"/>
            <a:ext cx="192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78" name="Line 57">
            <a:extLst>
              <a:ext uri="{FF2B5EF4-FFF2-40B4-BE49-F238E27FC236}">
                <a16:creationId xmlns:a16="http://schemas.microsoft.com/office/drawing/2014/main" id="{4E372BE5-4DEE-3C4F-B7B2-F99C8DA0A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3379788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79" name="Line 58">
            <a:extLst>
              <a:ext uri="{FF2B5EF4-FFF2-40B4-BE49-F238E27FC236}">
                <a16:creationId xmlns:a16="http://schemas.microsoft.com/office/drawing/2014/main" id="{0C742AA9-23C5-B049-B9DF-65205A38A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1901825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0" name="Line 59">
            <a:extLst>
              <a:ext uri="{FF2B5EF4-FFF2-40B4-BE49-F238E27FC236}">
                <a16:creationId xmlns:a16="http://schemas.microsoft.com/office/drawing/2014/main" id="{ECA09B54-74F1-9F42-BFB6-97B41B9BF7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3379788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1" name="Rectangle 60">
            <a:extLst>
              <a:ext uri="{FF2B5EF4-FFF2-40B4-BE49-F238E27FC236}">
                <a16:creationId xmlns:a16="http://schemas.microsoft.com/office/drawing/2014/main" id="{0E9EE359-059D-0D41-8FF0-4F283BE15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3241675"/>
            <a:ext cx="279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En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82" name="Rectangle 61">
            <a:extLst>
              <a:ext uri="{FF2B5EF4-FFF2-40B4-BE49-F238E27FC236}">
                <a16:creationId xmlns:a16="http://schemas.microsoft.com/office/drawing/2014/main" id="{022DAC96-F867-5840-B663-51579E726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168433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83" name="Rectangle 62">
            <a:extLst>
              <a:ext uri="{FF2B5EF4-FFF2-40B4-BE49-F238E27FC236}">
                <a16:creationId xmlns:a16="http://schemas.microsoft.com/office/drawing/2014/main" id="{8277C4A6-282C-064F-A9AC-92432911B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1857375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3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84" name="Rectangle 63">
            <a:extLst>
              <a:ext uri="{FF2B5EF4-FFF2-40B4-BE49-F238E27FC236}">
                <a16:creationId xmlns:a16="http://schemas.microsoft.com/office/drawing/2014/main" id="{7EF25793-0CBA-164E-B66C-6BDBE5ECC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21732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85" name="Line 64">
            <a:extLst>
              <a:ext uri="{FF2B5EF4-FFF2-40B4-BE49-F238E27FC236}">
                <a16:creationId xmlns:a16="http://schemas.microsoft.com/office/drawing/2014/main" id="{61812331-39B4-9A49-AD95-61B8BCA9BE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913" y="2393950"/>
            <a:ext cx="357187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6" name="Rectangle 65">
            <a:extLst>
              <a:ext uri="{FF2B5EF4-FFF2-40B4-BE49-F238E27FC236}">
                <a16:creationId xmlns:a16="http://schemas.microsoft.com/office/drawing/2014/main" id="{95A88F7F-E42C-FD45-B689-7B5EFCBCA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988" y="2346325"/>
            <a:ext cx="192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87" name="Rectangle 66">
            <a:extLst>
              <a:ext uri="{FF2B5EF4-FFF2-40B4-BE49-F238E27FC236}">
                <a16:creationId xmlns:a16="http://schemas.microsoft.com/office/drawing/2014/main" id="{46C632E6-3B2C-544C-B4B0-F65E076FA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17328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88" name="Rectangle 67">
            <a:extLst>
              <a:ext uri="{FF2B5EF4-FFF2-40B4-BE49-F238E27FC236}">
                <a16:creationId xmlns:a16="http://schemas.microsoft.com/office/drawing/2014/main" id="{B9CFB8EC-FE2A-BE48-8EC4-890F8B5BA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2346325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89" name="Rectangle 68">
            <a:extLst>
              <a:ext uri="{FF2B5EF4-FFF2-40B4-BE49-F238E27FC236}">
                <a16:creationId xmlns:a16="http://schemas.microsoft.com/office/drawing/2014/main" id="{1A8BA8BD-1EAF-D448-B09C-40EF358ED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659063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90" name="Rectangle 69">
            <a:extLst>
              <a:ext uri="{FF2B5EF4-FFF2-40B4-BE49-F238E27FC236}">
                <a16:creationId xmlns:a16="http://schemas.microsoft.com/office/drawing/2014/main" id="{3D52E3E2-9B19-E645-9D19-1E55C203E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2832100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91" name="Rectangle 70">
            <a:extLst>
              <a:ext uri="{FF2B5EF4-FFF2-40B4-BE49-F238E27FC236}">
                <a16:creationId xmlns:a16="http://schemas.microsoft.com/office/drawing/2014/main" id="{ED02FBF6-C688-0444-ABB8-F51296FA1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146425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92" name="Line 71">
            <a:extLst>
              <a:ext uri="{FF2B5EF4-FFF2-40B4-BE49-F238E27FC236}">
                <a16:creationId xmlns:a16="http://schemas.microsoft.com/office/drawing/2014/main" id="{C14F19DD-C001-0142-9932-9EFB15CC6A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50113" y="2925763"/>
            <a:ext cx="317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3" name="Line 72">
            <a:extLst>
              <a:ext uri="{FF2B5EF4-FFF2-40B4-BE49-F238E27FC236}">
                <a16:creationId xmlns:a16="http://schemas.microsoft.com/office/drawing/2014/main" id="{0A2EC014-D918-AE44-B8BF-83FDCE1F4F3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2432050"/>
            <a:ext cx="33496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4" name="Rectangle 73">
            <a:extLst>
              <a:ext uri="{FF2B5EF4-FFF2-40B4-BE49-F238E27FC236}">
                <a16:creationId xmlns:a16="http://schemas.microsoft.com/office/drawing/2014/main" id="{9840BEB9-440A-DE48-ACFD-9C983EEB4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3321050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9595" name="Left Brace 76">
            <a:extLst>
              <a:ext uri="{FF2B5EF4-FFF2-40B4-BE49-F238E27FC236}">
                <a16:creationId xmlns:a16="http://schemas.microsoft.com/office/drawing/2014/main" id="{8435EC10-71BE-9B4A-9D04-D96BBDF786B3}"/>
              </a:ext>
            </a:extLst>
          </p:cNvPr>
          <p:cNvSpPr>
            <a:spLocks/>
          </p:cNvSpPr>
          <p:nvPr/>
        </p:nvSpPr>
        <p:spPr bwMode="auto">
          <a:xfrm>
            <a:off x="5519738" y="1820863"/>
            <a:ext cx="228600" cy="6096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9596" name="TextBox 77">
            <a:extLst>
              <a:ext uri="{FF2B5EF4-FFF2-40B4-BE49-F238E27FC236}">
                <a16:creationId xmlns:a16="http://schemas.microsoft.com/office/drawing/2014/main" id="{005686CE-54AE-CA40-B7CF-7F0905F43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820863"/>
            <a:ext cx="490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w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2B36653C-AD04-8F4C-97D3-7A19D09CBE24}"/>
              </a:ext>
            </a:extLst>
          </p:cNvPr>
          <p:cNvSpPr/>
          <p:nvPr/>
        </p:nvSpPr>
        <p:spPr bwMode="auto">
          <a:xfrm flipH="1">
            <a:off x="7653721" y="1744662"/>
            <a:ext cx="304800" cy="17526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marL="1143000" indent="-228600"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9598" name="TextBox 80">
            <a:extLst>
              <a:ext uri="{FF2B5EF4-FFF2-40B4-BE49-F238E27FC236}">
                <a16:creationId xmlns:a16="http://schemas.microsoft.com/office/drawing/2014/main" id="{A9B7571C-9866-B949-9A0F-9684C37B5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338" y="2354263"/>
            <a:ext cx="425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09599" name="TextBox 4">
            <a:extLst>
              <a:ext uri="{FF2B5EF4-FFF2-40B4-BE49-F238E27FC236}">
                <a16:creationId xmlns:a16="http://schemas.microsoft.com/office/drawing/2014/main" id="{0F072BCF-7B5C-C44F-809E-89FBE5498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38600"/>
            <a:ext cx="4252913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Enw &lt;= En &amp; w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WITH Enw SELECT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      y &lt;= "</a:t>
            </a:r>
            <a:r>
              <a:rPr kumimoji="0" lang="en-US" altLang="ja-JP" sz="2000" b="1">
                <a:solidFill>
                  <a:srgbClr val="800000"/>
                </a:solidFill>
                <a:latin typeface="Times New Roman" panose="02020603050405020304" pitchFamily="18" charset="0"/>
              </a:rPr>
              <a:t>0001" WHEN "100",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               "0010" WHEN "101",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	 "0100" WHEN "110",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	 "</a:t>
            </a:r>
            <a:r>
              <a:rPr kumimoji="0" lang="en-US" altLang="ja-JP" sz="2000" b="1">
                <a:solidFill>
                  <a:srgbClr val="800000"/>
                </a:solidFill>
                <a:latin typeface="Times New Roman" panose="02020603050405020304" pitchFamily="18" charset="0"/>
              </a:rPr>
              <a:t>1000" WHEN "111",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	 "0000" WHEN OTHERS ;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Footer Placeholder 3">
            <a:extLst>
              <a:ext uri="{FF2B5EF4-FFF2-40B4-BE49-F238E27FC236}">
                <a16:creationId xmlns:a16="http://schemas.microsoft.com/office/drawing/2014/main" id="{BC80ACC2-F140-FD41-AA45-727E9795F9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2BCE181A-287A-BC44-98EE-5F2816A8E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7620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VHDL code for a 2-to-4 Decoder entity</a:t>
            </a:r>
          </a:p>
        </p:txBody>
      </p:sp>
      <p:sp>
        <p:nvSpPr>
          <p:cNvPr id="110595" name="Text Box 3">
            <a:extLst>
              <a:ext uri="{FF2B5EF4-FFF2-40B4-BE49-F238E27FC236}">
                <a16:creationId xmlns:a16="http://schemas.microsoft.com/office/drawing/2014/main" id="{09C7FB86-4CB1-BE48-BECD-5A10E7B4F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095375"/>
            <a:ext cx="6794500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60375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</a:pPr>
            <a:endParaRPr kumimoji="0" lang="en-US" altLang="en-US" sz="17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ENTITY dec2to4 IS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	PORT (	w	: IN 	STD_LOGIC_VECTOR(1 DOWNTO 0)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		En 	: IN 	STD_LOGIC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		y 	: OUT 	STD_LOGIC_VECTOR(3 DOWNTO 0) )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END dec2to4 ;</a:t>
            </a:r>
          </a:p>
          <a:p>
            <a:pPr>
              <a:spcBef>
                <a:spcPct val="0"/>
              </a:spcBef>
              <a:buClrTx/>
            </a:pPr>
            <a:endParaRPr kumimoji="0" lang="en-US" altLang="en-US" sz="17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ARCHITECTURE dataflow OF dec2to4 IS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	SIGNAL Enw : STD_LOGIC_VECTOR(2 DOWNTO 0)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 b="1">
                <a:solidFill>
                  <a:srgbClr val="800000"/>
                </a:solidFill>
                <a:latin typeface="Times New Roman" panose="02020603050405020304" pitchFamily="18" charset="0"/>
              </a:rPr>
              <a:t>	Enw &lt;= En &amp; w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 b="1">
                <a:solidFill>
                  <a:srgbClr val="800000"/>
                </a:solidFill>
                <a:latin typeface="Times New Roman" panose="02020603050405020304" pitchFamily="18" charset="0"/>
              </a:rPr>
              <a:t>	WITH Enw SELECT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 b="1">
                <a:solidFill>
                  <a:srgbClr val="800000"/>
                </a:solidFill>
                <a:latin typeface="Times New Roman" panose="02020603050405020304" pitchFamily="18" charset="0"/>
              </a:rPr>
              <a:t>		y &lt;= "</a:t>
            </a:r>
            <a:r>
              <a:rPr kumimoji="0" lang="en-US" altLang="ja-JP" sz="1700" b="1">
                <a:solidFill>
                  <a:srgbClr val="800000"/>
                </a:solidFill>
                <a:latin typeface="Times New Roman" panose="02020603050405020304" pitchFamily="18" charset="0"/>
              </a:rPr>
              <a:t>0001" WHEN "100",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 b="1">
                <a:solidFill>
                  <a:srgbClr val="800000"/>
                </a:solidFill>
                <a:latin typeface="Times New Roman" panose="02020603050405020304" pitchFamily="18" charset="0"/>
              </a:rPr>
              <a:t>			"0010" WHEN "101",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 b="1">
                <a:solidFill>
                  <a:srgbClr val="800000"/>
                </a:solidFill>
                <a:latin typeface="Times New Roman" panose="02020603050405020304" pitchFamily="18" charset="0"/>
              </a:rPr>
              <a:t>			"0100" WHEN "110",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 b="1">
                <a:solidFill>
                  <a:srgbClr val="800000"/>
                </a:solidFill>
                <a:latin typeface="Times New Roman" panose="02020603050405020304" pitchFamily="18" charset="0"/>
              </a:rPr>
              <a:t>			"</a:t>
            </a:r>
            <a:r>
              <a:rPr kumimoji="0" lang="en-US" altLang="ja-JP" sz="1700" b="1">
                <a:solidFill>
                  <a:srgbClr val="800000"/>
                </a:solidFill>
                <a:latin typeface="Times New Roman" panose="02020603050405020304" pitchFamily="18" charset="0"/>
              </a:rPr>
              <a:t>1000" WHEN "111",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 b="1">
                <a:solidFill>
                  <a:srgbClr val="800000"/>
                </a:solidFill>
                <a:latin typeface="Times New Roman" panose="02020603050405020304" pitchFamily="18" charset="0"/>
              </a:rPr>
              <a:t>			"0000" WHEN OTHERS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latin typeface="Times New Roman" panose="02020603050405020304" pitchFamily="18" charset="0"/>
              </a:rPr>
              <a:t>END dataflow ;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Footer Placeholder 1">
            <a:extLst>
              <a:ext uri="{FF2B5EF4-FFF2-40B4-BE49-F238E27FC236}">
                <a16:creationId xmlns:a16="http://schemas.microsoft.com/office/drawing/2014/main" id="{B973C568-0B6F-9147-9F7D-DE02169D328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111618" name="Picture 2" descr="crii_application_large_change">
            <a:extLst>
              <a:ext uri="{FF2B5EF4-FFF2-40B4-BE49-F238E27FC236}">
                <a16:creationId xmlns:a16="http://schemas.microsoft.com/office/drawing/2014/main" id="{C976887F-B37B-114A-B5F8-506B89C853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19" name="Text Box 3">
            <a:extLst>
              <a:ext uri="{FF2B5EF4-FFF2-40B4-BE49-F238E27FC236}">
                <a16:creationId xmlns:a16="http://schemas.microsoft.com/office/drawing/2014/main" id="{E30747CA-0437-B441-81B7-628AE4CBC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124200"/>
            <a:ext cx="24971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/>
              <a:t>Encoders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Footer Placeholder 3">
            <a:extLst>
              <a:ext uri="{FF2B5EF4-FFF2-40B4-BE49-F238E27FC236}">
                <a16:creationId xmlns:a16="http://schemas.microsoft.com/office/drawing/2014/main" id="{A948F9F6-7B75-1747-985B-068A811177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2F0F5427-ECE4-7048-878E-BD618B882D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475" y="152400"/>
            <a:ext cx="8382000" cy="7620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Priority Encoder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9834EE0B-B43D-0648-BA34-C17D61D7E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25" y="1590675"/>
            <a:ext cx="1700213" cy="187483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644" name="Line 4">
            <a:extLst>
              <a:ext uri="{FF2B5EF4-FFF2-40B4-BE49-F238E27FC236}">
                <a16:creationId xmlns:a16="http://schemas.microsoft.com/office/drawing/2014/main" id="{245F3B47-DF95-7349-AA25-5988CF7496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5213" y="1819275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5" name="Line 5">
            <a:extLst>
              <a:ext uri="{FF2B5EF4-FFF2-40B4-BE49-F238E27FC236}">
                <a16:creationId xmlns:a16="http://schemas.microsoft.com/office/drawing/2014/main" id="{C4D8C0B7-1AA0-7E47-85D6-42915C0BA2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6638" y="3043238"/>
            <a:ext cx="3540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6" name="Rectangle 6">
            <a:extLst>
              <a:ext uri="{FF2B5EF4-FFF2-40B4-BE49-F238E27FC236}">
                <a16:creationId xmlns:a16="http://schemas.microsoft.com/office/drawing/2014/main" id="{A73D9DD1-E707-1D42-8033-A2A26EA11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17033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47" name="Rectangle 7">
            <a:extLst>
              <a:ext uri="{FF2B5EF4-FFF2-40B4-BE49-F238E27FC236}">
                <a16:creationId xmlns:a16="http://schemas.microsoft.com/office/drawing/2014/main" id="{E718FF23-5A44-5B41-AF96-5FC8E2BBE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0" y="181927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48" name="Rectangle 8">
            <a:extLst>
              <a:ext uri="{FF2B5EF4-FFF2-40B4-BE49-F238E27FC236}">
                <a16:creationId xmlns:a16="http://schemas.microsoft.com/office/drawing/2014/main" id="{AD322524-2BD7-0847-AC51-BADFC02EA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2930525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49" name="Rectangle 9">
            <a:extLst>
              <a:ext uri="{FF2B5EF4-FFF2-40B4-BE49-F238E27FC236}">
                <a16:creationId xmlns:a16="http://schemas.microsoft.com/office/drawing/2014/main" id="{11D115A1-79A5-4F44-A9BE-A1CF4B9C9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3060700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pl-PL" altLang="en-US" sz="1400">
                <a:solidFill>
                  <a:srgbClr val="000000"/>
                </a:solidFill>
                <a:latin typeface="Times-Roman" charset="0"/>
              </a:rPr>
              <a:t>3</a:t>
            </a: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50" name="Rectangle 10">
            <a:extLst>
              <a:ext uri="{FF2B5EF4-FFF2-40B4-BE49-F238E27FC236}">
                <a16:creationId xmlns:a16="http://schemas.microsoft.com/office/drawing/2014/main" id="{AA2ABA7A-3F13-4641-87ED-664538D3E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75" y="1884363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51" name="Rectangle 11">
            <a:extLst>
              <a:ext uri="{FF2B5EF4-FFF2-40B4-BE49-F238E27FC236}">
                <a16:creationId xmlns:a16="http://schemas.microsoft.com/office/drawing/2014/main" id="{0B208D9C-4856-244B-A4A3-82D40E142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000250"/>
            <a:ext cx="1476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52" name="Rectangle 12">
            <a:extLst>
              <a:ext uri="{FF2B5EF4-FFF2-40B4-BE49-F238E27FC236}">
                <a16:creationId xmlns:a16="http://schemas.microsoft.com/office/drawing/2014/main" id="{A5592289-6267-DE48-A7F8-A5F692F64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0350" y="233838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53" name="Rectangle 13">
            <a:extLst>
              <a:ext uri="{FF2B5EF4-FFF2-40B4-BE49-F238E27FC236}">
                <a16:creationId xmlns:a16="http://schemas.microsoft.com/office/drawing/2014/main" id="{371389E0-6529-8B4B-B5ED-E52D3B54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1475" y="245427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pl-PL" altLang="en-US" sz="1400" i="1">
                <a:solidFill>
                  <a:srgbClr val="000000"/>
                </a:solidFill>
                <a:latin typeface="Times-Roman" charset="0"/>
              </a:rPr>
              <a:t>1</a:t>
            </a: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54" name="Line 14">
            <a:extLst>
              <a:ext uri="{FF2B5EF4-FFF2-40B4-BE49-F238E27FC236}">
                <a16:creationId xmlns:a16="http://schemas.microsoft.com/office/drawing/2014/main" id="{1A93752B-EC7A-0C49-824B-E117DCDB5E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2033588"/>
            <a:ext cx="3540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5" name="Line 15">
            <a:extLst>
              <a:ext uri="{FF2B5EF4-FFF2-40B4-BE49-F238E27FC236}">
                <a16:creationId xmlns:a16="http://schemas.microsoft.com/office/drawing/2014/main" id="{7F6BA934-62C3-044E-8E64-EAD680C529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241300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6" name="Line 17">
            <a:extLst>
              <a:ext uri="{FF2B5EF4-FFF2-40B4-BE49-F238E27FC236}">
                <a16:creationId xmlns:a16="http://schemas.microsoft.com/office/drawing/2014/main" id="{F6EDA684-BB78-5846-91AB-741F2DD277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346575"/>
            <a:ext cx="3173413" cy="1588"/>
          </a:xfrm>
          <a:prstGeom prst="line">
            <a:avLst/>
          </a:prstGeom>
          <a:noFill/>
          <a:ln w="23813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7" name="Line 18">
            <a:extLst>
              <a:ext uri="{FF2B5EF4-FFF2-40B4-BE49-F238E27FC236}">
                <a16:creationId xmlns:a16="http://schemas.microsoft.com/office/drawing/2014/main" id="{0BA7946A-8955-6645-850A-50D71A86E6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7775" y="3962400"/>
            <a:ext cx="1588" cy="2051050"/>
          </a:xfrm>
          <a:prstGeom prst="line">
            <a:avLst/>
          </a:prstGeom>
          <a:noFill/>
          <a:ln w="23813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8" name="Rectangle 26">
            <a:extLst>
              <a:ext uri="{FF2B5EF4-FFF2-40B4-BE49-F238E27FC236}">
                <a16:creationId xmlns:a16="http://schemas.microsoft.com/office/drawing/2014/main" id="{A41F56D0-6F6D-8444-8730-DB3345C96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3965575"/>
            <a:ext cx="1746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59" name="Rectangle 27">
            <a:extLst>
              <a:ext uri="{FF2B5EF4-FFF2-40B4-BE49-F238E27FC236}">
                <a16:creationId xmlns:a16="http://schemas.microsoft.com/office/drawing/2014/main" id="{A45D313E-C634-5243-8884-566DE273A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4081463"/>
            <a:ext cx="1063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0" name="Rectangle 28">
            <a:extLst>
              <a:ext uri="{FF2B5EF4-FFF2-40B4-BE49-F238E27FC236}">
                <a16:creationId xmlns:a16="http://schemas.microsoft.com/office/drawing/2014/main" id="{9646D079-F8AC-5A40-8871-5222FEE83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038" y="3965575"/>
            <a:ext cx="1206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 i="1">
                <a:solidFill>
                  <a:srgbClr val="000000"/>
                </a:solidFill>
                <a:latin typeface="Times-Roman" charset="0"/>
              </a:rPr>
              <a:t>y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1" name="Rectangle 29">
            <a:extLst>
              <a:ext uri="{FF2B5EF4-FFF2-40B4-BE49-F238E27FC236}">
                <a16:creationId xmlns:a16="http://schemas.microsoft.com/office/drawing/2014/main" id="{0C9E3A1C-F854-A74A-8FF7-D1D54A6EB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3" y="4081463"/>
            <a:ext cx="1063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2" name="Rectangle 31">
            <a:extLst>
              <a:ext uri="{FF2B5EF4-FFF2-40B4-BE49-F238E27FC236}">
                <a16:creationId xmlns:a16="http://schemas.microsoft.com/office/drawing/2014/main" id="{1C6FAE88-7314-8041-976C-AEEBBC42B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1025" y="3965575"/>
            <a:ext cx="1206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 i="1">
                <a:solidFill>
                  <a:srgbClr val="000000"/>
                </a:solidFill>
                <a:latin typeface="Times-Roman" charset="0"/>
              </a:rPr>
              <a:t>y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3" name="Rectangle 32">
            <a:extLst>
              <a:ext uri="{FF2B5EF4-FFF2-40B4-BE49-F238E27FC236}">
                <a16:creationId xmlns:a16="http://schemas.microsoft.com/office/drawing/2014/main" id="{47853A99-52F8-364A-B0CB-1BBE533B4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563" y="4081463"/>
            <a:ext cx="1063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4" name="Rectangle 40">
            <a:extLst>
              <a:ext uri="{FF2B5EF4-FFF2-40B4-BE49-F238E27FC236}">
                <a16:creationId xmlns:a16="http://schemas.microsoft.com/office/drawing/2014/main" id="{B4A2C2D5-207D-EB48-A9D2-E0CE4786E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2513" y="3981450"/>
            <a:ext cx="1206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 i="1">
                <a:solidFill>
                  <a:srgbClr val="000000"/>
                </a:solidFill>
                <a:latin typeface="Times-Roman" charset="0"/>
              </a:rPr>
              <a:t>z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5" name="Rectangle 41">
            <a:extLst>
              <a:ext uri="{FF2B5EF4-FFF2-40B4-BE49-F238E27FC236}">
                <a16:creationId xmlns:a16="http://schemas.microsoft.com/office/drawing/2014/main" id="{C9358A0F-02C5-F342-BF58-3F1DD33EA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4786313"/>
            <a:ext cx="1349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6" name="Rectangle 42">
            <a:extLst>
              <a:ext uri="{FF2B5EF4-FFF2-40B4-BE49-F238E27FC236}">
                <a16:creationId xmlns:a16="http://schemas.microsoft.com/office/drawing/2014/main" id="{DE2C46FA-2507-A948-B3C0-0A5BD0AA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5075238"/>
            <a:ext cx="8096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-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7" name="Rectangle 43">
            <a:extLst>
              <a:ext uri="{FF2B5EF4-FFF2-40B4-BE49-F238E27FC236}">
                <a16:creationId xmlns:a16="http://schemas.microsoft.com/office/drawing/2014/main" id="{58634A5B-6AA1-B54C-BA09-E61B0FF3B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5383213"/>
            <a:ext cx="8096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-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8" name="Rectangle 44">
            <a:extLst>
              <a:ext uri="{FF2B5EF4-FFF2-40B4-BE49-F238E27FC236}">
                <a16:creationId xmlns:a16="http://schemas.microsoft.com/office/drawing/2014/main" id="{60C73CC7-91B6-764E-BE5E-A622A3DDF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4476750"/>
            <a:ext cx="1349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69" name="Rectangle 45">
            <a:extLst>
              <a:ext uri="{FF2B5EF4-FFF2-40B4-BE49-F238E27FC236}">
                <a16:creationId xmlns:a16="http://schemas.microsoft.com/office/drawing/2014/main" id="{0D0CBBD5-466C-494D-9551-B22414697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5702300"/>
            <a:ext cx="8096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-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0" name="Rectangle 46">
            <a:extLst>
              <a:ext uri="{FF2B5EF4-FFF2-40B4-BE49-F238E27FC236}">
                <a16:creationId xmlns:a16="http://schemas.microsoft.com/office/drawing/2014/main" id="{B098AA55-8DDB-B646-8E3C-0018844EA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9725" y="3965575"/>
            <a:ext cx="1746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1" name="Rectangle 47">
            <a:extLst>
              <a:ext uri="{FF2B5EF4-FFF2-40B4-BE49-F238E27FC236}">
                <a16:creationId xmlns:a16="http://schemas.microsoft.com/office/drawing/2014/main" id="{F03618CA-E67A-1B4D-9C57-8912C03A7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38" y="4081463"/>
            <a:ext cx="1063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2" name="Rectangle 48">
            <a:extLst>
              <a:ext uri="{FF2B5EF4-FFF2-40B4-BE49-F238E27FC236}">
                <a16:creationId xmlns:a16="http://schemas.microsoft.com/office/drawing/2014/main" id="{4E224B71-11C3-AA4B-ADA0-DCC9B2C6A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4786313"/>
            <a:ext cx="1349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3" name="Rectangle 49">
            <a:extLst>
              <a:ext uri="{FF2B5EF4-FFF2-40B4-BE49-F238E27FC236}">
                <a16:creationId xmlns:a16="http://schemas.microsoft.com/office/drawing/2014/main" id="{2B228922-E717-4C47-AEEE-E5E7E3A25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094288"/>
            <a:ext cx="1349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4" name="Rectangle 50">
            <a:extLst>
              <a:ext uri="{FF2B5EF4-FFF2-40B4-BE49-F238E27FC236}">
                <a16:creationId xmlns:a16="http://schemas.microsoft.com/office/drawing/2014/main" id="{66AD5E94-E541-9246-A43E-932D1DF20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383213"/>
            <a:ext cx="809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-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5" name="Rectangle 51">
            <a:extLst>
              <a:ext uri="{FF2B5EF4-FFF2-40B4-BE49-F238E27FC236}">
                <a16:creationId xmlns:a16="http://schemas.microsoft.com/office/drawing/2014/main" id="{22C095E2-7365-C24E-BB7F-E1D600081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4476750"/>
            <a:ext cx="1349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6" name="Rectangle 52">
            <a:extLst>
              <a:ext uri="{FF2B5EF4-FFF2-40B4-BE49-F238E27FC236}">
                <a16:creationId xmlns:a16="http://schemas.microsoft.com/office/drawing/2014/main" id="{392CA153-ECBD-EA45-B887-28D0F90C8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702300"/>
            <a:ext cx="809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-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7" name="Rectangle 53">
            <a:extLst>
              <a:ext uri="{FF2B5EF4-FFF2-40B4-BE49-F238E27FC236}">
                <a16:creationId xmlns:a16="http://schemas.microsoft.com/office/drawing/2014/main" id="{0ABF8B40-4325-0B47-92B8-35DAD653B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3965575"/>
            <a:ext cx="1746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8" name="Rectangle 54">
            <a:extLst>
              <a:ext uri="{FF2B5EF4-FFF2-40B4-BE49-F238E27FC236}">
                <a16:creationId xmlns:a16="http://schemas.microsoft.com/office/drawing/2014/main" id="{6A5BAFD5-AEA6-F94A-A7D0-0C7EBC52C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838" y="4081463"/>
            <a:ext cx="1063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2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79" name="Rectangle 55">
            <a:extLst>
              <a:ext uri="{FF2B5EF4-FFF2-40B4-BE49-F238E27FC236}">
                <a16:creationId xmlns:a16="http://schemas.microsoft.com/office/drawing/2014/main" id="{6636DDBA-E47E-E849-95C0-ADC5EB63C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4786313"/>
            <a:ext cx="1349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0" name="Rectangle 56">
            <a:extLst>
              <a:ext uri="{FF2B5EF4-FFF2-40B4-BE49-F238E27FC236}">
                <a16:creationId xmlns:a16="http://schemas.microsoft.com/office/drawing/2014/main" id="{9F3D6B54-CD42-DC4E-B1A1-83558BF5E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5094288"/>
            <a:ext cx="1349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1" name="Rectangle 57">
            <a:extLst>
              <a:ext uri="{FF2B5EF4-FFF2-40B4-BE49-F238E27FC236}">
                <a16:creationId xmlns:a16="http://schemas.microsoft.com/office/drawing/2014/main" id="{E662CB15-6022-5848-BB80-FE9EC5432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5402263"/>
            <a:ext cx="1349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2" name="Rectangle 58">
            <a:extLst>
              <a:ext uri="{FF2B5EF4-FFF2-40B4-BE49-F238E27FC236}">
                <a16:creationId xmlns:a16="http://schemas.microsoft.com/office/drawing/2014/main" id="{20308467-F69F-804F-997E-216CF3A8B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4476750"/>
            <a:ext cx="1349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3" name="Rectangle 59">
            <a:extLst>
              <a:ext uri="{FF2B5EF4-FFF2-40B4-BE49-F238E27FC236}">
                <a16:creationId xmlns:a16="http://schemas.microsoft.com/office/drawing/2014/main" id="{2E887C0D-A749-8A4B-B89E-78FD34644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5702300"/>
            <a:ext cx="809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-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4" name="Rectangle 60">
            <a:extLst>
              <a:ext uri="{FF2B5EF4-FFF2-40B4-BE49-F238E27FC236}">
                <a16:creationId xmlns:a16="http://schemas.microsoft.com/office/drawing/2014/main" id="{A5728AB8-9432-4B4E-8D1B-58D8E812B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0" y="3963988"/>
            <a:ext cx="1746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 i="1">
                <a:solidFill>
                  <a:srgbClr val="000000"/>
                </a:solidFill>
                <a:latin typeface="Times-Roman" charset="0"/>
              </a:rPr>
              <a:t>w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5" name="Rectangle 61">
            <a:extLst>
              <a:ext uri="{FF2B5EF4-FFF2-40B4-BE49-F238E27FC236}">
                <a16:creationId xmlns:a16="http://schemas.microsoft.com/office/drawing/2014/main" id="{192117A9-A0EA-BC45-8E4E-107B76100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675" y="4079875"/>
            <a:ext cx="1063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500">
                <a:solidFill>
                  <a:srgbClr val="000000"/>
                </a:solidFill>
                <a:latin typeface="Times-Roman" charset="0"/>
              </a:rPr>
              <a:t>3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6" name="Rectangle 62">
            <a:extLst>
              <a:ext uri="{FF2B5EF4-FFF2-40B4-BE49-F238E27FC236}">
                <a16:creationId xmlns:a16="http://schemas.microsoft.com/office/drawing/2014/main" id="{526102CB-68C1-DE4D-BE93-061B4CFE5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4786313"/>
            <a:ext cx="1349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7" name="Rectangle 63">
            <a:extLst>
              <a:ext uri="{FF2B5EF4-FFF2-40B4-BE49-F238E27FC236}">
                <a16:creationId xmlns:a16="http://schemas.microsoft.com/office/drawing/2014/main" id="{8F313C52-67AA-C043-B27A-9535D9C48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5094288"/>
            <a:ext cx="1349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8" name="Rectangle 64">
            <a:extLst>
              <a:ext uri="{FF2B5EF4-FFF2-40B4-BE49-F238E27FC236}">
                <a16:creationId xmlns:a16="http://schemas.microsoft.com/office/drawing/2014/main" id="{64AF87A3-33E5-2E46-B654-552D32F32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5402263"/>
            <a:ext cx="1349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9" name="Rectangle 65">
            <a:extLst>
              <a:ext uri="{FF2B5EF4-FFF2-40B4-BE49-F238E27FC236}">
                <a16:creationId xmlns:a16="http://schemas.microsoft.com/office/drawing/2014/main" id="{7EF57155-D30B-C244-9129-2755FA2CD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4476750"/>
            <a:ext cx="1349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90" name="Rectangle 66">
            <a:extLst>
              <a:ext uri="{FF2B5EF4-FFF2-40B4-BE49-F238E27FC236}">
                <a16:creationId xmlns:a16="http://schemas.microsoft.com/office/drawing/2014/main" id="{E6930367-A48F-A24A-B41E-5CB2A821D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5715000"/>
            <a:ext cx="1349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9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91" name="Rectangle 67">
            <a:extLst>
              <a:ext uri="{FF2B5EF4-FFF2-40B4-BE49-F238E27FC236}">
                <a16:creationId xmlns:a16="http://schemas.microsoft.com/office/drawing/2014/main" id="{8644F0BF-0853-0D49-BA0B-EDFF43426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50" y="2847975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z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92" name="Line 68">
            <a:extLst>
              <a:ext uri="{FF2B5EF4-FFF2-40B4-BE49-F238E27FC236}">
                <a16:creationId xmlns:a16="http://schemas.microsoft.com/office/drawing/2014/main" id="{B7A3FF58-9A5F-4E43-AD20-223A32C9AC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302260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3" name="Line 69">
            <a:extLst>
              <a:ext uri="{FF2B5EF4-FFF2-40B4-BE49-F238E27FC236}">
                <a16:creationId xmlns:a16="http://schemas.microsoft.com/office/drawing/2014/main" id="{8BA373D3-29D8-884D-9106-A25752B7C8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6163" y="222885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4" name="Rectangle 70">
            <a:extLst>
              <a:ext uri="{FF2B5EF4-FFF2-40B4-BE49-F238E27FC236}">
                <a16:creationId xmlns:a16="http://schemas.microsoft.com/office/drawing/2014/main" id="{4A802CB4-EEB1-E045-968F-3329312EA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363" y="2112963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95" name="Rectangle 71">
            <a:extLst>
              <a:ext uri="{FF2B5EF4-FFF2-40B4-BE49-F238E27FC236}">
                <a16:creationId xmlns:a16="http://schemas.microsoft.com/office/drawing/2014/main" id="{C01F104F-B937-5643-B5EB-22ADD09DC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700" y="2228850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96" name="Line 72">
            <a:extLst>
              <a:ext uri="{FF2B5EF4-FFF2-40B4-BE49-F238E27FC236}">
                <a16:creationId xmlns:a16="http://schemas.microsoft.com/office/drawing/2014/main" id="{4FC32A5C-4CA9-9C4B-9BC6-52FCA7A6B6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6163" y="264795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7" name="Rectangle 73">
            <a:extLst>
              <a:ext uri="{FF2B5EF4-FFF2-40B4-BE49-F238E27FC236}">
                <a16:creationId xmlns:a16="http://schemas.microsoft.com/office/drawing/2014/main" id="{DBB72361-3392-6641-AEE6-BA8598E6C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313" y="252253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98" name="Rectangle 74">
            <a:extLst>
              <a:ext uri="{FF2B5EF4-FFF2-40B4-BE49-F238E27FC236}">
                <a16:creationId xmlns:a16="http://schemas.microsoft.com/office/drawing/2014/main" id="{AC1560ED-1E69-1B4D-9AAE-B13FAF402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50" y="263842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99" name="Left Brace 75">
            <a:extLst>
              <a:ext uri="{FF2B5EF4-FFF2-40B4-BE49-F238E27FC236}">
                <a16:creationId xmlns:a16="http://schemas.microsoft.com/office/drawing/2014/main" id="{F1F307D7-E0F2-EC4A-9AB9-55CC6A2BD118}"/>
              </a:ext>
            </a:extLst>
          </p:cNvPr>
          <p:cNvSpPr>
            <a:spLocks/>
          </p:cNvSpPr>
          <p:nvPr/>
        </p:nvSpPr>
        <p:spPr bwMode="auto">
          <a:xfrm>
            <a:off x="685800" y="1752600"/>
            <a:ext cx="304800" cy="15240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700" name="TextBox 76">
            <a:extLst>
              <a:ext uri="{FF2B5EF4-FFF2-40B4-BE49-F238E27FC236}">
                <a16:creationId xmlns:a16="http://schemas.microsoft.com/office/drawing/2014/main" id="{277D918E-6F9E-3F4A-8C04-7356F512D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0"/>
            <a:ext cx="490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w</a:t>
            </a:r>
          </a:p>
        </p:txBody>
      </p:sp>
      <p:sp>
        <p:nvSpPr>
          <p:cNvPr id="78" name="Right Brace 77">
            <a:extLst>
              <a:ext uri="{FF2B5EF4-FFF2-40B4-BE49-F238E27FC236}">
                <a16:creationId xmlns:a16="http://schemas.microsoft.com/office/drawing/2014/main" id="{53B84314-3821-5D40-8F71-DD3DE8700A77}"/>
              </a:ext>
            </a:extLst>
          </p:cNvPr>
          <p:cNvSpPr/>
          <p:nvPr/>
        </p:nvSpPr>
        <p:spPr bwMode="auto">
          <a:xfrm flipH="1">
            <a:off x="3581400" y="1905000"/>
            <a:ext cx="228600" cy="6096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marL="1143000" indent="-228600"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12702" name="TextBox 78">
            <a:extLst>
              <a:ext uri="{FF2B5EF4-FFF2-40B4-BE49-F238E27FC236}">
                <a16:creationId xmlns:a16="http://schemas.microsoft.com/office/drawing/2014/main" id="{9B0889DA-F793-924A-9A29-CA04E7E66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981200"/>
            <a:ext cx="425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y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Footer Placeholder 3">
            <a:extLst>
              <a:ext uri="{FF2B5EF4-FFF2-40B4-BE49-F238E27FC236}">
                <a16:creationId xmlns:a16="http://schemas.microsoft.com/office/drawing/2014/main" id="{0F8258C3-E818-344D-80BF-A1478531CB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13666" name="Rectangle 2">
            <a:extLst>
              <a:ext uri="{FF2B5EF4-FFF2-40B4-BE49-F238E27FC236}">
                <a16:creationId xmlns:a16="http://schemas.microsoft.com/office/drawing/2014/main" id="{8FF3B3DA-2AFB-FB4B-BFE8-4DD414EF53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475" y="152400"/>
            <a:ext cx="8382000" cy="7620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Priority Encoder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FBE20C61-3988-BD42-B776-9396F501F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25" y="1590675"/>
            <a:ext cx="1700213" cy="187483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3668" name="Line 4">
            <a:extLst>
              <a:ext uri="{FF2B5EF4-FFF2-40B4-BE49-F238E27FC236}">
                <a16:creationId xmlns:a16="http://schemas.microsoft.com/office/drawing/2014/main" id="{C0C178C4-86CB-C648-B8E5-8C77302992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5213" y="1819275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69" name="Line 5">
            <a:extLst>
              <a:ext uri="{FF2B5EF4-FFF2-40B4-BE49-F238E27FC236}">
                <a16:creationId xmlns:a16="http://schemas.microsoft.com/office/drawing/2014/main" id="{ACA6CE50-C46D-E643-A256-EF7FB6054D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6638" y="3043238"/>
            <a:ext cx="3540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0" name="Rectangle 6">
            <a:extLst>
              <a:ext uri="{FF2B5EF4-FFF2-40B4-BE49-F238E27FC236}">
                <a16:creationId xmlns:a16="http://schemas.microsoft.com/office/drawing/2014/main" id="{AA67A6F9-53AF-354B-A1FE-7079682C7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17033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71" name="Rectangle 7">
            <a:extLst>
              <a:ext uri="{FF2B5EF4-FFF2-40B4-BE49-F238E27FC236}">
                <a16:creationId xmlns:a16="http://schemas.microsoft.com/office/drawing/2014/main" id="{AC4ECD89-A6CB-BB4A-ADBE-52F7E229D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0" y="181927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72" name="Rectangle 8">
            <a:extLst>
              <a:ext uri="{FF2B5EF4-FFF2-40B4-BE49-F238E27FC236}">
                <a16:creationId xmlns:a16="http://schemas.microsoft.com/office/drawing/2014/main" id="{31EF88CC-3607-1049-AE16-0FCB62B64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2930525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73" name="Rectangle 9">
            <a:extLst>
              <a:ext uri="{FF2B5EF4-FFF2-40B4-BE49-F238E27FC236}">
                <a16:creationId xmlns:a16="http://schemas.microsoft.com/office/drawing/2014/main" id="{24F281E0-D37D-F94E-BCBF-FA9EAD612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3060700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pl-PL" altLang="en-US" sz="1400">
                <a:solidFill>
                  <a:srgbClr val="000000"/>
                </a:solidFill>
                <a:latin typeface="Times-Roman" charset="0"/>
              </a:rPr>
              <a:t>3</a:t>
            </a: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74" name="Rectangle 10">
            <a:extLst>
              <a:ext uri="{FF2B5EF4-FFF2-40B4-BE49-F238E27FC236}">
                <a16:creationId xmlns:a16="http://schemas.microsoft.com/office/drawing/2014/main" id="{0B179A52-FF2B-AF4B-8168-B5C625493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75" y="1884363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75" name="Rectangle 11">
            <a:extLst>
              <a:ext uri="{FF2B5EF4-FFF2-40B4-BE49-F238E27FC236}">
                <a16:creationId xmlns:a16="http://schemas.microsoft.com/office/drawing/2014/main" id="{5469F500-B377-7748-9014-2554250D7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000250"/>
            <a:ext cx="1476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76" name="Rectangle 12">
            <a:extLst>
              <a:ext uri="{FF2B5EF4-FFF2-40B4-BE49-F238E27FC236}">
                <a16:creationId xmlns:a16="http://schemas.microsoft.com/office/drawing/2014/main" id="{5369AC09-2B02-1145-A769-F28F702DD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0350" y="233838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77" name="Rectangle 13">
            <a:extLst>
              <a:ext uri="{FF2B5EF4-FFF2-40B4-BE49-F238E27FC236}">
                <a16:creationId xmlns:a16="http://schemas.microsoft.com/office/drawing/2014/main" id="{80CC647A-61AA-3245-979A-C2F97F742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1475" y="245427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pl-PL" altLang="en-US" sz="1400" i="1">
                <a:solidFill>
                  <a:srgbClr val="000000"/>
                </a:solidFill>
                <a:latin typeface="Times-Roman" charset="0"/>
              </a:rPr>
              <a:t>1</a:t>
            </a: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78" name="Line 14">
            <a:extLst>
              <a:ext uri="{FF2B5EF4-FFF2-40B4-BE49-F238E27FC236}">
                <a16:creationId xmlns:a16="http://schemas.microsoft.com/office/drawing/2014/main" id="{26F146A9-878A-2040-8A59-EE2A5B3ACF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2033588"/>
            <a:ext cx="3540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9" name="Line 15">
            <a:extLst>
              <a:ext uri="{FF2B5EF4-FFF2-40B4-BE49-F238E27FC236}">
                <a16:creationId xmlns:a16="http://schemas.microsoft.com/office/drawing/2014/main" id="{FC8BD182-921E-C546-A4E1-5270514623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241300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80" name="Group 16">
            <a:extLst>
              <a:ext uri="{FF2B5EF4-FFF2-40B4-BE49-F238E27FC236}">
                <a16:creationId xmlns:a16="http://schemas.microsoft.com/office/drawing/2014/main" id="{2F241A23-E64D-2344-8033-5107782F020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962400"/>
            <a:ext cx="3173413" cy="2051050"/>
            <a:chOff x="1989" y="2552"/>
            <a:chExt cx="1999" cy="1292"/>
          </a:xfrm>
        </p:grpSpPr>
        <p:sp>
          <p:nvSpPr>
            <p:cNvPr id="113693" name="Line 17">
              <a:extLst>
                <a:ext uri="{FF2B5EF4-FFF2-40B4-BE49-F238E27FC236}">
                  <a16:creationId xmlns:a16="http://schemas.microsoft.com/office/drawing/2014/main" id="{21A24643-E98E-514B-B21B-5A8C37328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794"/>
              <a:ext cx="1999" cy="1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94" name="Line 18">
              <a:extLst>
                <a:ext uri="{FF2B5EF4-FFF2-40B4-BE49-F238E27FC236}">
                  <a16:creationId xmlns:a16="http://schemas.microsoft.com/office/drawing/2014/main" id="{A0588C01-8B8C-8340-92FB-1673D98D8B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3" y="2552"/>
              <a:ext cx="1" cy="1292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95" name="Rectangle 19">
              <a:extLst>
                <a:ext uri="{FF2B5EF4-FFF2-40B4-BE49-F238E27FC236}">
                  <a16:creationId xmlns:a16="http://schemas.microsoft.com/office/drawing/2014/main" id="{C0173C76-BFD3-9A4D-8D45-46C0B4047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876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dirty="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13696" name="Rectangle 20">
              <a:extLst>
                <a:ext uri="{FF2B5EF4-FFF2-40B4-BE49-F238E27FC236}">
                  <a16:creationId xmlns:a16="http://schemas.microsoft.com/office/drawing/2014/main" id="{9952876B-C333-2848-BC6B-A6C0C32A9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697" name="Rectangle 21">
              <a:extLst>
                <a:ext uri="{FF2B5EF4-FFF2-40B4-BE49-F238E27FC236}">
                  <a16:creationId xmlns:a16="http://schemas.microsoft.com/office/drawing/2014/main" id="{FD2F8A05-4867-1147-A37A-E6F3B38A4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698" name="Rectangle 22">
              <a:extLst>
                <a:ext uri="{FF2B5EF4-FFF2-40B4-BE49-F238E27FC236}">
                  <a16:creationId xmlns:a16="http://schemas.microsoft.com/office/drawing/2014/main" id="{4AA1B611-DB53-CF47-90CB-E5B2C1616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699" name="Rectangle 23">
              <a:extLst>
                <a:ext uri="{FF2B5EF4-FFF2-40B4-BE49-F238E27FC236}">
                  <a16:creationId xmlns:a16="http://schemas.microsoft.com/office/drawing/2014/main" id="{2DC85339-F841-404E-B5AE-8D4539726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0" name="Rectangle 24">
              <a:extLst>
                <a:ext uri="{FF2B5EF4-FFF2-40B4-BE49-F238E27FC236}">
                  <a16:creationId xmlns:a16="http://schemas.microsoft.com/office/drawing/2014/main" id="{18BB2AEF-B405-A14F-8DB8-861A30A06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1" name="Rectangle 25">
              <a:extLst>
                <a:ext uri="{FF2B5EF4-FFF2-40B4-BE49-F238E27FC236}">
                  <a16:creationId xmlns:a16="http://schemas.microsoft.com/office/drawing/2014/main" id="{0863CD89-4BB9-294B-AA42-7DFC51566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2" name="Rectangle 26">
              <a:extLst>
                <a:ext uri="{FF2B5EF4-FFF2-40B4-BE49-F238E27FC236}">
                  <a16:creationId xmlns:a16="http://schemas.microsoft.com/office/drawing/2014/main" id="{5E735C92-DD8D-924F-A434-705678F85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9" y="2554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3" name="Rectangle 27">
              <a:extLst>
                <a:ext uri="{FF2B5EF4-FFF2-40B4-BE49-F238E27FC236}">
                  <a16:creationId xmlns:a16="http://schemas.microsoft.com/office/drawing/2014/main" id="{1D19DAEA-6835-864E-B795-AA76A5F98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4" name="Rectangle 28">
              <a:extLst>
                <a:ext uri="{FF2B5EF4-FFF2-40B4-BE49-F238E27FC236}">
                  <a16:creationId xmlns:a16="http://schemas.microsoft.com/office/drawing/2014/main" id="{772B6E10-239B-3A43-8C8E-801DF9867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6" y="2554"/>
              <a:ext cx="7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y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5" name="Rectangle 29">
              <a:extLst>
                <a:ext uri="{FF2B5EF4-FFF2-40B4-BE49-F238E27FC236}">
                  <a16:creationId xmlns:a16="http://schemas.microsoft.com/office/drawing/2014/main" id="{ABDBD71A-560D-4A40-8D75-2525A0229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6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6" name="Rectangle 30">
              <a:extLst>
                <a:ext uri="{FF2B5EF4-FFF2-40B4-BE49-F238E27FC236}">
                  <a16:creationId xmlns:a16="http://schemas.microsoft.com/office/drawing/2014/main" id="{734FF1E2-C477-7448-A935-581B888AB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2876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dirty="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13707" name="Rectangle 31">
              <a:extLst>
                <a:ext uri="{FF2B5EF4-FFF2-40B4-BE49-F238E27FC236}">
                  <a16:creationId xmlns:a16="http://schemas.microsoft.com/office/drawing/2014/main" id="{0860EB95-5280-CA48-9934-92250CD90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3" y="2554"/>
              <a:ext cx="7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y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8" name="Rectangle 32">
              <a:extLst>
                <a:ext uri="{FF2B5EF4-FFF2-40B4-BE49-F238E27FC236}">
                  <a16:creationId xmlns:a16="http://schemas.microsoft.com/office/drawing/2014/main" id="{B11AEC88-847E-8749-8A36-7CC02BAA9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2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09" name="Rectangle 33">
              <a:extLst>
                <a:ext uri="{FF2B5EF4-FFF2-40B4-BE49-F238E27FC236}">
                  <a16:creationId xmlns:a16="http://schemas.microsoft.com/office/drawing/2014/main" id="{A3AF1E32-D147-2F48-921F-8896DDD9D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65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0" name="Rectangle 34">
              <a:extLst>
                <a:ext uri="{FF2B5EF4-FFF2-40B4-BE49-F238E27FC236}">
                  <a16:creationId xmlns:a16="http://schemas.microsoft.com/office/drawing/2014/main" id="{579C23DC-F173-BA4B-BF56-EDF890D63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365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1" name="Rectangle 35">
              <a:extLst>
                <a:ext uri="{FF2B5EF4-FFF2-40B4-BE49-F238E27FC236}">
                  <a16:creationId xmlns:a16="http://schemas.microsoft.com/office/drawing/2014/main" id="{46F79304-CA02-AD4B-9D61-62A5346DC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2" name="Rectangle 36">
              <a:extLst>
                <a:ext uri="{FF2B5EF4-FFF2-40B4-BE49-F238E27FC236}">
                  <a16:creationId xmlns:a16="http://schemas.microsoft.com/office/drawing/2014/main" id="{F5BDD769-36D8-B74E-8FF4-8714DBE6B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3" name="Rectangle 37">
              <a:extLst>
                <a:ext uri="{FF2B5EF4-FFF2-40B4-BE49-F238E27FC236}">
                  <a16:creationId xmlns:a16="http://schemas.microsoft.com/office/drawing/2014/main" id="{E7447A58-DBC6-0E4F-99C9-E33C716D54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365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4" name="Rectangle 38">
              <a:extLst>
                <a:ext uri="{FF2B5EF4-FFF2-40B4-BE49-F238E27FC236}">
                  <a16:creationId xmlns:a16="http://schemas.microsoft.com/office/drawing/2014/main" id="{F0859ABD-1BCE-C24D-97B5-CBE2944AD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5" name="Rectangle 39">
              <a:extLst>
                <a:ext uri="{FF2B5EF4-FFF2-40B4-BE49-F238E27FC236}">
                  <a16:creationId xmlns:a16="http://schemas.microsoft.com/office/drawing/2014/main" id="{80BB8721-610F-8042-A8AA-1BDD15F54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6" name="Rectangle 40">
              <a:extLst>
                <a:ext uri="{FF2B5EF4-FFF2-40B4-BE49-F238E27FC236}">
                  <a16:creationId xmlns:a16="http://schemas.microsoft.com/office/drawing/2014/main" id="{6CA3456F-A33A-A94A-B61D-06B6C8327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0" y="2564"/>
              <a:ext cx="7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z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7" name="Rectangle 41">
              <a:extLst>
                <a:ext uri="{FF2B5EF4-FFF2-40B4-BE49-F238E27FC236}">
                  <a16:creationId xmlns:a16="http://schemas.microsoft.com/office/drawing/2014/main" id="{27B8E649-1994-B042-B722-56F8C0DFB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8" name="Rectangle 42">
              <a:extLst>
                <a:ext uri="{FF2B5EF4-FFF2-40B4-BE49-F238E27FC236}">
                  <a16:creationId xmlns:a16="http://schemas.microsoft.com/office/drawing/2014/main" id="{EA4AE592-3292-5C49-833C-8536F0E808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253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19" name="Rectangle 43">
              <a:extLst>
                <a:ext uri="{FF2B5EF4-FFF2-40B4-BE49-F238E27FC236}">
                  <a16:creationId xmlns:a16="http://schemas.microsoft.com/office/drawing/2014/main" id="{CD0A97CA-B7A2-584B-A6A5-9E8EE83B1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447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0" name="Rectangle 44">
              <a:extLst>
                <a:ext uri="{FF2B5EF4-FFF2-40B4-BE49-F238E27FC236}">
                  <a16:creationId xmlns:a16="http://schemas.microsoft.com/office/drawing/2014/main" id="{0411CE46-45E9-B644-966D-35D41470D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1" name="Rectangle 45">
              <a:extLst>
                <a:ext uri="{FF2B5EF4-FFF2-40B4-BE49-F238E27FC236}">
                  <a16:creationId xmlns:a16="http://schemas.microsoft.com/office/drawing/2014/main" id="{8AAA3FF8-4EF5-7A49-A181-D6FC4C1FE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648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2" name="Rectangle 46">
              <a:extLst>
                <a:ext uri="{FF2B5EF4-FFF2-40B4-BE49-F238E27FC236}">
                  <a16:creationId xmlns:a16="http://schemas.microsoft.com/office/drawing/2014/main" id="{5895C5CA-7FAD-AA4D-BB65-628AAA0BC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" y="2554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3" name="Rectangle 47">
              <a:extLst>
                <a:ext uri="{FF2B5EF4-FFF2-40B4-BE49-F238E27FC236}">
                  <a16:creationId xmlns:a16="http://schemas.microsoft.com/office/drawing/2014/main" id="{EBF7EB41-E88D-EF4D-8CDF-DCBAAD5BFE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4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4" name="Rectangle 48">
              <a:extLst>
                <a:ext uri="{FF2B5EF4-FFF2-40B4-BE49-F238E27FC236}">
                  <a16:creationId xmlns:a16="http://schemas.microsoft.com/office/drawing/2014/main" id="{10EF2517-87C8-9644-9A65-0A502B5BC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5" name="Rectangle 49">
              <a:extLst>
                <a:ext uri="{FF2B5EF4-FFF2-40B4-BE49-F238E27FC236}">
                  <a16:creationId xmlns:a16="http://schemas.microsoft.com/office/drawing/2014/main" id="{283044E8-BC64-E24F-BAE3-F03203EB99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6" name="Rectangle 50">
              <a:extLst>
                <a:ext uri="{FF2B5EF4-FFF2-40B4-BE49-F238E27FC236}">
                  <a16:creationId xmlns:a16="http://schemas.microsoft.com/office/drawing/2014/main" id="{86413B6A-3580-D146-BE6A-BB7C590C5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447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7" name="Rectangle 51">
              <a:extLst>
                <a:ext uri="{FF2B5EF4-FFF2-40B4-BE49-F238E27FC236}">
                  <a16:creationId xmlns:a16="http://schemas.microsoft.com/office/drawing/2014/main" id="{8CB43E61-7D40-4B49-91B5-1A5DE9630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8" name="Rectangle 52">
              <a:extLst>
                <a:ext uri="{FF2B5EF4-FFF2-40B4-BE49-F238E27FC236}">
                  <a16:creationId xmlns:a16="http://schemas.microsoft.com/office/drawing/2014/main" id="{8E42F110-74A2-7B4A-B7EE-5E5C3E8532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648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29" name="Rectangle 53">
              <a:extLst>
                <a:ext uri="{FF2B5EF4-FFF2-40B4-BE49-F238E27FC236}">
                  <a16:creationId xmlns:a16="http://schemas.microsoft.com/office/drawing/2014/main" id="{31D2AF52-9053-9140-8B6B-44968F757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5" y="2554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0" name="Rectangle 54">
              <a:extLst>
                <a:ext uri="{FF2B5EF4-FFF2-40B4-BE49-F238E27FC236}">
                  <a16:creationId xmlns:a16="http://schemas.microsoft.com/office/drawing/2014/main" id="{F6F217F6-A2AD-5446-BE5D-C91B80CEA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8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2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1" name="Rectangle 55">
              <a:extLst>
                <a:ext uri="{FF2B5EF4-FFF2-40B4-BE49-F238E27FC236}">
                  <a16:creationId xmlns:a16="http://schemas.microsoft.com/office/drawing/2014/main" id="{05892D02-96D9-3A46-AF1A-D191B76C0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2" name="Rectangle 56">
              <a:extLst>
                <a:ext uri="{FF2B5EF4-FFF2-40B4-BE49-F238E27FC236}">
                  <a16:creationId xmlns:a16="http://schemas.microsoft.com/office/drawing/2014/main" id="{2B284D49-9181-3F44-8059-ED4FB4F20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3" name="Rectangle 57">
              <a:extLst>
                <a:ext uri="{FF2B5EF4-FFF2-40B4-BE49-F238E27FC236}">
                  <a16:creationId xmlns:a16="http://schemas.microsoft.com/office/drawing/2014/main" id="{86B4382F-D316-9047-A146-3476E2E64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4" name="Rectangle 58">
              <a:extLst>
                <a:ext uri="{FF2B5EF4-FFF2-40B4-BE49-F238E27FC236}">
                  <a16:creationId xmlns:a16="http://schemas.microsoft.com/office/drawing/2014/main" id="{F02C9C19-01A2-D04F-941F-B7AA5ED96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5" name="Rectangle 59">
              <a:extLst>
                <a:ext uri="{FF2B5EF4-FFF2-40B4-BE49-F238E27FC236}">
                  <a16:creationId xmlns:a16="http://schemas.microsoft.com/office/drawing/2014/main" id="{9B842F28-2C47-6D45-BDDB-5592D5087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648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6" name="Rectangle 60">
              <a:extLst>
                <a:ext uri="{FF2B5EF4-FFF2-40B4-BE49-F238E27FC236}">
                  <a16:creationId xmlns:a16="http://schemas.microsoft.com/office/drawing/2014/main" id="{E6A4160B-9EBB-1349-A5C6-D6DB8B8C5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2553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7" name="Rectangle 61">
              <a:extLst>
                <a:ext uri="{FF2B5EF4-FFF2-40B4-BE49-F238E27FC236}">
                  <a16:creationId xmlns:a16="http://schemas.microsoft.com/office/drawing/2014/main" id="{45D57215-22F5-F940-85C3-53486B3226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" y="2626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3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8" name="Rectangle 62">
              <a:extLst>
                <a:ext uri="{FF2B5EF4-FFF2-40B4-BE49-F238E27FC236}">
                  <a16:creationId xmlns:a16="http://schemas.microsoft.com/office/drawing/2014/main" id="{D565F004-A9CA-F14B-B948-F33A138A9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39" name="Rectangle 63">
              <a:extLst>
                <a:ext uri="{FF2B5EF4-FFF2-40B4-BE49-F238E27FC236}">
                  <a16:creationId xmlns:a16="http://schemas.microsoft.com/office/drawing/2014/main" id="{770259CB-4360-1A4B-A612-53BA3D7C2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40" name="Rectangle 64">
              <a:extLst>
                <a:ext uri="{FF2B5EF4-FFF2-40B4-BE49-F238E27FC236}">
                  <a16:creationId xmlns:a16="http://schemas.microsoft.com/office/drawing/2014/main" id="{4BE33DB8-38E9-B74E-9EAE-357DB35DC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41" name="Rectangle 65">
              <a:extLst>
                <a:ext uri="{FF2B5EF4-FFF2-40B4-BE49-F238E27FC236}">
                  <a16:creationId xmlns:a16="http://schemas.microsoft.com/office/drawing/2014/main" id="{9D3ECF3C-B9E4-4E4A-935E-7D15D524A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742" name="Rectangle 66">
              <a:extLst>
                <a:ext uri="{FF2B5EF4-FFF2-40B4-BE49-F238E27FC236}">
                  <a16:creationId xmlns:a16="http://schemas.microsoft.com/office/drawing/2014/main" id="{35E01FBF-4DD7-8D44-BDC9-1C1FF443E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365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</p:grpSp>
      <p:sp>
        <p:nvSpPr>
          <p:cNvPr id="113681" name="Rectangle 67">
            <a:extLst>
              <a:ext uri="{FF2B5EF4-FFF2-40B4-BE49-F238E27FC236}">
                <a16:creationId xmlns:a16="http://schemas.microsoft.com/office/drawing/2014/main" id="{6810ED8E-E4B3-AB41-824F-07C45FB8B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50" y="2847975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z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82" name="Line 68">
            <a:extLst>
              <a:ext uri="{FF2B5EF4-FFF2-40B4-BE49-F238E27FC236}">
                <a16:creationId xmlns:a16="http://schemas.microsoft.com/office/drawing/2014/main" id="{C5EFAC7A-D64E-E448-BC33-60C0FFF21F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302260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3" name="Line 69">
            <a:extLst>
              <a:ext uri="{FF2B5EF4-FFF2-40B4-BE49-F238E27FC236}">
                <a16:creationId xmlns:a16="http://schemas.microsoft.com/office/drawing/2014/main" id="{4ABDCC01-90E3-0D42-B2B6-633F0C0840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6163" y="222885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4" name="Rectangle 70">
            <a:extLst>
              <a:ext uri="{FF2B5EF4-FFF2-40B4-BE49-F238E27FC236}">
                <a16:creationId xmlns:a16="http://schemas.microsoft.com/office/drawing/2014/main" id="{457D0BFF-F6C3-E946-990F-18A2C8AE9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363" y="2112963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85" name="Rectangle 71">
            <a:extLst>
              <a:ext uri="{FF2B5EF4-FFF2-40B4-BE49-F238E27FC236}">
                <a16:creationId xmlns:a16="http://schemas.microsoft.com/office/drawing/2014/main" id="{A495EE8C-8486-E049-9CAC-131701C6D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700" y="2228850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86" name="Line 72">
            <a:extLst>
              <a:ext uri="{FF2B5EF4-FFF2-40B4-BE49-F238E27FC236}">
                <a16:creationId xmlns:a16="http://schemas.microsoft.com/office/drawing/2014/main" id="{40699F88-D41E-594C-9001-FB8EF14620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6163" y="264795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7" name="Rectangle 73">
            <a:extLst>
              <a:ext uri="{FF2B5EF4-FFF2-40B4-BE49-F238E27FC236}">
                <a16:creationId xmlns:a16="http://schemas.microsoft.com/office/drawing/2014/main" id="{09A7804C-15D0-124A-A139-0F17CA2FF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313" y="252253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88" name="Rectangle 74">
            <a:extLst>
              <a:ext uri="{FF2B5EF4-FFF2-40B4-BE49-F238E27FC236}">
                <a16:creationId xmlns:a16="http://schemas.microsoft.com/office/drawing/2014/main" id="{EC997A02-616E-A045-88C1-E30B83CC4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50" y="263842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3689" name="Left Brace 75">
            <a:extLst>
              <a:ext uri="{FF2B5EF4-FFF2-40B4-BE49-F238E27FC236}">
                <a16:creationId xmlns:a16="http://schemas.microsoft.com/office/drawing/2014/main" id="{5148C83B-B299-7547-A400-9EEA1295DB57}"/>
              </a:ext>
            </a:extLst>
          </p:cNvPr>
          <p:cNvSpPr>
            <a:spLocks/>
          </p:cNvSpPr>
          <p:nvPr/>
        </p:nvSpPr>
        <p:spPr bwMode="auto">
          <a:xfrm>
            <a:off x="685800" y="1752600"/>
            <a:ext cx="304800" cy="15240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3690" name="TextBox 76">
            <a:extLst>
              <a:ext uri="{FF2B5EF4-FFF2-40B4-BE49-F238E27FC236}">
                <a16:creationId xmlns:a16="http://schemas.microsoft.com/office/drawing/2014/main" id="{63EE5B2C-A4F5-3B46-BE53-99A1D86B3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0"/>
            <a:ext cx="490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w</a:t>
            </a:r>
          </a:p>
        </p:txBody>
      </p:sp>
      <p:sp>
        <p:nvSpPr>
          <p:cNvPr id="78" name="Right Brace 77">
            <a:extLst>
              <a:ext uri="{FF2B5EF4-FFF2-40B4-BE49-F238E27FC236}">
                <a16:creationId xmlns:a16="http://schemas.microsoft.com/office/drawing/2014/main" id="{FAA3D205-8F60-AC4B-AE1D-611A7AAA68B0}"/>
              </a:ext>
            </a:extLst>
          </p:cNvPr>
          <p:cNvSpPr/>
          <p:nvPr/>
        </p:nvSpPr>
        <p:spPr bwMode="auto">
          <a:xfrm flipH="1">
            <a:off x="3581400" y="1905000"/>
            <a:ext cx="228600" cy="6096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marL="1143000" indent="-228600"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13692" name="TextBox 78">
            <a:extLst>
              <a:ext uri="{FF2B5EF4-FFF2-40B4-BE49-F238E27FC236}">
                <a16:creationId xmlns:a16="http://schemas.microsoft.com/office/drawing/2014/main" id="{4E9CCB59-4D93-9C44-A91D-2CFAAEAFC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981200"/>
            <a:ext cx="425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y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Footer Placeholder 3">
            <a:extLst>
              <a:ext uri="{FF2B5EF4-FFF2-40B4-BE49-F238E27FC236}">
                <a16:creationId xmlns:a16="http://schemas.microsoft.com/office/drawing/2014/main" id="{3FBDFA72-5B4F-7B4B-9077-27DFC0448F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FADD52FD-DE5B-B843-B7E5-D1E6033E79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475" y="152400"/>
            <a:ext cx="8382000" cy="7620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Priority Encoder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E36FDA27-6970-A048-A3C7-2064E5388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25" y="1590675"/>
            <a:ext cx="1700213" cy="187483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4692" name="Line 4">
            <a:extLst>
              <a:ext uri="{FF2B5EF4-FFF2-40B4-BE49-F238E27FC236}">
                <a16:creationId xmlns:a16="http://schemas.microsoft.com/office/drawing/2014/main" id="{26720B13-E6A7-7048-AC9A-5E51FF7AA6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5213" y="1819275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3" name="Line 5">
            <a:extLst>
              <a:ext uri="{FF2B5EF4-FFF2-40B4-BE49-F238E27FC236}">
                <a16:creationId xmlns:a16="http://schemas.microsoft.com/office/drawing/2014/main" id="{B35C9BF9-7665-2C45-B70E-3CB53B14D0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6638" y="3043238"/>
            <a:ext cx="3540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4" name="Rectangle 6">
            <a:extLst>
              <a:ext uri="{FF2B5EF4-FFF2-40B4-BE49-F238E27FC236}">
                <a16:creationId xmlns:a16="http://schemas.microsoft.com/office/drawing/2014/main" id="{A743E138-B735-814A-859B-B21AC2294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17033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695" name="Rectangle 7">
            <a:extLst>
              <a:ext uri="{FF2B5EF4-FFF2-40B4-BE49-F238E27FC236}">
                <a16:creationId xmlns:a16="http://schemas.microsoft.com/office/drawing/2014/main" id="{95FD8E96-C852-3C4B-BC06-983402552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0" y="181927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696" name="Rectangle 8">
            <a:extLst>
              <a:ext uri="{FF2B5EF4-FFF2-40B4-BE49-F238E27FC236}">
                <a16:creationId xmlns:a16="http://schemas.microsoft.com/office/drawing/2014/main" id="{842FCB2A-4AFE-C846-8FBB-8ED9D7EBE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2930525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697" name="Rectangle 9">
            <a:extLst>
              <a:ext uri="{FF2B5EF4-FFF2-40B4-BE49-F238E27FC236}">
                <a16:creationId xmlns:a16="http://schemas.microsoft.com/office/drawing/2014/main" id="{4B656B92-9ED5-134D-ABDD-68E2E117E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3060700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pl-PL" altLang="en-US" sz="1400">
                <a:solidFill>
                  <a:srgbClr val="000000"/>
                </a:solidFill>
                <a:latin typeface="Times-Roman" charset="0"/>
              </a:rPr>
              <a:t>3</a:t>
            </a: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698" name="Rectangle 10">
            <a:extLst>
              <a:ext uri="{FF2B5EF4-FFF2-40B4-BE49-F238E27FC236}">
                <a16:creationId xmlns:a16="http://schemas.microsoft.com/office/drawing/2014/main" id="{E162CCF3-C0DC-DD48-95BF-B142FF80E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75" y="1884363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699" name="Rectangle 11">
            <a:extLst>
              <a:ext uri="{FF2B5EF4-FFF2-40B4-BE49-F238E27FC236}">
                <a16:creationId xmlns:a16="http://schemas.microsoft.com/office/drawing/2014/main" id="{681FE6D1-296F-6A41-9F67-62585ECE4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000250"/>
            <a:ext cx="1476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700" name="Rectangle 12">
            <a:extLst>
              <a:ext uri="{FF2B5EF4-FFF2-40B4-BE49-F238E27FC236}">
                <a16:creationId xmlns:a16="http://schemas.microsoft.com/office/drawing/2014/main" id="{22B243CF-AF74-4D4E-968E-B4D447E6C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0350" y="233838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701" name="Rectangle 13">
            <a:extLst>
              <a:ext uri="{FF2B5EF4-FFF2-40B4-BE49-F238E27FC236}">
                <a16:creationId xmlns:a16="http://schemas.microsoft.com/office/drawing/2014/main" id="{BA816B6A-18E9-8D46-8508-EEC6A53ED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1475" y="245427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pl-PL" altLang="en-US" sz="1400" i="1">
                <a:solidFill>
                  <a:srgbClr val="000000"/>
                </a:solidFill>
                <a:latin typeface="Times-Roman" charset="0"/>
              </a:rPr>
              <a:t>1</a:t>
            </a: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702" name="Line 14">
            <a:extLst>
              <a:ext uri="{FF2B5EF4-FFF2-40B4-BE49-F238E27FC236}">
                <a16:creationId xmlns:a16="http://schemas.microsoft.com/office/drawing/2014/main" id="{25AD233B-7EAC-9D40-9C45-626A4CBD09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2033588"/>
            <a:ext cx="3540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03" name="Line 15">
            <a:extLst>
              <a:ext uri="{FF2B5EF4-FFF2-40B4-BE49-F238E27FC236}">
                <a16:creationId xmlns:a16="http://schemas.microsoft.com/office/drawing/2014/main" id="{830F91EB-E4F8-9F42-B1A9-40FD45CD98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241300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4704" name="Group 16">
            <a:extLst>
              <a:ext uri="{FF2B5EF4-FFF2-40B4-BE49-F238E27FC236}">
                <a16:creationId xmlns:a16="http://schemas.microsoft.com/office/drawing/2014/main" id="{F58B0F3B-B092-254C-9E6C-58D3304F2A42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962400"/>
            <a:ext cx="3173413" cy="2051050"/>
            <a:chOff x="1989" y="2552"/>
            <a:chExt cx="1999" cy="1292"/>
          </a:xfrm>
        </p:grpSpPr>
        <p:sp>
          <p:nvSpPr>
            <p:cNvPr id="114718" name="Line 17">
              <a:extLst>
                <a:ext uri="{FF2B5EF4-FFF2-40B4-BE49-F238E27FC236}">
                  <a16:creationId xmlns:a16="http://schemas.microsoft.com/office/drawing/2014/main" id="{F69EC3D1-9998-304A-A548-B37F0E1101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794"/>
              <a:ext cx="1999" cy="1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19" name="Line 18">
              <a:extLst>
                <a:ext uri="{FF2B5EF4-FFF2-40B4-BE49-F238E27FC236}">
                  <a16:creationId xmlns:a16="http://schemas.microsoft.com/office/drawing/2014/main" id="{B4F12923-5E3A-6A41-8291-0BB1FE7CEE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3" y="2552"/>
              <a:ext cx="1" cy="1292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20" name="Rectangle 19">
              <a:extLst>
                <a:ext uri="{FF2B5EF4-FFF2-40B4-BE49-F238E27FC236}">
                  <a16:creationId xmlns:a16="http://schemas.microsoft.com/office/drawing/2014/main" id="{78371A3D-B0C7-6342-8478-4D88B57E0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876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dirty="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14721" name="Rectangle 20">
              <a:extLst>
                <a:ext uri="{FF2B5EF4-FFF2-40B4-BE49-F238E27FC236}">
                  <a16:creationId xmlns:a16="http://schemas.microsoft.com/office/drawing/2014/main" id="{5B1A57FB-C6CB-144A-8B17-571B617FB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22" name="Rectangle 21">
              <a:extLst>
                <a:ext uri="{FF2B5EF4-FFF2-40B4-BE49-F238E27FC236}">
                  <a16:creationId xmlns:a16="http://schemas.microsoft.com/office/drawing/2014/main" id="{2236F135-4D96-004A-8B4A-9A9783B57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23" name="Rectangle 22">
              <a:extLst>
                <a:ext uri="{FF2B5EF4-FFF2-40B4-BE49-F238E27FC236}">
                  <a16:creationId xmlns:a16="http://schemas.microsoft.com/office/drawing/2014/main" id="{A19F3A4F-1AF5-AB4F-8D27-1F7BAE3C4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24" name="Rectangle 23">
              <a:extLst>
                <a:ext uri="{FF2B5EF4-FFF2-40B4-BE49-F238E27FC236}">
                  <a16:creationId xmlns:a16="http://schemas.microsoft.com/office/drawing/2014/main" id="{D64E5B8A-7F02-D346-B5CB-3812EE1DAF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25" name="Rectangle 24">
              <a:extLst>
                <a:ext uri="{FF2B5EF4-FFF2-40B4-BE49-F238E27FC236}">
                  <a16:creationId xmlns:a16="http://schemas.microsoft.com/office/drawing/2014/main" id="{014F4FC7-20AA-E54D-B7E9-9343AC647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26" name="Rectangle 25">
              <a:extLst>
                <a:ext uri="{FF2B5EF4-FFF2-40B4-BE49-F238E27FC236}">
                  <a16:creationId xmlns:a16="http://schemas.microsoft.com/office/drawing/2014/main" id="{3DA56F4A-260F-BF46-B908-CA90AA2DA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27" name="Rectangle 26">
              <a:extLst>
                <a:ext uri="{FF2B5EF4-FFF2-40B4-BE49-F238E27FC236}">
                  <a16:creationId xmlns:a16="http://schemas.microsoft.com/office/drawing/2014/main" id="{BCD3856B-A634-4F47-AD49-BEE7E4284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9" y="2554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28" name="Rectangle 27">
              <a:extLst>
                <a:ext uri="{FF2B5EF4-FFF2-40B4-BE49-F238E27FC236}">
                  <a16:creationId xmlns:a16="http://schemas.microsoft.com/office/drawing/2014/main" id="{203B061A-371A-2D49-A877-8A1BF8996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29" name="Rectangle 28">
              <a:extLst>
                <a:ext uri="{FF2B5EF4-FFF2-40B4-BE49-F238E27FC236}">
                  <a16:creationId xmlns:a16="http://schemas.microsoft.com/office/drawing/2014/main" id="{508E9D9B-CA90-F44B-B53B-FC8B5B80C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6" y="2554"/>
              <a:ext cx="7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y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0" name="Rectangle 29">
              <a:extLst>
                <a:ext uri="{FF2B5EF4-FFF2-40B4-BE49-F238E27FC236}">
                  <a16:creationId xmlns:a16="http://schemas.microsoft.com/office/drawing/2014/main" id="{B42D49FE-244B-3B4D-934B-5B41429EE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6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1" name="Rectangle 30">
              <a:extLst>
                <a:ext uri="{FF2B5EF4-FFF2-40B4-BE49-F238E27FC236}">
                  <a16:creationId xmlns:a16="http://schemas.microsoft.com/office/drawing/2014/main" id="{68740532-F806-C640-8DE0-FD972D8CF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2876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dirty="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14732" name="Rectangle 31">
              <a:extLst>
                <a:ext uri="{FF2B5EF4-FFF2-40B4-BE49-F238E27FC236}">
                  <a16:creationId xmlns:a16="http://schemas.microsoft.com/office/drawing/2014/main" id="{8DE3B7CF-B69B-BF47-8D59-42DBA41CB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3" y="2554"/>
              <a:ext cx="7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y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3" name="Rectangle 32">
              <a:extLst>
                <a:ext uri="{FF2B5EF4-FFF2-40B4-BE49-F238E27FC236}">
                  <a16:creationId xmlns:a16="http://schemas.microsoft.com/office/drawing/2014/main" id="{A3194F87-44F9-354D-B85B-F71C22F57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2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4" name="Rectangle 33">
              <a:extLst>
                <a:ext uri="{FF2B5EF4-FFF2-40B4-BE49-F238E27FC236}">
                  <a16:creationId xmlns:a16="http://schemas.microsoft.com/office/drawing/2014/main" id="{7A593FBC-C22F-4A4F-B089-E61DCD955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65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5" name="Rectangle 34">
              <a:extLst>
                <a:ext uri="{FF2B5EF4-FFF2-40B4-BE49-F238E27FC236}">
                  <a16:creationId xmlns:a16="http://schemas.microsoft.com/office/drawing/2014/main" id="{E922AA1D-E3C4-3F4D-9B9F-1B5319B5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" y="365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6" name="Rectangle 35">
              <a:extLst>
                <a:ext uri="{FF2B5EF4-FFF2-40B4-BE49-F238E27FC236}">
                  <a16:creationId xmlns:a16="http://schemas.microsoft.com/office/drawing/2014/main" id="{A7CC2BB9-D5E0-B440-B995-D3744AE85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7" name="Rectangle 36">
              <a:extLst>
                <a:ext uri="{FF2B5EF4-FFF2-40B4-BE49-F238E27FC236}">
                  <a16:creationId xmlns:a16="http://schemas.microsoft.com/office/drawing/2014/main" id="{067CFFAE-7892-E04C-889A-F7062D48E3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8" name="Rectangle 37">
              <a:extLst>
                <a:ext uri="{FF2B5EF4-FFF2-40B4-BE49-F238E27FC236}">
                  <a16:creationId xmlns:a16="http://schemas.microsoft.com/office/drawing/2014/main" id="{686ADF17-3487-0B44-B454-7D09C958C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365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39" name="Rectangle 38">
              <a:extLst>
                <a:ext uri="{FF2B5EF4-FFF2-40B4-BE49-F238E27FC236}">
                  <a16:creationId xmlns:a16="http://schemas.microsoft.com/office/drawing/2014/main" id="{D349B4A9-77CD-5144-865E-9A1A26E0D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0" name="Rectangle 39">
              <a:extLst>
                <a:ext uri="{FF2B5EF4-FFF2-40B4-BE49-F238E27FC236}">
                  <a16:creationId xmlns:a16="http://schemas.microsoft.com/office/drawing/2014/main" id="{6B3A478F-913E-8045-B981-670D91749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2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1" name="Rectangle 40">
              <a:extLst>
                <a:ext uri="{FF2B5EF4-FFF2-40B4-BE49-F238E27FC236}">
                  <a16:creationId xmlns:a16="http://schemas.microsoft.com/office/drawing/2014/main" id="{4600FC3D-AF47-F043-AA5C-0E0A23B5D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0" y="2564"/>
              <a:ext cx="7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z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2" name="Rectangle 41">
              <a:extLst>
                <a:ext uri="{FF2B5EF4-FFF2-40B4-BE49-F238E27FC236}">
                  <a16:creationId xmlns:a16="http://schemas.microsoft.com/office/drawing/2014/main" id="{B303F206-9F4B-774B-BD36-CFF978F52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3" name="Rectangle 42">
              <a:extLst>
                <a:ext uri="{FF2B5EF4-FFF2-40B4-BE49-F238E27FC236}">
                  <a16:creationId xmlns:a16="http://schemas.microsoft.com/office/drawing/2014/main" id="{D2066361-FC91-AF44-B390-955D7C66A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253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4" name="Rectangle 43">
              <a:extLst>
                <a:ext uri="{FF2B5EF4-FFF2-40B4-BE49-F238E27FC236}">
                  <a16:creationId xmlns:a16="http://schemas.microsoft.com/office/drawing/2014/main" id="{43188156-59AF-D142-AA27-A118D4BCD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447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5" name="Rectangle 44">
              <a:extLst>
                <a:ext uri="{FF2B5EF4-FFF2-40B4-BE49-F238E27FC236}">
                  <a16:creationId xmlns:a16="http://schemas.microsoft.com/office/drawing/2014/main" id="{5010CBF9-1EDE-BD4B-9F74-636F65A48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6" name="Rectangle 45">
              <a:extLst>
                <a:ext uri="{FF2B5EF4-FFF2-40B4-BE49-F238E27FC236}">
                  <a16:creationId xmlns:a16="http://schemas.microsoft.com/office/drawing/2014/main" id="{DEA8370E-C90D-EA46-99CB-4C62F9668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648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7" name="Rectangle 46">
              <a:extLst>
                <a:ext uri="{FF2B5EF4-FFF2-40B4-BE49-F238E27FC236}">
                  <a16:creationId xmlns:a16="http://schemas.microsoft.com/office/drawing/2014/main" id="{EF3DF05D-8A93-C248-8913-2371B4F0C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" y="2554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8" name="Rectangle 47">
              <a:extLst>
                <a:ext uri="{FF2B5EF4-FFF2-40B4-BE49-F238E27FC236}">
                  <a16:creationId xmlns:a16="http://schemas.microsoft.com/office/drawing/2014/main" id="{B8CC7E86-37FA-3A4C-83AD-14A11D686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4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49" name="Rectangle 48">
              <a:extLst>
                <a:ext uri="{FF2B5EF4-FFF2-40B4-BE49-F238E27FC236}">
                  <a16:creationId xmlns:a16="http://schemas.microsoft.com/office/drawing/2014/main" id="{7801CFAF-88E7-CC40-8D87-4360F83FD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0" name="Rectangle 49">
              <a:extLst>
                <a:ext uri="{FF2B5EF4-FFF2-40B4-BE49-F238E27FC236}">
                  <a16:creationId xmlns:a16="http://schemas.microsoft.com/office/drawing/2014/main" id="{C351EAB2-0FC0-634A-B6D5-C846252F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1" name="Rectangle 50">
              <a:extLst>
                <a:ext uri="{FF2B5EF4-FFF2-40B4-BE49-F238E27FC236}">
                  <a16:creationId xmlns:a16="http://schemas.microsoft.com/office/drawing/2014/main" id="{D2757B1C-A5BA-4844-9521-B1750D178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447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2" name="Rectangle 51">
              <a:extLst>
                <a:ext uri="{FF2B5EF4-FFF2-40B4-BE49-F238E27FC236}">
                  <a16:creationId xmlns:a16="http://schemas.microsoft.com/office/drawing/2014/main" id="{AA9D7EB0-D020-294A-833C-3B07FE5F5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3" name="Rectangle 52">
              <a:extLst>
                <a:ext uri="{FF2B5EF4-FFF2-40B4-BE49-F238E27FC236}">
                  <a16:creationId xmlns:a16="http://schemas.microsoft.com/office/drawing/2014/main" id="{B6A7AFDA-CF08-6A49-BBE9-62829AEC2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648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4" name="Rectangle 53">
              <a:extLst>
                <a:ext uri="{FF2B5EF4-FFF2-40B4-BE49-F238E27FC236}">
                  <a16:creationId xmlns:a16="http://schemas.microsoft.com/office/drawing/2014/main" id="{C40E5D71-8DD1-154B-85A1-405F719F7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5" y="2554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5" name="Rectangle 54">
              <a:extLst>
                <a:ext uri="{FF2B5EF4-FFF2-40B4-BE49-F238E27FC236}">
                  <a16:creationId xmlns:a16="http://schemas.microsoft.com/office/drawing/2014/main" id="{85962C78-1AF8-9049-A1EA-D9EB178EE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8" y="2627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2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6" name="Rectangle 55">
              <a:extLst>
                <a:ext uri="{FF2B5EF4-FFF2-40B4-BE49-F238E27FC236}">
                  <a16:creationId xmlns:a16="http://schemas.microsoft.com/office/drawing/2014/main" id="{DD9B943B-9883-0F43-A720-750FAEBC9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7" name="Rectangle 56">
              <a:extLst>
                <a:ext uri="{FF2B5EF4-FFF2-40B4-BE49-F238E27FC236}">
                  <a16:creationId xmlns:a16="http://schemas.microsoft.com/office/drawing/2014/main" id="{FA5AAA57-0D39-AF42-A751-D9D69E44C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8" name="Rectangle 57">
              <a:extLst>
                <a:ext uri="{FF2B5EF4-FFF2-40B4-BE49-F238E27FC236}">
                  <a16:creationId xmlns:a16="http://schemas.microsoft.com/office/drawing/2014/main" id="{E39BF716-9EA7-AF44-A5B8-6F1025BCE5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59" name="Rectangle 58">
              <a:extLst>
                <a:ext uri="{FF2B5EF4-FFF2-40B4-BE49-F238E27FC236}">
                  <a16:creationId xmlns:a16="http://schemas.microsoft.com/office/drawing/2014/main" id="{EB3FC65D-C619-774C-A7B5-1C639D629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60" name="Rectangle 59">
              <a:extLst>
                <a:ext uri="{FF2B5EF4-FFF2-40B4-BE49-F238E27FC236}">
                  <a16:creationId xmlns:a16="http://schemas.microsoft.com/office/drawing/2014/main" id="{93637383-4E67-674B-98C3-1A187D5D9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648"/>
              <a:ext cx="5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-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61" name="Rectangle 60">
              <a:extLst>
                <a:ext uri="{FF2B5EF4-FFF2-40B4-BE49-F238E27FC236}">
                  <a16:creationId xmlns:a16="http://schemas.microsoft.com/office/drawing/2014/main" id="{EF749639-253D-8746-A7B5-F15B235CB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2553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 i="1">
                  <a:solidFill>
                    <a:srgbClr val="000000"/>
                  </a:solidFill>
                  <a:latin typeface="Times-Roman" charset="0"/>
                </a:rPr>
                <a:t>w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62" name="Rectangle 61">
              <a:extLst>
                <a:ext uri="{FF2B5EF4-FFF2-40B4-BE49-F238E27FC236}">
                  <a16:creationId xmlns:a16="http://schemas.microsoft.com/office/drawing/2014/main" id="{B5E862D7-6A1B-EF48-AD99-A14C09C72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" y="2626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500">
                  <a:solidFill>
                    <a:srgbClr val="000000"/>
                  </a:solidFill>
                  <a:latin typeface="Times-Roman" charset="0"/>
                </a:rPr>
                <a:t>3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63" name="Rectangle 62">
              <a:extLst>
                <a:ext uri="{FF2B5EF4-FFF2-40B4-BE49-F238E27FC236}">
                  <a16:creationId xmlns:a16="http://schemas.microsoft.com/office/drawing/2014/main" id="{DB35A7A0-8291-B144-A4C1-9F7CAA333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307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64" name="Rectangle 63">
              <a:extLst>
                <a:ext uri="{FF2B5EF4-FFF2-40B4-BE49-F238E27FC236}">
                  <a16:creationId xmlns:a16="http://schemas.microsoft.com/office/drawing/2014/main" id="{3C51603B-2BCC-8C4E-989D-75D745847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3265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65" name="Rectangle 64">
              <a:extLst>
                <a:ext uri="{FF2B5EF4-FFF2-40B4-BE49-F238E27FC236}">
                  <a16:creationId xmlns:a16="http://schemas.microsoft.com/office/drawing/2014/main" id="{14EC5240-EBB9-5B41-A82A-C3A6DCF4C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3459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66" name="Rectangle 65">
              <a:extLst>
                <a:ext uri="{FF2B5EF4-FFF2-40B4-BE49-F238E27FC236}">
                  <a16:creationId xmlns:a16="http://schemas.microsoft.com/office/drawing/2014/main" id="{778FFD99-253A-2049-A67D-136EC182A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287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0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4767" name="Rectangle 66">
              <a:extLst>
                <a:ext uri="{FF2B5EF4-FFF2-40B4-BE49-F238E27FC236}">
                  <a16:creationId xmlns:a16="http://schemas.microsoft.com/office/drawing/2014/main" id="{3D0F042D-7971-964B-8855-E1BC2663E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3656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</a:pPr>
              <a:r>
                <a:rPr kumimoji="0" lang="en-US" altLang="en-US" sz="1900">
                  <a:solidFill>
                    <a:srgbClr val="000000"/>
                  </a:solidFill>
                  <a:latin typeface="Times-Roman" charset="0"/>
                </a:rPr>
                <a:t>1</a:t>
              </a:r>
              <a:endParaRPr kumimoji="0" lang="en-US" altLang="en-US">
                <a:latin typeface="Times New Roman" panose="02020603050405020304" pitchFamily="18" charset="0"/>
              </a:endParaRPr>
            </a:p>
          </p:txBody>
        </p:sp>
      </p:grpSp>
      <p:sp>
        <p:nvSpPr>
          <p:cNvPr id="114705" name="Rectangle 67">
            <a:extLst>
              <a:ext uri="{FF2B5EF4-FFF2-40B4-BE49-F238E27FC236}">
                <a16:creationId xmlns:a16="http://schemas.microsoft.com/office/drawing/2014/main" id="{753A8173-8984-424E-9300-2CDAA6662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50" y="2847975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z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706" name="Line 68">
            <a:extLst>
              <a:ext uri="{FF2B5EF4-FFF2-40B4-BE49-F238E27FC236}">
                <a16:creationId xmlns:a16="http://schemas.microsoft.com/office/drawing/2014/main" id="{8FFB33E8-AC1F-C946-A6EC-8908F88333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9438" y="302260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07" name="Line 69">
            <a:extLst>
              <a:ext uri="{FF2B5EF4-FFF2-40B4-BE49-F238E27FC236}">
                <a16:creationId xmlns:a16="http://schemas.microsoft.com/office/drawing/2014/main" id="{62A2D7E7-2D93-AD40-87FE-C6402ECCB6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6163" y="222885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08" name="Rectangle 70">
            <a:extLst>
              <a:ext uri="{FF2B5EF4-FFF2-40B4-BE49-F238E27FC236}">
                <a16:creationId xmlns:a16="http://schemas.microsoft.com/office/drawing/2014/main" id="{1B5B099E-4C4C-1E4D-B5EA-54B5F90F5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363" y="2112963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709" name="Rectangle 71">
            <a:extLst>
              <a:ext uri="{FF2B5EF4-FFF2-40B4-BE49-F238E27FC236}">
                <a16:creationId xmlns:a16="http://schemas.microsoft.com/office/drawing/2014/main" id="{C2A3E8C7-1F63-AA44-BC55-D460A13E1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700" y="2228850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710" name="Line 72">
            <a:extLst>
              <a:ext uri="{FF2B5EF4-FFF2-40B4-BE49-F238E27FC236}">
                <a16:creationId xmlns:a16="http://schemas.microsoft.com/office/drawing/2014/main" id="{4C37003E-DABA-BB4D-ABBD-71E16DDD78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6163" y="264795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11" name="Rectangle 73">
            <a:extLst>
              <a:ext uri="{FF2B5EF4-FFF2-40B4-BE49-F238E27FC236}">
                <a16:creationId xmlns:a16="http://schemas.microsoft.com/office/drawing/2014/main" id="{833DF4C3-7D69-9848-B73B-6C6FA45BB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313" y="252253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712" name="Rectangle 74">
            <a:extLst>
              <a:ext uri="{FF2B5EF4-FFF2-40B4-BE49-F238E27FC236}">
                <a16:creationId xmlns:a16="http://schemas.microsoft.com/office/drawing/2014/main" id="{2E48997E-5F9E-9D4A-84A2-3EE83160A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50" y="263842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4713" name="Left Brace 75">
            <a:extLst>
              <a:ext uri="{FF2B5EF4-FFF2-40B4-BE49-F238E27FC236}">
                <a16:creationId xmlns:a16="http://schemas.microsoft.com/office/drawing/2014/main" id="{C6E03677-A09A-EB46-883F-64CA55468E51}"/>
              </a:ext>
            </a:extLst>
          </p:cNvPr>
          <p:cNvSpPr>
            <a:spLocks/>
          </p:cNvSpPr>
          <p:nvPr/>
        </p:nvSpPr>
        <p:spPr bwMode="auto">
          <a:xfrm>
            <a:off x="685800" y="1752600"/>
            <a:ext cx="304800" cy="15240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4714" name="TextBox 76">
            <a:extLst>
              <a:ext uri="{FF2B5EF4-FFF2-40B4-BE49-F238E27FC236}">
                <a16:creationId xmlns:a16="http://schemas.microsoft.com/office/drawing/2014/main" id="{1B939BC2-F57E-5444-B473-B7D0BE75F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0"/>
            <a:ext cx="490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w</a:t>
            </a:r>
          </a:p>
        </p:txBody>
      </p:sp>
      <p:sp>
        <p:nvSpPr>
          <p:cNvPr id="78" name="Right Brace 77">
            <a:extLst>
              <a:ext uri="{FF2B5EF4-FFF2-40B4-BE49-F238E27FC236}">
                <a16:creationId xmlns:a16="http://schemas.microsoft.com/office/drawing/2014/main" id="{BDDCEFA3-B8ED-544D-9773-61729791CB61}"/>
              </a:ext>
            </a:extLst>
          </p:cNvPr>
          <p:cNvSpPr/>
          <p:nvPr/>
        </p:nvSpPr>
        <p:spPr bwMode="auto">
          <a:xfrm flipH="1">
            <a:off x="3581400" y="1905000"/>
            <a:ext cx="228600" cy="6096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marL="1143000" indent="-228600"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14716" name="TextBox 78">
            <a:extLst>
              <a:ext uri="{FF2B5EF4-FFF2-40B4-BE49-F238E27FC236}">
                <a16:creationId xmlns:a16="http://schemas.microsoft.com/office/drawing/2014/main" id="{E8FE02E6-562D-9E4E-B698-CBA240B63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981200"/>
            <a:ext cx="425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14717" name="TextBox 1">
            <a:extLst>
              <a:ext uri="{FF2B5EF4-FFF2-40B4-BE49-F238E27FC236}">
                <a16:creationId xmlns:a16="http://schemas.microsoft.com/office/drawing/2014/main" id="{7E0AD70F-ED7F-2040-BA8C-1BD4F8AF4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514600"/>
            <a:ext cx="4387850" cy="238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y &lt;= "11" WHEN w(3) = '1' ELSE 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         "10" WHEN w(2) = '1' ELSE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         "01" WHEN w(1) = '1' ELSE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         "00" ;</a:t>
            </a:r>
          </a:p>
          <a:p>
            <a:pPr>
              <a:spcBef>
                <a:spcPct val="0"/>
              </a:spcBef>
              <a:buClrTx/>
            </a:pPr>
            <a:endParaRPr kumimoji="0" lang="en-US" altLang="en-US" sz="2000" b="1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z &lt;= '0' WHEN w = "0000" ELSE '1' ;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3">
            <a:extLst>
              <a:ext uri="{FF2B5EF4-FFF2-40B4-BE49-F238E27FC236}">
                <a16:creationId xmlns:a16="http://schemas.microsoft.com/office/drawing/2014/main" id="{F4B3A6FE-FCF9-744D-A21D-6DF66DDABA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1862CC62-832D-BD4E-9710-1FA4D5061B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en-US" altLang="en-US" sz="3600">
                <a:ea typeface="ＭＳ Ｐゴシック" panose="020B0600070205080204" pitchFamily="34" charset="-128"/>
              </a:rPr>
              <a:t>Synthesizable VHDL</a:t>
            </a:r>
            <a:endParaRPr lang="pl-PL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72E9567-046B-A545-98DC-84219A1A28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3219450" cy="6381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Dataflow VHDL</a:t>
            </a:r>
          </a:p>
        </p:txBody>
      </p:sp>
      <p:sp>
        <p:nvSpPr>
          <p:cNvPr id="48132" name="AutoShape 4">
            <a:extLst>
              <a:ext uri="{FF2B5EF4-FFF2-40B4-BE49-F238E27FC236}">
                <a16:creationId xmlns:a16="http://schemas.microsoft.com/office/drawing/2014/main" id="{66849853-56E7-D341-98C5-BA8223CBC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0550" y="2028825"/>
            <a:ext cx="838200" cy="533400"/>
          </a:xfrm>
          <a:prstGeom prst="rightArrow">
            <a:avLst>
              <a:gd name="adj1" fmla="val 50000"/>
              <a:gd name="adj2" fmla="val 39286"/>
            </a:avLst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9F81AFE4-EFEA-CE46-BE19-CF99FA3EC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0" y="1647825"/>
            <a:ext cx="3124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200"/>
              <a:t>VHDL code</a:t>
            </a:r>
          </a:p>
          <a:p>
            <a:pPr algn="ctr"/>
            <a:r>
              <a:rPr lang="en-US" altLang="en-US" sz="3200"/>
              <a:t>synthesizable</a:t>
            </a:r>
            <a:endParaRPr lang="pl-PL" altLang="en-US" sz="3200"/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5D0EA067-861D-6A4E-9961-FC8F2E4D3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0" y="3705225"/>
            <a:ext cx="3124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200"/>
              <a:t>VHDL code</a:t>
            </a:r>
          </a:p>
          <a:p>
            <a:pPr algn="ctr"/>
            <a:r>
              <a:rPr lang="en-US" altLang="en-US" sz="3200"/>
              <a:t>synthesizable</a:t>
            </a:r>
            <a:endParaRPr lang="pl-PL" altLang="en-US" sz="3200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C66BE23E-C46D-F243-81CD-B7B8F72BD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962400"/>
            <a:ext cx="30670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/>
              <a:t>Dataflow VHDL</a:t>
            </a:r>
          </a:p>
        </p:txBody>
      </p:sp>
      <p:sp>
        <p:nvSpPr>
          <p:cNvPr id="48136" name="AutoShape 8">
            <a:extLst>
              <a:ext uri="{FF2B5EF4-FFF2-40B4-BE49-F238E27FC236}">
                <a16:creationId xmlns:a16="http://schemas.microsoft.com/office/drawing/2014/main" id="{469A6114-4C8A-D244-88E4-C770E8FEE2F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400550" y="3933825"/>
            <a:ext cx="838200" cy="533400"/>
          </a:xfrm>
          <a:prstGeom prst="rightArrow">
            <a:avLst>
              <a:gd name="adj1" fmla="val 50000"/>
              <a:gd name="adj2" fmla="val 3928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8137" name="Line 9">
            <a:extLst>
              <a:ext uri="{FF2B5EF4-FFF2-40B4-BE49-F238E27FC236}">
                <a16:creationId xmlns:a16="http://schemas.microsoft.com/office/drawing/2014/main" id="{968DCB24-4ADB-B54F-B6DB-D25E89CCE0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3667125"/>
            <a:ext cx="990600" cy="10668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>
            <a:extLst>
              <a:ext uri="{FF2B5EF4-FFF2-40B4-BE49-F238E27FC236}">
                <a16:creationId xmlns:a16="http://schemas.microsoft.com/office/drawing/2014/main" id="{36F5D87D-55E3-C34B-B551-29F69E9E01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24350" y="3705225"/>
            <a:ext cx="990600" cy="10668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Footer Placeholder 3">
            <a:extLst>
              <a:ext uri="{FF2B5EF4-FFF2-40B4-BE49-F238E27FC236}">
                <a16:creationId xmlns:a16="http://schemas.microsoft.com/office/drawing/2014/main" id="{0846AC8E-E4CF-4A4A-AA7A-272C592818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D4BF45FB-237F-9749-995E-C7F9ADDD1D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475" y="152400"/>
            <a:ext cx="8382000" cy="762000"/>
          </a:xfrm>
        </p:spPr>
        <p:txBody>
          <a:bodyPr/>
          <a:lstStyle/>
          <a:p>
            <a:pPr algn="ctr"/>
            <a:r>
              <a:rPr lang="en-US" altLang="en-US" sz="3600">
                <a:ea typeface="ＭＳ Ｐゴシック" panose="020B0600070205080204" pitchFamily="34" charset="-128"/>
              </a:rPr>
              <a:t>VHDL code for a </a:t>
            </a:r>
            <a:r>
              <a:rPr lang="pl-PL" altLang="en-US" sz="3600">
                <a:ea typeface="ＭＳ Ｐゴシック" panose="020B0600070205080204" pitchFamily="34" charset="-128"/>
              </a:rPr>
              <a:t>Priority Encoder entity</a:t>
            </a:r>
          </a:p>
        </p:txBody>
      </p:sp>
      <p:sp>
        <p:nvSpPr>
          <p:cNvPr id="115715" name="Text Box 3">
            <a:extLst>
              <a:ext uri="{FF2B5EF4-FFF2-40B4-BE49-F238E27FC236}">
                <a16:creationId xmlns:a16="http://schemas.microsoft.com/office/drawing/2014/main" id="{A38A35C8-F949-4748-AA25-F95279DD7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066800"/>
            <a:ext cx="7273925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60375" algn="l"/>
                <a:tab pos="1143000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</a:pPr>
            <a:endParaRPr kumimoji="0" lang="en-US" altLang="en-US" sz="20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ENTITY priority IS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	PORT (	w	: IN 	STD_LOGIC_VECTOR(3 DOWNTO 0)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			y	: OUT 	STD_LOGIC_VECTOR(1 DOWNTO 0)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			z	: OUT 	STD_LOGIC )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END priority ;</a:t>
            </a:r>
          </a:p>
          <a:p>
            <a:pPr>
              <a:spcBef>
                <a:spcPct val="0"/>
              </a:spcBef>
              <a:buClrTx/>
            </a:pPr>
            <a:endParaRPr kumimoji="0" lang="en-US" altLang="en-US" sz="20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ARCHITECTURE dataflow OF priority IS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	y &lt;=	"11" WHEN w(3) = '1' ELSE 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		"10" WHEN w(2) = '1' ELSE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		"01" WHEN w(1) = '1' ELSE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		"00"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	z &lt;= '0' WHEN w = "0000" ELSE '1' ;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>
                <a:latin typeface="Times New Roman" panose="02020603050405020304" pitchFamily="18" charset="0"/>
              </a:rPr>
              <a:t>END dataflow ;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5" name="Footer Placeholder 1">
            <a:extLst>
              <a:ext uri="{FF2B5EF4-FFF2-40B4-BE49-F238E27FC236}">
                <a16:creationId xmlns:a16="http://schemas.microsoft.com/office/drawing/2014/main" id="{C4EA512E-654D-A847-95F0-5932989B28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1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ECE 44</a:t>
            </a:r>
            <a:r>
              <a:rPr kumimoji="0" lang="pl-PL" altLang="en-US" sz="1400" b="0" i="1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8</a:t>
            </a:r>
            <a:r>
              <a:rPr kumimoji="0" lang="en-US" altLang="en-US" sz="1400" b="0" i="1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– </a:t>
            </a:r>
            <a:r>
              <a:rPr kumimoji="0" lang="pl-PL" altLang="en-US" sz="1400" b="0" i="1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FPGA and ASIC Design with VHDL</a:t>
            </a:r>
          </a:p>
        </p:txBody>
      </p:sp>
      <p:pic>
        <p:nvPicPr>
          <p:cNvPr id="323586" name="Picture 2" descr="crii_application_large_change">
            <a:extLst>
              <a:ext uri="{FF2B5EF4-FFF2-40B4-BE49-F238E27FC236}">
                <a16:creationId xmlns:a16="http://schemas.microsoft.com/office/drawing/2014/main" id="{43D75991-0B2E-F549-879C-A37C79650E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3587" name="Text Box 3">
            <a:extLst>
              <a:ext uri="{FF2B5EF4-FFF2-40B4-BE49-F238E27FC236}">
                <a16:creationId xmlns:a16="http://schemas.microsoft.com/office/drawing/2014/main" id="{E6FB8EA7-A5D2-3249-B289-761041943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48000"/>
            <a:ext cx="1933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Adders</a:t>
            </a:r>
          </a:p>
        </p:txBody>
      </p:sp>
    </p:spTree>
    <p:extLst>
      <p:ext uri="{BB962C8B-B14F-4D97-AF65-F5344CB8AC3E}">
        <p14:creationId xmlns:p14="http://schemas.microsoft.com/office/powerpoint/2010/main" val="250254301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09" name="Rectangle 2">
            <a:extLst>
              <a:ext uri="{FF2B5EF4-FFF2-40B4-BE49-F238E27FC236}">
                <a16:creationId xmlns:a16="http://schemas.microsoft.com/office/drawing/2014/main" id="{B8885080-ED93-BB43-AACB-FE6808197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Adder mod 2</a:t>
            </a:r>
            <a:r>
              <a:rPr lang="pl-PL" altLang="en-US" sz="3600" baseline="30000">
                <a:ea typeface="ＭＳ Ｐゴシック" panose="020B0600070205080204" pitchFamily="34" charset="-128"/>
              </a:rPr>
              <a:t>16</a:t>
            </a:r>
          </a:p>
        </p:txBody>
      </p:sp>
      <p:sp>
        <p:nvSpPr>
          <p:cNvPr id="324610" name="Rectangle 3">
            <a:extLst>
              <a:ext uri="{FF2B5EF4-FFF2-40B4-BE49-F238E27FC236}">
                <a16:creationId xmlns:a16="http://schemas.microsoft.com/office/drawing/2014/main" id="{0B4C1E31-10AF-2943-A488-0E7A5A531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90800"/>
            <a:ext cx="3200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1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11" name="Line 4">
            <a:extLst>
              <a:ext uri="{FF2B5EF4-FFF2-40B4-BE49-F238E27FC236}">
                <a16:creationId xmlns:a16="http://schemas.microsoft.com/office/drawing/2014/main" id="{1F436ED3-128A-7B45-9D2B-DB4F37AD58F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198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12" name="Line 5">
            <a:extLst>
              <a:ext uri="{FF2B5EF4-FFF2-40B4-BE49-F238E27FC236}">
                <a16:creationId xmlns:a16="http://schemas.microsoft.com/office/drawing/2014/main" id="{A44796B9-4A05-AB44-98E1-B46309FEA7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2288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13" name="Text Box 6">
            <a:extLst>
              <a:ext uri="{FF2B5EF4-FFF2-40B4-BE49-F238E27FC236}">
                <a16:creationId xmlns:a16="http://schemas.microsoft.com/office/drawing/2014/main" id="{E90E0CB2-9852-2446-842C-06A31E41C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57400"/>
            <a:ext cx="1447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24614" name="Line 7">
            <a:extLst>
              <a:ext uri="{FF2B5EF4-FFF2-40B4-BE49-F238E27FC236}">
                <a16:creationId xmlns:a16="http://schemas.microsoft.com/office/drawing/2014/main" id="{828A9283-6B3D-2947-AB33-D4AA8D2ABD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9250" y="19907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15" name="Line 8">
            <a:extLst>
              <a:ext uri="{FF2B5EF4-FFF2-40B4-BE49-F238E27FC236}">
                <a16:creationId xmlns:a16="http://schemas.microsoft.com/office/drawing/2014/main" id="{FE31D172-2E78-9441-B42D-8B7512B136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53050" y="2238375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16" name="Text Box 9">
            <a:extLst>
              <a:ext uri="{FF2B5EF4-FFF2-40B4-BE49-F238E27FC236}">
                <a16:creationId xmlns:a16="http://schemas.microsoft.com/office/drawing/2014/main" id="{63EB4ECA-8B63-1244-BA6F-525B7A647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2057400"/>
            <a:ext cx="1581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24617" name="Text Box 10">
            <a:extLst>
              <a:ext uri="{FF2B5EF4-FFF2-40B4-BE49-F238E27FC236}">
                <a16:creationId xmlns:a16="http://schemas.microsoft.com/office/drawing/2014/main" id="{E84B60C9-16E0-E340-A3D5-E651E771A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X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18" name="Text Box 11">
            <a:extLst>
              <a:ext uri="{FF2B5EF4-FFF2-40B4-BE49-F238E27FC236}">
                <a16:creationId xmlns:a16="http://schemas.microsoft.com/office/drawing/2014/main" id="{E460AD05-9B28-EB4F-8E1B-6B10E8797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6670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Y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19" name="Line 12">
            <a:extLst>
              <a:ext uri="{FF2B5EF4-FFF2-40B4-BE49-F238E27FC236}">
                <a16:creationId xmlns:a16="http://schemas.microsoft.com/office/drawing/2014/main" id="{EDB870D8-8277-D446-8CBE-2D8596BFD2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20" name="Line 13">
            <a:extLst>
              <a:ext uri="{FF2B5EF4-FFF2-40B4-BE49-F238E27FC236}">
                <a16:creationId xmlns:a16="http://schemas.microsoft.com/office/drawing/2014/main" id="{7709B590-3ECB-A645-9F1F-844524272E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43624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4621" name="Text Box 14">
            <a:extLst>
              <a:ext uri="{FF2B5EF4-FFF2-40B4-BE49-F238E27FC236}">
                <a16:creationId xmlns:a16="http://schemas.microsoft.com/office/drawing/2014/main" id="{D9F4623D-17DE-1442-875B-4865CB168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114800"/>
            <a:ext cx="182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24622" name="Text Box 19">
            <a:extLst>
              <a:ext uri="{FF2B5EF4-FFF2-40B4-BE49-F238E27FC236}">
                <a16:creationId xmlns:a16="http://schemas.microsoft.com/office/drawing/2014/main" id="{3EE115BB-688A-C246-B66C-EFFF3C95A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814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43890071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3" name="Rectangle 2">
            <a:extLst>
              <a:ext uri="{FF2B5EF4-FFF2-40B4-BE49-F238E27FC236}">
                <a16:creationId xmlns:a16="http://schemas.microsoft.com/office/drawing/2014/main" id="{6F58003E-F334-A445-B27D-C8E337A11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VHDL code for an Adder mod 2</a:t>
            </a:r>
            <a:r>
              <a:rPr lang="pl-PL" altLang="en-US" sz="3600" baseline="30000">
                <a:ea typeface="ＭＳ Ｐゴシック" panose="020B0600070205080204" pitchFamily="34" charset="-128"/>
              </a:rPr>
              <a:t>16</a:t>
            </a:r>
          </a:p>
        </p:txBody>
      </p:sp>
      <p:sp>
        <p:nvSpPr>
          <p:cNvPr id="325634" name="Text Box 3">
            <a:extLst>
              <a:ext uri="{FF2B5EF4-FFF2-40B4-BE49-F238E27FC236}">
                <a16:creationId xmlns:a16="http://schemas.microsoft.com/office/drawing/2014/main" id="{B2E160C7-89D3-4049-9C8E-FB4F3D4A7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" y="1143000"/>
            <a:ext cx="85217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1366838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LIBRARY ieee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USE ieee.std_logic_1164.all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USE ieee.numeric_std.all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endParaRPr kumimoji="0" lang="en-US" altLang="en-US" sz="1800" b="1" i="0" u="none" strike="noStrike" kern="1200" cap="none" spc="0" normalizeH="0" baseline="0" noProof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ENTITY adder16 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PORT ( 	X 	: IN 	STD_LOGIC_VECTOR(15 DOWNTO 0)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Y 	: IN 	STD_LOGIC_VECTOR(15 DOWNTO 0)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S 	: OUT 	STD_LOGIC_VECTOR(15 DOWNTO 0) 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END adder16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ARCHITECTURE dataflow OF adder16 IS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BEGIN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S &lt;= std_logic_vector(unsigned(X) + unsigned(Y));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1366838" algn="l"/>
                <a:tab pos="3205163" algn="l"/>
                <a:tab pos="4111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END dataflow ;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0149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7" name="Rectangle 2">
            <a:extLst>
              <a:ext uri="{FF2B5EF4-FFF2-40B4-BE49-F238E27FC236}">
                <a16:creationId xmlns:a16="http://schemas.microsoft.com/office/drawing/2014/main" id="{5ACC8FDF-ED64-774A-9B4F-D2DED9FAEB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382000" cy="11430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Signed and Unsigned Types</a:t>
            </a:r>
          </a:p>
        </p:txBody>
      </p:sp>
      <p:sp>
        <p:nvSpPr>
          <p:cNvPr id="326658" name="Rectangle 3">
            <a:extLst>
              <a:ext uri="{FF2B5EF4-FFF2-40B4-BE49-F238E27FC236}">
                <a16:creationId xmlns:a16="http://schemas.microsoft.com/office/drawing/2014/main" id="{81CC7947-3449-6546-84C5-8CAFCE46D0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343400"/>
          </a:xfrm>
        </p:spPr>
        <p:txBody>
          <a:bodyPr/>
          <a:lstStyle/>
          <a:p>
            <a:pPr>
              <a:buFontTx/>
              <a:buNone/>
            </a:pPr>
            <a:r>
              <a:rPr lang="pl-PL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Behave </a:t>
            </a:r>
            <a:r>
              <a:rPr lang="pl-PL" altLang="en-US" sz="2800">
                <a:ea typeface="ＭＳ Ｐゴシック" panose="020B0600070205080204" pitchFamily="34" charset="-128"/>
              </a:rPr>
              <a:t>exactly</a:t>
            </a:r>
            <a:r>
              <a:rPr lang="pl-PL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 like </a:t>
            </a:r>
          </a:p>
          <a:p>
            <a:pPr>
              <a:buFontTx/>
              <a:buNone/>
            </a:pPr>
            <a:r>
              <a:rPr lang="pl-PL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     STD_LOGIC_VECTOR</a:t>
            </a:r>
          </a:p>
          <a:p>
            <a:pPr>
              <a:buFontTx/>
              <a:buNone/>
            </a:pPr>
            <a:r>
              <a:rPr lang="pl-PL" altLang="en-US" sz="2800">
                <a:ea typeface="ＭＳ Ｐゴシック" panose="020B0600070205080204" pitchFamily="34" charset="-128"/>
              </a:rPr>
              <a:t>plus, they determine whether a given vector</a:t>
            </a:r>
          </a:p>
          <a:p>
            <a:pPr>
              <a:buFontTx/>
              <a:buNone/>
            </a:pPr>
            <a:r>
              <a:rPr lang="pl-PL" altLang="en-US" sz="2800">
                <a:ea typeface="ＭＳ Ｐゴシック" panose="020B0600070205080204" pitchFamily="34" charset="-128"/>
              </a:rPr>
              <a:t>should be treated as a signed or unsigned number.</a:t>
            </a:r>
          </a:p>
          <a:p>
            <a:pPr>
              <a:buFontTx/>
              <a:buNone/>
            </a:pPr>
            <a:r>
              <a:rPr lang="pl-PL" altLang="en-US" sz="2800">
                <a:ea typeface="ＭＳ Ｐゴシック" panose="020B0600070205080204" pitchFamily="34" charset="-128"/>
              </a:rPr>
              <a:t>Require</a:t>
            </a:r>
          </a:p>
          <a:p>
            <a:pPr>
              <a:buFontTx/>
              <a:buNone/>
            </a:pPr>
            <a:r>
              <a:rPr lang="pl-PL" altLang="en-US" sz="2800">
                <a:solidFill>
                  <a:srgbClr val="990033"/>
                </a:solidFill>
                <a:ea typeface="ＭＳ Ｐゴシック" panose="020B0600070205080204" pitchFamily="34" charset="-128"/>
              </a:rPr>
              <a:t>     </a:t>
            </a:r>
            <a:r>
              <a:rPr lang="pl-PL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USE ieee.numeric_std.all;</a:t>
            </a:r>
            <a:endParaRPr lang="pl-PL" altLang="en-US" sz="2800">
              <a:solidFill>
                <a:srgbClr val="402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707633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1" name="Rectangle 2">
            <a:extLst>
              <a:ext uri="{FF2B5EF4-FFF2-40B4-BE49-F238E27FC236}">
                <a16:creationId xmlns:a16="http://schemas.microsoft.com/office/drawing/2014/main" id="{D17667DF-4EC0-D147-B9D5-DB6C0DA78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16-bit Unsigned Adder</a:t>
            </a:r>
          </a:p>
        </p:txBody>
      </p:sp>
      <p:sp>
        <p:nvSpPr>
          <p:cNvPr id="327682" name="Rectangle 3">
            <a:extLst>
              <a:ext uri="{FF2B5EF4-FFF2-40B4-BE49-F238E27FC236}">
                <a16:creationId xmlns:a16="http://schemas.microsoft.com/office/drawing/2014/main" id="{96F5F6A7-786C-7A44-A621-676867ADB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90800"/>
            <a:ext cx="3200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1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83" name="Line 4">
            <a:extLst>
              <a:ext uri="{FF2B5EF4-FFF2-40B4-BE49-F238E27FC236}">
                <a16:creationId xmlns:a16="http://schemas.microsoft.com/office/drawing/2014/main" id="{6BAD32EE-E899-B945-A4B3-A772CEF88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198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84" name="Line 5">
            <a:extLst>
              <a:ext uri="{FF2B5EF4-FFF2-40B4-BE49-F238E27FC236}">
                <a16:creationId xmlns:a16="http://schemas.microsoft.com/office/drawing/2014/main" id="{CA34060A-3175-A846-92DC-1721CA1548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2288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85" name="Text Box 6">
            <a:extLst>
              <a:ext uri="{FF2B5EF4-FFF2-40B4-BE49-F238E27FC236}">
                <a16:creationId xmlns:a16="http://schemas.microsoft.com/office/drawing/2014/main" id="{4E99305D-F762-EF47-9BDF-4226795AC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574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27686" name="Line 7">
            <a:extLst>
              <a:ext uri="{FF2B5EF4-FFF2-40B4-BE49-F238E27FC236}">
                <a16:creationId xmlns:a16="http://schemas.microsoft.com/office/drawing/2014/main" id="{BB29B89D-6606-F644-BADA-12F704FF6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9250" y="19907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87" name="Line 8">
            <a:extLst>
              <a:ext uri="{FF2B5EF4-FFF2-40B4-BE49-F238E27FC236}">
                <a16:creationId xmlns:a16="http://schemas.microsoft.com/office/drawing/2014/main" id="{3D84658D-6496-7E4F-B9B3-BDEA3E7BFB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53050" y="2238375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88" name="Text Box 9">
            <a:extLst>
              <a:ext uri="{FF2B5EF4-FFF2-40B4-BE49-F238E27FC236}">
                <a16:creationId xmlns:a16="http://schemas.microsoft.com/office/drawing/2014/main" id="{F6FCD71F-05D3-0248-9B99-F0EBD77CC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2066925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27689" name="Text Box 10">
            <a:extLst>
              <a:ext uri="{FF2B5EF4-FFF2-40B4-BE49-F238E27FC236}">
                <a16:creationId xmlns:a16="http://schemas.microsoft.com/office/drawing/2014/main" id="{B3C225C1-F376-6941-8721-F1AFA3C18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X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90" name="Text Box 11">
            <a:extLst>
              <a:ext uri="{FF2B5EF4-FFF2-40B4-BE49-F238E27FC236}">
                <a16:creationId xmlns:a16="http://schemas.microsoft.com/office/drawing/2014/main" id="{BE83ADAA-C62A-AC46-A91D-024BB2BB0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6670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Y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91" name="Line 12">
            <a:extLst>
              <a:ext uri="{FF2B5EF4-FFF2-40B4-BE49-F238E27FC236}">
                <a16:creationId xmlns:a16="http://schemas.microsoft.com/office/drawing/2014/main" id="{18F6A55A-2D14-CA4A-A4E7-9DF41295E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92" name="Line 13">
            <a:extLst>
              <a:ext uri="{FF2B5EF4-FFF2-40B4-BE49-F238E27FC236}">
                <a16:creationId xmlns:a16="http://schemas.microsoft.com/office/drawing/2014/main" id="{178FAA9E-C8E4-2242-A074-5D6EEE70A9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43624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93" name="Text Box 14">
            <a:extLst>
              <a:ext uri="{FF2B5EF4-FFF2-40B4-BE49-F238E27FC236}">
                <a16:creationId xmlns:a16="http://schemas.microsoft.com/office/drawing/2014/main" id="{D6107591-664D-6147-93C8-243833852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1910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27694" name="Line 15">
            <a:extLst>
              <a:ext uri="{FF2B5EF4-FFF2-40B4-BE49-F238E27FC236}">
                <a16:creationId xmlns:a16="http://schemas.microsoft.com/office/drawing/2014/main" id="{32C21D4D-2AAF-6148-9A06-A2ED59FB6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95" name="Line 16">
            <a:extLst>
              <a:ext uri="{FF2B5EF4-FFF2-40B4-BE49-F238E27FC236}">
                <a16:creationId xmlns:a16="http://schemas.microsoft.com/office/drawing/2014/main" id="{14E27CD0-257F-6743-942B-286CF73969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7696" name="Text Box 17">
            <a:extLst>
              <a:ext uri="{FF2B5EF4-FFF2-40B4-BE49-F238E27FC236}">
                <a16:creationId xmlns:a16="http://schemas.microsoft.com/office/drawing/2014/main" id="{BA88CD28-B202-044B-B44B-EECD4EC51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3190875"/>
            <a:ext cx="1557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Cin</a:t>
            </a:r>
          </a:p>
        </p:txBody>
      </p:sp>
      <p:sp>
        <p:nvSpPr>
          <p:cNvPr id="327697" name="Text Box 18">
            <a:extLst>
              <a:ext uri="{FF2B5EF4-FFF2-40B4-BE49-F238E27FC236}">
                <a16:creationId xmlns:a16="http://schemas.microsoft.com/office/drawing/2014/main" id="{A9FA5FFD-865D-D743-B4B7-FA7D628E4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6450" y="3190875"/>
            <a:ext cx="174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Cout</a:t>
            </a:r>
          </a:p>
        </p:txBody>
      </p:sp>
      <p:sp>
        <p:nvSpPr>
          <p:cNvPr id="327698" name="Text Box 19">
            <a:extLst>
              <a:ext uri="{FF2B5EF4-FFF2-40B4-BE49-F238E27FC236}">
                <a16:creationId xmlns:a16="http://schemas.microsoft.com/office/drawing/2014/main" id="{D7D8181F-37B7-9B49-B238-B6CF18ED7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814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</a:t>
            </a:r>
          </a:p>
        </p:txBody>
      </p:sp>
      <p:sp>
        <p:nvSpPr>
          <p:cNvPr id="327699" name="TextBox 1">
            <a:extLst>
              <a:ext uri="{FF2B5EF4-FFF2-40B4-BE49-F238E27FC236}">
                <a16:creationId xmlns:a16="http://schemas.microsoft.com/office/drawing/2014/main" id="{280E478B-624F-C047-B163-6D6D324E3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895600"/>
            <a:ext cx="484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50872980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5" name="Rectangle 2">
            <a:extLst>
              <a:ext uri="{FF2B5EF4-FFF2-40B4-BE49-F238E27FC236}">
                <a16:creationId xmlns:a16="http://schemas.microsoft.com/office/drawing/2014/main" id="{1B1E8AEF-975F-0440-ADFF-6782D0BC51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>
                <a:ea typeface="ＭＳ Ｐゴシック" panose="020B0600070205080204" pitchFamily="34" charset="-128"/>
              </a:rPr>
              <a:t>Addition of Unsigned Numbers (1)</a:t>
            </a:r>
          </a:p>
        </p:txBody>
      </p:sp>
      <p:sp>
        <p:nvSpPr>
          <p:cNvPr id="328706" name="Text Box 4">
            <a:extLst>
              <a:ext uri="{FF2B5EF4-FFF2-40B4-BE49-F238E27FC236}">
                <a16:creationId xmlns:a16="http://schemas.microsoft.com/office/drawing/2014/main" id="{97A302B0-38B4-3540-8CA0-50620E2BC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63" y="1473200"/>
            <a:ext cx="8763000" cy="3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LIBRARY ieee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USE ieee.std_logic_1164.all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USE ieee.numeric_std.all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endParaRPr kumimoji="0" lang="en-US" altLang="en-US" sz="1800" b="1" i="0" u="none" strike="noStrike" kern="1200" cap="none" spc="0" normalizeH="0" baseline="0" noProof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ENTITY adder16 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PORT ( Cin 	: IN 	STD_LOGIC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X 	: IN 	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STD_LOGIC_VECTOR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(15 DOWNTO 0)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Y 	: IN 	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STD_LOGIC_VECTOR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(15 DOWNTO 0)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S 	: OUT 	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STD_LOGIC_VECTOR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(15 DOWNTO 0)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Cout	: OUT 	STD_LOGIC 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END adder16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57281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29" name="Rectangle 2">
            <a:extLst>
              <a:ext uri="{FF2B5EF4-FFF2-40B4-BE49-F238E27FC236}">
                <a16:creationId xmlns:a16="http://schemas.microsoft.com/office/drawing/2014/main" id="{195DE972-5409-784B-A9AE-0742D79E7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>
                <a:ea typeface="ＭＳ Ｐゴシック" panose="020B0600070205080204" pitchFamily="34" charset="-128"/>
              </a:rPr>
              <a:t>Addition of Unsigned Numbers (3)</a:t>
            </a:r>
          </a:p>
        </p:txBody>
      </p:sp>
      <p:sp>
        <p:nvSpPr>
          <p:cNvPr id="88067" name="Text Box 4">
            <a:extLst>
              <a:ext uri="{FF2B5EF4-FFF2-40B4-BE49-F238E27FC236}">
                <a16:creationId xmlns:a16="http://schemas.microsoft.com/office/drawing/2014/main" id="{E800CBAC-2B08-C740-8E7D-4233701EE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66800"/>
            <a:ext cx="84582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512763" algn="l"/>
                <a:tab pos="1366838" algn="l"/>
                <a:tab pos="3205163" algn="l"/>
                <a:tab pos="4178300" algn="l"/>
              </a:tabLs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endParaRPr kumimoji="1" lang="en-US" sz="2400" b="0" i="0" u="none" strike="noStrike" kern="1200" cap="none" spc="0" normalizeH="0" baseline="0" noProof="0" dirty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ARCHITECTURE dataflow OF adder16 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        signal </a:t>
            </a:r>
            <a:r>
              <a:rPr kumimoji="1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USum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: 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A2D2D">
                    <a:lumMod val="75000"/>
                  </a:srgbClr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unsigned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A2D2D">
                    <a:lumMod val="75000"/>
                  </a:srgbClr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16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 DOWNTO 0)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	signal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UCin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A2D2D">
                    <a:lumMod val="75000"/>
                  </a:srgbClr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unsigned(0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BA2D2D">
                    <a:lumMod val="75000"/>
                  </a:srgbClr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downto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A2D2D">
                    <a:lumMod val="75000"/>
                  </a:srgbClr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 0)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;</a:t>
            </a:r>
            <a:endParaRPr kumimoji="1" lang="en-US" sz="2000" b="0" i="0" u="none" strike="noStrike" kern="1200" cap="none" spc="0" normalizeH="0" baseline="0" noProof="0" dirty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BEGIN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	</a:t>
            </a:r>
            <a:r>
              <a:rPr kumimoji="1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UCin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(0) &lt;= </a:t>
            </a:r>
            <a:r>
              <a:rPr kumimoji="1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Cin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	</a:t>
            </a:r>
            <a:r>
              <a:rPr kumimoji="1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BA2D2D">
                    <a:lumMod val="75000"/>
                  </a:srgbClr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</a:t>
            </a:r>
            <a:r>
              <a:rPr kumimoji="1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Sum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 &lt;= unsigned('0' &amp; X) + unsigned(Y) + </a:t>
            </a:r>
            <a:r>
              <a:rPr kumimoji="1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UCin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        S &lt;= </a:t>
            </a:r>
            <a:r>
              <a:rPr kumimoji="1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std_logic_vector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(</a:t>
            </a:r>
            <a:r>
              <a:rPr kumimoji="1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USum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(15 </a:t>
            </a:r>
            <a:r>
              <a:rPr kumimoji="1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downto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 0));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	</a:t>
            </a:r>
            <a:r>
              <a:rPr kumimoji="1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Cout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 &lt;= </a:t>
            </a:r>
            <a:r>
              <a:rPr kumimoji="1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USum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(16)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>
                <a:tab pos="512763" algn="l"/>
                <a:tab pos="1366838" algn="l"/>
                <a:tab pos="3205163" algn="l"/>
                <a:tab pos="4178300" algn="l"/>
              </a:tabLst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t>END dataflow ;</a:t>
            </a:r>
          </a:p>
        </p:txBody>
      </p:sp>
    </p:spTree>
    <p:extLst>
      <p:ext uri="{BB962C8B-B14F-4D97-AF65-F5344CB8AC3E}">
        <p14:creationId xmlns:p14="http://schemas.microsoft.com/office/powerpoint/2010/main" val="39260344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BCA4-27FF-EC4C-A172-B90F4F6C8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94AAE-7CCB-6B47-BF9D-B782E0E49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35C9D-86A7-9A45-8EF0-629C835C0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9C6DF-969D-2C43-BBB0-38DE79F5D0A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1970" name="Rectangle 2">
            <a:extLst>
              <a:ext uri="{FF2B5EF4-FFF2-40B4-BE49-F238E27FC236}">
                <a16:creationId xmlns:a16="http://schemas.microsoft.com/office/drawing/2014/main" id="{847B52AE-D300-4C4A-A50A-0D7A65B81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IEEE numeric_std package</a:t>
            </a:r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BF7C1635-5C60-E944-A846-D3A1C00A8F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How to infer arithmetic operators?</a:t>
            </a:r>
          </a:p>
          <a:p>
            <a:r>
              <a:rPr lang="en-US" altLang="en-US"/>
              <a:t>In standard VHDL:</a:t>
            </a:r>
          </a:p>
          <a:p>
            <a:pPr lvl="1">
              <a:buFontTx/>
              <a:buNone/>
            </a:pPr>
            <a:r>
              <a:rPr lang="pt-BR" altLang="en-US" b="1"/>
              <a:t>signal</a:t>
            </a:r>
            <a:r>
              <a:rPr lang="pt-BR" altLang="en-US"/>
              <a:t> a, b, sum: integer;</a:t>
            </a:r>
          </a:p>
          <a:p>
            <a:pPr lvl="1">
              <a:buFontTx/>
              <a:buNone/>
            </a:pPr>
            <a:r>
              <a:rPr lang="pt-BR" altLang="en-US"/>
              <a:t>. . .</a:t>
            </a:r>
          </a:p>
          <a:p>
            <a:pPr lvl="1">
              <a:buFontTx/>
              <a:buNone/>
            </a:pPr>
            <a:r>
              <a:rPr lang="pt-BR" altLang="en-US"/>
              <a:t>sum &lt;= a + b;</a:t>
            </a:r>
          </a:p>
          <a:p>
            <a:r>
              <a:rPr lang="en-US" altLang="en-US"/>
              <a:t>What’s wrong with integer data type?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29120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CEB5C58-46BD-5344-B065-43812B9E9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FB7FA67-A6F7-5948-B016-ADE3A8CEC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9197FE5-AB0C-5840-AABF-50A1ECF7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8ECCAC-8DFC-B245-B7D5-29F920F47C8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06A9C96C-D470-9040-BBE8-D9C42C3789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381000"/>
            <a:ext cx="82296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IEEE numeric_std package: define integer as a an array of elements of std_logic 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Two new data types: unsigned, signed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 array interpreted as an unsigned or signed binary number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E.g.,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 b="1"/>
              <a:t>signal</a:t>
            </a:r>
            <a:r>
              <a:rPr lang="en-US" altLang="en-US" sz="2400"/>
              <a:t> x, y: signed(15 </a:t>
            </a:r>
            <a:r>
              <a:rPr lang="en-US" altLang="en-US" sz="2400" b="1"/>
              <a:t>downto</a:t>
            </a:r>
            <a:r>
              <a:rPr lang="en-US" altLang="en-US" sz="2400"/>
              <a:t> 0);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Need invoke package to use the data type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 b="1"/>
              <a:t>library</a:t>
            </a:r>
            <a:r>
              <a:rPr lang="en-US" altLang="en-US" sz="2400"/>
              <a:t> ieee;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 b="1"/>
              <a:t>use</a:t>
            </a:r>
            <a:r>
              <a:rPr lang="en-US" altLang="en-US" sz="2400"/>
              <a:t> ieee.std_logic_1164.</a:t>
            </a:r>
            <a:r>
              <a:rPr lang="en-US" altLang="en-US" sz="2400" b="1"/>
              <a:t>all</a:t>
            </a:r>
            <a:r>
              <a:rPr lang="en-US" altLang="en-US" sz="2400"/>
              <a:t>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 b="1"/>
              <a:t>use</a:t>
            </a:r>
            <a:r>
              <a:rPr lang="en-US" altLang="en-US" sz="2400"/>
              <a:t> ieee.numeric_std.</a:t>
            </a:r>
            <a:r>
              <a:rPr lang="en-US" altLang="en-US" sz="2400" b="1"/>
              <a:t>all</a:t>
            </a:r>
            <a:r>
              <a:rPr lang="en-US" altLang="en-US" sz="240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29392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2">
            <a:extLst>
              <a:ext uri="{FF2B5EF4-FFF2-40B4-BE49-F238E27FC236}">
                <a16:creationId xmlns:a16="http://schemas.microsoft.com/office/drawing/2014/main" id="{7CE3BD4F-6553-2D48-B212-07791D9D0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52400"/>
            <a:ext cx="37671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3600">
                <a:solidFill>
                  <a:srgbClr val="000090"/>
                </a:solidFill>
                <a:cs typeface="Arial" panose="020B0604020202020204" pitchFamily="34" charset="0"/>
              </a:rPr>
              <a:t>Data-Flow VHDL</a:t>
            </a:r>
          </a:p>
        </p:txBody>
      </p:sp>
      <p:sp>
        <p:nvSpPr>
          <p:cNvPr id="49154" name="Text Box 3">
            <a:extLst>
              <a:ext uri="{FF2B5EF4-FFF2-40B4-BE49-F238E27FC236}">
                <a16:creationId xmlns:a16="http://schemas.microsoft.com/office/drawing/2014/main" id="{664DB8A3-36F4-494C-A8CA-BFD06EB57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1676400"/>
            <a:ext cx="739457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solidFill>
                  <a:srgbClr val="BA2D2D"/>
                </a:solidFill>
                <a:latin typeface="Times New Roman" panose="02020603050405020304" pitchFamily="18" charset="0"/>
              </a:rPr>
              <a:t>simple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concurrent signal assignment      </a:t>
            </a:r>
            <a:b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</a:br>
            <a: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  <a:t>                                            (</a:t>
            </a:r>
            <a: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  <a:sym typeface="Symbol" pitchFamily="2" charset="2"/>
              </a:rPr>
              <a:t></a:t>
            </a:r>
            <a: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  <a:t>)</a:t>
            </a:r>
            <a:b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</a:br>
            <a:endParaRPr kumimoji="0" lang="en-US" altLang="en-US" sz="2800" b="1">
              <a:solidFill>
                <a:srgbClr val="CD3333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solidFill>
                  <a:srgbClr val="BA2D2D"/>
                </a:solidFill>
                <a:latin typeface="Times New Roman" panose="02020603050405020304" pitchFamily="18" charset="0"/>
              </a:rPr>
              <a:t>conditional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concurrent signal assignment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  <a:t>                                                 (when-else)</a:t>
            </a:r>
            <a:b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</a:br>
            <a:endParaRPr kumimoji="0" lang="en-US" altLang="en-US" sz="2800" b="1">
              <a:solidFill>
                <a:srgbClr val="CD3333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u="sng">
                <a:solidFill>
                  <a:srgbClr val="BA2D2D"/>
                </a:solidFill>
                <a:latin typeface="Times New Roman" panose="02020603050405020304" pitchFamily="18" charset="0"/>
              </a:rPr>
              <a:t>selected</a:t>
            </a:r>
            <a:r>
              <a:rPr kumimoji="0" lang="en-US" altLang="en-US" sz="2800" b="1">
                <a:solidFill>
                  <a:srgbClr val="402000"/>
                </a:solidFill>
                <a:latin typeface="Times New Roman" panose="02020603050405020304" pitchFamily="18" charset="0"/>
              </a:rPr>
              <a:t> concurrent signal assignment</a:t>
            </a:r>
          </a:p>
          <a:p>
            <a:pPr>
              <a:spcBef>
                <a:spcPct val="0"/>
              </a:spcBef>
              <a:buClrTx/>
            </a:pPr>
            <a:r>
              <a:rPr kumimoji="0" lang="en-US" altLang="en-US" sz="2800" b="1">
                <a:solidFill>
                  <a:srgbClr val="CD3333"/>
                </a:solidFill>
                <a:latin typeface="Times New Roman" panose="02020603050405020304" pitchFamily="18" charset="0"/>
              </a:rPr>
              <a:t>                                                 (with-select-when)</a:t>
            </a:r>
            <a:endParaRPr kumimoji="0" lang="en-US" altLang="en-US" sz="2800" b="1">
              <a:solidFill>
                <a:srgbClr val="402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5" name="Text Box 5">
            <a:extLst>
              <a:ext uri="{FF2B5EF4-FFF2-40B4-BE49-F238E27FC236}">
                <a16:creationId xmlns:a16="http://schemas.microsoft.com/office/drawing/2014/main" id="{18EAFD60-8367-374D-8EDB-152A00766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066800"/>
            <a:ext cx="37322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Concurrent Statements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FFBD9-242A-0B4F-982E-52278182F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3EDB2-8535-634F-A02B-4FB765E9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EA930-4733-BE40-AAFE-065E1DD87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76C519-BF1E-7943-A905-53ACA1B112E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4018" name="Rectangle 2">
            <a:extLst>
              <a:ext uri="{FF2B5EF4-FFF2-40B4-BE49-F238E27FC236}">
                <a16:creationId xmlns:a16="http://schemas.microsoft.com/office/drawing/2014/main" id="{B4B91A37-C600-E643-B149-5EA5038791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Overloaded operators in </a:t>
            </a:r>
            <a:br>
              <a:rPr lang="en-US" altLang="en-US" sz="4000"/>
            </a:br>
            <a:r>
              <a:rPr lang="en-US" altLang="en-US" sz="4000"/>
              <a:t>IEEE numeric_std package </a:t>
            </a:r>
          </a:p>
        </p:txBody>
      </p:sp>
      <p:pic>
        <p:nvPicPr>
          <p:cNvPr id="214020" name="Picture 4">
            <a:extLst>
              <a:ext uri="{FF2B5EF4-FFF2-40B4-BE49-F238E27FC236}">
                <a16:creationId xmlns:a16="http://schemas.microsoft.com/office/drawing/2014/main" id="{13710961-D1D8-F141-9DAB-D12E90BC6D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600200"/>
            <a:ext cx="8382000" cy="4610100"/>
          </a:xfrm>
        </p:spPr>
      </p:pic>
    </p:spTree>
    <p:extLst>
      <p:ext uri="{BB962C8B-B14F-4D97-AF65-F5344CB8AC3E}">
        <p14:creationId xmlns:p14="http://schemas.microsoft.com/office/powerpoint/2010/main" val="164623667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65F9B-1A44-4943-8B81-97B9E7DA1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E2BB4-77C8-674A-909F-8D9742C80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0C424-31CA-1E4D-88EB-D23C78A0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8FA42C-97E5-4348-865B-8919B478BDA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8117" name="Rectangle 5">
            <a:extLst>
              <a:ext uri="{FF2B5EF4-FFF2-40B4-BE49-F238E27FC236}">
                <a16:creationId xmlns:a16="http://schemas.microsoft.com/office/drawing/2014/main" id="{53F8AA7F-0820-1048-9CB1-2D0C4B46D0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A9A0481D-67D1-EE4C-8ABE-8E5D7CCB041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/>
              <a:t>E.g., </a:t>
            </a:r>
          </a:p>
          <a:p>
            <a:endParaRPr lang="en-US" altLang="en-US"/>
          </a:p>
        </p:txBody>
      </p:sp>
      <p:pic>
        <p:nvPicPr>
          <p:cNvPr id="218116" name="Picture 4">
            <a:extLst>
              <a:ext uri="{FF2B5EF4-FFF2-40B4-BE49-F238E27FC236}">
                <a16:creationId xmlns:a16="http://schemas.microsoft.com/office/drawing/2014/main" id="{8B9032B7-1B40-D747-A0AB-8EE98B3B484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2590800"/>
            <a:ext cx="8305800" cy="1939925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72084914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DDE03-7F3A-254C-B090-4B3A2DD94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67B42-4977-3247-9A15-11AD14E9B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93795-E64A-7945-A590-7F9E624F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8C75E8-04B2-A543-9DC6-8950E3D0EB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7090" name="Rectangle 2">
            <a:extLst>
              <a:ext uri="{FF2B5EF4-FFF2-40B4-BE49-F238E27FC236}">
                <a16:creationId xmlns:a16="http://schemas.microsoft.com/office/drawing/2014/main" id="{90A1C441-C7EF-BB47-90C6-05A407885D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 conversion</a:t>
            </a:r>
          </a:p>
        </p:txBody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B04A60D8-37BC-8E4E-9482-26F4A11DE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86800" cy="4525963"/>
          </a:xfrm>
        </p:spPr>
        <p:txBody>
          <a:bodyPr/>
          <a:lstStyle/>
          <a:p>
            <a:r>
              <a:rPr lang="en-US" altLang="en-US"/>
              <a:t>Std_logic_vector, unsigned, signed are defined as an array of element of std_logic</a:t>
            </a:r>
          </a:p>
          <a:p>
            <a:r>
              <a:rPr lang="en-US" altLang="en-US"/>
              <a:t>They considered as three different data types in VHDL </a:t>
            </a:r>
          </a:p>
          <a:p>
            <a:r>
              <a:rPr lang="en-US" altLang="en-US"/>
              <a:t>Type conversion between data types:</a:t>
            </a:r>
          </a:p>
          <a:p>
            <a:pPr lvl="1"/>
            <a:r>
              <a:rPr lang="en-US" altLang="en-US"/>
              <a:t>type conversion function</a:t>
            </a:r>
          </a:p>
          <a:p>
            <a:pPr lvl="1"/>
            <a:r>
              <a:rPr lang="en-US" altLang="en-US"/>
              <a:t>Type casting (for “closely related” data types)</a:t>
            </a:r>
          </a:p>
        </p:txBody>
      </p:sp>
    </p:spTree>
    <p:extLst>
      <p:ext uri="{BB962C8B-B14F-4D97-AF65-F5344CB8AC3E}">
        <p14:creationId xmlns:p14="http://schemas.microsoft.com/office/powerpoint/2010/main" val="398662552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FA30C-403E-EA46-B3E2-9906A65B4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63391-1B00-AF44-B30C-B3B637F6D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C19E3-4554-F445-9258-D8448802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EC3F27-7068-C643-A806-BBACFCD4E5E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8B6DC1A1-4676-4B40-9B60-B674908DAB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Type conversion between number-related data types</a:t>
            </a:r>
          </a:p>
        </p:txBody>
      </p:sp>
      <p:pic>
        <p:nvPicPr>
          <p:cNvPr id="220163" name="Picture 3">
            <a:extLst>
              <a:ext uri="{FF2B5EF4-FFF2-40B4-BE49-F238E27FC236}">
                <a16:creationId xmlns:a16="http://schemas.microsoft.com/office/drawing/2014/main" id="{9E13A9CA-168C-E944-B043-4BE74D48B014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600200"/>
            <a:ext cx="8229600" cy="2971800"/>
          </a:xfr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D9AF400-C0BA-A141-AE28-81D0AA8B4512}"/>
              </a:ext>
            </a:extLst>
          </p:cNvPr>
          <p:cNvSpPr/>
          <p:nvPr/>
        </p:nvSpPr>
        <p:spPr>
          <a:xfrm>
            <a:off x="337868" y="2627462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8629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E5D6071-3C8E-6343-B1B9-5EB111A45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403CD72-20CA-604F-8645-7C177F878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C561F57-3DFA-AC4C-A962-DBB9A3625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FE3776-B49E-994E-9F4C-615757CEC02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A3E3A696-97A6-884F-B34C-20EF8F9FF9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8915400" cy="5821363"/>
          </a:xfrm>
        </p:spPr>
        <p:txBody>
          <a:bodyPr/>
          <a:lstStyle/>
          <a:p>
            <a:r>
              <a:rPr lang="en-US" altLang="en-US"/>
              <a:t>E.g.</a:t>
            </a:r>
          </a:p>
          <a:p>
            <a:pPr lvl="1">
              <a:buFontTx/>
              <a:buNone/>
            </a:pPr>
            <a:r>
              <a:rPr lang="en-US" altLang="en-US" sz="2400" b="1"/>
              <a:t>library</a:t>
            </a:r>
            <a:r>
              <a:rPr lang="en-US" altLang="en-US" sz="2400"/>
              <a:t> ieee;</a:t>
            </a:r>
          </a:p>
          <a:p>
            <a:pPr lvl="1">
              <a:buFontTx/>
              <a:buNone/>
            </a:pPr>
            <a:r>
              <a:rPr lang="en-US" altLang="en-US" sz="2400" b="1"/>
              <a:t>use</a:t>
            </a:r>
            <a:r>
              <a:rPr lang="en-US" altLang="en-US" sz="2400"/>
              <a:t> ieee.std_logic_1164.</a:t>
            </a:r>
            <a:r>
              <a:rPr lang="en-US" altLang="en-US" sz="2400" b="1"/>
              <a:t>all</a:t>
            </a:r>
            <a:r>
              <a:rPr lang="en-US" altLang="en-US" sz="2400"/>
              <a:t>;</a:t>
            </a:r>
          </a:p>
          <a:p>
            <a:pPr lvl="1">
              <a:buFontTx/>
              <a:buNone/>
            </a:pPr>
            <a:r>
              <a:rPr lang="en-US" altLang="en-US" sz="2400" b="1"/>
              <a:t>use</a:t>
            </a:r>
            <a:r>
              <a:rPr lang="en-US" altLang="en-US" sz="2400"/>
              <a:t> ieee.numeric_std.</a:t>
            </a:r>
            <a:r>
              <a:rPr lang="en-US" altLang="en-US" sz="2400" b="1"/>
              <a:t>all</a:t>
            </a:r>
            <a:r>
              <a:rPr lang="en-US" altLang="en-US" sz="2400"/>
              <a:t>;</a:t>
            </a:r>
          </a:p>
          <a:p>
            <a:pPr lvl="1">
              <a:buFontTx/>
              <a:buNone/>
            </a:pPr>
            <a:r>
              <a:rPr lang="en-US" altLang="en-US" sz="2400"/>
              <a:t>. . .</a:t>
            </a:r>
          </a:p>
          <a:p>
            <a:pPr lvl="1">
              <a:buFontTx/>
              <a:buNone/>
            </a:pPr>
            <a:r>
              <a:rPr lang="en-US" altLang="en-US" sz="2400" b="1"/>
              <a:t>signal</a:t>
            </a:r>
            <a:r>
              <a:rPr lang="en-US" altLang="en-US" sz="2400"/>
              <a:t> s1, s2, s3, s4, s5, s6: std_logic_vector(3 </a:t>
            </a:r>
            <a:r>
              <a:rPr lang="en-US" altLang="en-US" sz="2400" b="1"/>
              <a:t>downto</a:t>
            </a:r>
            <a:r>
              <a:rPr lang="en-US" altLang="en-US" sz="2400"/>
              <a:t> 0);</a:t>
            </a:r>
          </a:p>
          <a:p>
            <a:pPr lvl="1">
              <a:buFontTx/>
              <a:buNone/>
            </a:pPr>
            <a:r>
              <a:rPr lang="en-US" altLang="en-US" sz="2400" b="1"/>
              <a:t>signal</a:t>
            </a:r>
            <a:r>
              <a:rPr lang="en-US" altLang="en-US" sz="2400"/>
              <a:t> u1, u2, u3, u4, u6, u7: unsigned(3 </a:t>
            </a:r>
            <a:r>
              <a:rPr lang="en-US" altLang="en-US" sz="2400" b="1"/>
              <a:t>downto</a:t>
            </a:r>
            <a:r>
              <a:rPr lang="en-US" altLang="en-US" sz="2400"/>
              <a:t> 0);</a:t>
            </a:r>
          </a:p>
          <a:p>
            <a:pPr lvl="1">
              <a:buFontTx/>
              <a:buNone/>
            </a:pPr>
            <a:r>
              <a:rPr lang="en-US" altLang="en-US" sz="2400" b="1"/>
              <a:t>signal</a:t>
            </a:r>
            <a:r>
              <a:rPr lang="en-US" altLang="en-US" sz="2400"/>
              <a:t> sg: signed(3 </a:t>
            </a:r>
            <a:r>
              <a:rPr lang="en-US" altLang="en-US" sz="2400" b="1"/>
              <a:t>downto</a:t>
            </a:r>
            <a:r>
              <a:rPr lang="en-US" altLang="en-US" sz="2400"/>
              <a:t> 0);</a:t>
            </a:r>
          </a:p>
          <a:p>
            <a:pPr lvl="1"/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89019166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9958810-A463-4847-AE0F-812AFEE8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9ED0F4D-2026-6243-8230-C88721D87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A0717DA-F606-5849-A13A-7A198CCC7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E874DA-50F4-A745-8EB3-9962C6B6326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3234" name="Rectangle 2">
            <a:extLst>
              <a:ext uri="{FF2B5EF4-FFF2-40B4-BE49-F238E27FC236}">
                <a16:creationId xmlns:a16="http://schemas.microsoft.com/office/drawing/2014/main" id="{75E292A9-1DB7-F44E-A8C1-835E7F7DB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9144000" cy="5821363"/>
          </a:xfrm>
        </p:spPr>
        <p:txBody>
          <a:bodyPr/>
          <a:lstStyle/>
          <a:p>
            <a:pPr lvl="1"/>
            <a:r>
              <a:rPr lang="en-US" altLang="en-US"/>
              <a:t>Ok</a:t>
            </a:r>
          </a:p>
          <a:p>
            <a:pPr lvl="1">
              <a:buFontTx/>
              <a:buNone/>
            </a:pPr>
            <a:r>
              <a:rPr lang="pl-PL" altLang="en-US"/>
              <a:t>u3 &lt;= u2 + u1;  --- ok, both operands unsigned</a:t>
            </a:r>
          </a:p>
          <a:p>
            <a:pPr lvl="1">
              <a:buFontTx/>
              <a:buNone/>
            </a:pPr>
            <a:r>
              <a:rPr lang="pl-PL" altLang="en-US"/>
              <a:t>u4 &lt;= u2 + 1;   --- ok, operands unsigned and</a:t>
            </a:r>
            <a:r>
              <a:rPr lang="en-US" altLang="en-US"/>
              <a:t> natural</a:t>
            </a:r>
          </a:p>
          <a:p>
            <a:pPr lvl="1">
              <a:buFontTx/>
              <a:buNone/>
            </a:pPr>
            <a:endParaRPr lang="en-US" altLang="en-US"/>
          </a:p>
          <a:p>
            <a:pPr lvl="1"/>
            <a:r>
              <a:rPr lang="en-US" altLang="en-US"/>
              <a:t>Wrong</a:t>
            </a:r>
          </a:p>
          <a:p>
            <a:pPr lvl="1">
              <a:buFontTx/>
              <a:buNone/>
            </a:pPr>
            <a:r>
              <a:rPr lang="en-US" altLang="en-US"/>
              <a:t>u5 &lt;= sg;  -- type mismatch</a:t>
            </a:r>
          </a:p>
          <a:p>
            <a:pPr lvl="1">
              <a:buFontTx/>
              <a:buNone/>
            </a:pPr>
            <a:r>
              <a:rPr lang="en-US" altLang="en-US"/>
              <a:t>u6 &lt;= 5;   -- type mismatch</a:t>
            </a:r>
          </a:p>
          <a:p>
            <a:pPr lvl="1"/>
            <a:r>
              <a:rPr lang="en-US" altLang="en-US"/>
              <a:t>Fix</a:t>
            </a:r>
          </a:p>
          <a:p>
            <a:pPr lvl="1">
              <a:buFontTx/>
              <a:buNone/>
            </a:pPr>
            <a:r>
              <a:rPr lang="en-US" altLang="en-US"/>
              <a:t>u5 &lt;= unsigned(sg);     -- type casting</a:t>
            </a:r>
          </a:p>
          <a:p>
            <a:pPr lvl="1">
              <a:buFontTx/>
              <a:buNone/>
            </a:pPr>
            <a:r>
              <a:rPr lang="en-US" altLang="en-US"/>
              <a:t>u6 &lt;= to_unsigned(5,4); -- conversion function</a:t>
            </a:r>
          </a:p>
          <a:p>
            <a:pPr lvl="1">
              <a:buFontTx/>
              <a:buNone/>
            </a:pPr>
            <a:endParaRPr lang="en-US" altLang="en-US" sz="2400"/>
          </a:p>
          <a:p>
            <a:pPr lvl="1"/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42206700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70A29A4-894F-E14B-9F28-BE9F39145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941B9D3-6191-A944-A661-9362D96D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E32650A-691D-B140-AEE4-0957573CE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534057-9423-9043-ACDE-C13662C9C36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4258" name="Rectangle 2">
            <a:extLst>
              <a:ext uri="{FF2B5EF4-FFF2-40B4-BE49-F238E27FC236}">
                <a16:creationId xmlns:a16="http://schemas.microsoft.com/office/drawing/2014/main" id="{0F5010E8-BEBB-0548-AFEF-190E16B3B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8915400" cy="5821363"/>
          </a:xfrm>
        </p:spPr>
        <p:txBody>
          <a:bodyPr/>
          <a:lstStyle/>
          <a:p>
            <a:pPr lvl="1"/>
            <a:r>
              <a:rPr lang="en-US" altLang="en-US"/>
              <a:t>Wrong</a:t>
            </a:r>
          </a:p>
          <a:p>
            <a:pPr lvl="1">
              <a:buFontTx/>
              <a:buNone/>
            </a:pPr>
            <a:r>
              <a:rPr lang="en-US" altLang="en-US"/>
              <a:t>u7 &lt;= sg + u1;   -- + undefined over the types</a:t>
            </a:r>
          </a:p>
          <a:p>
            <a:pPr lvl="1"/>
            <a:r>
              <a:rPr lang="en-US" altLang="en-US"/>
              <a:t>Fix</a:t>
            </a:r>
          </a:p>
          <a:p>
            <a:pPr lvl="1">
              <a:buFontTx/>
              <a:buNone/>
            </a:pPr>
            <a:r>
              <a:rPr lang="en-US" altLang="en-US"/>
              <a:t>u7 &lt;= unsigned(sg) + u1; -- ok, but be careful</a:t>
            </a:r>
          </a:p>
          <a:p>
            <a:pPr lvl="1">
              <a:buFontTx/>
              <a:buNone/>
            </a:pPr>
            <a:endParaRPr lang="en-US" altLang="en-US"/>
          </a:p>
          <a:p>
            <a:pPr lvl="1"/>
            <a:r>
              <a:rPr lang="en-US" altLang="en-US"/>
              <a:t>Wrong</a:t>
            </a:r>
          </a:p>
          <a:p>
            <a:pPr lvl="1">
              <a:buFontTx/>
              <a:buNone/>
            </a:pPr>
            <a:r>
              <a:rPr lang="en-US" altLang="en-US"/>
              <a:t>s3 &lt;= u3;  -- type mismatch</a:t>
            </a:r>
          </a:p>
          <a:p>
            <a:pPr lvl="1">
              <a:buFontTx/>
              <a:buNone/>
            </a:pPr>
            <a:r>
              <a:rPr lang="en-US" altLang="en-US"/>
              <a:t>s4 &lt;= 5;   -- type mismatch</a:t>
            </a:r>
          </a:p>
          <a:p>
            <a:pPr lvl="1"/>
            <a:r>
              <a:rPr lang="en-US" altLang="en-US"/>
              <a:t>Fix</a:t>
            </a:r>
          </a:p>
          <a:p>
            <a:pPr lvl="1">
              <a:buFontTx/>
              <a:buNone/>
            </a:pPr>
            <a:r>
              <a:rPr lang="en-US" altLang="en-US"/>
              <a:t>s3 &lt;= std_logic_vector(u3); -- type casting</a:t>
            </a:r>
          </a:p>
          <a:p>
            <a:pPr lvl="1">
              <a:buFontTx/>
              <a:buNone/>
            </a:pPr>
            <a:r>
              <a:rPr lang="en-US" altLang="en-US"/>
              <a:t>s4 &lt;= std_logic_vector(to_unsigned(5,4)); 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49032557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8BD6040-444A-4C48-9BDE-2BB6BBE7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RTL Hardware Design by P. Chu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395EFF4-83C3-0348-B408-0E9A3661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3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7F2506E-8CF3-0447-BFBA-6436FF55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E1F0310-D40D-A448-BD3D-DB481FD7006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282" name="Rectangle 2">
            <a:extLst>
              <a:ext uri="{FF2B5EF4-FFF2-40B4-BE49-F238E27FC236}">
                <a16:creationId xmlns:a16="http://schemas.microsoft.com/office/drawing/2014/main" id="{E6803F63-9818-174C-9283-436B9B82D1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304800" y="228600"/>
            <a:ext cx="9220200" cy="5821363"/>
          </a:xfrm>
        </p:spPr>
        <p:txBody>
          <a:bodyPr/>
          <a:lstStyle/>
          <a:p>
            <a:pPr lvl="1"/>
            <a:r>
              <a:rPr lang="en-US" altLang="en-US"/>
              <a:t>Wrong</a:t>
            </a:r>
          </a:p>
          <a:p>
            <a:pPr lvl="1">
              <a:buFontTx/>
              <a:buNone/>
            </a:pPr>
            <a:r>
              <a:rPr lang="en-US" altLang="en-US"/>
              <a:t>s5 &lt;= s2 + s1; + undefined over std_logic_vector</a:t>
            </a:r>
          </a:p>
          <a:p>
            <a:pPr lvl="1">
              <a:buFontTx/>
              <a:buNone/>
            </a:pPr>
            <a:r>
              <a:rPr lang="en-US" altLang="en-US"/>
              <a:t>s6 &lt;= s2 + 1; + undefined</a:t>
            </a:r>
          </a:p>
          <a:p>
            <a:pPr lvl="1"/>
            <a:r>
              <a:rPr lang="en-US" altLang="en-US"/>
              <a:t>Fix</a:t>
            </a:r>
          </a:p>
          <a:p>
            <a:pPr lvl="1">
              <a:buFontTx/>
              <a:buNone/>
            </a:pPr>
            <a:r>
              <a:rPr lang="en-US" altLang="en-US"/>
              <a:t>s5 &lt;= std_logic_vector(unsigned(s2) + unsigned(s1)); </a:t>
            </a:r>
          </a:p>
          <a:p>
            <a:pPr lvl="1">
              <a:buFontTx/>
              <a:buNone/>
            </a:pPr>
            <a:r>
              <a:rPr lang="en-US" altLang="en-US"/>
              <a:t>s6 &lt;= std_logic_vector(unsigned(s2) + 1);         </a:t>
            </a:r>
          </a:p>
        </p:txBody>
      </p:sp>
    </p:spTree>
    <p:extLst>
      <p:ext uri="{BB962C8B-B14F-4D97-AF65-F5344CB8AC3E}">
        <p14:creationId xmlns:p14="http://schemas.microsoft.com/office/powerpoint/2010/main" val="356673916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3" name="Footer Placeholder 1">
            <a:extLst>
              <a:ext uri="{FF2B5EF4-FFF2-40B4-BE49-F238E27FC236}">
                <a16:creationId xmlns:a16="http://schemas.microsoft.com/office/drawing/2014/main" id="{28B052E6-ED88-5C41-8BC6-E6E0018C60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1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ECE 44</a:t>
            </a:r>
            <a:r>
              <a:rPr kumimoji="0" lang="pl-PL" altLang="en-US" sz="1400" b="0" i="1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8</a:t>
            </a:r>
            <a:r>
              <a:rPr kumimoji="0" lang="en-US" altLang="en-US" sz="1400" b="0" i="1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– </a:t>
            </a:r>
            <a:r>
              <a:rPr kumimoji="0" lang="pl-PL" altLang="en-US" sz="1400" b="0" i="1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FPGA and ASIC Design with VHDL</a:t>
            </a:r>
          </a:p>
        </p:txBody>
      </p:sp>
      <p:pic>
        <p:nvPicPr>
          <p:cNvPr id="330754" name="Picture 2" descr="crii_application_large_change">
            <a:extLst>
              <a:ext uri="{FF2B5EF4-FFF2-40B4-BE49-F238E27FC236}">
                <a16:creationId xmlns:a16="http://schemas.microsoft.com/office/drawing/2014/main" id="{3D286213-5E00-6F49-882F-75E512EEB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755" name="Text Box 3">
            <a:extLst>
              <a:ext uri="{FF2B5EF4-FFF2-40B4-BE49-F238E27FC236}">
                <a16:creationId xmlns:a16="http://schemas.microsoft.com/office/drawing/2014/main" id="{F1DBFC77-497E-3F45-B2C6-33BA1A645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048000"/>
            <a:ext cx="2749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Multipliers</a:t>
            </a:r>
          </a:p>
        </p:txBody>
      </p:sp>
    </p:spTree>
    <p:extLst>
      <p:ext uri="{BB962C8B-B14F-4D97-AF65-F5344CB8AC3E}">
        <p14:creationId xmlns:p14="http://schemas.microsoft.com/office/powerpoint/2010/main" val="49434350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7" name="Rectangle 2">
            <a:extLst>
              <a:ext uri="{FF2B5EF4-FFF2-40B4-BE49-F238E27FC236}">
                <a16:creationId xmlns:a16="http://schemas.microsoft.com/office/drawing/2014/main" id="{F503BB45-AE98-314F-830D-9E6C334F0B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Unsigned vs. Signed Multiplication</a:t>
            </a:r>
          </a:p>
        </p:txBody>
      </p:sp>
      <p:sp>
        <p:nvSpPr>
          <p:cNvPr id="331778" name="TextBox 16">
            <a:extLst>
              <a:ext uri="{FF2B5EF4-FFF2-40B4-BE49-F238E27FC236}">
                <a16:creationId xmlns:a16="http://schemas.microsoft.com/office/drawing/2014/main" id="{D128496F-4EE7-1741-8C6B-24263C618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2916238"/>
            <a:ext cx="1046162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1111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1111</a:t>
            </a:r>
          </a:p>
        </p:txBody>
      </p:sp>
      <p:sp>
        <p:nvSpPr>
          <p:cNvPr id="331779" name="TextBox 17">
            <a:extLst>
              <a:ext uri="{FF2B5EF4-FFF2-40B4-BE49-F238E27FC236}">
                <a16:creationId xmlns:a16="http://schemas.microsoft.com/office/drawing/2014/main" id="{57CC5339-14E2-4E41-A765-6312F1012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3" y="3459163"/>
            <a:ext cx="400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x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2FD0DE7-9538-A649-91CC-5C697404E1FB}"/>
              </a:ext>
            </a:extLst>
          </p:cNvPr>
          <p:cNvCxnSpPr/>
          <p:nvPr/>
        </p:nvCxnSpPr>
        <p:spPr bwMode="auto">
          <a:xfrm flipV="1">
            <a:off x="457200" y="4119563"/>
            <a:ext cx="1774825" cy="15875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1781" name="TextBox 23">
            <a:extLst>
              <a:ext uri="{FF2B5EF4-FFF2-40B4-BE49-F238E27FC236}">
                <a16:creationId xmlns:a16="http://schemas.microsoft.com/office/drawing/2014/main" id="{53BD921F-C975-1040-9F39-FD1F8DD66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211638"/>
            <a:ext cx="19081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11100001</a:t>
            </a:r>
          </a:p>
        </p:txBody>
      </p:sp>
      <p:sp>
        <p:nvSpPr>
          <p:cNvPr id="331782" name="TextBox 25">
            <a:extLst>
              <a:ext uri="{FF2B5EF4-FFF2-40B4-BE49-F238E27FC236}">
                <a16:creationId xmlns:a16="http://schemas.microsoft.com/office/drawing/2014/main" id="{2E5681E6-80BB-5048-831F-BAF784F0C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563" y="2941638"/>
            <a:ext cx="615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15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15</a:t>
            </a:r>
          </a:p>
        </p:txBody>
      </p:sp>
      <p:sp>
        <p:nvSpPr>
          <p:cNvPr id="331783" name="TextBox 26">
            <a:extLst>
              <a:ext uri="{FF2B5EF4-FFF2-40B4-BE49-F238E27FC236}">
                <a16:creationId xmlns:a16="http://schemas.microsoft.com/office/drawing/2014/main" id="{C900F9F6-4BE6-064E-868F-C620813D1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3459163"/>
            <a:ext cx="400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x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8812095-80C3-624A-B0C5-36E3C3235079}"/>
              </a:ext>
            </a:extLst>
          </p:cNvPr>
          <p:cNvCxnSpPr/>
          <p:nvPr/>
        </p:nvCxnSpPr>
        <p:spPr bwMode="auto">
          <a:xfrm flipV="1">
            <a:off x="2720975" y="4135438"/>
            <a:ext cx="923925" cy="0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1785" name="TextBox 29">
            <a:extLst>
              <a:ext uri="{FF2B5EF4-FFF2-40B4-BE49-F238E27FC236}">
                <a16:creationId xmlns:a16="http://schemas.microsoft.com/office/drawing/2014/main" id="{83DF312D-C45D-E74D-A9CB-3E8146233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50" y="4211638"/>
            <a:ext cx="831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225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D5A71C8-9F84-704B-ACF3-AE2375610194}"/>
              </a:ext>
            </a:extLst>
          </p:cNvPr>
          <p:cNvCxnSpPr/>
          <p:nvPr/>
        </p:nvCxnSpPr>
        <p:spPr bwMode="auto">
          <a:xfrm rot="5400000">
            <a:off x="2981326" y="3895725"/>
            <a:ext cx="2570162" cy="1587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1787" name="TextBox 36">
            <a:extLst>
              <a:ext uri="{FF2B5EF4-FFF2-40B4-BE49-F238E27FC236}">
                <a16:creationId xmlns:a16="http://schemas.microsoft.com/office/drawing/2014/main" id="{41D69DB6-FC91-E844-ABB3-078886020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5613" y="2916238"/>
            <a:ext cx="1046162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1111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1111</a:t>
            </a:r>
          </a:p>
        </p:txBody>
      </p:sp>
      <p:sp>
        <p:nvSpPr>
          <p:cNvPr id="331788" name="TextBox 37">
            <a:extLst>
              <a:ext uri="{FF2B5EF4-FFF2-40B4-BE49-F238E27FC236}">
                <a16:creationId xmlns:a16="http://schemas.microsoft.com/office/drawing/2014/main" id="{92218B96-1073-E647-8DB3-766EB62D0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1113" y="3459163"/>
            <a:ext cx="400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x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12838BF-B2FC-D14B-B4BC-EDE54E25EF35}"/>
              </a:ext>
            </a:extLst>
          </p:cNvPr>
          <p:cNvCxnSpPr/>
          <p:nvPr/>
        </p:nvCxnSpPr>
        <p:spPr bwMode="auto">
          <a:xfrm flipV="1">
            <a:off x="4800600" y="4119563"/>
            <a:ext cx="1774825" cy="15875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1790" name="TextBox 39">
            <a:extLst>
              <a:ext uri="{FF2B5EF4-FFF2-40B4-BE49-F238E27FC236}">
                <a16:creationId xmlns:a16="http://schemas.microsoft.com/office/drawing/2014/main" id="{097DB4D2-696B-9841-9275-E249D4FFA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211638"/>
            <a:ext cx="19081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00000001</a:t>
            </a:r>
          </a:p>
        </p:txBody>
      </p:sp>
      <p:sp>
        <p:nvSpPr>
          <p:cNvPr id="331791" name="TextBox 40">
            <a:extLst>
              <a:ext uri="{FF2B5EF4-FFF2-40B4-BE49-F238E27FC236}">
                <a16:creationId xmlns:a16="http://schemas.microsoft.com/office/drawing/2014/main" id="{170623E5-EACF-C241-A70F-733310AC2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6963" y="2941638"/>
            <a:ext cx="615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-1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-1</a:t>
            </a:r>
          </a:p>
        </p:txBody>
      </p:sp>
      <p:sp>
        <p:nvSpPr>
          <p:cNvPr id="331792" name="TextBox 41">
            <a:extLst>
              <a:ext uri="{FF2B5EF4-FFF2-40B4-BE49-F238E27FC236}">
                <a16:creationId xmlns:a16="http://schemas.microsoft.com/office/drawing/2014/main" id="{6C767D34-8AD0-FC41-846B-BE885224C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1350" y="3459163"/>
            <a:ext cx="400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x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9CB6CD3-4BD1-6749-9837-CE60C286D464}"/>
              </a:ext>
            </a:extLst>
          </p:cNvPr>
          <p:cNvCxnSpPr/>
          <p:nvPr/>
        </p:nvCxnSpPr>
        <p:spPr bwMode="auto">
          <a:xfrm flipV="1">
            <a:off x="7064375" y="4135438"/>
            <a:ext cx="923925" cy="0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1794" name="TextBox 43">
            <a:extLst>
              <a:ext uri="{FF2B5EF4-FFF2-40B4-BE49-F238E27FC236}">
                <a16:creationId xmlns:a16="http://schemas.microsoft.com/office/drawing/2014/main" id="{E969E76B-653F-8C4D-AC7B-FE19F6706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211638"/>
            <a:ext cx="4000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anose="020B0600070205080204" pitchFamily="34" charset="-128"/>
                <a:cs typeface="+mn-cs"/>
              </a:rPr>
              <a:t>1</a:t>
            </a:r>
          </a:p>
        </p:txBody>
      </p:sp>
      <p:sp>
        <p:nvSpPr>
          <p:cNvPr id="331795" name="TextBox 45">
            <a:extLst>
              <a:ext uri="{FF2B5EF4-FFF2-40B4-BE49-F238E27FC236}">
                <a16:creationId xmlns:a16="http://schemas.microsoft.com/office/drawing/2014/main" id="{DA4A1DE8-6363-244C-8C91-8BA3DA23A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1828800"/>
            <a:ext cx="170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Unsigned</a:t>
            </a:r>
          </a:p>
        </p:txBody>
      </p:sp>
      <p:sp>
        <p:nvSpPr>
          <p:cNvPr id="331796" name="TextBox 46">
            <a:extLst>
              <a:ext uri="{FF2B5EF4-FFF2-40B4-BE49-F238E27FC236}">
                <a16:creationId xmlns:a16="http://schemas.microsoft.com/office/drawing/2014/main" id="{490E5F67-E7F7-9D43-9DE1-B8AD46919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28800"/>
            <a:ext cx="1303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Signed</a:t>
            </a:r>
          </a:p>
        </p:txBody>
      </p:sp>
    </p:spTree>
    <p:extLst>
      <p:ext uri="{BB962C8B-B14F-4D97-AF65-F5344CB8AC3E}">
        <p14:creationId xmlns:p14="http://schemas.microsoft.com/office/powerpoint/2010/main" val="1588769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2">
            <a:extLst>
              <a:ext uri="{FF2B5EF4-FFF2-40B4-BE49-F238E27FC236}">
                <a16:creationId xmlns:a16="http://schemas.microsoft.com/office/drawing/2014/main" id="{A6D2F375-F54D-FA48-9270-285E2DBB49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303FBF3-D6A0-BB45-832D-4774AFBE78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85725"/>
            <a:ext cx="8382000" cy="8382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Concurrent signal assignment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D9B0ECE-F94D-084E-8FE7-A46ED06D0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743200"/>
            <a:ext cx="7620000" cy="3841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 i="1">
                <a:latin typeface="Courier New" panose="02070309020205020404" pitchFamily="49" charset="0"/>
              </a:rPr>
              <a:t>target_signal</a:t>
            </a:r>
            <a:r>
              <a:rPr kumimoji="0" lang="en-US" altLang="en-US" sz="2000">
                <a:latin typeface="Courier New" panose="02070309020205020404" pitchFamily="49" charset="0"/>
              </a:rPr>
              <a:t> &lt;= </a:t>
            </a:r>
            <a:r>
              <a:rPr kumimoji="0" lang="en-US" altLang="en-US" sz="2000" i="1">
                <a:latin typeface="Courier New" panose="02070309020205020404" pitchFamily="49" charset="0"/>
              </a:rPr>
              <a:t>expression;</a:t>
            </a:r>
            <a:endParaRPr kumimoji="0" lang="en-US" altLang="en-US" sz="2000">
              <a:latin typeface="Courier New" panose="02070309020205020404" pitchFamily="49" charset="0"/>
            </a:endParaRP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A589584C-8041-9B47-805B-F813D2334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09800"/>
            <a:ext cx="690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&lt;=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1" name="Rectangle 2">
            <a:extLst>
              <a:ext uri="{FF2B5EF4-FFF2-40B4-BE49-F238E27FC236}">
                <a16:creationId xmlns:a16="http://schemas.microsoft.com/office/drawing/2014/main" id="{50921F63-F93C-2349-8092-03366D706A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8x8-bit Unsigned Multiplier</a:t>
            </a:r>
          </a:p>
        </p:txBody>
      </p:sp>
      <p:sp>
        <p:nvSpPr>
          <p:cNvPr id="332802" name="Rectangle 3">
            <a:extLst>
              <a:ext uri="{FF2B5EF4-FFF2-40B4-BE49-F238E27FC236}">
                <a16:creationId xmlns:a16="http://schemas.microsoft.com/office/drawing/2014/main" id="{8B61AC69-0CA0-F64D-AED6-DDD3A57AD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90800"/>
            <a:ext cx="3200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1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03" name="Line 4">
            <a:extLst>
              <a:ext uri="{FF2B5EF4-FFF2-40B4-BE49-F238E27FC236}">
                <a16:creationId xmlns:a16="http://schemas.microsoft.com/office/drawing/2014/main" id="{0F468FBA-2EAB-1845-88DC-00AD761932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198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04" name="Line 5">
            <a:extLst>
              <a:ext uri="{FF2B5EF4-FFF2-40B4-BE49-F238E27FC236}">
                <a16:creationId xmlns:a16="http://schemas.microsoft.com/office/drawing/2014/main" id="{46537D47-8207-0B40-9D4A-D85761D925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2288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05" name="Text Box 6">
            <a:extLst>
              <a:ext uri="{FF2B5EF4-FFF2-40B4-BE49-F238E27FC236}">
                <a16:creationId xmlns:a16="http://schemas.microsoft.com/office/drawing/2014/main" id="{9CCA4F48-ED8A-8047-A61D-C6928365D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57400"/>
            <a:ext cx="473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8</a:t>
            </a:r>
          </a:p>
        </p:txBody>
      </p:sp>
      <p:sp>
        <p:nvSpPr>
          <p:cNvPr id="332806" name="Line 7">
            <a:extLst>
              <a:ext uri="{FF2B5EF4-FFF2-40B4-BE49-F238E27FC236}">
                <a16:creationId xmlns:a16="http://schemas.microsoft.com/office/drawing/2014/main" id="{1E61F046-7DFE-6046-B459-3F461D9BED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9250" y="19907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07" name="Line 8">
            <a:extLst>
              <a:ext uri="{FF2B5EF4-FFF2-40B4-BE49-F238E27FC236}">
                <a16:creationId xmlns:a16="http://schemas.microsoft.com/office/drawing/2014/main" id="{8278B16B-4B3A-D54E-9F66-136C48232A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53050" y="2238375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08" name="Text Box 9">
            <a:extLst>
              <a:ext uri="{FF2B5EF4-FFF2-40B4-BE49-F238E27FC236}">
                <a16:creationId xmlns:a16="http://schemas.microsoft.com/office/drawing/2014/main" id="{1B15B0D0-B0A9-2B44-B1C9-E4C99E10E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2066925"/>
            <a:ext cx="473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8</a:t>
            </a:r>
          </a:p>
        </p:txBody>
      </p:sp>
      <p:sp>
        <p:nvSpPr>
          <p:cNvPr id="332809" name="Text Box 10">
            <a:extLst>
              <a:ext uri="{FF2B5EF4-FFF2-40B4-BE49-F238E27FC236}">
                <a16:creationId xmlns:a16="http://schemas.microsoft.com/office/drawing/2014/main" id="{EF4D45ED-89CD-B847-9434-E2F176E74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501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a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10" name="Text Box 11">
            <a:extLst>
              <a:ext uri="{FF2B5EF4-FFF2-40B4-BE49-F238E27FC236}">
                <a16:creationId xmlns:a16="http://schemas.microsoft.com/office/drawing/2014/main" id="{BEF4CE0B-31B4-1D49-B189-70DD1BB46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667000"/>
            <a:ext cx="501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b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11" name="Line 12">
            <a:extLst>
              <a:ext uri="{FF2B5EF4-FFF2-40B4-BE49-F238E27FC236}">
                <a16:creationId xmlns:a16="http://schemas.microsoft.com/office/drawing/2014/main" id="{165F08E9-04A0-0643-9F3B-EFC52BD39D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12" name="Line 13">
            <a:extLst>
              <a:ext uri="{FF2B5EF4-FFF2-40B4-BE49-F238E27FC236}">
                <a16:creationId xmlns:a16="http://schemas.microsoft.com/office/drawing/2014/main" id="{656C88AE-1683-1D4E-A74E-3FF905F0FA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43624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2813" name="Text Box 14">
            <a:extLst>
              <a:ext uri="{FF2B5EF4-FFF2-40B4-BE49-F238E27FC236}">
                <a16:creationId xmlns:a16="http://schemas.microsoft.com/office/drawing/2014/main" id="{898A0782-2460-DC4F-A71C-A5BF91421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1910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32814" name="Text Box 19">
            <a:extLst>
              <a:ext uri="{FF2B5EF4-FFF2-40B4-BE49-F238E27FC236}">
                <a16:creationId xmlns:a16="http://schemas.microsoft.com/office/drawing/2014/main" id="{67E7C8C8-96AF-EE47-BE12-FB918D87B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81400"/>
            <a:ext cx="501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</a:t>
            </a:r>
          </a:p>
        </p:txBody>
      </p:sp>
      <p:sp>
        <p:nvSpPr>
          <p:cNvPr id="332815" name="TextBox 1">
            <a:extLst>
              <a:ext uri="{FF2B5EF4-FFF2-40B4-BE49-F238E27FC236}">
                <a16:creationId xmlns:a16="http://schemas.microsoft.com/office/drawing/2014/main" id="{1C7A55B5-6049-3C4D-8414-9C41F06DF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5814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U</a:t>
            </a:r>
          </a:p>
        </p:txBody>
      </p:sp>
      <p:sp>
        <p:nvSpPr>
          <p:cNvPr id="332816" name="TextBox 1">
            <a:extLst>
              <a:ext uri="{FF2B5EF4-FFF2-40B4-BE49-F238E27FC236}">
                <a16:creationId xmlns:a16="http://schemas.microsoft.com/office/drawing/2014/main" id="{8EC0F241-A7CD-C841-ACC0-FDC7B70A9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6425" y="3025775"/>
            <a:ext cx="384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06036584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5" name="Rectangle 2">
            <a:extLst>
              <a:ext uri="{FF2B5EF4-FFF2-40B4-BE49-F238E27FC236}">
                <a16:creationId xmlns:a16="http://schemas.microsoft.com/office/drawing/2014/main" id="{FEE369AA-0EB0-8441-A7F3-AB585CA64E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8x8-bit Signed Multiplier</a:t>
            </a:r>
          </a:p>
        </p:txBody>
      </p:sp>
      <p:sp>
        <p:nvSpPr>
          <p:cNvPr id="333826" name="Rectangle 3">
            <a:extLst>
              <a:ext uri="{FF2B5EF4-FFF2-40B4-BE49-F238E27FC236}">
                <a16:creationId xmlns:a16="http://schemas.microsoft.com/office/drawing/2014/main" id="{63C03E08-E56F-D848-A6A6-A21B3B8FB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90800"/>
            <a:ext cx="3200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1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27" name="Line 4">
            <a:extLst>
              <a:ext uri="{FF2B5EF4-FFF2-40B4-BE49-F238E27FC236}">
                <a16:creationId xmlns:a16="http://schemas.microsoft.com/office/drawing/2014/main" id="{D5F93D86-2C75-6745-A0E3-C1EAEB9309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198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28" name="Line 5">
            <a:extLst>
              <a:ext uri="{FF2B5EF4-FFF2-40B4-BE49-F238E27FC236}">
                <a16:creationId xmlns:a16="http://schemas.microsoft.com/office/drawing/2014/main" id="{8C595D6C-4FAE-3342-B9D4-5E3ABCB9D0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2288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29" name="Text Box 6">
            <a:extLst>
              <a:ext uri="{FF2B5EF4-FFF2-40B4-BE49-F238E27FC236}">
                <a16:creationId xmlns:a16="http://schemas.microsoft.com/office/drawing/2014/main" id="{0BDD07F9-829A-2947-BAF9-3DD0FBA18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57400"/>
            <a:ext cx="473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8</a:t>
            </a:r>
          </a:p>
        </p:txBody>
      </p:sp>
      <p:sp>
        <p:nvSpPr>
          <p:cNvPr id="333830" name="Line 7">
            <a:extLst>
              <a:ext uri="{FF2B5EF4-FFF2-40B4-BE49-F238E27FC236}">
                <a16:creationId xmlns:a16="http://schemas.microsoft.com/office/drawing/2014/main" id="{8DEEC3AB-5BD7-3646-8858-83C44E66F3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9250" y="19907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31" name="Line 8">
            <a:extLst>
              <a:ext uri="{FF2B5EF4-FFF2-40B4-BE49-F238E27FC236}">
                <a16:creationId xmlns:a16="http://schemas.microsoft.com/office/drawing/2014/main" id="{17256C45-6C6F-E94E-9FDE-25549B57CB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53050" y="2238375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32" name="Text Box 9">
            <a:extLst>
              <a:ext uri="{FF2B5EF4-FFF2-40B4-BE49-F238E27FC236}">
                <a16:creationId xmlns:a16="http://schemas.microsoft.com/office/drawing/2014/main" id="{0C9C5AFB-EDA5-A84F-B48B-0F4157D22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2066925"/>
            <a:ext cx="473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8</a:t>
            </a:r>
          </a:p>
        </p:txBody>
      </p:sp>
      <p:sp>
        <p:nvSpPr>
          <p:cNvPr id="333833" name="Text Box 10">
            <a:extLst>
              <a:ext uri="{FF2B5EF4-FFF2-40B4-BE49-F238E27FC236}">
                <a16:creationId xmlns:a16="http://schemas.microsoft.com/office/drawing/2014/main" id="{B18A154C-F009-0345-A5CB-DCEE659BE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501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a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34" name="Text Box 11">
            <a:extLst>
              <a:ext uri="{FF2B5EF4-FFF2-40B4-BE49-F238E27FC236}">
                <a16:creationId xmlns:a16="http://schemas.microsoft.com/office/drawing/2014/main" id="{DFDCD7C5-E70C-794D-9898-8AE37EED1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667000"/>
            <a:ext cx="501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b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35" name="Line 12">
            <a:extLst>
              <a:ext uri="{FF2B5EF4-FFF2-40B4-BE49-F238E27FC236}">
                <a16:creationId xmlns:a16="http://schemas.microsoft.com/office/drawing/2014/main" id="{3FAF1F63-76A3-024F-94D4-DE0BC4437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36" name="Line 13">
            <a:extLst>
              <a:ext uri="{FF2B5EF4-FFF2-40B4-BE49-F238E27FC236}">
                <a16:creationId xmlns:a16="http://schemas.microsoft.com/office/drawing/2014/main" id="{F29546B3-C0C1-D44E-AD10-2FBBF832C5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43624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3837" name="Text Box 14">
            <a:extLst>
              <a:ext uri="{FF2B5EF4-FFF2-40B4-BE49-F238E27FC236}">
                <a16:creationId xmlns:a16="http://schemas.microsoft.com/office/drawing/2014/main" id="{56656F88-C617-414F-88D7-4C82F5D12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1910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33838" name="Text Box 19">
            <a:extLst>
              <a:ext uri="{FF2B5EF4-FFF2-40B4-BE49-F238E27FC236}">
                <a16:creationId xmlns:a16="http://schemas.microsoft.com/office/drawing/2014/main" id="{D332D653-C507-C447-AB1F-8C446ED74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81400"/>
            <a:ext cx="501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</a:t>
            </a:r>
          </a:p>
        </p:txBody>
      </p:sp>
      <p:sp>
        <p:nvSpPr>
          <p:cNvPr id="333839" name="TextBox 16">
            <a:extLst>
              <a:ext uri="{FF2B5EF4-FFF2-40B4-BE49-F238E27FC236}">
                <a16:creationId xmlns:a16="http://schemas.microsoft.com/office/drawing/2014/main" id="{B953FC2C-8965-DB41-A0C8-1B0E3CA94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581400"/>
            <a:ext cx="390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</a:t>
            </a:r>
          </a:p>
        </p:txBody>
      </p:sp>
      <p:sp>
        <p:nvSpPr>
          <p:cNvPr id="333840" name="TextBox 17">
            <a:extLst>
              <a:ext uri="{FF2B5EF4-FFF2-40B4-BE49-F238E27FC236}">
                <a16:creationId xmlns:a16="http://schemas.microsoft.com/office/drawing/2014/main" id="{FC8E42A5-8E89-8844-8CD5-02833E65E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6425" y="3025775"/>
            <a:ext cx="384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08125476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49" name="Rectangle 2">
            <a:extLst>
              <a:ext uri="{FF2B5EF4-FFF2-40B4-BE49-F238E27FC236}">
                <a16:creationId xmlns:a16="http://schemas.microsoft.com/office/drawing/2014/main" id="{FAA3ABED-C080-3248-8E03-E7EEF3EEC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pl-PL" altLang="en-US" sz="3600">
                <a:ea typeface="ＭＳ Ｐゴシック" panose="020B0600070205080204" pitchFamily="34" charset="-128"/>
              </a:rPr>
              <a:t>8x8-bit Unsigned and Signed Multiplier</a:t>
            </a:r>
          </a:p>
        </p:txBody>
      </p:sp>
      <p:sp>
        <p:nvSpPr>
          <p:cNvPr id="334850" name="Rectangle 3">
            <a:extLst>
              <a:ext uri="{FF2B5EF4-FFF2-40B4-BE49-F238E27FC236}">
                <a16:creationId xmlns:a16="http://schemas.microsoft.com/office/drawing/2014/main" id="{E59F01DF-DA08-0740-99AE-278D2116C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90800"/>
            <a:ext cx="3200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1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51" name="Line 4">
            <a:extLst>
              <a:ext uri="{FF2B5EF4-FFF2-40B4-BE49-F238E27FC236}">
                <a16:creationId xmlns:a16="http://schemas.microsoft.com/office/drawing/2014/main" id="{A01CFE79-2B2D-7044-9B58-19A4A1E97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198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52" name="Line 5">
            <a:extLst>
              <a:ext uri="{FF2B5EF4-FFF2-40B4-BE49-F238E27FC236}">
                <a16:creationId xmlns:a16="http://schemas.microsoft.com/office/drawing/2014/main" id="{FAD2E0D3-90F4-A941-9434-7D0F66FFCF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2288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53" name="Text Box 6">
            <a:extLst>
              <a:ext uri="{FF2B5EF4-FFF2-40B4-BE49-F238E27FC236}">
                <a16:creationId xmlns:a16="http://schemas.microsoft.com/office/drawing/2014/main" id="{5F5E0A90-C545-BC42-94E1-4ACE23179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57400"/>
            <a:ext cx="473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8</a:t>
            </a:r>
          </a:p>
        </p:txBody>
      </p:sp>
      <p:sp>
        <p:nvSpPr>
          <p:cNvPr id="334854" name="Line 7">
            <a:extLst>
              <a:ext uri="{FF2B5EF4-FFF2-40B4-BE49-F238E27FC236}">
                <a16:creationId xmlns:a16="http://schemas.microsoft.com/office/drawing/2014/main" id="{755228C1-FDCE-924F-8247-77B5D9F83D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9250" y="19907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55" name="Line 8">
            <a:extLst>
              <a:ext uri="{FF2B5EF4-FFF2-40B4-BE49-F238E27FC236}">
                <a16:creationId xmlns:a16="http://schemas.microsoft.com/office/drawing/2014/main" id="{1EA8D5AF-EC68-F047-86C6-EEA78A7D5E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53050" y="2238375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56" name="Text Box 9">
            <a:extLst>
              <a:ext uri="{FF2B5EF4-FFF2-40B4-BE49-F238E27FC236}">
                <a16:creationId xmlns:a16="http://schemas.microsoft.com/office/drawing/2014/main" id="{32B87F66-963A-E849-A1BD-2729DD23B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2066925"/>
            <a:ext cx="473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8</a:t>
            </a:r>
          </a:p>
        </p:txBody>
      </p:sp>
      <p:sp>
        <p:nvSpPr>
          <p:cNvPr id="334857" name="Text Box 10">
            <a:extLst>
              <a:ext uri="{FF2B5EF4-FFF2-40B4-BE49-F238E27FC236}">
                <a16:creationId xmlns:a16="http://schemas.microsoft.com/office/drawing/2014/main" id="{02150573-FDF2-CA4C-97BC-F4B56F813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501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a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58" name="Text Box 11">
            <a:extLst>
              <a:ext uri="{FF2B5EF4-FFF2-40B4-BE49-F238E27FC236}">
                <a16:creationId xmlns:a16="http://schemas.microsoft.com/office/drawing/2014/main" id="{D2716D23-B32E-7F49-8F1F-A1468F3A0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667000"/>
            <a:ext cx="501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b</a:t>
            </a:r>
            <a:endParaRPr kumimoji="1" lang="pl-PL" alt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59" name="Line 12">
            <a:extLst>
              <a:ext uri="{FF2B5EF4-FFF2-40B4-BE49-F238E27FC236}">
                <a16:creationId xmlns:a16="http://schemas.microsoft.com/office/drawing/2014/main" id="{D9D0AA01-C809-3A46-BAAB-82436D81A2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60" name="Line 13">
            <a:extLst>
              <a:ext uri="{FF2B5EF4-FFF2-40B4-BE49-F238E27FC236}">
                <a16:creationId xmlns:a16="http://schemas.microsoft.com/office/drawing/2014/main" id="{2A9B9CE8-1D15-1742-A6E7-AB68274A24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3624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61" name="Text Box 14">
            <a:extLst>
              <a:ext uri="{FF2B5EF4-FFF2-40B4-BE49-F238E27FC236}">
                <a16:creationId xmlns:a16="http://schemas.microsoft.com/office/drawing/2014/main" id="{8B20A953-2CE9-3C4C-A258-6F55CF59D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1910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34862" name="Text Box 19">
            <a:extLst>
              <a:ext uri="{FF2B5EF4-FFF2-40B4-BE49-F238E27FC236}">
                <a16:creationId xmlns:a16="http://schemas.microsoft.com/office/drawing/2014/main" id="{6FD7AEF4-AFA2-1340-A16A-FCFE062E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5814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cu</a:t>
            </a:r>
          </a:p>
        </p:txBody>
      </p:sp>
      <p:sp>
        <p:nvSpPr>
          <p:cNvPr id="334863" name="Line 12">
            <a:extLst>
              <a:ext uri="{FF2B5EF4-FFF2-40B4-BE49-F238E27FC236}">
                <a16:creationId xmlns:a16="http://schemas.microsoft.com/office/drawing/2014/main" id="{CE0B55A0-BF82-DD46-968E-7E5692965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64" name="Line 13">
            <a:extLst>
              <a:ext uri="{FF2B5EF4-FFF2-40B4-BE49-F238E27FC236}">
                <a16:creationId xmlns:a16="http://schemas.microsoft.com/office/drawing/2014/main" id="{2A572768-465A-244F-9905-7A9D3CAA58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436245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4865" name="Text Box 14">
            <a:extLst>
              <a:ext uri="{FF2B5EF4-FFF2-40B4-BE49-F238E27FC236}">
                <a16:creationId xmlns:a16="http://schemas.microsoft.com/office/drawing/2014/main" id="{F9181901-24F9-B144-BBF1-6DB3742EB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9100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16</a:t>
            </a:r>
          </a:p>
        </p:txBody>
      </p:sp>
      <p:sp>
        <p:nvSpPr>
          <p:cNvPr id="334866" name="Text Box 19">
            <a:extLst>
              <a:ext uri="{FF2B5EF4-FFF2-40B4-BE49-F238E27FC236}">
                <a16:creationId xmlns:a16="http://schemas.microsoft.com/office/drawing/2014/main" id="{4A8EFD21-FE97-8646-81A2-FF9F86C50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581400"/>
            <a:ext cx="266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430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1" lang="pl-PL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cs</a:t>
            </a:r>
          </a:p>
        </p:txBody>
      </p:sp>
    </p:spTree>
    <p:extLst>
      <p:ext uri="{BB962C8B-B14F-4D97-AF65-F5344CB8AC3E}">
        <p14:creationId xmlns:p14="http://schemas.microsoft.com/office/powerpoint/2010/main" val="280194422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3" name="Rectangle 2">
            <a:extLst>
              <a:ext uri="{FF2B5EF4-FFF2-40B4-BE49-F238E27FC236}">
                <a16:creationId xmlns:a16="http://schemas.microsoft.com/office/drawing/2014/main" id="{8EFB67A6-4F4E-BE44-A50E-318D6DB94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/>
          <a:lstStyle/>
          <a:p>
            <a:pPr algn="ctr"/>
            <a:r>
              <a:rPr lang="en-US" altLang="en-US" sz="3600">
                <a:ea typeface="ＭＳ Ｐゴシック" panose="020B0600070205080204" pitchFamily="34" charset="-128"/>
              </a:rPr>
              <a:t>Multiplication of signed and unsigned numbers</a:t>
            </a:r>
          </a:p>
        </p:txBody>
      </p:sp>
      <p:sp>
        <p:nvSpPr>
          <p:cNvPr id="335874" name="Rectangle 3">
            <a:extLst>
              <a:ext uri="{FF2B5EF4-FFF2-40B4-BE49-F238E27FC236}">
                <a16:creationId xmlns:a16="http://schemas.microsoft.com/office/drawing/2014/main" id="{D783AFE0-E797-F848-9F85-E415CCB489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82000" cy="5410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LIBRARY ieee;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USE ieee.std_logic_1164.all;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solidFill>
                  <a:srgbClr val="BA2D2D"/>
                </a:solidFill>
                <a:ea typeface="ＭＳ Ｐゴシック" panose="020B0600070205080204" pitchFamily="34" charset="-128"/>
              </a:rPr>
              <a:t>USE ieee.numeric_std.all 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entity multiply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 port(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	 a : in STD_LOGIC_VECTOR(7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	 b : in STD_LOGIC_VECTOR(7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	 cu : out STD_LOGIC_VECTOR(15 downto 0);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	 cs : out STD_LOGIC_VECTOR(15 downto 0)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     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end multiply;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architecture dataflow of multiply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begin</a:t>
            </a:r>
            <a:br>
              <a:rPr lang="en-US" altLang="en-US" sz="1600">
                <a:ea typeface="ＭＳ Ｐゴシック" panose="020B0600070205080204" pitchFamily="34" charset="-128"/>
              </a:rPr>
            </a:br>
            <a:endParaRPr lang="en-US" altLang="en-US" sz="16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-- signed multiplication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</a:t>
            </a:r>
            <a:r>
              <a:rPr lang="en-US" altLang="en-US" sz="1600" b="1">
                <a:solidFill>
                  <a:srgbClr val="800000"/>
                </a:solidFill>
                <a:ea typeface="ＭＳ Ｐゴシック" panose="020B0600070205080204" pitchFamily="34" charset="-128"/>
              </a:rPr>
              <a:t>cs &lt;= STD_LOGIC_VECTOR(SIGNED(a)*SIGNED(b));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-- unsigned multiplication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</a:t>
            </a:r>
            <a:r>
              <a:rPr lang="en-US" altLang="en-US" sz="1600" b="1">
                <a:solidFill>
                  <a:srgbClr val="800000"/>
                </a:solidFill>
                <a:ea typeface="ＭＳ Ｐゴシック" panose="020B0600070205080204" pitchFamily="34" charset="-128"/>
              </a:rPr>
              <a:t>cu &lt;= STD_LOGIC_VECTOR(UNSIGNED(a)*UNSIGNED(b));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end dataflow;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941631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Footer Placeholder 1">
            <a:extLst>
              <a:ext uri="{FF2B5EF4-FFF2-40B4-BE49-F238E27FC236}">
                <a16:creationId xmlns:a16="http://schemas.microsoft.com/office/drawing/2014/main" id="{EAD7AE51-44C7-0747-82AE-0EAE8F344A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140290" name="Picture 2" descr="crii_application_large_change">
            <a:extLst>
              <a:ext uri="{FF2B5EF4-FFF2-40B4-BE49-F238E27FC236}">
                <a16:creationId xmlns:a16="http://schemas.microsoft.com/office/drawing/2014/main" id="{7A98131A-573B-2D43-AF8A-2A908358B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1" name="Text Box 3">
            <a:extLst>
              <a:ext uri="{FF2B5EF4-FFF2-40B4-BE49-F238E27FC236}">
                <a16:creationId xmlns:a16="http://schemas.microsoft.com/office/drawing/2014/main" id="{869FC6C5-EF62-7B47-B57B-D3A1DA013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9175" y="2971800"/>
            <a:ext cx="19637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/>
              <a:t>Buffers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Footer Placeholder 1">
            <a:extLst>
              <a:ext uri="{FF2B5EF4-FFF2-40B4-BE49-F238E27FC236}">
                <a16:creationId xmlns:a16="http://schemas.microsoft.com/office/drawing/2014/main" id="{5035FFFB-CD66-FE47-B92C-323CDE7C70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41314" name="Rectangle 3">
            <a:extLst>
              <a:ext uri="{FF2B5EF4-FFF2-40B4-BE49-F238E27FC236}">
                <a16:creationId xmlns:a16="http://schemas.microsoft.com/office/drawing/2014/main" id="{AF0130BC-380A-0D41-9667-B0806B58B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313" y="4775200"/>
            <a:ext cx="2070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System" charset="0"/>
              </a:rPr>
              <a:t>(b) Equivalent circuit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41315" name="Freeform 4">
            <a:extLst>
              <a:ext uri="{FF2B5EF4-FFF2-40B4-BE49-F238E27FC236}">
                <a16:creationId xmlns:a16="http://schemas.microsoft.com/office/drawing/2014/main" id="{D8DFF896-EBC4-7542-A583-8A59638CF0BC}"/>
              </a:ext>
            </a:extLst>
          </p:cNvPr>
          <p:cNvSpPr>
            <a:spLocks/>
          </p:cNvSpPr>
          <p:nvPr/>
        </p:nvSpPr>
        <p:spPr bwMode="auto">
          <a:xfrm>
            <a:off x="2986088" y="2043113"/>
            <a:ext cx="803275" cy="1587"/>
          </a:xfrm>
          <a:custGeom>
            <a:avLst/>
            <a:gdLst>
              <a:gd name="T0" fmla="*/ 2147483647 w 1010"/>
              <a:gd name="T1" fmla="*/ 0 h 1587"/>
              <a:gd name="T2" fmla="*/ 0 w 1010"/>
              <a:gd name="T3" fmla="*/ 0 h 1587"/>
              <a:gd name="T4" fmla="*/ 2147483647 w 1010"/>
              <a:gd name="T5" fmla="*/ 0 h 1587"/>
              <a:gd name="T6" fmla="*/ 0 60000 65536"/>
              <a:gd name="T7" fmla="*/ 0 60000 65536"/>
              <a:gd name="T8" fmla="*/ 0 60000 65536"/>
              <a:gd name="T9" fmla="*/ 0 w 1010"/>
              <a:gd name="T10" fmla="*/ 0 h 1587"/>
              <a:gd name="T11" fmla="*/ 1010 w 1010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10" h="1587">
                <a:moveTo>
                  <a:pt x="1010" y="0"/>
                </a:moveTo>
                <a:lnTo>
                  <a:pt x="0" y="0"/>
                </a:lnTo>
                <a:lnTo>
                  <a:pt x="101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316" name="Line 5">
            <a:extLst>
              <a:ext uri="{FF2B5EF4-FFF2-40B4-BE49-F238E27FC236}">
                <a16:creationId xmlns:a16="http://schemas.microsoft.com/office/drawing/2014/main" id="{04873AF4-3149-494D-BDA1-9284564C4A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6088" y="2043113"/>
            <a:ext cx="803275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17" name="Rectangle 6">
            <a:extLst>
              <a:ext uri="{FF2B5EF4-FFF2-40B4-BE49-F238E27FC236}">
                <a16:creationId xmlns:a16="http://schemas.microsoft.com/office/drawing/2014/main" id="{6B2CB444-C97D-AA4F-BF98-62BFE3BD8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5756275"/>
            <a:ext cx="1485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System" charset="0"/>
              </a:rPr>
              <a:t>(c) Truth table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41318" name="Freeform 7">
            <a:extLst>
              <a:ext uri="{FF2B5EF4-FFF2-40B4-BE49-F238E27FC236}">
                <a16:creationId xmlns:a16="http://schemas.microsoft.com/office/drawing/2014/main" id="{F7FCC317-64BC-0948-A256-57DAC6B487BB}"/>
              </a:ext>
            </a:extLst>
          </p:cNvPr>
          <p:cNvSpPr>
            <a:spLocks/>
          </p:cNvSpPr>
          <p:nvPr/>
        </p:nvSpPr>
        <p:spPr bwMode="auto">
          <a:xfrm>
            <a:off x="2492375" y="1806575"/>
            <a:ext cx="493713" cy="495300"/>
          </a:xfrm>
          <a:custGeom>
            <a:avLst/>
            <a:gdLst>
              <a:gd name="T0" fmla="*/ 2147483647 w 624"/>
              <a:gd name="T1" fmla="*/ 2147483647 h 624"/>
              <a:gd name="T2" fmla="*/ 0 w 624"/>
              <a:gd name="T3" fmla="*/ 2147483647 h 624"/>
              <a:gd name="T4" fmla="*/ 0 w 624"/>
              <a:gd name="T5" fmla="*/ 0 h 624"/>
              <a:gd name="T6" fmla="*/ 2147483647 w 624"/>
              <a:gd name="T7" fmla="*/ 2147483647 h 624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624"/>
              <a:gd name="T14" fmla="*/ 624 w 624"/>
              <a:gd name="T15" fmla="*/ 624 h 6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624">
                <a:moveTo>
                  <a:pt x="624" y="297"/>
                </a:moveTo>
                <a:lnTo>
                  <a:pt x="0" y="624"/>
                </a:lnTo>
                <a:lnTo>
                  <a:pt x="0" y="0"/>
                </a:lnTo>
                <a:lnTo>
                  <a:pt x="624" y="297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19" name="Line 8">
            <a:extLst>
              <a:ext uri="{FF2B5EF4-FFF2-40B4-BE49-F238E27FC236}">
                <a16:creationId xmlns:a16="http://schemas.microsoft.com/office/drawing/2014/main" id="{251A5B6E-CEDD-A842-9E5D-6A56F505D7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78013" y="2043113"/>
            <a:ext cx="614362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0" name="Rectangle 9">
            <a:extLst>
              <a:ext uri="{FF2B5EF4-FFF2-40B4-BE49-F238E27FC236}">
                <a16:creationId xmlns:a16="http://schemas.microsoft.com/office/drawing/2014/main" id="{A8CC64C6-A3E1-564C-9AC7-68A22243D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1903413"/>
            <a:ext cx="1682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21" name="Line 10">
            <a:extLst>
              <a:ext uri="{FF2B5EF4-FFF2-40B4-BE49-F238E27FC236}">
                <a16:creationId xmlns:a16="http://schemas.microsoft.com/office/drawing/2014/main" id="{B1ED22D6-4A66-5442-8FA0-742C2BA36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3513" y="1452563"/>
            <a:ext cx="1587" cy="449262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2" name="Rectangle 11">
            <a:extLst>
              <a:ext uri="{FF2B5EF4-FFF2-40B4-BE49-F238E27FC236}">
                <a16:creationId xmlns:a16="http://schemas.microsoft.com/office/drawing/2014/main" id="{A976AD1F-C8EA-D946-9776-9850E6E5C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1933575"/>
            <a:ext cx="1206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23" name="Rectangle 12">
            <a:extLst>
              <a:ext uri="{FF2B5EF4-FFF2-40B4-BE49-F238E27FC236}">
                <a16:creationId xmlns:a16="http://schemas.microsoft.com/office/drawing/2014/main" id="{E09EFA36-E002-CF4C-A72A-A4FB99653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2238" y="1184275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e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24" name="Line 13">
            <a:extLst>
              <a:ext uri="{FF2B5EF4-FFF2-40B4-BE49-F238E27FC236}">
                <a16:creationId xmlns:a16="http://schemas.microsoft.com/office/drawing/2014/main" id="{2414B266-D9F3-EF47-B7DE-ADC04749E6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33588" y="4089400"/>
            <a:ext cx="1343025" cy="1588"/>
          </a:xfrm>
          <a:prstGeom prst="line">
            <a:avLst/>
          </a:prstGeom>
          <a:noFill/>
          <a:ln w="2222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5" name="Line 14">
            <a:extLst>
              <a:ext uri="{FF2B5EF4-FFF2-40B4-BE49-F238E27FC236}">
                <a16:creationId xmlns:a16="http://schemas.microsoft.com/office/drawing/2014/main" id="{17B6DBCE-DE59-1145-9466-3AD3D85356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81313" y="3759200"/>
            <a:ext cx="1587" cy="1674813"/>
          </a:xfrm>
          <a:prstGeom prst="line">
            <a:avLst/>
          </a:prstGeom>
          <a:noFill/>
          <a:ln w="2222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6" name="Rectangle 15">
            <a:extLst>
              <a:ext uri="{FF2B5EF4-FFF2-40B4-BE49-F238E27FC236}">
                <a16:creationId xmlns:a16="http://schemas.microsoft.com/office/drawing/2014/main" id="{710F349E-A06B-1F42-BD60-7F7F66E1A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563" y="2620963"/>
            <a:ext cx="1968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A tri-state buffer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41327" name="Rectangle 16">
            <a:extLst>
              <a:ext uri="{FF2B5EF4-FFF2-40B4-BE49-F238E27FC236}">
                <a16:creationId xmlns:a16="http://schemas.microsoft.com/office/drawing/2014/main" id="{27A7F74D-5273-C54A-B38A-2F8216738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421163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28" name="Rectangle 17">
            <a:extLst>
              <a:ext uri="{FF2B5EF4-FFF2-40B4-BE49-F238E27FC236}">
                <a16:creationId xmlns:a16="http://schemas.microsoft.com/office/drawing/2014/main" id="{114CDC6A-E753-7B4C-B596-4D6127AEE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4494213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29" name="Rectangle 18">
            <a:extLst>
              <a:ext uri="{FF2B5EF4-FFF2-40B4-BE49-F238E27FC236}">
                <a16:creationId xmlns:a16="http://schemas.microsoft.com/office/drawing/2014/main" id="{0B1A1020-76D9-DF41-90FD-735916197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477678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0" name="Rectangle 19">
            <a:extLst>
              <a:ext uri="{FF2B5EF4-FFF2-40B4-BE49-F238E27FC236}">
                <a16:creationId xmlns:a16="http://schemas.microsoft.com/office/drawing/2014/main" id="{A5CB0DF1-7CB9-4B49-9BE8-ECB4B0432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5060950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1" name="Rectangle 20">
            <a:extLst>
              <a:ext uri="{FF2B5EF4-FFF2-40B4-BE49-F238E27FC236}">
                <a16:creationId xmlns:a16="http://schemas.microsoft.com/office/drawing/2014/main" id="{6C229B0D-CCA2-244E-9EC9-04E34676E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21163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2" name="Rectangle 21">
            <a:extLst>
              <a:ext uri="{FF2B5EF4-FFF2-40B4-BE49-F238E27FC236}">
                <a16:creationId xmlns:a16="http://schemas.microsoft.com/office/drawing/2014/main" id="{A39B79AD-3F1C-104E-A2C2-5E51D02A6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494213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3" name="Rectangle 22">
            <a:extLst>
              <a:ext uri="{FF2B5EF4-FFF2-40B4-BE49-F238E27FC236}">
                <a16:creationId xmlns:a16="http://schemas.microsoft.com/office/drawing/2014/main" id="{A11749A5-D690-C146-BBAE-973879A74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77678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4" name="Rectangle 23">
            <a:extLst>
              <a:ext uri="{FF2B5EF4-FFF2-40B4-BE49-F238E27FC236}">
                <a16:creationId xmlns:a16="http://schemas.microsoft.com/office/drawing/2014/main" id="{FBDDC6DB-3051-5144-9BAE-5CDDB6AA5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5060950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5" name="Rectangle 28">
            <a:extLst>
              <a:ext uri="{FF2B5EF4-FFF2-40B4-BE49-F238E27FC236}">
                <a16:creationId xmlns:a16="http://schemas.microsoft.com/office/drawing/2014/main" id="{2DE108E2-F1A5-5441-AC44-C64A5B61C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3771900"/>
            <a:ext cx="1206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6" name="Rectangle 29">
            <a:extLst>
              <a:ext uri="{FF2B5EF4-FFF2-40B4-BE49-F238E27FC236}">
                <a16:creationId xmlns:a16="http://schemas.microsoft.com/office/drawing/2014/main" id="{EDACE3E0-8F1D-B841-87D4-8780496AF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1388" y="3787775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e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7" name="Rectangle 30">
            <a:extLst>
              <a:ext uri="{FF2B5EF4-FFF2-40B4-BE49-F238E27FC236}">
                <a16:creationId xmlns:a16="http://schemas.microsoft.com/office/drawing/2014/main" id="{FC856944-E682-9A42-B69C-373E83FA0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6350" y="3787775"/>
            <a:ext cx="1682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38" name="Freeform 31">
            <a:extLst>
              <a:ext uri="{FF2B5EF4-FFF2-40B4-BE49-F238E27FC236}">
                <a16:creationId xmlns:a16="http://schemas.microsoft.com/office/drawing/2014/main" id="{7B16965D-5B9E-2C49-B749-89C59889ECD3}"/>
              </a:ext>
            </a:extLst>
          </p:cNvPr>
          <p:cNvSpPr>
            <a:spLocks/>
          </p:cNvSpPr>
          <p:nvPr/>
        </p:nvSpPr>
        <p:spPr bwMode="auto">
          <a:xfrm>
            <a:off x="5586413" y="2613025"/>
            <a:ext cx="495300" cy="495300"/>
          </a:xfrm>
          <a:custGeom>
            <a:avLst/>
            <a:gdLst>
              <a:gd name="T0" fmla="*/ 2147483647 w 624"/>
              <a:gd name="T1" fmla="*/ 2147483647 h 624"/>
              <a:gd name="T2" fmla="*/ 0 w 624"/>
              <a:gd name="T3" fmla="*/ 2147483647 h 624"/>
              <a:gd name="T4" fmla="*/ 0 w 624"/>
              <a:gd name="T5" fmla="*/ 0 h 624"/>
              <a:gd name="T6" fmla="*/ 2147483647 w 624"/>
              <a:gd name="T7" fmla="*/ 2147483647 h 624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624"/>
              <a:gd name="T14" fmla="*/ 624 w 624"/>
              <a:gd name="T15" fmla="*/ 624 h 6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624">
                <a:moveTo>
                  <a:pt x="624" y="327"/>
                </a:moveTo>
                <a:lnTo>
                  <a:pt x="0" y="624"/>
                </a:lnTo>
                <a:lnTo>
                  <a:pt x="0" y="0"/>
                </a:lnTo>
                <a:lnTo>
                  <a:pt x="624" y="327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39" name="Line 32">
            <a:extLst>
              <a:ext uri="{FF2B5EF4-FFF2-40B4-BE49-F238E27FC236}">
                <a16:creationId xmlns:a16="http://schemas.microsoft.com/office/drawing/2014/main" id="{A9CB1343-489A-7045-81F7-6343850E6F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72050" y="2873375"/>
            <a:ext cx="614363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40" name="Rectangle 33">
            <a:extLst>
              <a:ext uri="{FF2B5EF4-FFF2-40B4-BE49-F238E27FC236}">
                <a16:creationId xmlns:a16="http://schemas.microsoft.com/office/drawing/2014/main" id="{3165B389-6E9D-7D41-866E-102AB1662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975" y="2732088"/>
            <a:ext cx="1682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41" name="Line 34">
            <a:extLst>
              <a:ext uri="{FF2B5EF4-FFF2-40B4-BE49-F238E27FC236}">
                <a16:creationId xmlns:a16="http://schemas.microsoft.com/office/drawing/2014/main" id="{30D6389C-DA4F-A541-8C78-197923099E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81713" y="2873375"/>
            <a:ext cx="493712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42" name="Line 35">
            <a:extLst>
              <a:ext uri="{FF2B5EF4-FFF2-40B4-BE49-F238E27FC236}">
                <a16:creationId xmlns:a16="http://schemas.microsoft.com/office/drawing/2014/main" id="{C89B81DF-F7B4-5642-A840-B764A5E288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94538" y="2873375"/>
            <a:ext cx="495300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43" name="Line 36">
            <a:extLst>
              <a:ext uri="{FF2B5EF4-FFF2-40B4-BE49-F238E27FC236}">
                <a16:creationId xmlns:a16="http://schemas.microsoft.com/office/drawing/2014/main" id="{998B6C26-53CD-1F46-B27B-409383ABDA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75425" y="2519363"/>
            <a:ext cx="354013" cy="354012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44" name="Freeform 37">
            <a:extLst>
              <a:ext uri="{FF2B5EF4-FFF2-40B4-BE49-F238E27FC236}">
                <a16:creationId xmlns:a16="http://schemas.microsoft.com/office/drawing/2014/main" id="{CB602D50-0BCE-6D48-AA4B-A7AEE9A6D883}"/>
              </a:ext>
            </a:extLst>
          </p:cNvPr>
          <p:cNvSpPr>
            <a:spLocks/>
          </p:cNvSpPr>
          <p:nvPr/>
        </p:nvSpPr>
        <p:spPr bwMode="auto">
          <a:xfrm>
            <a:off x="6557963" y="2828925"/>
            <a:ext cx="77787" cy="79375"/>
          </a:xfrm>
          <a:custGeom>
            <a:avLst/>
            <a:gdLst>
              <a:gd name="T0" fmla="*/ 2147483647 w 100"/>
              <a:gd name="T1" fmla="*/ 0 h 100"/>
              <a:gd name="T2" fmla="*/ 2147483647 w 100"/>
              <a:gd name="T3" fmla="*/ 2147483647 h 100"/>
              <a:gd name="T4" fmla="*/ 2147483647 w 100"/>
              <a:gd name="T5" fmla="*/ 2147483647 h 100"/>
              <a:gd name="T6" fmla="*/ 2147483647 w 100"/>
              <a:gd name="T7" fmla="*/ 2147483647 h 100"/>
              <a:gd name="T8" fmla="*/ 2147483647 w 100"/>
              <a:gd name="T9" fmla="*/ 2147483647 h 100"/>
              <a:gd name="T10" fmla="*/ 2147483647 w 100"/>
              <a:gd name="T11" fmla="*/ 2147483647 h 100"/>
              <a:gd name="T12" fmla="*/ 2147483647 w 100"/>
              <a:gd name="T13" fmla="*/ 2147483647 h 100"/>
              <a:gd name="T14" fmla="*/ 2147483647 w 100"/>
              <a:gd name="T15" fmla="*/ 2147483647 h 100"/>
              <a:gd name="T16" fmla="*/ 2147483647 w 100"/>
              <a:gd name="T17" fmla="*/ 2147483647 h 100"/>
              <a:gd name="T18" fmla="*/ 0 w 100"/>
              <a:gd name="T19" fmla="*/ 2147483647 h 100"/>
              <a:gd name="T20" fmla="*/ 0 w 100"/>
              <a:gd name="T21" fmla="*/ 2147483647 h 100"/>
              <a:gd name="T22" fmla="*/ 0 w 100"/>
              <a:gd name="T23" fmla="*/ 2147483647 h 100"/>
              <a:gd name="T24" fmla="*/ 2147483647 w 100"/>
              <a:gd name="T25" fmla="*/ 2147483647 h 100"/>
              <a:gd name="T26" fmla="*/ 2147483647 w 100"/>
              <a:gd name="T27" fmla="*/ 2147483647 h 100"/>
              <a:gd name="T28" fmla="*/ 2147483647 w 100"/>
              <a:gd name="T29" fmla="*/ 2147483647 h 100"/>
              <a:gd name="T30" fmla="*/ 2147483647 w 100"/>
              <a:gd name="T31" fmla="*/ 2147483647 h 100"/>
              <a:gd name="T32" fmla="*/ 2147483647 w 100"/>
              <a:gd name="T33" fmla="*/ 2147483647 h 100"/>
              <a:gd name="T34" fmla="*/ 2147483647 w 100"/>
              <a:gd name="T35" fmla="*/ 2147483647 h 100"/>
              <a:gd name="T36" fmla="*/ 2147483647 w 100"/>
              <a:gd name="T37" fmla="*/ 2147483647 h 100"/>
              <a:gd name="T38" fmla="*/ 2147483647 w 100"/>
              <a:gd name="T39" fmla="*/ 2147483647 h 100"/>
              <a:gd name="T40" fmla="*/ 2147483647 w 100"/>
              <a:gd name="T41" fmla="*/ 2147483647 h 100"/>
              <a:gd name="T42" fmla="*/ 2147483647 w 100"/>
              <a:gd name="T43" fmla="*/ 2147483647 h 100"/>
              <a:gd name="T44" fmla="*/ 2147483647 w 100"/>
              <a:gd name="T45" fmla="*/ 2147483647 h 100"/>
              <a:gd name="T46" fmla="*/ 2147483647 w 100"/>
              <a:gd name="T47" fmla="*/ 2147483647 h 100"/>
              <a:gd name="T48" fmla="*/ 2147483647 w 100"/>
              <a:gd name="T49" fmla="*/ 2147483647 h 100"/>
              <a:gd name="T50" fmla="*/ 2147483647 w 100"/>
              <a:gd name="T51" fmla="*/ 2147483647 h 100"/>
              <a:gd name="T52" fmla="*/ 2147483647 w 100"/>
              <a:gd name="T53" fmla="*/ 2147483647 h 100"/>
              <a:gd name="T54" fmla="*/ 2147483647 w 100"/>
              <a:gd name="T55" fmla="*/ 2147483647 h 100"/>
              <a:gd name="T56" fmla="*/ 2147483647 w 100"/>
              <a:gd name="T57" fmla="*/ 2147483647 h 100"/>
              <a:gd name="T58" fmla="*/ 2147483647 w 100"/>
              <a:gd name="T59" fmla="*/ 2147483647 h 100"/>
              <a:gd name="T60" fmla="*/ 2147483647 w 100"/>
              <a:gd name="T61" fmla="*/ 2147483647 h 100"/>
              <a:gd name="T62" fmla="*/ 2147483647 w 100"/>
              <a:gd name="T63" fmla="*/ 2147483647 h 100"/>
              <a:gd name="T64" fmla="*/ 2147483647 w 100"/>
              <a:gd name="T65" fmla="*/ 2147483647 h 100"/>
              <a:gd name="T66" fmla="*/ 2147483647 w 100"/>
              <a:gd name="T67" fmla="*/ 2147483647 h 100"/>
              <a:gd name="T68" fmla="*/ 2147483647 w 100"/>
              <a:gd name="T69" fmla="*/ 2147483647 h 100"/>
              <a:gd name="T70" fmla="*/ 2147483647 w 100"/>
              <a:gd name="T71" fmla="*/ 2147483647 h 100"/>
              <a:gd name="T72" fmla="*/ 2147483647 w 100"/>
              <a:gd name="T73" fmla="*/ 2147483647 h 100"/>
              <a:gd name="T74" fmla="*/ 2147483647 w 100"/>
              <a:gd name="T75" fmla="*/ 2147483647 h 100"/>
              <a:gd name="T76" fmla="*/ 2147483647 w 100"/>
              <a:gd name="T77" fmla="*/ 2147483647 h 100"/>
              <a:gd name="T78" fmla="*/ 2147483647 w 100"/>
              <a:gd name="T79" fmla="*/ 2147483647 h 100"/>
              <a:gd name="T80" fmla="*/ 2147483647 w 100"/>
              <a:gd name="T81" fmla="*/ 2147483647 h 100"/>
              <a:gd name="T82" fmla="*/ 2147483647 w 100"/>
              <a:gd name="T83" fmla="*/ 2147483647 h 100"/>
              <a:gd name="T84" fmla="*/ 2147483647 w 100"/>
              <a:gd name="T85" fmla="*/ 2147483647 h 100"/>
              <a:gd name="T86" fmla="*/ 2147483647 w 100"/>
              <a:gd name="T87" fmla="*/ 0 h 1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0"/>
              <a:gd name="T133" fmla="*/ 0 h 100"/>
              <a:gd name="T134" fmla="*/ 100 w 100"/>
              <a:gd name="T135" fmla="*/ 100 h 1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0" h="100">
                <a:moveTo>
                  <a:pt x="49" y="0"/>
                </a:moveTo>
                <a:lnTo>
                  <a:pt x="46" y="0"/>
                </a:lnTo>
                <a:lnTo>
                  <a:pt x="45" y="0"/>
                </a:lnTo>
                <a:lnTo>
                  <a:pt x="42" y="2"/>
                </a:lnTo>
                <a:lnTo>
                  <a:pt x="39" y="2"/>
                </a:lnTo>
                <a:lnTo>
                  <a:pt x="37" y="2"/>
                </a:lnTo>
                <a:lnTo>
                  <a:pt x="34" y="3"/>
                </a:lnTo>
                <a:lnTo>
                  <a:pt x="33" y="3"/>
                </a:lnTo>
                <a:lnTo>
                  <a:pt x="30" y="5"/>
                </a:lnTo>
                <a:lnTo>
                  <a:pt x="28" y="5"/>
                </a:lnTo>
                <a:lnTo>
                  <a:pt x="25" y="6"/>
                </a:lnTo>
                <a:lnTo>
                  <a:pt x="24" y="8"/>
                </a:lnTo>
                <a:lnTo>
                  <a:pt x="22" y="9"/>
                </a:lnTo>
                <a:lnTo>
                  <a:pt x="20" y="11"/>
                </a:lnTo>
                <a:lnTo>
                  <a:pt x="18" y="12"/>
                </a:lnTo>
                <a:lnTo>
                  <a:pt x="17" y="14"/>
                </a:lnTo>
                <a:lnTo>
                  <a:pt x="15" y="15"/>
                </a:lnTo>
                <a:lnTo>
                  <a:pt x="12" y="17"/>
                </a:lnTo>
                <a:lnTo>
                  <a:pt x="11" y="18"/>
                </a:lnTo>
                <a:lnTo>
                  <a:pt x="9" y="21"/>
                </a:lnTo>
                <a:lnTo>
                  <a:pt x="8" y="23"/>
                </a:lnTo>
                <a:lnTo>
                  <a:pt x="8" y="24"/>
                </a:lnTo>
                <a:lnTo>
                  <a:pt x="6" y="27"/>
                </a:lnTo>
                <a:lnTo>
                  <a:pt x="5" y="29"/>
                </a:lnTo>
                <a:lnTo>
                  <a:pt x="3" y="31"/>
                </a:lnTo>
                <a:lnTo>
                  <a:pt x="3" y="33"/>
                </a:lnTo>
                <a:lnTo>
                  <a:pt x="2" y="36"/>
                </a:lnTo>
                <a:lnTo>
                  <a:pt x="2" y="37"/>
                </a:lnTo>
                <a:lnTo>
                  <a:pt x="0" y="40"/>
                </a:lnTo>
                <a:lnTo>
                  <a:pt x="0" y="42"/>
                </a:lnTo>
                <a:lnTo>
                  <a:pt x="0" y="45"/>
                </a:lnTo>
                <a:lnTo>
                  <a:pt x="0" y="48"/>
                </a:lnTo>
                <a:lnTo>
                  <a:pt x="0" y="51"/>
                </a:lnTo>
                <a:lnTo>
                  <a:pt x="0" y="52"/>
                </a:lnTo>
                <a:lnTo>
                  <a:pt x="0" y="55"/>
                </a:lnTo>
                <a:lnTo>
                  <a:pt x="0" y="58"/>
                </a:lnTo>
                <a:lnTo>
                  <a:pt x="0" y="60"/>
                </a:lnTo>
                <a:lnTo>
                  <a:pt x="2" y="63"/>
                </a:lnTo>
                <a:lnTo>
                  <a:pt x="2" y="64"/>
                </a:lnTo>
                <a:lnTo>
                  <a:pt x="3" y="67"/>
                </a:lnTo>
                <a:lnTo>
                  <a:pt x="3" y="70"/>
                </a:lnTo>
                <a:lnTo>
                  <a:pt x="5" y="72"/>
                </a:lnTo>
                <a:lnTo>
                  <a:pt x="6" y="73"/>
                </a:lnTo>
                <a:lnTo>
                  <a:pt x="8" y="76"/>
                </a:lnTo>
                <a:lnTo>
                  <a:pt x="8" y="78"/>
                </a:lnTo>
                <a:lnTo>
                  <a:pt x="9" y="81"/>
                </a:lnTo>
                <a:lnTo>
                  <a:pt x="11" y="82"/>
                </a:lnTo>
                <a:lnTo>
                  <a:pt x="12" y="83"/>
                </a:lnTo>
                <a:lnTo>
                  <a:pt x="15" y="85"/>
                </a:lnTo>
                <a:lnTo>
                  <a:pt x="17" y="86"/>
                </a:lnTo>
                <a:lnTo>
                  <a:pt x="18" y="88"/>
                </a:lnTo>
                <a:lnTo>
                  <a:pt x="20" y="89"/>
                </a:lnTo>
                <a:lnTo>
                  <a:pt x="22" y="91"/>
                </a:lnTo>
                <a:lnTo>
                  <a:pt x="24" y="92"/>
                </a:lnTo>
                <a:lnTo>
                  <a:pt x="25" y="94"/>
                </a:lnTo>
                <a:lnTo>
                  <a:pt x="28" y="95"/>
                </a:lnTo>
                <a:lnTo>
                  <a:pt x="30" y="95"/>
                </a:lnTo>
                <a:lnTo>
                  <a:pt x="33" y="97"/>
                </a:lnTo>
                <a:lnTo>
                  <a:pt x="34" y="97"/>
                </a:lnTo>
                <a:lnTo>
                  <a:pt x="37" y="98"/>
                </a:lnTo>
                <a:lnTo>
                  <a:pt x="39" y="98"/>
                </a:lnTo>
                <a:lnTo>
                  <a:pt x="42" y="100"/>
                </a:lnTo>
                <a:lnTo>
                  <a:pt x="45" y="100"/>
                </a:lnTo>
                <a:lnTo>
                  <a:pt x="46" y="100"/>
                </a:lnTo>
                <a:lnTo>
                  <a:pt x="49" y="100"/>
                </a:lnTo>
                <a:lnTo>
                  <a:pt x="52" y="100"/>
                </a:lnTo>
                <a:lnTo>
                  <a:pt x="55" y="100"/>
                </a:lnTo>
                <a:lnTo>
                  <a:pt x="57" y="100"/>
                </a:lnTo>
                <a:lnTo>
                  <a:pt x="60" y="98"/>
                </a:lnTo>
                <a:lnTo>
                  <a:pt x="63" y="98"/>
                </a:lnTo>
                <a:lnTo>
                  <a:pt x="64" y="97"/>
                </a:lnTo>
                <a:lnTo>
                  <a:pt x="67" y="97"/>
                </a:lnTo>
                <a:lnTo>
                  <a:pt x="69" y="95"/>
                </a:lnTo>
                <a:lnTo>
                  <a:pt x="71" y="95"/>
                </a:lnTo>
                <a:lnTo>
                  <a:pt x="73" y="94"/>
                </a:lnTo>
                <a:lnTo>
                  <a:pt x="76" y="92"/>
                </a:lnTo>
                <a:lnTo>
                  <a:pt x="77" y="91"/>
                </a:lnTo>
                <a:lnTo>
                  <a:pt x="79" y="89"/>
                </a:lnTo>
                <a:lnTo>
                  <a:pt x="80" y="88"/>
                </a:lnTo>
                <a:lnTo>
                  <a:pt x="83" y="86"/>
                </a:lnTo>
                <a:lnTo>
                  <a:pt x="85" y="85"/>
                </a:lnTo>
                <a:lnTo>
                  <a:pt x="86" y="83"/>
                </a:lnTo>
                <a:lnTo>
                  <a:pt x="88" y="82"/>
                </a:lnTo>
                <a:lnTo>
                  <a:pt x="89" y="81"/>
                </a:lnTo>
                <a:lnTo>
                  <a:pt x="91" y="78"/>
                </a:lnTo>
                <a:lnTo>
                  <a:pt x="92" y="76"/>
                </a:lnTo>
                <a:lnTo>
                  <a:pt x="94" y="73"/>
                </a:lnTo>
                <a:lnTo>
                  <a:pt x="94" y="72"/>
                </a:lnTo>
                <a:lnTo>
                  <a:pt x="95" y="70"/>
                </a:lnTo>
                <a:lnTo>
                  <a:pt x="97" y="67"/>
                </a:lnTo>
                <a:lnTo>
                  <a:pt x="97" y="64"/>
                </a:lnTo>
                <a:lnTo>
                  <a:pt x="98" y="63"/>
                </a:lnTo>
                <a:lnTo>
                  <a:pt x="98" y="60"/>
                </a:lnTo>
                <a:lnTo>
                  <a:pt x="98" y="58"/>
                </a:lnTo>
                <a:lnTo>
                  <a:pt x="98" y="55"/>
                </a:lnTo>
                <a:lnTo>
                  <a:pt x="100" y="52"/>
                </a:lnTo>
                <a:lnTo>
                  <a:pt x="100" y="51"/>
                </a:lnTo>
                <a:lnTo>
                  <a:pt x="100" y="48"/>
                </a:lnTo>
                <a:lnTo>
                  <a:pt x="98" y="45"/>
                </a:lnTo>
                <a:lnTo>
                  <a:pt x="98" y="42"/>
                </a:lnTo>
                <a:lnTo>
                  <a:pt x="98" y="40"/>
                </a:lnTo>
                <a:lnTo>
                  <a:pt x="98" y="37"/>
                </a:lnTo>
                <a:lnTo>
                  <a:pt x="97" y="36"/>
                </a:lnTo>
                <a:lnTo>
                  <a:pt x="97" y="33"/>
                </a:lnTo>
                <a:lnTo>
                  <a:pt x="95" y="31"/>
                </a:lnTo>
                <a:lnTo>
                  <a:pt x="94" y="29"/>
                </a:lnTo>
                <a:lnTo>
                  <a:pt x="94" y="27"/>
                </a:lnTo>
                <a:lnTo>
                  <a:pt x="92" y="24"/>
                </a:lnTo>
                <a:lnTo>
                  <a:pt x="91" y="23"/>
                </a:lnTo>
                <a:lnTo>
                  <a:pt x="89" y="21"/>
                </a:lnTo>
                <a:lnTo>
                  <a:pt x="88" y="18"/>
                </a:lnTo>
                <a:lnTo>
                  <a:pt x="86" y="17"/>
                </a:lnTo>
                <a:lnTo>
                  <a:pt x="85" y="15"/>
                </a:lnTo>
                <a:lnTo>
                  <a:pt x="83" y="14"/>
                </a:lnTo>
                <a:lnTo>
                  <a:pt x="80" y="12"/>
                </a:lnTo>
                <a:lnTo>
                  <a:pt x="79" y="11"/>
                </a:lnTo>
                <a:lnTo>
                  <a:pt x="77" y="9"/>
                </a:lnTo>
                <a:lnTo>
                  <a:pt x="76" y="8"/>
                </a:lnTo>
                <a:lnTo>
                  <a:pt x="73" y="6"/>
                </a:lnTo>
                <a:lnTo>
                  <a:pt x="71" y="5"/>
                </a:lnTo>
                <a:lnTo>
                  <a:pt x="69" y="5"/>
                </a:lnTo>
                <a:lnTo>
                  <a:pt x="67" y="3"/>
                </a:lnTo>
                <a:lnTo>
                  <a:pt x="64" y="3"/>
                </a:lnTo>
                <a:lnTo>
                  <a:pt x="63" y="2"/>
                </a:lnTo>
                <a:lnTo>
                  <a:pt x="60" y="2"/>
                </a:lnTo>
                <a:lnTo>
                  <a:pt x="57" y="2"/>
                </a:lnTo>
                <a:lnTo>
                  <a:pt x="55" y="0"/>
                </a:lnTo>
                <a:lnTo>
                  <a:pt x="52" y="0"/>
                </a:lnTo>
                <a:lnTo>
                  <a:pt x="49" y="0"/>
                </a:lnTo>
              </a:path>
            </a:pathLst>
          </a:cu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345" name="Freeform 38">
            <a:extLst>
              <a:ext uri="{FF2B5EF4-FFF2-40B4-BE49-F238E27FC236}">
                <a16:creationId xmlns:a16="http://schemas.microsoft.com/office/drawing/2014/main" id="{8E66F0AF-40D1-2F49-87B4-758D9FC22509}"/>
              </a:ext>
            </a:extLst>
          </p:cNvPr>
          <p:cNvSpPr>
            <a:spLocks/>
          </p:cNvSpPr>
          <p:nvPr/>
        </p:nvSpPr>
        <p:spPr bwMode="auto">
          <a:xfrm>
            <a:off x="7053263" y="2832100"/>
            <a:ext cx="77787" cy="79375"/>
          </a:xfrm>
          <a:custGeom>
            <a:avLst/>
            <a:gdLst>
              <a:gd name="T0" fmla="*/ 2147483647 w 100"/>
              <a:gd name="T1" fmla="*/ 0 h 100"/>
              <a:gd name="T2" fmla="*/ 2147483647 w 100"/>
              <a:gd name="T3" fmla="*/ 2147483647 h 100"/>
              <a:gd name="T4" fmla="*/ 2147483647 w 100"/>
              <a:gd name="T5" fmla="*/ 2147483647 h 100"/>
              <a:gd name="T6" fmla="*/ 2147483647 w 100"/>
              <a:gd name="T7" fmla="*/ 2147483647 h 100"/>
              <a:gd name="T8" fmla="*/ 2147483647 w 100"/>
              <a:gd name="T9" fmla="*/ 2147483647 h 100"/>
              <a:gd name="T10" fmla="*/ 2147483647 w 100"/>
              <a:gd name="T11" fmla="*/ 2147483647 h 100"/>
              <a:gd name="T12" fmla="*/ 2147483647 w 100"/>
              <a:gd name="T13" fmla="*/ 2147483647 h 100"/>
              <a:gd name="T14" fmla="*/ 2147483647 w 100"/>
              <a:gd name="T15" fmla="*/ 2147483647 h 100"/>
              <a:gd name="T16" fmla="*/ 2147483647 w 100"/>
              <a:gd name="T17" fmla="*/ 2147483647 h 100"/>
              <a:gd name="T18" fmla="*/ 0 w 100"/>
              <a:gd name="T19" fmla="*/ 2147483647 h 100"/>
              <a:gd name="T20" fmla="*/ 0 w 100"/>
              <a:gd name="T21" fmla="*/ 2147483647 h 100"/>
              <a:gd name="T22" fmla="*/ 0 w 100"/>
              <a:gd name="T23" fmla="*/ 2147483647 h 100"/>
              <a:gd name="T24" fmla="*/ 2147483647 w 100"/>
              <a:gd name="T25" fmla="*/ 2147483647 h 100"/>
              <a:gd name="T26" fmla="*/ 2147483647 w 100"/>
              <a:gd name="T27" fmla="*/ 2147483647 h 100"/>
              <a:gd name="T28" fmla="*/ 2147483647 w 100"/>
              <a:gd name="T29" fmla="*/ 2147483647 h 100"/>
              <a:gd name="T30" fmla="*/ 2147483647 w 100"/>
              <a:gd name="T31" fmla="*/ 2147483647 h 100"/>
              <a:gd name="T32" fmla="*/ 2147483647 w 100"/>
              <a:gd name="T33" fmla="*/ 2147483647 h 100"/>
              <a:gd name="T34" fmla="*/ 2147483647 w 100"/>
              <a:gd name="T35" fmla="*/ 2147483647 h 100"/>
              <a:gd name="T36" fmla="*/ 2147483647 w 100"/>
              <a:gd name="T37" fmla="*/ 2147483647 h 100"/>
              <a:gd name="T38" fmla="*/ 2147483647 w 100"/>
              <a:gd name="T39" fmla="*/ 2147483647 h 100"/>
              <a:gd name="T40" fmla="*/ 2147483647 w 100"/>
              <a:gd name="T41" fmla="*/ 2147483647 h 100"/>
              <a:gd name="T42" fmla="*/ 2147483647 w 100"/>
              <a:gd name="T43" fmla="*/ 2147483647 h 100"/>
              <a:gd name="T44" fmla="*/ 2147483647 w 100"/>
              <a:gd name="T45" fmla="*/ 2147483647 h 100"/>
              <a:gd name="T46" fmla="*/ 2147483647 w 100"/>
              <a:gd name="T47" fmla="*/ 2147483647 h 100"/>
              <a:gd name="T48" fmla="*/ 2147483647 w 100"/>
              <a:gd name="T49" fmla="*/ 2147483647 h 100"/>
              <a:gd name="T50" fmla="*/ 2147483647 w 100"/>
              <a:gd name="T51" fmla="*/ 2147483647 h 100"/>
              <a:gd name="T52" fmla="*/ 2147483647 w 100"/>
              <a:gd name="T53" fmla="*/ 2147483647 h 100"/>
              <a:gd name="T54" fmla="*/ 2147483647 w 100"/>
              <a:gd name="T55" fmla="*/ 2147483647 h 100"/>
              <a:gd name="T56" fmla="*/ 2147483647 w 100"/>
              <a:gd name="T57" fmla="*/ 2147483647 h 100"/>
              <a:gd name="T58" fmla="*/ 2147483647 w 100"/>
              <a:gd name="T59" fmla="*/ 2147483647 h 100"/>
              <a:gd name="T60" fmla="*/ 2147483647 w 100"/>
              <a:gd name="T61" fmla="*/ 2147483647 h 100"/>
              <a:gd name="T62" fmla="*/ 2147483647 w 100"/>
              <a:gd name="T63" fmla="*/ 2147483647 h 100"/>
              <a:gd name="T64" fmla="*/ 2147483647 w 100"/>
              <a:gd name="T65" fmla="*/ 2147483647 h 100"/>
              <a:gd name="T66" fmla="*/ 2147483647 w 100"/>
              <a:gd name="T67" fmla="*/ 2147483647 h 100"/>
              <a:gd name="T68" fmla="*/ 2147483647 w 100"/>
              <a:gd name="T69" fmla="*/ 2147483647 h 100"/>
              <a:gd name="T70" fmla="*/ 2147483647 w 100"/>
              <a:gd name="T71" fmla="*/ 2147483647 h 100"/>
              <a:gd name="T72" fmla="*/ 2147483647 w 100"/>
              <a:gd name="T73" fmla="*/ 2147483647 h 100"/>
              <a:gd name="T74" fmla="*/ 2147483647 w 100"/>
              <a:gd name="T75" fmla="*/ 2147483647 h 100"/>
              <a:gd name="T76" fmla="*/ 2147483647 w 100"/>
              <a:gd name="T77" fmla="*/ 2147483647 h 100"/>
              <a:gd name="T78" fmla="*/ 2147483647 w 100"/>
              <a:gd name="T79" fmla="*/ 2147483647 h 100"/>
              <a:gd name="T80" fmla="*/ 2147483647 w 100"/>
              <a:gd name="T81" fmla="*/ 2147483647 h 100"/>
              <a:gd name="T82" fmla="*/ 2147483647 w 100"/>
              <a:gd name="T83" fmla="*/ 2147483647 h 100"/>
              <a:gd name="T84" fmla="*/ 2147483647 w 100"/>
              <a:gd name="T85" fmla="*/ 2147483647 h 100"/>
              <a:gd name="T86" fmla="*/ 2147483647 w 100"/>
              <a:gd name="T87" fmla="*/ 0 h 1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0"/>
              <a:gd name="T133" fmla="*/ 0 h 100"/>
              <a:gd name="T134" fmla="*/ 100 w 100"/>
              <a:gd name="T135" fmla="*/ 100 h 1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0" h="100">
                <a:moveTo>
                  <a:pt x="49" y="0"/>
                </a:moveTo>
                <a:lnTo>
                  <a:pt x="46" y="0"/>
                </a:lnTo>
                <a:lnTo>
                  <a:pt x="45" y="0"/>
                </a:lnTo>
                <a:lnTo>
                  <a:pt x="42" y="2"/>
                </a:lnTo>
                <a:lnTo>
                  <a:pt x="39" y="2"/>
                </a:lnTo>
                <a:lnTo>
                  <a:pt x="37" y="2"/>
                </a:lnTo>
                <a:lnTo>
                  <a:pt x="34" y="3"/>
                </a:lnTo>
                <a:lnTo>
                  <a:pt x="33" y="3"/>
                </a:lnTo>
                <a:lnTo>
                  <a:pt x="30" y="5"/>
                </a:lnTo>
                <a:lnTo>
                  <a:pt x="28" y="5"/>
                </a:lnTo>
                <a:lnTo>
                  <a:pt x="25" y="6"/>
                </a:lnTo>
                <a:lnTo>
                  <a:pt x="24" y="8"/>
                </a:lnTo>
                <a:lnTo>
                  <a:pt x="22" y="9"/>
                </a:lnTo>
                <a:lnTo>
                  <a:pt x="19" y="11"/>
                </a:lnTo>
                <a:lnTo>
                  <a:pt x="18" y="12"/>
                </a:lnTo>
                <a:lnTo>
                  <a:pt x="16" y="14"/>
                </a:lnTo>
                <a:lnTo>
                  <a:pt x="15" y="15"/>
                </a:lnTo>
                <a:lnTo>
                  <a:pt x="12" y="17"/>
                </a:lnTo>
                <a:lnTo>
                  <a:pt x="10" y="18"/>
                </a:lnTo>
                <a:lnTo>
                  <a:pt x="9" y="21"/>
                </a:lnTo>
                <a:lnTo>
                  <a:pt x="7" y="23"/>
                </a:lnTo>
                <a:lnTo>
                  <a:pt x="7" y="24"/>
                </a:lnTo>
                <a:lnTo>
                  <a:pt x="6" y="27"/>
                </a:lnTo>
                <a:lnTo>
                  <a:pt x="4" y="29"/>
                </a:lnTo>
                <a:lnTo>
                  <a:pt x="3" y="31"/>
                </a:lnTo>
                <a:lnTo>
                  <a:pt x="3" y="33"/>
                </a:lnTo>
                <a:lnTo>
                  <a:pt x="2" y="36"/>
                </a:lnTo>
                <a:lnTo>
                  <a:pt x="2" y="37"/>
                </a:lnTo>
                <a:lnTo>
                  <a:pt x="0" y="40"/>
                </a:lnTo>
                <a:lnTo>
                  <a:pt x="0" y="42"/>
                </a:lnTo>
                <a:lnTo>
                  <a:pt x="0" y="45"/>
                </a:lnTo>
                <a:lnTo>
                  <a:pt x="0" y="48"/>
                </a:lnTo>
                <a:lnTo>
                  <a:pt x="0" y="51"/>
                </a:lnTo>
                <a:lnTo>
                  <a:pt x="0" y="52"/>
                </a:lnTo>
                <a:lnTo>
                  <a:pt x="0" y="55"/>
                </a:lnTo>
                <a:lnTo>
                  <a:pt x="0" y="58"/>
                </a:lnTo>
                <a:lnTo>
                  <a:pt x="0" y="60"/>
                </a:lnTo>
                <a:lnTo>
                  <a:pt x="2" y="63"/>
                </a:lnTo>
                <a:lnTo>
                  <a:pt x="2" y="64"/>
                </a:lnTo>
                <a:lnTo>
                  <a:pt x="3" y="67"/>
                </a:lnTo>
                <a:lnTo>
                  <a:pt x="3" y="70"/>
                </a:lnTo>
                <a:lnTo>
                  <a:pt x="4" y="72"/>
                </a:lnTo>
                <a:lnTo>
                  <a:pt x="6" y="73"/>
                </a:lnTo>
                <a:lnTo>
                  <a:pt x="7" y="76"/>
                </a:lnTo>
                <a:lnTo>
                  <a:pt x="7" y="78"/>
                </a:lnTo>
                <a:lnTo>
                  <a:pt x="9" y="81"/>
                </a:lnTo>
                <a:lnTo>
                  <a:pt x="10" y="82"/>
                </a:lnTo>
                <a:lnTo>
                  <a:pt x="12" y="83"/>
                </a:lnTo>
                <a:lnTo>
                  <a:pt x="15" y="85"/>
                </a:lnTo>
                <a:lnTo>
                  <a:pt x="16" y="86"/>
                </a:lnTo>
                <a:lnTo>
                  <a:pt x="18" y="88"/>
                </a:lnTo>
                <a:lnTo>
                  <a:pt x="19" y="89"/>
                </a:lnTo>
                <a:lnTo>
                  <a:pt x="22" y="91"/>
                </a:lnTo>
                <a:lnTo>
                  <a:pt x="24" y="92"/>
                </a:lnTo>
                <a:lnTo>
                  <a:pt x="25" y="94"/>
                </a:lnTo>
                <a:lnTo>
                  <a:pt x="28" y="95"/>
                </a:lnTo>
                <a:lnTo>
                  <a:pt x="30" y="95"/>
                </a:lnTo>
                <a:lnTo>
                  <a:pt x="33" y="97"/>
                </a:lnTo>
                <a:lnTo>
                  <a:pt x="34" y="97"/>
                </a:lnTo>
                <a:lnTo>
                  <a:pt x="37" y="98"/>
                </a:lnTo>
                <a:lnTo>
                  <a:pt x="39" y="98"/>
                </a:lnTo>
                <a:lnTo>
                  <a:pt x="42" y="100"/>
                </a:lnTo>
                <a:lnTo>
                  <a:pt x="45" y="100"/>
                </a:lnTo>
                <a:lnTo>
                  <a:pt x="46" y="100"/>
                </a:lnTo>
                <a:lnTo>
                  <a:pt x="49" y="100"/>
                </a:lnTo>
                <a:lnTo>
                  <a:pt x="52" y="100"/>
                </a:lnTo>
                <a:lnTo>
                  <a:pt x="55" y="100"/>
                </a:lnTo>
                <a:lnTo>
                  <a:pt x="56" y="100"/>
                </a:lnTo>
                <a:lnTo>
                  <a:pt x="59" y="98"/>
                </a:lnTo>
                <a:lnTo>
                  <a:pt x="62" y="98"/>
                </a:lnTo>
                <a:lnTo>
                  <a:pt x="64" y="97"/>
                </a:lnTo>
                <a:lnTo>
                  <a:pt x="67" y="97"/>
                </a:lnTo>
                <a:lnTo>
                  <a:pt x="68" y="95"/>
                </a:lnTo>
                <a:lnTo>
                  <a:pt x="71" y="95"/>
                </a:lnTo>
                <a:lnTo>
                  <a:pt x="73" y="94"/>
                </a:lnTo>
                <a:lnTo>
                  <a:pt x="76" y="92"/>
                </a:lnTo>
                <a:lnTo>
                  <a:pt x="77" y="91"/>
                </a:lnTo>
                <a:lnTo>
                  <a:pt x="79" y="89"/>
                </a:lnTo>
                <a:lnTo>
                  <a:pt x="80" y="88"/>
                </a:lnTo>
                <a:lnTo>
                  <a:pt x="83" y="86"/>
                </a:lnTo>
                <a:lnTo>
                  <a:pt x="85" y="85"/>
                </a:lnTo>
                <a:lnTo>
                  <a:pt x="86" y="83"/>
                </a:lnTo>
                <a:lnTo>
                  <a:pt x="88" y="82"/>
                </a:lnTo>
                <a:lnTo>
                  <a:pt x="89" y="81"/>
                </a:lnTo>
                <a:lnTo>
                  <a:pt x="91" y="78"/>
                </a:lnTo>
                <a:lnTo>
                  <a:pt x="92" y="76"/>
                </a:lnTo>
                <a:lnTo>
                  <a:pt x="94" y="73"/>
                </a:lnTo>
                <a:lnTo>
                  <a:pt x="94" y="72"/>
                </a:lnTo>
                <a:lnTo>
                  <a:pt x="95" y="70"/>
                </a:lnTo>
                <a:lnTo>
                  <a:pt x="97" y="67"/>
                </a:lnTo>
                <a:lnTo>
                  <a:pt x="97" y="64"/>
                </a:lnTo>
                <a:lnTo>
                  <a:pt x="98" y="63"/>
                </a:lnTo>
                <a:lnTo>
                  <a:pt x="98" y="60"/>
                </a:lnTo>
                <a:lnTo>
                  <a:pt x="98" y="58"/>
                </a:lnTo>
                <a:lnTo>
                  <a:pt x="98" y="55"/>
                </a:lnTo>
                <a:lnTo>
                  <a:pt x="100" y="52"/>
                </a:lnTo>
                <a:lnTo>
                  <a:pt x="100" y="51"/>
                </a:lnTo>
                <a:lnTo>
                  <a:pt x="100" y="48"/>
                </a:lnTo>
                <a:lnTo>
                  <a:pt x="98" y="45"/>
                </a:lnTo>
                <a:lnTo>
                  <a:pt x="98" y="42"/>
                </a:lnTo>
                <a:lnTo>
                  <a:pt x="98" y="40"/>
                </a:lnTo>
                <a:lnTo>
                  <a:pt x="98" y="37"/>
                </a:lnTo>
                <a:lnTo>
                  <a:pt x="97" y="36"/>
                </a:lnTo>
                <a:lnTo>
                  <a:pt x="97" y="33"/>
                </a:lnTo>
                <a:lnTo>
                  <a:pt x="95" y="31"/>
                </a:lnTo>
                <a:lnTo>
                  <a:pt x="94" y="29"/>
                </a:lnTo>
                <a:lnTo>
                  <a:pt x="94" y="27"/>
                </a:lnTo>
                <a:lnTo>
                  <a:pt x="92" y="24"/>
                </a:lnTo>
                <a:lnTo>
                  <a:pt x="91" y="23"/>
                </a:lnTo>
                <a:lnTo>
                  <a:pt x="89" y="21"/>
                </a:lnTo>
                <a:lnTo>
                  <a:pt x="88" y="18"/>
                </a:lnTo>
                <a:lnTo>
                  <a:pt x="86" y="17"/>
                </a:lnTo>
                <a:lnTo>
                  <a:pt x="85" y="15"/>
                </a:lnTo>
                <a:lnTo>
                  <a:pt x="83" y="14"/>
                </a:lnTo>
                <a:lnTo>
                  <a:pt x="80" y="12"/>
                </a:lnTo>
                <a:lnTo>
                  <a:pt x="79" y="11"/>
                </a:lnTo>
                <a:lnTo>
                  <a:pt x="77" y="9"/>
                </a:lnTo>
                <a:lnTo>
                  <a:pt x="76" y="8"/>
                </a:lnTo>
                <a:lnTo>
                  <a:pt x="73" y="6"/>
                </a:lnTo>
                <a:lnTo>
                  <a:pt x="71" y="5"/>
                </a:lnTo>
                <a:lnTo>
                  <a:pt x="68" y="5"/>
                </a:lnTo>
                <a:lnTo>
                  <a:pt x="67" y="3"/>
                </a:lnTo>
                <a:lnTo>
                  <a:pt x="64" y="3"/>
                </a:lnTo>
                <a:lnTo>
                  <a:pt x="62" y="2"/>
                </a:lnTo>
                <a:lnTo>
                  <a:pt x="59" y="2"/>
                </a:lnTo>
                <a:lnTo>
                  <a:pt x="56" y="2"/>
                </a:lnTo>
                <a:lnTo>
                  <a:pt x="55" y="0"/>
                </a:lnTo>
                <a:lnTo>
                  <a:pt x="52" y="0"/>
                </a:lnTo>
                <a:lnTo>
                  <a:pt x="49" y="0"/>
                </a:lnTo>
              </a:path>
            </a:pathLst>
          </a:cu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346" name="Rectangle 39">
            <a:extLst>
              <a:ext uri="{FF2B5EF4-FFF2-40B4-BE49-F238E27FC236}">
                <a16:creationId xmlns:a16="http://schemas.microsoft.com/office/drawing/2014/main" id="{EF28E899-F122-C04D-B871-6C312C5C5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7950" y="2749550"/>
            <a:ext cx="1206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47" name="Rectangle 40">
            <a:extLst>
              <a:ext uri="{FF2B5EF4-FFF2-40B4-BE49-F238E27FC236}">
                <a16:creationId xmlns:a16="http://schemas.microsoft.com/office/drawing/2014/main" id="{BDC8C822-52B6-B64C-B0D8-B48A49691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3050" y="2209800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e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48" name="Freeform 41">
            <a:extLst>
              <a:ext uri="{FF2B5EF4-FFF2-40B4-BE49-F238E27FC236}">
                <a16:creationId xmlns:a16="http://schemas.microsoft.com/office/drawing/2014/main" id="{4E271B42-39BE-3243-B08A-A29FA77217D0}"/>
              </a:ext>
            </a:extLst>
          </p:cNvPr>
          <p:cNvSpPr>
            <a:spLocks/>
          </p:cNvSpPr>
          <p:nvPr/>
        </p:nvSpPr>
        <p:spPr bwMode="auto">
          <a:xfrm>
            <a:off x="6081713" y="4122738"/>
            <a:ext cx="493712" cy="1587"/>
          </a:xfrm>
          <a:custGeom>
            <a:avLst/>
            <a:gdLst>
              <a:gd name="T0" fmla="*/ 2147483647 w 624"/>
              <a:gd name="T1" fmla="*/ 0 h 1587"/>
              <a:gd name="T2" fmla="*/ 0 w 624"/>
              <a:gd name="T3" fmla="*/ 0 h 1587"/>
              <a:gd name="T4" fmla="*/ 2147483647 w 624"/>
              <a:gd name="T5" fmla="*/ 0 h 1587"/>
              <a:gd name="T6" fmla="*/ 0 60000 65536"/>
              <a:gd name="T7" fmla="*/ 0 60000 65536"/>
              <a:gd name="T8" fmla="*/ 0 60000 65536"/>
              <a:gd name="T9" fmla="*/ 0 w 624"/>
              <a:gd name="T10" fmla="*/ 0 h 1587"/>
              <a:gd name="T11" fmla="*/ 624 w 624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1587">
                <a:moveTo>
                  <a:pt x="624" y="0"/>
                </a:moveTo>
                <a:lnTo>
                  <a:pt x="0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49" name="Line 42">
            <a:extLst>
              <a:ext uri="{FF2B5EF4-FFF2-40B4-BE49-F238E27FC236}">
                <a16:creationId xmlns:a16="http://schemas.microsoft.com/office/drawing/2014/main" id="{D0413D91-14C4-9E43-92DD-68A2B6FD9C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81713" y="4122738"/>
            <a:ext cx="493712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50" name="Freeform 43">
            <a:extLst>
              <a:ext uri="{FF2B5EF4-FFF2-40B4-BE49-F238E27FC236}">
                <a16:creationId xmlns:a16="http://schemas.microsoft.com/office/drawing/2014/main" id="{815F1E1F-09B8-4D40-8CFB-46B0461F45D0}"/>
              </a:ext>
            </a:extLst>
          </p:cNvPr>
          <p:cNvSpPr>
            <a:spLocks/>
          </p:cNvSpPr>
          <p:nvPr/>
        </p:nvSpPr>
        <p:spPr bwMode="auto">
          <a:xfrm>
            <a:off x="7070725" y="4122738"/>
            <a:ext cx="519113" cy="1587"/>
          </a:xfrm>
          <a:custGeom>
            <a:avLst/>
            <a:gdLst>
              <a:gd name="T0" fmla="*/ 2147483647 w 653"/>
              <a:gd name="T1" fmla="*/ 0 h 1587"/>
              <a:gd name="T2" fmla="*/ 0 w 653"/>
              <a:gd name="T3" fmla="*/ 0 h 1587"/>
              <a:gd name="T4" fmla="*/ 2147483647 w 653"/>
              <a:gd name="T5" fmla="*/ 0 h 1587"/>
              <a:gd name="T6" fmla="*/ 0 60000 65536"/>
              <a:gd name="T7" fmla="*/ 0 60000 65536"/>
              <a:gd name="T8" fmla="*/ 0 60000 65536"/>
              <a:gd name="T9" fmla="*/ 0 w 653"/>
              <a:gd name="T10" fmla="*/ 0 h 1587"/>
              <a:gd name="T11" fmla="*/ 653 w 653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3" h="1587">
                <a:moveTo>
                  <a:pt x="653" y="0"/>
                </a:moveTo>
                <a:lnTo>
                  <a:pt x="0" y="0"/>
                </a:lnTo>
                <a:lnTo>
                  <a:pt x="6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51" name="Line 44">
            <a:extLst>
              <a:ext uri="{FF2B5EF4-FFF2-40B4-BE49-F238E27FC236}">
                <a16:creationId xmlns:a16="http://schemas.microsoft.com/office/drawing/2014/main" id="{83E2EAEB-9AAC-2040-9ABB-DDBD8C3B9A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70725" y="4122738"/>
            <a:ext cx="519113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52" name="Rectangle 45">
            <a:extLst>
              <a:ext uri="{FF2B5EF4-FFF2-40B4-BE49-F238E27FC236}">
                <a16:creationId xmlns:a16="http://schemas.microsoft.com/office/drawing/2014/main" id="{1111ABD5-A36C-7A40-B0B9-01CD7D848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300" y="2209800"/>
            <a:ext cx="366713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 = 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53" name="Rectangle 46">
            <a:extLst>
              <a:ext uri="{FF2B5EF4-FFF2-40B4-BE49-F238E27FC236}">
                <a16:creationId xmlns:a16="http://schemas.microsoft.com/office/drawing/2014/main" id="{5AAA1EBD-9EB3-B84A-8B2E-A849193DD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6700" y="3744913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e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54" name="Freeform 47">
            <a:extLst>
              <a:ext uri="{FF2B5EF4-FFF2-40B4-BE49-F238E27FC236}">
                <a16:creationId xmlns:a16="http://schemas.microsoft.com/office/drawing/2014/main" id="{00DE87F1-6702-384E-8E0C-DD1608AF66C0}"/>
              </a:ext>
            </a:extLst>
          </p:cNvPr>
          <p:cNvSpPr>
            <a:spLocks/>
          </p:cNvSpPr>
          <p:nvPr/>
        </p:nvSpPr>
        <p:spPr bwMode="auto">
          <a:xfrm>
            <a:off x="6575425" y="4122738"/>
            <a:ext cx="495300" cy="1587"/>
          </a:xfrm>
          <a:custGeom>
            <a:avLst/>
            <a:gdLst>
              <a:gd name="T0" fmla="*/ 2147483647 w 624"/>
              <a:gd name="T1" fmla="*/ 0 h 1587"/>
              <a:gd name="T2" fmla="*/ 0 w 624"/>
              <a:gd name="T3" fmla="*/ 0 h 1587"/>
              <a:gd name="T4" fmla="*/ 2147483647 w 624"/>
              <a:gd name="T5" fmla="*/ 0 h 1587"/>
              <a:gd name="T6" fmla="*/ 0 60000 65536"/>
              <a:gd name="T7" fmla="*/ 0 60000 65536"/>
              <a:gd name="T8" fmla="*/ 0 60000 65536"/>
              <a:gd name="T9" fmla="*/ 0 w 624"/>
              <a:gd name="T10" fmla="*/ 0 h 1587"/>
              <a:gd name="T11" fmla="*/ 624 w 624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1587">
                <a:moveTo>
                  <a:pt x="624" y="0"/>
                </a:moveTo>
                <a:lnTo>
                  <a:pt x="0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55" name="Line 48">
            <a:extLst>
              <a:ext uri="{FF2B5EF4-FFF2-40B4-BE49-F238E27FC236}">
                <a16:creationId xmlns:a16="http://schemas.microsoft.com/office/drawing/2014/main" id="{518097D2-7E2A-F446-B881-97F18D1CAB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75425" y="4122738"/>
            <a:ext cx="495300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56" name="Freeform 49">
            <a:extLst>
              <a:ext uri="{FF2B5EF4-FFF2-40B4-BE49-F238E27FC236}">
                <a16:creationId xmlns:a16="http://schemas.microsoft.com/office/drawing/2014/main" id="{F96D8A0D-6A8B-D44C-B20D-B360FA8F4E2B}"/>
              </a:ext>
            </a:extLst>
          </p:cNvPr>
          <p:cNvSpPr>
            <a:spLocks/>
          </p:cNvSpPr>
          <p:nvPr/>
        </p:nvSpPr>
        <p:spPr bwMode="auto">
          <a:xfrm>
            <a:off x="6534150" y="4081463"/>
            <a:ext cx="79375" cy="77787"/>
          </a:xfrm>
          <a:custGeom>
            <a:avLst/>
            <a:gdLst>
              <a:gd name="T0" fmla="*/ 2147483647 w 100"/>
              <a:gd name="T1" fmla="*/ 0 h 100"/>
              <a:gd name="T2" fmla="*/ 2147483647 w 100"/>
              <a:gd name="T3" fmla="*/ 2147483647 h 100"/>
              <a:gd name="T4" fmla="*/ 2147483647 w 100"/>
              <a:gd name="T5" fmla="*/ 2147483647 h 100"/>
              <a:gd name="T6" fmla="*/ 2147483647 w 100"/>
              <a:gd name="T7" fmla="*/ 2147483647 h 100"/>
              <a:gd name="T8" fmla="*/ 2147483647 w 100"/>
              <a:gd name="T9" fmla="*/ 2147483647 h 100"/>
              <a:gd name="T10" fmla="*/ 2147483647 w 100"/>
              <a:gd name="T11" fmla="*/ 2147483647 h 100"/>
              <a:gd name="T12" fmla="*/ 2147483647 w 100"/>
              <a:gd name="T13" fmla="*/ 2147483647 h 100"/>
              <a:gd name="T14" fmla="*/ 2147483647 w 100"/>
              <a:gd name="T15" fmla="*/ 2147483647 h 100"/>
              <a:gd name="T16" fmla="*/ 2147483647 w 100"/>
              <a:gd name="T17" fmla="*/ 2147483647 h 100"/>
              <a:gd name="T18" fmla="*/ 0 w 100"/>
              <a:gd name="T19" fmla="*/ 2147483647 h 100"/>
              <a:gd name="T20" fmla="*/ 0 w 100"/>
              <a:gd name="T21" fmla="*/ 2147483647 h 100"/>
              <a:gd name="T22" fmla="*/ 0 w 100"/>
              <a:gd name="T23" fmla="*/ 2147483647 h 100"/>
              <a:gd name="T24" fmla="*/ 2147483647 w 100"/>
              <a:gd name="T25" fmla="*/ 2147483647 h 100"/>
              <a:gd name="T26" fmla="*/ 2147483647 w 100"/>
              <a:gd name="T27" fmla="*/ 2147483647 h 100"/>
              <a:gd name="T28" fmla="*/ 2147483647 w 100"/>
              <a:gd name="T29" fmla="*/ 2147483647 h 100"/>
              <a:gd name="T30" fmla="*/ 2147483647 w 100"/>
              <a:gd name="T31" fmla="*/ 2147483647 h 100"/>
              <a:gd name="T32" fmla="*/ 2147483647 w 100"/>
              <a:gd name="T33" fmla="*/ 2147483647 h 100"/>
              <a:gd name="T34" fmla="*/ 2147483647 w 100"/>
              <a:gd name="T35" fmla="*/ 2147483647 h 100"/>
              <a:gd name="T36" fmla="*/ 2147483647 w 100"/>
              <a:gd name="T37" fmla="*/ 2147483647 h 100"/>
              <a:gd name="T38" fmla="*/ 2147483647 w 100"/>
              <a:gd name="T39" fmla="*/ 2147483647 h 100"/>
              <a:gd name="T40" fmla="*/ 2147483647 w 100"/>
              <a:gd name="T41" fmla="*/ 2147483647 h 100"/>
              <a:gd name="T42" fmla="*/ 2147483647 w 100"/>
              <a:gd name="T43" fmla="*/ 2147483647 h 100"/>
              <a:gd name="T44" fmla="*/ 2147483647 w 100"/>
              <a:gd name="T45" fmla="*/ 2147483647 h 100"/>
              <a:gd name="T46" fmla="*/ 2147483647 w 100"/>
              <a:gd name="T47" fmla="*/ 2147483647 h 100"/>
              <a:gd name="T48" fmla="*/ 2147483647 w 100"/>
              <a:gd name="T49" fmla="*/ 2147483647 h 100"/>
              <a:gd name="T50" fmla="*/ 2147483647 w 100"/>
              <a:gd name="T51" fmla="*/ 2147483647 h 100"/>
              <a:gd name="T52" fmla="*/ 2147483647 w 100"/>
              <a:gd name="T53" fmla="*/ 2147483647 h 100"/>
              <a:gd name="T54" fmla="*/ 2147483647 w 100"/>
              <a:gd name="T55" fmla="*/ 2147483647 h 100"/>
              <a:gd name="T56" fmla="*/ 2147483647 w 100"/>
              <a:gd name="T57" fmla="*/ 2147483647 h 100"/>
              <a:gd name="T58" fmla="*/ 2147483647 w 100"/>
              <a:gd name="T59" fmla="*/ 2147483647 h 100"/>
              <a:gd name="T60" fmla="*/ 2147483647 w 100"/>
              <a:gd name="T61" fmla="*/ 2147483647 h 100"/>
              <a:gd name="T62" fmla="*/ 2147483647 w 100"/>
              <a:gd name="T63" fmla="*/ 2147483647 h 100"/>
              <a:gd name="T64" fmla="*/ 2147483647 w 100"/>
              <a:gd name="T65" fmla="*/ 2147483647 h 100"/>
              <a:gd name="T66" fmla="*/ 2147483647 w 100"/>
              <a:gd name="T67" fmla="*/ 2147483647 h 100"/>
              <a:gd name="T68" fmla="*/ 2147483647 w 100"/>
              <a:gd name="T69" fmla="*/ 2147483647 h 100"/>
              <a:gd name="T70" fmla="*/ 2147483647 w 100"/>
              <a:gd name="T71" fmla="*/ 2147483647 h 100"/>
              <a:gd name="T72" fmla="*/ 2147483647 w 100"/>
              <a:gd name="T73" fmla="*/ 2147483647 h 100"/>
              <a:gd name="T74" fmla="*/ 2147483647 w 100"/>
              <a:gd name="T75" fmla="*/ 2147483647 h 100"/>
              <a:gd name="T76" fmla="*/ 2147483647 w 100"/>
              <a:gd name="T77" fmla="*/ 2147483647 h 100"/>
              <a:gd name="T78" fmla="*/ 2147483647 w 100"/>
              <a:gd name="T79" fmla="*/ 2147483647 h 100"/>
              <a:gd name="T80" fmla="*/ 2147483647 w 100"/>
              <a:gd name="T81" fmla="*/ 2147483647 h 100"/>
              <a:gd name="T82" fmla="*/ 2147483647 w 100"/>
              <a:gd name="T83" fmla="*/ 2147483647 h 100"/>
              <a:gd name="T84" fmla="*/ 2147483647 w 100"/>
              <a:gd name="T85" fmla="*/ 2147483647 h 100"/>
              <a:gd name="T86" fmla="*/ 2147483647 w 100"/>
              <a:gd name="T87" fmla="*/ 0 h 1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0"/>
              <a:gd name="T133" fmla="*/ 0 h 100"/>
              <a:gd name="T134" fmla="*/ 100 w 100"/>
              <a:gd name="T135" fmla="*/ 100 h 1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0" h="100">
                <a:moveTo>
                  <a:pt x="50" y="0"/>
                </a:moveTo>
                <a:lnTo>
                  <a:pt x="47" y="0"/>
                </a:lnTo>
                <a:lnTo>
                  <a:pt x="45" y="0"/>
                </a:lnTo>
                <a:lnTo>
                  <a:pt x="42" y="2"/>
                </a:lnTo>
                <a:lnTo>
                  <a:pt x="39" y="2"/>
                </a:lnTo>
                <a:lnTo>
                  <a:pt x="38" y="2"/>
                </a:lnTo>
                <a:lnTo>
                  <a:pt x="35" y="3"/>
                </a:lnTo>
                <a:lnTo>
                  <a:pt x="33" y="3"/>
                </a:lnTo>
                <a:lnTo>
                  <a:pt x="30" y="5"/>
                </a:lnTo>
                <a:lnTo>
                  <a:pt x="29" y="5"/>
                </a:lnTo>
                <a:lnTo>
                  <a:pt x="26" y="6"/>
                </a:lnTo>
                <a:lnTo>
                  <a:pt x="24" y="8"/>
                </a:lnTo>
                <a:lnTo>
                  <a:pt x="23" y="9"/>
                </a:lnTo>
                <a:lnTo>
                  <a:pt x="20" y="11"/>
                </a:lnTo>
                <a:lnTo>
                  <a:pt x="18" y="12"/>
                </a:lnTo>
                <a:lnTo>
                  <a:pt x="17" y="14"/>
                </a:lnTo>
                <a:lnTo>
                  <a:pt x="15" y="15"/>
                </a:lnTo>
                <a:lnTo>
                  <a:pt x="12" y="17"/>
                </a:lnTo>
                <a:lnTo>
                  <a:pt x="11" y="18"/>
                </a:lnTo>
                <a:lnTo>
                  <a:pt x="9" y="21"/>
                </a:lnTo>
                <a:lnTo>
                  <a:pt x="8" y="23"/>
                </a:lnTo>
                <a:lnTo>
                  <a:pt x="8" y="24"/>
                </a:lnTo>
                <a:lnTo>
                  <a:pt x="6" y="27"/>
                </a:lnTo>
                <a:lnTo>
                  <a:pt x="5" y="28"/>
                </a:lnTo>
                <a:lnTo>
                  <a:pt x="3" y="31"/>
                </a:lnTo>
                <a:lnTo>
                  <a:pt x="3" y="33"/>
                </a:lnTo>
                <a:lnTo>
                  <a:pt x="2" y="36"/>
                </a:lnTo>
                <a:lnTo>
                  <a:pt x="2" y="37"/>
                </a:lnTo>
                <a:lnTo>
                  <a:pt x="0" y="40"/>
                </a:lnTo>
                <a:lnTo>
                  <a:pt x="0" y="42"/>
                </a:lnTo>
                <a:lnTo>
                  <a:pt x="0" y="45"/>
                </a:lnTo>
                <a:lnTo>
                  <a:pt x="0" y="48"/>
                </a:lnTo>
                <a:lnTo>
                  <a:pt x="0" y="51"/>
                </a:lnTo>
                <a:lnTo>
                  <a:pt x="0" y="52"/>
                </a:lnTo>
                <a:lnTo>
                  <a:pt x="0" y="55"/>
                </a:lnTo>
                <a:lnTo>
                  <a:pt x="0" y="58"/>
                </a:lnTo>
                <a:lnTo>
                  <a:pt x="0" y="60"/>
                </a:lnTo>
                <a:lnTo>
                  <a:pt x="2" y="63"/>
                </a:lnTo>
                <a:lnTo>
                  <a:pt x="2" y="64"/>
                </a:lnTo>
                <a:lnTo>
                  <a:pt x="3" y="67"/>
                </a:lnTo>
                <a:lnTo>
                  <a:pt x="3" y="70"/>
                </a:lnTo>
                <a:lnTo>
                  <a:pt x="5" y="72"/>
                </a:lnTo>
                <a:lnTo>
                  <a:pt x="6" y="73"/>
                </a:lnTo>
                <a:lnTo>
                  <a:pt x="8" y="76"/>
                </a:lnTo>
                <a:lnTo>
                  <a:pt x="8" y="77"/>
                </a:lnTo>
                <a:lnTo>
                  <a:pt x="9" y="80"/>
                </a:lnTo>
                <a:lnTo>
                  <a:pt x="11" y="82"/>
                </a:lnTo>
                <a:lnTo>
                  <a:pt x="12" y="83"/>
                </a:lnTo>
                <a:lnTo>
                  <a:pt x="15" y="85"/>
                </a:lnTo>
                <a:lnTo>
                  <a:pt x="17" y="86"/>
                </a:lnTo>
                <a:lnTo>
                  <a:pt x="18" y="88"/>
                </a:lnTo>
                <a:lnTo>
                  <a:pt x="20" y="89"/>
                </a:lnTo>
                <a:lnTo>
                  <a:pt x="23" y="91"/>
                </a:lnTo>
                <a:lnTo>
                  <a:pt x="24" y="92"/>
                </a:lnTo>
                <a:lnTo>
                  <a:pt x="26" y="94"/>
                </a:lnTo>
                <a:lnTo>
                  <a:pt x="29" y="95"/>
                </a:lnTo>
                <a:lnTo>
                  <a:pt x="30" y="95"/>
                </a:lnTo>
                <a:lnTo>
                  <a:pt x="33" y="97"/>
                </a:lnTo>
                <a:lnTo>
                  <a:pt x="35" y="97"/>
                </a:lnTo>
                <a:lnTo>
                  <a:pt x="38" y="98"/>
                </a:lnTo>
                <a:lnTo>
                  <a:pt x="39" y="98"/>
                </a:lnTo>
                <a:lnTo>
                  <a:pt x="42" y="100"/>
                </a:lnTo>
                <a:lnTo>
                  <a:pt x="45" y="100"/>
                </a:lnTo>
                <a:lnTo>
                  <a:pt x="47" y="100"/>
                </a:lnTo>
                <a:lnTo>
                  <a:pt x="50" y="100"/>
                </a:lnTo>
                <a:lnTo>
                  <a:pt x="52" y="100"/>
                </a:lnTo>
                <a:lnTo>
                  <a:pt x="55" y="100"/>
                </a:lnTo>
                <a:lnTo>
                  <a:pt x="57" y="100"/>
                </a:lnTo>
                <a:lnTo>
                  <a:pt x="60" y="98"/>
                </a:lnTo>
                <a:lnTo>
                  <a:pt x="63" y="98"/>
                </a:lnTo>
                <a:lnTo>
                  <a:pt x="64" y="97"/>
                </a:lnTo>
                <a:lnTo>
                  <a:pt x="67" y="97"/>
                </a:lnTo>
                <a:lnTo>
                  <a:pt x="69" y="95"/>
                </a:lnTo>
                <a:lnTo>
                  <a:pt x="72" y="95"/>
                </a:lnTo>
                <a:lnTo>
                  <a:pt x="73" y="94"/>
                </a:lnTo>
                <a:lnTo>
                  <a:pt x="76" y="92"/>
                </a:lnTo>
                <a:lnTo>
                  <a:pt x="78" y="91"/>
                </a:lnTo>
                <a:lnTo>
                  <a:pt x="79" y="89"/>
                </a:lnTo>
                <a:lnTo>
                  <a:pt x="81" y="88"/>
                </a:lnTo>
                <a:lnTo>
                  <a:pt x="84" y="86"/>
                </a:lnTo>
                <a:lnTo>
                  <a:pt x="85" y="85"/>
                </a:lnTo>
                <a:lnTo>
                  <a:pt x="87" y="83"/>
                </a:lnTo>
                <a:lnTo>
                  <a:pt x="88" y="82"/>
                </a:lnTo>
                <a:lnTo>
                  <a:pt x="90" y="80"/>
                </a:lnTo>
                <a:lnTo>
                  <a:pt x="91" y="77"/>
                </a:lnTo>
                <a:lnTo>
                  <a:pt x="93" y="76"/>
                </a:lnTo>
                <a:lnTo>
                  <a:pt x="94" y="73"/>
                </a:lnTo>
                <a:lnTo>
                  <a:pt x="94" y="72"/>
                </a:lnTo>
                <a:lnTo>
                  <a:pt x="96" y="70"/>
                </a:lnTo>
                <a:lnTo>
                  <a:pt x="97" y="67"/>
                </a:lnTo>
                <a:lnTo>
                  <a:pt x="97" y="64"/>
                </a:lnTo>
                <a:lnTo>
                  <a:pt x="99" y="63"/>
                </a:lnTo>
                <a:lnTo>
                  <a:pt x="99" y="60"/>
                </a:lnTo>
                <a:lnTo>
                  <a:pt x="99" y="58"/>
                </a:lnTo>
                <a:lnTo>
                  <a:pt x="99" y="55"/>
                </a:lnTo>
                <a:lnTo>
                  <a:pt x="100" y="52"/>
                </a:lnTo>
                <a:lnTo>
                  <a:pt x="100" y="51"/>
                </a:lnTo>
                <a:lnTo>
                  <a:pt x="100" y="48"/>
                </a:lnTo>
                <a:lnTo>
                  <a:pt x="99" y="45"/>
                </a:lnTo>
                <a:lnTo>
                  <a:pt x="99" y="42"/>
                </a:lnTo>
                <a:lnTo>
                  <a:pt x="99" y="40"/>
                </a:lnTo>
                <a:lnTo>
                  <a:pt x="99" y="37"/>
                </a:lnTo>
                <a:lnTo>
                  <a:pt x="97" y="36"/>
                </a:lnTo>
                <a:lnTo>
                  <a:pt x="97" y="33"/>
                </a:lnTo>
                <a:lnTo>
                  <a:pt x="96" y="31"/>
                </a:lnTo>
                <a:lnTo>
                  <a:pt x="94" y="28"/>
                </a:lnTo>
                <a:lnTo>
                  <a:pt x="94" y="27"/>
                </a:lnTo>
                <a:lnTo>
                  <a:pt x="93" y="24"/>
                </a:lnTo>
                <a:lnTo>
                  <a:pt x="91" y="23"/>
                </a:lnTo>
                <a:lnTo>
                  <a:pt x="90" y="21"/>
                </a:lnTo>
                <a:lnTo>
                  <a:pt x="88" y="18"/>
                </a:lnTo>
                <a:lnTo>
                  <a:pt x="87" y="17"/>
                </a:lnTo>
                <a:lnTo>
                  <a:pt x="85" y="15"/>
                </a:lnTo>
                <a:lnTo>
                  <a:pt x="84" y="14"/>
                </a:lnTo>
                <a:lnTo>
                  <a:pt x="81" y="12"/>
                </a:lnTo>
                <a:lnTo>
                  <a:pt x="79" y="11"/>
                </a:lnTo>
                <a:lnTo>
                  <a:pt x="78" y="9"/>
                </a:lnTo>
                <a:lnTo>
                  <a:pt x="76" y="8"/>
                </a:lnTo>
                <a:lnTo>
                  <a:pt x="73" y="6"/>
                </a:lnTo>
                <a:lnTo>
                  <a:pt x="72" y="5"/>
                </a:lnTo>
                <a:lnTo>
                  <a:pt x="69" y="5"/>
                </a:lnTo>
                <a:lnTo>
                  <a:pt x="67" y="3"/>
                </a:lnTo>
                <a:lnTo>
                  <a:pt x="64" y="3"/>
                </a:lnTo>
                <a:lnTo>
                  <a:pt x="63" y="2"/>
                </a:lnTo>
                <a:lnTo>
                  <a:pt x="60" y="2"/>
                </a:lnTo>
                <a:lnTo>
                  <a:pt x="57" y="2"/>
                </a:lnTo>
                <a:lnTo>
                  <a:pt x="55" y="0"/>
                </a:lnTo>
                <a:lnTo>
                  <a:pt x="52" y="0"/>
                </a:lnTo>
                <a:lnTo>
                  <a:pt x="50" y="0"/>
                </a:lnTo>
              </a:path>
            </a:pathLst>
          </a:cu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357" name="Freeform 50">
            <a:extLst>
              <a:ext uri="{FF2B5EF4-FFF2-40B4-BE49-F238E27FC236}">
                <a16:creationId xmlns:a16="http://schemas.microsoft.com/office/drawing/2014/main" id="{96257A25-B1DA-3546-ABE2-6182E9E0BF8C}"/>
              </a:ext>
            </a:extLst>
          </p:cNvPr>
          <p:cNvSpPr>
            <a:spLocks/>
          </p:cNvSpPr>
          <p:nvPr/>
        </p:nvSpPr>
        <p:spPr bwMode="auto">
          <a:xfrm>
            <a:off x="7053263" y="4079875"/>
            <a:ext cx="77787" cy="77788"/>
          </a:xfrm>
          <a:custGeom>
            <a:avLst/>
            <a:gdLst>
              <a:gd name="T0" fmla="*/ 2147483647 w 100"/>
              <a:gd name="T1" fmla="*/ 0 h 100"/>
              <a:gd name="T2" fmla="*/ 2147483647 w 100"/>
              <a:gd name="T3" fmla="*/ 2147483647 h 100"/>
              <a:gd name="T4" fmla="*/ 2147483647 w 100"/>
              <a:gd name="T5" fmla="*/ 2147483647 h 100"/>
              <a:gd name="T6" fmla="*/ 2147483647 w 100"/>
              <a:gd name="T7" fmla="*/ 2147483647 h 100"/>
              <a:gd name="T8" fmla="*/ 2147483647 w 100"/>
              <a:gd name="T9" fmla="*/ 2147483647 h 100"/>
              <a:gd name="T10" fmla="*/ 2147483647 w 100"/>
              <a:gd name="T11" fmla="*/ 2147483647 h 100"/>
              <a:gd name="T12" fmla="*/ 2147483647 w 100"/>
              <a:gd name="T13" fmla="*/ 2147483647 h 100"/>
              <a:gd name="T14" fmla="*/ 2147483647 w 100"/>
              <a:gd name="T15" fmla="*/ 2147483647 h 100"/>
              <a:gd name="T16" fmla="*/ 2147483647 w 100"/>
              <a:gd name="T17" fmla="*/ 2147483647 h 100"/>
              <a:gd name="T18" fmla="*/ 0 w 100"/>
              <a:gd name="T19" fmla="*/ 2147483647 h 100"/>
              <a:gd name="T20" fmla="*/ 0 w 100"/>
              <a:gd name="T21" fmla="*/ 2147483647 h 100"/>
              <a:gd name="T22" fmla="*/ 0 w 100"/>
              <a:gd name="T23" fmla="*/ 2147483647 h 100"/>
              <a:gd name="T24" fmla="*/ 2147483647 w 100"/>
              <a:gd name="T25" fmla="*/ 2147483647 h 100"/>
              <a:gd name="T26" fmla="*/ 2147483647 w 100"/>
              <a:gd name="T27" fmla="*/ 2147483647 h 100"/>
              <a:gd name="T28" fmla="*/ 2147483647 w 100"/>
              <a:gd name="T29" fmla="*/ 2147483647 h 100"/>
              <a:gd name="T30" fmla="*/ 2147483647 w 100"/>
              <a:gd name="T31" fmla="*/ 2147483647 h 100"/>
              <a:gd name="T32" fmla="*/ 2147483647 w 100"/>
              <a:gd name="T33" fmla="*/ 2147483647 h 100"/>
              <a:gd name="T34" fmla="*/ 2147483647 w 100"/>
              <a:gd name="T35" fmla="*/ 2147483647 h 100"/>
              <a:gd name="T36" fmla="*/ 2147483647 w 100"/>
              <a:gd name="T37" fmla="*/ 2147483647 h 100"/>
              <a:gd name="T38" fmla="*/ 2147483647 w 100"/>
              <a:gd name="T39" fmla="*/ 2147483647 h 100"/>
              <a:gd name="T40" fmla="*/ 2147483647 w 100"/>
              <a:gd name="T41" fmla="*/ 2147483647 h 100"/>
              <a:gd name="T42" fmla="*/ 2147483647 w 100"/>
              <a:gd name="T43" fmla="*/ 2147483647 h 100"/>
              <a:gd name="T44" fmla="*/ 2147483647 w 100"/>
              <a:gd name="T45" fmla="*/ 2147483647 h 100"/>
              <a:gd name="T46" fmla="*/ 2147483647 w 100"/>
              <a:gd name="T47" fmla="*/ 2147483647 h 100"/>
              <a:gd name="T48" fmla="*/ 2147483647 w 100"/>
              <a:gd name="T49" fmla="*/ 2147483647 h 100"/>
              <a:gd name="T50" fmla="*/ 2147483647 w 100"/>
              <a:gd name="T51" fmla="*/ 2147483647 h 100"/>
              <a:gd name="T52" fmla="*/ 2147483647 w 100"/>
              <a:gd name="T53" fmla="*/ 2147483647 h 100"/>
              <a:gd name="T54" fmla="*/ 2147483647 w 100"/>
              <a:gd name="T55" fmla="*/ 2147483647 h 100"/>
              <a:gd name="T56" fmla="*/ 2147483647 w 100"/>
              <a:gd name="T57" fmla="*/ 2147483647 h 100"/>
              <a:gd name="T58" fmla="*/ 2147483647 w 100"/>
              <a:gd name="T59" fmla="*/ 2147483647 h 100"/>
              <a:gd name="T60" fmla="*/ 2147483647 w 100"/>
              <a:gd name="T61" fmla="*/ 2147483647 h 100"/>
              <a:gd name="T62" fmla="*/ 2147483647 w 100"/>
              <a:gd name="T63" fmla="*/ 2147483647 h 100"/>
              <a:gd name="T64" fmla="*/ 2147483647 w 100"/>
              <a:gd name="T65" fmla="*/ 2147483647 h 100"/>
              <a:gd name="T66" fmla="*/ 2147483647 w 100"/>
              <a:gd name="T67" fmla="*/ 2147483647 h 100"/>
              <a:gd name="T68" fmla="*/ 2147483647 w 100"/>
              <a:gd name="T69" fmla="*/ 2147483647 h 100"/>
              <a:gd name="T70" fmla="*/ 2147483647 w 100"/>
              <a:gd name="T71" fmla="*/ 2147483647 h 100"/>
              <a:gd name="T72" fmla="*/ 2147483647 w 100"/>
              <a:gd name="T73" fmla="*/ 2147483647 h 100"/>
              <a:gd name="T74" fmla="*/ 2147483647 w 100"/>
              <a:gd name="T75" fmla="*/ 2147483647 h 100"/>
              <a:gd name="T76" fmla="*/ 2147483647 w 100"/>
              <a:gd name="T77" fmla="*/ 2147483647 h 100"/>
              <a:gd name="T78" fmla="*/ 2147483647 w 100"/>
              <a:gd name="T79" fmla="*/ 2147483647 h 100"/>
              <a:gd name="T80" fmla="*/ 2147483647 w 100"/>
              <a:gd name="T81" fmla="*/ 2147483647 h 100"/>
              <a:gd name="T82" fmla="*/ 2147483647 w 100"/>
              <a:gd name="T83" fmla="*/ 2147483647 h 100"/>
              <a:gd name="T84" fmla="*/ 2147483647 w 100"/>
              <a:gd name="T85" fmla="*/ 2147483647 h 100"/>
              <a:gd name="T86" fmla="*/ 2147483647 w 100"/>
              <a:gd name="T87" fmla="*/ 0 h 1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0"/>
              <a:gd name="T133" fmla="*/ 0 h 100"/>
              <a:gd name="T134" fmla="*/ 100 w 100"/>
              <a:gd name="T135" fmla="*/ 100 h 1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0" h="100">
                <a:moveTo>
                  <a:pt x="49" y="0"/>
                </a:moveTo>
                <a:lnTo>
                  <a:pt x="46" y="0"/>
                </a:lnTo>
                <a:lnTo>
                  <a:pt x="45" y="0"/>
                </a:lnTo>
                <a:lnTo>
                  <a:pt x="42" y="2"/>
                </a:lnTo>
                <a:lnTo>
                  <a:pt x="39" y="2"/>
                </a:lnTo>
                <a:lnTo>
                  <a:pt x="37" y="2"/>
                </a:lnTo>
                <a:lnTo>
                  <a:pt x="34" y="3"/>
                </a:lnTo>
                <a:lnTo>
                  <a:pt x="33" y="3"/>
                </a:lnTo>
                <a:lnTo>
                  <a:pt x="30" y="5"/>
                </a:lnTo>
                <a:lnTo>
                  <a:pt x="28" y="5"/>
                </a:lnTo>
                <a:lnTo>
                  <a:pt x="25" y="6"/>
                </a:lnTo>
                <a:lnTo>
                  <a:pt x="24" y="8"/>
                </a:lnTo>
                <a:lnTo>
                  <a:pt x="22" y="9"/>
                </a:lnTo>
                <a:lnTo>
                  <a:pt x="19" y="11"/>
                </a:lnTo>
                <a:lnTo>
                  <a:pt x="18" y="12"/>
                </a:lnTo>
                <a:lnTo>
                  <a:pt x="16" y="14"/>
                </a:lnTo>
                <a:lnTo>
                  <a:pt x="15" y="15"/>
                </a:lnTo>
                <a:lnTo>
                  <a:pt x="12" y="17"/>
                </a:lnTo>
                <a:lnTo>
                  <a:pt x="10" y="18"/>
                </a:lnTo>
                <a:lnTo>
                  <a:pt x="9" y="21"/>
                </a:lnTo>
                <a:lnTo>
                  <a:pt x="7" y="23"/>
                </a:lnTo>
                <a:lnTo>
                  <a:pt x="7" y="24"/>
                </a:lnTo>
                <a:lnTo>
                  <a:pt x="6" y="27"/>
                </a:lnTo>
                <a:lnTo>
                  <a:pt x="4" y="28"/>
                </a:lnTo>
                <a:lnTo>
                  <a:pt x="3" y="31"/>
                </a:lnTo>
                <a:lnTo>
                  <a:pt x="3" y="33"/>
                </a:lnTo>
                <a:lnTo>
                  <a:pt x="2" y="36"/>
                </a:lnTo>
                <a:lnTo>
                  <a:pt x="2" y="37"/>
                </a:lnTo>
                <a:lnTo>
                  <a:pt x="0" y="40"/>
                </a:lnTo>
                <a:lnTo>
                  <a:pt x="0" y="42"/>
                </a:lnTo>
                <a:lnTo>
                  <a:pt x="0" y="45"/>
                </a:lnTo>
                <a:lnTo>
                  <a:pt x="0" y="48"/>
                </a:lnTo>
                <a:lnTo>
                  <a:pt x="0" y="51"/>
                </a:lnTo>
                <a:lnTo>
                  <a:pt x="0" y="52"/>
                </a:lnTo>
                <a:lnTo>
                  <a:pt x="0" y="55"/>
                </a:lnTo>
                <a:lnTo>
                  <a:pt x="0" y="58"/>
                </a:lnTo>
                <a:lnTo>
                  <a:pt x="0" y="60"/>
                </a:lnTo>
                <a:lnTo>
                  <a:pt x="2" y="63"/>
                </a:lnTo>
                <a:lnTo>
                  <a:pt x="2" y="64"/>
                </a:lnTo>
                <a:lnTo>
                  <a:pt x="3" y="67"/>
                </a:lnTo>
                <a:lnTo>
                  <a:pt x="3" y="70"/>
                </a:lnTo>
                <a:lnTo>
                  <a:pt x="4" y="72"/>
                </a:lnTo>
                <a:lnTo>
                  <a:pt x="6" y="73"/>
                </a:lnTo>
                <a:lnTo>
                  <a:pt x="7" y="76"/>
                </a:lnTo>
                <a:lnTo>
                  <a:pt x="7" y="77"/>
                </a:lnTo>
                <a:lnTo>
                  <a:pt x="9" y="80"/>
                </a:lnTo>
                <a:lnTo>
                  <a:pt x="10" y="82"/>
                </a:lnTo>
                <a:lnTo>
                  <a:pt x="12" y="83"/>
                </a:lnTo>
                <a:lnTo>
                  <a:pt x="15" y="85"/>
                </a:lnTo>
                <a:lnTo>
                  <a:pt x="16" y="86"/>
                </a:lnTo>
                <a:lnTo>
                  <a:pt x="18" y="88"/>
                </a:lnTo>
                <a:lnTo>
                  <a:pt x="19" y="89"/>
                </a:lnTo>
                <a:lnTo>
                  <a:pt x="22" y="91"/>
                </a:lnTo>
                <a:lnTo>
                  <a:pt x="24" y="92"/>
                </a:lnTo>
                <a:lnTo>
                  <a:pt x="25" y="94"/>
                </a:lnTo>
                <a:lnTo>
                  <a:pt x="28" y="95"/>
                </a:lnTo>
                <a:lnTo>
                  <a:pt x="30" y="95"/>
                </a:lnTo>
                <a:lnTo>
                  <a:pt x="33" y="97"/>
                </a:lnTo>
                <a:lnTo>
                  <a:pt x="34" y="97"/>
                </a:lnTo>
                <a:lnTo>
                  <a:pt x="37" y="98"/>
                </a:lnTo>
                <a:lnTo>
                  <a:pt x="39" y="98"/>
                </a:lnTo>
                <a:lnTo>
                  <a:pt x="42" y="100"/>
                </a:lnTo>
                <a:lnTo>
                  <a:pt x="45" y="100"/>
                </a:lnTo>
                <a:lnTo>
                  <a:pt x="46" y="100"/>
                </a:lnTo>
                <a:lnTo>
                  <a:pt x="49" y="100"/>
                </a:lnTo>
                <a:lnTo>
                  <a:pt x="52" y="100"/>
                </a:lnTo>
                <a:lnTo>
                  <a:pt x="55" y="100"/>
                </a:lnTo>
                <a:lnTo>
                  <a:pt x="56" y="100"/>
                </a:lnTo>
                <a:lnTo>
                  <a:pt x="59" y="98"/>
                </a:lnTo>
                <a:lnTo>
                  <a:pt x="62" y="98"/>
                </a:lnTo>
                <a:lnTo>
                  <a:pt x="64" y="97"/>
                </a:lnTo>
                <a:lnTo>
                  <a:pt x="67" y="97"/>
                </a:lnTo>
                <a:lnTo>
                  <a:pt x="68" y="95"/>
                </a:lnTo>
                <a:lnTo>
                  <a:pt x="71" y="95"/>
                </a:lnTo>
                <a:lnTo>
                  <a:pt x="73" y="94"/>
                </a:lnTo>
                <a:lnTo>
                  <a:pt x="76" y="92"/>
                </a:lnTo>
                <a:lnTo>
                  <a:pt x="77" y="91"/>
                </a:lnTo>
                <a:lnTo>
                  <a:pt x="79" y="89"/>
                </a:lnTo>
                <a:lnTo>
                  <a:pt x="80" y="88"/>
                </a:lnTo>
                <a:lnTo>
                  <a:pt x="83" y="86"/>
                </a:lnTo>
                <a:lnTo>
                  <a:pt x="85" y="85"/>
                </a:lnTo>
                <a:lnTo>
                  <a:pt x="86" y="83"/>
                </a:lnTo>
                <a:lnTo>
                  <a:pt x="88" y="82"/>
                </a:lnTo>
                <a:lnTo>
                  <a:pt x="89" y="80"/>
                </a:lnTo>
                <a:lnTo>
                  <a:pt x="91" y="77"/>
                </a:lnTo>
                <a:lnTo>
                  <a:pt x="92" y="76"/>
                </a:lnTo>
                <a:lnTo>
                  <a:pt x="94" y="73"/>
                </a:lnTo>
                <a:lnTo>
                  <a:pt x="94" y="72"/>
                </a:lnTo>
                <a:lnTo>
                  <a:pt x="95" y="70"/>
                </a:lnTo>
                <a:lnTo>
                  <a:pt x="97" y="67"/>
                </a:lnTo>
                <a:lnTo>
                  <a:pt x="97" y="64"/>
                </a:lnTo>
                <a:lnTo>
                  <a:pt x="98" y="63"/>
                </a:lnTo>
                <a:lnTo>
                  <a:pt x="98" y="60"/>
                </a:lnTo>
                <a:lnTo>
                  <a:pt x="98" y="58"/>
                </a:lnTo>
                <a:lnTo>
                  <a:pt x="98" y="55"/>
                </a:lnTo>
                <a:lnTo>
                  <a:pt x="100" y="52"/>
                </a:lnTo>
                <a:lnTo>
                  <a:pt x="100" y="51"/>
                </a:lnTo>
                <a:lnTo>
                  <a:pt x="100" y="48"/>
                </a:lnTo>
                <a:lnTo>
                  <a:pt x="98" y="45"/>
                </a:lnTo>
                <a:lnTo>
                  <a:pt x="98" y="42"/>
                </a:lnTo>
                <a:lnTo>
                  <a:pt x="98" y="40"/>
                </a:lnTo>
                <a:lnTo>
                  <a:pt x="98" y="37"/>
                </a:lnTo>
                <a:lnTo>
                  <a:pt x="97" y="36"/>
                </a:lnTo>
                <a:lnTo>
                  <a:pt x="97" y="33"/>
                </a:lnTo>
                <a:lnTo>
                  <a:pt x="95" y="31"/>
                </a:lnTo>
                <a:lnTo>
                  <a:pt x="94" y="28"/>
                </a:lnTo>
                <a:lnTo>
                  <a:pt x="94" y="27"/>
                </a:lnTo>
                <a:lnTo>
                  <a:pt x="92" y="24"/>
                </a:lnTo>
                <a:lnTo>
                  <a:pt x="91" y="23"/>
                </a:lnTo>
                <a:lnTo>
                  <a:pt x="89" y="21"/>
                </a:lnTo>
                <a:lnTo>
                  <a:pt x="88" y="18"/>
                </a:lnTo>
                <a:lnTo>
                  <a:pt x="86" y="17"/>
                </a:lnTo>
                <a:lnTo>
                  <a:pt x="85" y="15"/>
                </a:lnTo>
                <a:lnTo>
                  <a:pt x="83" y="14"/>
                </a:lnTo>
                <a:lnTo>
                  <a:pt x="80" y="12"/>
                </a:lnTo>
                <a:lnTo>
                  <a:pt x="79" y="11"/>
                </a:lnTo>
                <a:lnTo>
                  <a:pt x="77" y="9"/>
                </a:lnTo>
                <a:lnTo>
                  <a:pt x="76" y="8"/>
                </a:lnTo>
                <a:lnTo>
                  <a:pt x="73" y="6"/>
                </a:lnTo>
                <a:lnTo>
                  <a:pt x="71" y="5"/>
                </a:lnTo>
                <a:lnTo>
                  <a:pt x="68" y="5"/>
                </a:lnTo>
                <a:lnTo>
                  <a:pt x="67" y="3"/>
                </a:lnTo>
                <a:lnTo>
                  <a:pt x="64" y="3"/>
                </a:lnTo>
                <a:lnTo>
                  <a:pt x="62" y="2"/>
                </a:lnTo>
                <a:lnTo>
                  <a:pt x="59" y="2"/>
                </a:lnTo>
                <a:lnTo>
                  <a:pt x="56" y="2"/>
                </a:lnTo>
                <a:lnTo>
                  <a:pt x="55" y="0"/>
                </a:lnTo>
                <a:lnTo>
                  <a:pt x="52" y="0"/>
                </a:lnTo>
                <a:lnTo>
                  <a:pt x="49" y="0"/>
                </a:lnTo>
              </a:path>
            </a:pathLst>
          </a:cu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358" name="Rectangle 51">
            <a:extLst>
              <a:ext uri="{FF2B5EF4-FFF2-40B4-BE49-F238E27FC236}">
                <a16:creationId xmlns:a16="http://schemas.microsoft.com/office/drawing/2014/main" id="{1919C6EF-5ECD-C24A-81D6-228A4B179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3744913"/>
            <a:ext cx="366713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 = 1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59" name="Freeform 52">
            <a:extLst>
              <a:ext uri="{FF2B5EF4-FFF2-40B4-BE49-F238E27FC236}">
                <a16:creationId xmlns:a16="http://schemas.microsoft.com/office/drawing/2014/main" id="{EF0133F9-94D7-6047-A3C7-083B655A1336}"/>
              </a:ext>
            </a:extLst>
          </p:cNvPr>
          <p:cNvSpPr>
            <a:spLocks/>
          </p:cNvSpPr>
          <p:nvPr/>
        </p:nvSpPr>
        <p:spPr bwMode="auto">
          <a:xfrm>
            <a:off x="5586413" y="3863975"/>
            <a:ext cx="495300" cy="495300"/>
          </a:xfrm>
          <a:custGeom>
            <a:avLst/>
            <a:gdLst>
              <a:gd name="T0" fmla="*/ 2147483647 w 624"/>
              <a:gd name="T1" fmla="*/ 2147483647 h 624"/>
              <a:gd name="T2" fmla="*/ 0 w 624"/>
              <a:gd name="T3" fmla="*/ 2147483647 h 624"/>
              <a:gd name="T4" fmla="*/ 0 w 624"/>
              <a:gd name="T5" fmla="*/ 0 h 624"/>
              <a:gd name="T6" fmla="*/ 2147483647 w 624"/>
              <a:gd name="T7" fmla="*/ 2147483647 h 624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624"/>
              <a:gd name="T14" fmla="*/ 624 w 624"/>
              <a:gd name="T15" fmla="*/ 624 h 6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624">
                <a:moveTo>
                  <a:pt x="624" y="327"/>
                </a:moveTo>
                <a:lnTo>
                  <a:pt x="0" y="624"/>
                </a:lnTo>
                <a:lnTo>
                  <a:pt x="0" y="0"/>
                </a:lnTo>
                <a:lnTo>
                  <a:pt x="624" y="327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60" name="Line 53">
            <a:extLst>
              <a:ext uri="{FF2B5EF4-FFF2-40B4-BE49-F238E27FC236}">
                <a16:creationId xmlns:a16="http://schemas.microsoft.com/office/drawing/2014/main" id="{8FF25343-C026-6343-A24F-F8C55D5953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72050" y="4122738"/>
            <a:ext cx="614363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61" name="Rectangle 54">
            <a:extLst>
              <a:ext uri="{FF2B5EF4-FFF2-40B4-BE49-F238E27FC236}">
                <a16:creationId xmlns:a16="http://schemas.microsoft.com/office/drawing/2014/main" id="{01EDB54B-3ED6-AD4F-90AF-E5DDCA13E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988" y="3983038"/>
            <a:ext cx="1682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62" name="Rectangle 69">
            <a:extLst>
              <a:ext uri="{FF2B5EF4-FFF2-40B4-BE49-F238E27FC236}">
                <a16:creationId xmlns:a16="http://schemas.microsoft.com/office/drawing/2014/main" id="{CBD1DE62-B355-DA4A-A17A-CC574655E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2550" y="4014788"/>
            <a:ext cx="1206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1363" name="Text Box 113">
            <a:extLst>
              <a:ext uri="{FF2B5EF4-FFF2-40B4-BE49-F238E27FC236}">
                <a16:creationId xmlns:a16="http://schemas.microsoft.com/office/drawing/2014/main" id="{91B358BD-8790-074D-B9ED-A9C109FEE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1613"/>
            <a:ext cx="37814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rgbClr val="000066"/>
                </a:solidFill>
              </a:rPr>
              <a:t>Tri-state Buffer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Footer Placeholder 1">
            <a:extLst>
              <a:ext uri="{FF2B5EF4-FFF2-40B4-BE49-F238E27FC236}">
                <a16:creationId xmlns:a16="http://schemas.microsoft.com/office/drawing/2014/main" id="{6A0895AD-933B-D14A-BD54-6B1C93AAFF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42338" name="Rectangle 3">
            <a:extLst>
              <a:ext uri="{FF2B5EF4-FFF2-40B4-BE49-F238E27FC236}">
                <a16:creationId xmlns:a16="http://schemas.microsoft.com/office/drawing/2014/main" id="{74282F2B-A3C9-4C4B-BF8D-385D6AC91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313" y="4775200"/>
            <a:ext cx="2070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System" charset="0"/>
              </a:rPr>
              <a:t>(b) Equivalent circuit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42339" name="Freeform 4">
            <a:extLst>
              <a:ext uri="{FF2B5EF4-FFF2-40B4-BE49-F238E27FC236}">
                <a16:creationId xmlns:a16="http://schemas.microsoft.com/office/drawing/2014/main" id="{DAA0D84E-33FE-384D-98C5-CC34C28F41BC}"/>
              </a:ext>
            </a:extLst>
          </p:cNvPr>
          <p:cNvSpPr>
            <a:spLocks/>
          </p:cNvSpPr>
          <p:nvPr/>
        </p:nvSpPr>
        <p:spPr bwMode="auto">
          <a:xfrm>
            <a:off x="2986088" y="2043113"/>
            <a:ext cx="803275" cy="1587"/>
          </a:xfrm>
          <a:custGeom>
            <a:avLst/>
            <a:gdLst>
              <a:gd name="T0" fmla="*/ 2147483647 w 1010"/>
              <a:gd name="T1" fmla="*/ 0 h 1587"/>
              <a:gd name="T2" fmla="*/ 0 w 1010"/>
              <a:gd name="T3" fmla="*/ 0 h 1587"/>
              <a:gd name="T4" fmla="*/ 2147483647 w 1010"/>
              <a:gd name="T5" fmla="*/ 0 h 1587"/>
              <a:gd name="T6" fmla="*/ 0 60000 65536"/>
              <a:gd name="T7" fmla="*/ 0 60000 65536"/>
              <a:gd name="T8" fmla="*/ 0 60000 65536"/>
              <a:gd name="T9" fmla="*/ 0 w 1010"/>
              <a:gd name="T10" fmla="*/ 0 h 1587"/>
              <a:gd name="T11" fmla="*/ 1010 w 1010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10" h="1587">
                <a:moveTo>
                  <a:pt x="1010" y="0"/>
                </a:moveTo>
                <a:lnTo>
                  <a:pt x="0" y="0"/>
                </a:lnTo>
                <a:lnTo>
                  <a:pt x="101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40" name="Line 5">
            <a:extLst>
              <a:ext uri="{FF2B5EF4-FFF2-40B4-BE49-F238E27FC236}">
                <a16:creationId xmlns:a16="http://schemas.microsoft.com/office/drawing/2014/main" id="{2B257F77-E562-B146-9A00-962E252768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6088" y="2043113"/>
            <a:ext cx="803275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41" name="Rectangle 6">
            <a:extLst>
              <a:ext uri="{FF2B5EF4-FFF2-40B4-BE49-F238E27FC236}">
                <a16:creationId xmlns:a16="http://schemas.microsoft.com/office/drawing/2014/main" id="{E117E9B0-018B-F348-B8B5-323D755CB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5756275"/>
            <a:ext cx="1485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System" charset="0"/>
              </a:rPr>
              <a:t>(c) Truth table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42342" name="Freeform 7">
            <a:extLst>
              <a:ext uri="{FF2B5EF4-FFF2-40B4-BE49-F238E27FC236}">
                <a16:creationId xmlns:a16="http://schemas.microsoft.com/office/drawing/2014/main" id="{83BC87AF-9868-234C-816A-41DD0052BED3}"/>
              </a:ext>
            </a:extLst>
          </p:cNvPr>
          <p:cNvSpPr>
            <a:spLocks/>
          </p:cNvSpPr>
          <p:nvPr/>
        </p:nvSpPr>
        <p:spPr bwMode="auto">
          <a:xfrm>
            <a:off x="2492375" y="1806575"/>
            <a:ext cx="493713" cy="495300"/>
          </a:xfrm>
          <a:custGeom>
            <a:avLst/>
            <a:gdLst>
              <a:gd name="T0" fmla="*/ 2147483647 w 624"/>
              <a:gd name="T1" fmla="*/ 2147483647 h 624"/>
              <a:gd name="T2" fmla="*/ 0 w 624"/>
              <a:gd name="T3" fmla="*/ 2147483647 h 624"/>
              <a:gd name="T4" fmla="*/ 0 w 624"/>
              <a:gd name="T5" fmla="*/ 0 h 624"/>
              <a:gd name="T6" fmla="*/ 2147483647 w 624"/>
              <a:gd name="T7" fmla="*/ 2147483647 h 624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624"/>
              <a:gd name="T14" fmla="*/ 624 w 624"/>
              <a:gd name="T15" fmla="*/ 624 h 6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624">
                <a:moveTo>
                  <a:pt x="624" y="297"/>
                </a:moveTo>
                <a:lnTo>
                  <a:pt x="0" y="624"/>
                </a:lnTo>
                <a:lnTo>
                  <a:pt x="0" y="0"/>
                </a:lnTo>
                <a:lnTo>
                  <a:pt x="624" y="297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43" name="Line 8">
            <a:extLst>
              <a:ext uri="{FF2B5EF4-FFF2-40B4-BE49-F238E27FC236}">
                <a16:creationId xmlns:a16="http://schemas.microsoft.com/office/drawing/2014/main" id="{E0029EBD-BEC6-1344-91AD-6028ECAA0A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78013" y="2043113"/>
            <a:ext cx="614362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44" name="Rectangle 9">
            <a:extLst>
              <a:ext uri="{FF2B5EF4-FFF2-40B4-BE49-F238E27FC236}">
                <a16:creationId xmlns:a16="http://schemas.microsoft.com/office/drawing/2014/main" id="{AA846D53-2420-5F42-8BF9-7CA5B7367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1903413"/>
            <a:ext cx="1682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45" name="Line 10">
            <a:extLst>
              <a:ext uri="{FF2B5EF4-FFF2-40B4-BE49-F238E27FC236}">
                <a16:creationId xmlns:a16="http://schemas.microsoft.com/office/drawing/2014/main" id="{1EF8F3FC-3B2B-7549-B08A-DE940F218D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3513" y="1452563"/>
            <a:ext cx="1587" cy="449262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46" name="Rectangle 11">
            <a:extLst>
              <a:ext uri="{FF2B5EF4-FFF2-40B4-BE49-F238E27FC236}">
                <a16:creationId xmlns:a16="http://schemas.microsoft.com/office/drawing/2014/main" id="{87C5AB5A-34B8-EF46-89C9-2419DB668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1933575"/>
            <a:ext cx="1206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47" name="Rectangle 12">
            <a:extLst>
              <a:ext uri="{FF2B5EF4-FFF2-40B4-BE49-F238E27FC236}">
                <a16:creationId xmlns:a16="http://schemas.microsoft.com/office/drawing/2014/main" id="{544E9C20-93C1-8B4F-BA10-AD71F8D16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2238" y="1184275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e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48" name="Line 13">
            <a:extLst>
              <a:ext uri="{FF2B5EF4-FFF2-40B4-BE49-F238E27FC236}">
                <a16:creationId xmlns:a16="http://schemas.microsoft.com/office/drawing/2014/main" id="{8E2C0359-557B-6C4B-8F65-81A3DCBB9E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33588" y="4089400"/>
            <a:ext cx="1343025" cy="1588"/>
          </a:xfrm>
          <a:prstGeom prst="line">
            <a:avLst/>
          </a:prstGeom>
          <a:noFill/>
          <a:ln w="2222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49" name="Line 14">
            <a:extLst>
              <a:ext uri="{FF2B5EF4-FFF2-40B4-BE49-F238E27FC236}">
                <a16:creationId xmlns:a16="http://schemas.microsoft.com/office/drawing/2014/main" id="{6CFB72A5-A848-3441-8E3A-60731F651F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81313" y="3759200"/>
            <a:ext cx="1587" cy="1674813"/>
          </a:xfrm>
          <a:prstGeom prst="line">
            <a:avLst/>
          </a:prstGeom>
          <a:noFill/>
          <a:ln w="2222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50" name="Rectangle 15">
            <a:extLst>
              <a:ext uri="{FF2B5EF4-FFF2-40B4-BE49-F238E27FC236}">
                <a16:creationId xmlns:a16="http://schemas.microsoft.com/office/drawing/2014/main" id="{76F2284C-F720-104E-84B7-C26D4D879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563" y="2620963"/>
            <a:ext cx="1968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800">
                <a:solidFill>
                  <a:srgbClr val="000000"/>
                </a:solidFill>
                <a:latin typeface="Helvetica" pitchFamily="2" charset="0"/>
              </a:rPr>
              <a:t>(a) A tri-state buffer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42351" name="Rectangle 16">
            <a:extLst>
              <a:ext uri="{FF2B5EF4-FFF2-40B4-BE49-F238E27FC236}">
                <a16:creationId xmlns:a16="http://schemas.microsoft.com/office/drawing/2014/main" id="{33378F46-9B23-034C-97A8-38AA5E8D6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421163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52" name="Rectangle 17">
            <a:extLst>
              <a:ext uri="{FF2B5EF4-FFF2-40B4-BE49-F238E27FC236}">
                <a16:creationId xmlns:a16="http://schemas.microsoft.com/office/drawing/2014/main" id="{BC84159A-B93C-E941-B311-ED0A1D7E5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4494213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53" name="Rectangle 18">
            <a:extLst>
              <a:ext uri="{FF2B5EF4-FFF2-40B4-BE49-F238E27FC236}">
                <a16:creationId xmlns:a16="http://schemas.microsoft.com/office/drawing/2014/main" id="{FE3A1B26-DC91-124E-9DD9-E349DFDCC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477678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54" name="Rectangle 19">
            <a:extLst>
              <a:ext uri="{FF2B5EF4-FFF2-40B4-BE49-F238E27FC236}">
                <a16:creationId xmlns:a16="http://schemas.microsoft.com/office/drawing/2014/main" id="{106B1735-F8F4-6943-8CE4-63815B2E0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038" y="5060950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55" name="Rectangle 20">
            <a:extLst>
              <a:ext uri="{FF2B5EF4-FFF2-40B4-BE49-F238E27FC236}">
                <a16:creationId xmlns:a16="http://schemas.microsoft.com/office/drawing/2014/main" id="{5FDE505E-30E1-4E47-BB42-BB638DC68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21163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56" name="Rectangle 21">
            <a:extLst>
              <a:ext uri="{FF2B5EF4-FFF2-40B4-BE49-F238E27FC236}">
                <a16:creationId xmlns:a16="http://schemas.microsoft.com/office/drawing/2014/main" id="{38AB3261-F534-E04F-A67C-575F6B0E2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494213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57" name="Rectangle 22">
            <a:extLst>
              <a:ext uri="{FF2B5EF4-FFF2-40B4-BE49-F238E27FC236}">
                <a16:creationId xmlns:a16="http://schemas.microsoft.com/office/drawing/2014/main" id="{B9613134-1007-434E-A308-57030F036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77678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58" name="Rectangle 23">
            <a:extLst>
              <a:ext uri="{FF2B5EF4-FFF2-40B4-BE49-F238E27FC236}">
                <a16:creationId xmlns:a16="http://schemas.microsoft.com/office/drawing/2014/main" id="{F44C6466-7606-5C43-BAF6-6F26DAAF9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5060950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59" name="Rectangle 24">
            <a:extLst>
              <a:ext uri="{FF2B5EF4-FFF2-40B4-BE49-F238E27FC236}">
                <a16:creationId xmlns:a16="http://schemas.microsoft.com/office/drawing/2014/main" id="{405D9767-3E5A-FA43-AE24-AF970543D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563" y="4211638"/>
            <a:ext cx="19208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Z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60" name="Rectangle 25">
            <a:extLst>
              <a:ext uri="{FF2B5EF4-FFF2-40B4-BE49-F238E27FC236}">
                <a16:creationId xmlns:a16="http://schemas.microsoft.com/office/drawing/2014/main" id="{A41793AE-74F4-B049-84FD-5266A5F16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563" y="4494213"/>
            <a:ext cx="19208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Z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61" name="Rectangle 26">
            <a:extLst>
              <a:ext uri="{FF2B5EF4-FFF2-40B4-BE49-F238E27FC236}">
                <a16:creationId xmlns:a16="http://schemas.microsoft.com/office/drawing/2014/main" id="{A1F066C5-8080-994E-9ADD-87AEEFE5E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563" y="4776788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62" name="Rectangle 27">
            <a:extLst>
              <a:ext uri="{FF2B5EF4-FFF2-40B4-BE49-F238E27FC236}">
                <a16:creationId xmlns:a16="http://schemas.microsoft.com/office/drawing/2014/main" id="{C74B0523-C3D6-4D49-B8F6-729D82CA6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563" y="5060950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63" name="Rectangle 28">
            <a:extLst>
              <a:ext uri="{FF2B5EF4-FFF2-40B4-BE49-F238E27FC236}">
                <a16:creationId xmlns:a16="http://schemas.microsoft.com/office/drawing/2014/main" id="{5B8AD6DA-C4DD-A347-B9F3-FD67CA2DF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3771900"/>
            <a:ext cx="1206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64" name="Rectangle 29">
            <a:extLst>
              <a:ext uri="{FF2B5EF4-FFF2-40B4-BE49-F238E27FC236}">
                <a16:creationId xmlns:a16="http://schemas.microsoft.com/office/drawing/2014/main" id="{00FCF0A1-B511-8941-839C-5A8D15B51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1388" y="3787775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e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65" name="Rectangle 30">
            <a:extLst>
              <a:ext uri="{FF2B5EF4-FFF2-40B4-BE49-F238E27FC236}">
                <a16:creationId xmlns:a16="http://schemas.microsoft.com/office/drawing/2014/main" id="{AD232D7E-6F3E-5245-B806-CB60B282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6350" y="3787775"/>
            <a:ext cx="1682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66" name="Freeform 31">
            <a:extLst>
              <a:ext uri="{FF2B5EF4-FFF2-40B4-BE49-F238E27FC236}">
                <a16:creationId xmlns:a16="http://schemas.microsoft.com/office/drawing/2014/main" id="{80CADFE6-CB00-E245-BA68-E3195991AD71}"/>
              </a:ext>
            </a:extLst>
          </p:cNvPr>
          <p:cNvSpPr>
            <a:spLocks/>
          </p:cNvSpPr>
          <p:nvPr/>
        </p:nvSpPr>
        <p:spPr bwMode="auto">
          <a:xfrm>
            <a:off x="5586413" y="2613025"/>
            <a:ext cx="495300" cy="495300"/>
          </a:xfrm>
          <a:custGeom>
            <a:avLst/>
            <a:gdLst>
              <a:gd name="T0" fmla="*/ 2147483647 w 624"/>
              <a:gd name="T1" fmla="*/ 2147483647 h 624"/>
              <a:gd name="T2" fmla="*/ 0 w 624"/>
              <a:gd name="T3" fmla="*/ 2147483647 h 624"/>
              <a:gd name="T4" fmla="*/ 0 w 624"/>
              <a:gd name="T5" fmla="*/ 0 h 624"/>
              <a:gd name="T6" fmla="*/ 2147483647 w 624"/>
              <a:gd name="T7" fmla="*/ 2147483647 h 624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624"/>
              <a:gd name="T14" fmla="*/ 624 w 624"/>
              <a:gd name="T15" fmla="*/ 624 h 6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624">
                <a:moveTo>
                  <a:pt x="624" y="327"/>
                </a:moveTo>
                <a:lnTo>
                  <a:pt x="0" y="624"/>
                </a:lnTo>
                <a:lnTo>
                  <a:pt x="0" y="0"/>
                </a:lnTo>
                <a:lnTo>
                  <a:pt x="624" y="327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67" name="Line 32">
            <a:extLst>
              <a:ext uri="{FF2B5EF4-FFF2-40B4-BE49-F238E27FC236}">
                <a16:creationId xmlns:a16="http://schemas.microsoft.com/office/drawing/2014/main" id="{791E40E2-0659-FE4F-873B-40352621D6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72050" y="2873375"/>
            <a:ext cx="614363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68" name="Rectangle 33">
            <a:extLst>
              <a:ext uri="{FF2B5EF4-FFF2-40B4-BE49-F238E27FC236}">
                <a16:creationId xmlns:a16="http://schemas.microsoft.com/office/drawing/2014/main" id="{94A1198F-973B-5A4B-BF05-76E175724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975" y="2732088"/>
            <a:ext cx="1682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69" name="Line 34">
            <a:extLst>
              <a:ext uri="{FF2B5EF4-FFF2-40B4-BE49-F238E27FC236}">
                <a16:creationId xmlns:a16="http://schemas.microsoft.com/office/drawing/2014/main" id="{1E089727-17E5-9E46-A593-6178EF8F17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81713" y="2873375"/>
            <a:ext cx="493712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70" name="Line 35">
            <a:extLst>
              <a:ext uri="{FF2B5EF4-FFF2-40B4-BE49-F238E27FC236}">
                <a16:creationId xmlns:a16="http://schemas.microsoft.com/office/drawing/2014/main" id="{86E2DCC7-FDAC-2F45-A6BC-56E8E6EF03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94538" y="2873375"/>
            <a:ext cx="495300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71" name="Line 36">
            <a:extLst>
              <a:ext uri="{FF2B5EF4-FFF2-40B4-BE49-F238E27FC236}">
                <a16:creationId xmlns:a16="http://schemas.microsoft.com/office/drawing/2014/main" id="{C035BEDF-1EB0-2245-B34A-2A55FAAF16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75425" y="2519363"/>
            <a:ext cx="354013" cy="354012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72" name="Freeform 37">
            <a:extLst>
              <a:ext uri="{FF2B5EF4-FFF2-40B4-BE49-F238E27FC236}">
                <a16:creationId xmlns:a16="http://schemas.microsoft.com/office/drawing/2014/main" id="{2A1E1821-906E-C442-BB22-D83CE271B531}"/>
              </a:ext>
            </a:extLst>
          </p:cNvPr>
          <p:cNvSpPr>
            <a:spLocks/>
          </p:cNvSpPr>
          <p:nvPr/>
        </p:nvSpPr>
        <p:spPr bwMode="auto">
          <a:xfrm>
            <a:off x="6557963" y="2828925"/>
            <a:ext cx="77787" cy="79375"/>
          </a:xfrm>
          <a:custGeom>
            <a:avLst/>
            <a:gdLst>
              <a:gd name="T0" fmla="*/ 2147483647 w 100"/>
              <a:gd name="T1" fmla="*/ 0 h 100"/>
              <a:gd name="T2" fmla="*/ 2147483647 w 100"/>
              <a:gd name="T3" fmla="*/ 2147483647 h 100"/>
              <a:gd name="T4" fmla="*/ 2147483647 w 100"/>
              <a:gd name="T5" fmla="*/ 2147483647 h 100"/>
              <a:gd name="T6" fmla="*/ 2147483647 w 100"/>
              <a:gd name="T7" fmla="*/ 2147483647 h 100"/>
              <a:gd name="T8" fmla="*/ 2147483647 w 100"/>
              <a:gd name="T9" fmla="*/ 2147483647 h 100"/>
              <a:gd name="T10" fmla="*/ 2147483647 w 100"/>
              <a:gd name="T11" fmla="*/ 2147483647 h 100"/>
              <a:gd name="T12" fmla="*/ 2147483647 w 100"/>
              <a:gd name="T13" fmla="*/ 2147483647 h 100"/>
              <a:gd name="T14" fmla="*/ 2147483647 w 100"/>
              <a:gd name="T15" fmla="*/ 2147483647 h 100"/>
              <a:gd name="T16" fmla="*/ 2147483647 w 100"/>
              <a:gd name="T17" fmla="*/ 2147483647 h 100"/>
              <a:gd name="T18" fmla="*/ 0 w 100"/>
              <a:gd name="T19" fmla="*/ 2147483647 h 100"/>
              <a:gd name="T20" fmla="*/ 0 w 100"/>
              <a:gd name="T21" fmla="*/ 2147483647 h 100"/>
              <a:gd name="T22" fmla="*/ 0 w 100"/>
              <a:gd name="T23" fmla="*/ 2147483647 h 100"/>
              <a:gd name="T24" fmla="*/ 2147483647 w 100"/>
              <a:gd name="T25" fmla="*/ 2147483647 h 100"/>
              <a:gd name="T26" fmla="*/ 2147483647 w 100"/>
              <a:gd name="T27" fmla="*/ 2147483647 h 100"/>
              <a:gd name="T28" fmla="*/ 2147483647 w 100"/>
              <a:gd name="T29" fmla="*/ 2147483647 h 100"/>
              <a:gd name="T30" fmla="*/ 2147483647 w 100"/>
              <a:gd name="T31" fmla="*/ 2147483647 h 100"/>
              <a:gd name="T32" fmla="*/ 2147483647 w 100"/>
              <a:gd name="T33" fmla="*/ 2147483647 h 100"/>
              <a:gd name="T34" fmla="*/ 2147483647 w 100"/>
              <a:gd name="T35" fmla="*/ 2147483647 h 100"/>
              <a:gd name="T36" fmla="*/ 2147483647 w 100"/>
              <a:gd name="T37" fmla="*/ 2147483647 h 100"/>
              <a:gd name="T38" fmla="*/ 2147483647 w 100"/>
              <a:gd name="T39" fmla="*/ 2147483647 h 100"/>
              <a:gd name="T40" fmla="*/ 2147483647 w 100"/>
              <a:gd name="T41" fmla="*/ 2147483647 h 100"/>
              <a:gd name="T42" fmla="*/ 2147483647 w 100"/>
              <a:gd name="T43" fmla="*/ 2147483647 h 100"/>
              <a:gd name="T44" fmla="*/ 2147483647 w 100"/>
              <a:gd name="T45" fmla="*/ 2147483647 h 100"/>
              <a:gd name="T46" fmla="*/ 2147483647 w 100"/>
              <a:gd name="T47" fmla="*/ 2147483647 h 100"/>
              <a:gd name="T48" fmla="*/ 2147483647 w 100"/>
              <a:gd name="T49" fmla="*/ 2147483647 h 100"/>
              <a:gd name="T50" fmla="*/ 2147483647 w 100"/>
              <a:gd name="T51" fmla="*/ 2147483647 h 100"/>
              <a:gd name="T52" fmla="*/ 2147483647 w 100"/>
              <a:gd name="T53" fmla="*/ 2147483647 h 100"/>
              <a:gd name="T54" fmla="*/ 2147483647 w 100"/>
              <a:gd name="T55" fmla="*/ 2147483647 h 100"/>
              <a:gd name="T56" fmla="*/ 2147483647 w 100"/>
              <a:gd name="T57" fmla="*/ 2147483647 h 100"/>
              <a:gd name="T58" fmla="*/ 2147483647 w 100"/>
              <a:gd name="T59" fmla="*/ 2147483647 h 100"/>
              <a:gd name="T60" fmla="*/ 2147483647 w 100"/>
              <a:gd name="T61" fmla="*/ 2147483647 h 100"/>
              <a:gd name="T62" fmla="*/ 2147483647 w 100"/>
              <a:gd name="T63" fmla="*/ 2147483647 h 100"/>
              <a:gd name="T64" fmla="*/ 2147483647 w 100"/>
              <a:gd name="T65" fmla="*/ 2147483647 h 100"/>
              <a:gd name="T66" fmla="*/ 2147483647 w 100"/>
              <a:gd name="T67" fmla="*/ 2147483647 h 100"/>
              <a:gd name="T68" fmla="*/ 2147483647 w 100"/>
              <a:gd name="T69" fmla="*/ 2147483647 h 100"/>
              <a:gd name="T70" fmla="*/ 2147483647 w 100"/>
              <a:gd name="T71" fmla="*/ 2147483647 h 100"/>
              <a:gd name="T72" fmla="*/ 2147483647 w 100"/>
              <a:gd name="T73" fmla="*/ 2147483647 h 100"/>
              <a:gd name="T74" fmla="*/ 2147483647 w 100"/>
              <a:gd name="T75" fmla="*/ 2147483647 h 100"/>
              <a:gd name="T76" fmla="*/ 2147483647 w 100"/>
              <a:gd name="T77" fmla="*/ 2147483647 h 100"/>
              <a:gd name="T78" fmla="*/ 2147483647 w 100"/>
              <a:gd name="T79" fmla="*/ 2147483647 h 100"/>
              <a:gd name="T80" fmla="*/ 2147483647 w 100"/>
              <a:gd name="T81" fmla="*/ 2147483647 h 100"/>
              <a:gd name="T82" fmla="*/ 2147483647 w 100"/>
              <a:gd name="T83" fmla="*/ 2147483647 h 100"/>
              <a:gd name="T84" fmla="*/ 2147483647 w 100"/>
              <a:gd name="T85" fmla="*/ 2147483647 h 100"/>
              <a:gd name="T86" fmla="*/ 2147483647 w 100"/>
              <a:gd name="T87" fmla="*/ 0 h 1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0"/>
              <a:gd name="T133" fmla="*/ 0 h 100"/>
              <a:gd name="T134" fmla="*/ 100 w 100"/>
              <a:gd name="T135" fmla="*/ 100 h 1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0" h="100">
                <a:moveTo>
                  <a:pt x="49" y="0"/>
                </a:moveTo>
                <a:lnTo>
                  <a:pt x="46" y="0"/>
                </a:lnTo>
                <a:lnTo>
                  <a:pt x="45" y="0"/>
                </a:lnTo>
                <a:lnTo>
                  <a:pt x="42" y="2"/>
                </a:lnTo>
                <a:lnTo>
                  <a:pt x="39" y="2"/>
                </a:lnTo>
                <a:lnTo>
                  <a:pt x="37" y="2"/>
                </a:lnTo>
                <a:lnTo>
                  <a:pt x="34" y="3"/>
                </a:lnTo>
                <a:lnTo>
                  <a:pt x="33" y="3"/>
                </a:lnTo>
                <a:lnTo>
                  <a:pt x="30" y="5"/>
                </a:lnTo>
                <a:lnTo>
                  <a:pt x="28" y="5"/>
                </a:lnTo>
                <a:lnTo>
                  <a:pt x="25" y="6"/>
                </a:lnTo>
                <a:lnTo>
                  <a:pt x="24" y="8"/>
                </a:lnTo>
                <a:lnTo>
                  <a:pt x="22" y="9"/>
                </a:lnTo>
                <a:lnTo>
                  <a:pt x="20" y="11"/>
                </a:lnTo>
                <a:lnTo>
                  <a:pt x="18" y="12"/>
                </a:lnTo>
                <a:lnTo>
                  <a:pt x="17" y="14"/>
                </a:lnTo>
                <a:lnTo>
                  <a:pt x="15" y="15"/>
                </a:lnTo>
                <a:lnTo>
                  <a:pt x="12" y="17"/>
                </a:lnTo>
                <a:lnTo>
                  <a:pt x="11" y="18"/>
                </a:lnTo>
                <a:lnTo>
                  <a:pt x="9" y="21"/>
                </a:lnTo>
                <a:lnTo>
                  <a:pt x="8" y="23"/>
                </a:lnTo>
                <a:lnTo>
                  <a:pt x="8" y="24"/>
                </a:lnTo>
                <a:lnTo>
                  <a:pt x="6" y="27"/>
                </a:lnTo>
                <a:lnTo>
                  <a:pt x="5" y="29"/>
                </a:lnTo>
                <a:lnTo>
                  <a:pt x="3" y="31"/>
                </a:lnTo>
                <a:lnTo>
                  <a:pt x="3" y="33"/>
                </a:lnTo>
                <a:lnTo>
                  <a:pt x="2" y="36"/>
                </a:lnTo>
                <a:lnTo>
                  <a:pt x="2" y="37"/>
                </a:lnTo>
                <a:lnTo>
                  <a:pt x="0" y="40"/>
                </a:lnTo>
                <a:lnTo>
                  <a:pt x="0" y="42"/>
                </a:lnTo>
                <a:lnTo>
                  <a:pt x="0" y="45"/>
                </a:lnTo>
                <a:lnTo>
                  <a:pt x="0" y="48"/>
                </a:lnTo>
                <a:lnTo>
                  <a:pt x="0" y="51"/>
                </a:lnTo>
                <a:lnTo>
                  <a:pt x="0" y="52"/>
                </a:lnTo>
                <a:lnTo>
                  <a:pt x="0" y="55"/>
                </a:lnTo>
                <a:lnTo>
                  <a:pt x="0" y="58"/>
                </a:lnTo>
                <a:lnTo>
                  <a:pt x="0" y="60"/>
                </a:lnTo>
                <a:lnTo>
                  <a:pt x="2" y="63"/>
                </a:lnTo>
                <a:lnTo>
                  <a:pt x="2" y="64"/>
                </a:lnTo>
                <a:lnTo>
                  <a:pt x="3" y="67"/>
                </a:lnTo>
                <a:lnTo>
                  <a:pt x="3" y="70"/>
                </a:lnTo>
                <a:lnTo>
                  <a:pt x="5" y="72"/>
                </a:lnTo>
                <a:lnTo>
                  <a:pt x="6" y="73"/>
                </a:lnTo>
                <a:lnTo>
                  <a:pt x="8" y="76"/>
                </a:lnTo>
                <a:lnTo>
                  <a:pt x="8" y="78"/>
                </a:lnTo>
                <a:lnTo>
                  <a:pt x="9" y="81"/>
                </a:lnTo>
                <a:lnTo>
                  <a:pt x="11" y="82"/>
                </a:lnTo>
                <a:lnTo>
                  <a:pt x="12" y="83"/>
                </a:lnTo>
                <a:lnTo>
                  <a:pt x="15" y="85"/>
                </a:lnTo>
                <a:lnTo>
                  <a:pt x="17" y="86"/>
                </a:lnTo>
                <a:lnTo>
                  <a:pt x="18" y="88"/>
                </a:lnTo>
                <a:lnTo>
                  <a:pt x="20" y="89"/>
                </a:lnTo>
                <a:lnTo>
                  <a:pt x="22" y="91"/>
                </a:lnTo>
                <a:lnTo>
                  <a:pt x="24" y="92"/>
                </a:lnTo>
                <a:lnTo>
                  <a:pt x="25" y="94"/>
                </a:lnTo>
                <a:lnTo>
                  <a:pt x="28" y="95"/>
                </a:lnTo>
                <a:lnTo>
                  <a:pt x="30" y="95"/>
                </a:lnTo>
                <a:lnTo>
                  <a:pt x="33" y="97"/>
                </a:lnTo>
                <a:lnTo>
                  <a:pt x="34" y="97"/>
                </a:lnTo>
                <a:lnTo>
                  <a:pt x="37" y="98"/>
                </a:lnTo>
                <a:lnTo>
                  <a:pt x="39" y="98"/>
                </a:lnTo>
                <a:lnTo>
                  <a:pt x="42" y="100"/>
                </a:lnTo>
                <a:lnTo>
                  <a:pt x="45" y="100"/>
                </a:lnTo>
                <a:lnTo>
                  <a:pt x="46" y="100"/>
                </a:lnTo>
                <a:lnTo>
                  <a:pt x="49" y="100"/>
                </a:lnTo>
                <a:lnTo>
                  <a:pt x="52" y="100"/>
                </a:lnTo>
                <a:lnTo>
                  <a:pt x="55" y="100"/>
                </a:lnTo>
                <a:lnTo>
                  <a:pt x="57" y="100"/>
                </a:lnTo>
                <a:lnTo>
                  <a:pt x="60" y="98"/>
                </a:lnTo>
                <a:lnTo>
                  <a:pt x="63" y="98"/>
                </a:lnTo>
                <a:lnTo>
                  <a:pt x="64" y="97"/>
                </a:lnTo>
                <a:lnTo>
                  <a:pt x="67" y="97"/>
                </a:lnTo>
                <a:lnTo>
                  <a:pt x="69" y="95"/>
                </a:lnTo>
                <a:lnTo>
                  <a:pt x="71" y="95"/>
                </a:lnTo>
                <a:lnTo>
                  <a:pt x="73" y="94"/>
                </a:lnTo>
                <a:lnTo>
                  <a:pt x="76" y="92"/>
                </a:lnTo>
                <a:lnTo>
                  <a:pt x="77" y="91"/>
                </a:lnTo>
                <a:lnTo>
                  <a:pt x="79" y="89"/>
                </a:lnTo>
                <a:lnTo>
                  <a:pt x="80" y="88"/>
                </a:lnTo>
                <a:lnTo>
                  <a:pt x="83" y="86"/>
                </a:lnTo>
                <a:lnTo>
                  <a:pt x="85" y="85"/>
                </a:lnTo>
                <a:lnTo>
                  <a:pt x="86" y="83"/>
                </a:lnTo>
                <a:lnTo>
                  <a:pt x="88" y="82"/>
                </a:lnTo>
                <a:lnTo>
                  <a:pt x="89" y="81"/>
                </a:lnTo>
                <a:lnTo>
                  <a:pt x="91" y="78"/>
                </a:lnTo>
                <a:lnTo>
                  <a:pt x="92" y="76"/>
                </a:lnTo>
                <a:lnTo>
                  <a:pt x="94" y="73"/>
                </a:lnTo>
                <a:lnTo>
                  <a:pt x="94" y="72"/>
                </a:lnTo>
                <a:lnTo>
                  <a:pt x="95" y="70"/>
                </a:lnTo>
                <a:lnTo>
                  <a:pt x="97" y="67"/>
                </a:lnTo>
                <a:lnTo>
                  <a:pt x="97" y="64"/>
                </a:lnTo>
                <a:lnTo>
                  <a:pt x="98" y="63"/>
                </a:lnTo>
                <a:lnTo>
                  <a:pt x="98" y="60"/>
                </a:lnTo>
                <a:lnTo>
                  <a:pt x="98" y="58"/>
                </a:lnTo>
                <a:lnTo>
                  <a:pt x="98" y="55"/>
                </a:lnTo>
                <a:lnTo>
                  <a:pt x="100" y="52"/>
                </a:lnTo>
                <a:lnTo>
                  <a:pt x="100" y="51"/>
                </a:lnTo>
                <a:lnTo>
                  <a:pt x="100" y="48"/>
                </a:lnTo>
                <a:lnTo>
                  <a:pt x="98" y="45"/>
                </a:lnTo>
                <a:lnTo>
                  <a:pt x="98" y="42"/>
                </a:lnTo>
                <a:lnTo>
                  <a:pt x="98" y="40"/>
                </a:lnTo>
                <a:lnTo>
                  <a:pt x="98" y="37"/>
                </a:lnTo>
                <a:lnTo>
                  <a:pt x="97" y="36"/>
                </a:lnTo>
                <a:lnTo>
                  <a:pt x="97" y="33"/>
                </a:lnTo>
                <a:lnTo>
                  <a:pt x="95" y="31"/>
                </a:lnTo>
                <a:lnTo>
                  <a:pt x="94" y="29"/>
                </a:lnTo>
                <a:lnTo>
                  <a:pt x="94" y="27"/>
                </a:lnTo>
                <a:lnTo>
                  <a:pt x="92" y="24"/>
                </a:lnTo>
                <a:lnTo>
                  <a:pt x="91" y="23"/>
                </a:lnTo>
                <a:lnTo>
                  <a:pt x="89" y="21"/>
                </a:lnTo>
                <a:lnTo>
                  <a:pt x="88" y="18"/>
                </a:lnTo>
                <a:lnTo>
                  <a:pt x="86" y="17"/>
                </a:lnTo>
                <a:lnTo>
                  <a:pt x="85" y="15"/>
                </a:lnTo>
                <a:lnTo>
                  <a:pt x="83" y="14"/>
                </a:lnTo>
                <a:lnTo>
                  <a:pt x="80" y="12"/>
                </a:lnTo>
                <a:lnTo>
                  <a:pt x="79" y="11"/>
                </a:lnTo>
                <a:lnTo>
                  <a:pt x="77" y="9"/>
                </a:lnTo>
                <a:lnTo>
                  <a:pt x="76" y="8"/>
                </a:lnTo>
                <a:lnTo>
                  <a:pt x="73" y="6"/>
                </a:lnTo>
                <a:lnTo>
                  <a:pt x="71" y="5"/>
                </a:lnTo>
                <a:lnTo>
                  <a:pt x="69" y="5"/>
                </a:lnTo>
                <a:lnTo>
                  <a:pt x="67" y="3"/>
                </a:lnTo>
                <a:lnTo>
                  <a:pt x="64" y="3"/>
                </a:lnTo>
                <a:lnTo>
                  <a:pt x="63" y="2"/>
                </a:lnTo>
                <a:lnTo>
                  <a:pt x="60" y="2"/>
                </a:lnTo>
                <a:lnTo>
                  <a:pt x="57" y="2"/>
                </a:lnTo>
                <a:lnTo>
                  <a:pt x="55" y="0"/>
                </a:lnTo>
                <a:lnTo>
                  <a:pt x="52" y="0"/>
                </a:lnTo>
                <a:lnTo>
                  <a:pt x="49" y="0"/>
                </a:lnTo>
              </a:path>
            </a:pathLst>
          </a:cu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73" name="Freeform 38">
            <a:extLst>
              <a:ext uri="{FF2B5EF4-FFF2-40B4-BE49-F238E27FC236}">
                <a16:creationId xmlns:a16="http://schemas.microsoft.com/office/drawing/2014/main" id="{95DDBACF-CC30-D740-8605-9C9A6FC618AF}"/>
              </a:ext>
            </a:extLst>
          </p:cNvPr>
          <p:cNvSpPr>
            <a:spLocks/>
          </p:cNvSpPr>
          <p:nvPr/>
        </p:nvSpPr>
        <p:spPr bwMode="auto">
          <a:xfrm>
            <a:off x="7053263" y="2832100"/>
            <a:ext cx="77787" cy="79375"/>
          </a:xfrm>
          <a:custGeom>
            <a:avLst/>
            <a:gdLst>
              <a:gd name="T0" fmla="*/ 2147483647 w 100"/>
              <a:gd name="T1" fmla="*/ 0 h 100"/>
              <a:gd name="T2" fmla="*/ 2147483647 w 100"/>
              <a:gd name="T3" fmla="*/ 2147483647 h 100"/>
              <a:gd name="T4" fmla="*/ 2147483647 w 100"/>
              <a:gd name="T5" fmla="*/ 2147483647 h 100"/>
              <a:gd name="T6" fmla="*/ 2147483647 w 100"/>
              <a:gd name="T7" fmla="*/ 2147483647 h 100"/>
              <a:gd name="T8" fmla="*/ 2147483647 w 100"/>
              <a:gd name="T9" fmla="*/ 2147483647 h 100"/>
              <a:gd name="T10" fmla="*/ 2147483647 w 100"/>
              <a:gd name="T11" fmla="*/ 2147483647 h 100"/>
              <a:gd name="T12" fmla="*/ 2147483647 w 100"/>
              <a:gd name="T13" fmla="*/ 2147483647 h 100"/>
              <a:gd name="T14" fmla="*/ 2147483647 w 100"/>
              <a:gd name="T15" fmla="*/ 2147483647 h 100"/>
              <a:gd name="T16" fmla="*/ 2147483647 w 100"/>
              <a:gd name="T17" fmla="*/ 2147483647 h 100"/>
              <a:gd name="T18" fmla="*/ 0 w 100"/>
              <a:gd name="T19" fmla="*/ 2147483647 h 100"/>
              <a:gd name="T20" fmla="*/ 0 w 100"/>
              <a:gd name="T21" fmla="*/ 2147483647 h 100"/>
              <a:gd name="T22" fmla="*/ 0 w 100"/>
              <a:gd name="T23" fmla="*/ 2147483647 h 100"/>
              <a:gd name="T24" fmla="*/ 2147483647 w 100"/>
              <a:gd name="T25" fmla="*/ 2147483647 h 100"/>
              <a:gd name="T26" fmla="*/ 2147483647 w 100"/>
              <a:gd name="T27" fmla="*/ 2147483647 h 100"/>
              <a:gd name="T28" fmla="*/ 2147483647 w 100"/>
              <a:gd name="T29" fmla="*/ 2147483647 h 100"/>
              <a:gd name="T30" fmla="*/ 2147483647 w 100"/>
              <a:gd name="T31" fmla="*/ 2147483647 h 100"/>
              <a:gd name="T32" fmla="*/ 2147483647 w 100"/>
              <a:gd name="T33" fmla="*/ 2147483647 h 100"/>
              <a:gd name="T34" fmla="*/ 2147483647 w 100"/>
              <a:gd name="T35" fmla="*/ 2147483647 h 100"/>
              <a:gd name="T36" fmla="*/ 2147483647 w 100"/>
              <a:gd name="T37" fmla="*/ 2147483647 h 100"/>
              <a:gd name="T38" fmla="*/ 2147483647 w 100"/>
              <a:gd name="T39" fmla="*/ 2147483647 h 100"/>
              <a:gd name="T40" fmla="*/ 2147483647 w 100"/>
              <a:gd name="T41" fmla="*/ 2147483647 h 100"/>
              <a:gd name="T42" fmla="*/ 2147483647 w 100"/>
              <a:gd name="T43" fmla="*/ 2147483647 h 100"/>
              <a:gd name="T44" fmla="*/ 2147483647 w 100"/>
              <a:gd name="T45" fmla="*/ 2147483647 h 100"/>
              <a:gd name="T46" fmla="*/ 2147483647 w 100"/>
              <a:gd name="T47" fmla="*/ 2147483647 h 100"/>
              <a:gd name="T48" fmla="*/ 2147483647 w 100"/>
              <a:gd name="T49" fmla="*/ 2147483647 h 100"/>
              <a:gd name="T50" fmla="*/ 2147483647 w 100"/>
              <a:gd name="T51" fmla="*/ 2147483647 h 100"/>
              <a:gd name="T52" fmla="*/ 2147483647 w 100"/>
              <a:gd name="T53" fmla="*/ 2147483647 h 100"/>
              <a:gd name="T54" fmla="*/ 2147483647 w 100"/>
              <a:gd name="T55" fmla="*/ 2147483647 h 100"/>
              <a:gd name="T56" fmla="*/ 2147483647 w 100"/>
              <a:gd name="T57" fmla="*/ 2147483647 h 100"/>
              <a:gd name="T58" fmla="*/ 2147483647 w 100"/>
              <a:gd name="T59" fmla="*/ 2147483647 h 100"/>
              <a:gd name="T60" fmla="*/ 2147483647 w 100"/>
              <a:gd name="T61" fmla="*/ 2147483647 h 100"/>
              <a:gd name="T62" fmla="*/ 2147483647 w 100"/>
              <a:gd name="T63" fmla="*/ 2147483647 h 100"/>
              <a:gd name="T64" fmla="*/ 2147483647 w 100"/>
              <a:gd name="T65" fmla="*/ 2147483647 h 100"/>
              <a:gd name="T66" fmla="*/ 2147483647 w 100"/>
              <a:gd name="T67" fmla="*/ 2147483647 h 100"/>
              <a:gd name="T68" fmla="*/ 2147483647 w 100"/>
              <a:gd name="T69" fmla="*/ 2147483647 h 100"/>
              <a:gd name="T70" fmla="*/ 2147483647 w 100"/>
              <a:gd name="T71" fmla="*/ 2147483647 h 100"/>
              <a:gd name="T72" fmla="*/ 2147483647 w 100"/>
              <a:gd name="T73" fmla="*/ 2147483647 h 100"/>
              <a:gd name="T74" fmla="*/ 2147483647 w 100"/>
              <a:gd name="T75" fmla="*/ 2147483647 h 100"/>
              <a:gd name="T76" fmla="*/ 2147483647 w 100"/>
              <a:gd name="T77" fmla="*/ 2147483647 h 100"/>
              <a:gd name="T78" fmla="*/ 2147483647 w 100"/>
              <a:gd name="T79" fmla="*/ 2147483647 h 100"/>
              <a:gd name="T80" fmla="*/ 2147483647 w 100"/>
              <a:gd name="T81" fmla="*/ 2147483647 h 100"/>
              <a:gd name="T82" fmla="*/ 2147483647 w 100"/>
              <a:gd name="T83" fmla="*/ 2147483647 h 100"/>
              <a:gd name="T84" fmla="*/ 2147483647 w 100"/>
              <a:gd name="T85" fmla="*/ 2147483647 h 100"/>
              <a:gd name="T86" fmla="*/ 2147483647 w 100"/>
              <a:gd name="T87" fmla="*/ 0 h 1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0"/>
              <a:gd name="T133" fmla="*/ 0 h 100"/>
              <a:gd name="T134" fmla="*/ 100 w 100"/>
              <a:gd name="T135" fmla="*/ 100 h 1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0" h="100">
                <a:moveTo>
                  <a:pt x="49" y="0"/>
                </a:moveTo>
                <a:lnTo>
                  <a:pt x="46" y="0"/>
                </a:lnTo>
                <a:lnTo>
                  <a:pt x="45" y="0"/>
                </a:lnTo>
                <a:lnTo>
                  <a:pt x="42" y="2"/>
                </a:lnTo>
                <a:lnTo>
                  <a:pt x="39" y="2"/>
                </a:lnTo>
                <a:lnTo>
                  <a:pt x="37" y="2"/>
                </a:lnTo>
                <a:lnTo>
                  <a:pt x="34" y="3"/>
                </a:lnTo>
                <a:lnTo>
                  <a:pt x="33" y="3"/>
                </a:lnTo>
                <a:lnTo>
                  <a:pt x="30" y="5"/>
                </a:lnTo>
                <a:lnTo>
                  <a:pt x="28" y="5"/>
                </a:lnTo>
                <a:lnTo>
                  <a:pt x="25" y="6"/>
                </a:lnTo>
                <a:lnTo>
                  <a:pt x="24" y="8"/>
                </a:lnTo>
                <a:lnTo>
                  <a:pt x="22" y="9"/>
                </a:lnTo>
                <a:lnTo>
                  <a:pt x="19" y="11"/>
                </a:lnTo>
                <a:lnTo>
                  <a:pt x="18" y="12"/>
                </a:lnTo>
                <a:lnTo>
                  <a:pt x="16" y="14"/>
                </a:lnTo>
                <a:lnTo>
                  <a:pt x="15" y="15"/>
                </a:lnTo>
                <a:lnTo>
                  <a:pt x="12" y="17"/>
                </a:lnTo>
                <a:lnTo>
                  <a:pt x="10" y="18"/>
                </a:lnTo>
                <a:lnTo>
                  <a:pt x="9" y="21"/>
                </a:lnTo>
                <a:lnTo>
                  <a:pt x="7" y="23"/>
                </a:lnTo>
                <a:lnTo>
                  <a:pt x="7" y="24"/>
                </a:lnTo>
                <a:lnTo>
                  <a:pt x="6" y="27"/>
                </a:lnTo>
                <a:lnTo>
                  <a:pt x="4" y="29"/>
                </a:lnTo>
                <a:lnTo>
                  <a:pt x="3" y="31"/>
                </a:lnTo>
                <a:lnTo>
                  <a:pt x="3" y="33"/>
                </a:lnTo>
                <a:lnTo>
                  <a:pt x="2" y="36"/>
                </a:lnTo>
                <a:lnTo>
                  <a:pt x="2" y="37"/>
                </a:lnTo>
                <a:lnTo>
                  <a:pt x="0" y="40"/>
                </a:lnTo>
                <a:lnTo>
                  <a:pt x="0" y="42"/>
                </a:lnTo>
                <a:lnTo>
                  <a:pt x="0" y="45"/>
                </a:lnTo>
                <a:lnTo>
                  <a:pt x="0" y="48"/>
                </a:lnTo>
                <a:lnTo>
                  <a:pt x="0" y="51"/>
                </a:lnTo>
                <a:lnTo>
                  <a:pt x="0" y="52"/>
                </a:lnTo>
                <a:lnTo>
                  <a:pt x="0" y="55"/>
                </a:lnTo>
                <a:lnTo>
                  <a:pt x="0" y="58"/>
                </a:lnTo>
                <a:lnTo>
                  <a:pt x="0" y="60"/>
                </a:lnTo>
                <a:lnTo>
                  <a:pt x="2" y="63"/>
                </a:lnTo>
                <a:lnTo>
                  <a:pt x="2" y="64"/>
                </a:lnTo>
                <a:lnTo>
                  <a:pt x="3" y="67"/>
                </a:lnTo>
                <a:lnTo>
                  <a:pt x="3" y="70"/>
                </a:lnTo>
                <a:lnTo>
                  <a:pt x="4" y="72"/>
                </a:lnTo>
                <a:lnTo>
                  <a:pt x="6" y="73"/>
                </a:lnTo>
                <a:lnTo>
                  <a:pt x="7" y="76"/>
                </a:lnTo>
                <a:lnTo>
                  <a:pt x="7" y="78"/>
                </a:lnTo>
                <a:lnTo>
                  <a:pt x="9" y="81"/>
                </a:lnTo>
                <a:lnTo>
                  <a:pt x="10" y="82"/>
                </a:lnTo>
                <a:lnTo>
                  <a:pt x="12" y="83"/>
                </a:lnTo>
                <a:lnTo>
                  <a:pt x="15" y="85"/>
                </a:lnTo>
                <a:lnTo>
                  <a:pt x="16" y="86"/>
                </a:lnTo>
                <a:lnTo>
                  <a:pt x="18" y="88"/>
                </a:lnTo>
                <a:lnTo>
                  <a:pt x="19" y="89"/>
                </a:lnTo>
                <a:lnTo>
                  <a:pt x="22" y="91"/>
                </a:lnTo>
                <a:lnTo>
                  <a:pt x="24" y="92"/>
                </a:lnTo>
                <a:lnTo>
                  <a:pt x="25" y="94"/>
                </a:lnTo>
                <a:lnTo>
                  <a:pt x="28" y="95"/>
                </a:lnTo>
                <a:lnTo>
                  <a:pt x="30" y="95"/>
                </a:lnTo>
                <a:lnTo>
                  <a:pt x="33" y="97"/>
                </a:lnTo>
                <a:lnTo>
                  <a:pt x="34" y="97"/>
                </a:lnTo>
                <a:lnTo>
                  <a:pt x="37" y="98"/>
                </a:lnTo>
                <a:lnTo>
                  <a:pt x="39" y="98"/>
                </a:lnTo>
                <a:lnTo>
                  <a:pt x="42" y="100"/>
                </a:lnTo>
                <a:lnTo>
                  <a:pt x="45" y="100"/>
                </a:lnTo>
                <a:lnTo>
                  <a:pt x="46" y="100"/>
                </a:lnTo>
                <a:lnTo>
                  <a:pt x="49" y="100"/>
                </a:lnTo>
                <a:lnTo>
                  <a:pt x="52" y="100"/>
                </a:lnTo>
                <a:lnTo>
                  <a:pt x="55" y="100"/>
                </a:lnTo>
                <a:lnTo>
                  <a:pt x="56" y="100"/>
                </a:lnTo>
                <a:lnTo>
                  <a:pt x="59" y="98"/>
                </a:lnTo>
                <a:lnTo>
                  <a:pt x="62" y="98"/>
                </a:lnTo>
                <a:lnTo>
                  <a:pt x="64" y="97"/>
                </a:lnTo>
                <a:lnTo>
                  <a:pt x="67" y="97"/>
                </a:lnTo>
                <a:lnTo>
                  <a:pt x="68" y="95"/>
                </a:lnTo>
                <a:lnTo>
                  <a:pt x="71" y="95"/>
                </a:lnTo>
                <a:lnTo>
                  <a:pt x="73" y="94"/>
                </a:lnTo>
                <a:lnTo>
                  <a:pt x="76" y="92"/>
                </a:lnTo>
                <a:lnTo>
                  <a:pt x="77" y="91"/>
                </a:lnTo>
                <a:lnTo>
                  <a:pt x="79" y="89"/>
                </a:lnTo>
                <a:lnTo>
                  <a:pt x="80" y="88"/>
                </a:lnTo>
                <a:lnTo>
                  <a:pt x="83" y="86"/>
                </a:lnTo>
                <a:lnTo>
                  <a:pt x="85" y="85"/>
                </a:lnTo>
                <a:lnTo>
                  <a:pt x="86" y="83"/>
                </a:lnTo>
                <a:lnTo>
                  <a:pt x="88" y="82"/>
                </a:lnTo>
                <a:lnTo>
                  <a:pt x="89" y="81"/>
                </a:lnTo>
                <a:lnTo>
                  <a:pt x="91" y="78"/>
                </a:lnTo>
                <a:lnTo>
                  <a:pt x="92" y="76"/>
                </a:lnTo>
                <a:lnTo>
                  <a:pt x="94" y="73"/>
                </a:lnTo>
                <a:lnTo>
                  <a:pt x="94" y="72"/>
                </a:lnTo>
                <a:lnTo>
                  <a:pt x="95" y="70"/>
                </a:lnTo>
                <a:lnTo>
                  <a:pt x="97" y="67"/>
                </a:lnTo>
                <a:lnTo>
                  <a:pt x="97" y="64"/>
                </a:lnTo>
                <a:lnTo>
                  <a:pt x="98" y="63"/>
                </a:lnTo>
                <a:lnTo>
                  <a:pt x="98" y="60"/>
                </a:lnTo>
                <a:lnTo>
                  <a:pt x="98" y="58"/>
                </a:lnTo>
                <a:lnTo>
                  <a:pt x="98" y="55"/>
                </a:lnTo>
                <a:lnTo>
                  <a:pt x="100" y="52"/>
                </a:lnTo>
                <a:lnTo>
                  <a:pt x="100" y="51"/>
                </a:lnTo>
                <a:lnTo>
                  <a:pt x="100" y="48"/>
                </a:lnTo>
                <a:lnTo>
                  <a:pt x="98" y="45"/>
                </a:lnTo>
                <a:lnTo>
                  <a:pt x="98" y="42"/>
                </a:lnTo>
                <a:lnTo>
                  <a:pt x="98" y="40"/>
                </a:lnTo>
                <a:lnTo>
                  <a:pt x="98" y="37"/>
                </a:lnTo>
                <a:lnTo>
                  <a:pt x="97" y="36"/>
                </a:lnTo>
                <a:lnTo>
                  <a:pt x="97" y="33"/>
                </a:lnTo>
                <a:lnTo>
                  <a:pt x="95" y="31"/>
                </a:lnTo>
                <a:lnTo>
                  <a:pt x="94" y="29"/>
                </a:lnTo>
                <a:lnTo>
                  <a:pt x="94" y="27"/>
                </a:lnTo>
                <a:lnTo>
                  <a:pt x="92" y="24"/>
                </a:lnTo>
                <a:lnTo>
                  <a:pt x="91" y="23"/>
                </a:lnTo>
                <a:lnTo>
                  <a:pt x="89" y="21"/>
                </a:lnTo>
                <a:lnTo>
                  <a:pt x="88" y="18"/>
                </a:lnTo>
                <a:lnTo>
                  <a:pt x="86" y="17"/>
                </a:lnTo>
                <a:lnTo>
                  <a:pt x="85" y="15"/>
                </a:lnTo>
                <a:lnTo>
                  <a:pt x="83" y="14"/>
                </a:lnTo>
                <a:lnTo>
                  <a:pt x="80" y="12"/>
                </a:lnTo>
                <a:lnTo>
                  <a:pt x="79" y="11"/>
                </a:lnTo>
                <a:lnTo>
                  <a:pt x="77" y="9"/>
                </a:lnTo>
                <a:lnTo>
                  <a:pt x="76" y="8"/>
                </a:lnTo>
                <a:lnTo>
                  <a:pt x="73" y="6"/>
                </a:lnTo>
                <a:lnTo>
                  <a:pt x="71" y="5"/>
                </a:lnTo>
                <a:lnTo>
                  <a:pt x="68" y="5"/>
                </a:lnTo>
                <a:lnTo>
                  <a:pt x="67" y="3"/>
                </a:lnTo>
                <a:lnTo>
                  <a:pt x="64" y="3"/>
                </a:lnTo>
                <a:lnTo>
                  <a:pt x="62" y="2"/>
                </a:lnTo>
                <a:lnTo>
                  <a:pt x="59" y="2"/>
                </a:lnTo>
                <a:lnTo>
                  <a:pt x="56" y="2"/>
                </a:lnTo>
                <a:lnTo>
                  <a:pt x="55" y="0"/>
                </a:lnTo>
                <a:lnTo>
                  <a:pt x="52" y="0"/>
                </a:lnTo>
                <a:lnTo>
                  <a:pt x="49" y="0"/>
                </a:lnTo>
              </a:path>
            </a:pathLst>
          </a:cu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74" name="Rectangle 39">
            <a:extLst>
              <a:ext uri="{FF2B5EF4-FFF2-40B4-BE49-F238E27FC236}">
                <a16:creationId xmlns:a16="http://schemas.microsoft.com/office/drawing/2014/main" id="{646DB38F-9E73-CF4A-B47C-51FEBFB7A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7950" y="2749550"/>
            <a:ext cx="1206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75" name="Rectangle 40">
            <a:extLst>
              <a:ext uri="{FF2B5EF4-FFF2-40B4-BE49-F238E27FC236}">
                <a16:creationId xmlns:a16="http://schemas.microsoft.com/office/drawing/2014/main" id="{207085B4-66CA-014F-B097-D2FD3FE41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3050" y="2209800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e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76" name="Freeform 41">
            <a:extLst>
              <a:ext uri="{FF2B5EF4-FFF2-40B4-BE49-F238E27FC236}">
                <a16:creationId xmlns:a16="http://schemas.microsoft.com/office/drawing/2014/main" id="{8BFB78A8-4F41-044E-B5FD-8659B9174054}"/>
              </a:ext>
            </a:extLst>
          </p:cNvPr>
          <p:cNvSpPr>
            <a:spLocks/>
          </p:cNvSpPr>
          <p:nvPr/>
        </p:nvSpPr>
        <p:spPr bwMode="auto">
          <a:xfrm>
            <a:off x="6081713" y="4122738"/>
            <a:ext cx="493712" cy="1587"/>
          </a:xfrm>
          <a:custGeom>
            <a:avLst/>
            <a:gdLst>
              <a:gd name="T0" fmla="*/ 2147483647 w 624"/>
              <a:gd name="T1" fmla="*/ 0 h 1587"/>
              <a:gd name="T2" fmla="*/ 0 w 624"/>
              <a:gd name="T3" fmla="*/ 0 h 1587"/>
              <a:gd name="T4" fmla="*/ 2147483647 w 624"/>
              <a:gd name="T5" fmla="*/ 0 h 1587"/>
              <a:gd name="T6" fmla="*/ 0 60000 65536"/>
              <a:gd name="T7" fmla="*/ 0 60000 65536"/>
              <a:gd name="T8" fmla="*/ 0 60000 65536"/>
              <a:gd name="T9" fmla="*/ 0 w 624"/>
              <a:gd name="T10" fmla="*/ 0 h 1587"/>
              <a:gd name="T11" fmla="*/ 624 w 624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1587">
                <a:moveTo>
                  <a:pt x="624" y="0"/>
                </a:moveTo>
                <a:lnTo>
                  <a:pt x="0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77" name="Line 42">
            <a:extLst>
              <a:ext uri="{FF2B5EF4-FFF2-40B4-BE49-F238E27FC236}">
                <a16:creationId xmlns:a16="http://schemas.microsoft.com/office/drawing/2014/main" id="{C2E18B0F-0D6A-9F4E-A022-8893D9E705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81713" y="4122738"/>
            <a:ext cx="493712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78" name="Freeform 43">
            <a:extLst>
              <a:ext uri="{FF2B5EF4-FFF2-40B4-BE49-F238E27FC236}">
                <a16:creationId xmlns:a16="http://schemas.microsoft.com/office/drawing/2014/main" id="{7DE58F0A-7B1E-BC4F-9936-F52597037C73}"/>
              </a:ext>
            </a:extLst>
          </p:cNvPr>
          <p:cNvSpPr>
            <a:spLocks/>
          </p:cNvSpPr>
          <p:nvPr/>
        </p:nvSpPr>
        <p:spPr bwMode="auto">
          <a:xfrm>
            <a:off x="7070725" y="4122738"/>
            <a:ext cx="519113" cy="1587"/>
          </a:xfrm>
          <a:custGeom>
            <a:avLst/>
            <a:gdLst>
              <a:gd name="T0" fmla="*/ 2147483647 w 653"/>
              <a:gd name="T1" fmla="*/ 0 h 1587"/>
              <a:gd name="T2" fmla="*/ 0 w 653"/>
              <a:gd name="T3" fmla="*/ 0 h 1587"/>
              <a:gd name="T4" fmla="*/ 2147483647 w 653"/>
              <a:gd name="T5" fmla="*/ 0 h 1587"/>
              <a:gd name="T6" fmla="*/ 0 60000 65536"/>
              <a:gd name="T7" fmla="*/ 0 60000 65536"/>
              <a:gd name="T8" fmla="*/ 0 60000 65536"/>
              <a:gd name="T9" fmla="*/ 0 w 653"/>
              <a:gd name="T10" fmla="*/ 0 h 1587"/>
              <a:gd name="T11" fmla="*/ 653 w 653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3" h="1587">
                <a:moveTo>
                  <a:pt x="653" y="0"/>
                </a:moveTo>
                <a:lnTo>
                  <a:pt x="0" y="0"/>
                </a:lnTo>
                <a:lnTo>
                  <a:pt x="6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79" name="Line 44">
            <a:extLst>
              <a:ext uri="{FF2B5EF4-FFF2-40B4-BE49-F238E27FC236}">
                <a16:creationId xmlns:a16="http://schemas.microsoft.com/office/drawing/2014/main" id="{78CE49D2-05B8-324B-B49A-E12E654120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70725" y="4122738"/>
            <a:ext cx="519113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80" name="Rectangle 45">
            <a:extLst>
              <a:ext uri="{FF2B5EF4-FFF2-40B4-BE49-F238E27FC236}">
                <a16:creationId xmlns:a16="http://schemas.microsoft.com/office/drawing/2014/main" id="{D4ECAC15-1AC1-AB47-90A0-29423F361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300" y="2209800"/>
            <a:ext cx="366713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 = 0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81" name="Rectangle 46">
            <a:extLst>
              <a:ext uri="{FF2B5EF4-FFF2-40B4-BE49-F238E27FC236}">
                <a16:creationId xmlns:a16="http://schemas.microsoft.com/office/drawing/2014/main" id="{8980E2C9-CEC6-144F-B9F4-C99C91E5D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6700" y="3744913"/>
            <a:ext cx="1809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e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82" name="Freeform 47">
            <a:extLst>
              <a:ext uri="{FF2B5EF4-FFF2-40B4-BE49-F238E27FC236}">
                <a16:creationId xmlns:a16="http://schemas.microsoft.com/office/drawing/2014/main" id="{BF16C1B5-69C6-7B40-B64F-0237199AA623}"/>
              </a:ext>
            </a:extLst>
          </p:cNvPr>
          <p:cNvSpPr>
            <a:spLocks/>
          </p:cNvSpPr>
          <p:nvPr/>
        </p:nvSpPr>
        <p:spPr bwMode="auto">
          <a:xfrm>
            <a:off x="6575425" y="4122738"/>
            <a:ext cx="495300" cy="1587"/>
          </a:xfrm>
          <a:custGeom>
            <a:avLst/>
            <a:gdLst>
              <a:gd name="T0" fmla="*/ 2147483647 w 624"/>
              <a:gd name="T1" fmla="*/ 0 h 1587"/>
              <a:gd name="T2" fmla="*/ 0 w 624"/>
              <a:gd name="T3" fmla="*/ 0 h 1587"/>
              <a:gd name="T4" fmla="*/ 2147483647 w 624"/>
              <a:gd name="T5" fmla="*/ 0 h 1587"/>
              <a:gd name="T6" fmla="*/ 0 60000 65536"/>
              <a:gd name="T7" fmla="*/ 0 60000 65536"/>
              <a:gd name="T8" fmla="*/ 0 60000 65536"/>
              <a:gd name="T9" fmla="*/ 0 w 624"/>
              <a:gd name="T10" fmla="*/ 0 h 1587"/>
              <a:gd name="T11" fmla="*/ 624 w 624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1587">
                <a:moveTo>
                  <a:pt x="624" y="0"/>
                </a:moveTo>
                <a:lnTo>
                  <a:pt x="0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83" name="Line 48">
            <a:extLst>
              <a:ext uri="{FF2B5EF4-FFF2-40B4-BE49-F238E27FC236}">
                <a16:creationId xmlns:a16="http://schemas.microsoft.com/office/drawing/2014/main" id="{37FA51B3-5D46-9444-B778-898CD3B86B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75425" y="4122738"/>
            <a:ext cx="495300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84" name="Freeform 49">
            <a:extLst>
              <a:ext uri="{FF2B5EF4-FFF2-40B4-BE49-F238E27FC236}">
                <a16:creationId xmlns:a16="http://schemas.microsoft.com/office/drawing/2014/main" id="{0F848F82-4BC0-2E48-BE1C-4C8338096E70}"/>
              </a:ext>
            </a:extLst>
          </p:cNvPr>
          <p:cNvSpPr>
            <a:spLocks/>
          </p:cNvSpPr>
          <p:nvPr/>
        </p:nvSpPr>
        <p:spPr bwMode="auto">
          <a:xfrm>
            <a:off x="6534150" y="4081463"/>
            <a:ext cx="79375" cy="77787"/>
          </a:xfrm>
          <a:custGeom>
            <a:avLst/>
            <a:gdLst>
              <a:gd name="T0" fmla="*/ 2147483647 w 100"/>
              <a:gd name="T1" fmla="*/ 0 h 100"/>
              <a:gd name="T2" fmla="*/ 2147483647 w 100"/>
              <a:gd name="T3" fmla="*/ 2147483647 h 100"/>
              <a:gd name="T4" fmla="*/ 2147483647 w 100"/>
              <a:gd name="T5" fmla="*/ 2147483647 h 100"/>
              <a:gd name="T6" fmla="*/ 2147483647 w 100"/>
              <a:gd name="T7" fmla="*/ 2147483647 h 100"/>
              <a:gd name="T8" fmla="*/ 2147483647 w 100"/>
              <a:gd name="T9" fmla="*/ 2147483647 h 100"/>
              <a:gd name="T10" fmla="*/ 2147483647 w 100"/>
              <a:gd name="T11" fmla="*/ 2147483647 h 100"/>
              <a:gd name="T12" fmla="*/ 2147483647 w 100"/>
              <a:gd name="T13" fmla="*/ 2147483647 h 100"/>
              <a:gd name="T14" fmla="*/ 2147483647 w 100"/>
              <a:gd name="T15" fmla="*/ 2147483647 h 100"/>
              <a:gd name="T16" fmla="*/ 2147483647 w 100"/>
              <a:gd name="T17" fmla="*/ 2147483647 h 100"/>
              <a:gd name="T18" fmla="*/ 0 w 100"/>
              <a:gd name="T19" fmla="*/ 2147483647 h 100"/>
              <a:gd name="T20" fmla="*/ 0 w 100"/>
              <a:gd name="T21" fmla="*/ 2147483647 h 100"/>
              <a:gd name="T22" fmla="*/ 0 w 100"/>
              <a:gd name="T23" fmla="*/ 2147483647 h 100"/>
              <a:gd name="T24" fmla="*/ 2147483647 w 100"/>
              <a:gd name="T25" fmla="*/ 2147483647 h 100"/>
              <a:gd name="T26" fmla="*/ 2147483647 w 100"/>
              <a:gd name="T27" fmla="*/ 2147483647 h 100"/>
              <a:gd name="T28" fmla="*/ 2147483647 w 100"/>
              <a:gd name="T29" fmla="*/ 2147483647 h 100"/>
              <a:gd name="T30" fmla="*/ 2147483647 w 100"/>
              <a:gd name="T31" fmla="*/ 2147483647 h 100"/>
              <a:gd name="T32" fmla="*/ 2147483647 w 100"/>
              <a:gd name="T33" fmla="*/ 2147483647 h 100"/>
              <a:gd name="T34" fmla="*/ 2147483647 w 100"/>
              <a:gd name="T35" fmla="*/ 2147483647 h 100"/>
              <a:gd name="T36" fmla="*/ 2147483647 w 100"/>
              <a:gd name="T37" fmla="*/ 2147483647 h 100"/>
              <a:gd name="T38" fmla="*/ 2147483647 w 100"/>
              <a:gd name="T39" fmla="*/ 2147483647 h 100"/>
              <a:gd name="T40" fmla="*/ 2147483647 w 100"/>
              <a:gd name="T41" fmla="*/ 2147483647 h 100"/>
              <a:gd name="T42" fmla="*/ 2147483647 w 100"/>
              <a:gd name="T43" fmla="*/ 2147483647 h 100"/>
              <a:gd name="T44" fmla="*/ 2147483647 w 100"/>
              <a:gd name="T45" fmla="*/ 2147483647 h 100"/>
              <a:gd name="T46" fmla="*/ 2147483647 w 100"/>
              <a:gd name="T47" fmla="*/ 2147483647 h 100"/>
              <a:gd name="T48" fmla="*/ 2147483647 w 100"/>
              <a:gd name="T49" fmla="*/ 2147483647 h 100"/>
              <a:gd name="T50" fmla="*/ 2147483647 w 100"/>
              <a:gd name="T51" fmla="*/ 2147483647 h 100"/>
              <a:gd name="T52" fmla="*/ 2147483647 w 100"/>
              <a:gd name="T53" fmla="*/ 2147483647 h 100"/>
              <a:gd name="T54" fmla="*/ 2147483647 w 100"/>
              <a:gd name="T55" fmla="*/ 2147483647 h 100"/>
              <a:gd name="T56" fmla="*/ 2147483647 w 100"/>
              <a:gd name="T57" fmla="*/ 2147483647 h 100"/>
              <a:gd name="T58" fmla="*/ 2147483647 w 100"/>
              <a:gd name="T59" fmla="*/ 2147483647 h 100"/>
              <a:gd name="T60" fmla="*/ 2147483647 w 100"/>
              <a:gd name="T61" fmla="*/ 2147483647 h 100"/>
              <a:gd name="T62" fmla="*/ 2147483647 w 100"/>
              <a:gd name="T63" fmla="*/ 2147483647 h 100"/>
              <a:gd name="T64" fmla="*/ 2147483647 w 100"/>
              <a:gd name="T65" fmla="*/ 2147483647 h 100"/>
              <a:gd name="T66" fmla="*/ 2147483647 w 100"/>
              <a:gd name="T67" fmla="*/ 2147483647 h 100"/>
              <a:gd name="T68" fmla="*/ 2147483647 w 100"/>
              <a:gd name="T69" fmla="*/ 2147483647 h 100"/>
              <a:gd name="T70" fmla="*/ 2147483647 w 100"/>
              <a:gd name="T71" fmla="*/ 2147483647 h 100"/>
              <a:gd name="T72" fmla="*/ 2147483647 w 100"/>
              <a:gd name="T73" fmla="*/ 2147483647 h 100"/>
              <a:gd name="T74" fmla="*/ 2147483647 w 100"/>
              <a:gd name="T75" fmla="*/ 2147483647 h 100"/>
              <a:gd name="T76" fmla="*/ 2147483647 w 100"/>
              <a:gd name="T77" fmla="*/ 2147483647 h 100"/>
              <a:gd name="T78" fmla="*/ 2147483647 w 100"/>
              <a:gd name="T79" fmla="*/ 2147483647 h 100"/>
              <a:gd name="T80" fmla="*/ 2147483647 w 100"/>
              <a:gd name="T81" fmla="*/ 2147483647 h 100"/>
              <a:gd name="T82" fmla="*/ 2147483647 w 100"/>
              <a:gd name="T83" fmla="*/ 2147483647 h 100"/>
              <a:gd name="T84" fmla="*/ 2147483647 w 100"/>
              <a:gd name="T85" fmla="*/ 2147483647 h 100"/>
              <a:gd name="T86" fmla="*/ 2147483647 w 100"/>
              <a:gd name="T87" fmla="*/ 0 h 1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0"/>
              <a:gd name="T133" fmla="*/ 0 h 100"/>
              <a:gd name="T134" fmla="*/ 100 w 100"/>
              <a:gd name="T135" fmla="*/ 100 h 1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0" h="100">
                <a:moveTo>
                  <a:pt x="50" y="0"/>
                </a:moveTo>
                <a:lnTo>
                  <a:pt x="47" y="0"/>
                </a:lnTo>
                <a:lnTo>
                  <a:pt x="45" y="0"/>
                </a:lnTo>
                <a:lnTo>
                  <a:pt x="42" y="2"/>
                </a:lnTo>
                <a:lnTo>
                  <a:pt x="39" y="2"/>
                </a:lnTo>
                <a:lnTo>
                  <a:pt x="38" y="2"/>
                </a:lnTo>
                <a:lnTo>
                  <a:pt x="35" y="3"/>
                </a:lnTo>
                <a:lnTo>
                  <a:pt x="33" y="3"/>
                </a:lnTo>
                <a:lnTo>
                  <a:pt x="30" y="5"/>
                </a:lnTo>
                <a:lnTo>
                  <a:pt x="29" y="5"/>
                </a:lnTo>
                <a:lnTo>
                  <a:pt x="26" y="6"/>
                </a:lnTo>
                <a:lnTo>
                  <a:pt x="24" y="8"/>
                </a:lnTo>
                <a:lnTo>
                  <a:pt x="23" y="9"/>
                </a:lnTo>
                <a:lnTo>
                  <a:pt x="20" y="11"/>
                </a:lnTo>
                <a:lnTo>
                  <a:pt x="18" y="12"/>
                </a:lnTo>
                <a:lnTo>
                  <a:pt x="17" y="14"/>
                </a:lnTo>
                <a:lnTo>
                  <a:pt x="15" y="15"/>
                </a:lnTo>
                <a:lnTo>
                  <a:pt x="12" y="17"/>
                </a:lnTo>
                <a:lnTo>
                  <a:pt x="11" y="18"/>
                </a:lnTo>
                <a:lnTo>
                  <a:pt x="9" y="21"/>
                </a:lnTo>
                <a:lnTo>
                  <a:pt x="8" y="23"/>
                </a:lnTo>
                <a:lnTo>
                  <a:pt x="8" y="24"/>
                </a:lnTo>
                <a:lnTo>
                  <a:pt x="6" y="27"/>
                </a:lnTo>
                <a:lnTo>
                  <a:pt x="5" y="28"/>
                </a:lnTo>
                <a:lnTo>
                  <a:pt x="3" y="31"/>
                </a:lnTo>
                <a:lnTo>
                  <a:pt x="3" y="33"/>
                </a:lnTo>
                <a:lnTo>
                  <a:pt x="2" y="36"/>
                </a:lnTo>
                <a:lnTo>
                  <a:pt x="2" y="37"/>
                </a:lnTo>
                <a:lnTo>
                  <a:pt x="0" y="40"/>
                </a:lnTo>
                <a:lnTo>
                  <a:pt x="0" y="42"/>
                </a:lnTo>
                <a:lnTo>
                  <a:pt x="0" y="45"/>
                </a:lnTo>
                <a:lnTo>
                  <a:pt x="0" y="48"/>
                </a:lnTo>
                <a:lnTo>
                  <a:pt x="0" y="51"/>
                </a:lnTo>
                <a:lnTo>
                  <a:pt x="0" y="52"/>
                </a:lnTo>
                <a:lnTo>
                  <a:pt x="0" y="55"/>
                </a:lnTo>
                <a:lnTo>
                  <a:pt x="0" y="58"/>
                </a:lnTo>
                <a:lnTo>
                  <a:pt x="0" y="60"/>
                </a:lnTo>
                <a:lnTo>
                  <a:pt x="2" y="63"/>
                </a:lnTo>
                <a:lnTo>
                  <a:pt x="2" y="64"/>
                </a:lnTo>
                <a:lnTo>
                  <a:pt x="3" y="67"/>
                </a:lnTo>
                <a:lnTo>
                  <a:pt x="3" y="70"/>
                </a:lnTo>
                <a:lnTo>
                  <a:pt x="5" y="72"/>
                </a:lnTo>
                <a:lnTo>
                  <a:pt x="6" y="73"/>
                </a:lnTo>
                <a:lnTo>
                  <a:pt x="8" y="76"/>
                </a:lnTo>
                <a:lnTo>
                  <a:pt x="8" y="77"/>
                </a:lnTo>
                <a:lnTo>
                  <a:pt x="9" y="80"/>
                </a:lnTo>
                <a:lnTo>
                  <a:pt x="11" y="82"/>
                </a:lnTo>
                <a:lnTo>
                  <a:pt x="12" y="83"/>
                </a:lnTo>
                <a:lnTo>
                  <a:pt x="15" y="85"/>
                </a:lnTo>
                <a:lnTo>
                  <a:pt x="17" y="86"/>
                </a:lnTo>
                <a:lnTo>
                  <a:pt x="18" y="88"/>
                </a:lnTo>
                <a:lnTo>
                  <a:pt x="20" y="89"/>
                </a:lnTo>
                <a:lnTo>
                  <a:pt x="23" y="91"/>
                </a:lnTo>
                <a:lnTo>
                  <a:pt x="24" y="92"/>
                </a:lnTo>
                <a:lnTo>
                  <a:pt x="26" y="94"/>
                </a:lnTo>
                <a:lnTo>
                  <a:pt x="29" y="95"/>
                </a:lnTo>
                <a:lnTo>
                  <a:pt x="30" y="95"/>
                </a:lnTo>
                <a:lnTo>
                  <a:pt x="33" y="97"/>
                </a:lnTo>
                <a:lnTo>
                  <a:pt x="35" y="97"/>
                </a:lnTo>
                <a:lnTo>
                  <a:pt x="38" y="98"/>
                </a:lnTo>
                <a:lnTo>
                  <a:pt x="39" y="98"/>
                </a:lnTo>
                <a:lnTo>
                  <a:pt x="42" y="100"/>
                </a:lnTo>
                <a:lnTo>
                  <a:pt x="45" y="100"/>
                </a:lnTo>
                <a:lnTo>
                  <a:pt x="47" y="100"/>
                </a:lnTo>
                <a:lnTo>
                  <a:pt x="50" y="100"/>
                </a:lnTo>
                <a:lnTo>
                  <a:pt x="52" y="100"/>
                </a:lnTo>
                <a:lnTo>
                  <a:pt x="55" y="100"/>
                </a:lnTo>
                <a:lnTo>
                  <a:pt x="57" y="100"/>
                </a:lnTo>
                <a:lnTo>
                  <a:pt x="60" y="98"/>
                </a:lnTo>
                <a:lnTo>
                  <a:pt x="63" y="98"/>
                </a:lnTo>
                <a:lnTo>
                  <a:pt x="64" y="97"/>
                </a:lnTo>
                <a:lnTo>
                  <a:pt x="67" y="97"/>
                </a:lnTo>
                <a:lnTo>
                  <a:pt x="69" y="95"/>
                </a:lnTo>
                <a:lnTo>
                  <a:pt x="72" y="95"/>
                </a:lnTo>
                <a:lnTo>
                  <a:pt x="73" y="94"/>
                </a:lnTo>
                <a:lnTo>
                  <a:pt x="76" y="92"/>
                </a:lnTo>
                <a:lnTo>
                  <a:pt x="78" y="91"/>
                </a:lnTo>
                <a:lnTo>
                  <a:pt x="79" y="89"/>
                </a:lnTo>
                <a:lnTo>
                  <a:pt x="81" y="88"/>
                </a:lnTo>
                <a:lnTo>
                  <a:pt x="84" y="86"/>
                </a:lnTo>
                <a:lnTo>
                  <a:pt x="85" y="85"/>
                </a:lnTo>
                <a:lnTo>
                  <a:pt x="87" y="83"/>
                </a:lnTo>
                <a:lnTo>
                  <a:pt x="88" y="82"/>
                </a:lnTo>
                <a:lnTo>
                  <a:pt x="90" y="80"/>
                </a:lnTo>
                <a:lnTo>
                  <a:pt x="91" y="77"/>
                </a:lnTo>
                <a:lnTo>
                  <a:pt x="93" y="76"/>
                </a:lnTo>
                <a:lnTo>
                  <a:pt x="94" y="73"/>
                </a:lnTo>
                <a:lnTo>
                  <a:pt x="94" y="72"/>
                </a:lnTo>
                <a:lnTo>
                  <a:pt x="96" y="70"/>
                </a:lnTo>
                <a:lnTo>
                  <a:pt x="97" y="67"/>
                </a:lnTo>
                <a:lnTo>
                  <a:pt x="97" y="64"/>
                </a:lnTo>
                <a:lnTo>
                  <a:pt x="99" y="63"/>
                </a:lnTo>
                <a:lnTo>
                  <a:pt x="99" y="60"/>
                </a:lnTo>
                <a:lnTo>
                  <a:pt x="99" y="58"/>
                </a:lnTo>
                <a:lnTo>
                  <a:pt x="99" y="55"/>
                </a:lnTo>
                <a:lnTo>
                  <a:pt x="100" y="52"/>
                </a:lnTo>
                <a:lnTo>
                  <a:pt x="100" y="51"/>
                </a:lnTo>
                <a:lnTo>
                  <a:pt x="100" y="48"/>
                </a:lnTo>
                <a:lnTo>
                  <a:pt x="99" y="45"/>
                </a:lnTo>
                <a:lnTo>
                  <a:pt x="99" y="42"/>
                </a:lnTo>
                <a:lnTo>
                  <a:pt x="99" y="40"/>
                </a:lnTo>
                <a:lnTo>
                  <a:pt x="99" y="37"/>
                </a:lnTo>
                <a:lnTo>
                  <a:pt x="97" y="36"/>
                </a:lnTo>
                <a:lnTo>
                  <a:pt x="97" y="33"/>
                </a:lnTo>
                <a:lnTo>
                  <a:pt x="96" y="31"/>
                </a:lnTo>
                <a:lnTo>
                  <a:pt x="94" y="28"/>
                </a:lnTo>
                <a:lnTo>
                  <a:pt x="94" y="27"/>
                </a:lnTo>
                <a:lnTo>
                  <a:pt x="93" y="24"/>
                </a:lnTo>
                <a:lnTo>
                  <a:pt x="91" y="23"/>
                </a:lnTo>
                <a:lnTo>
                  <a:pt x="90" y="21"/>
                </a:lnTo>
                <a:lnTo>
                  <a:pt x="88" y="18"/>
                </a:lnTo>
                <a:lnTo>
                  <a:pt x="87" y="17"/>
                </a:lnTo>
                <a:lnTo>
                  <a:pt x="85" y="15"/>
                </a:lnTo>
                <a:lnTo>
                  <a:pt x="84" y="14"/>
                </a:lnTo>
                <a:lnTo>
                  <a:pt x="81" y="12"/>
                </a:lnTo>
                <a:lnTo>
                  <a:pt x="79" y="11"/>
                </a:lnTo>
                <a:lnTo>
                  <a:pt x="78" y="9"/>
                </a:lnTo>
                <a:lnTo>
                  <a:pt x="76" y="8"/>
                </a:lnTo>
                <a:lnTo>
                  <a:pt x="73" y="6"/>
                </a:lnTo>
                <a:lnTo>
                  <a:pt x="72" y="5"/>
                </a:lnTo>
                <a:lnTo>
                  <a:pt x="69" y="5"/>
                </a:lnTo>
                <a:lnTo>
                  <a:pt x="67" y="3"/>
                </a:lnTo>
                <a:lnTo>
                  <a:pt x="64" y="3"/>
                </a:lnTo>
                <a:lnTo>
                  <a:pt x="63" y="2"/>
                </a:lnTo>
                <a:lnTo>
                  <a:pt x="60" y="2"/>
                </a:lnTo>
                <a:lnTo>
                  <a:pt x="57" y="2"/>
                </a:lnTo>
                <a:lnTo>
                  <a:pt x="55" y="0"/>
                </a:lnTo>
                <a:lnTo>
                  <a:pt x="52" y="0"/>
                </a:lnTo>
                <a:lnTo>
                  <a:pt x="50" y="0"/>
                </a:lnTo>
              </a:path>
            </a:pathLst>
          </a:cu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85" name="Freeform 50">
            <a:extLst>
              <a:ext uri="{FF2B5EF4-FFF2-40B4-BE49-F238E27FC236}">
                <a16:creationId xmlns:a16="http://schemas.microsoft.com/office/drawing/2014/main" id="{E73605F6-A9BD-914F-85CD-ABF154C680A9}"/>
              </a:ext>
            </a:extLst>
          </p:cNvPr>
          <p:cNvSpPr>
            <a:spLocks/>
          </p:cNvSpPr>
          <p:nvPr/>
        </p:nvSpPr>
        <p:spPr bwMode="auto">
          <a:xfrm>
            <a:off x="7053263" y="4079875"/>
            <a:ext cx="77787" cy="77788"/>
          </a:xfrm>
          <a:custGeom>
            <a:avLst/>
            <a:gdLst>
              <a:gd name="T0" fmla="*/ 2147483647 w 100"/>
              <a:gd name="T1" fmla="*/ 0 h 100"/>
              <a:gd name="T2" fmla="*/ 2147483647 w 100"/>
              <a:gd name="T3" fmla="*/ 2147483647 h 100"/>
              <a:gd name="T4" fmla="*/ 2147483647 w 100"/>
              <a:gd name="T5" fmla="*/ 2147483647 h 100"/>
              <a:gd name="T6" fmla="*/ 2147483647 w 100"/>
              <a:gd name="T7" fmla="*/ 2147483647 h 100"/>
              <a:gd name="T8" fmla="*/ 2147483647 w 100"/>
              <a:gd name="T9" fmla="*/ 2147483647 h 100"/>
              <a:gd name="T10" fmla="*/ 2147483647 w 100"/>
              <a:gd name="T11" fmla="*/ 2147483647 h 100"/>
              <a:gd name="T12" fmla="*/ 2147483647 w 100"/>
              <a:gd name="T13" fmla="*/ 2147483647 h 100"/>
              <a:gd name="T14" fmla="*/ 2147483647 w 100"/>
              <a:gd name="T15" fmla="*/ 2147483647 h 100"/>
              <a:gd name="T16" fmla="*/ 2147483647 w 100"/>
              <a:gd name="T17" fmla="*/ 2147483647 h 100"/>
              <a:gd name="T18" fmla="*/ 0 w 100"/>
              <a:gd name="T19" fmla="*/ 2147483647 h 100"/>
              <a:gd name="T20" fmla="*/ 0 w 100"/>
              <a:gd name="T21" fmla="*/ 2147483647 h 100"/>
              <a:gd name="T22" fmla="*/ 0 w 100"/>
              <a:gd name="T23" fmla="*/ 2147483647 h 100"/>
              <a:gd name="T24" fmla="*/ 2147483647 w 100"/>
              <a:gd name="T25" fmla="*/ 2147483647 h 100"/>
              <a:gd name="T26" fmla="*/ 2147483647 w 100"/>
              <a:gd name="T27" fmla="*/ 2147483647 h 100"/>
              <a:gd name="T28" fmla="*/ 2147483647 w 100"/>
              <a:gd name="T29" fmla="*/ 2147483647 h 100"/>
              <a:gd name="T30" fmla="*/ 2147483647 w 100"/>
              <a:gd name="T31" fmla="*/ 2147483647 h 100"/>
              <a:gd name="T32" fmla="*/ 2147483647 w 100"/>
              <a:gd name="T33" fmla="*/ 2147483647 h 100"/>
              <a:gd name="T34" fmla="*/ 2147483647 w 100"/>
              <a:gd name="T35" fmla="*/ 2147483647 h 100"/>
              <a:gd name="T36" fmla="*/ 2147483647 w 100"/>
              <a:gd name="T37" fmla="*/ 2147483647 h 100"/>
              <a:gd name="T38" fmla="*/ 2147483647 w 100"/>
              <a:gd name="T39" fmla="*/ 2147483647 h 100"/>
              <a:gd name="T40" fmla="*/ 2147483647 w 100"/>
              <a:gd name="T41" fmla="*/ 2147483647 h 100"/>
              <a:gd name="T42" fmla="*/ 2147483647 w 100"/>
              <a:gd name="T43" fmla="*/ 2147483647 h 100"/>
              <a:gd name="T44" fmla="*/ 2147483647 w 100"/>
              <a:gd name="T45" fmla="*/ 2147483647 h 100"/>
              <a:gd name="T46" fmla="*/ 2147483647 w 100"/>
              <a:gd name="T47" fmla="*/ 2147483647 h 100"/>
              <a:gd name="T48" fmla="*/ 2147483647 w 100"/>
              <a:gd name="T49" fmla="*/ 2147483647 h 100"/>
              <a:gd name="T50" fmla="*/ 2147483647 w 100"/>
              <a:gd name="T51" fmla="*/ 2147483647 h 100"/>
              <a:gd name="T52" fmla="*/ 2147483647 w 100"/>
              <a:gd name="T53" fmla="*/ 2147483647 h 100"/>
              <a:gd name="T54" fmla="*/ 2147483647 w 100"/>
              <a:gd name="T55" fmla="*/ 2147483647 h 100"/>
              <a:gd name="T56" fmla="*/ 2147483647 w 100"/>
              <a:gd name="T57" fmla="*/ 2147483647 h 100"/>
              <a:gd name="T58" fmla="*/ 2147483647 w 100"/>
              <a:gd name="T59" fmla="*/ 2147483647 h 100"/>
              <a:gd name="T60" fmla="*/ 2147483647 w 100"/>
              <a:gd name="T61" fmla="*/ 2147483647 h 100"/>
              <a:gd name="T62" fmla="*/ 2147483647 w 100"/>
              <a:gd name="T63" fmla="*/ 2147483647 h 100"/>
              <a:gd name="T64" fmla="*/ 2147483647 w 100"/>
              <a:gd name="T65" fmla="*/ 2147483647 h 100"/>
              <a:gd name="T66" fmla="*/ 2147483647 w 100"/>
              <a:gd name="T67" fmla="*/ 2147483647 h 100"/>
              <a:gd name="T68" fmla="*/ 2147483647 w 100"/>
              <a:gd name="T69" fmla="*/ 2147483647 h 100"/>
              <a:gd name="T70" fmla="*/ 2147483647 w 100"/>
              <a:gd name="T71" fmla="*/ 2147483647 h 100"/>
              <a:gd name="T72" fmla="*/ 2147483647 w 100"/>
              <a:gd name="T73" fmla="*/ 2147483647 h 100"/>
              <a:gd name="T74" fmla="*/ 2147483647 w 100"/>
              <a:gd name="T75" fmla="*/ 2147483647 h 100"/>
              <a:gd name="T76" fmla="*/ 2147483647 w 100"/>
              <a:gd name="T77" fmla="*/ 2147483647 h 100"/>
              <a:gd name="T78" fmla="*/ 2147483647 w 100"/>
              <a:gd name="T79" fmla="*/ 2147483647 h 100"/>
              <a:gd name="T80" fmla="*/ 2147483647 w 100"/>
              <a:gd name="T81" fmla="*/ 2147483647 h 100"/>
              <a:gd name="T82" fmla="*/ 2147483647 w 100"/>
              <a:gd name="T83" fmla="*/ 2147483647 h 100"/>
              <a:gd name="T84" fmla="*/ 2147483647 w 100"/>
              <a:gd name="T85" fmla="*/ 2147483647 h 100"/>
              <a:gd name="T86" fmla="*/ 2147483647 w 100"/>
              <a:gd name="T87" fmla="*/ 0 h 10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0"/>
              <a:gd name="T133" fmla="*/ 0 h 100"/>
              <a:gd name="T134" fmla="*/ 100 w 100"/>
              <a:gd name="T135" fmla="*/ 100 h 10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0" h="100">
                <a:moveTo>
                  <a:pt x="49" y="0"/>
                </a:moveTo>
                <a:lnTo>
                  <a:pt x="46" y="0"/>
                </a:lnTo>
                <a:lnTo>
                  <a:pt x="45" y="0"/>
                </a:lnTo>
                <a:lnTo>
                  <a:pt x="42" y="2"/>
                </a:lnTo>
                <a:lnTo>
                  <a:pt x="39" y="2"/>
                </a:lnTo>
                <a:lnTo>
                  <a:pt x="37" y="2"/>
                </a:lnTo>
                <a:lnTo>
                  <a:pt x="34" y="3"/>
                </a:lnTo>
                <a:lnTo>
                  <a:pt x="33" y="3"/>
                </a:lnTo>
                <a:lnTo>
                  <a:pt x="30" y="5"/>
                </a:lnTo>
                <a:lnTo>
                  <a:pt x="28" y="5"/>
                </a:lnTo>
                <a:lnTo>
                  <a:pt x="25" y="6"/>
                </a:lnTo>
                <a:lnTo>
                  <a:pt x="24" y="8"/>
                </a:lnTo>
                <a:lnTo>
                  <a:pt x="22" y="9"/>
                </a:lnTo>
                <a:lnTo>
                  <a:pt x="19" y="11"/>
                </a:lnTo>
                <a:lnTo>
                  <a:pt x="18" y="12"/>
                </a:lnTo>
                <a:lnTo>
                  <a:pt x="16" y="14"/>
                </a:lnTo>
                <a:lnTo>
                  <a:pt x="15" y="15"/>
                </a:lnTo>
                <a:lnTo>
                  <a:pt x="12" y="17"/>
                </a:lnTo>
                <a:lnTo>
                  <a:pt x="10" y="18"/>
                </a:lnTo>
                <a:lnTo>
                  <a:pt x="9" y="21"/>
                </a:lnTo>
                <a:lnTo>
                  <a:pt x="7" y="23"/>
                </a:lnTo>
                <a:lnTo>
                  <a:pt x="7" y="24"/>
                </a:lnTo>
                <a:lnTo>
                  <a:pt x="6" y="27"/>
                </a:lnTo>
                <a:lnTo>
                  <a:pt x="4" y="28"/>
                </a:lnTo>
                <a:lnTo>
                  <a:pt x="3" y="31"/>
                </a:lnTo>
                <a:lnTo>
                  <a:pt x="3" y="33"/>
                </a:lnTo>
                <a:lnTo>
                  <a:pt x="2" y="36"/>
                </a:lnTo>
                <a:lnTo>
                  <a:pt x="2" y="37"/>
                </a:lnTo>
                <a:lnTo>
                  <a:pt x="0" y="40"/>
                </a:lnTo>
                <a:lnTo>
                  <a:pt x="0" y="42"/>
                </a:lnTo>
                <a:lnTo>
                  <a:pt x="0" y="45"/>
                </a:lnTo>
                <a:lnTo>
                  <a:pt x="0" y="48"/>
                </a:lnTo>
                <a:lnTo>
                  <a:pt x="0" y="51"/>
                </a:lnTo>
                <a:lnTo>
                  <a:pt x="0" y="52"/>
                </a:lnTo>
                <a:lnTo>
                  <a:pt x="0" y="55"/>
                </a:lnTo>
                <a:lnTo>
                  <a:pt x="0" y="58"/>
                </a:lnTo>
                <a:lnTo>
                  <a:pt x="0" y="60"/>
                </a:lnTo>
                <a:lnTo>
                  <a:pt x="2" y="63"/>
                </a:lnTo>
                <a:lnTo>
                  <a:pt x="2" y="64"/>
                </a:lnTo>
                <a:lnTo>
                  <a:pt x="3" y="67"/>
                </a:lnTo>
                <a:lnTo>
                  <a:pt x="3" y="70"/>
                </a:lnTo>
                <a:lnTo>
                  <a:pt x="4" y="72"/>
                </a:lnTo>
                <a:lnTo>
                  <a:pt x="6" y="73"/>
                </a:lnTo>
                <a:lnTo>
                  <a:pt x="7" y="76"/>
                </a:lnTo>
                <a:lnTo>
                  <a:pt x="7" y="77"/>
                </a:lnTo>
                <a:lnTo>
                  <a:pt x="9" y="80"/>
                </a:lnTo>
                <a:lnTo>
                  <a:pt x="10" y="82"/>
                </a:lnTo>
                <a:lnTo>
                  <a:pt x="12" y="83"/>
                </a:lnTo>
                <a:lnTo>
                  <a:pt x="15" y="85"/>
                </a:lnTo>
                <a:lnTo>
                  <a:pt x="16" y="86"/>
                </a:lnTo>
                <a:lnTo>
                  <a:pt x="18" y="88"/>
                </a:lnTo>
                <a:lnTo>
                  <a:pt x="19" y="89"/>
                </a:lnTo>
                <a:lnTo>
                  <a:pt x="22" y="91"/>
                </a:lnTo>
                <a:lnTo>
                  <a:pt x="24" y="92"/>
                </a:lnTo>
                <a:lnTo>
                  <a:pt x="25" y="94"/>
                </a:lnTo>
                <a:lnTo>
                  <a:pt x="28" y="95"/>
                </a:lnTo>
                <a:lnTo>
                  <a:pt x="30" y="95"/>
                </a:lnTo>
                <a:lnTo>
                  <a:pt x="33" y="97"/>
                </a:lnTo>
                <a:lnTo>
                  <a:pt x="34" y="97"/>
                </a:lnTo>
                <a:lnTo>
                  <a:pt x="37" y="98"/>
                </a:lnTo>
                <a:lnTo>
                  <a:pt x="39" y="98"/>
                </a:lnTo>
                <a:lnTo>
                  <a:pt x="42" y="100"/>
                </a:lnTo>
                <a:lnTo>
                  <a:pt x="45" y="100"/>
                </a:lnTo>
                <a:lnTo>
                  <a:pt x="46" y="100"/>
                </a:lnTo>
                <a:lnTo>
                  <a:pt x="49" y="100"/>
                </a:lnTo>
                <a:lnTo>
                  <a:pt x="52" y="100"/>
                </a:lnTo>
                <a:lnTo>
                  <a:pt x="55" y="100"/>
                </a:lnTo>
                <a:lnTo>
                  <a:pt x="56" y="100"/>
                </a:lnTo>
                <a:lnTo>
                  <a:pt x="59" y="98"/>
                </a:lnTo>
                <a:lnTo>
                  <a:pt x="62" y="98"/>
                </a:lnTo>
                <a:lnTo>
                  <a:pt x="64" y="97"/>
                </a:lnTo>
                <a:lnTo>
                  <a:pt x="67" y="97"/>
                </a:lnTo>
                <a:lnTo>
                  <a:pt x="68" y="95"/>
                </a:lnTo>
                <a:lnTo>
                  <a:pt x="71" y="95"/>
                </a:lnTo>
                <a:lnTo>
                  <a:pt x="73" y="94"/>
                </a:lnTo>
                <a:lnTo>
                  <a:pt x="76" y="92"/>
                </a:lnTo>
                <a:lnTo>
                  <a:pt x="77" y="91"/>
                </a:lnTo>
                <a:lnTo>
                  <a:pt x="79" y="89"/>
                </a:lnTo>
                <a:lnTo>
                  <a:pt x="80" y="88"/>
                </a:lnTo>
                <a:lnTo>
                  <a:pt x="83" y="86"/>
                </a:lnTo>
                <a:lnTo>
                  <a:pt x="85" y="85"/>
                </a:lnTo>
                <a:lnTo>
                  <a:pt x="86" y="83"/>
                </a:lnTo>
                <a:lnTo>
                  <a:pt x="88" y="82"/>
                </a:lnTo>
                <a:lnTo>
                  <a:pt x="89" y="80"/>
                </a:lnTo>
                <a:lnTo>
                  <a:pt x="91" y="77"/>
                </a:lnTo>
                <a:lnTo>
                  <a:pt x="92" y="76"/>
                </a:lnTo>
                <a:lnTo>
                  <a:pt x="94" y="73"/>
                </a:lnTo>
                <a:lnTo>
                  <a:pt x="94" y="72"/>
                </a:lnTo>
                <a:lnTo>
                  <a:pt x="95" y="70"/>
                </a:lnTo>
                <a:lnTo>
                  <a:pt x="97" y="67"/>
                </a:lnTo>
                <a:lnTo>
                  <a:pt x="97" y="64"/>
                </a:lnTo>
                <a:lnTo>
                  <a:pt x="98" y="63"/>
                </a:lnTo>
                <a:lnTo>
                  <a:pt x="98" y="60"/>
                </a:lnTo>
                <a:lnTo>
                  <a:pt x="98" y="58"/>
                </a:lnTo>
                <a:lnTo>
                  <a:pt x="98" y="55"/>
                </a:lnTo>
                <a:lnTo>
                  <a:pt x="100" y="52"/>
                </a:lnTo>
                <a:lnTo>
                  <a:pt x="100" y="51"/>
                </a:lnTo>
                <a:lnTo>
                  <a:pt x="100" y="48"/>
                </a:lnTo>
                <a:lnTo>
                  <a:pt x="98" y="45"/>
                </a:lnTo>
                <a:lnTo>
                  <a:pt x="98" y="42"/>
                </a:lnTo>
                <a:lnTo>
                  <a:pt x="98" y="40"/>
                </a:lnTo>
                <a:lnTo>
                  <a:pt x="98" y="37"/>
                </a:lnTo>
                <a:lnTo>
                  <a:pt x="97" y="36"/>
                </a:lnTo>
                <a:lnTo>
                  <a:pt x="97" y="33"/>
                </a:lnTo>
                <a:lnTo>
                  <a:pt x="95" y="31"/>
                </a:lnTo>
                <a:lnTo>
                  <a:pt x="94" y="28"/>
                </a:lnTo>
                <a:lnTo>
                  <a:pt x="94" y="27"/>
                </a:lnTo>
                <a:lnTo>
                  <a:pt x="92" y="24"/>
                </a:lnTo>
                <a:lnTo>
                  <a:pt x="91" y="23"/>
                </a:lnTo>
                <a:lnTo>
                  <a:pt x="89" y="21"/>
                </a:lnTo>
                <a:lnTo>
                  <a:pt x="88" y="18"/>
                </a:lnTo>
                <a:lnTo>
                  <a:pt x="86" y="17"/>
                </a:lnTo>
                <a:lnTo>
                  <a:pt x="85" y="15"/>
                </a:lnTo>
                <a:lnTo>
                  <a:pt x="83" y="14"/>
                </a:lnTo>
                <a:lnTo>
                  <a:pt x="80" y="12"/>
                </a:lnTo>
                <a:lnTo>
                  <a:pt x="79" y="11"/>
                </a:lnTo>
                <a:lnTo>
                  <a:pt x="77" y="9"/>
                </a:lnTo>
                <a:lnTo>
                  <a:pt x="76" y="8"/>
                </a:lnTo>
                <a:lnTo>
                  <a:pt x="73" y="6"/>
                </a:lnTo>
                <a:lnTo>
                  <a:pt x="71" y="5"/>
                </a:lnTo>
                <a:lnTo>
                  <a:pt x="68" y="5"/>
                </a:lnTo>
                <a:lnTo>
                  <a:pt x="67" y="3"/>
                </a:lnTo>
                <a:lnTo>
                  <a:pt x="64" y="3"/>
                </a:lnTo>
                <a:lnTo>
                  <a:pt x="62" y="2"/>
                </a:lnTo>
                <a:lnTo>
                  <a:pt x="59" y="2"/>
                </a:lnTo>
                <a:lnTo>
                  <a:pt x="56" y="2"/>
                </a:lnTo>
                <a:lnTo>
                  <a:pt x="55" y="0"/>
                </a:lnTo>
                <a:lnTo>
                  <a:pt x="52" y="0"/>
                </a:lnTo>
                <a:lnTo>
                  <a:pt x="49" y="0"/>
                </a:lnTo>
              </a:path>
            </a:pathLst>
          </a:cu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86" name="Rectangle 51">
            <a:extLst>
              <a:ext uri="{FF2B5EF4-FFF2-40B4-BE49-F238E27FC236}">
                <a16:creationId xmlns:a16="http://schemas.microsoft.com/office/drawing/2014/main" id="{A284882E-F303-D748-8D15-D86B48E17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3744913"/>
            <a:ext cx="366713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>
                <a:solidFill>
                  <a:srgbClr val="000000"/>
                </a:solidFill>
                <a:latin typeface="Times-Roman" charset="0"/>
              </a:rPr>
              <a:t> = 1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87" name="Freeform 52">
            <a:extLst>
              <a:ext uri="{FF2B5EF4-FFF2-40B4-BE49-F238E27FC236}">
                <a16:creationId xmlns:a16="http://schemas.microsoft.com/office/drawing/2014/main" id="{A67DA734-47C6-9A46-8100-9E89E8ED5928}"/>
              </a:ext>
            </a:extLst>
          </p:cNvPr>
          <p:cNvSpPr>
            <a:spLocks/>
          </p:cNvSpPr>
          <p:nvPr/>
        </p:nvSpPr>
        <p:spPr bwMode="auto">
          <a:xfrm>
            <a:off x="5586413" y="3863975"/>
            <a:ext cx="495300" cy="495300"/>
          </a:xfrm>
          <a:custGeom>
            <a:avLst/>
            <a:gdLst>
              <a:gd name="T0" fmla="*/ 2147483647 w 624"/>
              <a:gd name="T1" fmla="*/ 2147483647 h 624"/>
              <a:gd name="T2" fmla="*/ 0 w 624"/>
              <a:gd name="T3" fmla="*/ 2147483647 h 624"/>
              <a:gd name="T4" fmla="*/ 0 w 624"/>
              <a:gd name="T5" fmla="*/ 0 h 624"/>
              <a:gd name="T6" fmla="*/ 2147483647 w 624"/>
              <a:gd name="T7" fmla="*/ 2147483647 h 624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624"/>
              <a:gd name="T14" fmla="*/ 624 w 624"/>
              <a:gd name="T15" fmla="*/ 624 h 6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624">
                <a:moveTo>
                  <a:pt x="624" y="327"/>
                </a:moveTo>
                <a:lnTo>
                  <a:pt x="0" y="624"/>
                </a:lnTo>
                <a:lnTo>
                  <a:pt x="0" y="0"/>
                </a:lnTo>
                <a:lnTo>
                  <a:pt x="624" y="327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88" name="Line 53">
            <a:extLst>
              <a:ext uri="{FF2B5EF4-FFF2-40B4-BE49-F238E27FC236}">
                <a16:creationId xmlns:a16="http://schemas.microsoft.com/office/drawing/2014/main" id="{5DE064F1-8C20-9141-B705-EC9E15DB1C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72050" y="4122738"/>
            <a:ext cx="614363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89" name="Rectangle 54">
            <a:extLst>
              <a:ext uri="{FF2B5EF4-FFF2-40B4-BE49-F238E27FC236}">
                <a16:creationId xmlns:a16="http://schemas.microsoft.com/office/drawing/2014/main" id="{8FC7ACBA-F577-024D-BC0F-F670900D6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988" y="3983038"/>
            <a:ext cx="1682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x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90" name="Rectangle 69">
            <a:extLst>
              <a:ext uri="{FF2B5EF4-FFF2-40B4-BE49-F238E27FC236}">
                <a16:creationId xmlns:a16="http://schemas.microsoft.com/office/drawing/2014/main" id="{DFEA7157-1228-DC47-BC82-857E3DDC6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2550" y="4014788"/>
            <a:ext cx="1206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1700" i="1">
                <a:solidFill>
                  <a:srgbClr val="000000"/>
                </a:solidFill>
                <a:latin typeface="Times-Roman" charset="0"/>
              </a:rPr>
              <a:t>f </a:t>
            </a:r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2391" name="Text Box 113">
            <a:extLst>
              <a:ext uri="{FF2B5EF4-FFF2-40B4-BE49-F238E27FC236}">
                <a16:creationId xmlns:a16="http://schemas.microsoft.com/office/drawing/2014/main" id="{3474B074-A86B-C34B-8769-7375B8E32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1613"/>
            <a:ext cx="37814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rgbClr val="000066"/>
                </a:solidFill>
              </a:rPr>
              <a:t>Tri-state Buffer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Footer Placeholder 1">
            <a:extLst>
              <a:ext uri="{FF2B5EF4-FFF2-40B4-BE49-F238E27FC236}">
                <a16:creationId xmlns:a16="http://schemas.microsoft.com/office/drawing/2014/main" id="{7DFD1886-CB9A-C14C-B258-5956AB2309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143362" name="Picture 3" descr="NewFig3">
            <a:extLst>
              <a:ext uri="{FF2B5EF4-FFF2-40B4-BE49-F238E27FC236}">
                <a16:creationId xmlns:a16="http://schemas.microsoft.com/office/drawing/2014/main" id="{F5C51E76-5C54-8E41-A111-6C071E99D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925" y="1331913"/>
            <a:ext cx="7023100" cy="484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63" name="Text Box 4">
            <a:extLst>
              <a:ext uri="{FF2B5EF4-FFF2-40B4-BE49-F238E27FC236}">
                <a16:creationId xmlns:a16="http://schemas.microsoft.com/office/drawing/2014/main" id="{FB93829D-F1BF-474E-9EAE-50E982E14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52400"/>
            <a:ext cx="6464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rgbClr val="000066"/>
                </a:solidFill>
              </a:rPr>
              <a:t>Four types of Tri-state Buffers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Footer Placeholder 1">
            <a:extLst>
              <a:ext uri="{FF2B5EF4-FFF2-40B4-BE49-F238E27FC236}">
                <a16:creationId xmlns:a16="http://schemas.microsoft.com/office/drawing/2014/main" id="{3E92313E-B11B-CB44-A7B8-EADA3734B9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144386" name="Picture 3" descr="NewFig3">
            <a:extLst>
              <a:ext uri="{FF2B5EF4-FFF2-40B4-BE49-F238E27FC236}">
                <a16:creationId xmlns:a16="http://schemas.microsoft.com/office/drawing/2014/main" id="{C002DE25-E7F9-F247-8E7B-D32FD9FE6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925" y="1331913"/>
            <a:ext cx="7023100" cy="484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387" name="Text Box 4">
            <a:extLst>
              <a:ext uri="{FF2B5EF4-FFF2-40B4-BE49-F238E27FC236}">
                <a16:creationId xmlns:a16="http://schemas.microsoft.com/office/drawing/2014/main" id="{1364F55B-55A8-D945-AECE-0FC8EA6AC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52400"/>
            <a:ext cx="6464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rgbClr val="000066"/>
                </a:solidFill>
              </a:rPr>
              <a:t>Four types of Tri-state Buffers</a:t>
            </a:r>
          </a:p>
        </p:txBody>
      </p:sp>
      <p:sp>
        <p:nvSpPr>
          <p:cNvPr id="144388" name="TextBox 1">
            <a:extLst>
              <a:ext uri="{FF2B5EF4-FFF2-40B4-BE49-F238E27FC236}">
                <a16:creationId xmlns:a16="http://schemas.microsoft.com/office/drawing/2014/main" id="{7DAAC882-30FB-1944-93B0-5A7930295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28950"/>
            <a:ext cx="4011613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2000" b="1">
                <a:solidFill>
                  <a:srgbClr val="800000"/>
                </a:solidFill>
              </a:rPr>
              <a:t>f &lt;= x WHEN (e = 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en-US" altLang="ja-JP" sz="2000" b="1">
                <a:solidFill>
                  <a:srgbClr val="800000"/>
                </a:solidFill>
              </a:rPr>
              <a:t>1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) ELSE   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Z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144389" name="TextBox 5">
            <a:extLst>
              <a:ext uri="{FF2B5EF4-FFF2-40B4-BE49-F238E27FC236}">
                <a16:creationId xmlns:a16="http://schemas.microsoft.com/office/drawing/2014/main" id="{4031F1A6-A946-4C4A-A672-7524DE847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867400"/>
            <a:ext cx="4068763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2000" b="1">
                <a:solidFill>
                  <a:srgbClr val="800000"/>
                </a:solidFill>
              </a:rPr>
              <a:t>f &lt;= x WHEN (e = 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en-US" altLang="en-US" sz="2000" b="1">
                <a:solidFill>
                  <a:srgbClr val="800000"/>
                </a:solidFill>
              </a:rPr>
              <a:t>0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) ELSE   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Z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144390" name="TextBox 6">
            <a:extLst>
              <a:ext uri="{FF2B5EF4-FFF2-40B4-BE49-F238E27FC236}">
                <a16:creationId xmlns:a16="http://schemas.microsoft.com/office/drawing/2014/main" id="{AAB8C486-9274-0D4F-A58A-BD3FB8EBD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028950"/>
            <a:ext cx="4495800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2000" b="1">
                <a:solidFill>
                  <a:srgbClr val="800000"/>
                </a:solidFill>
              </a:rPr>
              <a:t>f &lt;= not x WHEN (e = 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en-US" altLang="en-US" sz="2000" b="1">
                <a:solidFill>
                  <a:srgbClr val="800000"/>
                </a:solidFill>
              </a:rPr>
              <a:t>1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) ELSE   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Z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144391" name="TextBox 7">
            <a:extLst>
              <a:ext uri="{FF2B5EF4-FFF2-40B4-BE49-F238E27FC236}">
                <a16:creationId xmlns:a16="http://schemas.microsoft.com/office/drawing/2014/main" id="{CFC21DEB-8EE6-7F4B-AF4E-617E50281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867400"/>
            <a:ext cx="4495800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l-PL" altLang="en-US" sz="2000" b="1">
                <a:solidFill>
                  <a:srgbClr val="800000"/>
                </a:solidFill>
              </a:rPr>
              <a:t>f &lt;= not x WHEN (e = 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en-US" altLang="en-US" sz="2000" b="1">
                <a:solidFill>
                  <a:srgbClr val="800000"/>
                </a:solidFill>
              </a:rPr>
              <a:t>0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) ELSE   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Z</a:t>
            </a:r>
            <a:r>
              <a:rPr kumimoji="0" lang="en-US" altLang="en-US" sz="2000" b="1">
                <a:solidFill>
                  <a:srgbClr val="800000"/>
                </a:solidFill>
                <a:latin typeface="Times New Roman" panose="02020603050405020304" pitchFamily="18" charset="0"/>
              </a:rPr>
              <a:t>'</a:t>
            </a:r>
            <a:r>
              <a:rPr lang="pl-PL" altLang="ja-JP" sz="2000" b="1">
                <a:solidFill>
                  <a:srgbClr val="800000"/>
                </a:solidFill>
              </a:rPr>
              <a:t>;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Footer Placeholder 3">
            <a:extLst>
              <a:ext uri="{FF2B5EF4-FFF2-40B4-BE49-F238E27FC236}">
                <a16:creationId xmlns:a16="http://schemas.microsoft.com/office/drawing/2014/main" id="{6157B628-C1FB-9E40-9FC8-6025BCD30B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0D780DC5-9037-5F48-8440-4FF8495EE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>
                <a:ea typeface="ＭＳ Ｐゴシック" panose="020B0600070205080204" pitchFamily="34" charset="-128"/>
              </a:rPr>
              <a:t>Tri-state Buffer entity (1)</a:t>
            </a: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52F48BE1-48BB-3C4D-BAB0-3ACB1D92C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3886200"/>
          </a:xfrm>
        </p:spPr>
        <p:txBody>
          <a:bodyPr/>
          <a:lstStyle/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LIBRARY ieee;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USE ieee.std_logic_1164.all;</a:t>
            </a:r>
          </a:p>
          <a:p>
            <a:pPr>
              <a:buFontTx/>
              <a:buNone/>
            </a:pPr>
            <a:endParaRPr lang="pl-PL" altLang="en-US" sz="22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ENTITY tri_state IS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   PORT ( e:    IN STD_LOGIC;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		     x:  IN STD_LOGIC;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                f: OUT STD_LOGIC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               );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END tri_state;</a:t>
            </a:r>
          </a:p>
          <a:p>
            <a:pPr>
              <a:buFontTx/>
              <a:buNone/>
            </a:pPr>
            <a:endParaRPr lang="pl-PL" altLang="en-US" sz="22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endParaRPr lang="pl-PL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Footer Placeholder 2">
            <a:extLst>
              <a:ext uri="{FF2B5EF4-FFF2-40B4-BE49-F238E27FC236}">
                <a16:creationId xmlns:a16="http://schemas.microsoft.com/office/drawing/2014/main" id="{3575E48A-849A-2E4E-AA00-B964D2B012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8E2F8E10-7B00-9049-A751-7FA50820A2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63000" cy="11430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Conditional concurrent signal assignment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A577DE7-C040-4A4E-93D3-02C47A701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000375"/>
            <a:ext cx="7620000" cy="1800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tabLst>
                <a:tab pos="457200" algn="l"/>
                <a:tab pos="6858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5000"/>
              </a:lnSpc>
              <a:buClrTx/>
            </a:pPr>
            <a:r>
              <a:rPr kumimoji="0" lang="en-US" altLang="en-US" sz="2000" i="1">
                <a:latin typeface="Courier New" panose="02070309020205020404" pitchFamily="49" charset="0"/>
              </a:rPr>
              <a:t>target_signal</a:t>
            </a:r>
            <a:r>
              <a:rPr kumimoji="0" lang="en-US" altLang="en-US" sz="2000">
                <a:latin typeface="Courier New" panose="02070309020205020404" pitchFamily="49" charset="0"/>
              </a:rPr>
              <a:t> &lt;=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condition2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  . . .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valueN-1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when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i="1">
                <a:latin typeface="Courier New" panose="02070309020205020404" pitchFamily="49" charset="0"/>
              </a:rPr>
              <a:t>conditionN-1</a:t>
            </a:r>
            <a:r>
              <a:rPr kumimoji="0" lang="en-US" altLang="en-US" sz="2000">
                <a:latin typeface="Courier New" panose="02070309020205020404" pitchFamily="49" charset="0"/>
              </a:rPr>
              <a:t> </a:t>
            </a:r>
            <a:r>
              <a:rPr kumimoji="0" lang="en-US" altLang="en-US" sz="2000" b="1"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5000"/>
              </a:lnSpc>
              <a:buClrTx/>
            </a:pPr>
            <a:r>
              <a:rPr kumimoji="0" lang="en-US" altLang="en-US" sz="2000">
                <a:latin typeface="Courier New" panose="02070309020205020404" pitchFamily="49" charset="0"/>
              </a:rPr>
              <a:t>                 </a:t>
            </a:r>
            <a:r>
              <a:rPr kumimoji="0" lang="en-US" altLang="en-US" sz="2000" i="1">
                <a:latin typeface="Courier New" panose="02070309020205020404" pitchFamily="49" charset="0"/>
              </a:rPr>
              <a:t>valueN</a:t>
            </a:r>
            <a:r>
              <a:rPr kumimoji="0" lang="en-US" altLang="en-US" sz="200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51204" name="Text Box 4">
            <a:extLst>
              <a:ext uri="{FF2B5EF4-FFF2-40B4-BE49-F238E27FC236}">
                <a16:creationId xmlns:a16="http://schemas.microsoft.com/office/drawing/2014/main" id="{FC557B27-3B7E-3F47-86D7-56010AEB3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154113"/>
            <a:ext cx="30638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pl-PL" altLang="en-US" sz="1400"/>
          </a:p>
        </p:txBody>
      </p:sp>
      <p:sp>
        <p:nvSpPr>
          <p:cNvPr id="51205" name="Text Box 5">
            <a:extLst>
              <a:ext uri="{FF2B5EF4-FFF2-40B4-BE49-F238E27FC236}">
                <a16:creationId xmlns:a16="http://schemas.microsoft.com/office/drawing/2014/main" id="{E83DA508-23E6-9047-B473-6488C8A4C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2300288"/>
            <a:ext cx="21224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86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/>
              <a:t>When - Else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Footer Placeholder 3">
            <a:extLst>
              <a:ext uri="{FF2B5EF4-FFF2-40B4-BE49-F238E27FC236}">
                <a16:creationId xmlns:a16="http://schemas.microsoft.com/office/drawing/2014/main" id="{C0B50C7B-399C-EE44-AC54-CAEE982332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153AB886-613C-CD4B-8710-CA036D767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>
                <a:ea typeface="ＭＳ Ｐゴシック" panose="020B0600070205080204" pitchFamily="34" charset="-128"/>
              </a:rPr>
              <a:t>Tri-state Buffer entity (2)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4FB22AA8-F27C-5F42-B2FD-CABEAF7D67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3886200"/>
          </a:xfrm>
        </p:spPr>
        <p:txBody>
          <a:bodyPr/>
          <a:lstStyle/>
          <a:p>
            <a:pPr>
              <a:buFontTx/>
              <a:buNone/>
            </a:pPr>
            <a:endParaRPr lang="pl-PL" altLang="en-US" sz="22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ARCHITECTURE dataflow OF tri_state IS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BEGIN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    </a:t>
            </a:r>
            <a:r>
              <a:rPr lang="pl-PL" altLang="en-US" sz="2200" b="1">
                <a:solidFill>
                  <a:srgbClr val="800000"/>
                </a:solidFill>
                <a:ea typeface="ＭＳ Ｐゴシック" panose="020B0600070205080204" pitchFamily="34" charset="-128"/>
              </a:rPr>
              <a:t>f &lt;= x WHEN (e = ‘</a:t>
            </a:r>
            <a:r>
              <a:rPr lang="en-US" altLang="ja-JP" sz="2200" b="1">
                <a:solidFill>
                  <a:srgbClr val="800000"/>
                </a:solidFill>
                <a:ea typeface="ＭＳ Ｐゴシック" panose="020B0600070205080204" pitchFamily="34" charset="-128"/>
              </a:rPr>
              <a:t>1</a:t>
            </a:r>
            <a:r>
              <a:rPr lang="pl-PL" altLang="en-US" sz="2200" b="1">
                <a:solidFill>
                  <a:srgbClr val="800000"/>
                </a:solidFill>
                <a:ea typeface="ＭＳ Ｐゴシック" panose="020B0600070205080204" pitchFamily="34" charset="-128"/>
              </a:rPr>
              <a:t>’</a:t>
            </a:r>
            <a:r>
              <a:rPr lang="pl-PL" altLang="ja-JP" sz="2200" b="1">
                <a:solidFill>
                  <a:srgbClr val="800000"/>
                </a:solidFill>
                <a:ea typeface="ＭＳ Ｐゴシック" panose="020B0600070205080204" pitchFamily="34" charset="-128"/>
              </a:rPr>
              <a:t>) ELSE   </a:t>
            </a:r>
            <a:r>
              <a:rPr lang="pl-PL" altLang="en-US" sz="2200" b="1">
                <a:solidFill>
                  <a:srgbClr val="800000"/>
                </a:solidFill>
                <a:ea typeface="ＭＳ Ｐゴシック" panose="020B0600070205080204" pitchFamily="34" charset="-128"/>
              </a:rPr>
              <a:t>‘</a:t>
            </a:r>
            <a:r>
              <a:rPr lang="pl-PL" altLang="ja-JP" sz="2200" b="1">
                <a:solidFill>
                  <a:srgbClr val="800000"/>
                </a:solidFill>
                <a:ea typeface="ＭＳ Ｐゴシック" panose="020B0600070205080204" pitchFamily="34" charset="-128"/>
              </a:rPr>
              <a:t>Z</a:t>
            </a:r>
            <a:r>
              <a:rPr lang="pl-PL" altLang="en-US" sz="2200" b="1">
                <a:solidFill>
                  <a:srgbClr val="800000"/>
                </a:solidFill>
                <a:ea typeface="ＭＳ Ｐゴシック" panose="020B0600070205080204" pitchFamily="34" charset="-128"/>
              </a:rPr>
              <a:t>’</a:t>
            </a:r>
            <a:r>
              <a:rPr lang="pl-PL" altLang="ja-JP" sz="2200" b="1">
                <a:solidFill>
                  <a:srgbClr val="800000"/>
                </a:solidFill>
                <a:ea typeface="ＭＳ Ｐゴシック" panose="020B0600070205080204" pitchFamily="34" charset="-128"/>
              </a:rPr>
              <a:t>;</a:t>
            </a:r>
          </a:p>
          <a:p>
            <a:pPr>
              <a:buFontTx/>
              <a:buNone/>
            </a:pPr>
            <a:r>
              <a:rPr lang="pl-PL" altLang="en-US" sz="2200">
                <a:ea typeface="ＭＳ Ｐゴシック" panose="020B0600070205080204" pitchFamily="34" charset="-128"/>
              </a:rPr>
              <a:t>END dataflow;</a:t>
            </a:r>
          </a:p>
          <a:p>
            <a:pPr>
              <a:buFontTx/>
              <a:buNone/>
            </a:pPr>
            <a:endParaRPr lang="pl-PL" altLang="en-US" sz="22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endParaRPr lang="pl-PL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Footer Placeholder 1">
            <a:extLst>
              <a:ext uri="{FF2B5EF4-FFF2-40B4-BE49-F238E27FC236}">
                <a16:creationId xmlns:a16="http://schemas.microsoft.com/office/drawing/2014/main" id="{E118088A-8EFA-FE47-9FF0-15775F8585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147458" name="Picture 2" descr="crii_application_large_change">
            <a:extLst>
              <a:ext uri="{FF2B5EF4-FFF2-40B4-BE49-F238E27FC236}">
                <a16:creationId xmlns:a16="http://schemas.microsoft.com/office/drawing/2014/main" id="{5789E1EA-0C1D-DD49-9CFD-FAA66AB44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4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59" name="Text Box 3">
            <a:extLst>
              <a:ext uri="{FF2B5EF4-FFF2-40B4-BE49-F238E27FC236}">
                <a16:creationId xmlns:a16="http://schemas.microsoft.com/office/drawing/2014/main" id="{7C7B8B82-0809-F445-A740-F1D174CA6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600" b="1"/>
              <a:t>ROM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Footer Placeholder 3">
            <a:extLst>
              <a:ext uri="{FF2B5EF4-FFF2-40B4-BE49-F238E27FC236}">
                <a16:creationId xmlns:a16="http://schemas.microsoft.com/office/drawing/2014/main" id="{CA28191C-2437-7B45-AF12-91707DCF03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48482" name="Rectangle 3">
            <a:extLst>
              <a:ext uri="{FF2B5EF4-FFF2-40B4-BE49-F238E27FC236}">
                <a16:creationId xmlns:a16="http://schemas.microsoft.com/office/drawing/2014/main" id="{6253B7D2-FFEE-D949-9659-17F72E597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667000"/>
            <a:ext cx="22098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8483" name="Line 4">
            <a:extLst>
              <a:ext uri="{FF2B5EF4-FFF2-40B4-BE49-F238E27FC236}">
                <a16:creationId xmlns:a16="http://schemas.microsoft.com/office/drawing/2014/main" id="{539D1088-F57F-734C-BE08-3FD5F39732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1063" y="19589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84" name="Line 5">
            <a:extLst>
              <a:ext uri="{FF2B5EF4-FFF2-40B4-BE49-F238E27FC236}">
                <a16:creationId xmlns:a16="http://schemas.microsoft.com/office/drawing/2014/main" id="{A4CF8682-C875-714C-977A-DC8B59D74E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209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85" name="Text Box 6">
            <a:extLst>
              <a:ext uri="{FF2B5EF4-FFF2-40B4-BE49-F238E27FC236}">
                <a16:creationId xmlns:a16="http://schemas.microsoft.com/office/drawing/2014/main" id="{F6F40918-6757-D547-8E89-A82059CFE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038" y="20177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3</a:t>
            </a:r>
          </a:p>
        </p:txBody>
      </p:sp>
      <p:sp>
        <p:nvSpPr>
          <p:cNvPr id="148486" name="Line 7">
            <a:extLst>
              <a:ext uri="{FF2B5EF4-FFF2-40B4-BE49-F238E27FC236}">
                <a16:creationId xmlns:a16="http://schemas.microsoft.com/office/drawing/2014/main" id="{B43AA4CC-46DA-0147-BD02-E61AB2A0CEE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2025" y="481806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87" name="Line 8">
            <a:extLst>
              <a:ext uri="{FF2B5EF4-FFF2-40B4-BE49-F238E27FC236}">
                <a16:creationId xmlns:a16="http://schemas.microsoft.com/office/drawing/2014/main" id="{82C1EDEC-9030-1A4B-8662-7223DFC33C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52963" y="5068888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88" name="Text Box 9">
            <a:extLst>
              <a:ext uri="{FF2B5EF4-FFF2-40B4-BE49-F238E27FC236}">
                <a16:creationId xmlns:a16="http://schemas.microsoft.com/office/drawing/2014/main" id="{D73D4700-C3A4-074C-BF7B-88D3C3A1B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8768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 sz="1800">
                <a:cs typeface="Arial" panose="020B0604020202020204" pitchFamily="34" charset="0"/>
              </a:rPr>
              <a:t>16</a:t>
            </a:r>
          </a:p>
        </p:txBody>
      </p:sp>
      <p:sp>
        <p:nvSpPr>
          <p:cNvPr id="148489" name="Text Box 13">
            <a:extLst>
              <a:ext uri="{FF2B5EF4-FFF2-40B4-BE49-F238E27FC236}">
                <a16:creationId xmlns:a16="http://schemas.microsoft.com/office/drawing/2014/main" id="{FD45823E-C086-734A-84A3-98A3C6E8E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667000"/>
            <a:ext cx="85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>
                <a:cs typeface="Arial" panose="020B0604020202020204" pitchFamily="34" charset="0"/>
              </a:rPr>
              <a:t>Addr</a:t>
            </a:r>
          </a:p>
        </p:txBody>
      </p:sp>
      <p:sp>
        <p:nvSpPr>
          <p:cNvPr id="148490" name="Text Box 15">
            <a:extLst>
              <a:ext uri="{FF2B5EF4-FFF2-40B4-BE49-F238E27FC236}">
                <a16:creationId xmlns:a16="http://schemas.microsoft.com/office/drawing/2014/main" id="{BA5A6ED7-A12C-1848-B286-EA0A354FF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38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>
                <a:cs typeface="Arial" panose="020B0604020202020204" pitchFamily="34" charset="0"/>
              </a:rPr>
              <a:t>C</a:t>
            </a:r>
          </a:p>
        </p:txBody>
      </p:sp>
      <p:sp>
        <p:nvSpPr>
          <p:cNvPr id="148491" name="Text Box 16">
            <a:extLst>
              <a:ext uri="{FF2B5EF4-FFF2-40B4-BE49-F238E27FC236}">
                <a16:creationId xmlns:a16="http://schemas.microsoft.com/office/drawing/2014/main" id="{D11998C8-5E58-B04D-97A1-A355D3367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163888"/>
            <a:ext cx="2362200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200"/>
              <a:t>8x16</a:t>
            </a:r>
          </a:p>
          <a:p>
            <a:pPr algn="ctr">
              <a:spcBef>
                <a:spcPct val="0"/>
              </a:spcBef>
            </a:pPr>
            <a:r>
              <a:rPr lang="en-US" altLang="en-US" sz="3200"/>
              <a:t>ROM</a:t>
            </a:r>
            <a:endParaRPr lang="pl-PL" altLang="en-US" sz="3200"/>
          </a:p>
        </p:txBody>
      </p:sp>
      <p:sp>
        <p:nvSpPr>
          <p:cNvPr id="148492" name="Text Box 13">
            <a:extLst>
              <a:ext uri="{FF2B5EF4-FFF2-40B4-BE49-F238E27FC236}">
                <a16:creationId xmlns:a16="http://schemas.microsoft.com/office/drawing/2014/main" id="{DDC85EEE-112B-4F41-8A27-CE48FE58B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338638"/>
            <a:ext cx="838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kumimoji="0" lang="pl-PL" altLang="en-US">
                <a:cs typeface="Arial" panose="020B0604020202020204" pitchFamily="34" charset="0"/>
              </a:rPr>
              <a:t>Dout</a:t>
            </a:r>
          </a:p>
        </p:txBody>
      </p:sp>
      <p:sp>
        <p:nvSpPr>
          <p:cNvPr id="148493" name="Rectangle 2">
            <a:extLst>
              <a:ext uri="{FF2B5EF4-FFF2-40B4-BE49-F238E27FC236}">
                <a16:creationId xmlns:a16="http://schemas.microsoft.com/office/drawing/2014/main" id="{AA78EE0C-5FF8-944E-BB5D-6F678751EC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906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ROM 8x16 example (1)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2">
            <a:extLst>
              <a:ext uri="{FF2B5EF4-FFF2-40B4-BE49-F238E27FC236}">
                <a16:creationId xmlns:a16="http://schemas.microsoft.com/office/drawing/2014/main" id="{691F4B97-6FD9-A44A-83D8-5CEA2156E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906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ROM 8x16 example (2)</a:t>
            </a:r>
          </a:p>
        </p:txBody>
      </p:sp>
      <p:sp>
        <p:nvSpPr>
          <p:cNvPr id="149506" name="Rectangle 3">
            <a:extLst>
              <a:ext uri="{FF2B5EF4-FFF2-40B4-BE49-F238E27FC236}">
                <a16:creationId xmlns:a16="http://schemas.microsoft.com/office/drawing/2014/main" id="{38BDD1D5-7370-5641-ABEB-CD7BCDECB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285875"/>
            <a:ext cx="8382000" cy="5029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LIBRARY ieee;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USE ieee.std_logic_1164.all;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solidFill>
                  <a:srgbClr val="A50021"/>
                </a:solidFill>
                <a:ea typeface="ＭＳ Ｐゴシック" panose="020B0600070205080204" pitchFamily="34" charset="-128"/>
              </a:rPr>
              <a:t>USE ieee.</a:t>
            </a:r>
            <a:r>
              <a:rPr lang="en-US" altLang="en-US" sz="1800" b="1">
                <a:solidFill>
                  <a:srgbClr val="A50021"/>
                </a:solidFill>
                <a:ea typeface="ＭＳ Ｐゴシック" panose="020B0600070205080204" pitchFamily="34" charset="-128"/>
              </a:rPr>
              <a:t>numeric_std</a:t>
            </a:r>
            <a:r>
              <a:rPr lang="pl-PL" altLang="en-US" sz="1800" b="1">
                <a:solidFill>
                  <a:srgbClr val="A50021"/>
                </a:solidFill>
                <a:ea typeface="ＭＳ Ｐゴシック" panose="020B0600070205080204" pitchFamily="34" charset="-128"/>
              </a:rPr>
              <a:t>.all;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ENTITY rom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		PORT (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			 Addr : IN </a:t>
            </a:r>
            <a:r>
              <a:rPr lang="pl-PL" altLang="en-US" sz="1800" b="1">
                <a:solidFill>
                  <a:srgbClr val="990033"/>
                </a:solidFill>
                <a:ea typeface="ＭＳ Ｐゴシック" panose="020B0600070205080204" pitchFamily="34" charset="-128"/>
              </a:rPr>
              <a:t>STD_LOGIC_VECTOR</a:t>
            </a:r>
            <a:r>
              <a:rPr lang="pl-PL" altLang="en-US" sz="1800">
                <a:ea typeface="ＭＳ Ｐゴシック" panose="020B0600070205080204" pitchFamily="34" charset="-128"/>
              </a:rPr>
              <a:t>(2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			 Dout : OUT STD_LOGIC_VECTOR(15 DOWNTO 0)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		     );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END rom;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3">
            <a:extLst>
              <a:ext uri="{FF2B5EF4-FFF2-40B4-BE49-F238E27FC236}">
                <a16:creationId xmlns:a16="http://schemas.microsoft.com/office/drawing/2014/main" id="{1E69D4E2-F01C-CE41-AD64-0180D0EA96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675" y="1152525"/>
            <a:ext cx="8991600" cy="5029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ARCHITECTURE dataflow OF rom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SIGNAL temp: INTEGER RANGE 0 TO 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7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TYPE vector_array IS ARRAY (0 to 7) OF STD_LOGIC_VECTOR(15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CONSTANT memory : vector_array :=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(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”</a:t>
            </a:r>
            <a:r>
              <a:rPr lang="en-US" altLang="ja-JP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800A</a:t>
            </a:r>
            <a:r>
              <a:rPr lang="pl-PL" altLang="ja-JP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D459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A870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7853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	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650D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642F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F742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F548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);</a:t>
            </a:r>
            <a:r>
              <a:rPr lang="pl-PL" altLang="en-US" sz="1800">
                <a:ea typeface="ＭＳ Ｐゴシック" panose="020B0600070205080204" pitchFamily="34" charset="-128"/>
              </a:rPr>
              <a:t>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BEGIN</a:t>
            </a:r>
            <a:br>
              <a:rPr lang="pl-PL" altLang="en-US" sz="1800">
                <a:ea typeface="ＭＳ Ｐゴシック" panose="020B0600070205080204" pitchFamily="34" charset="-128"/>
              </a:rPr>
            </a:br>
            <a:endParaRPr lang="pl-PL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	 </a:t>
            </a:r>
            <a:r>
              <a:rPr lang="pl-PL" altLang="en-US" sz="1800" b="1">
                <a:solidFill>
                  <a:srgbClr val="990033"/>
                </a:solidFill>
                <a:ea typeface="ＭＳ Ｐゴシック" panose="020B0600070205080204" pitchFamily="34" charset="-128"/>
              </a:rPr>
              <a:t>temp &lt;= </a:t>
            </a:r>
            <a:r>
              <a:rPr lang="en-US" altLang="en-US" sz="1800" b="1">
                <a:solidFill>
                  <a:srgbClr val="990033"/>
                </a:solidFill>
                <a:ea typeface="ＭＳ Ｐゴシック" panose="020B0600070205080204" pitchFamily="34" charset="-128"/>
              </a:rPr>
              <a:t>to</a:t>
            </a:r>
            <a:r>
              <a:rPr lang="pl-PL" altLang="en-US" sz="1800" b="1">
                <a:solidFill>
                  <a:srgbClr val="990033"/>
                </a:solidFill>
                <a:ea typeface="ＭＳ Ｐゴシック" panose="020B0600070205080204" pitchFamily="34" charset="-128"/>
              </a:rPr>
              <a:t>_integer(unsigned(Addr));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  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    Dout &lt;= memory(temp);</a:t>
            </a:r>
            <a:b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endParaRPr lang="pl-PL" altLang="en-US" sz="1800">
              <a:solidFill>
                <a:srgbClr val="800000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END dataflow;</a:t>
            </a:r>
            <a:endParaRPr lang="pl-PL" altLang="en-US" sz="800">
              <a:ea typeface="ＭＳ Ｐゴシック" panose="020B0600070205080204" pitchFamily="34" charset="-128"/>
            </a:endParaRPr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24755EE5-207E-A24F-AA77-CEE9C7416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906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ROM 8x16 example (3)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3" name="Rectangle 3">
            <a:extLst>
              <a:ext uri="{FF2B5EF4-FFF2-40B4-BE49-F238E27FC236}">
                <a16:creationId xmlns:a16="http://schemas.microsoft.com/office/drawing/2014/main" id="{7F496A28-9483-6045-AF66-6BEC35AC8F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675" y="1152525"/>
            <a:ext cx="8991600" cy="5029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ARCHITECTURE dataflow OF rom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TYPE vector_array IS ARRAY (0 to 7) OF STD_LOGIC_VECTOR(15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CONSTANT memory : vector_array :=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(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ja-JP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ja-JP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800A</a:t>
            </a:r>
            <a:r>
              <a:rPr lang="pl-PL" altLang="ja-JP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D459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A870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7853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	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650D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642F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F742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					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X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F548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"</a:t>
            </a:r>
            <a:r>
              <a:rPr lang="en-US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);</a:t>
            </a:r>
            <a:r>
              <a:rPr lang="pl-PL" altLang="en-US" sz="1800">
                <a:ea typeface="ＭＳ Ｐゴシック" panose="020B0600070205080204" pitchFamily="34" charset="-128"/>
              </a:rPr>
              <a:t>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BEGIN</a:t>
            </a:r>
            <a:br>
              <a:rPr lang="pl-PL" altLang="en-US" sz="1800">
                <a:ea typeface="ＭＳ Ｐゴシック" panose="020B0600070205080204" pitchFamily="34" charset="-128"/>
              </a:rPr>
            </a:br>
            <a:endParaRPr lang="pl-PL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    Dout &lt;= memory(</a:t>
            </a:r>
            <a:r>
              <a:rPr lang="en-US" altLang="en-US" sz="1800" b="1">
                <a:solidFill>
                  <a:srgbClr val="990033"/>
                </a:solidFill>
                <a:ea typeface="ＭＳ Ｐゴシック" panose="020B0600070205080204" pitchFamily="34" charset="-128"/>
              </a:rPr>
              <a:t>to</a:t>
            </a:r>
            <a:r>
              <a:rPr lang="pl-PL" altLang="en-US" sz="1800" b="1">
                <a:solidFill>
                  <a:srgbClr val="990033"/>
                </a:solidFill>
                <a:ea typeface="ＭＳ Ｐゴシック" panose="020B0600070205080204" pitchFamily="34" charset="-128"/>
              </a:rPr>
              <a:t>_integer(unsigned(Addr))</a:t>
            </a:r>
            <a: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  <a:t>);</a:t>
            </a:r>
            <a:br>
              <a:rPr lang="pl-PL" altLang="en-US" sz="18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endParaRPr lang="pl-PL" altLang="en-US" sz="1800">
              <a:solidFill>
                <a:srgbClr val="800000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END dataflow;</a:t>
            </a:r>
            <a:endParaRPr lang="pl-PL" altLang="en-US" sz="800">
              <a:ea typeface="ＭＳ Ｐゴシック" panose="020B0600070205080204" pitchFamily="34" charset="-128"/>
            </a:endParaRPr>
          </a:p>
        </p:txBody>
      </p:sp>
      <p:sp>
        <p:nvSpPr>
          <p:cNvPr id="340994" name="Rectangle 2">
            <a:extLst>
              <a:ext uri="{FF2B5EF4-FFF2-40B4-BE49-F238E27FC236}">
                <a16:creationId xmlns:a16="http://schemas.microsoft.com/office/drawing/2014/main" id="{BC5EC676-438A-4940-B2FA-2016B404DD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906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ROM 8x16 example (4)</a:t>
            </a:r>
          </a:p>
        </p:txBody>
      </p:sp>
    </p:spTree>
    <p:extLst>
      <p:ext uri="{BB962C8B-B14F-4D97-AF65-F5344CB8AC3E}">
        <p14:creationId xmlns:p14="http://schemas.microsoft.com/office/powerpoint/2010/main" val="338785513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Footer Placeholder 1">
            <a:extLst>
              <a:ext uri="{FF2B5EF4-FFF2-40B4-BE49-F238E27FC236}">
                <a16:creationId xmlns:a16="http://schemas.microsoft.com/office/drawing/2014/main" id="{0C6E5F4C-4C49-1F4B-96AA-26CE51E34E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151554" name="Picture 3" descr="crii_application_large_change">
            <a:extLst>
              <a:ext uri="{FF2B5EF4-FFF2-40B4-BE49-F238E27FC236}">
                <a16:creationId xmlns:a16="http://schemas.microsoft.com/office/drawing/2014/main" id="{06782293-A032-3B4A-980A-1653929DF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5" name="Text Box 2">
            <a:extLst>
              <a:ext uri="{FF2B5EF4-FFF2-40B4-BE49-F238E27FC236}">
                <a16:creationId xmlns:a16="http://schemas.microsoft.com/office/drawing/2014/main" id="{8EE27882-BBCE-B446-B975-F147B9AD7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2084388"/>
            <a:ext cx="5491162" cy="289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b="1">
                <a:solidFill>
                  <a:srgbClr val="333399"/>
                </a:solidFill>
              </a:rPr>
              <a:t>Describing</a:t>
            </a:r>
          </a:p>
          <a:p>
            <a:pPr algn="ctr"/>
            <a:r>
              <a:rPr lang="en-US" altLang="en-US" sz="4000" b="1">
                <a:solidFill>
                  <a:srgbClr val="333399"/>
                </a:solidFill>
              </a:rPr>
              <a:t>Combinational Logic</a:t>
            </a:r>
          </a:p>
          <a:p>
            <a:pPr algn="ctr"/>
            <a:r>
              <a:rPr lang="en-US" altLang="en-US" sz="4000" b="1">
                <a:solidFill>
                  <a:srgbClr val="333399"/>
                </a:solidFill>
              </a:rPr>
              <a:t>Using </a:t>
            </a:r>
          </a:p>
          <a:p>
            <a:pPr algn="ctr"/>
            <a:r>
              <a:rPr lang="en-US" altLang="en-US" sz="4000" b="1">
                <a:solidFill>
                  <a:srgbClr val="333399"/>
                </a:solidFill>
              </a:rPr>
              <a:t>Dataflow Design Style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Footer Placeholder 1">
            <a:extLst>
              <a:ext uri="{FF2B5EF4-FFF2-40B4-BE49-F238E27FC236}">
                <a16:creationId xmlns:a16="http://schemas.microsoft.com/office/drawing/2014/main" id="{1184DE11-4929-7F4B-AF60-EFFEEA97E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52578" name="Text Box 2">
            <a:extLst>
              <a:ext uri="{FF2B5EF4-FFF2-40B4-BE49-F238E27FC236}">
                <a16:creationId xmlns:a16="http://schemas.microsoft.com/office/drawing/2014/main" id="{EAC45146-C0B1-3943-8D1F-430EDD4FF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956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600" b="1"/>
              <a:t>MLU Example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1" name="Picture 5">
            <a:extLst>
              <a:ext uri="{FF2B5EF4-FFF2-40B4-BE49-F238E27FC236}">
                <a16:creationId xmlns:a16="http://schemas.microsoft.com/office/drawing/2014/main" id="{9EB81E6A-53C3-8741-A3B2-D4FCCA32D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490913"/>
            <a:ext cx="2476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02" name="Picture 2">
            <a:extLst>
              <a:ext uri="{FF2B5EF4-FFF2-40B4-BE49-F238E27FC236}">
                <a16:creationId xmlns:a16="http://schemas.microsoft.com/office/drawing/2014/main" id="{BCEE7026-03E9-EC4D-AF0A-DEB8D3C39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43313"/>
            <a:ext cx="3714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3" name="Rectangle 2">
            <a:extLst>
              <a:ext uri="{FF2B5EF4-FFF2-40B4-BE49-F238E27FC236}">
                <a16:creationId xmlns:a16="http://schemas.microsoft.com/office/drawing/2014/main" id="{0DF81342-7D90-094A-B19C-B9B13BBCF8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MLU Block Diagram</a:t>
            </a:r>
          </a:p>
        </p:txBody>
      </p:sp>
      <p:sp>
        <p:nvSpPr>
          <p:cNvPr id="153604" name="AutoShape 5">
            <a:extLst>
              <a:ext uri="{FF2B5EF4-FFF2-40B4-BE49-F238E27FC236}">
                <a16:creationId xmlns:a16="http://schemas.microsoft.com/office/drawing/2014/main" id="{93B4E8E9-BDDD-5E4A-BAF4-B77A8E0C1A8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81000" y="1676400"/>
            <a:ext cx="96012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05" name="Line 8">
            <a:extLst>
              <a:ext uri="{FF2B5EF4-FFF2-40B4-BE49-F238E27FC236}">
                <a16:creationId xmlns:a16="http://schemas.microsoft.com/office/drawing/2014/main" id="{617C3436-6317-6546-A545-232C23EDF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4475" y="2033588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06" name="Freeform 9">
            <a:extLst>
              <a:ext uri="{FF2B5EF4-FFF2-40B4-BE49-F238E27FC236}">
                <a16:creationId xmlns:a16="http://schemas.microsoft.com/office/drawing/2014/main" id="{A31219E2-4E96-0F4F-92B0-C67AA768F096}"/>
              </a:ext>
            </a:extLst>
          </p:cNvPr>
          <p:cNvSpPr>
            <a:spLocks/>
          </p:cNvSpPr>
          <p:nvPr/>
        </p:nvSpPr>
        <p:spPr bwMode="auto">
          <a:xfrm>
            <a:off x="1597025" y="2009775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07" name="Line 10">
            <a:extLst>
              <a:ext uri="{FF2B5EF4-FFF2-40B4-BE49-F238E27FC236}">
                <a16:creationId xmlns:a16="http://schemas.microsoft.com/office/drawing/2014/main" id="{19CCBC53-3C11-8B40-892E-6EF0F3CED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152650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08" name="Freeform 11">
            <a:extLst>
              <a:ext uri="{FF2B5EF4-FFF2-40B4-BE49-F238E27FC236}">
                <a16:creationId xmlns:a16="http://schemas.microsoft.com/office/drawing/2014/main" id="{F15F7089-6107-3946-9284-D2777CD7B240}"/>
              </a:ext>
            </a:extLst>
          </p:cNvPr>
          <p:cNvSpPr>
            <a:spLocks/>
          </p:cNvSpPr>
          <p:nvPr/>
        </p:nvSpPr>
        <p:spPr bwMode="auto">
          <a:xfrm>
            <a:off x="2243138" y="2128838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09" name="Line 12">
            <a:extLst>
              <a:ext uri="{FF2B5EF4-FFF2-40B4-BE49-F238E27FC236}">
                <a16:creationId xmlns:a16="http://schemas.microsoft.com/office/drawing/2014/main" id="{E22F66FF-6BD0-2F43-8561-54EE136FB2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4475" y="2271713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10" name="Freeform 13">
            <a:extLst>
              <a:ext uri="{FF2B5EF4-FFF2-40B4-BE49-F238E27FC236}">
                <a16:creationId xmlns:a16="http://schemas.microsoft.com/office/drawing/2014/main" id="{F8665CB8-52B8-2144-8EA3-24400A80CD99}"/>
              </a:ext>
            </a:extLst>
          </p:cNvPr>
          <p:cNvSpPr>
            <a:spLocks/>
          </p:cNvSpPr>
          <p:nvPr/>
        </p:nvSpPr>
        <p:spPr bwMode="auto">
          <a:xfrm>
            <a:off x="1597025" y="2247900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1" name="Line 16">
            <a:extLst>
              <a:ext uri="{FF2B5EF4-FFF2-40B4-BE49-F238E27FC236}">
                <a16:creationId xmlns:a16="http://schemas.microsoft.com/office/drawing/2014/main" id="{E56C920E-58A0-7446-86FA-A1986EE0E7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30400" y="2392363"/>
            <a:ext cx="1588" cy="119062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12" name="Freeform 17">
            <a:extLst>
              <a:ext uri="{FF2B5EF4-FFF2-40B4-BE49-F238E27FC236}">
                <a16:creationId xmlns:a16="http://schemas.microsoft.com/office/drawing/2014/main" id="{F6C8B3B5-DD57-7242-9FB4-B6CADBCC7E43}"/>
              </a:ext>
            </a:extLst>
          </p:cNvPr>
          <p:cNvSpPr>
            <a:spLocks/>
          </p:cNvSpPr>
          <p:nvPr/>
        </p:nvSpPr>
        <p:spPr bwMode="auto">
          <a:xfrm>
            <a:off x="1909763" y="2451100"/>
            <a:ext cx="52387" cy="36513"/>
          </a:xfrm>
          <a:custGeom>
            <a:avLst/>
            <a:gdLst>
              <a:gd name="T0" fmla="*/ 2147483647 w 33"/>
              <a:gd name="T1" fmla="*/ 0 h 23"/>
              <a:gd name="T2" fmla="*/ 2147483647 w 33"/>
              <a:gd name="T3" fmla="*/ 2147483647 h 23"/>
              <a:gd name="T4" fmla="*/ 0 w 33"/>
              <a:gd name="T5" fmla="*/ 2147483647 h 23"/>
              <a:gd name="T6" fmla="*/ 2147483647 w 33"/>
              <a:gd name="T7" fmla="*/ 0 h 23"/>
              <a:gd name="T8" fmla="*/ 0 60000 65536"/>
              <a:gd name="T9" fmla="*/ 0 60000 65536"/>
              <a:gd name="T10" fmla="*/ 0 60000 65536"/>
              <a:gd name="T11" fmla="*/ 0 60000 65536"/>
              <a:gd name="T12" fmla="*/ 0 w 33"/>
              <a:gd name="T13" fmla="*/ 0 h 23"/>
              <a:gd name="T14" fmla="*/ 33 w 33"/>
              <a:gd name="T15" fmla="*/ 23 h 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" h="23">
                <a:moveTo>
                  <a:pt x="13" y="0"/>
                </a:moveTo>
                <a:lnTo>
                  <a:pt x="33" y="23"/>
                </a:lnTo>
                <a:lnTo>
                  <a:pt x="0" y="23"/>
                </a:lnTo>
                <a:lnTo>
                  <a:pt x="13" y="0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3" name="Line 19">
            <a:extLst>
              <a:ext uri="{FF2B5EF4-FFF2-40B4-BE49-F238E27FC236}">
                <a16:creationId xmlns:a16="http://schemas.microsoft.com/office/drawing/2014/main" id="{311F1133-C288-D444-9CCB-7FD469512A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4475" y="4298950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14" name="Freeform 20">
            <a:extLst>
              <a:ext uri="{FF2B5EF4-FFF2-40B4-BE49-F238E27FC236}">
                <a16:creationId xmlns:a16="http://schemas.microsoft.com/office/drawing/2014/main" id="{D51FA417-DCA9-3442-B99F-425CF49661C4}"/>
              </a:ext>
            </a:extLst>
          </p:cNvPr>
          <p:cNvSpPr>
            <a:spLocks/>
          </p:cNvSpPr>
          <p:nvPr/>
        </p:nvSpPr>
        <p:spPr bwMode="auto">
          <a:xfrm>
            <a:off x="1597025" y="4275138"/>
            <a:ext cx="20638" cy="58737"/>
          </a:xfrm>
          <a:custGeom>
            <a:avLst/>
            <a:gdLst>
              <a:gd name="T0" fmla="*/ 2147483647 w 13"/>
              <a:gd name="T1" fmla="*/ 2147483647 h 37"/>
              <a:gd name="T2" fmla="*/ 0 w 13"/>
              <a:gd name="T3" fmla="*/ 2147483647 h 37"/>
              <a:gd name="T4" fmla="*/ 0 w 13"/>
              <a:gd name="T5" fmla="*/ 0 h 37"/>
              <a:gd name="T6" fmla="*/ 2147483647 w 13"/>
              <a:gd name="T7" fmla="*/ 2147483647 h 37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7"/>
              <a:gd name="T14" fmla="*/ 13 w 13"/>
              <a:gd name="T15" fmla="*/ 37 h 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7">
                <a:moveTo>
                  <a:pt x="13" y="15"/>
                </a:moveTo>
                <a:lnTo>
                  <a:pt x="0" y="37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5" name="Line 21">
            <a:extLst>
              <a:ext uri="{FF2B5EF4-FFF2-40B4-BE49-F238E27FC236}">
                <a16:creationId xmlns:a16="http://schemas.microsoft.com/office/drawing/2014/main" id="{85D57B00-15E6-B445-989A-A3FC443097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4418013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16" name="Freeform 22">
            <a:extLst>
              <a:ext uri="{FF2B5EF4-FFF2-40B4-BE49-F238E27FC236}">
                <a16:creationId xmlns:a16="http://schemas.microsoft.com/office/drawing/2014/main" id="{31568E75-9593-3640-B116-93C83A9F8F2A}"/>
              </a:ext>
            </a:extLst>
          </p:cNvPr>
          <p:cNvSpPr>
            <a:spLocks/>
          </p:cNvSpPr>
          <p:nvPr/>
        </p:nvSpPr>
        <p:spPr bwMode="auto">
          <a:xfrm>
            <a:off x="2243138" y="4394200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7" name="Line 23">
            <a:extLst>
              <a:ext uri="{FF2B5EF4-FFF2-40B4-BE49-F238E27FC236}">
                <a16:creationId xmlns:a16="http://schemas.microsoft.com/office/drawing/2014/main" id="{0AB68221-1181-4D4C-A380-F4426526B9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4475" y="4537075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18" name="Freeform 24">
            <a:extLst>
              <a:ext uri="{FF2B5EF4-FFF2-40B4-BE49-F238E27FC236}">
                <a16:creationId xmlns:a16="http://schemas.microsoft.com/office/drawing/2014/main" id="{50FA8636-5E13-9B4B-B0A5-46814E0E918C}"/>
              </a:ext>
            </a:extLst>
          </p:cNvPr>
          <p:cNvSpPr>
            <a:spLocks/>
          </p:cNvSpPr>
          <p:nvPr/>
        </p:nvSpPr>
        <p:spPr bwMode="auto">
          <a:xfrm>
            <a:off x="1597025" y="4513263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9" name="Line 27">
            <a:extLst>
              <a:ext uri="{FF2B5EF4-FFF2-40B4-BE49-F238E27FC236}">
                <a16:creationId xmlns:a16="http://schemas.microsoft.com/office/drawing/2014/main" id="{9C3342D0-15EA-654E-A62E-6185C4441F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30400" y="4656138"/>
            <a:ext cx="1588" cy="119062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20" name="Freeform 28">
            <a:extLst>
              <a:ext uri="{FF2B5EF4-FFF2-40B4-BE49-F238E27FC236}">
                <a16:creationId xmlns:a16="http://schemas.microsoft.com/office/drawing/2014/main" id="{A063C513-E267-824E-A3A2-B5561395A348}"/>
              </a:ext>
            </a:extLst>
          </p:cNvPr>
          <p:cNvSpPr>
            <a:spLocks/>
          </p:cNvSpPr>
          <p:nvPr/>
        </p:nvSpPr>
        <p:spPr bwMode="auto">
          <a:xfrm>
            <a:off x="1909763" y="4716463"/>
            <a:ext cx="52387" cy="34925"/>
          </a:xfrm>
          <a:custGeom>
            <a:avLst/>
            <a:gdLst>
              <a:gd name="T0" fmla="*/ 2147483647 w 33"/>
              <a:gd name="T1" fmla="*/ 0 h 22"/>
              <a:gd name="T2" fmla="*/ 2147483647 w 33"/>
              <a:gd name="T3" fmla="*/ 2147483647 h 22"/>
              <a:gd name="T4" fmla="*/ 0 w 33"/>
              <a:gd name="T5" fmla="*/ 2147483647 h 22"/>
              <a:gd name="T6" fmla="*/ 2147483647 w 33"/>
              <a:gd name="T7" fmla="*/ 0 h 22"/>
              <a:gd name="T8" fmla="*/ 0 60000 65536"/>
              <a:gd name="T9" fmla="*/ 0 60000 65536"/>
              <a:gd name="T10" fmla="*/ 0 60000 65536"/>
              <a:gd name="T11" fmla="*/ 0 60000 65536"/>
              <a:gd name="T12" fmla="*/ 0 w 33"/>
              <a:gd name="T13" fmla="*/ 0 h 22"/>
              <a:gd name="T14" fmla="*/ 33 w 33"/>
              <a:gd name="T15" fmla="*/ 22 h 2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" h="22">
                <a:moveTo>
                  <a:pt x="13" y="0"/>
                </a:moveTo>
                <a:lnTo>
                  <a:pt x="33" y="22"/>
                </a:lnTo>
                <a:lnTo>
                  <a:pt x="0" y="22"/>
                </a:lnTo>
                <a:lnTo>
                  <a:pt x="13" y="0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1" name="Freeform 29">
            <a:extLst>
              <a:ext uri="{FF2B5EF4-FFF2-40B4-BE49-F238E27FC236}">
                <a16:creationId xmlns:a16="http://schemas.microsoft.com/office/drawing/2014/main" id="{FB8C8900-C9A1-3E49-B280-2E6724D05376}"/>
              </a:ext>
            </a:extLst>
          </p:cNvPr>
          <p:cNvSpPr>
            <a:spLocks/>
          </p:cNvSpPr>
          <p:nvPr/>
        </p:nvSpPr>
        <p:spPr bwMode="auto">
          <a:xfrm>
            <a:off x="419100" y="4359275"/>
            <a:ext cx="157163" cy="119063"/>
          </a:xfrm>
          <a:custGeom>
            <a:avLst/>
            <a:gdLst>
              <a:gd name="T0" fmla="*/ 0 w 99"/>
              <a:gd name="T1" fmla="*/ 0 h 75"/>
              <a:gd name="T2" fmla="*/ 0 w 99"/>
              <a:gd name="T3" fmla="*/ 2147483647 h 75"/>
              <a:gd name="T4" fmla="*/ 2147483647 w 99"/>
              <a:gd name="T5" fmla="*/ 2147483647 h 75"/>
              <a:gd name="T6" fmla="*/ 2147483647 w 99"/>
              <a:gd name="T7" fmla="*/ 2147483647 h 75"/>
              <a:gd name="T8" fmla="*/ 2147483647 w 99"/>
              <a:gd name="T9" fmla="*/ 0 h 75"/>
              <a:gd name="T10" fmla="*/ 0 w 99"/>
              <a:gd name="T11" fmla="*/ 0 h 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9"/>
              <a:gd name="T19" fmla="*/ 0 h 75"/>
              <a:gd name="T20" fmla="*/ 99 w 99"/>
              <a:gd name="T21" fmla="*/ 75 h 7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9" h="75">
                <a:moveTo>
                  <a:pt x="0" y="0"/>
                </a:moveTo>
                <a:lnTo>
                  <a:pt x="0" y="75"/>
                </a:lnTo>
                <a:lnTo>
                  <a:pt x="66" y="75"/>
                </a:lnTo>
                <a:lnTo>
                  <a:pt x="99" y="37"/>
                </a:lnTo>
                <a:lnTo>
                  <a:pt x="66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C0"/>
          </a:solidFill>
          <a:ln w="0">
            <a:solidFill>
              <a:srgbClr val="405C5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2" name="Line 30">
            <a:extLst>
              <a:ext uri="{FF2B5EF4-FFF2-40B4-BE49-F238E27FC236}">
                <a16:creationId xmlns:a16="http://schemas.microsoft.com/office/drawing/2014/main" id="{E2442E27-D23F-524F-867C-1651BC0A40B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263" y="4418013"/>
            <a:ext cx="103187" cy="1587"/>
          </a:xfrm>
          <a:prstGeom prst="line">
            <a:avLst/>
          </a:prstGeom>
          <a:noFill/>
          <a:ln w="0">
            <a:solidFill>
              <a:srgbClr val="405C5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23" name="Rectangle 31">
            <a:extLst>
              <a:ext uri="{FF2B5EF4-FFF2-40B4-BE49-F238E27FC236}">
                <a16:creationId xmlns:a16="http://schemas.microsoft.com/office/drawing/2014/main" id="{B86041D6-C11A-0346-B232-1888D37EB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322763"/>
            <a:ext cx="1143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24" name="Rectangle 32">
            <a:extLst>
              <a:ext uri="{FF2B5EF4-FFF2-40B4-BE49-F238E27FC236}">
                <a16:creationId xmlns:a16="http://schemas.microsoft.com/office/drawing/2014/main" id="{FCC90C3C-D84D-1B4D-8A0A-CB1029663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297363"/>
            <a:ext cx="1984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00C0"/>
                </a:solidFill>
                <a:cs typeface="Arial" panose="020B0604020202020204" pitchFamily="34" charset="0"/>
              </a:rPr>
              <a:t>B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625" name="Freeform 33">
            <a:extLst>
              <a:ext uri="{FF2B5EF4-FFF2-40B4-BE49-F238E27FC236}">
                <a16:creationId xmlns:a16="http://schemas.microsoft.com/office/drawing/2014/main" id="{64E559B9-1402-DE41-A211-A14ED15D94EA}"/>
              </a:ext>
            </a:extLst>
          </p:cNvPr>
          <p:cNvSpPr>
            <a:spLocks/>
          </p:cNvSpPr>
          <p:nvPr/>
        </p:nvSpPr>
        <p:spPr bwMode="auto">
          <a:xfrm>
            <a:off x="419100" y="2093913"/>
            <a:ext cx="157163" cy="119062"/>
          </a:xfrm>
          <a:custGeom>
            <a:avLst/>
            <a:gdLst>
              <a:gd name="T0" fmla="*/ 0 w 99"/>
              <a:gd name="T1" fmla="*/ 0 h 75"/>
              <a:gd name="T2" fmla="*/ 0 w 99"/>
              <a:gd name="T3" fmla="*/ 2147483647 h 75"/>
              <a:gd name="T4" fmla="*/ 2147483647 w 99"/>
              <a:gd name="T5" fmla="*/ 2147483647 h 75"/>
              <a:gd name="T6" fmla="*/ 2147483647 w 99"/>
              <a:gd name="T7" fmla="*/ 2147483647 h 75"/>
              <a:gd name="T8" fmla="*/ 2147483647 w 99"/>
              <a:gd name="T9" fmla="*/ 0 h 75"/>
              <a:gd name="T10" fmla="*/ 0 w 99"/>
              <a:gd name="T11" fmla="*/ 0 h 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9"/>
              <a:gd name="T19" fmla="*/ 0 h 75"/>
              <a:gd name="T20" fmla="*/ 99 w 99"/>
              <a:gd name="T21" fmla="*/ 75 h 7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9" h="75">
                <a:moveTo>
                  <a:pt x="0" y="0"/>
                </a:moveTo>
                <a:lnTo>
                  <a:pt x="0" y="75"/>
                </a:lnTo>
                <a:lnTo>
                  <a:pt x="66" y="75"/>
                </a:lnTo>
                <a:lnTo>
                  <a:pt x="99" y="37"/>
                </a:lnTo>
                <a:lnTo>
                  <a:pt x="66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C0"/>
          </a:solidFill>
          <a:ln w="0">
            <a:solidFill>
              <a:srgbClr val="405C5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6" name="Line 34">
            <a:extLst>
              <a:ext uri="{FF2B5EF4-FFF2-40B4-BE49-F238E27FC236}">
                <a16:creationId xmlns:a16="http://schemas.microsoft.com/office/drawing/2014/main" id="{DA150AF3-947E-8649-B529-BE37DA83C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263" y="2152650"/>
            <a:ext cx="103187" cy="1588"/>
          </a:xfrm>
          <a:prstGeom prst="line">
            <a:avLst/>
          </a:prstGeom>
          <a:noFill/>
          <a:ln w="0">
            <a:solidFill>
              <a:srgbClr val="405C5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27" name="Rectangle 35">
            <a:extLst>
              <a:ext uri="{FF2B5EF4-FFF2-40B4-BE49-F238E27FC236}">
                <a16:creationId xmlns:a16="http://schemas.microsoft.com/office/drawing/2014/main" id="{90D98020-059D-4844-A2FA-2C42B911A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057400"/>
            <a:ext cx="1143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28" name="Rectangle 36">
            <a:extLst>
              <a:ext uri="{FF2B5EF4-FFF2-40B4-BE49-F238E27FC236}">
                <a16:creationId xmlns:a16="http://schemas.microsoft.com/office/drawing/2014/main" id="{55A9824B-0A9B-DA4F-8920-922866169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2011363"/>
            <a:ext cx="19843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00C0"/>
                </a:solidFill>
                <a:cs typeface="Arial" panose="020B0604020202020204" pitchFamily="34" charset="0"/>
              </a:rPr>
              <a:t>A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629" name="Line 37">
            <a:extLst>
              <a:ext uri="{FF2B5EF4-FFF2-40B4-BE49-F238E27FC236}">
                <a16:creationId xmlns:a16="http://schemas.microsoft.com/office/drawing/2014/main" id="{CBF410DC-D3E6-1544-B633-CE9D8661E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0" y="2271713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0" name="Freeform 38">
            <a:extLst>
              <a:ext uri="{FF2B5EF4-FFF2-40B4-BE49-F238E27FC236}">
                <a16:creationId xmlns:a16="http://schemas.microsoft.com/office/drawing/2014/main" id="{68E156CA-92BD-2A4F-BF19-B2579F66E6FE}"/>
              </a:ext>
            </a:extLst>
          </p:cNvPr>
          <p:cNvSpPr>
            <a:spLocks/>
          </p:cNvSpPr>
          <p:nvPr/>
        </p:nvSpPr>
        <p:spPr bwMode="auto">
          <a:xfrm>
            <a:off x="971550" y="2247900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1" name="Line 39">
            <a:extLst>
              <a:ext uri="{FF2B5EF4-FFF2-40B4-BE49-F238E27FC236}">
                <a16:creationId xmlns:a16="http://schemas.microsoft.com/office/drawing/2014/main" id="{A57DAC87-1E51-DA4C-88F6-CF02057231E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04925" y="2271713"/>
            <a:ext cx="209550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2" name="Freeform 40">
            <a:extLst>
              <a:ext uri="{FF2B5EF4-FFF2-40B4-BE49-F238E27FC236}">
                <a16:creationId xmlns:a16="http://schemas.microsoft.com/office/drawing/2014/main" id="{28030FB5-92CF-2240-83D0-4BD0EFB2F4FB}"/>
              </a:ext>
            </a:extLst>
          </p:cNvPr>
          <p:cNvSpPr>
            <a:spLocks/>
          </p:cNvSpPr>
          <p:nvPr/>
        </p:nvSpPr>
        <p:spPr bwMode="auto">
          <a:xfrm>
            <a:off x="1409700" y="2247900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3" name="Freeform 41">
            <a:extLst>
              <a:ext uri="{FF2B5EF4-FFF2-40B4-BE49-F238E27FC236}">
                <a16:creationId xmlns:a16="http://schemas.microsoft.com/office/drawing/2014/main" id="{CE7ED27E-C9EB-5A43-BDE5-10A0859DEB36}"/>
              </a:ext>
            </a:extLst>
          </p:cNvPr>
          <p:cNvSpPr>
            <a:spLocks/>
          </p:cNvSpPr>
          <p:nvPr/>
        </p:nvSpPr>
        <p:spPr bwMode="auto">
          <a:xfrm>
            <a:off x="1096963" y="2152650"/>
            <a:ext cx="207962" cy="239713"/>
          </a:xfrm>
          <a:custGeom>
            <a:avLst/>
            <a:gdLst>
              <a:gd name="T0" fmla="*/ 0 w 131"/>
              <a:gd name="T1" fmla="*/ 0 h 151"/>
              <a:gd name="T2" fmla="*/ 2147483647 w 131"/>
              <a:gd name="T3" fmla="*/ 2147483647 h 151"/>
              <a:gd name="T4" fmla="*/ 0 w 131"/>
              <a:gd name="T5" fmla="*/ 2147483647 h 151"/>
              <a:gd name="T6" fmla="*/ 0 w 131"/>
              <a:gd name="T7" fmla="*/ 0 h 151"/>
              <a:gd name="T8" fmla="*/ 0 60000 65536"/>
              <a:gd name="T9" fmla="*/ 0 60000 65536"/>
              <a:gd name="T10" fmla="*/ 0 60000 65536"/>
              <a:gd name="T11" fmla="*/ 0 60000 65536"/>
              <a:gd name="T12" fmla="*/ 0 w 131"/>
              <a:gd name="T13" fmla="*/ 0 h 151"/>
              <a:gd name="T14" fmla="*/ 131 w 131"/>
              <a:gd name="T15" fmla="*/ 151 h 1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1" h="151">
                <a:moveTo>
                  <a:pt x="0" y="0"/>
                </a:moveTo>
                <a:lnTo>
                  <a:pt x="131" y="75"/>
                </a:lnTo>
                <a:lnTo>
                  <a:pt x="0" y="151"/>
                </a:lnTo>
                <a:lnTo>
                  <a:pt x="0" y="0"/>
                </a:lnTo>
                <a:close/>
              </a:path>
            </a:pathLst>
          </a:custGeom>
          <a:solidFill>
            <a:srgbClr val="FFFFB4"/>
          </a:solidFill>
          <a:ln w="13">
            <a:solidFill>
              <a:srgbClr val="84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4" name="Oval 42">
            <a:extLst>
              <a:ext uri="{FF2B5EF4-FFF2-40B4-BE49-F238E27FC236}">
                <a16:creationId xmlns:a16="http://schemas.microsoft.com/office/drawing/2014/main" id="{FD582680-842B-D449-B7F4-AB5D5C28A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925" y="2236788"/>
            <a:ext cx="73025" cy="82550"/>
          </a:xfrm>
          <a:prstGeom prst="ellipse">
            <a:avLst/>
          </a:prstGeom>
          <a:solidFill>
            <a:srgbClr val="FFFFB4"/>
          </a:solidFill>
          <a:ln w="13">
            <a:solidFill>
              <a:srgbClr val="84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35" name="Line 43">
            <a:extLst>
              <a:ext uri="{FF2B5EF4-FFF2-40B4-BE49-F238E27FC236}">
                <a16:creationId xmlns:a16="http://schemas.microsoft.com/office/drawing/2014/main" id="{FA3D4B00-9397-9A44-8BF4-2D81CC3A0034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0" y="4537075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6" name="Freeform 44">
            <a:extLst>
              <a:ext uri="{FF2B5EF4-FFF2-40B4-BE49-F238E27FC236}">
                <a16:creationId xmlns:a16="http://schemas.microsoft.com/office/drawing/2014/main" id="{4EB632EC-337A-8D42-B18A-2818338171BB}"/>
              </a:ext>
            </a:extLst>
          </p:cNvPr>
          <p:cNvSpPr>
            <a:spLocks/>
          </p:cNvSpPr>
          <p:nvPr/>
        </p:nvSpPr>
        <p:spPr bwMode="auto">
          <a:xfrm>
            <a:off x="971550" y="4513263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7" name="Line 45">
            <a:extLst>
              <a:ext uri="{FF2B5EF4-FFF2-40B4-BE49-F238E27FC236}">
                <a16:creationId xmlns:a16="http://schemas.microsoft.com/office/drawing/2014/main" id="{6BF963B5-A861-B74F-A55D-A15E981D68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04925" y="4537075"/>
            <a:ext cx="209550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8" name="Freeform 46">
            <a:extLst>
              <a:ext uri="{FF2B5EF4-FFF2-40B4-BE49-F238E27FC236}">
                <a16:creationId xmlns:a16="http://schemas.microsoft.com/office/drawing/2014/main" id="{8C2667B3-600E-0645-B5B4-6A8958C016D5}"/>
              </a:ext>
            </a:extLst>
          </p:cNvPr>
          <p:cNvSpPr>
            <a:spLocks/>
          </p:cNvSpPr>
          <p:nvPr/>
        </p:nvSpPr>
        <p:spPr bwMode="auto">
          <a:xfrm>
            <a:off x="1409700" y="4513263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9" name="Freeform 47">
            <a:extLst>
              <a:ext uri="{FF2B5EF4-FFF2-40B4-BE49-F238E27FC236}">
                <a16:creationId xmlns:a16="http://schemas.microsoft.com/office/drawing/2014/main" id="{CF86D344-580C-9045-8358-6E511CE9F42C}"/>
              </a:ext>
            </a:extLst>
          </p:cNvPr>
          <p:cNvSpPr>
            <a:spLocks/>
          </p:cNvSpPr>
          <p:nvPr/>
        </p:nvSpPr>
        <p:spPr bwMode="auto">
          <a:xfrm>
            <a:off x="1096963" y="4418013"/>
            <a:ext cx="207962" cy="238125"/>
          </a:xfrm>
          <a:custGeom>
            <a:avLst/>
            <a:gdLst>
              <a:gd name="T0" fmla="*/ 0 w 131"/>
              <a:gd name="T1" fmla="*/ 0 h 150"/>
              <a:gd name="T2" fmla="*/ 2147483647 w 131"/>
              <a:gd name="T3" fmla="*/ 2147483647 h 150"/>
              <a:gd name="T4" fmla="*/ 0 w 131"/>
              <a:gd name="T5" fmla="*/ 2147483647 h 150"/>
              <a:gd name="T6" fmla="*/ 0 w 131"/>
              <a:gd name="T7" fmla="*/ 0 h 150"/>
              <a:gd name="T8" fmla="*/ 0 60000 65536"/>
              <a:gd name="T9" fmla="*/ 0 60000 65536"/>
              <a:gd name="T10" fmla="*/ 0 60000 65536"/>
              <a:gd name="T11" fmla="*/ 0 60000 65536"/>
              <a:gd name="T12" fmla="*/ 0 w 131"/>
              <a:gd name="T13" fmla="*/ 0 h 150"/>
              <a:gd name="T14" fmla="*/ 131 w 131"/>
              <a:gd name="T15" fmla="*/ 150 h 1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1" h="150">
                <a:moveTo>
                  <a:pt x="0" y="0"/>
                </a:moveTo>
                <a:lnTo>
                  <a:pt x="131" y="75"/>
                </a:lnTo>
                <a:lnTo>
                  <a:pt x="0" y="150"/>
                </a:lnTo>
                <a:lnTo>
                  <a:pt x="0" y="0"/>
                </a:lnTo>
                <a:close/>
              </a:path>
            </a:pathLst>
          </a:custGeom>
          <a:solidFill>
            <a:srgbClr val="FFFFB4"/>
          </a:solidFill>
          <a:ln w="13">
            <a:solidFill>
              <a:srgbClr val="84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0" name="Oval 48">
            <a:extLst>
              <a:ext uri="{FF2B5EF4-FFF2-40B4-BE49-F238E27FC236}">
                <a16:creationId xmlns:a16="http://schemas.microsoft.com/office/drawing/2014/main" id="{5AEE04C0-8911-5648-A181-E096B6C34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925" y="4502150"/>
            <a:ext cx="73025" cy="82550"/>
          </a:xfrm>
          <a:prstGeom prst="ellipse">
            <a:avLst/>
          </a:prstGeom>
          <a:solidFill>
            <a:srgbClr val="FFFFB4"/>
          </a:solidFill>
          <a:ln w="13">
            <a:solidFill>
              <a:srgbClr val="84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41" name="Freeform 49">
            <a:extLst>
              <a:ext uri="{FF2B5EF4-FFF2-40B4-BE49-F238E27FC236}">
                <a16:creationId xmlns:a16="http://schemas.microsoft.com/office/drawing/2014/main" id="{AC5EB032-0624-7B41-BEEC-DFB744FE5CD8}"/>
              </a:ext>
            </a:extLst>
          </p:cNvPr>
          <p:cNvSpPr>
            <a:spLocks/>
          </p:cNvSpPr>
          <p:nvPr/>
        </p:nvSpPr>
        <p:spPr bwMode="auto">
          <a:xfrm>
            <a:off x="679450" y="2152650"/>
            <a:ext cx="209550" cy="119063"/>
          </a:xfrm>
          <a:custGeom>
            <a:avLst/>
            <a:gdLst>
              <a:gd name="T0" fmla="*/ 0 w 20"/>
              <a:gd name="T1" fmla="*/ 0 h 10"/>
              <a:gd name="T2" fmla="*/ 2147483647 w 20"/>
              <a:gd name="T3" fmla="*/ 0 h 10"/>
              <a:gd name="T4" fmla="*/ 2147483647 w 20"/>
              <a:gd name="T5" fmla="*/ 2147483647 h 10"/>
              <a:gd name="T6" fmla="*/ 2147483647 w 20"/>
              <a:gd name="T7" fmla="*/ 2147483647 h 10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10"/>
              <a:gd name="T14" fmla="*/ 20 w 20"/>
              <a:gd name="T15" fmla="*/ 10 h 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10">
                <a:moveTo>
                  <a:pt x="0" y="0"/>
                </a:moveTo>
                <a:lnTo>
                  <a:pt x="10" y="0"/>
                </a:lnTo>
                <a:lnTo>
                  <a:pt x="10" y="10"/>
                </a:lnTo>
                <a:lnTo>
                  <a:pt x="20" y="1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2" name="Freeform 50">
            <a:extLst>
              <a:ext uri="{FF2B5EF4-FFF2-40B4-BE49-F238E27FC236}">
                <a16:creationId xmlns:a16="http://schemas.microsoft.com/office/drawing/2014/main" id="{76A840CB-2065-194B-BD6B-9B00A62E8753}"/>
              </a:ext>
            </a:extLst>
          </p:cNvPr>
          <p:cNvSpPr>
            <a:spLocks/>
          </p:cNvSpPr>
          <p:nvPr/>
        </p:nvSpPr>
        <p:spPr bwMode="auto">
          <a:xfrm>
            <a:off x="784225" y="2033588"/>
            <a:ext cx="730250" cy="119062"/>
          </a:xfrm>
          <a:custGeom>
            <a:avLst/>
            <a:gdLst>
              <a:gd name="T0" fmla="*/ 2147483647 w 70"/>
              <a:gd name="T1" fmla="*/ 0 h 10"/>
              <a:gd name="T2" fmla="*/ 0 w 70"/>
              <a:gd name="T3" fmla="*/ 0 h 10"/>
              <a:gd name="T4" fmla="*/ 0 w 70"/>
              <a:gd name="T5" fmla="*/ 2147483647 h 10"/>
              <a:gd name="T6" fmla="*/ 0 60000 65536"/>
              <a:gd name="T7" fmla="*/ 0 60000 65536"/>
              <a:gd name="T8" fmla="*/ 0 60000 65536"/>
              <a:gd name="T9" fmla="*/ 0 w 70"/>
              <a:gd name="T10" fmla="*/ 0 h 10"/>
              <a:gd name="T11" fmla="*/ 70 w 70"/>
              <a:gd name="T12" fmla="*/ 10 h 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0" h="10">
                <a:moveTo>
                  <a:pt x="70" y="0"/>
                </a:moveTo>
                <a:lnTo>
                  <a:pt x="0" y="0"/>
                </a:lnTo>
                <a:lnTo>
                  <a:pt x="0" y="1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3" name="Freeform 51">
            <a:extLst>
              <a:ext uri="{FF2B5EF4-FFF2-40B4-BE49-F238E27FC236}">
                <a16:creationId xmlns:a16="http://schemas.microsoft.com/office/drawing/2014/main" id="{A3CC8394-2B85-1C4F-99D0-3F9CEE3A8191}"/>
              </a:ext>
            </a:extLst>
          </p:cNvPr>
          <p:cNvSpPr>
            <a:spLocks/>
          </p:cNvSpPr>
          <p:nvPr/>
        </p:nvSpPr>
        <p:spPr bwMode="auto">
          <a:xfrm>
            <a:off x="679450" y="4418013"/>
            <a:ext cx="209550" cy="119062"/>
          </a:xfrm>
          <a:custGeom>
            <a:avLst/>
            <a:gdLst>
              <a:gd name="T0" fmla="*/ 0 w 20"/>
              <a:gd name="T1" fmla="*/ 0 h 10"/>
              <a:gd name="T2" fmla="*/ 2147483647 w 20"/>
              <a:gd name="T3" fmla="*/ 0 h 10"/>
              <a:gd name="T4" fmla="*/ 2147483647 w 20"/>
              <a:gd name="T5" fmla="*/ 2147483647 h 10"/>
              <a:gd name="T6" fmla="*/ 2147483647 w 20"/>
              <a:gd name="T7" fmla="*/ 2147483647 h 10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10"/>
              <a:gd name="T14" fmla="*/ 20 w 20"/>
              <a:gd name="T15" fmla="*/ 10 h 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10">
                <a:moveTo>
                  <a:pt x="0" y="0"/>
                </a:moveTo>
                <a:lnTo>
                  <a:pt x="10" y="0"/>
                </a:lnTo>
                <a:lnTo>
                  <a:pt x="10" y="10"/>
                </a:lnTo>
                <a:lnTo>
                  <a:pt x="20" y="1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4" name="Freeform 52">
            <a:extLst>
              <a:ext uri="{FF2B5EF4-FFF2-40B4-BE49-F238E27FC236}">
                <a16:creationId xmlns:a16="http://schemas.microsoft.com/office/drawing/2014/main" id="{6EFE7A4C-571C-B644-8267-4606367EBA4F}"/>
              </a:ext>
            </a:extLst>
          </p:cNvPr>
          <p:cNvSpPr>
            <a:spLocks/>
          </p:cNvSpPr>
          <p:nvPr/>
        </p:nvSpPr>
        <p:spPr bwMode="auto">
          <a:xfrm>
            <a:off x="784225" y="4298950"/>
            <a:ext cx="730250" cy="119063"/>
          </a:xfrm>
          <a:custGeom>
            <a:avLst/>
            <a:gdLst>
              <a:gd name="T0" fmla="*/ 2147483647 w 70"/>
              <a:gd name="T1" fmla="*/ 0 h 10"/>
              <a:gd name="T2" fmla="*/ 0 w 70"/>
              <a:gd name="T3" fmla="*/ 0 h 10"/>
              <a:gd name="T4" fmla="*/ 0 w 70"/>
              <a:gd name="T5" fmla="*/ 2147483647 h 10"/>
              <a:gd name="T6" fmla="*/ 0 60000 65536"/>
              <a:gd name="T7" fmla="*/ 0 60000 65536"/>
              <a:gd name="T8" fmla="*/ 0 60000 65536"/>
              <a:gd name="T9" fmla="*/ 0 w 70"/>
              <a:gd name="T10" fmla="*/ 0 h 10"/>
              <a:gd name="T11" fmla="*/ 70 w 70"/>
              <a:gd name="T12" fmla="*/ 10 h 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0" h="10">
                <a:moveTo>
                  <a:pt x="70" y="0"/>
                </a:moveTo>
                <a:lnTo>
                  <a:pt x="0" y="0"/>
                </a:lnTo>
                <a:lnTo>
                  <a:pt x="0" y="1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5" name="Freeform 53">
            <a:extLst>
              <a:ext uri="{FF2B5EF4-FFF2-40B4-BE49-F238E27FC236}">
                <a16:creationId xmlns:a16="http://schemas.microsoft.com/office/drawing/2014/main" id="{94BD1D99-71A4-D944-9AA4-88281FE6D3FB}"/>
              </a:ext>
            </a:extLst>
          </p:cNvPr>
          <p:cNvSpPr>
            <a:spLocks/>
          </p:cNvSpPr>
          <p:nvPr/>
        </p:nvSpPr>
        <p:spPr bwMode="auto">
          <a:xfrm>
            <a:off x="1879600" y="2630488"/>
            <a:ext cx="103188" cy="177800"/>
          </a:xfrm>
          <a:custGeom>
            <a:avLst/>
            <a:gdLst>
              <a:gd name="T0" fmla="*/ 2147483647 w 65"/>
              <a:gd name="T1" fmla="*/ 2147483647 h 112"/>
              <a:gd name="T2" fmla="*/ 0 w 65"/>
              <a:gd name="T3" fmla="*/ 2147483647 h 112"/>
              <a:gd name="T4" fmla="*/ 0 w 65"/>
              <a:gd name="T5" fmla="*/ 2147483647 h 112"/>
              <a:gd name="T6" fmla="*/ 2147483647 w 65"/>
              <a:gd name="T7" fmla="*/ 0 h 112"/>
              <a:gd name="T8" fmla="*/ 2147483647 w 65"/>
              <a:gd name="T9" fmla="*/ 2147483647 h 112"/>
              <a:gd name="T10" fmla="*/ 2147483647 w 65"/>
              <a:gd name="T11" fmla="*/ 2147483647 h 11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5"/>
              <a:gd name="T19" fmla="*/ 0 h 112"/>
              <a:gd name="T20" fmla="*/ 65 w 65"/>
              <a:gd name="T21" fmla="*/ 112 h 11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5" h="112">
                <a:moveTo>
                  <a:pt x="65" y="112"/>
                </a:moveTo>
                <a:lnTo>
                  <a:pt x="0" y="112"/>
                </a:lnTo>
                <a:lnTo>
                  <a:pt x="0" y="37"/>
                </a:lnTo>
                <a:lnTo>
                  <a:pt x="32" y="0"/>
                </a:lnTo>
                <a:lnTo>
                  <a:pt x="65" y="37"/>
                </a:lnTo>
                <a:lnTo>
                  <a:pt x="65" y="112"/>
                </a:lnTo>
                <a:close/>
              </a:path>
            </a:pathLst>
          </a:custGeom>
          <a:solidFill>
            <a:srgbClr val="C0C0C0"/>
          </a:solidFill>
          <a:ln w="0">
            <a:solidFill>
              <a:srgbClr val="405C5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6" name="Line 54">
            <a:extLst>
              <a:ext uri="{FF2B5EF4-FFF2-40B4-BE49-F238E27FC236}">
                <a16:creationId xmlns:a16="http://schemas.microsoft.com/office/drawing/2014/main" id="{D0A86F01-0675-3D4C-9F68-A1F247A393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30400" y="2511425"/>
            <a:ext cx="1588" cy="119063"/>
          </a:xfrm>
          <a:prstGeom prst="line">
            <a:avLst/>
          </a:prstGeom>
          <a:noFill/>
          <a:ln w="0">
            <a:solidFill>
              <a:srgbClr val="405C5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7" name="Rectangle 55">
            <a:extLst>
              <a:ext uri="{FF2B5EF4-FFF2-40B4-BE49-F238E27FC236}">
                <a16:creationId xmlns:a16="http://schemas.microsoft.com/office/drawing/2014/main" id="{D1782F40-380C-0D40-B86A-8B73992C2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438" y="2892425"/>
            <a:ext cx="5207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48" name="Rectangle 56">
            <a:extLst>
              <a:ext uri="{FF2B5EF4-FFF2-40B4-BE49-F238E27FC236}">
                <a16:creationId xmlns:a16="http://schemas.microsoft.com/office/drawing/2014/main" id="{93600DCF-5947-BD4C-BA30-3D2F2F9E6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2892425"/>
            <a:ext cx="6461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00C0"/>
                </a:solidFill>
                <a:cs typeface="Arial" panose="020B0604020202020204" pitchFamily="34" charset="0"/>
              </a:rPr>
              <a:t>NEG_A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649" name="Freeform 57">
            <a:extLst>
              <a:ext uri="{FF2B5EF4-FFF2-40B4-BE49-F238E27FC236}">
                <a16:creationId xmlns:a16="http://schemas.microsoft.com/office/drawing/2014/main" id="{8872BC88-FCE6-5640-B1F1-D6DB535A1520}"/>
              </a:ext>
            </a:extLst>
          </p:cNvPr>
          <p:cNvSpPr>
            <a:spLocks/>
          </p:cNvSpPr>
          <p:nvPr/>
        </p:nvSpPr>
        <p:spPr bwMode="auto">
          <a:xfrm>
            <a:off x="1879600" y="4894263"/>
            <a:ext cx="103188" cy="179387"/>
          </a:xfrm>
          <a:custGeom>
            <a:avLst/>
            <a:gdLst>
              <a:gd name="T0" fmla="*/ 2147483647 w 65"/>
              <a:gd name="T1" fmla="*/ 2147483647 h 113"/>
              <a:gd name="T2" fmla="*/ 0 w 65"/>
              <a:gd name="T3" fmla="*/ 2147483647 h 113"/>
              <a:gd name="T4" fmla="*/ 0 w 65"/>
              <a:gd name="T5" fmla="*/ 2147483647 h 113"/>
              <a:gd name="T6" fmla="*/ 2147483647 w 65"/>
              <a:gd name="T7" fmla="*/ 0 h 113"/>
              <a:gd name="T8" fmla="*/ 2147483647 w 65"/>
              <a:gd name="T9" fmla="*/ 2147483647 h 113"/>
              <a:gd name="T10" fmla="*/ 2147483647 w 65"/>
              <a:gd name="T11" fmla="*/ 2147483647 h 1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5"/>
              <a:gd name="T19" fmla="*/ 0 h 113"/>
              <a:gd name="T20" fmla="*/ 65 w 65"/>
              <a:gd name="T21" fmla="*/ 113 h 11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5" h="113">
                <a:moveTo>
                  <a:pt x="65" y="113"/>
                </a:moveTo>
                <a:lnTo>
                  <a:pt x="0" y="113"/>
                </a:lnTo>
                <a:lnTo>
                  <a:pt x="0" y="38"/>
                </a:lnTo>
                <a:lnTo>
                  <a:pt x="32" y="0"/>
                </a:lnTo>
                <a:lnTo>
                  <a:pt x="65" y="38"/>
                </a:lnTo>
                <a:lnTo>
                  <a:pt x="65" y="113"/>
                </a:lnTo>
                <a:close/>
              </a:path>
            </a:pathLst>
          </a:custGeom>
          <a:solidFill>
            <a:srgbClr val="C0C0C0"/>
          </a:solidFill>
          <a:ln w="0">
            <a:solidFill>
              <a:srgbClr val="405C5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0" name="Line 58">
            <a:extLst>
              <a:ext uri="{FF2B5EF4-FFF2-40B4-BE49-F238E27FC236}">
                <a16:creationId xmlns:a16="http://schemas.microsoft.com/office/drawing/2014/main" id="{702DC0F2-F457-6C4B-B26A-8D33A80B77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30400" y="4775200"/>
            <a:ext cx="1588" cy="119063"/>
          </a:xfrm>
          <a:prstGeom prst="line">
            <a:avLst/>
          </a:prstGeom>
          <a:noFill/>
          <a:ln w="0">
            <a:solidFill>
              <a:srgbClr val="405C5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1" name="Rectangle 59">
            <a:extLst>
              <a:ext uri="{FF2B5EF4-FFF2-40B4-BE49-F238E27FC236}">
                <a16:creationId xmlns:a16="http://schemas.microsoft.com/office/drawing/2014/main" id="{C9AA9CB5-8375-F544-920D-3E6CD4282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438" y="5157788"/>
            <a:ext cx="520700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52" name="Rectangle 60">
            <a:extLst>
              <a:ext uri="{FF2B5EF4-FFF2-40B4-BE49-F238E27FC236}">
                <a16:creationId xmlns:a16="http://schemas.microsoft.com/office/drawing/2014/main" id="{1C51D4D1-BF0D-BF4C-87D5-25FA2DC57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5157788"/>
            <a:ext cx="6461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00C0"/>
                </a:solidFill>
                <a:cs typeface="Arial" panose="020B0604020202020204" pitchFamily="34" charset="0"/>
              </a:rPr>
              <a:t>NEG_B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653" name="Line 61">
            <a:extLst>
              <a:ext uri="{FF2B5EF4-FFF2-40B4-BE49-F238E27FC236}">
                <a16:creationId xmlns:a16="http://schemas.microsoft.com/office/drawing/2014/main" id="{8507B0C5-1CD1-D944-B8A3-6650442E3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2033588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4" name="Freeform 62">
            <a:extLst>
              <a:ext uri="{FF2B5EF4-FFF2-40B4-BE49-F238E27FC236}">
                <a16:creationId xmlns:a16="http://schemas.microsoft.com/office/drawing/2014/main" id="{91DE3356-7336-0943-9077-811C415E2FD5}"/>
              </a:ext>
            </a:extLst>
          </p:cNvPr>
          <p:cNvSpPr>
            <a:spLocks/>
          </p:cNvSpPr>
          <p:nvPr/>
        </p:nvSpPr>
        <p:spPr bwMode="auto">
          <a:xfrm>
            <a:off x="3473450" y="2009775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5" name="Line 63">
            <a:extLst>
              <a:ext uri="{FF2B5EF4-FFF2-40B4-BE49-F238E27FC236}">
                <a16:creationId xmlns:a16="http://schemas.microsoft.com/office/drawing/2014/main" id="{27374E27-10B7-D649-B0C5-3FEA00A8257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6375" y="1914525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6" name="Freeform 64">
            <a:extLst>
              <a:ext uri="{FF2B5EF4-FFF2-40B4-BE49-F238E27FC236}">
                <a16:creationId xmlns:a16="http://schemas.microsoft.com/office/drawing/2014/main" id="{7FF8ECC8-51F5-9447-8501-142960A66A86}"/>
              </a:ext>
            </a:extLst>
          </p:cNvPr>
          <p:cNvSpPr>
            <a:spLocks/>
          </p:cNvSpPr>
          <p:nvPr/>
        </p:nvSpPr>
        <p:spPr bwMode="auto">
          <a:xfrm>
            <a:off x="4119563" y="1890713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7" name="Line 65">
            <a:extLst>
              <a:ext uri="{FF2B5EF4-FFF2-40B4-BE49-F238E27FC236}">
                <a16:creationId xmlns:a16="http://schemas.microsoft.com/office/drawing/2014/main" id="{A5D28F80-7897-4B40-BFC3-A07F49BF8E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1795463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8" name="Freeform 66">
            <a:extLst>
              <a:ext uri="{FF2B5EF4-FFF2-40B4-BE49-F238E27FC236}">
                <a16:creationId xmlns:a16="http://schemas.microsoft.com/office/drawing/2014/main" id="{1DA8BDB7-4A01-7644-84CB-74D3C02B09DD}"/>
              </a:ext>
            </a:extLst>
          </p:cNvPr>
          <p:cNvSpPr>
            <a:spLocks/>
          </p:cNvSpPr>
          <p:nvPr/>
        </p:nvSpPr>
        <p:spPr bwMode="auto">
          <a:xfrm>
            <a:off x="3473450" y="1771650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9" name="Freeform 67">
            <a:extLst>
              <a:ext uri="{FF2B5EF4-FFF2-40B4-BE49-F238E27FC236}">
                <a16:creationId xmlns:a16="http://schemas.microsoft.com/office/drawing/2014/main" id="{E25AD170-A012-364C-AD13-02E9BA9A86F8}"/>
              </a:ext>
            </a:extLst>
          </p:cNvPr>
          <p:cNvSpPr>
            <a:spLocks/>
          </p:cNvSpPr>
          <p:nvPr/>
        </p:nvSpPr>
        <p:spPr bwMode="auto">
          <a:xfrm>
            <a:off x="3609975" y="1736725"/>
            <a:ext cx="415925" cy="357188"/>
          </a:xfrm>
          <a:custGeom>
            <a:avLst/>
            <a:gdLst>
              <a:gd name="T0" fmla="*/ 0 w 262"/>
              <a:gd name="T1" fmla="*/ 0 h 225"/>
              <a:gd name="T2" fmla="*/ 2147483647 w 262"/>
              <a:gd name="T3" fmla="*/ 0 h 225"/>
              <a:gd name="T4" fmla="*/ 2147483647 w 262"/>
              <a:gd name="T5" fmla="*/ 0 h 225"/>
              <a:gd name="T6" fmla="*/ 2147483647 w 262"/>
              <a:gd name="T7" fmla="*/ 0 h 225"/>
              <a:gd name="T8" fmla="*/ 2147483647 w 262"/>
              <a:gd name="T9" fmla="*/ 0 h 225"/>
              <a:gd name="T10" fmla="*/ 2147483647 w 262"/>
              <a:gd name="T11" fmla="*/ 2147483647 h 225"/>
              <a:gd name="T12" fmla="*/ 2147483647 w 262"/>
              <a:gd name="T13" fmla="*/ 2147483647 h 225"/>
              <a:gd name="T14" fmla="*/ 2147483647 w 262"/>
              <a:gd name="T15" fmla="*/ 2147483647 h 225"/>
              <a:gd name="T16" fmla="*/ 2147483647 w 262"/>
              <a:gd name="T17" fmla="*/ 2147483647 h 225"/>
              <a:gd name="T18" fmla="*/ 2147483647 w 262"/>
              <a:gd name="T19" fmla="*/ 2147483647 h 225"/>
              <a:gd name="T20" fmla="*/ 2147483647 w 262"/>
              <a:gd name="T21" fmla="*/ 2147483647 h 225"/>
              <a:gd name="T22" fmla="*/ 2147483647 w 262"/>
              <a:gd name="T23" fmla="*/ 2147483647 h 225"/>
              <a:gd name="T24" fmla="*/ 2147483647 w 262"/>
              <a:gd name="T25" fmla="*/ 2147483647 h 225"/>
              <a:gd name="T26" fmla="*/ 2147483647 w 262"/>
              <a:gd name="T27" fmla="*/ 2147483647 h 225"/>
              <a:gd name="T28" fmla="*/ 2147483647 w 262"/>
              <a:gd name="T29" fmla="*/ 2147483647 h 225"/>
              <a:gd name="T30" fmla="*/ 2147483647 w 262"/>
              <a:gd name="T31" fmla="*/ 2147483647 h 225"/>
              <a:gd name="T32" fmla="*/ 0 w 262"/>
              <a:gd name="T33" fmla="*/ 2147483647 h 225"/>
              <a:gd name="T34" fmla="*/ 0 w 262"/>
              <a:gd name="T35" fmla="*/ 0 h 22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62"/>
              <a:gd name="T55" fmla="*/ 0 h 225"/>
              <a:gd name="T56" fmla="*/ 262 w 262"/>
              <a:gd name="T57" fmla="*/ 225 h 22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62" h="225">
                <a:moveTo>
                  <a:pt x="0" y="0"/>
                </a:moveTo>
                <a:lnTo>
                  <a:pt x="33" y="0"/>
                </a:lnTo>
                <a:lnTo>
                  <a:pt x="72" y="0"/>
                </a:lnTo>
                <a:lnTo>
                  <a:pt x="118" y="0"/>
                </a:lnTo>
                <a:lnTo>
                  <a:pt x="170" y="0"/>
                </a:lnTo>
                <a:lnTo>
                  <a:pt x="203" y="7"/>
                </a:lnTo>
                <a:lnTo>
                  <a:pt x="230" y="30"/>
                </a:lnTo>
                <a:lnTo>
                  <a:pt x="256" y="60"/>
                </a:lnTo>
                <a:lnTo>
                  <a:pt x="262" y="112"/>
                </a:lnTo>
                <a:lnTo>
                  <a:pt x="256" y="165"/>
                </a:lnTo>
                <a:lnTo>
                  <a:pt x="230" y="195"/>
                </a:lnTo>
                <a:lnTo>
                  <a:pt x="203" y="217"/>
                </a:lnTo>
                <a:lnTo>
                  <a:pt x="170" y="225"/>
                </a:lnTo>
                <a:lnTo>
                  <a:pt x="118" y="225"/>
                </a:lnTo>
                <a:lnTo>
                  <a:pt x="72" y="225"/>
                </a:lnTo>
                <a:lnTo>
                  <a:pt x="33" y="225"/>
                </a:lnTo>
                <a:lnTo>
                  <a:pt x="0" y="225"/>
                </a:lnTo>
                <a:lnTo>
                  <a:pt x="0" y="0"/>
                </a:lnTo>
                <a:close/>
              </a:path>
            </a:pathLst>
          </a:custGeom>
          <a:solidFill>
            <a:srgbClr val="FFFF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0" name="Freeform 68">
            <a:extLst>
              <a:ext uri="{FF2B5EF4-FFF2-40B4-BE49-F238E27FC236}">
                <a16:creationId xmlns:a16="http://schemas.microsoft.com/office/drawing/2014/main" id="{A3325FE3-6354-F249-9705-818418C0A37E}"/>
              </a:ext>
            </a:extLst>
          </p:cNvPr>
          <p:cNvSpPr>
            <a:spLocks/>
          </p:cNvSpPr>
          <p:nvPr/>
        </p:nvSpPr>
        <p:spPr bwMode="auto">
          <a:xfrm>
            <a:off x="3609975" y="1736725"/>
            <a:ext cx="415925" cy="357188"/>
          </a:xfrm>
          <a:custGeom>
            <a:avLst/>
            <a:gdLst>
              <a:gd name="T0" fmla="*/ 0 w 262"/>
              <a:gd name="T1" fmla="*/ 0 h 225"/>
              <a:gd name="T2" fmla="*/ 2147483647 w 262"/>
              <a:gd name="T3" fmla="*/ 0 h 225"/>
              <a:gd name="T4" fmla="*/ 2147483647 w 262"/>
              <a:gd name="T5" fmla="*/ 0 h 225"/>
              <a:gd name="T6" fmla="*/ 2147483647 w 262"/>
              <a:gd name="T7" fmla="*/ 0 h 225"/>
              <a:gd name="T8" fmla="*/ 2147483647 w 262"/>
              <a:gd name="T9" fmla="*/ 0 h 225"/>
              <a:gd name="T10" fmla="*/ 2147483647 w 262"/>
              <a:gd name="T11" fmla="*/ 2147483647 h 225"/>
              <a:gd name="T12" fmla="*/ 2147483647 w 262"/>
              <a:gd name="T13" fmla="*/ 2147483647 h 225"/>
              <a:gd name="T14" fmla="*/ 2147483647 w 262"/>
              <a:gd name="T15" fmla="*/ 2147483647 h 225"/>
              <a:gd name="T16" fmla="*/ 2147483647 w 262"/>
              <a:gd name="T17" fmla="*/ 2147483647 h 225"/>
              <a:gd name="T18" fmla="*/ 2147483647 w 262"/>
              <a:gd name="T19" fmla="*/ 2147483647 h 225"/>
              <a:gd name="T20" fmla="*/ 2147483647 w 262"/>
              <a:gd name="T21" fmla="*/ 2147483647 h 225"/>
              <a:gd name="T22" fmla="*/ 2147483647 w 262"/>
              <a:gd name="T23" fmla="*/ 2147483647 h 225"/>
              <a:gd name="T24" fmla="*/ 2147483647 w 262"/>
              <a:gd name="T25" fmla="*/ 2147483647 h 225"/>
              <a:gd name="T26" fmla="*/ 2147483647 w 262"/>
              <a:gd name="T27" fmla="*/ 2147483647 h 225"/>
              <a:gd name="T28" fmla="*/ 2147483647 w 262"/>
              <a:gd name="T29" fmla="*/ 2147483647 h 225"/>
              <a:gd name="T30" fmla="*/ 2147483647 w 262"/>
              <a:gd name="T31" fmla="*/ 2147483647 h 225"/>
              <a:gd name="T32" fmla="*/ 0 w 262"/>
              <a:gd name="T33" fmla="*/ 2147483647 h 22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2"/>
              <a:gd name="T52" fmla="*/ 0 h 225"/>
              <a:gd name="T53" fmla="*/ 262 w 262"/>
              <a:gd name="T54" fmla="*/ 225 h 22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2" h="225">
                <a:moveTo>
                  <a:pt x="0" y="0"/>
                </a:moveTo>
                <a:lnTo>
                  <a:pt x="33" y="0"/>
                </a:lnTo>
                <a:lnTo>
                  <a:pt x="72" y="0"/>
                </a:lnTo>
                <a:lnTo>
                  <a:pt x="118" y="0"/>
                </a:lnTo>
                <a:lnTo>
                  <a:pt x="170" y="0"/>
                </a:lnTo>
                <a:lnTo>
                  <a:pt x="203" y="7"/>
                </a:lnTo>
                <a:lnTo>
                  <a:pt x="230" y="30"/>
                </a:lnTo>
                <a:lnTo>
                  <a:pt x="256" y="60"/>
                </a:lnTo>
                <a:lnTo>
                  <a:pt x="262" y="112"/>
                </a:lnTo>
                <a:lnTo>
                  <a:pt x="256" y="165"/>
                </a:lnTo>
                <a:lnTo>
                  <a:pt x="230" y="195"/>
                </a:lnTo>
                <a:lnTo>
                  <a:pt x="203" y="217"/>
                </a:lnTo>
                <a:lnTo>
                  <a:pt x="170" y="225"/>
                </a:lnTo>
                <a:lnTo>
                  <a:pt x="118" y="225"/>
                </a:lnTo>
                <a:lnTo>
                  <a:pt x="72" y="225"/>
                </a:lnTo>
                <a:lnTo>
                  <a:pt x="33" y="225"/>
                </a:lnTo>
                <a:lnTo>
                  <a:pt x="0" y="225"/>
                </a:lnTo>
              </a:path>
            </a:pathLst>
          </a:custGeom>
          <a:noFill/>
          <a:ln w="13">
            <a:solidFill>
              <a:srgbClr val="84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1" name="Line 69">
            <a:extLst>
              <a:ext uri="{FF2B5EF4-FFF2-40B4-BE49-F238E27FC236}">
                <a16:creationId xmlns:a16="http://schemas.microsoft.com/office/drawing/2014/main" id="{3321E8D3-0A57-0F4A-B7A1-5A2E5A572A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9975" y="1736725"/>
            <a:ext cx="1588" cy="357188"/>
          </a:xfrm>
          <a:prstGeom prst="line">
            <a:avLst/>
          </a:prstGeom>
          <a:noFill/>
          <a:ln w="13">
            <a:solidFill>
              <a:srgbClr val="84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2" name="Line 70">
            <a:extLst>
              <a:ext uri="{FF2B5EF4-FFF2-40B4-BE49-F238E27FC236}">
                <a16:creationId xmlns:a16="http://schemas.microsoft.com/office/drawing/2014/main" id="{52D84347-4D55-5A4A-AD7E-E5133524EF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3106738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3" name="Freeform 71">
            <a:extLst>
              <a:ext uri="{FF2B5EF4-FFF2-40B4-BE49-F238E27FC236}">
                <a16:creationId xmlns:a16="http://schemas.microsoft.com/office/drawing/2014/main" id="{E680E8B6-CB12-C34C-A106-954087BE67F4}"/>
              </a:ext>
            </a:extLst>
          </p:cNvPr>
          <p:cNvSpPr>
            <a:spLocks/>
          </p:cNvSpPr>
          <p:nvPr/>
        </p:nvSpPr>
        <p:spPr bwMode="auto">
          <a:xfrm>
            <a:off x="3473450" y="3082925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64" name="Line 72">
            <a:extLst>
              <a:ext uri="{FF2B5EF4-FFF2-40B4-BE49-F238E27FC236}">
                <a16:creationId xmlns:a16="http://schemas.microsoft.com/office/drawing/2014/main" id="{C6CE8249-A728-E348-BCF0-14D5D89820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6375" y="2987675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5" name="Freeform 73">
            <a:extLst>
              <a:ext uri="{FF2B5EF4-FFF2-40B4-BE49-F238E27FC236}">
                <a16:creationId xmlns:a16="http://schemas.microsoft.com/office/drawing/2014/main" id="{C98AA833-9ADD-9749-8B66-93C99F92806D}"/>
              </a:ext>
            </a:extLst>
          </p:cNvPr>
          <p:cNvSpPr>
            <a:spLocks/>
          </p:cNvSpPr>
          <p:nvPr/>
        </p:nvSpPr>
        <p:spPr bwMode="auto">
          <a:xfrm>
            <a:off x="4119563" y="2963863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66" name="Line 74">
            <a:extLst>
              <a:ext uri="{FF2B5EF4-FFF2-40B4-BE49-F238E27FC236}">
                <a16:creationId xmlns:a16="http://schemas.microsoft.com/office/drawing/2014/main" id="{51CB25C3-426F-AE4E-BC45-16BD285EE3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2868613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7" name="Freeform 75">
            <a:extLst>
              <a:ext uri="{FF2B5EF4-FFF2-40B4-BE49-F238E27FC236}">
                <a16:creationId xmlns:a16="http://schemas.microsoft.com/office/drawing/2014/main" id="{BB3434F2-8C59-CF40-82D9-A4754709E779}"/>
              </a:ext>
            </a:extLst>
          </p:cNvPr>
          <p:cNvSpPr>
            <a:spLocks/>
          </p:cNvSpPr>
          <p:nvPr/>
        </p:nvSpPr>
        <p:spPr bwMode="auto">
          <a:xfrm>
            <a:off x="3473450" y="2844800"/>
            <a:ext cx="20638" cy="58738"/>
          </a:xfrm>
          <a:custGeom>
            <a:avLst/>
            <a:gdLst>
              <a:gd name="T0" fmla="*/ 2147483647 w 13"/>
              <a:gd name="T1" fmla="*/ 2147483647 h 37"/>
              <a:gd name="T2" fmla="*/ 0 w 13"/>
              <a:gd name="T3" fmla="*/ 2147483647 h 37"/>
              <a:gd name="T4" fmla="*/ 0 w 13"/>
              <a:gd name="T5" fmla="*/ 0 h 37"/>
              <a:gd name="T6" fmla="*/ 2147483647 w 13"/>
              <a:gd name="T7" fmla="*/ 2147483647 h 37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7"/>
              <a:gd name="T14" fmla="*/ 13 w 13"/>
              <a:gd name="T15" fmla="*/ 37 h 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7">
                <a:moveTo>
                  <a:pt x="13" y="15"/>
                </a:moveTo>
                <a:lnTo>
                  <a:pt x="0" y="37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68" name="Freeform 76">
            <a:extLst>
              <a:ext uri="{FF2B5EF4-FFF2-40B4-BE49-F238E27FC236}">
                <a16:creationId xmlns:a16="http://schemas.microsoft.com/office/drawing/2014/main" id="{EA70E367-406E-164C-8BF4-332FBA3279DC}"/>
              </a:ext>
            </a:extLst>
          </p:cNvPr>
          <p:cNvSpPr>
            <a:spLocks/>
          </p:cNvSpPr>
          <p:nvPr/>
        </p:nvSpPr>
        <p:spPr bwMode="auto">
          <a:xfrm>
            <a:off x="3578225" y="2808288"/>
            <a:ext cx="438150" cy="358775"/>
          </a:xfrm>
          <a:custGeom>
            <a:avLst/>
            <a:gdLst>
              <a:gd name="T0" fmla="*/ 2147483647 w 276"/>
              <a:gd name="T1" fmla="*/ 2147483647 h 226"/>
              <a:gd name="T2" fmla="*/ 2147483647 w 276"/>
              <a:gd name="T3" fmla="*/ 2147483647 h 226"/>
              <a:gd name="T4" fmla="*/ 2147483647 w 276"/>
              <a:gd name="T5" fmla="*/ 2147483647 h 226"/>
              <a:gd name="T6" fmla="*/ 2147483647 w 276"/>
              <a:gd name="T7" fmla="*/ 2147483647 h 226"/>
              <a:gd name="T8" fmla="*/ 2147483647 w 276"/>
              <a:gd name="T9" fmla="*/ 2147483647 h 226"/>
              <a:gd name="T10" fmla="*/ 2147483647 w 276"/>
              <a:gd name="T11" fmla="*/ 2147483647 h 226"/>
              <a:gd name="T12" fmla="*/ 2147483647 w 276"/>
              <a:gd name="T13" fmla="*/ 2147483647 h 226"/>
              <a:gd name="T14" fmla="*/ 2147483647 w 276"/>
              <a:gd name="T15" fmla="*/ 2147483647 h 226"/>
              <a:gd name="T16" fmla="*/ 2147483647 w 276"/>
              <a:gd name="T17" fmla="*/ 0 h 226"/>
              <a:gd name="T18" fmla="*/ 2147483647 w 276"/>
              <a:gd name="T19" fmla="*/ 0 h 226"/>
              <a:gd name="T20" fmla="*/ 2147483647 w 276"/>
              <a:gd name="T21" fmla="*/ 0 h 226"/>
              <a:gd name="T22" fmla="*/ 2147483647 w 276"/>
              <a:gd name="T23" fmla="*/ 0 h 226"/>
              <a:gd name="T24" fmla="*/ 2147483647 w 276"/>
              <a:gd name="T25" fmla="*/ 0 h 226"/>
              <a:gd name="T26" fmla="*/ 0 w 276"/>
              <a:gd name="T27" fmla="*/ 0 h 226"/>
              <a:gd name="T28" fmla="*/ 2147483647 w 276"/>
              <a:gd name="T29" fmla="*/ 2147483647 h 226"/>
              <a:gd name="T30" fmla="*/ 2147483647 w 276"/>
              <a:gd name="T31" fmla="*/ 2147483647 h 226"/>
              <a:gd name="T32" fmla="*/ 2147483647 w 276"/>
              <a:gd name="T33" fmla="*/ 2147483647 h 226"/>
              <a:gd name="T34" fmla="*/ 0 w 276"/>
              <a:gd name="T35" fmla="*/ 2147483647 h 226"/>
              <a:gd name="T36" fmla="*/ 2147483647 w 276"/>
              <a:gd name="T37" fmla="*/ 2147483647 h 226"/>
              <a:gd name="T38" fmla="*/ 2147483647 w 276"/>
              <a:gd name="T39" fmla="*/ 2147483647 h 226"/>
              <a:gd name="T40" fmla="*/ 2147483647 w 276"/>
              <a:gd name="T41" fmla="*/ 2147483647 h 226"/>
              <a:gd name="T42" fmla="*/ 2147483647 w 276"/>
              <a:gd name="T43" fmla="*/ 2147483647 h 226"/>
              <a:gd name="T44" fmla="*/ 2147483647 w 276"/>
              <a:gd name="T45" fmla="*/ 2147483647 h 22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76"/>
              <a:gd name="T70" fmla="*/ 0 h 226"/>
              <a:gd name="T71" fmla="*/ 276 w 276"/>
              <a:gd name="T72" fmla="*/ 226 h 22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76" h="226">
                <a:moveTo>
                  <a:pt x="105" y="226"/>
                </a:moveTo>
                <a:lnTo>
                  <a:pt x="151" y="218"/>
                </a:lnTo>
                <a:lnTo>
                  <a:pt x="197" y="196"/>
                </a:lnTo>
                <a:lnTo>
                  <a:pt x="236" y="166"/>
                </a:lnTo>
                <a:lnTo>
                  <a:pt x="276" y="113"/>
                </a:lnTo>
                <a:lnTo>
                  <a:pt x="236" y="60"/>
                </a:lnTo>
                <a:lnTo>
                  <a:pt x="197" y="23"/>
                </a:lnTo>
                <a:lnTo>
                  <a:pt x="151" y="8"/>
                </a:lnTo>
                <a:lnTo>
                  <a:pt x="105" y="0"/>
                </a:lnTo>
                <a:lnTo>
                  <a:pt x="85" y="0"/>
                </a:lnTo>
                <a:lnTo>
                  <a:pt x="66" y="0"/>
                </a:lnTo>
                <a:lnTo>
                  <a:pt x="39" y="0"/>
                </a:lnTo>
                <a:lnTo>
                  <a:pt x="26" y="0"/>
                </a:lnTo>
                <a:lnTo>
                  <a:pt x="0" y="0"/>
                </a:lnTo>
                <a:lnTo>
                  <a:pt x="20" y="45"/>
                </a:lnTo>
                <a:lnTo>
                  <a:pt x="26" y="105"/>
                </a:lnTo>
                <a:lnTo>
                  <a:pt x="20" y="173"/>
                </a:lnTo>
                <a:lnTo>
                  <a:pt x="0" y="226"/>
                </a:lnTo>
                <a:lnTo>
                  <a:pt x="33" y="226"/>
                </a:lnTo>
                <a:lnTo>
                  <a:pt x="66" y="226"/>
                </a:lnTo>
                <a:lnTo>
                  <a:pt x="92" y="226"/>
                </a:lnTo>
                <a:lnTo>
                  <a:pt x="105" y="226"/>
                </a:lnTo>
                <a:close/>
              </a:path>
            </a:pathLst>
          </a:custGeom>
          <a:solidFill>
            <a:srgbClr val="FFFF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9" name="Freeform 77">
            <a:extLst>
              <a:ext uri="{FF2B5EF4-FFF2-40B4-BE49-F238E27FC236}">
                <a16:creationId xmlns:a16="http://schemas.microsoft.com/office/drawing/2014/main" id="{48902751-B5F8-3C44-90E6-33BD9F668E27}"/>
              </a:ext>
            </a:extLst>
          </p:cNvPr>
          <p:cNvSpPr>
            <a:spLocks/>
          </p:cNvSpPr>
          <p:nvPr/>
        </p:nvSpPr>
        <p:spPr bwMode="auto">
          <a:xfrm>
            <a:off x="3578225" y="2808288"/>
            <a:ext cx="438150" cy="358775"/>
          </a:xfrm>
          <a:custGeom>
            <a:avLst/>
            <a:gdLst>
              <a:gd name="T0" fmla="*/ 2147483647 w 276"/>
              <a:gd name="T1" fmla="*/ 2147483647 h 226"/>
              <a:gd name="T2" fmla="*/ 2147483647 w 276"/>
              <a:gd name="T3" fmla="*/ 2147483647 h 226"/>
              <a:gd name="T4" fmla="*/ 2147483647 w 276"/>
              <a:gd name="T5" fmla="*/ 2147483647 h 226"/>
              <a:gd name="T6" fmla="*/ 2147483647 w 276"/>
              <a:gd name="T7" fmla="*/ 2147483647 h 226"/>
              <a:gd name="T8" fmla="*/ 2147483647 w 276"/>
              <a:gd name="T9" fmla="*/ 2147483647 h 226"/>
              <a:gd name="T10" fmla="*/ 2147483647 w 276"/>
              <a:gd name="T11" fmla="*/ 2147483647 h 226"/>
              <a:gd name="T12" fmla="*/ 2147483647 w 276"/>
              <a:gd name="T13" fmla="*/ 2147483647 h 226"/>
              <a:gd name="T14" fmla="*/ 2147483647 w 276"/>
              <a:gd name="T15" fmla="*/ 2147483647 h 226"/>
              <a:gd name="T16" fmla="*/ 2147483647 w 276"/>
              <a:gd name="T17" fmla="*/ 0 h 226"/>
              <a:gd name="T18" fmla="*/ 2147483647 w 276"/>
              <a:gd name="T19" fmla="*/ 0 h 226"/>
              <a:gd name="T20" fmla="*/ 2147483647 w 276"/>
              <a:gd name="T21" fmla="*/ 0 h 226"/>
              <a:gd name="T22" fmla="*/ 2147483647 w 276"/>
              <a:gd name="T23" fmla="*/ 0 h 226"/>
              <a:gd name="T24" fmla="*/ 2147483647 w 276"/>
              <a:gd name="T25" fmla="*/ 0 h 226"/>
              <a:gd name="T26" fmla="*/ 0 w 276"/>
              <a:gd name="T27" fmla="*/ 0 h 226"/>
              <a:gd name="T28" fmla="*/ 2147483647 w 276"/>
              <a:gd name="T29" fmla="*/ 2147483647 h 226"/>
              <a:gd name="T30" fmla="*/ 2147483647 w 276"/>
              <a:gd name="T31" fmla="*/ 2147483647 h 226"/>
              <a:gd name="T32" fmla="*/ 2147483647 w 276"/>
              <a:gd name="T33" fmla="*/ 2147483647 h 226"/>
              <a:gd name="T34" fmla="*/ 0 w 276"/>
              <a:gd name="T35" fmla="*/ 2147483647 h 226"/>
              <a:gd name="T36" fmla="*/ 2147483647 w 276"/>
              <a:gd name="T37" fmla="*/ 2147483647 h 226"/>
              <a:gd name="T38" fmla="*/ 2147483647 w 276"/>
              <a:gd name="T39" fmla="*/ 2147483647 h 226"/>
              <a:gd name="T40" fmla="*/ 2147483647 w 276"/>
              <a:gd name="T41" fmla="*/ 2147483647 h 226"/>
              <a:gd name="T42" fmla="*/ 2147483647 w 276"/>
              <a:gd name="T43" fmla="*/ 2147483647 h 226"/>
              <a:gd name="T44" fmla="*/ 2147483647 w 276"/>
              <a:gd name="T45" fmla="*/ 2147483647 h 22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76"/>
              <a:gd name="T70" fmla="*/ 0 h 226"/>
              <a:gd name="T71" fmla="*/ 276 w 276"/>
              <a:gd name="T72" fmla="*/ 226 h 22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76" h="226">
                <a:moveTo>
                  <a:pt x="105" y="226"/>
                </a:moveTo>
                <a:lnTo>
                  <a:pt x="151" y="218"/>
                </a:lnTo>
                <a:lnTo>
                  <a:pt x="197" y="196"/>
                </a:lnTo>
                <a:lnTo>
                  <a:pt x="236" y="166"/>
                </a:lnTo>
                <a:lnTo>
                  <a:pt x="276" y="113"/>
                </a:lnTo>
                <a:lnTo>
                  <a:pt x="236" y="60"/>
                </a:lnTo>
                <a:lnTo>
                  <a:pt x="197" y="23"/>
                </a:lnTo>
                <a:lnTo>
                  <a:pt x="151" y="8"/>
                </a:lnTo>
                <a:lnTo>
                  <a:pt x="105" y="0"/>
                </a:lnTo>
                <a:lnTo>
                  <a:pt x="85" y="0"/>
                </a:lnTo>
                <a:lnTo>
                  <a:pt x="66" y="0"/>
                </a:lnTo>
                <a:lnTo>
                  <a:pt x="39" y="0"/>
                </a:lnTo>
                <a:lnTo>
                  <a:pt x="26" y="0"/>
                </a:lnTo>
                <a:lnTo>
                  <a:pt x="0" y="0"/>
                </a:lnTo>
                <a:lnTo>
                  <a:pt x="20" y="45"/>
                </a:lnTo>
                <a:lnTo>
                  <a:pt x="26" y="105"/>
                </a:lnTo>
                <a:lnTo>
                  <a:pt x="20" y="173"/>
                </a:lnTo>
                <a:lnTo>
                  <a:pt x="0" y="226"/>
                </a:lnTo>
                <a:lnTo>
                  <a:pt x="33" y="226"/>
                </a:lnTo>
                <a:lnTo>
                  <a:pt x="66" y="226"/>
                </a:lnTo>
                <a:lnTo>
                  <a:pt x="92" y="226"/>
                </a:lnTo>
                <a:lnTo>
                  <a:pt x="105" y="226"/>
                </a:lnTo>
              </a:path>
            </a:pathLst>
          </a:custGeom>
          <a:noFill/>
          <a:ln w="13">
            <a:solidFill>
              <a:srgbClr val="84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0" name="Line 78">
            <a:extLst>
              <a:ext uri="{FF2B5EF4-FFF2-40B4-BE49-F238E27FC236}">
                <a16:creationId xmlns:a16="http://schemas.microsoft.com/office/drawing/2014/main" id="{EA065764-8A0A-BE41-B79A-01BEE417D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4060825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1" name="Freeform 79">
            <a:extLst>
              <a:ext uri="{FF2B5EF4-FFF2-40B4-BE49-F238E27FC236}">
                <a16:creationId xmlns:a16="http://schemas.microsoft.com/office/drawing/2014/main" id="{C3F1D006-6C13-594A-B1B4-45D6CCF52015}"/>
              </a:ext>
            </a:extLst>
          </p:cNvPr>
          <p:cNvSpPr>
            <a:spLocks/>
          </p:cNvSpPr>
          <p:nvPr/>
        </p:nvSpPr>
        <p:spPr bwMode="auto">
          <a:xfrm>
            <a:off x="3473450" y="4037013"/>
            <a:ext cx="20638" cy="58737"/>
          </a:xfrm>
          <a:custGeom>
            <a:avLst/>
            <a:gdLst>
              <a:gd name="T0" fmla="*/ 2147483647 w 13"/>
              <a:gd name="T1" fmla="*/ 2147483647 h 37"/>
              <a:gd name="T2" fmla="*/ 0 w 13"/>
              <a:gd name="T3" fmla="*/ 2147483647 h 37"/>
              <a:gd name="T4" fmla="*/ 0 w 13"/>
              <a:gd name="T5" fmla="*/ 0 h 37"/>
              <a:gd name="T6" fmla="*/ 2147483647 w 13"/>
              <a:gd name="T7" fmla="*/ 2147483647 h 37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7"/>
              <a:gd name="T14" fmla="*/ 13 w 13"/>
              <a:gd name="T15" fmla="*/ 37 h 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7">
                <a:moveTo>
                  <a:pt x="13" y="15"/>
                </a:moveTo>
                <a:lnTo>
                  <a:pt x="0" y="37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72" name="Line 80">
            <a:extLst>
              <a:ext uri="{FF2B5EF4-FFF2-40B4-BE49-F238E27FC236}">
                <a16:creationId xmlns:a16="http://schemas.microsoft.com/office/drawing/2014/main" id="{7FF8C722-A996-2F4B-9D48-CD3362A04D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6375" y="3941763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3" name="Freeform 81">
            <a:extLst>
              <a:ext uri="{FF2B5EF4-FFF2-40B4-BE49-F238E27FC236}">
                <a16:creationId xmlns:a16="http://schemas.microsoft.com/office/drawing/2014/main" id="{E02765A2-281C-9E4A-AF08-0ACE179B5D09}"/>
              </a:ext>
            </a:extLst>
          </p:cNvPr>
          <p:cNvSpPr>
            <a:spLocks/>
          </p:cNvSpPr>
          <p:nvPr/>
        </p:nvSpPr>
        <p:spPr bwMode="auto">
          <a:xfrm>
            <a:off x="4119563" y="3917950"/>
            <a:ext cx="31750" cy="58738"/>
          </a:xfrm>
          <a:custGeom>
            <a:avLst/>
            <a:gdLst>
              <a:gd name="T0" fmla="*/ 0 w 20"/>
              <a:gd name="T1" fmla="*/ 2147483647 h 37"/>
              <a:gd name="T2" fmla="*/ 2147483647 w 20"/>
              <a:gd name="T3" fmla="*/ 2147483647 h 37"/>
              <a:gd name="T4" fmla="*/ 0 w 20"/>
              <a:gd name="T5" fmla="*/ 0 h 37"/>
              <a:gd name="T6" fmla="*/ 0 w 20"/>
              <a:gd name="T7" fmla="*/ 2147483647 h 37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7"/>
              <a:gd name="T14" fmla="*/ 20 w 20"/>
              <a:gd name="T15" fmla="*/ 37 h 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7">
                <a:moveTo>
                  <a:pt x="0" y="37"/>
                </a:moveTo>
                <a:lnTo>
                  <a:pt x="20" y="15"/>
                </a:lnTo>
                <a:lnTo>
                  <a:pt x="0" y="0"/>
                </a:lnTo>
                <a:lnTo>
                  <a:pt x="0" y="37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74" name="Line 82">
            <a:extLst>
              <a:ext uri="{FF2B5EF4-FFF2-40B4-BE49-F238E27FC236}">
                <a16:creationId xmlns:a16="http://schemas.microsoft.com/office/drawing/2014/main" id="{593F960B-7F35-5F42-A7D5-78D96A0242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3822700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5" name="Freeform 83">
            <a:extLst>
              <a:ext uri="{FF2B5EF4-FFF2-40B4-BE49-F238E27FC236}">
                <a16:creationId xmlns:a16="http://schemas.microsoft.com/office/drawing/2014/main" id="{4B1BC910-2F17-FE4A-90B4-1F67A6732A77}"/>
              </a:ext>
            </a:extLst>
          </p:cNvPr>
          <p:cNvSpPr>
            <a:spLocks/>
          </p:cNvSpPr>
          <p:nvPr/>
        </p:nvSpPr>
        <p:spPr bwMode="auto">
          <a:xfrm>
            <a:off x="3473450" y="3798888"/>
            <a:ext cx="20638" cy="58737"/>
          </a:xfrm>
          <a:custGeom>
            <a:avLst/>
            <a:gdLst>
              <a:gd name="T0" fmla="*/ 2147483647 w 13"/>
              <a:gd name="T1" fmla="*/ 2147483647 h 37"/>
              <a:gd name="T2" fmla="*/ 0 w 13"/>
              <a:gd name="T3" fmla="*/ 2147483647 h 37"/>
              <a:gd name="T4" fmla="*/ 0 w 13"/>
              <a:gd name="T5" fmla="*/ 0 h 37"/>
              <a:gd name="T6" fmla="*/ 2147483647 w 13"/>
              <a:gd name="T7" fmla="*/ 2147483647 h 37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7"/>
              <a:gd name="T14" fmla="*/ 13 w 13"/>
              <a:gd name="T15" fmla="*/ 37 h 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7">
                <a:moveTo>
                  <a:pt x="13" y="15"/>
                </a:moveTo>
                <a:lnTo>
                  <a:pt x="0" y="37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76" name="Freeform 84">
            <a:extLst>
              <a:ext uri="{FF2B5EF4-FFF2-40B4-BE49-F238E27FC236}">
                <a16:creationId xmlns:a16="http://schemas.microsoft.com/office/drawing/2014/main" id="{6817F9C3-F062-954C-941C-93BD50A2BB7D}"/>
              </a:ext>
            </a:extLst>
          </p:cNvPr>
          <p:cNvSpPr>
            <a:spLocks/>
          </p:cNvSpPr>
          <p:nvPr/>
        </p:nvSpPr>
        <p:spPr bwMode="auto">
          <a:xfrm>
            <a:off x="3598863" y="3762375"/>
            <a:ext cx="31750" cy="357188"/>
          </a:xfrm>
          <a:custGeom>
            <a:avLst/>
            <a:gdLst>
              <a:gd name="T0" fmla="*/ 0 w 20"/>
              <a:gd name="T1" fmla="*/ 0 h 225"/>
              <a:gd name="T2" fmla="*/ 2147483647 w 20"/>
              <a:gd name="T3" fmla="*/ 2147483647 h 225"/>
              <a:gd name="T4" fmla="*/ 2147483647 w 20"/>
              <a:gd name="T5" fmla="*/ 2147483647 h 225"/>
              <a:gd name="T6" fmla="*/ 2147483647 w 20"/>
              <a:gd name="T7" fmla="*/ 2147483647 h 225"/>
              <a:gd name="T8" fmla="*/ 0 w 20"/>
              <a:gd name="T9" fmla="*/ 2147483647 h 2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225"/>
              <a:gd name="T17" fmla="*/ 20 w 20"/>
              <a:gd name="T18" fmla="*/ 225 h 2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225">
                <a:moveTo>
                  <a:pt x="0" y="0"/>
                </a:moveTo>
                <a:lnTo>
                  <a:pt x="13" y="53"/>
                </a:lnTo>
                <a:lnTo>
                  <a:pt x="20" y="113"/>
                </a:lnTo>
                <a:lnTo>
                  <a:pt x="13" y="173"/>
                </a:lnTo>
                <a:lnTo>
                  <a:pt x="0" y="225"/>
                </a:lnTo>
              </a:path>
            </a:pathLst>
          </a:custGeom>
          <a:noFill/>
          <a:ln w="13">
            <a:solidFill>
              <a:srgbClr val="84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7" name="Freeform 85">
            <a:extLst>
              <a:ext uri="{FF2B5EF4-FFF2-40B4-BE49-F238E27FC236}">
                <a16:creationId xmlns:a16="http://schemas.microsoft.com/office/drawing/2014/main" id="{2F33CC1E-0A27-E241-B281-576ACCC1396C}"/>
              </a:ext>
            </a:extLst>
          </p:cNvPr>
          <p:cNvSpPr>
            <a:spLocks/>
          </p:cNvSpPr>
          <p:nvPr/>
        </p:nvSpPr>
        <p:spPr bwMode="auto">
          <a:xfrm>
            <a:off x="3640138" y="3762375"/>
            <a:ext cx="385762" cy="357188"/>
          </a:xfrm>
          <a:custGeom>
            <a:avLst/>
            <a:gdLst>
              <a:gd name="T0" fmla="*/ 2147483647 w 243"/>
              <a:gd name="T1" fmla="*/ 2147483647 h 225"/>
              <a:gd name="T2" fmla="*/ 2147483647 w 243"/>
              <a:gd name="T3" fmla="*/ 2147483647 h 225"/>
              <a:gd name="T4" fmla="*/ 2147483647 w 243"/>
              <a:gd name="T5" fmla="*/ 2147483647 h 225"/>
              <a:gd name="T6" fmla="*/ 2147483647 w 243"/>
              <a:gd name="T7" fmla="*/ 2147483647 h 225"/>
              <a:gd name="T8" fmla="*/ 2147483647 w 243"/>
              <a:gd name="T9" fmla="*/ 2147483647 h 225"/>
              <a:gd name="T10" fmla="*/ 2147483647 w 243"/>
              <a:gd name="T11" fmla="*/ 2147483647 h 225"/>
              <a:gd name="T12" fmla="*/ 2147483647 w 243"/>
              <a:gd name="T13" fmla="*/ 2147483647 h 225"/>
              <a:gd name="T14" fmla="*/ 2147483647 w 243"/>
              <a:gd name="T15" fmla="*/ 2147483647 h 225"/>
              <a:gd name="T16" fmla="*/ 2147483647 w 243"/>
              <a:gd name="T17" fmla="*/ 0 h 225"/>
              <a:gd name="T18" fmla="*/ 2147483647 w 243"/>
              <a:gd name="T19" fmla="*/ 0 h 225"/>
              <a:gd name="T20" fmla="*/ 2147483647 w 243"/>
              <a:gd name="T21" fmla="*/ 0 h 225"/>
              <a:gd name="T22" fmla="*/ 2147483647 w 243"/>
              <a:gd name="T23" fmla="*/ 0 h 225"/>
              <a:gd name="T24" fmla="*/ 0 w 243"/>
              <a:gd name="T25" fmla="*/ 0 h 225"/>
              <a:gd name="T26" fmla="*/ 2147483647 w 243"/>
              <a:gd name="T27" fmla="*/ 2147483647 h 225"/>
              <a:gd name="T28" fmla="*/ 2147483647 w 243"/>
              <a:gd name="T29" fmla="*/ 2147483647 h 225"/>
              <a:gd name="T30" fmla="*/ 2147483647 w 243"/>
              <a:gd name="T31" fmla="*/ 2147483647 h 225"/>
              <a:gd name="T32" fmla="*/ 0 w 243"/>
              <a:gd name="T33" fmla="*/ 2147483647 h 225"/>
              <a:gd name="T34" fmla="*/ 2147483647 w 243"/>
              <a:gd name="T35" fmla="*/ 2147483647 h 225"/>
              <a:gd name="T36" fmla="*/ 2147483647 w 243"/>
              <a:gd name="T37" fmla="*/ 2147483647 h 225"/>
              <a:gd name="T38" fmla="*/ 2147483647 w 243"/>
              <a:gd name="T39" fmla="*/ 2147483647 h 225"/>
              <a:gd name="T40" fmla="*/ 2147483647 w 243"/>
              <a:gd name="T41" fmla="*/ 2147483647 h 2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43"/>
              <a:gd name="T64" fmla="*/ 0 h 225"/>
              <a:gd name="T65" fmla="*/ 243 w 243"/>
              <a:gd name="T66" fmla="*/ 225 h 22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43" h="225">
                <a:moveTo>
                  <a:pt x="92" y="225"/>
                </a:moveTo>
                <a:lnTo>
                  <a:pt x="132" y="218"/>
                </a:lnTo>
                <a:lnTo>
                  <a:pt x="171" y="195"/>
                </a:lnTo>
                <a:lnTo>
                  <a:pt x="204" y="165"/>
                </a:lnTo>
                <a:lnTo>
                  <a:pt x="243" y="113"/>
                </a:lnTo>
                <a:lnTo>
                  <a:pt x="204" y="60"/>
                </a:lnTo>
                <a:lnTo>
                  <a:pt x="171" y="23"/>
                </a:lnTo>
                <a:lnTo>
                  <a:pt x="132" y="8"/>
                </a:lnTo>
                <a:lnTo>
                  <a:pt x="92" y="0"/>
                </a:lnTo>
                <a:lnTo>
                  <a:pt x="73" y="0"/>
                </a:lnTo>
                <a:lnTo>
                  <a:pt x="59" y="0"/>
                </a:lnTo>
                <a:lnTo>
                  <a:pt x="33" y="0"/>
                </a:lnTo>
                <a:lnTo>
                  <a:pt x="0" y="0"/>
                </a:lnTo>
                <a:lnTo>
                  <a:pt x="14" y="45"/>
                </a:lnTo>
                <a:lnTo>
                  <a:pt x="20" y="105"/>
                </a:lnTo>
                <a:lnTo>
                  <a:pt x="14" y="173"/>
                </a:lnTo>
                <a:lnTo>
                  <a:pt x="0" y="225"/>
                </a:lnTo>
                <a:lnTo>
                  <a:pt x="27" y="225"/>
                </a:lnTo>
                <a:lnTo>
                  <a:pt x="53" y="225"/>
                </a:lnTo>
                <a:lnTo>
                  <a:pt x="79" y="225"/>
                </a:lnTo>
                <a:lnTo>
                  <a:pt x="92" y="225"/>
                </a:lnTo>
                <a:close/>
              </a:path>
            </a:pathLst>
          </a:custGeom>
          <a:solidFill>
            <a:srgbClr val="FFFF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8" name="Freeform 86">
            <a:extLst>
              <a:ext uri="{FF2B5EF4-FFF2-40B4-BE49-F238E27FC236}">
                <a16:creationId xmlns:a16="http://schemas.microsoft.com/office/drawing/2014/main" id="{487961B5-AF5F-D64D-AB30-334B82D7B99B}"/>
              </a:ext>
            </a:extLst>
          </p:cNvPr>
          <p:cNvSpPr>
            <a:spLocks/>
          </p:cNvSpPr>
          <p:nvPr/>
        </p:nvSpPr>
        <p:spPr bwMode="auto">
          <a:xfrm>
            <a:off x="3640138" y="3762375"/>
            <a:ext cx="385762" cy="357188"/>
          </a:xfrm>
          <a:custGeom>
            <a:avLst/>
            <a:gdLst>
              <a:gd name="T0" fmla="*/ 2147483647 w 243"/>
              <a:gd name="T1" fmla="*/ 2147483647 h 225"/>
              <a:gd name="T2" fmla="*/ 2147483647 w 243"/>
              <a:gd name="T3" fmla="*/ 2147483647 h 225"/>
              <a:gd name="T4" fmla="*/ 2147483647 w 243"/>
              <a:gd name="T5" fmla="*/ 2147483647 h 225"/>
              <a:gd name="T6" fmla="*/ 2147483647 w 243"/>
              <a:gd name="T7" fmla="*/ 2147483647 h 225"/>
              <a:gd name="T8" fmla="*/ 2147483647 w 243"/>
              <a:gd name="T9" fmla="*/ 2147483647 h 225"/>
              <a:gd name="T10" fmla="*/ 2147483647 w 243"/>
              <a:gd name="T11" fmla="*/ 2147483647 h 225"/>
              <a:gd name="T12" fmla="*/ 2147483647 w 243"/>
              <a:gd name="T13" fmla="*/ 2147483647 h 225"/>
              <a:gd name="T14" fmla="*/ 2147483647 w 243"/>
              <a:gd name="T15" fmla="*/ 2147483647 h 225"/>
              <a:gd name="T16" fmla="*/ 2147483647 w 243"/>
              <a:gd name="T17" fmla="*/ 0 h 225"/>
              <a:gd name="T18" fmla="*/ 2147483647 w 243"/>
              <a:gd name="T19" fmla="*/ 0 h 225"/>
              <a:gd name="T20" fmla="*/ 2147483647 w 243"/>
              <a:gd name="T21" fmla="*/ 0 h 225"/>
              <a:gd name="T22" fmla="*/ 2147483647 w 243"/>
              <a:gd name="T23" fmla="*/ 0 h 225"/>
              <a:gd name="T24" fmla="*/ 0 w 243"/>
              <a:gd name="T25" fmla="*/ 0 h 225"/>
              <a:gd name="T26" fmla="*/ 2147483647 w 243"/>
              <a:gd name="T27" fmla="*/ 2147483647 h 225"/>
              <a:gd name="T28" fmla="*/ 2147483647 w 243"/>
              <a:gd name="T29" fmla="*/ 2147483647 h 225"/>
              <a:gd name="T30" fmla="*/ 2147483647 w 243"/>
              <a:gd name="T31" fmla="*/ 2147483647 h 225"/>
              <a:gd name="T32" fmla="*/ 0 w 243"/>
              <a:gd name="T33" fmla="*/ 2147483647 h 225"/>
              <a:gd name="T34" fmla="*/ 2147483647 w 243"/>
              <a:gd name="T35" fmla="*/ 2147483647 h 225"/>
              <a:gd name="T36" fmla="*/ 2147483647 w 243"/>
              <a:gd name="T37" fmla="*/ 2147483647 h 225"/>
              <a:gd name="T38" fmla="*/ 2147483647 w 243"/>
              <a:gd name="T39" fmla="*/ 2147483647 h 225"/>
              <a:gd name="T40" fmla="*/ 2147483647 w 243"/>
              <a:gd name="T41" fmla="*/ 2147483647 h 2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43"/>
              <a:gd name="T64" fmla="*/ 0 h 225"/>
              <a:gd name="T65" fmla="*/ 243 w 243"/>
              <a:gd name="T66" fmla="*/ 225 h 22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43" h="225">
                <a:moveTo>
                  <a:pt x="92" y="225"/>
                </a:moveTo>
                <a:lnTo>
                  <a:pt x="132" y="218"/>
                </a:lnTo>
                <a:lnTo>
                  <a:pt x="171" y="195"/>
                </a:lnTo>
                <a:lnTo>
                  <a:pt x="204" y="165"/>
                </a:lnTo>
                <a:lnTo>
                  <a:pt x="243" y="113"/>
                </a:lnTo>
                <a:lnTo>
                  <a:pt x="204" y="60"/>
                </a:lnTo>
                <a:lnTo>
                  <a:pt x="171" y="23"/>
                </a:lnTo>
                <a:lnTo>
                  <a:pt x="132" y="8"/>
                </a:lnTo>
                <a:lnTo>
                  <a:pt x="92" y="0"/>
                </a:lnTo>
                <a:lnTo>
                  <a:pt x="73" y="0"/>
                </a:lnTo>
                <a:lnTo>
                  <a:pt x="59" y="0"/>
                </a:lnTo>
                <a:lnTo>
                  <a:pt x="33" y="0"/>
                </a:lnTo>
                <a:lnTo>
                  <a:pt x="0" y="0"/>
                </a:lnTo>
                <a:lnTo>
                  <a:pt x="14" y="45"/>
                </a:lnTo>
                <a:lnTo>
                  <a:pt x="20" y="105"/>
                </a:lnTo>
                <a:lnTo>
                  <a:pt x="14" y="173"/>
                </a:lnTo>
                <a:lnTo>
                  <a:pt x="0" y="225"/>
                </a:lnTo>
                <a:lnTo>
                  <a:pt x="27" y="225"/>
                </a:lnTo>
                <a:lnTo>
                  <a:pt x="53" y="225"/>
                </a:lnTo>
                <a:lnTo>
                  <a:pt x="79" y="225"/>
                </a:lnTo>
                <a:lnTo>
                  <a:pt x="92" y="225"/>
                </a:lnTo>
              </a:path>
            </a:pathLst>
          </a:custGeom>
          <a:noFill/>
          <a:ln w="13">
            <a:solidFill>
              <a:srgbClr val="84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9" name="Freeform 87">
            <a:extLst>
              <a:ext uri="{FF2B5EF4-FFF2-40B4-BE49-F238E27FC236}">
                <a16:creationId xmlns:a16="http://schemas.microsoft.com/office/drawing/2014/main" id="{96B5CE41-4DF9-7D45-AB65-EBC5F319A0F4}"/>
              </a:ext>
            </a:extLst>
          </p:cNvPr>
          <p:cNvSpPr>
            <a:spLocks/>
          </p:cNvSpPr>
          <p:nvPr/>
        </p:nvSpPr>
        <p:spPr bwMode="auto">
          <a:xfrm>
            <a:off x="3589338" y="4716463"/>
            <a:ext cx="30162" cy="357187"/>
          </a:xfrm>
          <a:custGeom>
            <a:avLst/>
            <a:gdLst>
              <a:gd name="T0" fmla="*/ 0 w 19"/>
              <a:gd name="T1" fmla="*/ 0 h 225"/>
              <a:gd name="T2" fmla="*/ 2147483647 w 19"/>
              <a:gd name="T3" fmla="*/ 2147483647 h 225"/>
              <a:gd name="T4" fmla="*/ 2147483647 w 19"/>
              <a:gd name="T5" fmla="*/ 2147483647 h 225"/>
              <a:gd name="T6" fmla="*/ 2147483647 w 19"/>
              <a:gd name="T7" fmla="*/ 2147483647 h 225"/>
              <a:gd name="T8" fmla="*/ 0 w 19"/>
              <a:gd name="T9" fmla="*/ 2147483647 h 2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225"/>
              <a:gd name="T17" fmla="*/ 19 w 19"/>
              <a:gd name="T18" fmla="*/ 225 h 2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225">
                <a:moveTo>
                  <a:pt x="0" y="0"/>
                </a:moveTo>
                <a:lnTo>
                  <a:pt x="13" y="52"/>
                </a:lnTo>
                <a:lnTo>
                  <a:pt x="19" y="112"/>
                </a:lnTo>
                <a:lnTo>
                  <a:pt x="13" y="172"/>
                </a:lnTo>
                <a:lnTo>
                  <a:pt x="0" y="225"/>
                </a:lnTo>
              </a:path>
            </a:pathLst>
          </a:custGeom>
          <a:noFill/>
          <a:ln w="13">
            <a:solidFill>
              <a:srgbClr val="84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0" name="Freeform 88">
            <a:extLst>
              <a:ext uri="{FF2B5EF4-FFF2-40B4-BE49-F238E27FC236}">
                <a16:creationId xmlns:a16="http://schemas.microsoft.com/office/drawing/2014/main" id="{D408CAD9-773B-1C48-A0E7-BF2F9D4FEE92}"/>
              </a:ext>
            </a:extLst>
          </p:cNvPr>
          <p:cNvSpPr>
            <a:spLocks/>
          </p:cNvSpPr>
          <p:nvPr/>
        </p:nvSpPr>
        <p:spPr bwMode="auto">
          <a:xfrm>
            <a:off x="3630613" y="4716463"/>
            <a:ext cx="385762" cy="357187"/>
          </a:xfrm>
          <a:custGeom>
            <a:avLst/>
            <a:gdLst>
              <a:gd name="T0" fmla="*/ 2147483647 w 243"/>
              <a:gd name="T1" fmla="*/ 2147483647 h 225"/>
              <a:gd name="T2" fmla="*/ 2147483647 w 243"/>
              <a:gd name="T3" fmla="*/ 2147483647 h 225"/>
              <a:gd name="T4" fmla="*/ 2147483647 w 243"/>
              <a:gd name="T5" fmla="*/ 2147483647 h 225"/>
              <a:gd name="T6" fmla="*/ 2147483647 w 243"/>
              <a:gd name="T7" fmla="*/ 2147483647 h 225"/>
              <a:gd name="T8" fmla="*/ 2147483647 w 243"/>
              <a:gd name="T9" fmla="*/ 2147483647 h 225"/>
              <a:gd name="T10" fmla="*/ 2147483647 w 243"/>
              <a:gd name="T11" fmla="*/ 2147483647 h 225"/>
              <a:gd name="T12" fmla="*/ 2147483647 w 243"/>
              <a:gd name="T13" fmla="*/ 2147483647 h 225"/>
              <a:gd name="T14" fmla="*/ 2147483647 w 243"/>
              <a:gd name="T15" fmla="*/ 2147483647 h 225"/>
              <a:gd name="T16" fmla="*/ 2147483647 w 243"/>
              <a:gd name="T17" fmla="*/ 0 h 225"/>
              <a:gd name="T18" fmla="*/ 2147483647 w 243"/>
              <a:gd name="T19" fmla="*/ 0 h 225"/>
              <a:gd name="T20" fmla="*/ 2147483647 w 243"/>
              <a:gd name="T21" fmla="*/ 0 h 225"/>
              <a:gd name="T22" fmla="*/ 2147483647 w 243"/>
              <a:gd name="T23" fmla="*/ 0 h 225"/>
              <a:gd name="T24" fmla="*/ 0 w 243"/>
              <a:gd name="T25" fmla="*/ 0 h 225"/>
              <a:gd name="T26" fmla="*/ 2147483647 w 243"/>
              <a:gd name="T27" fmla="*/ 2147483647 h 225"/>
              <a:gd name="T28" fmla="*/ 2147483647 w 243"/>
              <a:gd name="T29" fmla="*/ 2147483647 h 225"/>
              <a:gd name="T30" fmla="*/ 2147483647 w 243"/>
              <a:gd name="T31" fmla="*/ 2147483647 h 225"/>
              <a:gd name="T32" fmla="*/ 0 w 243"/>
              <a:gd name="T33" fmla="*/ 2147483647 h 225"/>
              <a:gd name="T34" fmla="*/ 2147483647 w 243"/>
              <a:gd name="T35" fmla="*/ 2147483647 h 225"/>
              <a:gd name="T36" fmla="*/ 2147483647 w 243"/>
              <a:gd name="T37" fmla="*/ 2147483647 h 225"/>
              <a:gd name="T38" fmla="*/ 2147483647 w 243"/>
              <a:gd name="T39" fmla="*/ 2147483647 h 225"/>
              <a:gd name="T40" fmla="*/ 2147483647 w 243"/>
              <a:gd name="T41" fmla="*/ 2147483647 h 2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43"/>
              <a:gd name="T64" fmla="*/ 0 h 225"/>
              <a:gd name="T65" fmla="*/ 243 w 243"/>
              <a:gd name="T66" fmla="*/ 225 h 22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43" h="225">
                <a:moveTo>
                  <a:pt x="92" y="225"/>
                </a:moveTo>
                <a:lnTo>
                  <a:pt x="131" y="218"/>
                </a:lnTo>
                <a:lnTo>
                  <a:pt x="171" y="195"/>
                </a:lnTo>
                <a:lnTo>
                  <a:pt x="203" y="165"/>
                </a:lnTo>
                <a:lnTo>
                  <a:pt x="243" y="112"/>
                </a:lnTo>
                <a:lnTo>
                  <a:pt x="203" y="60"/>
                </a:lnTo>
                <a:lnTo>
                  <a:pt x="171" y="22"/>
                </a:lnTo>
                <a:lnTo>
                  <a:pt x="131" y="7"/>
                </a:lnTo>
                <a:lnTo>
                  <a:pt x="92" y="0"/>
                </a:lnTo>
                <a:lnTo>
                  <a:pt x="72" y="0"/>
                </a:lnTo>
                <a:lnTo>
                  <a:pt x="59" y="0"/>
                </a:lnTo>
                <a:lnTo>
                  <a:pt x="33" y="0"/>
                </a:lnTo>
                <a:lnTo>
                  <a:pt x="0" y="0"/>
                </a:lnTo>
                <a:lnTo>
                  <a:pt x="13" y="45"/>
                </a:lnTo>
                <a:lnTo>
                  <a:pt x="20" y="105"/>
                </a:lnTo>
                <a:lnTo>
                  <a:pt x="13" y="172"/>
                </a:lnTo>
                <a:lnTo>
                  <a:pt x="0" y="225"/>
                </a:lnTo>
                <a:lnTo>
                  <a:pt x="26" y="225"/>
                </a:lnTo>
                <a:lnTo>
                  <a:pt x="52" y="225"/>
                </a:lnTo>
                <a:lnTo>
                  <a:pt x="79" y="225"/>
                </a:lnTo>
                <a:lnTo>
                  <a:pt x="92" y="225"/>
                </a:lnTo>
                <a:close/>
              </a:path>
            </a:pathLst>
          </a:custGeom>
          <a:solidFill>
            <a:srgbClr val="FFFF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1" name="Freeform 89">
            <a:extLst>
              <a:ext uri="{FF2B5EF4-FFF2-40B4-BE49-F238E27FC236}">
                <a16:creationId xmlns:a16="http://schemas.microsoft.com/office/drawing/2014/main" id="{2047BFA6-9468-D94B-A18D-DB44D96646B5}"/>
              </a:ext>
            </a:extLst>
          </p:cNvPr>
          <p:cNvSpPr>
            <a:spLocks/>
          </p:cNvSpPr>
          <p:nvPr/>
        </p:nvSpPr>
        <p:spPr bwMode="auto">
          <a:xfrm>
            <a:off x="3630613" y="4716463"/>
            <a:ext cx="385762" cy="357187"/>
          </a:xfrm>
          <a:custGeom>
            <a:avLst/>
            <a:gdLst>
              <a:gd name="T0" fmla="*/ 2147483647 w 243"/>
              <a:gd name="T1" fmla="*/ 2147483647 h 225"/>
              <a:gd name="T2" fmla="*/ 2147483647 w 243"/>
              <a:gd name="T3" fmla="*/ 2147483647 h 225"/>
              <a:gd name="T4" fmla="*/ 2147483647 w 243"/>
              <a:gd name="T5" fmla="*/ 2147483647 h 225"/>
              <a:gd name="T6" fmla="*/ 2147483647 w 243"/>
              <a:gd name="T7" fmla="*/ 2147483647 h 225"/>
              <a:gd name="T8" fmla="*/ 2147483647 w 243"/>
              <a:gd name="T9" fmla="*/ 2147483647 h 225"/>
              <a:gd name="T10" fmla="*/ 2147483647 w 243"/>
              <a:gd name="T11" fmla="*/ 2147483647 h 225"/>
              <a:gd name="T12" fmla="*/ 2147483647 w 243"/>
              <a:gd name="T13" fmla="*/ 2147483647 h 225"/>
              <a:gd name="T14" fmla="*/ 2147483647 w 243"/>
              <a:gd name="T15" fmla="*/ 2147483647 h 225"/>
              <a:gd name="T16" fmla="*/ 2147483647 w 243"/>
              <a:gd name="T17" fmla="*/ 0 h 225"/>
              <a:gd name="T18" fmla="*/ 2147483647 w 243"/>
              <a:gd name="T19" fmla="*/ 0 h 225"/>
              <a:gd name="T20" fmla="*/ 2147483647 w 243"/>
              <a:gd name="T21" fmla="*/ 0 h 225"/>
              <a:gd name="T22" fmla="*/ 2147483647 w 243"/>
              <a:gd name="T23" fmla="*/ 0 h 225"/>
              <a:gd name="T24" fmla="*/ 0 w 243"/>
              <a:gd name="T25" fmla="*/ 0 h 225"/>
              <a:gd name="T26" fmla="*/ 2147483647 w 243"/>
              <a:gd name="T27" fmla="*/ 2147483647 h 225"/>
              <a:gd name="T28" fmla="*/ 2147483647 w 243"/>
              <a:gd name="T29" fmla="*/ 2147483647 h 225"/>
              <a:gd name="T30" fmla="*/ 2147483647 w 243"/>
              <a:gd name="T31" fmla="*/ 2147483647 h 225"/>
              <a:gd name="T32" fmla="*/ 0 w 243"/>
              <a:gd name="T33" fmla="*/ 2147483647 h 225"/>
              <a:gd name="T34" fmla="*/ 2147483647 w 243"/>
              <a:gd name="T35" fmla="*/ 2147483647 h 225"/>
              <a:gd name="T36" fmla="*/ 2147483647 w 243"/>
              <a:gd name="T37" fmla="*/ 2147483647 h 225"/>
              <a:gd name="T38" fmla="*/ 2147483647 w 243"/>
              <a:gd name="T39" fmla="*/ 2147483647 h 225"/>
              <a:gd name="T40" fmla="*/ 2147483647 w 243"/>
              <a:gd name="T41" fmla="*/ 2147483647 h 2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43"/>
              <a:gd name="T64" fmla="*/ 0 h 225"/>
              <a:gd name="T65" fmla="*/ 243 w 243"/>
              <a:gd name="T66" fmla="*/ 225 h 22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43" h="225">
                <a:moveTo>
                  <a:pt x="92" y="225"/>
                </a:moveTo>
                <a:lnTo>
                  <a:pt x="131" y="218"/>
                </a:lnTo>
                <a:lnTo>
                  <a:pt x="171" y="195"/>
                </a:lnTo>
                <a:lnTo>
                  <a:pt x="203" y="165"/>
                </a:lnTo>
                <a:lnTo>
                  <a:pt x="243" y="112"/>
                </a:lnTo>
                <a:lnTo>
                  <a:pt x="203" y="60"/>
                </a:lnTo>
                <a:lnTo>
                  <a:pt x="171" y="22"/>
                </a:lnTo>
                <a:lnTo>
                  <a:pt x="131" y="7"/>
                </a:lnTo>
                <a:lnTo>
                  <a:pt x="92" y="0"/>
                </a:lnTo>
                <a:lnTo>
                  <a:pt x="72" y="0"/>
                </a:lnTo>
                <a:lnTo>
                  <a:pt x="59" y="0"/>
                </a:lnTo>
                <a:lnTo>
                  <a:pt x="33" y="0"/>
                </a:lnTo>
                <a:lnTo>
                  <a:pt x="0" y="0"/>
                </a:lnTo>
                <a:lnTo>
                  <a:pt x="13" y="45"/>
                </a:lnTo>
                <a:lnTo>
                  <a:pt x="20" y="105"/>
                </a:lnTo>
                <a:lnTo>
                  <a:pt x="13" y="172"/>
                </a:lnTo>
                <a:lnTo>
                  <a:pt x="0" y="225"/>
                </a:lnTo>
                <a:lnTo>
                  <a:pt x="26" y="225"/>
                </a:lnTo>
                <a:lnTo>
                  <a:pt x="52" y="225"/>
                </a:lnTo>
                <a:lnTo>
                  <a:pt x="79" y="225"/>
                </a:lnTo>
                <a:lnTo>
                  <a:pt x="92" y="225"/>
                </a:lnTo>
              </a:path>
            </a:pathLst>
          </a:custGeom>
          <a:noFill/>
          <a:ln w="13">
            <a:solidFill>
              <a:srgbClr val="84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2" name="Line 90">
            <a:extLst>
              <a:ext uri="{FF2B5EF4-FFF2-40B4-BE49-F238E27FC236}">
                <a16:creationId xmlns:a16="http://schemas.microsoft.com/office/drawing/2014/main" id="{BC48AD6D-3309-864B-AE74-D4BA9C852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4775200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3" name="Freeform 91">
            <a:extLst>
              <a:ext uri="{FF2B5EF4-FFF2-40B4-BE49-F238E27FC236}">
                <a16:creationId xmlns:a16="http://schemas.microsoft.com/office/drawing/2014/main" id="{E1CD13ED-BCF2-C148-9FBE-D91496C4A6DD}"/>
              </a:ext>
            </a:extLst>
          </p:cNvPr>
          <p:cNvSpPr>
            <a:spLocks/>
          </p:cNvSpPr>
          <p:nvPr/>
        </p:nvSpPr>
        <p:spPr bwMode="auto">
          <a:xfrm>
            <a:off x="3473450" y="4751388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84" name="Line 92">
            <a:extLst>
              <a:ext uri="{FF2B5EF4-FFF2-40B4-BE49-F238E27FC236}">
                <a16:creationId xmlns:a16="http://schemas.microsoft.com/office/drawing/2014/main" id="{9C1C1025-BCFB-1140-9000-B95EF3790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5013325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5" name="Freeform 93">
            <a:extLst>
              <a:ext uri="{FF2B5EF4-FFF2-40B4-BE49-F238E27FC236}">
                <a16:creationId xmlns:a16="http://schemas.microsoft.com/office/drawing/2014/main" id="{C0038E7B-352F-144A-8CC2-0BE39BBE639A}"/>
              </a:ext>
            </a:extLst>
          </p:cNvPr>
          <p:cNvSpPr>
            <a:spLocks/>
          </p:cNvSpPr>
          <p:nvPr/>
        </p:nvSpPr>
        <p:spPr bwMode="auto">
          <a:xfrm>
            <a:off x="3473450" y="4989513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86" name="Line 94">
            <a:extLst>
              <a:ext uri="{FF2B5EF4-FFF2-40B4-BE49-F238E27FC236}">
                <a16:creationId xmlns:a16="http://schemas.microsoft.com/office/drawing/2014/main" id="{1EBCD8C2-E7B2-9C45-8F2A-DAD906787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6375" y="4894263"/>
            <a:ext cx="207963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7" name="Freeform 95">
            <a:extLst>
              <a:ext uri="{FF2B5EF4-FFF2-40B4-BE49-F238E27FC236}">
                <a16:creationId xmlns:a16="http://schemas.microsoft.com/office/drawing/2014/main" id="{C33794E3-EF3D-3145-B58C-02810B9EBB78}"/>
              </a:ext>
            </a:extLst>
          </p:cNvPr>
          <p:cNvSpPr>
            <a:spLocks/>
          </p:cNvSpPr>
          <p:nvPr/>
        </p:nvSpPr>
        <p:spPr bwMode="auto">
          <a:xfrm>
            <a:off x="4119563" y="4870450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88" name="Oval 96">
            <a:extLst>
              <a:ext uri="{FF2B5EF4-FFF2-40B4-BE49-F238E27FC236}">
                <a16:creationId xmlns:a16="http://schemas.microsoft.com/office/drawing/2014/main" id="{2BDB82B4-9F70-364B-AF9A-A7EEDEE22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4859338"/>
            <a:ext cx="73025" cy="82550"/>
          </a:xfrm>
          <a:prstGeom prst="ellipse">
            <a:avLst/>
          </a:prstGeom>
          <a:solidFill>
            <a:srgbClr val="FFFFB4"/>
          </a:solidFill>
          <a:ln w="13">
            <a:solidFill>
              <a:srgbClr val="84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89" name="Line 97">
            <a:extLst>
              <a:ext uri="{FF2B5EF4-FFF2-40B4-BE49-F238E27FC236}">
                <a16:creationId xmlns:a16="http://schemas.microsoft.com/office/drawing/2014/main" id="{635AA392-FBE5-874D-BA3E-FF856B9D33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7913" y="2152650"/>
            <a:ext cx="207962" cy="1588"/>
          </a:xfrm>
          <a:prstGeom prst="line">
            <a:avLst/>
          </a:pr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0" name="Freeform 98">
            <a:extLst>
              <a:ext uri="{FF2B5EF4-FFF2-40B4-BE49-F238E27FC236}">
                <a16:creationId xmlns:a16="http://schemas.microsoft.com/office/drawing/2014/main" id="{4F9610BB-4D52-524D-A458-4B12731BFC78}"/>
              </a:ext>
            </a:extLst>
          </p:cNvPr>
          <p:cNvSpPr>
            <a:spLocks/>
          </p:cNvSpPr>
          <p:nvPr/>
        </p:nvSpPr>
        <p:spPr bwMode="auto">
          <a:xfrm>
            <a:off x="2555875" y="1795463"/>
            <a:ext cx="835025" cy="357187"/>
          </a:xfrm>
          <a:custGeom>
            <a:avLst/>
            <a:gdLst>
              <a:gd name="T0" fmla="*/ 2147483647 w 80"/>
              <a:gd name="T1" fmla="*/ 0 h 30"/>
              <a:gd name="T2" fmla="*/ 0 w 80"/>
              <a:gd name="T3" fmla="*/ 0 h 30"/>
              <a:gd name="T4" fmla="*/ 0 w 80"/>
              <a:gd name="T5" fmla="*/ 2147483647 h 30"/>
              <a:gd name="T6" fmla="*/ 0 60000 65536"/>
              <a:gd name="T7" fmla="*/ 0 60000 65536"/>
              <a:gd name="T8" fmla="*/ 0 60000 65536"/>
              <a:gd name="T9" fmla="*/ 0 w 80"/>
              <a:gd name="T10" fmla="*/ 0 h 30"/>
              <a:gd name="T11" fmla="*/ 80 w 8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0" h="30">
                <a:moveTo>
                  <a:pt x="80" y="0"/>
                </a:moveTo>
                <a:lnTo>
                  <a:pt x="0" y="0"/>
                </a:lnTo>
                <a:lnTo>
                  <a:pt x="0" y="3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1" name="Freeform 99">
            <a:extLst>
              <a:ext uri="{FF2B5EF4-FFF2-40B4-BE49-F238E27FC236}">
                <a16:creationId xmlns:a16="http://schemas.microsoft.com/office/drawing/2014/main" id="{82674415-07CB-7740-B9E2-EEF6EC397407}"/>
              </a:ext>
            </a:extLst>
          </p:cNvPr>
          <p:cNvSpPr>
            <a:spLocks/>
          </p:cNvSpPr>
          <p:nvPr/>
        </p:nvSpPr>
        <p:spPr bwMode="auto">
          <a:xfrm>
            <a:off x="2555875" y="2152650"/>
            <a:ext cx="835025" cy="715963"/>
          </a:xfrm>
          <a:custGeom>
            <a:avLst/>
            <a:gdLst>
              <a:gd name="T0" fmla="*/ 2147483647 w 80"/>
              <a:gd name="T1" fmla="*/ 2147483647 h 60"/>
              <a:gd name="T2" fmla="*/ 0 w 80"/>
              <a:gd name="T3" fmla="*/ 2147483647 h 60"/>
              <a:gd name="T4" fmla="*/ 0 w 80"/>
              <a:gd name="T5" fmla="*/ 0 h 60"/>
              <a:gd name="T6" fmla="*/ 0 60000 65536"/>
              <a:gd name="T7" fmla="*/ 0 60000 65536"/>
              <a:gd name="T8" fmla="*/ 0 60000 65536"/>
              <a:gd name="T9" fmla="*/ 0 w 80"/>
              <a:gd name="T10" fmla="*/ 0 h 60"/>
              <a:gd name="T11" fmla="*/ 80 w 80"/>
              <a:gd name="T12" fmla="*/ 60 h 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0" h="60">
                <a:moveTo>
                  <a:pt x="80" y="60"/>
                </a:moveTo>
                <a:lnTo>
                  <a:pt x="0" y="60"/>
                </a:lnTo>
                <a:lnTo>
                  <a:pt x="0" y="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2" name="Freeform 100">
            <a:extLst>
              <a:ext uri="{FF2B5EF4-FFF2-40B4-BE49-F238E27FC236}">
                <a16:creationId xmlns:a16="http://schemas.microsoft.com/office/drawing/2014/main" id="{6E01D231-EA80-464D-B59B-84DF606DC694}"/>
              </a:ext>
            </a:extLst>
          </p:cNvPr>
          <p:cNvSpPr>
            <a:spLocks/>
          </p:cNvSpPr>
          <p:nvPr/>
        </p:nvSpPr>
        <p:spPr bwMode="auto">
          <a:xfrm>
            <a:off x="2555875" y="2868613"/>
            <a:ext cx="835025" cy="954087"/>
          </a:xfrm>
          <a:custGeom>
            <a:avLst/>
            <a:gdLst>
              <a:gd name="T0" fmla="*/ 2147483647 w 80"/>
              <a:gd name="T1" fmla="*/ 2147483647 h 80"/>
              <a:gd name="T2" fmla="*/ 0 w 80"/>
              <a:gd name="T3" fmla="*/ 2147483647 h 80"/>
              <a:gd name="T4" fmla="*/ 0 w 80"/>
              <a:gd name="T5" fmla="*/ 0 h 80"/>
              <a:gd name="T6" fmla="*/ 0 60000 65536"/>
              <a:gd name="T7" fmla="*/ 0 60000 65536"/>
              <a:gd name="T8" fmla="*/ 0 60000 65536"/>
              <a:gd name="T9" fmla="*/ 0 w 80"/>
              <a:gd name="T10" fmla="*/ 0 h 80"/>
              <a:gd name="T11" fmla="*/ 80 w 80"/>
              <a:gd name="T12" fmla="*/ 80 h 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0" h="80">
                <a:moveTo>
                  <a:pt x="80" y="80"/>
                </a:moveTo>
                <a:lnTo>
                  <a:pt x="0" y="80"/>
                </a:lnTo>
                <a:lnTo>
                  <a:pt x="0" y="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3" name="Freeform 101">
            <a:extLst>
              <a:ext uri="{FF2B5EF4-FFF2-40B4-BE49-F238E27FC236}">
                <a16:creationId xmlns:a16="http://schemas.microsoft.com/office/drawing/2014/main" id="{01B1C303-E893-8C40-AE6A-E0765E55C624}"/>
              </a:ext>
            </a:extLst>
          </p:cNvPr>
          <p:cNvSpPr>
            <a:spLocks/>
          </p:cNvSpPr>
          <p:nvPr/>
        </p:nvSpPr>
        <p:spPr bwMode="auto">
          <a:xfrm>
            <a:off x="2555875" y="3822700"/>
            <a:ext cx="835025" cy="952500"/>
          </a:xfrm>
          <a:custGeom>
            <a:avLst/>
            <a:gdLst>
              <a:gd name="T0" fmla="*/ 2147483647 w 80"/>
              <a:gd name="T1" fmla="*/ 2147483647 h 80"/>
              <a:gd name="T2" fmla="*/ 0 w 80"/>
              <a:gd name="T3" fmla="*/ 2147483647 h 80"/>
              <a:gd name="T4" fmla="*/ 0 w 80"/>
              <a:gd name="T5" fmla="*/ 0 h 80"/>
              <a:gd name="T6" fmla="*/ 0 60000 65536"/>
              <a:gd name="T7" fmla="*/ 0 60000 65536"/>
              <a:gd name="T8" fmla="*/ 0 60000 65536"/>
              <a:gd name="T9" fmla="*/ 0 w 80"/>
              <a:gd name="T10" fmla="*/ 0 h 80"/>
              <a:gd name="T11" fmla="*/ 80 w 80"/>
              <a:gd name="T12" fmla="*/ 80 h 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0" h="80">
                <a:moveTo>
                  <a:pt x="80" y="80"/>
                </a:moveTo>
                <a:lnTo>
                  <a:pt x="0" y="80"/>
                </a:lnTo>
                <a:lnTo>
                  <a:pt x="0" y="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4" name="Freeform 102">
            <a:extLst>
              <a:ext uri="{FF2B5EF4-FFF2-40B4-BE49-F238E27FC236}">
                <a16:creationId xmlns:a16="http://schemas.microsoft.com/office/drawing/2014/main" id="{3C8F78B1-C443-2C4A-AE4A-59677A7713E4}"/>
              </a:ext>
            </a:extLst>
          </p:cNvPr>
          <p:cNvSpPr>
            <a:spLocks/>
          </p:cNvSpPr>
          <p:nvPr/>
        </p:nvSpPr>
        <p:spPr bwMode="auto">
          <a:xfrm>
            <a:off x="2347913" y="4418013"/>
            <a:ext cx="1042987" cy="595312"/>
          </a:xfrm>
          <a:custGeom>
            <a:avLst/>
            <a:gdLst>
              <a:gd name="T0" fmla="*/ 0 w 100"/>
              <a:gd name="T1" fmla="*/ 0 h 50"/>
              <a:gd name="T2" fmla="*/ 2147483647 w 100"/>
              <a:gd name="T3" fmla="*/ 0 h 50"/>
              <a:gd name="T4" fmla="*/ 2147483647 w 100"/>
              <a:gd name="T5" fmla="*/ 2147483647 h 50"/>
              <a:gd name="T6" fmla="*/ 2147483647 w 100"/>
              <a:gd name="T7" fmla="*/ 2147483647 h 50"/>
              <a:gd name="T8" fmla="*/ 2147483647 w 100"/>
              <a:gd name="T9" fmla="*/ 2147483647 h 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"/>
              <a:gd name="T16" fmla="*/ 0 h 50"/>
              <a:gd name="T17" fmla="*/ 100 w 100"/>
              <a:gd name="T18" fmla="*/ 50 h 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" h="50">
                <a:moveTo>
                  <a:pt x="0" y="0"/>
                </a:moveTo>
                <a:lnTo>
                  <a:pt x="10" y="0"/>
                </a:lnTo>
                <a:lnTo>
                  <a:pt x="10" y="50"/>
                </a:lnTo>
                <a:lnTo>
                  <a:pt x="60" y="50"/>
                </a:lnTo>
                <a:lnTo>
                  <a:pt x="100" y="5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5" name="Freeform 103">
            <a:extLst>
              <a:ext uri="{FF2B5EF4-FFF2-40B4-BE49-F238E27FC236}">
                <a16:creationId xmlns:a16="http://schemas.microsoft.com/office/drawing/2014/main" id="{BFB55E66-B384-9647-8579-82DB108A6634}"/>
              </a:ext>
            </a:extLst>
          </p:cNvPr>
          <p:cNvSpPr>
            <a:spLocks/>
          </p:cNvSpPr>
          <p:nvPr/>
        </p:nvSpPr>
        <p:spPr bwMode="auto">
          <a:xfrm>
            <a:off x="2973388" y="2033588"/>
            <a:ext cx="417512" cy="1073150"/>
          </a:xfrm>
          <a:custGeom>
            <a:avLst/>
            <a:gdLst>
              <a:gd name="T0" fmla="*/ 2147483647 w 40"/>
              <a:gd name="T1" fmla="*/ 0 h 90"/>
              <a:gd name="T2" fmla="*/ 0 w 40"/>
              <a:gd name="T3" fmla="*/ 0 h 90"/>
              <a:gd name="T4" fmla="*/ 0 w 40"/>
              <a:gd name="T5" fmla="*/ 2147483647 h 90"/>
              <a:gd name="T6" fmla="*/ 0 60000 65536"/>
              <a:gd name="T7" fmla="*/ 0 60000 65536"/>
              <a:gd name="T8" fmla="*/ 0 60000 65536"/>
              <a:gd name="T9" fmla="*/ 0 w 40"/>
              <a:gd name="T10" fmla="*/ 0 h 90"/>
              <a:gd name="T11" fmla="*/ 40 w 40"/>
              <a:gd name="T12" fmla="*/ 90 h 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" h="90">
                <a:moveTo>
                  <a:pt x="40" y="0"/>
                </a:moveTo>
                <a:lnTo>
                  <a:pt x="0" y="0"/>
                </a:lnTo>
                <a:lnTo>
                  <a:pt x="0" y="9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6" name="Freeform 104">
            <a:extLst>
              <a:ext uri="{FF2B5EF4-FFF2-40B4-BE49-F238E27FC236}">
                <a16:creationId xmlns:a16="http://schemas.microsoft.com/office/drawing/2014/main" id="{5B823451-CB4C-D34C-BB70-812ACD84641C}"/>
              </a:ext>
            </a:extLst>
          </p:cNvPr>
          <p:cNvSpPr>
            <a:spLocks/>
          </p:cNvSpPr>
          <p:nvPr/>
        </p:nvSpPr>
        <p:spPr bwMode="auto">
          <a:xfrm>
            <a:off x="2973388" y="3106738"/>
            <a:ext cx="417512" cy="1906587"/>
          </a:xfrm>
          <a:custGeom>
            <a:avLst/>
            <a:gdLst>
              <a:gd name="T0" fmla="*/ 2147483647 w 40"/>
              <a:gd name="T1" fmla="*/ 0 h 160"/>
              <a:gd name="T2" fmla="*/ 0 w 40"/>
              <a:gd name="T3" fmla="*/ 0 h 160"/>
              <a:gd name="T4" fmla="*/ 0 w 40"/>
              <a:gd name="T5" fmla="*/ 2147483647 h 160"/>
              <a:gd name="T6" fmla="*/ 0 w 40"/>
              <a:gd name="T7" fmla="*/ 2147483647 h 160"/>
              <a:gd name="T8" fmla="*/ 0 60000 65536"/>
              <a:gd name="T9" fmla="*/ 0 60000 65536"/>
              <a:gd name="T10" fmla="*/ 0 60000 65536"/>
              <a:gd name="T11" fmla="*/ 0 60000 65536"/>
              <a:gd name="T12" fmla="*/ 0 w 40"/>
              <a:gd name="T13" fmla="*/ 0 h 160"/>
              <a:gd name="T14" fmla="*/ 40 w 40"/>
              <a:gd name="T15" fmla="*/ 160 h 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" h="160">
                <a:moveTo>
                  <a:pt x="40" y="0"/>
                </a:moveTo>
                <a:lnTo>
                  <a:pt x="0" y="0"/>
                </a:lnTo>
                <a:lnTo>
                  <a:pt x="0" y="80"/>
                </a:lnTo>
                <a:lnTo>
                  <a:pt x="0" y="16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7" name="Line 105">
            <a:extLst>
              <a:ext uri="{FF2B5EF4-FFF2-40B4-BE49-F238E27FC236}">
                <a16:creationId xmlns:a16="http://schemas.microsoft.com/office/drawing/2014/main" id="{86BD9B0F-6FB3-1D45-8BA0-67DB0D7428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3388" y="4060825"/>
            <a:ext cx="417512" cy="1588"/>
          </a:xfrm>
          <a:prstGeom prst="line">
            <a:avLst/>
          </a:pr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8" name="Freeform 106">
            <a:extLst>
              <a:ext uri="{FF2B5EF4-FFF2-40B4-BE49-F238E27FC236}">
                <a16:creationId xmlns:a16="http://schemas.microsoft.com/office/drawing/2014/main" id="{785D38F4-9390-D142-B94A-E8F825FB8F8C}"/>
              </a:ext>
            </a:extLst>
          </p:cNvPr>
          <p:cNvSpPr>
            <a:spLocks/>
          </p:cNvSpPr>
          <p:nvPr/>
        </p:nvSpPr>
        <p:spPr bwMode="auto">
          <a:xfrm>
            <a:off x="5370513" y="2511425"/>
            <a:ext cx="917575" cy="1298575"/>
          </a:xfrm>
          <a:custGeom>
            <a:avLst/>
            <a:gdLst>
              <a:gd name="T0" fmla="*/ 0 w 578"/>
              <a:gd name="T1" fmla="*/ 0 h 1103"/>
              <a:gd name="T2" fmla="*/ 2147483647 w 578"/>
              <a:gd name="T3" fmla="*/ 2147483647 h 1103"/>
              <a:gd name="T4" fmla="*/ 2147483647 w 578"/>
              <a:gd name="T5" fmla="*/ 2147483647 h 1103"/>
              <a:gd name="T6" fmla="*/ 0 w 578"/>
              <a:gd name="T7" fmla="*/ 2147483647 h 1103"/>
              <a:gd name="T8" fmla="*/ 0 w 578"/>
              <a:gd name="T9" fmla="*/ 0 h 11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8"/>
              <a:gd name="T16" fmla="*/ 0 h 1103"/>
              <a:gd name="T17" fmla="*/ 578 w 578"/>
              <a:gd name="T18" fmla="*/ 1103 h 11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8" h="1103">
                <a:moveTo>
                  <a:pt x="0" y="0"/>
                </a:moveTo>
                <a:lnTo>
                  <a:pt x="578" y="262"/>
                </a:lnTo>
                <a:lnTo>
                  <a:pt x="578" y="818"/>
                </a:lnTo>
                <a:lnTo>
                  <a:pt x="0" y="1103"/>
                </a:lnTo>
                <a:lnTo>
                  <a:pt x="0" y="0"/>
                </a:lnTo>
                <a:close/>
              </a:path>
            </a:pathLst>
          </a:custGeom>
          <a:solidFill>
            <a:srgbClr val="FFFF9C"/>
          </a:solidFill>
          <a:ln w="13">
            <a:solidFill>
              <a:srgbClr val="8404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99" name="Line 107">
            <a:extLst>
              <a:ext uri="{FF2B5EF4-FFF2-40B4-BE49-F238E27FC236}">
                <a16:creationId xmlns:a16="http://schemas.microsoft.com/office/drawing/2014/main" id="{3746988C-7866-A642-B39C-88B001AB1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7325" y="2749550"/>
            <a:ext cx="103188" cy="1588"/>
          </a:xfrm>
          <a:prstGeom prst="line">
            <a:avLst/>
          </a:prstGeom>
          <a:noFill/>
          <a:ln w="7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0" name="Freeform 108">
            <a:extLst>
              <a:ext uri="{FF2B5EF4-FFF2-40B4-BE49-F238E27FC236}">
                <a16:creationId xmlns:a16="http://schemas.microsoft.com/office/drawing/2014/main" id="{53A0D26B-C7F1-0E46-AB33-43844D30CB99}"/>
              </a:ext>
            </a:extLst>
          </p:cNvPr>
          <p:cNvSpPr>
            <a:spLocks/>
          </p:cNvSpPr>
          <p:nvPr/>
        </p:nvSpPr>
        <p:spPr bwMode="auto">
          <a:xfrm>
            <a:off x="5297488" y="2725738"/>
            <a:ext cx="22225" cy="58737"/>
          </a:xfrm>
          <a:custGeom>
            <a:avLst/>
            <a:gdLst>
              <a:gd name="T0" fmla="*/ 2147483647 w 14"/>
              <a:gd name="T1" fmla="*/ 2147483647 h 37"/>
              <a:gd name="T2" fmla="*/ 0 w 14"/>
              <a:gd name="T3" fmla="*/ 2147483647 h 37"/>
              <a:gd name="T4" fmla="*/ 0 w 14"/>
              <a:gd name="T5" fmla="*/ 0 h 37"/>
              <a:gd name="T6" fmla="*/ 2147483647 w 14"/>
              <a:gd name="T7" fmla="*/ 2147483647 h 37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37"/>
              <a:gd name="T14" fmla="*/ 14 w 14"/>
              <a:gd name="T15" fmla="*/ 37 h 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37">
                <a:moveTo>
                  <a:pt x="14" y="15"/>
                </a:moveTo>
                <a:lnTo>
                  <a:pt x="0" y="37"/>
                </a:lnTo>
                <a:lnTo>
                  <a:pt x="0" y="0"/>
                </a:lnTo>
                <a:lnTo>
                  <a:pt x="14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01" name="Rectangle 109">
            <a:extLst>
              <a:ext uri="{FF2B5EF4-FFF2-40B4-BE49-F238E27FC236}">
                <a16:creationId xmlns:a16="http://schemas.microsoft.com/office/drawing/2014/main" id="{93F8D231-16D8-7E46-9DE5-90C8B0123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513" y="2678113"/>
            <a:ext cx="1682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02" name="Rectangle 110">
            <a:extLst>
              <a:ext uri="{FF2B5EF4-FFF2-40B4-BE49-F238E27FC236}">
                <a16:creationId xmlns:a16="http://schemas.microsoft.com/office/drawing/2014/main" id="{6C53DD47-A7DE-C847-B996-4BF502B2E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2689225"/>
            <a:ext cx="2508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>
                <a:solidFill>
                  <a:srgbClr val="0000C0"/>
                </a:solidFill>
                <a:cs typeface="Arial" panose="020B0604020202020204" pitchFamily="34" charset="0"/>
              </a:rPr>
              <a:t>IN0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03" name="Line 111">
            <a:extLst>
              <a:ext uri="{FF2B5EF4-FFF2-40B4-BE49-F238E27FC236}">
                <a16:creationId xmlns:a16="http://schemas.microsoft.com/office/drawing/2014/main" id="{5248CEBA-D365-5649-8489-FADC0D3D7B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7325" y="2987675"/>
            <a:ext cx="103188" cy="1588"/>
          </a:xfrm>
          <a:prstGeom prst="line">
            <a:avLst/>
          </a:prstGeom>
          <a:noFill/>
          <a:ln w="7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4" name="Freeform 112">
            <a:extLst>
              <a:ext uri="{FF2B5EF4-FFF2-40B4-BE49-F238E27FC236}">
                <a16:creationId xmlns:a16="http://schemas.microsoft.com/office/drawing/2014/main" id="{145C0FF1-D512-B841-A1A8-A07DDBBB72B3}"/>
              </a:ext>
            </a:extLst>
          </p:cNvPr>
          <p:cNvSpPr>
            <a:spLocks/>
          </p:cNvSpPr>
          <p:nvPr/>
        </p:nvSpPr>
        <p:spPr bwMode="auto">
          <a:xfrm>
            <a:off x="5297488" y="2963863"/>
            <a:ext cx="22225" cy="60325"/>
          </a:xfrm>
          <a:custGeom>
            <a:avLst/>
            <a:gdLst>
              <a:gd name="T0" fmla="*/ 2147483647 w 14"/>
              <a:gd name="T1" fmla="*/ 2147483647 h 38"/>
              <a:gd name="T2" fmla="*/ 0 w 14"/>
              <a:gd name="T3" fmla="*/ 2147483647 h 38"/>
              <a:gd name="T4" fmla="*/ 0 w 14"/>
              <a:gd name="T5" fmla="*/ 0 h 38"/>
              <a:gd name="T6" fmla="*/ 2147483647 w 14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38"/>
              <a:gd name="T14" fmla="*/ 14 w 14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38">
                <a:moveTo>
                  <a:pt x="14" y="15"/>
                </a:moveTo>
                <a:lnTo>
                  <a:pt x="0" y="38"/>
                </a:lnTo>
                <a:lnTo>
                  <a:pt x="0" y="0"/>
                </a:lnTo>
                <a:lnTo>
                  <a:pt x="14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05" name="Rectangle 113">
            <a:extLst>
              <a:ext uri="{FF2B5EF4-FFF2-40B4-BE49-F238E27FC236}">
                <a16:creationId xmlns:a16="http://schemas.microsoft.com/office/drawing/2014/main" id="{686610DA-3F94-604C-AA6F-430CECA13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513" y="2916238"/>
            <a:ext cx="1682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06" name="Rectangle 114">
            <a:extLst>
              <a:ext uri="{FF2B5EF4-FFF2-40B4-BE49-F238E27FC236}">
                <a16:creationId xmlns:a16="http://schemas.microsoft.com/office/drawing/2014/main" id="{F6C82EDD-C0B7-354B-9AD6-9FBB38E66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2927350"/>
            <a:ext cx="2508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>
                <a:solidFill>
                  <a:srgbClr val="0000C0"/>
                </a:solidFill>
                <a:cs typeface="Arial" panose="020B0604020202020204" pitchFamily="34" charset="0"/>
              </a:rPr>
              <a:t>IN1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07" name="Line 115">
            <a:extLst>
              <a:ext uri="{FF2B5EF4-FFF2-40B4-BE49-F238E27FC236}">
                <a16:creationId xmlns:a16="http://schemas.microsoft.com/office/drawing/2014/main" id="{14BC86FA-D30D-8141-9207-4815F617D8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7325" y="3225800"/>
            <a:ext cx="103188" cy="1588"/>
          </a:xfrm>
          <a:prstGeom prst="line">
            <a:avLst/>
          </a:prstGeom>
          <a:noFill/>
          <a:ln w="7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8" name="Freeform 116">
            <a:extLst>
              <a:ext uri="{FF2B5EF4-FFF2-40B4-BE49-F238E27FC236}">
                <a16:creationId xmlns:a16="http://schemas.microsoft.com/office/drawing/2014/main" id="{C89B5292-BD24-874E-A66E-9C5AB231B291}"/>
              </a:ext>
            </a:extLst>
          </p:cNvPr>
          <p:cNvSpPr>
            <a:spLocks/>
          </p:cNvSpPr>
          <p:nvPr/>
        </p:nvSpPr>
        <p:spPr bwMode="auto">
          <a:xfrm>
            <a:off x="5297488" y="3201988"/>
            <a:ext cx="22225" cy="60325"/>
          </a:xfrm>
          <a:custGeom>
            <a:avLst/>
            <a:gdLst>
              <a:gd name="T0" fmla="*/ 2147483647 w 14"/>
              <a:gd name="T1" fmla="*/ 2147483647 h 38"/>
              <a:gd name="T2" fmla="*/ 0 w 14"/>
              <a:gd name="T3" fmla="*/ 2147483647 h 38"/>
              <a:gd name="T4" fmla="*/ 0 w 14"/>
              <a:gd name="T5" fmla="*/ 0 h 38"/>
              <a:gd name="T6" fmla="*/ 2147483647 w 14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38"/>
              <a:gd name="T14" fmla="*/ 14 w 14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38">
                <a:moveTo>
                  <a:pt x="14" y="15"/>
                </a:moveTo>
                <a:lnTo>
                  <a:pt x="0" y="38"/>
                </a:lnTo>
                <a:lnTo>
                  <a:pt x="0" y="0"/>
                </a:lnTo>
                <a:lnTo>
                  <a:pt x="14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09" name="Rectangle 117">
            <a:extLst>
              <a:ext uri="{FF2B5EF4-FFF2-40B4-BE49-F238E27FC236}">
                <a16:creationId xmlns:a16="http://schemas.microsoft.com/office/drawing/2014/main" id="{5920DB38-E849-5E4A-AB1C-35C257D8B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513" y="3154363"/>
            <a:ext cx="1682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10" name="Rectangle 118">
            <a:extLst>
              <a:ext uri="{FF2B5EF4-FFF2-40B4-BE49-F238E27FC236}">
                <a16:creationId xmlns:a16="http://schemas.microsoft.com/office/drawing/2014/main" id="{6E7F6E59-0AF1-2149-9295-1925D69AE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3167063"/>
            <a:ext cx="2508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>
                <a:solidFill>
                  <a:srgbClr val="0000C0"/>
                </a:solidFill>
                <a:cs typeface="Arial" panose="020B0604020202020204" pitchFamily="34" charset="0"/>
              </a:rPr>
              <a:t>IN2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11" name="Line 119">
            <a:extLst>
              <a:ext uri="{FF2B5EF4-FFF2-40B4-BE49-F238E27FC236}">
                <a16:creationId xmlns:a16="http://schemas.microsoft.com/office/drawing/2014/main" id="{47AFD5E1-8B43-E24B-98BF-9D313856C3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7325" y="3463925"/>
            <a:ext cx="103188" cy="1588"/>
          </a:xfrm>
          <a:prstGeom prst="line">
            <a:avLst/>
          </a:prstGeom>
          <a:noFill/>
          <a:ln w="7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2" name="Freeform 120">
            <a:extLst>
              <a:ext uri="{FF2B5EF4-FFF2-40B4-BE49-F238E27FC236}">
                <a16:creationId xmlns:a16="http://schemas.microsoft.com/office/drawing/2014/main" id="{79E3154F-B18A-0B4F-A9FE-F91E8C8CF03F}"/>
              </a:ext>
            </a:extLst>
          </p:cNvPr>
          <p:cNvSpPr>
            <a:spLocks/>
          </p:cNvSpPr>
          <p:nvPr/>
        </p:nvSpPr>
        <p:spPr bwMode="auto">
          <a:xfrm>
            <a:off x="5297488" y="3440113"/>
            <a:ext cx="22225" cy="60325"/>
          </a:xfrm>
          <a:custGeom>
            <a:avLst/>
            <a:gdLst>
              <a:gd name="T0" fmla="*/ 2147483647 w 14"/>
              <a:gd name="T1" fmla="*/ 2147483647 h 38"/>
              <a:gd name="T2" fmla="*/ 0 w 14"/>
              <a:gd name="T3" fmla="*/ 2147483647 h 38"/>
              <a:gd name="T4" fmla="*/ 0 w 14"/>
              <a:gd name="T5" fmla="*/ 0 h 38"/>
              <a:gd name="T6" fmla="*/ 2147483647 w 14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38"/>
              <a:gd name="T14" fmla="*/ 14 w 14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38">
                <a:moveTo>
                  <a:pt x="14" y="15"/>
                </a:moveTo>
                <a:lnTo>
                  <a:pt x="0" y="38"/>
                </a:lnTo>
                <a:lnTo>
                  <a:pt x="0" y="0"/>
                </a:lnTo>
                <a:lnTo>
                  <a:pt x="14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13" name="Rectangle 121">
            <a:extLst>
              <a:ext uri="{FF2B5EF4-FFF2-40B4-BE49-F238E27FC236}">
                <a16:creationId xmlns:a16="http://schemas.microsoft.com/office/drawing/2014/main" id="{303517E3-79E2-F545-A9C4-24984FBCC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513" y="3392488"/>
            <a:ext cx="1682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14" name="Rectangle 122">
            <a:extLst>
              <a:ext uri="{FF2B5EF4-FFF2-40B4-BE49-F238E27FC236}">
                <a16:creationId xmlns:a16="http://schemas.microsoft.com/office/drawing/2014/main" id="{90184734-2D9D-FF4E-94FA-010C4641A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3405188"/>
            <a:ext cx="2508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>
                <a:solidFill>
                  <a:srgbClr val="0000C0"/>
                </a:solidFill>
                <a:cs typeface="Arial" panose="020B0604020202020204" pitchFamily="34" charset="0"/>
              </a:rPr>
              <a:t>IN3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15" name="Line 123">
            <a:extLst>
              <a:ext uri="{FF2B5EF4-FFF2-40B4-BE49-F238E27FC236}">
                <a16:creationId xmlns:a16="http://schemas.microsoft.com/office/drawing/2014/main" id="{E647852F-E5BA-E545-9F49-95F79D225B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08725" y="3176588"/>
            <a:ext cx="104775" cy="1587"/>
          </a:xfrm>
          <a:prstGeom prst="line">
            <a:avLst/>
          </a:prstGeom>
          <a:noFill/>
          <a:ln w="7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6" name="Freeform 124">
            <a:extLst>
              <a:ext uri="{FF2B5EF4-FFF2-40B4-BE49-F238E27FC236}">
                <a16:creationId xmlns:a16="http://schemas.microsoft.com/office/drawing/2014/main" id="{A3DF942D-8D69-0647-9213-5758F0BA8F2B}"/>
              </a:ext>
            </a:extLst>
          </p:cNvPr>
          <p:cNvSpPr>
            <a:spLocks/>
          </p:cNvSpPr>
          <p:nvPr/>
        </p:nvSpPr>
        <p:spPr bwMode="auto">
          <a:xfrm>
            <a:off x="6361113" y="3152775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17" name="Rectangle 125">
            <a:extLst>
              <a:ext uri="{FF2B5EF4-FFF2-40B4-BE49-F238E27FC236}">
                <a16:creationId xmlns:a16="http://schemas.microsoft.com/office/drawing/2014/main" id="{B6502113-907C-BA48-87CB-8B63116EC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1688" y="3392488"/>
            <a:ext cx="417512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18" name="Rectangle 126">
            <a:extLst>
              <a:ext uri="{FF2B5EF4-FFF2-40B4-BE49-F238E27FC236}">
                <a16:creationId xmlns:a16="http://schemas.microsoft.com/office/drawing/2014/main" id="{8CA5CF1F-0EC5-1F4E-8691-31B93DFDB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138488"/>
            <a:ext cx="5635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>
                <a:solidFill>
                  <a:srgbClr val="0000C0"/>
                </a:solidFill>
                <a:cs typeface="Arial" panose="020B0604020202020204" pitchFamily="34" charset="0"/>
              </a:rPr>
              <a:t>OUTPUT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19" name="Rectangle 129">
            <a:extLst>
              <a:ext uri="{FF2B5EF4-FFF2-40B4-BE49-F238E27FC236}">
                <a16:creationId xmlns:a16="http://schemas.microsoft.com/office/drawing/2014/main" id="{7BF7BFDC-B03B-9443-877E-3DE0D77B5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3355975"/>
            <a:ext cx="2603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20" name="Rectangle 130">
            <a:extLst>
              <a:ext uri="{FF2B5EF4-FFF2-40B4-BE49-F238E27FC236}">
                <a16:creationId xmlns:a16="http://schemas.microsoft.com/office/drawing/2014/main" id="{62A350D7-123A-CC48-8385-337A33BE9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3530600"/>
            <a:ext cx="365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>
                <a:solidFill>
                  <a:srgbClr val="0000C0"/>
                </a:solidFill>
                <a:cs typeface="Arial" panose="020B0604020202020204" pitchFamily="34" charset="0"/>
              </a:rPr>
              <a:t>SEL1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21" name="Rectangle 133">
            <a:extLst>
              <a:ext uri="{FF2B5EF4-FFF2-40B4-BE49-F238E27FC236}">
                <a16:creationId xmlns:a16="http://schemas.microsoft.com/office/drawing/2014/main" id="{31D0D778-F376-7548-B8FB-9161FA217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3594100"/>
            <a:ext cx="2603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22" name="Rectangle 134">
            <a:extLst>
              <a:ext uri="{FF2B5EF4-FFF2-40B4-BE49-F238E27FC236}">
                <a16:creationId xmlns:a16="http://schemas.microsoft.com/office/drawing/2014/main" id="{43D2DAF1-93EC-4644-8E45-9B42B89BE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75" y="3395663"/>
            <a:ext cx="365125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>
                <a:solidFill>
                  <a:srgbClr val="0000C0"/>
                </a:solidFill>
                <a:cs typeface="Arial" panose="020B0604020202020204" pitchFamily="34" charset="0"/>
              </a:rPr>
              <a:t>SEL0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23" name="Rectangle 136">
            <a:extLst>
              <a:ext uri="{FF2B5EF4-FFF2-40B4-BE49-F238E27FC236}">
                <a16:creationId xmlns:a16="http://schemas.microsoft.com/office/drawing/2014/main" id="{ECAB7457-DA7E-E44E-83A6-7CB4C1551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209800"/>
            <a:ext cx="8239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8000"/>
                </a:solidFill>
                <a:cs typeface="Arial" panose="020B0604020202020204" pitchFamily="34" charset="0"/>
              </a:rPr>
              <a:t>MUX_4_1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24" name="Freeform 137">
            <a:extLst>
              <a:ext uri="{FF2B5EF4-FFF2-40B4-BE49-F238E27FC236}">
                <a16:creationId xmlns:a16="http://schemas.microsoft.com/office/drawing/2014/main" id="{FB26D060-F55E-5C47-A0DC-BC39B14F351C}"/>
              </a:ext>
            </a:extLst>
          </p:cNvPr>
          <p:cNvSpPr>
            <a:spLocks/>
          </p:cNvSpPr>
          <p:nvPr/>
        </p:nvSpPr>
        <p:spPr bwMode="auto">
          <a:xfrm>
            <a:off x="4224338" y="1914525"/>
            <a:ext cx="1042987" cy="835025"/>
          </a:xfrm>
          <a:custGeom>
            <a:avLst/>
            <a:gdLst>
              <a:gd name="T0" fmla="*/ 0 w 100"/>
              <a:gd name="T1" fmla="*/ 0 h 70"/>
              <a:gd name="T2" fmla="*/ 2147483647 w 100"/>
              <a:gd name="T3" fmla="*/ 0 h 70"/>
              <a:gd name="T4" fmla="*/ 2147483647 w 100"/>
              <a:gd name="T5" fmla="*/ 2147483647 h 70"/>
              <a:gd name="T6" fmla="*/ 2147483647 w 100"/>
              <a:gd name="T7" fmla="*/ 2147483647 h 70"/>
              <a:gd name="T8" fmla="*/ 0 60000 65536"/>
              <a:gd name="T9" fmla="*/ 0 60000 65536"/>
              <a:gd name="T10" fmla="*/ 0 60000 65536"/>
              <a:gd name="T11" fmla="*/ 0 60000 65536"/>
              <a:gd name="T12" fmla="*/ 0 w 100"/>
              <a:gd name="T13" fmla="*/ 0 h 70"/>
              <a:gd name="T14" fmla="*/ 100 w 100"/>
              <a:gd name="T15" fmla="*/ 70 h 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" h="70">
                <a:moveTo>
                  <a:pt x="0" y="0"/>
                </a:moveTo>
                <a:lnTo>
                  <a:pt x="70" y="0"/>
                </a:lnTo>
                <a:lnTo>
                  <a:pt x="70" y="70"/>
                </a:lnTo>
                <a:lnTo>
                  <a:pt x="100" y="7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5" name="Line 138">
            <a:extLst>
              <a:ext uri="{FF2B5EF4-FFF2-40B4-BE49-F238E27FC236}">
                <a16:creationId xmlns:a16="http://schemas.microsoft.com/office/drawing/2014/main" id="{9F5CA4BB-D9D8-874C-AA25-6AD684F74D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4338" y="2987675"/>
            <a:ext cx="1042987" cy="1588"/>
          </a:xfrm>
          <a:prstGeom prst="line">
            <a:avLst/>
          </a:pr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6" name="Freeform 139">
            <a:extLst>
              <a:ext uri="{FF2B5EF4-FFF2-40B4-BE49-F238E27FC236}">
                <a16:creationId xmlns:a16="http://schemas.microsoft.com/office/drawing/2014/main" id="{3AC6CA59-F09D-0A49-8487-CCA595416706}"/>
              </a:ext>
            </a:extLst>
          </p:cNvPr>
          <p:cNvSpPr>
            <a:spLocks/>
          </p:cNvSpPr>
          <p:nvPr/>
        </p:nvSpPr>
        <p:spPr bwMode="auto">
          <a:xfrm>
            <a:off x="4224338" y="3463925"/>
            <a:ext cx="1042987" cy="1430338"/>
          </a:xfrm>
          <a:custGeom>
            <a:avLst/>
            <a:gdLst>
              <a:gd name="T0" fmla="*/ 0 w 100"/>
              <a:gd name="T1" fmla="*/ 2147483647 h 120"/>
              <a:gd name="T2" fmla="*/ 2147483647 w 100"/>
              <a:gd name="T3" fmla="*/ 2147483647 h 120"/>
              <a:gd name="T4" fmla="*/ 2147483647 w 100"/>
              <a:gd name="T5" fmla="*/ 0 h 120"/>
              <a:gd name="T6" fmla="*/ 2147483647 w 100"/>
              <a:gd name="T7" fmla="*/ 0 h 120"/>
              <a:gd name="T8" fmla="*/ 0 60000 65536"/>
              <a:gd name="T9" fmla="*/ 0 60000 65536"/>
              <a:gd name="T10" fmla="*/ 0 60000 65536"/>
              <a:gd name="T11" fmla="*/ 0 60000 65536"/>
              <a:gd name="T12" fmla="*/ 0 w 100"/>
              <a:gd name="T13" fmla="*/ 0 h 120"/>
              <a:gd name="T14" fmla="*/ 100 w 100"/>
              <a:gd name="T15" fmla="*/ 120 h 1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" h="120">
                <a:moveTo>
                  <a:pt x="0" y="120"/>
                </a:moveTo>
                <a:lnTo>
                  <a:pt x="50" y="120"/>
                </a:lnTo>
                <a:lnTo>
                  <a:pt x="50" y="0"/>
                </a:lnTo>
                <a:lnTo>
                  <a:pt x="100" y="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7" name="Rectangle 142">
            <a:extLst>
              <a:ext uri="{FF2B5EF4-FFF2-40B4-BE49-F238E27FC236}">
                <a16:creationId xmlns:a16="http://schemas.microsoft.com/office/drawing/2014/main" id="{52292E3C-6D85-4441-84CD-DF3D9571B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5454650"/>
            <a:ext cx="1778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28" name="Rectangle 143">
            <a:extLst>
              <a:ext uri="{FF2B5EF4-FFF2-40B4-BE49-F238E27FC236}">
                <a16:creationId xmlns:a16="http://schemas.microsoft.com/office/drawing/2014/main" id="{5AA2E604-6AF3-C34C-8897-9571AA118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481513"/>
            <a:ext cx="2714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00C0"/>
                </a:solidFill>
                <a:cs typeface="Arial" panose="020B0604020202020204" pitchFamily="34" charset="0"/>
              </a:rPr>
              <a:t>L0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29" name="Rectangle 146">
            <a:extLst>
              <a:ext uri="{FF2B5EF4-FFF2-40B4-BE49-F238E27FC236}">
                <a16:creationId xmlns:a16="http://schemas.microsoft.com/office/drawing/2014/main" id="{954E2A51-F50C-D44F-B71E-D84736DD3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5454650"/>
            <a:ext cx="176213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30" name="Rectangle 147">
            <a:extLst>
              <a:ext uri="{FF2B5EF4-FFF2-40B4-BE49-F238E27FC236}">
                <a16:creationId xmlns:a16="http://schemas.microsoft.com/office/drawing/2014/main" id="{2EF37EDA-4B3B-C844-BFE3-9A05A5DD5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481513"/>
            <a:ext cx="2714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00C0"/>
                </a:solidFill>
                <a:cs typeface="Arial" panose="020B0604020202020204" pitchFamily="34" charset="0"/>
              </a:rPr>
              <a:t>L1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31" name="Line 151">
            <a:extLst>
              <a:ext uri="{FF2B5EF4-FFF2-40B4-BE49-F238E27FC236}">
                <a16:creationId xmlns:a16="http://schemas.microsoft.com/office/drawing/2014/main" id="{33E6B9BD-3C64-EB4D-ACF9-32A163E6B7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6938" y="3057525"/>
            <a:ext cx="209550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2" name="Freeform 152">
            <a:extLst>
              <a:ext uri="{FF2B5EF4-FFF2-40B4-BE49-F238E27FC236}">
                <a16:creationId xmlns:a16="http://schemas.microsoft.com/office/drawing/2014/main" id="{7C55DED4-174C-C241-9338-2AAF7AF50E0D}"/>
              </a:ext>
            </a:extLst>
          </p:cNvPr>
          <p:cNvSpPr>
            <a:spLocks/>
          </p:cNvSpPr>
          <p:nvPr/>
        </p:nvSpPr>
        <p:spPr bwMode="auto">
          <a:xfrm>
            <a:off x="7331075" y="3033713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33" name="Line 153">
            <a:extLst>
              <a:ext uri="{FF2B5EF4-FFF2-40B4-BE49-F238E27FC236}">
                <a16:creationId xmlns:a16="http://schemas.microsoft.com/office/drawing/2014/main" id="{33F64A58-C004-444F-A5EA-57D4B76373D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2413" y="3176588"/>
            <a:ext cx="209550" cy="1587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4" name="Freeform 154">
            <a:extLst>
              <a:ext uri="{FF2B5EF4-FFF2-40B4-BE49-F238E27FC236}">
                <a16:creationId xmlns:a16="http://schemas.microsoft.com/office/drawing/2014/main" id="{AB11101C-7E39-3F4F-9214-F5283A994A9B}"/>
              </a:ext>
            </a:extLst>
          </p:cNvPr>
          <p:cNvSpPr>
            <a:spLocks/>
          </p:cNvSpPr>
          <p:nvPr/>
        </p:nvSpPr>
        <p:spPr bwMode="auto">
          <a:xfrm>
            <a:off x="7977188" y="3152775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35" name="Line 155">
            <a:extLst>
              <a:ext uri="{FF2B5EF4-FFF2-40B4-BE49-F238E27FC236}">
                <a16:creationId xmlns:a16="http://schemas.microsoft.com/office/drawing/2014/main" id="{6362E006-7310-3E4C-BC40-5D8EEAED8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6938" y="3295650"/>
            <a:ext cx="209550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6" name="Freeform 156">
            <a:extLst>
              <a:ext uri="{FF2B5EF4-FFF2-40B4-BE49-F238E27FC236}">
                <a16:creationId xmlns:a16="http://schemas.microsoft.com/office/drawing/2014/main" id="{F5C01B41-09D3-3649-BB8C-47F58D68873A}"/>
              </a:ext>
            </a:extLst>
          </p:cNvPr>
          <p:cNvSpPr>
            <a:spLocks/>
          </p:cNvSpPr>
          <p:nvPr/>
        </p:nvSpPr>
        <p:spPr bwMode="auto">
          <a:xfrm>
            <a:off x="7331075" y="3271838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37" name="Line 159">
            <a:extLst>
              <a:ext uri="{FF2B5EF4-FFF2-40B4-BE49-F238E27FC236}">
                <a16:creationId xmlns:a16="http://schemas.microsoft.com/office/drawing/2014/main" id="{D4B91F67-A522-D546-954F-0B60C61DDA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64450" y="3416300"/>
            <a:ext cx="1588" cy="119063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8" name="Freeform 160">
            <a:extLst>
              <a:ext uri="{FF2B5EF4-FFF2-40B4-BE49-F238E27FC236}">
                <a16:creationId xmlns:a16="http://schemas.microsoft.com/office/drawing/2014/main" id="{E4B31451-0933-E049-9652-6B060295A7BF}"/>
              </a:ext>
            </a:extLst>
          </p:cNvPr>
          <p:cNvSpPr>
            <a:spLocks/>
          </p:cNvSpPr>
          <p:nvPr/>
        </p:nvSpPr>
        <p:spPr bwMode="auto">
          <a:xfrm>
            <a:off x="7643813" y="3475038"/>
            <a:ext cx="52387" cy="36512"/>
          </a:xfrm>
          <a:custGeom>
            <a:avLst/>
            <a:gdLst>
              <a:gd name="T0" fmla="*/ 2147483647 w 33"/>
              <a:gd name="T1" fmla="*/ 0 h 23"/>
              <a:gd name="T2" fmla="*/ 2147483647 w 33"/>
              <a:gd name="T3" fmla="*/ 2147483647 h 23"/>
              <a:gd name="T4" fmla="*/ 0 w 33"/>
              <a:gd name="T5" fmla="*/ 2147483647 h 23"/>
              <a:gd name="T6" fmla="*/ 2147483647 w 33"/>
              <a:gd name="T7" fmla="*/ 0 h 23"/>
              <a:gd name="T8" fmla="*/ 0 60000 65536"/>
              <a:gd name="T9" fmla="*/ 0 60000 65536"/>
              <a:gd name="T10" fmla="*/ 0 60000 65536"/>
              <a:gd name="T11" fmla="*/ 0 60000 65536"/>
              <a:gd name="T12" fmla="*/ 0 w 33"/>
              <a:gd name="T13" fmla="*/ 0 h 23"/>
              <a:gd name="T14" fmla="*/ 33 w 33"/>
              <a:gd name="T15" fmla="*/ 23 h 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" h="23">
                <a:moveTo>
                  <a:pt x="13" y="0"/>
                </a:moveTo>
                <a:lnTo>
                  <a:pt x="33" y="23"/>
                </a:lnTo>
                <a:lnTo>
                  <a:pt x="0" y="23"/>
                </a:lnTo>
                <a:lnTo>
                  <a:pt x="13" y="0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39" name="Line 161">
            <a:extLst>
              <a:ext uri="{FF2B5EF4-FFF2-40B4-BE49-F238E27FC236}">
                <a16:creationId xmlns:a16="http://schemas.microsoft.com/office/drawing/2014/main" id="{50359007-4C02-A74B-A6CF-47481D411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1463" y="3295650"/>
            <a:ext cx="209550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0" name="Freeform 162">
            <a:extLst>
              <a:ext uri="{FF2B5EF4-FFF2-40B4-BE49-F238E27FC236}">
                <a16:creationId xmlns:a16="http://schemas.microsoft.com/office/drawing/2014/main" id="{FE044150-BFDC-E94C-823C-F612560B39F9}"/>
              </a:ext>
            </a:extLst>
          </p:cNvPr>
          <p:cNvSpPr>
            <a:spLocks/>
          </p:cNvSpPr>
          <p:nvPr/>
        </p:nvSpPr>
        <p:spPr bwMode="auto">
          <a:xfrm>
            <a:off x="6705600" y="3271838"/>
            <a:ext cx="20638" cy="60325"/>
          </a:xfrm>
          <a:custGeom>
            <a:avLst/>
            <a:gdLst>
              <a:gd name="T0" fmla="*/ 2147483647 w 13"/>
              <a:gd name="T1" fmla="*/ 2147483647 h 38"/>
              <a:gd name="T2" fmla="*/ 0 w 13"/>
              <a:gd name="T3" fmla="*/ 2147483647 h 38"/>
              <a:gd name="T4" fmla="*/ 0 w 13"/>
              <a:gd name="T5" fmla="*/ 0 h 38"/>
              <a:gd name="T6" fmla="*/ 2147483647 w 13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38"/>
              <a:gd name="T14" fmla="*/ 13 w 13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38">
                <a:moveTo>
                  <a:pt x="13" y="15"/>
                </a:moveTo>
                <a:lnTo>
                  <a:pt x="0" y="38"/>
                </a:lnTo>
                <a:lnTo>
                  <a:pt x="0" y="0"/>
                </a:lnTo>
                <a:lnTo>
                  <a:pt x="13" y="15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1" name="Line 163">
            <a:extLst>
              <a:ext uri="{FF2B5EF4-FFF2-40B4-BE49-F238E27FC236}">
                <a16:creationId xmlns:a16="http://schemas.microsoft.com/office/drawing/2014/main" id="{20366FF5-684A-654A-A18C-19DF5F2A33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8975" y="3295650"/>
            <a:ext cx="207963" cy="1588"/>
          </a:xfrm>
          <a:prstGeom prst="line">
            <a:avLst/>
          </a:prstGeom>
          <a:noFill/>
          <a:ln w="7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2" name="Freeform 164">
            <a:extLst>
              <a:ext uri="{FF2B5EF4-FFF2-40B4-BE49-F238E27FC236}">
                <a16:creationId xmlns:a16="http://schemas.microsoft.com/office/drawing/2014/main" id="{29098021-7895-A64E-A2FF-E93F03157FFA}"/>
              </a:ext>
            </a:extLst>
          </p:cNvPr>
          <p:cNvSpPr>
            <a:spLocks/>
          </p:cNvSpPr>
          <p:nvPr/>
        </p:nvSpPr>
        <p:spPr bwMode="auto">
          <a:xfrm>
            <a:off x="7143750" y="3271838"/>
            <a:ext cx="31750" cy="60325"/>
          </a:xfrm>
          <a:custGeom>
            <a:avLst/>
            <a:gdLst>
              <a:gd name="T0" fmla="*/ 0 w 20"/>
              <a:gd name="T1" fmla="*/ 2147483647 h 38"/>
              <a:gd name="T2" fmla="*/ 2147483647 w 20"/>
              <a:gd name="T3" fmla="*/ 2147483647 h 38"/>
              <a:gd name="T4" fmla="*/ 0 w 20"/>
              <a:gd name="T5" fmla="*/ 0 h 38"/>
              <a:gd name="T6" fmla="*/ 0 w 20"/>
              <a:gd name="T7" fmla="*/ 2147483647 h 38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38"/>
              <a:gd name="T14" fmla="*/ 20 w 2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38">
                <a:moveTo>
                  <a:pt x="0" y="38"/>
                </a:moveTo>
                <a:lnTo>
                  <a:pt x="20" y="15"/>
                </a:lnTo>
                <a:lnTo>
                  <a:pt x="0" y="0"/>
                </a:lnTo>
                <a:lnTo>
                  <a:pt x="0" y="38"/>
                </a:lnTo>
                <a:close/>
              </a:path>
            </a:pathLst>
          </a:custGeom>
          <a:solidFill>
            <a:srgbClr val="808080"/>
          </a:solidFill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3" name="Freeform 165">
            <a:extLst>
              <a:ext uri="{FF2B5EF4-FFF2-40B4-BE49-F238E27FC236}">
                <a16:creationId xmlns:a16="http://schemas.microsoft.com/office/drawing/2014/main" id="{657A9DF7-0081-7741-B642-A816A85F5C23}"/>
              </a:ext>
            </a:extLst>
          </p:cNvPr>
          <p:cNvSpPr>
            <a:spLocks/>
          </p:cNvSpPr>
          <p:nvPr/>
        </p:nvSpPr>
        <p:spPr bwMode="auto">
          <a:xfrm>
            <a:off x="6831013" y="3176588"/>
            <a:ext cx="207962" cy="239712"/>
          </a:xfrm>
          <a:custGeom>
            <a:avLst/>
            <a:gdLst>
              <a:gd name="T0" fmla="*/ 0 w 131"/>
              <a:gd name="T1" fmla="*/ 0 h 151"/>
              <a:gd name="T2" fmla="*/ 2147483647 w 131"/>
              <a:gd name="T3" fmla="*/ 2147483647 h 151"/>
              <a:gd name="T4" fmla="*/ 0 w 131"/>
              <a:gd name="T5" fmla="*/ 2147483647 h 151"/>
              <a:gd name="T6" fmla="*/ 0 w 131"/>
              <a:gd name="T7" fmla="*/ 0 h 151"/>
              <a:gd name="T8" fmla="*/ 0 60000 65536"/>
              <a:gd name="T9" fmla="*/ 0 60000 65536"/>
              <a:gd name="T10" fmla="*/ 0 60000 65536"/>
              <a:gd name="T11" fmla="*/ 0 60000 65536"/>
              <a:gd name="T12" fmla="*/ 0 w 131"/>
              <a:gd name="T13" fmla="*/ 0 h 151"/>
              <a:gd name="T14" fmla="*/ 131 w 131"/>
              <a:gd name="T15" fmla="*/ 151 h 1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1" h="151">
                <a:moveTo>
                  <a:pt x="0" y="0"/>
                </a:moveTo>
                <a:lnTo>
                  <a:pt x="131" y="75"/>
                </a:lnTo>
                <a:lnTo>
                  <a:pt x="0" y="151"/>
                </a:lnTo>
                <a:lnTo>
                  <a:pt x="0" y="0"/>
                </a:lnTo>
                <a:close/>
              </a:path>
            </a:pathLst>
          </a:custGeom>
          <a:solidFill>
            <a:srgbClr val="FFFFB4"/>
          </a:solidFill>
          <a:ln w="13">
            <a:solidFill>
              <a:srgbClr val="84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4" name="Oval 166">
            <a:extLst>
              <a:ext uri="{FF2B5EF4-FFF2-40B4-BE49-F238E27FC236}">
                <a16:creationId xmlns:a16="http://schemas.microsoft.com/office/drawing/2014/main" id="{54D59072-24BA-344E-BCAF-BDD68BBF1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975" y="3260725"/>
            <a:ext cx="73025" cy="82550"/>
          </a:xfrm>
          <a:prstGeom prst="ellipse">
            <a:avLst/>
          </a:prstGeom>
          <a:solidFill>
            <a:srgbClr val="FFFFB4"/>
          </a:solidFill>
          <a:ln w="13">
            <a:solidFill>
              <a:srgbClr val="84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45" name="Freeform 167">
            <a:extLst>
              <a:ext uri="{FF2B5EF4-FFF2-40B4-BE49-F238E27FC236}">
                <a16:creationId xmlns:a16="http://schemas.microsoft.com/office/drawing/2014/main" id="{8DA6B7FD-9C10-2743-812A-974E7D96953F}"/>
              </a:ext>
            </a:extLst>
          </p:cNvPr>
          <p:cNvSpPr>
            <a:spLocks/>
          </p:cNvSpPr>
          <p:nvPr/>
        </p:nvSpPr>
        <p:spPr bwMode="auto">
          <a:xfrm>
            <a:off x="6413500" y="3176588"/>
            <a:ext cx="207963" cy="119062"/>
          </a:xfrm>
          <a:custGeom>
            <a:avLst/>
            <a:gdLst>
              <a:gd name="T0" fmla="*/ 0 w 20"/>
              <a:gd name="T1" fmla="*/ 0 h 10"/>
              <a:gd name="T2" fmla="*/ 2147483647 w 20"/>
              <a:gd name="T3" fmla="*/ 0 h 10"/>
              <a:gd name="T4" fmla="*/ 2147483647 w 20"/>
              <a:gd name="T5" fmla="*/ 2147483647 h 10"/>
              <a:gd name="T6" fmla="*/ 2147483647 w 20"/>
              <a:gd name="T7" fmla="*/ 2147483647 h 10"/>
              <a:gd name="T8" fmla="*/ 0 60000 65536"/>
              <a:gd name="T9" fmla="*/ 0 60000 65536"/>
              <a:gd name="T10" fmla="*/ 0 60000 65536"/>
              <a:gd name="T11" fmla="*/ 0 60000 65536"/>
              <a:gd name="T12" fmla="*/ 0 w 20"/>
              <a:gd name="T13" fmla="*/ 0 h 10"/>
              <a:gd name="T14" fmla="*/ 20 w 20"/>
              <a:gd name="T15" fmla="*/ 10 h 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" h="10">
                <a:moveTo>
                  <a:pt x="0" y="0"/>
                </a:moveTo>
                <a:lnTo>
                  <a:pt x="10" y="0"/>
                </a:lnTo>
                <a:lnTo>
                  <a:pt x="10" y="10"/>
                </a:lnTo>
                <a:lnTo>
                  <a:pt x="20" y="1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6" name="Freeform 168">
            <a:extLst>
              <a:ext uri="{FF2B5EF4-FFF2-40B4-BE49-F238E27FC236}">
                <a16:creationId xmlns:a16="http://schemas.microsoft.com/office/drawing/2014/main" id="{DA58F0D4-75F1-3C47-A614-B0F4266ECBEE}"/>
              </a:ext>
            </a:extLst>
          </p:cNvPr>
          <p:cNvSpPr>
            <a:spLocks/>
          </p:cNvSpPr>
          <p:nvPr/>
        </p:nvSpPr>
        <p:spPr bwMode="auto">
          <a:xfrm>
            <a:off x="6518275" y="3057525"/>
            <a:ext cx="728663" cy="119063"/>
          </a:xfrm>
          <a:custGeom>
            <a:avLst/>
            <a:gdLst>
              <a:gd name="T0" fmla="*/ 2147483647 w 70"/>
              <a:gd name="T1" fmla="*/ 0 h 10"/>
              <a:gd name="T2" fmla="*/ 0 w 70"/>
              <a:gd name="T3" fmla="*/ 0 h 10"/>
              <a:gd name="T4" fmla="*/ 0 w 70"/>
              <a:gd name="T5" fmla="*/ 2147483647 h 10"/>
              <a:gd name="T6" fmla="*/ 0 60000 65536"/>
              <a:gd name="T7" fmla="*/ 0 60000 65536"/>
              <a:gd name="T8" fmla="*/ 0 60000 65536"/>
              <a:gd name="T9" fmla="*/ 0 w 70"/>
              <a:gd name="T10" fmla="*/ 0 h 10"/>
              <a:gd name="T11" fmla="*/ 70 w 70"/>
              <a:gd name="T12" fmla="*/ 10 h 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0" h="10">
                <a:moveTo>
                  <a:pt x="70" y="0"/>
                </a:moveTo>
                <a:lnTo>
                  <a:pt x="0" y="0"/>
                </a:lnTo>
                <a:lnTo>
                  <a:pt x="0" y="1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7" name="Freeform 169">
            <a:extLst>
              <a:ext uri="{FF2B5EF4-FFF2-40B4-BE49-F238E27FC236}">
                <a16:creationId xmlns:a16="http://schemas.microsoft.com/office/drawing/2014/main" id="{D4FE81E7-ECCF-CE4E-98B0-16836273AC08}"/>
              </a:ext>
            </a:extLst>
          </p:cNvPr>
          <p:cNvSpPr>
            <a:spLocks/>
          </p:cNvSpPr>
          <p:nvPr/>
        </p:nvSpPr>
        <p:spPr bwMode="auto">
          <a:xfrm>
            <a:off x="7612063" y="3654425"/>
            <a:ext cx="104775" cy="177800"/>
          </a:xfrm>
          <a:custGeom>
            <a:avLst/>
            <a:gdLst>
              <a:gd name="T0" fmla="*/ 2147483647 w 66"/>
              <a:gd name="T1" fmla="*/ 2147483647 h 112"/>
              <a:gd name="T2" fmla="*/ 0 w 66"/>
              <a:gd name="T3" fmla="*/ 2147483647 h 112"/>
              <a:gd name="T4" fmla="*/ 0 w 66"/>
              <a:gd name="T5" fmla="*/ 2147483647 h 112"/>
              <a:gd name="T6" fmla="*/ 2147483647 w 66"/>
              <a:gd name="T7" fmla="*/ 0 h 112"/>
              <a:gd name="T8" fmla="*/ 2147483647 w 66"/>
              <a:gd name="T9" fmla="*/ 2147483647 h 112"/>
              <a:gd name="T10" fmla="*/ 2147483647 w 66"/>
              <a:gd name="T11" fmla="*/ 2147483647 h 11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6"/>
              <a:gd name="T19" fmla="*/ 0 h 112"/>
              <a:gd name="T20" fmla="*/ 66 w 66"/>
              <a:gd name="T21" fmla="*/ 112 h 11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6" h="112">
                <a:moveTo>
                  <a:pt x="66" y="112"/>
                </a:moveTo>
                <a:lnTo>
                  <a:pt x="0" y="112"/>
                </a:lnTo>
                <a:lnTo>
                  <a:pt x="0" y="37"/>
                </a:lnTo>
                <a:lnTo>
                  <a:pt x="33" y="0"/>
                </a:lnTo>
                <a:lnTo>
                  <a:pt x="66" y="37"/>
                </a:lnTo>
                <a:lnTo>
                  <a:pt x="66" y="112"/>
                </a:lnTo>
                <a:close/>
              </a:path>
            </a:pathLst>
          </a:custGeom>
          <a:solidFill>
            <a:srgbClr val="C0C0C0"/>
          </a:solidFill>
          <a:ln w="0">
            <a:solidFill>
              <a:srgbClr val="405C5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8" name="Line 170">
            <a:extLst>
              <a:ext uri="{FF2B5EF4-FFF2-40B4-BE49-F238E27FC236}">
                <a16:creationId xmlns:a16="http://schemas.microsoft.com/office/drawing/2014/main" id="{5E491286-6C1F-0D46-94BD-8EFCABC221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64450" y="3535363"/>
            <a:ext cx="1588" cy="119062"/>
          </a:xfrm>
          <a:prstGeom prst="line">
            <a:avLst/>
          </a:prstGeom>
          <a:noFill/>
          <a:ln w="0">
            <a:solidFill>
              <a:srgbClr val="405C5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9" name="Rectangle 171">
            <a:extLst>
              <a:ext uri="{FF2B5EF4-FFF2-40B4-BE49-F238E27FC236}">
                <a16:creationId xmlns:a16="http://schemas.microsoft.com/office/drawing/2014/main" id="{8D491907-9232-4C4B-B3E0-4E6054043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488" y="3916363"/>
            <a:ext cx="5207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50" name="Rectangle 172">
            <a:extLst>
              <a:ext uri="{FF2B5EF4-FFF2-40B4-BE49-F238E27FC236}">
                <a16:creationId xmlns:a16="http://schemas.microsoft.com/office/drawing/2014/main" id="{83094E4D-7D32-0E45-8E34-E1E5AE1C1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13" y="3916363"/>
            <a:ext cx="6461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00C0"/>
                </a:solidFill>
                <a:cs typeface="Arial" panose="020B0604020202020204" pitchFamily="34" charset="0"/>
              </a:rPr>
              <a:t>NEG_Y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51" name="Freeform 173">
            <a:extLst>
              <a:ext uri="{FF2B5EF4-FFF2-40B4-BE49-F238E27FC236}">
                <a16:creationId xmlns:a16="http://schemas.microsoft.com/office/drawing/2014/main" id="{C19E23C7-2D47-8641-AB8B-72A3D77F5198}"/>
              </a:ext>
            </a:extLst>
          </p:cNvPr>
          <p:cNvSpPr>
            <a:spLocks/>
          </p:cNvSpPr>
          <p:nvPr/>
        </p:nvSpPr>
        <p:spPr bwMode="auto">
          <a:xfrm>
            <a:off x="8185150" y="3117850"/>
            <a:ext cx="157163" cy="119063"/>
          </a:xfrm>
          <a:custGeom>
            <a:avLst/>
            <a:gdLst>
              <a:gd name="T0" fmla="*/ 0 w 99"/>
              <a:gd name="T1" fmla="*/ 0 h 75"/>
              <a:gd name="T2" fmla="*/ 0 w 99"/>
              <a:gd name="T3" fmla="*/ 2147483647 h 75"/>
              <a:gd name="T4" fmla="*/ 2147483647 w 99"/>
              <a:gd name="T5" fmla="*/ 2147483647 h 75"/>
              <a:gd name="T6" fmla="*/ 2147483647 w 99"/>
              <a:gd name="T7" fmla="*/ 2147483647 h 75"/>
              <a:gd name="T8" fmla="*/ 2147483647 w 99"/>
              <a:gd name="T9" fmla="*/ 0 h 75"/>
              <a:gd name="T10" fmla="*/ 0 w 99"/>
              <a:gd name="T11" fmla="*/ 0 h 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9"/>
              <a:gd name="T19" fmla="*/ 0 h 75"/>
              <a:gd name="T20" fmla="*/ 99 w 99"/>
              <a:gd name="T21" fmla="*/ 75 h 7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9" h="75">
                <a:moveTo>
                  <a:pt x="0" y="0"/>
                </a:moveTo>
                <a:lnTo>
                  <a:pt x="0" y="75"/>
                </a:lnTo>
                <a:lnTo>
                  <a:pt x="66" y="75"/>
                </a:lnTo>
                <a:lnTo>
                  <a:pt x="99" y="37"/>
                </a:lnTo>
                <a:lnTo>
                  <a:pt x="66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C0"/>
          </a:solidFill>
          <a:ln w="0">
            <a:solidFill>
              <a:srgbClr val="405C5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52" name="Line 174">
            <a:extLst>
              <a:ext uri="{FF2B5EF4-FFF2-40B4-BE49-F238E27FC236}">
                <a16:creationId xmlns:a16="http://schemas.microsoft.com/office/drawing/2014/main" id="{6A089F8D-D99F-3F41-8D44-2C0C946020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81963" y="3176588"/>
            <a:ext cx="103187" cy="1587"/>
          </a:xfrm>
          <a:prstGeom prst="line">
            <a:avLst/>
          </a:prstGeom>
          <a:noFill/>
          <a:ln w="0">
            <a:solidFill>
              <a:srgbClr val="405C5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3" name="Rectangle 175">
            <a:extLst>
              <a:ext uri="{FF2B5EF4-FFF2-40B4-BE49-F238E27FC236}">
                <a16:creationId xmlns:a16="http://schemas.microsoft.com/office/drawing/2014/main" id="{C845D6E4-0232-F049-A6F1-2B10C4625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3425" y="3081338"/>
            <a:ext cx="1143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54" name="Rectangle 176">
            <a:extLst>
              <a:ext uri="{FF2B5EF4-FFF2-40B4-BE49-F238E27FC236}">
                <a16:creationId xmlns:a16="http://schemas.microsoft.com/office/drawing/2014/main" id="{6C9D025C-F088-754C-8B4E-7872FCF02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2950" y="3081338"/>
            <a:ext cx="1984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>
                <a:solidFill>
                  <a:srgbClr val="0000C0"/>
                </a:solidFill>
                <a:cs typeface="Arial" panose="020B0604020202020204" pitchFamily="34" charset="0"/>
              </a:rPr>
              <a:t>Y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55" name="Rectangle 177">
            <a:extLst>
              <a:ext uri="{FF2B5EF4-FFF2-40B4-BE49-F238E27FC236}">
                <a16:creationId xmlns:a16="http://schemas.microsoft.com/office/drawing/2014/main" id="{8F050A66-9AAE-7645-BA78-B1B40A239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63" y="2663825"/>
            <a:ext cx="155575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56" name="Rectangle 178">
            <a:extLst>
              <a:ext uri="{FF2B5EF4-FFF2-40B4-BE49-F238E27FC236}">
                <a16:creationId xmlns:a16="http://schemas.microsoft.com/office/drawing/2014/main" id="{0467718A-4C4B-844F-B684-99B6A0608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63" y="2663825"/>
            <a:ext cx="2508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300">
                <a:solidFill>
                  <a:srgbClr val="0000FF"/>
                </a:solidFill>
                <a:cs typeface="Arial" panose="020B0604020202020204" pitchFamily="34" charset="0"/>
              </a:rPr>
              <a:t>Y1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57" name="Line 179">
            <a:extLst>
              <a:ext uri="{FF2B5EF4-FFF2-40B4-BE49-F238E27FC236}">
                <a16:creationId xmlns:a16="http://schemas.microsoft.com/office/drawing/2014/main" id="{01F1AD38-ED4D-DA4B-A37E-747B600AB7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31013" y="2819400"/>
            <a:ext cx="103187" cy="238125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8" name="Rectangle 180">
            <a:extLst>
              <a:ext uri="{FF2B5EF4-FFF2-40B4-BE49-F238E27FC236}">
                <a16:creationId xmlns:a16="http://schemas.microsoft.com/office/drawing/2014/main" id="{1FF6516D-1A57-5949-917D-A1ED0A642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9663" y="1998663"/>
            <a:ext cx="14605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59" name="Rectangle 181">
            <a:extLst>
              <a:ext uri="{FF2B5EF4-FFF2-40B4-BE49-F238E27FC236}">
                <a16:creationId xmlns:a16="http://schemas.microsoft.com/office/drawing/2014/main" id="{F43617C7-82A7-4446-AD41-9A5F4C912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905000"/>
            <a:ext cx="2508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300">
                <a:solidFill>
                  <a:srgbClr val="0000FF"/>
                </a:solidFill>
                <a:cs typeface="Arial" panose="020B0604020202020204" pitchFamily="34" charset="0"/>
              </a:rPr>
              <a:t>A1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60" name="Rectangle 182">
            <a:extLst>
              <a:ext uri="{FF2B5EF4-FFF2-40B4-BE49-F238E27FC236}">
                <a16:creationId xmlns:a16="http://schemas.microsoft.com/office/drawing/2014/main" id="{AB319EB7-2893-5B4D-A1CC-89DD5AEDF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4227513"/>
            <a:ext cx="157162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61" name="Rectangle 183">
            <a:extLst>
              <a:ext uri="{FF2B5EF4-FFF2-40B4-BE49-F238E27FC236}">
                <a16:creationId xmlns:a16="http://schemas.microsoft.com/office/drawing/2014/main" id="{0741EFB4-76B3-5849-8DCC-8D80B4237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4187825"/>
            <a:ext cx="2603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300">
                <a:solidFill>
                  <a:srgbClr val="0000FF"/>
                </a:solidFill>
                <a:cs typeface="Arial" panose="020B0604020202020204" pitchFamily="34" charset="0"/>
              </a:rPr>
              <a:t>B1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62" name="Rectangle 184">
            <a:extLst>
              <a:ext uri="{FF2B5EF4-FFF2-40B4-BE49-F238E27FC236}">
                <a16:creationId xmlns:a16="http://schemas.microsoft.com/office/drawing/2014/main" id="{545065E3-7039-EB4C-A32B-B7048338C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1025" y="1736725"/>
            <a:ext cx="4064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63" name="Rectangle 185">
            <a:extLst>
              <a:ext uri="{FF2B5EF4-FFF2-40B4-BE49-F238E27FC236}">
                <a16:creationId xmlns:a16="http://schemas.microsoft.com/office/drawing/2014/main" id="{8B800ECA-CF7B-DD44-99EE-B6011D1AA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1025" y="1747838"/>
            <a:ext cx="5524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300">
                <a:solidFill>
                  <a:srgbClr val="0000FF"/>
                </a:solidFill>
                <a:cs typeface="Arial" panose="020B0604020202020204" pitchFamily="34" charset="0"/>
              </a:rPr>
              <a:t>MUX_0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64" name="Rectangle 186">
            <a:extLst>
              <a:ext uri="{FF2B5EF4-FFF2-40B4-BE49-F238E27FC236}">
                <a16:creationId xmlns:a16="http://schemas.microsoft.com/office/drawing/2014/main" id="{B1810BAE-5DD3-FB47-96C9-F4274829F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8" y="2820988"/>
            <a:ext cx="4064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65" name="Rectangle 187">
            <a:extLst>
              <a:ext uri="{FF2B5EF4-FFF2-40B4-BE49-F238E27FC236}">
                <a16:creationId xmlns:a16="http://schemas.microsoft.com/office/drawing/2014/main" id="{67460FBE-4C7F-5D47-9586-2056E117E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8" y="2820988"/>
            <a:ext cx="5524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300">
                <a:solidFill>
                  <a:srgbClr val="0000FF"/>
                </a:solidFill>
                <a:cs typeface="Arial" panose="020B0604020202020204" pitchFamily="34" charset="0"/>
              </a:rPr>
              <a:t>MUX_1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66" name="Freeform 188">
            <a:extLst>
              <a:ext uri="{FF2B5EF4-FFF2-40B4-BE49-F238E27FC236}">
                <a16:creationId xmlns:a16="http://schemas.microsoft.com/office/drawing/2014/main" id="{5C2EC6F9-B159-C643-8CD3-748DC68AE5D4}"/>
              </a:ext>
            </a:extLst>
          </p:cNvPr>
          <p:cNvSpPr>
            <a:spLocks/>
          </p:cNvSpPr>
          <p:nvPr/>
        </p:nvSpPr>
        <p:spPr bwMode="auto">
          <a:xfrm>
            <a:off x="4224338" y="3225800"/>
            <a:ext cx="1042987" cy="715963"/>
          </a:xfrm>
          <a:custGeom>
            <a:avLst/>
            <a:gdLst>
              <a:gd name="T0" fmla="*/ 2147483647 w 100"/>
              <a:gd name="T1" fmla="*/ 0 h 60"/>
              <a:gd name="T2" fmla="*/ 0 w 100"/>
              <a:gd name="T3" fmla="*/ 0 h 60"/>
              <a:gd name="T4" fmla="*/ 0 w 100"/>
              <a:gd name="T5" fmla="*/ 2147483647 h 60"/>
              <a:gd name="T6" fmla="*/ 0 60000 65536"/>
              <a:gd name="T7" fmla="*/ 0 60000 65536"/>
              <a:gd name="T8" fmla="*/ 0 60000 65536"/>
              <a:gd name="T9" fmla="*/ 0 w 100"/>
              <a:gd name="T10" fmla="*/ 0 h 60"/>
              <a:gd name="T11" fmla="*/ 100 w 100"/>
              <a:gd name="T12" fmla="*/ 60 h 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" h="60">
                <a:moveTo>
                  <a:pt x="100" y="0"/>
                </a:moveTo>
                <a:lnTo>
                  <a:pt x="0" y="0"/>
                </a:lnTo>
                <a:lnTo>
                  <a:pt x="0" y="60"/>
                </a:lnTo>
              </a:path>
            </a:pathLst>
          </a:custGeom>
          <a:noFill/>
          <a:ln w="7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7" name="Rectangle 189">
            <a:extLst>
              <a:ext uri="{FF2B5EF4-FFF2-40B4-BE49-F238E27FC236}">
                <a16:creationId xmlns:a16="http://schemas.microsoft.com/office/drawing/2014/main" id="{DDB3A29B-2500-1647-82FA-D05E28CDB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8" y="3059113"/>
            <a:ext cx="4064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68" name="Rectangle 190">
            <a:extLst>
              <a:ext uri="{FF2B5EF4-FFF2-40B4-BE49-F238E27FC236}">
                <a16:creationId xmlns:a16="http://schemas.microsoft.com/office/drawing/2014/main" id="{5132151B-0339-C943-87D1-2B6C5710A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8" y="3059113"/>
            <a:ext cx="5524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300">
                <a:solidFill>
                  <a:srgbClr val="0000FF"/>
                </a:solidFill>
                <a:cs typeface="Arial" panose="020B0604020202020204" pitchFamily="34" charset="0"/>
              </a:rPr>
              <a:t>MUX_2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69" name="Rectangle 191">
            <a:extLst>
              <a:ext uri="{FF2B5EF4-FFF2-40B4-BE49-F238E27FC236}">
                <a16:creationId xmlns:a16="http://schemas.microsoft.com/office/drawing/2014/main" id="{1A191CEC-EDD6-B846-8F64-CC551BBED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4716463"/>
            <a:ext cx="4064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0" name="Rectangle 192">
            <a:extLst>
              <a:ext uri="{FF2B5EF4-FFF2-40B4-BE49-F238E27FC236}">
                <a16:creationId xmlns:a16="http://schemas.microsoft.com/office/drawing/2014/main" id="{C71F1E3F-C6FC-F141-9598-F5F919C85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3" y="4953000"/>
            <a:ext cx="5524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300">
                <a:solidFill>
                  <a:srgbClr val="0000FF"/>
                </a:solidFill>
                <a:cs typeface="Arial" panose="020B0604020202020204" pitchFamily="34" charset="0"/>
              </a:rPr>
              <a:t>MUX_3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3771" name="Oval 193">
            <a:extLst>
              <a:ext uri="{FF2B5EF4-FFF2-40B4-BE49-F238E27FC236}">
                <a16:creationId xmlns:a16="http://schemas.microsoft.com/office/drawing/2014/main" id="{B40608F3-3A37-9948-9F26-F51ECBC47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88" y="2128838"/>
            <a:ext cx="52387" cy="60325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2" name="Oval 194">
            <a:extLst>
              <a:ext uri="{FF2B5EF4-FFF2-40B4-BE49-F238E27FC236}">
                <a16:creationId xmlns:a16="http://schemas.microsoft.com/office/drawing/2014/main" id="{0F3116DC-D97A-CE46-878B-C05DDCDED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88" y="4394200"/>
            <a:ext cx="52387" cy="60325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3" name="Oval 195">
            <a:extLst>
              <a:ext uri="{FF2B5EF4-FFF2-40B4-BE49-F238E27FC236}">
                <a16:creationId xmlns:a16="http://schemas.microsoft.com/office/drawing/2014/main" id="{D2E0D6EB-C1B2-E347-A041-33AFC7E22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5238" y="2128838"/>
            <a:ext cx="52387" cy="60325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4" name="Oval 196">
            <a:extLst>
              <a:ext uri="{FF2B5EF4-FFF2-40B4-BE49-F238E27FC236}">
                <a16:creationId xmlns:a16="http://schemas.microsoft.com/office/drawing/2014/main" id="{A05EAC10-CE6D-ED4C-84B8-392A381F7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5238" y="2844800"/>
            <a:ext cx="52387" cy="58738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5" name="Oval 197">
            <a:extLst>
              <a:ext uri="{FF2B5EF4-FFF2-40B4-BE49-F238E27FC236}">
                <a16:creationId xmlns:a16="http://schemas.microsoft.com/office/drawing/2014/main" id="{17B49213-C90D-5D40-8061-E4A2AA5E7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5238" y="3798888"/>
            <a:ext cx="52387" cy="58737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6" name="Oval 198">
            <a:extLst>
              <a:ext uri="{FF2B5EF4-FFF2-40B4-BE49-F238E27FC236}">
                <a16:creationId xmlns:a16="http://schemas.microsoft.com/office/drawing/2014/main" id="{34F64945-C2FA-4A41-AE0F-7B657A062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4989513"/>
            <a:ext cx="52388" cy="60325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7" name="Oval 199">
            <a:extLst>
              <a:ext uri="{FF2B5EF4-FFF2-40B4-BE49-F238E27FC236}">
                <a16:creationId xmlns:a16="http://schemas.microsoft.com/office/drawing/2014/main" id="{C7F2C055-F625-0742-B81C-E4E48FF36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3082925"/>
            <a:ext cx="52388" cy="60325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8" name="Oval 200">
            <a:extLst>
              <a:ext uri="{FF2B5EF4-FFF2-40B4-BE49-F238E27FC236}">
                <a16:creationId xmlns:a16="http://schemas.microsoft.com/office/drawing/2014/main" id="{9C493B1E-273C-5E43-AA4B-DA60B3CA9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4037013"/>
            <a:ext cx="52388" cy="58737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79" name="Oval 201">
            <a:extLst>
              <a:ext uri="{FF2B5EF4-FFF2-40B4-BE49-F238E27FC236}">
                <a16:creationId xmlns:a16="http://schemas.microsoft.com/office/drawing/2014/main" id="{7D88A0FC-98F9-6E49-92AF-0337CFA5F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7638" y="3152775"/>
            <a:ext cx="50800" cy="60325"/>
          </a:xfrm>
          <a:prstGeom prst="ellipse">
            <a:avLst/>
          </a:prstGeom>
          <a:solidFill>
            <a:srgbClr val="0000FF"/>
          </a:solidFill>
          <a:ln w="0">
            <a:solidFill>
              <a:srgbClr val="0000FF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780" name="Line 202">
            <a:extLst>
              <a:ext uri="{FF2B5EF4-FFF2-40B4-BE49-F238E27FC236}">
                <a16:creationId xmlns:a16="http://schemas.microsoft.com/office/drawing/2014/main" id="{D4CB05B0-C69A-6741-A0E3-9348F418DE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676400"/>
            <a:ext cx="8172450" cy="39925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781" name="Group 197">
            <a:extLst>
              <a:ext uri="{FF2B5EF4-FFF2-40B4-BE49-F238E27FC236}">
                <a16:creationId xmlns:a16="http://schemas.microsoft.com/office/drawing/2014/main" id="{E1425D6D-50F0-AC48-8BA1-D5F8315283D6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828800"/>
            <a:ext cx="457200" cy="609600"/>
            <a:chOff x="1676400" y="1828800"/>
            <a:chExt cx="457200" cy="609600"/>
          </a:xfrm>
        </p:grpSpPr>
        <p:sp>
          <p:nvSpPr>
            <p:cNvPr id="192" name="Flowchart: Manual Operation 191">
              <a:extLst>
                <a:ext uri="{FF2B5EF4-FFF2-40B4-BE49-F238E27FC236}">
                  <a16:creationId xmlns:a16="http://schemas.microsoft.com/office/drawing/2014/main" id="{01BEDE7C-7F4D-CA4F-B15F-11CD07081243}"/>
                </a:ext>
              </a:extLst>
            </p:cNvPr>
            <p:cNvSpPr/>
            <p:nvPr/>
          </p:nvSpPr>
          <p:spPr>
            <a:xfrm rot="16200000">
              <a:off x="1600200" y="1905000"/>
              <a:ext cx="609600" cy="457200"/>
            </a:xfrm>
            <a:prstGeom prst="flowChartManualOperation">
              <a:avLst/>
            </a:prstGeom>
            <a:solidFill>
              <a:srgbClr val="FFFF99"/>
            </a:solidFill>
            <a:ln w="889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53789" name="TextBox 196">
              <a:extLst>
                <a:ext uri="{FF2B5EF4-FFF2-40B4-BE49-F238E27FC236}">
                  <a16:creationId xmlns:a16="http://schemas.microsoft.com/office/drawing/2014/main" id="{EF9865CA-2752-434D-913F-1D9EA08DF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1905000"/>
              <a:ext cx="304800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900">
                  <a:solidFill>
                    <a:srgbClr val="000000"/>
                  </a:solidFill>
                  <a:latin typeface="Calibri" panose="020F0502020204030204" pitchFamily="34" charset="0"/>
                </a:rPr>
                <a:t>0</a:t>
              </a:r>
            </a:p>
            <a:p>
              <a:endParaRPr lang="en-US" altLang="en-US" sz="90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r>
                <a:rPr lang="en-US" altLang="en-US" sz="90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</p:grpSp>
      <p:grpSp>
        <p:nvGrpSpPr>
          <p:cNvPr id="153782" name="Group 198">
            <a:extLst>
              <a:ext uri="{FF2B5EF4-FFF2-40B4-BE49-F238E27FC236}">
                <a16:creationId xmlns:a16="http://schemas.microsoft.com/office/drawing/2014/main" id="{0FE403BE-5C3E-D94B-ACE5-C86F2D3D595F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114800"/>
            <a:ext cx="457200" cy="609600"/>
            <a:chOff x="1676400" y="1828800"/>
            <a:chExt cx="457200" cy="609600"/>
          </a:xfrm>
        </p:grpSpPr>
        <p:sp>
          <p:nvSpPr>
            <p:cNvPr id="200" name="Flowchart: Manual Operation 199">
              <a:extLst>
                <a:ext uri="{FF2B5EF4-FFF2-40B4-BE49-F238E27FC236}">
                  <a16:creationId xmlns:a16="http://schemas.microsoft.com/office/drawing/2014/main" id="{CCE6B159-B58B-7A4F-AB6A-25022819B8D6}"/>
                </a:ext>
              </a:extLst>
            </p:cNvPr>
            <p:cNvSpPr/>
            <p:nvPr/>
          </p:nvSpPr>
          <p:spPr>
            <a:xfrm rot="16200000">
              <a:off x="1600200" y="1905000"/>
              <a:ext cx="609600" cy="457200"/>
            </a:xfrm>
            <a:prstGeom prst="flowChartManualOperation">
              <a:avLst/>
            </a:prstGeom>
            <a:solidFill>
              <a:srgbClr val="FFFF99"/>
            </a:solidFill>
            <a:ln w="889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53787" name="TextBox 200">
              <a:extLst>
                <a:ext uri="{FF2B5EF4-FFF2-40B4-BE49-F238E27FC236}">
                  <a16:creationId xmlns:a16="http://schemas.microsoft.com/office/drawing/2014/main" id="{276DEC1E-66BE-344F-8D02-1005E34E05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1905000"/>
              <a:ext cx="304800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900">
                  <a:solidFill>
                    <a:srgbClr val="000000"/>
                  </a:solidFill>
                  <a:latin typeface="Calibri" panose="020F0502020204030204" pitchFamily="34" charset="0"/>
                </a:rPr>
                <a:t>0</a:t>
              </a:r>
            </a:p>
            <a:p>
              <a:endParaRPr lang="en-US" altLang="en-US" sz="90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r>
                <a:rPr lang="en-US" altLang="en-US" sz="90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</p:grpSp>
      <p:grpSp>
        <p:nvGrpSpPr>
          <p:cNvPr id="153783" name="Group 201">
            <a:extLst>
              <a:ext uri="{FF2B5EF4-FFF2-40B4-BE49-F238E27FC236}">
                <a16:creationId xmlns:a16="http://schemas.microsoft.com/office/drawing/2014/main" id="{CCB2BAF8-970A-654D-8796-D380B651BD3E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2836863"/>
            <a:ext cx="457200" cy="609600"/>
            <a:chOff x="1676400" y="1828800"/>
            <a:chExt cx="457200" cy="609600"/>
          </a:xfrm>
        </p:grpSpPr>
        <p:sp>
          <p:nvSpPr>
            <p:cNvPr id="203" name="Flowchart: Manual Operation 202">
              <a:extLst>
                <a:ext uri="{FF2B5EF4-FFF2-40B4-BE49-F238E27FC236}">
                  <a16:creationId xmlns:a16="http://schemas.microsoft.com/office/drawing/2014/main" id="{6169C146-DB79-7342-956F-D157FE6103FD}"/>
                </a:ext>
              </a:extLst>
            </p:cNvPr>
            <p:cNvSpPr/>
            <p:nvPr/>
          </p:nvSpPr>
          <p:spPr>
            <a:xfrm rot="16200000">
              <a:off x="1600200" y="1905000"/>
              <a:ext cx="609600" cy="457200"/>
            </a:xfrm>
            <a:prstGeom prst="flowChartManualOperation">
              <a:avLst/>
            </a:prstGeom>
            <a:solidFill>
              <a:srgbClr val="FFFF99"/>
            </a:solidFill>
            <a:ln w="889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53785" name="TextBox 203">
              <a:extLst>
                <a:ext uri="{FF2B5EF4-FFF2-40B4-BE49-F238E27FC236}">
                  <a16:creationId xmlns:a16="http://schemas.microsoft.com/office/drawing/2014/main" id="{E11578CE-0A8F-0D40-A276-5FEE3AB016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1905000"/>
              <a:ext cx="304800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900">
                  <a:solidFill>
                    <a:srgbClr val="000000"/>
                  </a:solidFill>
                  <a:latin typeface="Calibri" panose="020F0502020204030204" pitchFamily="34" charset="0"/>
                </a:rPr>
                <a:t>0</a:t>
              </a:r>
            </a:p>
            <a:p>
              <a:endParaRPr lang="en-US" altLang="en-US" sz="90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r>
                <a:rPr lang="en-US" altLang="en-US" sz="90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Footer Placeholder 3">
            <a:extLst>
              <a:ext uri="{FF2B5EF4-FFF2-40B4-BE49-F238E27FC236}">
                <a16:creationId xmlns:a16="http://schemas.microsoft.com/office/drawing/2014/main" id="{CFAFA9D1-B4C8-B14C-B691-B01DA338D7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278A0532-C1F1-1448-A836-1E68374F61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MLU: Entity Declaration</a:t>
            </a:r>
            <a:endParaRPr lang="pl-PL" altLang="en-US">
              <a:ea typeface="ＭＳ Ｐゴシック" panose="020B0600070205080204" pitchFamily="34" charset="-128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77EF2FAB-BA85-4F4E-9D8D-30352D1E2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LIBRARY ieee;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USE ieee.std_logic_1164.all;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20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ENTITY mlu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 PORT(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 NEG_A : IN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 NEG_B : IN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 NEG_Y : IN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 A :           IN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 B :           IN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 L1 :         IN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 L0 :         IN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	 Y :          OUT STD_LOGIC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	     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END mlu;</a:t>
            </a:r>
          </a:p>
          <a:p>
            <a:pPr>
              <a:lnSpc>
                <a:spcPct val="80000"/>
              </a:lnSpc>
            </a:pPr>
            <a:endParaRPr lang="pl-PL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8_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1_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0_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4_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Designs\Checkers.pot</Template>
  <TotalTime>6112</TotalTime>
  <Words>5633</Words>
  <Application>Microsoft Macintosh PowerPoint</Application>
  <PresentationFormat>On-screen Show (4:3)</PresentationFormat>
  <Paragraphs>1861</Paragraphs>
  <Slides>113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9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113</vt:i4>
      </vt:variant>
    </vt:vector>
  </HeadingPairs>
  <TitlesOfParts>
    <vt:vector size="132" baseType="lpstr">
      <vt:lpstr>Arial</vt:lpstr>
      <vt:lpstr>Calibri</vt:lpstr>
      <vt:lpstr>Courier New</vt:lpstr>
      <vt:lpstr>Helvetica</vt:lpstr>
      <vt:lpstr>Lucida Grande</vt:lpstr>
      <vt:lpstr>Symbol</vt:lpstr>
      <vt:lpstr>System</vt:lpstr>
      <vt:lpstr>Times New Roman</vt:lpstr>
      <vt:lpstr>Times-Roman</vt:lpstr>
      <vt:lpstr>ECE 449</vt:lpstr>
      <vt:lpstr>Office Theme</vt:lpstr>
      <vt:lpstr>4_ECE 449</vt:lpstr>
      <vt:lpstr>8_ECE 449</vt:lpstr>
      <vt:lpstr>11_ECE 449</vt:lpstr>
      <vt:lpstr>6_ECE 449</vt:lpstr>
      <vt:lpstr>20_ECE 449</vt:lpstr>
      <vt:lpstr>14_ECE 449</vt:lpstr>
      <vt:lpstr>Default Design</vt:lpstr>
      <vt:lpstr>Bitmap Image</vt:lpstr>
      <vt:lpstr>Combinational-Circuit Building Blocks  Data Flow Modeling of  Combinational Logic</vt:lpstr>
      <vt:lpstr>Reading</vt:lpstr>
      <vt:lpstr>PowerPoint Presentation</vt:lpstr>
      <vt:lpstr>Types of VHDL Description</vt:lpstr>
      <vt:lpstr>Register Transfer Level (RTL) Design Description</vt:lpstr>
      <vt:lpstr>Synthesizable VHDL</vt:lpstr>
      <vt:lpstr>PowerPoint Presentation</vt:lpstr>
      <vt:lpstr>Concurrent signal assignment</vt:lpstr>
      <vt:lpstr>Conditional concurrent signal assignment</vt:lpstr>
      <vt:lpstr>Selected concurrent signal assignment</vt:lpstr>
      <vt:lpstr>PowerPoint Presentation</vt:lpstr>
      <vt:lpstr>PowerPoint Presentation</vt:lpstr>
      <vt:lpstr>Signals</vt:lpstr>
      <vt:lpstr>Merging wires and buses</vt:lpstr>
      <vt:lpstr>Merging wires and buses</vt:lpstr>
      <vt:lpstr>Splitting buses</vt:lpstr>
      <vt:lpstr>Splitting buses</vt:lpstr>
      <vt:lpstr>PowerPoint Presentation</vt:lpstr>
      <vt:lpstr>PowerPoint Presentation</vt:lpstr>
      <vt:lpstr>Fixed Logical Shift Right in VHDL</vt:lpstr>
      <vt:lpstr>Fixed Logical Shift Right in VHDL</vt:lpstr>
      <vt:lpstr>Fixed Arithmetic Shift Right in VHDL</vt:lpstr>
      <vt:lpstr>Fixed Arithmetic Shift Right in VHDL</vt:lpstr>
      <vt:lpstr>Fixed Logical Shift Left in VHDL</vt:lpstr>
      <vt:lpstr>Fixed Logical Shift Left in VHDL</vt:lpstr>
      <vt:lpstr>Fixed Rotation Left in VHDL</vt:lpstr>
      <vt:lpstr>Fixed Rotation Left in VHDL</vt:lpstr>
      <vt:lpstr>PowerPoint Presentation</vt:lpstr>
      <vt:lpstr>8-bit Variable Rotator Left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Logic Operators</vt:lpstr>
      <vt:lpstr>No Implied Precedence </vt:lpstr>
      <vt:lpstr>PowerPoint Presentation</vt:lpstr>
      <vt:lpstr>2-to-1 Multiplexer</vt:lpstr>
      <vt:lpstr>2-to-1 Multiplexer</vt:lpstr>
      <vt:lpstr>Cascade of two multiplexers</vt:lpstr>
      <vt:lpstr>Cascade of two multiplexers</vt:lpstr>
      <vt:lpstr>Operators</vt:lpstr>
      <vt:lpstr>Priority of logic and relational operators </vt:lpstr>
      <vt:lpstr>PowerPoint Presentation</vt:lpstr>
      <vt:lpstr>PowerPoint Presentation</vt:lpstr>
      <vt:lpstr>PowerPoint Presentation</vt:lpstr>
      <vt:lpstr>2-to-4 Decoder</vt:lpstr>
      <vt:lpstr>2-to-4 Decoder</vt:lpstr>
      <vt:lpstr>2-to-4 Decoder</vt:lpstr>
      <vt:lpstr>VHDL code for a 2-to-4 Decoder entity</vt:lpstr>
      <vt:lpstr>PowerPoint Presentation</vt:lpstr>
      <vt:lpstr>Priority Encoder</vt:lpstr>
      <vt:lpstr>Priority Encoder</vt:lpstr>
      <vt:lpstr>Priority Encoder</vt:lpstr>
      <vt:lpstr>VHDL code for a Priority Encoder entity</vt:lpstr>
      <vt:lpstr>PowerPoint Presentation</vt:lpstr>
      <vt:lpstr>Adder mod 216</vt:lpstr>
      <vt:lpstr>VHDL code for an Adder mod 216</vt:lpstr>
      <vt:lpstr>Signed and Unsigned Types</vt:lpstr>
      <vt:lpstr>16-bit Unsigned Adder</vt:lpstr>
      <vt:lpstr>Addition of Unsigned Numbers (1)</vt:lpstr>
      <vt:lpstr>Addition of Unsigned Numbers (3)</vt:lpstr>
      <vt:lpstr>IEEE numeric_std package</vt:lpstr>
      <vt:lpstr>PowerPoint Presentation</vt:lpstr>
      <vt:lpstr>Overloaded operators in  IEEE numeric_std package </vt:lpstr>
      <vt:lpstr>PowerPoint Presentation</vt:lpstr>
      <vt:lpstr>Type conversion</vt:lpstr>
      <vt:lpstr>Type conversion between number-related data types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Unsigned vs. Signed Multiplication</vt:lpstr>
      <vt:lpstr>8x8-bit Unsigned Multiplier</vt:lpstr>
      <vt:lpstr>8x8-bit Signed Multiplier</vt:lpstr>
      <vt:lpstr>8x8-bit Unsigned and Signed Multiplier</vt:lpstr>
      <vt:lpstr>Multiplication of signed and unsigned numbers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Tri-state Buffer entity (1)</vt:lpstr>
      <vt:lpstr>Tri-state Buffer entity (2)</vt:lpstr>
      <vt:lpstr>PowerPoint Presentation</vt:lpstr>
      <vt:lpstr>ROM 8x16 example (1)</vt:lpstr>
      <vt:lpstr>ROM 8x16 example (2)</vt:lpstr>
      <vt:lpstr>ROM 8x16 example (3)</vt:lpstr>
      <vt:lpstr>ROM 8x16 example (4)</vt:lpstr>
      <vt:lpstr>PowerPoint Presentation</vt:lpstr>
      <vt:lpstr>PowerPoint Presentation</vt:lpstr>
      <vt:lpstr>MLU Block Diagram</vt:lpstr>
      <vt:lpstr>MLU: Entity Declaration</vt:lpstr>
      <vt:lpstr>MLU: Architecture Declarative Section</vt:lpstr>
      <vt:lpstr>MLU - Architecture Body</vt:lpstr>
      <vt:lpstr>PowerPoint Presentation</vt:lpstr>
      <vt:lpstr>PowerPoint Presentation</vt:lpstr>
      <vt:lpstr>Conditional concurrent signal assignment</vt:lpstr>
      <vt:lpstr>Most often implied structure</vt:lpstr>
      <vt:lpstr>PowerPoint Presentation</vt:lpstr>
      <vt:lpstr>Selected concurrent signal assignment</vt:lpstr>
      <vt:lpstr>Selected concurrent signal assignment</vt:lpstr>
      <vt:lpstr>Most Often Implied Structure</vt:lpstr>
      <vt:lpstr>Allowed formats of choices_k </vt:lpstr>
      <vt:lpstr>Allowed formats of choices_k - example </vt:lpstr>
      <vt:lpstr>when-else vs. with-select-when (1)</vt:lpstr>
      <vt:lpstr>when-else vs. with-select-when (2)</vt:lpstr>
    </vt:vector>
  </TitlesOfParts>
  <Company>GMU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ECE 449 Computer Design Lab</dc:title>
  <dc:creator>Kamal</dc:creator>
  <cp:lastModifiedBy>Krzysztof M. Gaj</cp:lastModifiedBy>
  <cp:revision>446</cp:revision>
  <dcterms:created xsi:type="dcterms:W3CDTF">2012-01-31T17:18:44Z</dcterms:created>
  <dcterms:modified xsi:type="dcterms:W3CDTF">2019-02-04T19:46:52Z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Sensitivity">
    <vt:lpwstr>Unrestricted</vt:lpwstr>
  </property>
  <property fmtid="{D5CDD505-2E9C-101B-9397-08002B2CF9AE}" pid="3" name="SensitivityID">
    <vt:lpwstr>0</vt:lpwstr>
  </property>
  <property fmtid="{D5CDD505-2E9C-101B-9397-08002B2CF9AE}" pid="4" name="ThirdParty">
    <vt:lpwstr/>
  </property>
</Properties>
</file>