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984" r:id="rId2"/>
    <p:sldMasterId id="2147484068" r:id="rId3"/>
  </p:sldMasterIdLst>
  <p:notesMasterIdLst>
    <p:notesMasterId r:id="rId75"/>
  </p:notesMasterIdLst>
  <p:handoutMasterIdLst>
    <p:handoutMasterId r:id="rId76"/>
  </p:handoutMasterIdLst>
  <p:sldIdLst>
    <p:sldId id="256" r:id="rId4"/>
    <p:sldId id="696" r:id="rId5"/>
    <p:sldId id="753" r:id="rId6"/>
    <p:sldId id="695" r:id="rId7"/>
    <p:sldId id="694" r:id="rId8"/>
    <p:sldId id="540" r:id="rId9"/>
    <p:sldId id="544" r:id="rId10"/>
    <p:sldId id="547" r:id="rId11"/>
    <p:sldId id="754" r:id="rId12"/>
    <p:sldId id="549" r:id="rId13"/>
    <p:sldId id="550" r:id="rId14"/>
    <p:sldId id="551" r:id="rId15"/>
    <p:sldId id="727" r:id="rId16"/>
    <p:sldId id="552" r:id="rId17"/>
    <p:sldId id="554" r:id="rId18"/>
    <p:sldId id="555" r:id="rId19"/>
    <p:sldId id="689" r:id="rId20"/>
    <p:sldId id="556" r:id="rId21"/>
    <p:sldId id="557" r:id="rId22"/>
    <p:sldId id="705" r:id="rId23"/>
    <p:sldId id="704" r:id="rId24"/>
    <p:sldId id="728" r:id="rId25"/>
    <p:sldId id="708" r:id="rId26"/>
    <p:sldId id="558" r:id="rId27"/>
    <p:sldId id="783" r:id="rId28"/>
    <p:sldId id="784" r:id="rId29"/>
    <p:sldId id="785" r:id="rId30"/>
    <p:sldId id="786" r:id="rId31"/>
    <p:sldId id="755" r:id="rId32"/>
    <p:sldId id="787" r:id="rId33"/>
    <p:sldId id="788" r:id="rId34"/>
    <p:sldId id="789" r:id="rId35"/>
    <p:sldId id="756" r:id="rId36"/>
    <p:sldId id="564" r:id="rId37"/>
    <p:sldId id="565" r:id="rId38"/>
    <p:sldId id="566" r:id="rId39"/>
    <p:sldId id="567" r:id="rId40"/>
    <p:sldId id="568" r:id="rId41"/>
    <p:sldId id="569" r:id="rId42"/>
    <p:sldId id="678" r:id="rId43"/>
    <p:sldId id="671" r:id="rId44"/>
    <p:sldId id="672" r:id="rId45"/>
    <p:sldId id="673" r:id="rId46"/>
    <p:sldId id="729" r:id="rId47"/>
    <p:sldId id="730" r:id="rId48"/>
    <p:sldId id="731" r:id="rId49"/>
    <p:sldId id="732" r:id="rId50"/>
    <p:sldId id="675" r:id="rId51"/>
    <p:sldId id="676" r:id="rId52"/>
    <p:sldId id="677" r:id="rId53"/>
    <p:sldId id="777" r:id="rId54"/>
    <p:sldId id="778" r:id="rId55"/>
    <p:sldId id="779" r:id="rId56"/>
    <p:sldId id="780" r:id="rId57"/>
    <p:sldId id="781" r:id="rId58"/>
    <p:sldId id="757" r:id="rId59"/>
    <p:sldId id="758" r:id="rId60"/>
    <p:sldId id="759" r:id="rId61"/>
    <p:sldId id="760" r:id="rId62"/>
    <p:sldId id="761" r:id="rId63"/>
    <p:sldId id="762" r:id="rId64"/>
    <p:sldId id="763" r:id="rId65"/>
    <p:sldId id="764" r:id="rId66"/>
    <p:sldId id="765" r:id="rId67"/>
    <p:sldId id="766" r:id="rId68"/>
    <p:sldId id="733" r:id="rId69"/>
    <p:sldId id="734" r:id="rId70"/>
    <p:sldId id="735" r:id="rId71"/>
    <p:sldId id="736" r:id="rId72"/>
    <p:sldId id="737" r:id="rId73"/>
    <p:sldId id="738" r:id="rId74"/>
  </p:sldIdLst>
  <p:sldSz cx="9144000" cy="6858000" type="screen4x3"/>
  <p:notesSz cx="68961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49"/>
    <p:restoredTop sz="92789"/>
  </p:normalViewPr>
  <p:slideViewPr>
    <p:cSldViewPr>
      <p:cViewPr varScale="1">
        <p:scale>
          <a:sx n="77" d="100"/>
          <a:sy n="77" d="100"/>
        </p:scale>
        <p:origin x="18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slide" Target="slides/slide71.xml"/><Relationship Id="rId79" Type="http://schemas.openxmlformats.org/officeDocument/2006/relationships/theme" Target="theme/theme1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5.xml"/><Relationship Id="rId2" Type="http://schemas.openxmlformats.org/officeDocument/2006/relationships/slide" Target="slides/slide54.xml"/><Relationship Id="rId1" Type="http://schemas.openxmlformats.org/officeDocument/2006/relationships/slide" Target="slides/slide1.xml"/><Relationship Id="rId5" Type="http://schemas.openxmlformats.org/officeDocument/2006/relationships/slide" Target="slides/slide66.xml"/><Relationship Id="rId4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xmlns="" id="{50F12819-CFBA-9349-9A89-B0905D2F36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xmlns="" id="{A5C53A41-1297-274B-9493-7D5298C3F83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6838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xmlns="" id="{5B1E74E7-1CF0-B64A-BE76-02D625D862C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xmlns="" id="{19DAA7B2-2F46-6D41-87CA-369FB7135BC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6838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19F67D57-9E47-C64C-BBE4-429728ACA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920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xmlns="" id="{F39AFDD8-2278-6945-A50B-97C51E462E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xmlns="" id="{1207E0FC-0C61-4948-A013-88087F7E18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6838" y="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xmlns="" id="{3E9F579C-DF69-3549-9227-ABC221A432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9825" y="692150"/>
            <a:ext cx="46164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xmlns="" id="{728B3C23-CCA6-AF48-B8FA-EF7190EF1C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386263"/>
            <a:ext cx="5518150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xmlns="" id="{1F18EBF3-B545-424E-B55F-1302A2BB308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xmlns="" id="{23C98B40-32FC-0E45-AE52-ECF49230CA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6838" y="8769350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kumimoji="0" sz="12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4364CD16-ABBD-5B43-B0EB-F60674749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767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rii_application_large_change">
            <a:extLst>
              <a:ext uri="{FF2B5EF4-FFF2-40B4-BE49-F238E27FC236}">
                <a16:creationId xmlns:a16="http://schemas.microsoft.com/office/drawing/2014/main" xmlns="" id="{65E1AE09-3CCF-D548-A1F4-FCDE550C0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">
            <a:extLst>
              <a:ext uri="{FF2B5EF4-FFF2-40B4-BE49-F238E27FC236}">
                <a16:creationId xmlns:a16="http://schemas.microsoft.com/office/drawing/2014/main" xmlns="" id="{84EF60AB-DB86-2345-8656-01DBA4D77B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B672589B-6CE1-2842-A8BA-C1B531C7E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553200"/>
            <a:ext cx="419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kumimoji="0" lang="en-US" altLang="en-US" sz="1400">
                <a:solidFill>
                  <a:srgbClr val="009900"/>
                </a:solidFill>
                <a:latin typeface="Times New Roman" charset="0"/>
              </a:rPr>
              <a:t>George Mason University</a:t>
            </a:r>
            <a:endParaRPr kumimoji="0" lang="pl-PL" altLang="en-US" sz="1400">
              <a:solidFill>
                <a:srgbClr val="009900"/>
              </a:solidFill>
              <a:latin typeface="Times New Roman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2CA74B20-AE81-6341-9E34-12370C1AC4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81000" y="6553200"/>
            <a:ext cx="4800600" cy="3048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7728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C23C5AC0-8FAD-0D4B-A063-88AA0E422DD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30497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DB68AD52-184B-E945-8B94-6B20EC6FFE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131418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rii_application_large_change">
            <a:extLst>
              <a:ext uri="{FF2B5EF4-FFF2-40B4-BE49-F238E27FC236}">
                <a16:creationId xmlns:a16="http://schemas.microsoft.com/office/drawing/2014/main" xmlns="" id="{029AA434-02EA-974D-A3ED-EFFEEBDF6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">
            <a:extLst>
              <a:ext uri="{FF2B5EF4-FFF2-40B4-BE49-F238E27FC236}">
                <a16:creationId xmlns:a16="http://schemas.microsoft.com/office/drawing/2014/main" xmlns="" id="{5662F3FB-E7A3-6D4C-9D4E-33E8CE590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48370E6D-61DF-7E48-8CA6-049B55BB1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553200"/>
            <a:ext cx="419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kumimoji="0" lang="en-US" altLang="en-US" sz="1400">
                <a:solidFill>
                  <a:srgbClr val="009900"/>
                </a:solidFill>
                <a:latin typeface="Times New Roman" charset="0"/>
              </a:rPr>
              <a:t>George Mason University</a:t>
            </a:r>
            <a:endParaRPr kumimoji="0" lang="pl-PL" altLang="en-US" sz="1400">
              <a:solidFill>
                <a:srgbClr val="009900"/>
              </a:solidFill>
              <a:latin typeface="Times New Roman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9D21ECD3-0685-224E-A101-2A7BFEC7608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81000" y="6553200"/>
            <a:ext cx="4800600" cy="3048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912618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B1584D3E-EED6-B848-9451-14AAE19429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326481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3C2A7EF8-03DB-2E4C-8AF7-2CC0CBE620F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654982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DC2638C4-BDE0-E947-A5E4-734FF111E6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947116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D8E5BE05-8174-5E4C-8339-339AB45FD79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456402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xmlns="" id="{1E299170-DA3C-6242-9985-D1F1DE716C0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73036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xmlns="" id="{BAA1F8AB-3CEC-2844-ADFD-9CE6C70C4D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96705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5C9E46B3-3692-4842-81F3-ACC474F6080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52846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109F5371-BE99-B84C-8ABE-937870FC80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646438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1FF5D351-B492-974E-8218-59307ACA01F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758029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437B1101-B13C-EA45-B720-81CF1EF8693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428608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807951C8-A1CB-8B49-8D51-66D0049B768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990697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rii_application_large_change">
            <a:extLst>
              <a:ext uri="{FF2B5EF4-FFF2-40B4-BE49-F238E27FC236}">
                <a16:creationId xmlns:a16="http://schemas.microsoft.com/office/drawing/2014/main" xmlns="" id="{4AD9A75A-527F-E44F-A193-4C1281AFD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">
            <a:extLst>
              <a:ext uri="{FF2B5EF4-FFF2-40B4-BE49-F238E27FC236}">
                <a16:creationId xmlns:a16="http://schemas.microsoft.com/office/drawing/2014/main" xmlns="" id="{445DAE65-9896-2048-9FAE-D8142627F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A8322B76-5409-1C4B-BFC2-C0B047830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553200"/>
            <a:ext cx="419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kumimoji="0" lang="en-US" altLang="en-US" sz="1400">
                <a:solidFill>
                  <a:srgbClr val="009900"/>
                </a:solidFill>
                <a:latin typeface="Times New Roman" charset="0"/>
              </a:rPr>
              <a:t>George Mason University</a:t>
            </a:r>
            <a:endParaRPr kumimoji="0" lang="pl-PL" altLang="en-US" sz="1400">
              <a:solidFill>
                <a:srgbClr val="009900"/>
              </a:solidFill>
              <a:latin typeface="Times New Roman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add text</a:t>
            </a:r>
            <a:endParaRPr lang="pl-PL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78CC3D8A-D9CA-1F48-97E8-A775315E103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81000" y="6553200"/>
            <a:ext cx="4800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1824875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A8AC19A7-76BB-034B-B703-B12136D32AB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1088552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07BF42EB-2F02-E448-A40F-6FD57B05113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6425155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CD92C899-5573-ED47-AE62-B5D919AF3E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6992436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F03C9A41-47CD-714F-A2A9-4FC1DB4BE1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8908146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xmlns="" id="{53EBE259-5354-3549-BA2E-EA6340746EB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0710661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xmlns="" id="{1B8350C6-08D0-C446-A114-0326DAFB54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90289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54C840FD-D2DD-B044-96CD-1801BB54856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2182379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D70286FF-64D2-8147-9E41-670BFE39B6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1008967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00973919-4F97-E947-A15A-4FD8C55D70A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53439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E8885F3D-A7DE-4E4F-A447-3CFC451D2BD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9999127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446EFBE5-A9CA-C749-B55B-7A68CFDB4C9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77501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9509DC20-7186-2C4A-A390-894157A1E25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88878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782EDE30-1081-EF47-A464-08B182BB4C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420861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xmlns="" id="{E9E34B9B-F05A-3E48-A5FD-B0A9C47EC2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59509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xmlns="" id="{4B5533B1-9F53-A344-A535-9B51AE920B9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386787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0BAB323E-CE60-F141-BAC9-A59683A0598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292890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71C16BCA-86ED-064A-AFA6-C91F731042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287624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2">
            <a:extLst>
              <a:ext uri="{FF2B5EF4-FFF2-40B4-BE49-F238E27FC236}">
                <a16:creationId xmlns:a16="http://schemas.microsoft.com/office/drawing/2014/main" xmlns="" id="{E89BD239-526D-F046-B21B-9E6F958E7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2E0DA938-EFBF-D741-9829-DF2F162EE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8085C378-746F-884C-8A02-E811C4F16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1029" name="Line 6">
            <a:extLst>
              <a:ext uri="{FF2B5EF4-FFF2-40B4-BE49-F238E27FC236}">
                <a16:creationId xmlns:a16="http://schemas.microsoft.com/office/drawing/2014/main" xmlns="" id="{7F498736-2EA8-E743-B673-88A17FA12B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xmlns="" id="{D15B4B23-84E2-0948-8F68-40C520131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0000"/>
              </a:buClr>
              <a:defRPr/>
            </a:pPr>
            <a:endParaRPr lang="en-US" altLang="en-US"/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xmlns="" id="{0D98D60E-AB14-E541-AECA-29EF60E33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fld id="{8ED88BC7-5B89-DE42-8B7F-D21BA744FE03}" type="slidenum">
              <a:rPr kumimoji="0" lang="en-US" altLang="en-US" sz="1400" smtClean="0"/>
              <a:pPr algn="r">
                <a:defRPr/>
              </a:pPr>
              <a:t>‹#›</a:t>
            </a:fld>
            <a:endParaRPr kumimoji="0" lang="en-US" altLang="en-US" sz="1400"/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xmlns="" id="{DADF27C2-1274-8E49-AF89-15DCF2D384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 smtClean="0">
                <a:solidFill>
                  <a:srgbClr val="0099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ackground2">
            <a:extLst>
              <a:ext uri="{FF2B5EF4-FFF2-40B4-BE49-F238E27FC236}">
                <a16:creationId xmlns:a16="http://schemas.microsoft.com/office/drawing/2014/main" xmlns="" id="{0775102E-9423-0E4B-B84B-D1E06F65E7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BC0F5542-6141-4444-B45E-5ACFDA5B1E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xmlns="" id="{321372AB-8A39-5E4A-B60B-8756B559B3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13317" name="Line 6">
            <a:extLst>
              <a:ext uri="{FF2B5EF4-FFF2-40B4-BE49-F238E27FC236}">
                <a16:creationId xmlns:a16="http://schemas.microsoft.com/office/drawing/2014/main" xmlns="" id="{D82C0E83-1ACA-5B48-A8D2-22953791F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Rectangle 7">
            <a:extLst>
              <a:ext uri="{FF2B5EF4-FFF2-40B4-BE49-F238E27FC236}">
                <a16:creationId xmlns:a16="http://schemas.microsoft.com/office/drawing/2014/main" xmlns="" id="{7E3E348A-5FAB-3E4C-BE8A-7BA89B09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0000"/>
              </a:buClr>
              <a:defRPr/>
            </a:pPr>
            <a:endParaRPr lang="en-US" altLang="en-US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xmlns="" id="{B98A99CA-9BAB-0A4E-B07F-4E9DE83A1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fld id="{DE08617E-D60A-9F4F-B665-387C6CD1A33B}" type="slidenum">
              <a:rPr kumimoji="0" lang="en-US" altLang="en-US" sz="1400" smtClean="0">
                <a:solidFill>
                  <a:srgbClr val="402000"/>
                </a:solidFill>
              </a:rPr>
              <a:pPr algn="r">
                <a:defRPr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xmlns="" id="{0583E177-8113-DC46-AFE8-EF20BDF088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 smtClean="0">
                <a:solidFill>
                  <a:srgbClr val="0099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56" r:id="rId2"/>
    <p:sldLayoutId id="2147484057" r:id="rId3"/>
    <p:sldLayoutId id="2147484058" r:id="rId4"/>
    <p:sldLayoutId id="2147484059" r:id="rId5"/>
    <p:sldLayoutId id="2147484060" r:id="rId6"/>
    <p:sldLayoutId id="2147484061" r:id="rId7"/>
    <p:sldLayoutId id="2147484062" r:id="rId8"/>
    <p:sldLayoutId id="2147484063" r:id="rId9"/>
    <p:sldLayoutId id="2147484064" r:id="rId10"/>
    <p:sldLayoutId id="214748406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186" name="Picture 2" descr="background2">
            <a:extLst>
              <a:ext uri="{FF2B5EF4-FFF2-40B4-BE49-F238E27FC236}">
                <a16:creationId xmlns:a16="http://schemas.microsoft.com/office/drawing/2014/main" xmlns="" id="{9E6943CE-96B7-0649-9768-11B35D383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lum bright="70000" contrast="-8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1187" name="Rectangle 3">
            <a:extLst>
              <a:ext uri="{FF2B5EF4-FFF2-40B4-BE49-F238E27FC236}">
                <a16:creationId xmlns:a16="http://schemas.microsoft.com/office/drawing/2014/main" xmlns="" id="{722B0C70-3234-FE4D-A47A-F0D6909692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pl-PL" altLang="en-US"/>
          </a:p>
        </p:txBody>
      </p:sp>
      <p:sp>
        <p:nvSpPr>
          <p:cNvPr id="221188" name="Rectangle 4">
            <a:extLst>
              <a:ext uri="{FF2B5EF4-FFF2-40B4-BE49-F238E27FC236}">
                <a16:creationId xmlns:a16="http://schemas.microsoft.com/office/drawing/2014/main" xmlns="" id="{B6E44932-900D-C54C-9620-75C7405EDC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  <a:endParaRPr lang="pl-PL" altLang="en-US"/>
          </a:p>
          <a:p>
            <a:pPr lvl="1"/>
            <a:r>
              <a:rPr lang="en-US" altLang="en-US"/>
              <a:t>First Level </a:t>
            </a:r>
            <a:endParaRPr lang="pl-PL" altLang="en-US"/>
          </a:p>
          <a:p>
            <a:pPr lvl="2"/>
            <a:r>
              <a:rPr lang="en-US" altLang="en-US"/>
              <a:t>Second Level</a:t>
            </a:r>
            <a:endParaRPr lang="pl-PL" altLang="en-US"/>
          </a:p>
          <a:p>
            <a:pPr lvl="3"/>
            <a:r>
              <a:rPr lang="en-US" altLang="en-US"/>
              <a:t>Third Level</a:t>
            </a:r>
            <a:endParaRPr lang="pl-PL" altLang="en-US"/>
          </a:p>
          <a:p>
            <a:pPr lvl="4"/>
            <a:r>
              <a:rPr lang="en-US" altLang="en-US"/>
              <a:t>Fourth Level</a:t>
            </a:r>
            <a:endParaRPr lang="pl-PL" altLang="en-US"/>
          </a:p>
        </p:txBody>
      </p:sp>
      <p:sp>
        <p:nvSpPr>
          <p:cNvPr id="221189" name="Line 6">
            <a:extLst>
              <a:ext uri="{FF2B5EF4-FFF2-40B4-BE49-F238E27FC236}">
                <a16:creationId xmlns:a16="http://schemas.microsoft.com/office/drawing/2014/main" xmlns="" id="{8AB4C0FA-6069-F345-8336-CCB010F216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77000"/>
            <a:ext cx="868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xmlns="" id="{CE483F17-A480-914C-8DA1-D38E462A5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7056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Clr>
                <a:srgbClr val="000000"/>
              </a:buClr>
              <a:defRPr/>
            </a:pPr>
            <a:endParaRPr lang="en-US" altLang="en-US">
              <a:solidFill>
                <a:srgbClr val="402000"/>
              </a:solidFill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xmlns="" id="{545B39B0-A47A-9346-99BF-3008C3C00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553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fld id="{6B6D9BAA-DA56-F540-B564-B0E7F81EEE6F}" type="slidenum">
              <a:rPr kumimoji="0" lang="en-US" altLang="en-US" sz="1400" smtClean="0">
                <a:solidFill>
                  <a:srgbClr val="402000"/>
                </a:solidFill>
              </a:rPr>
              <a:pPr algn="r">
                <a:defRPr/>
              </a:pPr>
              <a:t>‹#›</a:t>
            </a:fld>
            <a:endParaRPr kumimoji="0" lang="en-US" altLang="en-US" sz="1400">
              <a:solidFill>
                <a:srgbClr val="402000"/>
              </a:solidFill>
            </a:endParaRP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xmlns="" id="{765D9ADE-E8CB-7946-88A2-5B3581430F1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670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defRPr kumimoji="0" sz="1400" i="1">
                <a:solidFill>
                  <a:srgbClr val="0099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ECE 44</a:t>
            </a:r>
            <a:r>
              <a:rPr lang="pl-PL" altLang="en-US"/>
              <a:t>8</a:t>
            </a:r>
            <a:r>
              <a:rPr lang="en-US" altLang="en-US"/>
              <a:t> – </a:t>
            </a:r>
            <a:r>
              <a:rPr lang="pl-PL" altLang="en-US"/>
              <a:t>FPGA and ASIC Design with VHDL</a:t>
            </a:r>
          </a:p>
        </p:txBody>
      </p:sp>
    </p:spTree>
    <p:extLst>
      <p:ext uri="{BB962C8B-B14F-4D97-AF65-F5344CB8AC3E}">
        <p14:creationId xmlns:p14="http://schemas.microsoft.com/office/powerpoint/2010/main" val="146271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0000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8">
            <a:extLst>
              <a:ext uri="{FF2B5EF4-FFF2-40B4-BE49-F238E27FC236}">
                <a16:creationId xmlns:a16="http://schemas.microsoft.com/office/drawing/2014/main" xmlns="" id="{DFDFAC77-4797-374A-86A0-90728E4AF8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xmlns="" id="{6CFC3941-F15C-4D40-8198-D984E52A3E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1828800"/>
            <a:ext cx="9144000" cy="2057400"/>
          </a:xfrm>
        </p:spPr>
        <p:txBody>
          <a:bodyPr/>
          <a:lstStyle/>
          <a:p>
            <a:r>
              <a:rPr lang="en-US" altLang="en-US" sz="4400">
                <a:ea typeface="ＭＳ Ｐゴシック" panose="020B0600070205080204" pitchFamily="34" charset="-128"/>
              </a:rPr>
              <a:t>Sequential-Circuit Building Blocks</a:t>
            </a:r>
          </a:p>
        </p:txBody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xmlns="" id="{A513FF39-3287-8842-B8B5-6A8028F2B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04800"/>
            <a:ext cx="4648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>
                <a:solidFill>
                  <a:srgbClr val="000099"/>
                </a:solidFill>
              </a:rPr>
              <a:t>ECE </a:t>
            </a:r>
            <a:r>
              <a:rPr lang="pl-PL" altLang="en-US" sz="4400">
                <a:solidFill>
                  <a:srgbClr val="000099"/>
                </a:solidFill>
              </a:rPr>
              <a:t>448</a:t>
            </a:r>
            <a:endParaRPr lang="en-US" altLang="en-US" sz="4400">
              <a:solidFill>
                <a:srgbClr val="000099"/>
              </a:solidFill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>
                <a:solidFill>
                  <a:srgbClr val="000099"/>
                </a:solidFill>
              </a:rPr>
              <a:t>Lecture </a:t>
            </a:r>
            <a:r>
              <a:rPr lang="pl-PL" altLang="en-US" sz="4400">
                <a:solidFill>
                  <a:srgbClr val="000099"/>
                </a:solidFill>
              </a:rPr>
              <a:t>4</a:t>
            </a:r>
            <a:endParaRPr lang="en-US" altLang="en-US" sz="4400">
              <a:solidFill>
                <a:srgbClr val="000099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AF5FF21D-144B-554C-B233-9BF2A834F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6576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kern="0" dirty="0">
                <a:solidFill>
                  <a:srgbClr val="000099"/>
                </a:solidFill>
                <a:latin typeface="Arial"/>
                <a:ea typeface="ＭＳ Ｐゴシック" charset="-128"/>
                <a:cs typeface="ＭＳ Ｐゴシック" charset="-128"/>
              </a:rPr>
              <a:t>Constants &amp; Packages</a:t>
            </a:r>
          </a:p>
          <a:p>
            <a:pPr algn="ctr">
              <a:defRPr/>
            </a:pPr>
            <a:r>
              <a:rPr lang="en-US" sz="4400" kern="0" dirty="0">
                <a:solidFill>
                  <a:srgbClr val="000099"/>
                </a:solidFill>
                <a:latin typeface="Arial"/>
                <a:ea typeface="ＭＳ Ｐゴシック" charset="-128"/>
                <a:cs typeface="ＭＳ Ｐゴシック" charset="-128"/>
              </a:rPr>
              <a:t/>
            </a:r>
            <a:br>
              <a:rPr lang="en-US" sz="4400" kern="0" dirty="0">
                <a:solidFill>
                  <a:srgbClr val="000099"/>
                </a:solidFill>
                <a:latin typeface="Arial"/>
                <a:ea typeface="ＭＳ Ｐゴシック" charset="-128"/>
                <a:cs typeface="ＭＳ Ｐゴシック" charset="-128"/>
              </a:rPr>
            </a:br>
            <a:r>
              <a:rPr lang="en-US" sz="4400" kern="0" dirty="0">
                <a:solidFill>
                  <a:srgbClr val="000099"/>
                </a:solidFill>
                <a:latin typeface="Arial"/>
                <a:ea typeface="ＭＳ Ｐゴシック" charset="-128"/>
                <a:cs typeface="ＭＳ Ｐゴシック" charset="-128"/>
              </a:rPr>
              <a:t>Mixing Description Styles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1">
            <a:extLst>
              <a:ext uri="{FF2B5EF4-FFF2-40B4-BE49-F238E27FC236}">
                <a16:creationId xmlns:a16="http://schemas.microsoft.com/office/drawing/2014/main" xmlns="" id="{E9310745-F754-1346-BDFC-E1DF7B71EC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xmlns="" id="{2FAF598A-5765-8746-8B9D-29EC4F6BE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4267200"/>
            <a:ext cx="812800" cy="1625600"/>
          </a:xfrm>
          <a:prstGeom prst="rect">
            <a:avLst/>
          </a:prstGeom>
          <a:solidFill>
            <a:srgbClr val="DF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xmlns="" id="{AF8F3900-F399-8E40-BC7C-902D23260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267200"/>
            <a:ext cx="812800" cy="1625600"/>
          </a:xfrm>
          <a:prstGeom prst="rect">
            <a:avLst/>
          </a:prstGeom>
          <a:solidFill>
            <a:srgbClr val="DF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xmlns="" id="{99D6336A-BA93-CC44-A695-5BDE8EFC8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267200"/>
            <a:ext cx="812800" cy="1625600"/>
          </a:xfrm>
          <a:prstGeom prst="rect">
            <a:avLst/>
          </a:prstGeom>
          <a:solidFill>
            <a:srgbClr val="DF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xmlns="" id="{71E05D97-F23A-8E4E-93B3-451A438AC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4267200"/>
            <a:ext cx="530225" cy="16351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xmlns="" id="{EAB9DBFF-EBD5-4248-AC6E-939D16CF0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900" y="4267200"/>
            <a:ext cx="558800" cy="16319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xmlns="" id="{E9858FF0-7543-AF45-A8DB-6E1DC1144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0" y="4264025"/>
            <a:ext cx="552450" cy="16287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xmlns="" id="{E982BBC8-819C-7946-99EF-0681E1C61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267200"/>
            <a:ext cx="533400" cy="1625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6873" name="Line 9">
            <a:extLst>
              <a:ext uri="{FF2B5EF4-FFF2-40B4-BE49-F238E27FC236}">
                <a16:creationId xmlns:a16="http://schemas.microsoft.com/office/drawing/2014/main" xmlns="" id="{17756CA4-2D07-5D4E-9890-E1E45E094F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0325" y="4224338"/>
            <a:ext cx="1588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10">
            <a:extLst>
              <a:ext uri="{FF2B5EF4-FFF2-40B4-BE49-F238E27FC236}">
                <a16:creationId xmlns:a16="http://schemas.microsoft.com/office/drawing/2014/main" xmlns="" id="{B9593700-4ACB-814B-A19E-93FEA94C4D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37000" y="4224338"/>
            <a:ext cx="1588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xmlns="" id="{16181F22-16D6-934A-A885-0FE6142BDF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91138" y="4224338"/>
            <a:ext cx="1587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12">
            <a:extLst>
              <a:ext uri="{FF2B5EF4-FFF2-40B4-BE49-F238E27FC236}">
                <a16:creationId xmlns:a16="http://schemas.microsoft.com/office/drawing/2014/main" xmlns="" id="{3EE3B1AD-EAAB-A54A-9151-0E3B5F714A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46863" y="4224338"/>
            <a:ext cx="1587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Line 13">
            <a:extLst>
              <a:ext uri="{FF2B5EF4-FFF2-40B4-BE49-F238E27FC236}">
                <a16:creationId xmlns:a16="http://schemas.microsoft.com/office/drawing/2014/main" xmlns="" id="{B9FD6895-4D8A-4542-BBA5-388833BEF9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32350" y="2030413"/>
            <a:ext cx="2244725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14">
            <a:extLst>
              <a:ext uri="{FF2B5EF4-FFF2-40B4-BE49-F238E27FC236}">
                <a16:creationId xmlns:a16="http://schemas.microsoft.com/office/drawing/2014/main" xmlns="" id="{567E74F2-3C4C-9046-ADFC-E1DD8532C7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05525" y="1839913"/>
            <a:ext cx="1588" cy="1309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Rectangle 15">
            <a:extLst>
              <a:ext uri="{FF2B5EF4-FFF2-40B4-BE49-F238E27FC236}">
                <a16:creationId xmlns:a16="http://schemas.microsoft.com/office/drawing/2014/main" xmlns="" id="{B633027E-297B-9040-BC61-16A187413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1643063"/>
            <a:ext cx="8032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Clock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0" name="Rectangle 16">
            <a:extLst>
              <a:ext uri="{FF2B5EF4-FFF2-40B4-BE49-F238E27FC236}">
                <a16:creationId xmlns:a16="http://schemas.microsoft.com/office/drawing/2014/main" xmlns="" id="{BE94523C-5706-9B44-A3BD-252408075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1188" y="1643063"/>
            <a:ext cx="29686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D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1" name="Rectangle 17">
            <a:extLst>
              <a:ext uri="{FF2B5EF4-FFF2-40B4-BE49-F238E27FC236}">
                <a16:creationId xmlns:a16="http://schemas.microsoft.com/office/drawing/2014/main" xmlns="" id="{6F19A56B-F43D-B543-AF2B-C13F1C82B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7463" y="2079625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2" name="Rectangle 18">
            <a:extLst>
              <a:ext uri="{FF2B5EF4-FFF2-40B4-BE49-F238E27FC236}">
                <a16:creationId xmlns:a16="http://schemas.microsoft.com/office/drawing/2014/main" xmlns="" id="{F4D28198-08B5-BC4D-AFF7-ADECECF8F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25" y="23749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3" name="Rectangle 19">
            <a:extLst>
              <a:ext uri="{FF2B5EF4-FFF2-40B4-BE49-F238E27FC236}">
                <a16:creationId xmlns:a16="http://schemas.microsoft.com/office/drawing/2014/main" xmlns="" id="{CD90113B-0DC3-A245-AAE7-637AD2457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25" y="26797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4" name="Rectangle 20">
            <a:extLst>
              <a:ext uri="{FF2B5EF4-FFF2-40B4-BE49-F238E27FC236}">
                <a16:creationId xmlns:a16="http://schemas.microsoft.com/office/drawing/2014/main" xmlns="" id="{C10A8B1E-F651-D148-999D-5BF9A0887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125" y="2054225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–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5" name="Rectangle 21">
            <a:extLst>
              <a:ext uri="{FF2B5EF4-FFF2-40B4-BE49-F238E27FC236}">
                <a16:creationId xmlns:a16="http://schemas.microsoft.com/office/drawing/2014/main" xmlns="" id="{D55EBA41-199F-5D4C-B4D7-03F8C2DE7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3888" y="23622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6" name="Rectangle 22">
            <a:extLst>
              <a:ext uri="{FF2B5EF4-FFF2-40B4-BE49-F238E27FC236}">
                <a16:creationId xmlns:a16="http://schemas.microsoft.com/office/drawing/2014/main" xmlns="" id="{737D47DC-B5AB-D14B-93BE-2F4E1BD9C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9288" y="26670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7" name="Rectangle 23">
            <a:extLst>
              <a:ext uri="{FF2B5EF4-FFF2-40B4-BE49-F238E27FC236}">
                <a16:creationId xmlns:a16="http://schemas.microsoft.com/office/drawing/2014/main" xmlns="" id="{58841EC5-E0ED-8044-830B-51462AEB8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0" y="23749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8" name="Rectangle 24">
            <a:extLst>
              <a:ext uri="{FF2B5EF4-FFF2-40B4-BE49-F238E27FC236}">
                <a16:creationId xmlns:a16="http://schemas.microsoft.com/office/drawing/2014/main" xmlns="" id="{AD7BFDD4-CD92-3E49-9D8D-4DDD8A053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0" y="26797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89" name="Rectangle 25">
            <a:extLst>
              <a:ext uri="{FF2B5EF4-FFF2-40B4-BE49-F238E27FC236}">
                <a16:creationId xmlns:a16="http://schemas.microsoft.com/office/drawing/2014/main" xmlns="" id="{917129FE-D9F4-A547-9F8C-D5DDBB7E9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1104900"/>
            <a:ext cx="15414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Helvetica" pitchFamily="2" charset="0"/>
              </a:rPr>
              <a:t>Truth table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90" name="Freeform 26">
            <a:extLst>
              <a:ext uri="{FF2B5EF4-FFF2-40B4-BE49-F238E27FC236}">
                <a16:creationId xmlns:a16="http://schemas.microsoft.com/office/drawing/2014/main" xmlns="" id="{CD9ECF29-CBE7-474D-B1F2-EDC7EC3B4C00}"/>
              </a:ext>
            </a:extLst>
          </p:cNvPr>
          <p:cNvSpPr>
            <a:spLocks/>
          </p:cNvSpPr>
          <p:nvPr/>
        </p:nvSpPr>
        <p:spPr bwMode="auto">
          <a:xfrm>
            <a:off x="2047875" y="4357688"/>
            <a:ext cx="5686425" cy="268287"/>
          </a:xfrm>
          <a:custGeom>
            <a:avLst/>
            <a:gdLst>
              <a:gd name="T0" fmla="*/ 2147483646 w 7165"/>
              <a:gd name="T1" fmla="*/ 2147483646 h 336"/>
              <a:gd name="T2" fmla="*/ 2147483646 w 7165"/>
              <a:gd name="T3" fmla="*/ 2147483646 h 336"/>
              <a:gd name="T4" fmla="*/ 2147483646 w 7165"/>
              <a:gd name="T5" fmla="*/ 0 h 336"/>
              <a:gd name="T6" fmla="*/ 2147483646 w 7165"/>
              <a:gd name="T7" fmla="*/ 0 h 336"/>
              <a:gd name="T8" fmla="*/ 2147483646 w 7165"/>
              <a:gd name="T9" fmla="*/ 2147483646 h 336"/>
              <a:gd name="T10" fmla="*/ 2147483646 w 7165"/>
              <a:gd name="T11" fmla="*/ 2147483646 h 336"/>
              <a:gd name="T12" fmla="*/ 2147483646 w 7165"/>
              <a:gd name="T13" fmla="*/ 0 h 336"/>
              <a:gd name="T14" fmla="*/ 2147483646 w 7165"/>
              <a:gd name="T15" fmla="*/ 0 h 336"/>
              <a:gd name="T16" fmla="*/ 2147483646 w 7165"/>
              <a:gd name="T17" fmla="*/ 2147483646 h 336"/>
              <a:gd name="T18" fmla="*/ 2147483646 w 7165"/>
              <a:gd name="T19" fmla="*/ 2147483646 h 336"/>
              <a:gd name="T20" fmla="*/ 2147483646 w 7165"/>
              <a:gd name="T21" fmla="*/ 0 h 336"/>
              <a:gd name="T22" fmla="*/ 2147483646 w 7165"/>
              <a:gd name="T23" fmla="*/ 0 h 336"/>
              <a:gd name="T24" fmla="*/ 2147483646 w 7165"/>
              <a:gd name="T25" fmla="*/ 2147483646 h 336"/>
              <a:gd name="T26" fmla="*/ 2147483646 w 7165"/>
              <a:gd name="T27" fmla="*/ 2147483646 h 336"/>
              <a:gd name="T28" fmla="*/ 2147483646 w 7165"/>
              <a:gd name="T29" fmla="*/ 0 h 336"/>
              <a:gd name="T30" fmla="*/ 2147483646 w 7165"/>
              <a:gd name="T31" fmla="*/ 0 h 336"/>
              <a:gd name="T32" fmla="*/ 2147483646 w 7165"/>
              <a:gd name="T33" fmla="*/ 2147483646 h 336"/>
              <a:gd name="T34" fmla="*/ 0 w 7165"/>
              <a:gd name="T35" fmla="*/ 2147483646 h 3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165"/>
              <a:gd name="T55" fmla="*/ 0 h 336"/>
              <a:gd name="T56" fmla="*/ 7165 w 7165"/>
              <a:gd name="T57" fmla="*/ 336 h 3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165" h="336">
                <a:moveTo>
                  <a:pt x="7165" y="336"/>
                </a:moveTo>
                <a:lnTo>
                  <a:pt x="6468" y="336"/>
                </a:lnTo>
                <a:lnTo>
                  <a:pt x="6468" y="0"/>
                </a:lnTo>
                <a:lnTo>
                  <a:pt x="5795" y="0"/>
                </a:lnTo>
                <a:lnTo>
                  <a:pt x="5795" y="336"/>
                </a:lnTo>
                <a:lnTo>
                  <a:pt x="4785" y="336"/>
                </a:lnTo>
                <a:lnTo>
                  <a:pt x="4785" y="0"/>
                </a:lnTo>
                <a:lnTo>
                  <a:pt x="4088" y="0"/>
                </a:lnTo>
                <a:lnTo>
                  <a:pt x="4088" y="336"/>
                </a:lnTo>
                <a:lnTo>
                  <a:pt x="3078" y="336"/>
                </a:lnTo>
                <a:lnTo>
                  <a:pt x="3078" y="0"/>
                </a:lnTo>
                <a:lnTo>
                  <a:pt x="2381" y="0"/>
                </a:lnTo>
                <a:lnTo>
                  <a:pt x="2381" y="336"/>
                </a:lnTo>
                <a:lnTo>
                  <a:pt x="1371" y="336"/>
                </a:lnTo>
                <a:lnTo>
                  <a:pt x="1371" y="0"/>
                </a:lnTo>
                <a:lnTo>
                  <a:pt x="698" y="0"/>
                </a:lnTo>
                <a:lnTo>
                  <a:pt x="698" y="336"/>
                </a:lnTo>
                <a:lnTo>
                  <a:pt x="0" y="336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Freeform 27">
            <a:extLst>
              <a:ext uri="{FF2B5EF4-FFF2-40B4-BE49-F238E27FC236}">
                <a16:creationId xmlns:a16="http://schemas.microsoft.com/office/drawing/2014/main" xmlns="" id="{BCEE6D79-5DEE-564E-A006-3E1E338DEE88}"/>
              </a:ext>
            </a:extLst>
          </p:cNvPr>
          <p:cNvSpPr>
            <a:spLocks/>
          </p:cNvSpPr>
          <p:nvPr/>
        </p:nvSpPr>
        <p:spPr bwMode="auto">
          <a:xfrm>
            <a:off x="2047875" y="4892675"/>
            <a:ext cx="5686425" cy="266700"/>
          </a:xfrm>
          <a:custGeom>
            <a:avLst/>
            <a:gdLst>
              <a:gd name="T0" fmla="*/ 2147483646 w 7165"/>
              <a:gd name="T1" fmla="*/ 2147483646 h 337"/>
              <a:gd name="T2" fmla="*/ 2147483646 w 7165"/>
              <a:gd name="T3" fmla="*/ 2147483646 h 337"/>
              <a:gd name="T4" fmla="*/ 2147483646 w 7165"/>
              <a:gd name="T5" fmla="*/ 0 h 337"/>
              <a:gd name="T6" fmla="*/ 2147483646 w 7165"/>
              <a:gd name="T7" fmla="*/ 0 h 337"/>
              <a:gd name="T8" fmla="*/ 2147483646 w 7165"/>
              <a:gd name="T9" fmla="*/ 2147483646 h 337"/>
              <a:gd name="T10" fmla="*/ 2147483646 w 7165"/>
              <a:gd name="T11" fmla="*/ 2147483646 h 337"/>
              <a:gd name="T12" fmla="*/ 2147483646 w 7165"/>
              <a:gd name="T13" fmla="*/ 0 h 337"/>
              <a:gd name="T14" fmla="*/ 2147483646 w 7165"/>
              <a:gd name="T15" fmla="*/ 0 h 337"/>
              <a:gd name="T16" fmla="*/ 2147483646 w 7165"/>
              <a:gd name="T17" fmla="*/ 2147483646 h 337"/>
              <a:gd name="T18" fmla="*/ 2147483646 w 7165"/>
              <a:gd name="T19" fmla="*/ 2147483646 h 337"/>
              <a:gd name="T20" fmla="*/ 2147483646 w 7165"/>
              <a:gd name="T21" fmla="*/ 0 h 337"/>
              <a:gd name="T22" fmla="*/ 2147483646 w 7165"/>
              <a:gd name="T23" fmla="*/ 0 h 337"/>
              <a:gd name="T24" fmla="*/ 2147483646 w 7165"/>
              <a:gd name="T25" fmla="*/ 2147483646 h 337"/>
              <a:gd name="T26" fmla="*/ 2147483646 w 7165"/>
              <a:gd name="T27" fmla="*/ 2147483646 h 337"/>
              <a:gd name="T28" fmla="*/ 2147483646 w 7165"/>
              <a:gd name="T29" fmla="*/ 0 h 337"/>
              <a:gd name="T30" fmla="*/ 2147483646 w 7165"/>
              <a:gd name="T31" fmla="*/ 0 h 337"/>
              <a:gd name="T32" fmla="*/ 2147483646 w 7165"/>
              <a:gd name="T33" fmla="*/ 2147483646 h 337"/>
              <a:gd name="T34" fmla="*/ 0 w 7165"/>
              <a:gd name="T35" fmla="*/ 2147483646 h 33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165"/>
              <a:gd name="T55" fmla="*/ 0 h 337"/>
              <a:gd name="T56" fmla="*/ 7165 w 7165"/>
              <a:gd name="T57" fmla="*/ 337 h 33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165" h="337">
                <a:moveTo>
                  <a:pt x="7165" y="337"/>
                </a:moveTo>
                <a:lnTo>
                  <a:pt x="6828" y="337"/>
                </a:lnTo>
                <a:lnTo>
                  <a:pt x="6828" y="0"/>
                </a:lnTo>
                <a:lnTo>
                  <a:pt x="6131" y="0"/>
                </a:lnTo>
                <a:lnTo>
                  <a:pt x="6131" y="337"/>
                </a:lnTo>
                <a:lnTo>
                  <a:pt x="5458" y="337"/>
                </a:lnTo>
                <a:lnTo>
                  <a:pt x="5458" y="0"/>
                </a:lnTo>
                <a:lnTo>
                  <a:pt x="5121" y="0"/>
                </a:lnTo>
                <a:lnTo>
                  <a:pt x="5121" y="337"/>
                </a:lnTo>
                <a:lnTo>
                  <a:pt x="4424" y="337"/>
                </a:lnTo>
                <a:lnTo>
                  <a:pt x="4424" y="0"/>
                </a:lnTo>
                <a:lnTo>
                  <a:pt x="3414" y="0"/>
                </a:lnTo>
                <a:lnTo>
                  <a:pt x="3414" y="337"/>
                </a:lnTo>
                <a:lnTo>
                  <a:pt x="1707" y="337"/>
                </a:lnTo>
                <a:lnTo>
                  <a:pt x="1707" y="0"/>
                </a:lnTo>
                <a:lnTo>
                  <a:pt x="337" y="0"/>
                </a:lnTo>
                <a:lnTo>
                  <a:pt x="337" y="337"/>
                </a:lnTo>
                <a:lnTo>
                  <a:pt x="0" y="337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Freeform 28">
            <a:extLst>
              <a:ext uri="{FF2B5EF4-FFF2-40B4-BE49-F238E27FC236}">
                <a16:creationId xmlns:a16="http://schemas.microsoft.com/office/drawing/2014/main" xmlns="" id="{C7EFAF71-B41F-7543-870D-AA7919BC44B6}"/>
              </a:ext>
            </a:extLst>
          </p:cNvPr>
          <p:cNvSpPr>
            <a:spLocks/>
          </p:cNvSpPr>
          <p:nvPr/>
        </p:nvSpPr>
        <p:spPr bwMode="auto">
          <a:xfrm>
            <a:off x="2047875" y="5427663"/>
            <a:ext cx="5686425" cy="285750"/>
          </a:xfrm>
          <a:custGeom>
            <a:avLst/>
            <a:gdLst>
              <a:gd name="T0" fmla="*/ 2147483646 w 7165"/>
              <a:gd name="T1" fmla="*/ 0 h 361"/>
              <a:gd name="T2" fmla="*/ 2147483646 w 7165"/>
              <a:gd name="T3" fmla="*/ 0 h 361"/>
              <a:gd name="T4" fmla="*/ 2147483646 w 7165"/>
              <a:gd name="T5" fmla="*/ 2147483646 h 361"/>
              <a:gd name="T6" fmla="*/ 2147483646 w 7165"/>
              <a:gd name="T7" fmla="*/ 2147483646 h 361"/>
              <a:gd name="T8" fmla="*/ 2147483646 w 7165"/>
              <a:gd name="T9" fmla="*/ 0 h 361"/>
              <a:gd name="T10" fmla="*/ 2147483646 w 7165"/>
              <a:gd name="T11" fmla="*/ 0 h 361"/>
              <a:gd name="T12" fmla="*/ 2147483646 w 7165"/>
              <a:gd name="T13" fmla="*/ 2147483646 h 361"/>
              <a:gd name="T14" fmla="*/ 2147483646 w 7165"/>
              <a:gd name="T15" fmla="*/ 2147483646 h 361"/>
              <a:gd name="T16" fmla="*/ 2147483646 w 7165"/>
              <a:gd name="T17" fmla="*/ 0 h 361"/>
              <a:gd name="T18" fmla="*/ 2147483646 w 7165"/>
              <a:gd name="T19" fmla="*/ 0 h 361"/>
              <a:gd name="T20" fmla="*/ 2147483646 w 7165"/>
              <a:gd name="T21" fmla="*/ 2147483646 h 361"/>
              <a:gd name="T22" fmla="*/ 0 w 7165"/>
              <a:gd name="T23" fmla="*/ 2147483646 h 36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165"/>
              <a:gd name="T37" fmla="*/ 0 h 361"/>
              <a:gd name="T38" fmla="*/ 7165 w 7165"/>
              <a:gd name="T39" fmla="*/ 361 h 36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165" h="361">
                <a:moveTo>
                  <a:pt x="7165" y="0"/>
                </a:moveTo>
                <a:lnTo>
                  <a:pt x="6131" y="0"/>
                </a:lnTo>
                <a:lnTo>
                  <a:pt x="6131" y="361"/>
                </a:lnTo>
                <a:lnTo>
                  <a:pt x="4424" y="361"/>
                </a:lnTo>
                <a:lnTo>
                  <a:pt x="4424" y="0"/>
                </a:lnTo>
                <a:lnTo>
                  <a:pt x="4088" y="0"/>
                </a:lnTo>
                <a:lnTo>
                  <a:pt x="4088" y="361"/>
                </a:lnTo>
                <a:lnTo>
                  <a:pt x="2381" y="361"/>
                </a:lnTo>
                <a:lnTo>
                  <a:pt x="2381" y="0"/>
                </a:lnTo>
                <a:lnTo>
                  <a:pt x="698" y="0"/>
                </a:lnTo>
                <a:lnTo>
                  <a:pt x="698" y="361"/>
                </a:lnTo>
                <a:lnTo>
                  <a:pt x="0" y="361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3" name="Rectangle 29">
            <a:extLst>
              <a:ext uri="{FF2B5EF4-FFF2-40B4-BE49-F238E27FC236}">
                <a16:creationId xmlns:a16="http://schemas.microsoft.com/office/drawing/2014/main" xmlns="" id="{75F2A148-4282-6745-9263-5CADBE992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1117600"/>
            <a:ext cx="23574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Helvetica" pitchFamily="2" charset="0"/>
              </a:rPr>
              <a:t>Graphical symbol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94" name="Rectangle 30">
            <a:extLst>
              <a:ext uri="{FF2B5EF4-FFF2-40B4-BE49-F238E27FC236}">
                <a16:creationId xmlns:a16="http://schemas.microsoft.com/office/drawing/2014/main" xmlns="" id="{ABF1F415-B02B-BF43-BF24-221ED7458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3650" y="3952875"/>
            <a:ext cx="936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95" name="Rectangle 31">
            <a:extLst>
              <a:ext uri="{FF2B5EF4-FFF2-40B4-BE49-F238E27FC236}">
                <a16:creationId xmlns:a16="http://schemas.microsoft.com/office/drawing/2014/main" xmlns="" id="{A8D49485-E6F2-884C-9977-ECAE870D3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96" name="Rectangle 32">
            <a:extLst>
              <a:ext uri="{FF2B5EF4-FFF2-40B4-BE49-F238E27FC236}">
                <a16:creationId xmlns:a16="http://schemas.microsoft.com/office/drawing/2014/main" xmlns="" id="{AE3833EF-024C-A146-B06A-124AE1D28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2550" y="3952875"/>
            <a:ext cx="936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97" name="Rectangle 33">
            <a:extLst>
              <a:ext uri="{FF2B5EF4-FFF2-40B4-BE49-F238E27FC236}">
                <a16:creationId xmlns:a16="http://schemas.microsoft.com/office/drawing/2014/main" xmlns="" id="{DB59742A-F165-534D-BE64-037B3F772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00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98" name="Rectangle 34">
            <a:extLst>
              <a:ext uri="{FF2B5EF4-FFF2-40B4-BE49-F238E27FC236}">
                <a16:creationId xmlns:a16="http://schemas.microsoft.com/office/drawing/2014/main" xmlns="" id="{2054484E-3B61-2346-BB20-AE119C2CE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5100" y="3952875"/>
            <a:ext cx="936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899" name="Rectangle 35">
            <a:extLst>
              <a:ext uri="{FF2B5EF4-FFF2-40B4-BE49-F238E27FC236}">
                <a16:creationId xmlns:a16="http://schemas.microsoft.com/office/drawing/2014/main" xmlns="" id="{D37A4CD3-8363-124E-A2B1-E373BE766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3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0" name="Rectangle 36">
            <a:extLst>
              <a:ext uri="{FF2B5EF4-FFF2-40B4-BE49-F238E27FC236}">
                <a16:creationId xmlns:a16="http://schemas.microsoft.com/office/drawing/2014/main" xmlns="" id="{28C35B01-F529-9C47-A5DC-8EE634B98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2413" y="3952875"/>
            <a:ext cx="936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1" name="Line 37">
            <a:extLst>
              <a:ext uri="{FF2B5EF4-FFF2-40B4-BE49-F238E27FC236}">
                <a16:creationId xmlns:a16="http://schemas.microsoft.com/office/drawing/2014/main" xmlns="" id="{E3EC0DBC-84F8-D646-AFE6-6B53A87D9E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59563" y="6069013"/>
            <a:ext cx="488950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Rectangle 38">
            <a:extLst>
              <a:ext uri="{FF2B5EF4-FFF2-40B4-BE49-F238E27FC236}">
                <a16:creationId xmlns:a16="http://schemas.microsoft.com/office/drawing/2014/main" xmlns="" id="{3225410B-AFF2-CF4A-84A0-CBE3810F0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4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3" name="Rectangle 39">
            <a:extLst>
              <a:ext uri="{FF2B5EF4-FFF2-40B4-BE49-F238E27FC236}">
                <a16:creationId xmlns:a16="http://schemas.microsoft.com/office/drawing/2014/main" xmlns="" id="{62F14AAF-2A5E-1B49-B402-6DAF5D8D4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0" y="5873750"/>
            <a:ext cx="3746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Time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4" name="Rectangle 40">
            <a:extLst>
              <a:ext uri="{FF2B5EF4-FFF2-40B4-BE49-F238E27FC236}">
                <a16:creationId xmlns:a16="http://schemas.microsoft.com/office/drawing/2014/main" xmlns="" id="{EC06DCC6-38E8-5F4A-90FF-E82BA8B6B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267200"/>
            <a:ext cx="8032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Clock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5" name="Rectangle 41">
            <a:extLst>
              <a:ext uri="{FF2B5EF4-FFF2-40B4-BE49-F238E27FC236}">
                <a16:creationId xmlns:a16="http://schemas.microsoft.com/office/drawing/2014/main" xmlns="" id="{41E34F72-5043-4C42-A683-04A3EBED7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4808538"/>
            <a:ext cx="2968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D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6" name="Rectangle 42">
            <a:extLst>
              <a:ext uri="{FF2B5EF4-FFF2-40B4-BE49-F238E27FC236}">
                <a16:creationId xmlns:a16="http://schemas.microsoft.com/office/drawing/2014/main" xmlns="" id="{29B80097-0EE5-1A49-8F84-B41CBE4EB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5340350"/>
            <a:ext cx="2968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Q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7" name="Rectangle 43">
            <a:extLst>
              <a:ext uri="{FF2B5EF4-FFF2-40B4-BE49-F238E27FC236}">
                <a16:creationId xmlns:a16="http://schemas.microsoft.com/office/drawing/2014/main" xmlns="" id="{31F21FDF-1D96-6F44-8142-5F8972B23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352800"/>
            <a:ext cx="21034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Helvetica" pitchFamily="2" charset="0"/>
              </a:rPr>
              <a:t>Timing diagram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6908" name="Text Box 44">
            <a:extLst>
              <a:ext uri="{FF2B5EF4-FFF2-40B4-BE49-F238E27FC236}">
                <a16:creationId xmlns:a16="http://schemas.microsoft.com/office/drawing/2014/main" xmlns="" id="{952006E3-9CBF-C340-B940-E33B5332A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25" y="1565275"/>
            <a:ext cx="101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Q(</a:t>
            </a:r>
            <a:r>
              <a:rPr kumimoji="0"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+1)</a:t>
            </a:r>
          </a:p>
        </p:txBody>
      </p:sp>
      <p:sp>
        <p:nvSpPr>
          <p:cNvPr id="36909" name="Text Box 45">
            <a:extLst>
              <a:ext uri="{FF2B5EF4-FFF2-40B4-BE49-F238E27FC236}">
                <a16:creationId xmlns:a16="http://schemas.microsoft.com/office/drawing/2014/main" xmlns="" id="{5D14BE9A-D14C-CD49-8F43-4673FEEB1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995488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Q(</a:t>
            </a:r>
            <a:r>
              <a:rPr kumimoji="0"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36910" name="Text Box 46">
            <a:extLst>
              <a:ext uri="{FF2B5EF4-FFF2-40B4-BE49-F238E27FC236}">
                <a16:creationId xmlns:a16="http://schemas.microsoft.com/office/drawing/2014/main" xmlns="" id="{806A37E4-D638-8547-8A26-6479F58EA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"/>
            <a:ext cx="1593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D latch</a:t>
            </a:r>
          </a:p>
        </p:txBody>
      </p:sp>
      <p:grpSp>
        <p:nvGrpSpPr>
          <p:cNvPr id="36911" name="Group 47">
            <a:extLst>
              <a:ext uri="{FF2B5EF4-FFF2-40B4-BE49-F238E27FC236}">
                <a16:creationId xmlns:a16="http://schemas.microsoft.com/office/drawing/2014/main" xmlns="" id="{FC4B1948-22FC-464D-BBC3-4B38C82093C4}"/>
              </a:ext>
            </a:extLst>
          </p:cNvPr>
          <p:cNvGrpSpPr>
            <a:grpSpLocks/>
          </p:cNvGrpSpPr>
          <p:nvPr/>
        </p:nvGrpSpPr>
        <p:grpSpPr bwMode="auto">
          <a:xfrm>
            <a:off x="1663700" y="1676400"/>
            <a:ext cx="1801813" cy="1295400"/>
            <a:chOff x="1048" y="1056"/>
            <a:chExt cx="1135" cy="816"/>
          </a:xfrm>
        </p:grpSpPr>
        <p:sp>
          <p:nvSpPr>
            <p:cNvPr id="36912" name="Rectangle 48">
              <a:extLst>
                <a:ext uri="{FF2B5EF4-FFF2-40B4-BE49-F238E27FC236}">
                  <a16:creationId xmlns:a16="http://schemas.microsoft.com/office/drawing/2014/main" xmlns="" id="{9BC29542-CDDF-9743-B8E5-704B8CC50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8" y="1056"/>
              <a:ext cx="594" cy="816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36913" name="Rectangle 49">
              <a:extLst>
                <a:ext uri="{FF2B5EF4-FFF2-40B4-BE49-F238E27FC236}">
                  <a16:creationId xmlns:a16="http://schemas.microsoft.com/office/drawing/2014/main" xmlns="" id="{18E98663-B559-A44A-BB67-F61A7808E7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5" y="1185"/>
              <a:ext cx="1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D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36914" name="Rectangle 50">
              <a:extLst>
                <a:ext uri="{FF2B5EF4-FFF2-40B4-BE49-F238E27FC236}">
                  <a16:creationId xmlns:a16="http://schemas.microsoft.com/office/drawing/2014/main" xmlns="" id="{074DD8E2-4605-ED41-A74D-3F1D42FB9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1180"/>
              <a:ext cx="1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Q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36915" name="Line 51">
              <a:extLst>
                <a:ext uri="{FF2B5EF4-FFF2-40B4-BE49-F238E27FC236}">
                  <a16:creationId xmlns:a16="http://schemas.microsoft.com/office/drawing/2014/main" xmlns="" id="{2A321319-AE17-B543-A513-E38C2CAF77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8" y="1611"/>
              <a:ext cx="2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Line 52">
              <a:extLst>
                <a:ext uri="{FF2B5EF4-FFF2-40B4-BE49-F238E27FC236}">
                  <a16:creationId xmlns:a16="http://schemas.microsoft.com/office/drawing/2014/main" xmlns="" id="{617F94ED-29C3-1D46-BB88-817D9A790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8" y="1236"/>
              <a:ext cx="270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7" name="Line 53">
              <a:extLst>
                <a:ext uri="{FF2B5EF4-FFF2-40B4-BE49-F238E27FC236}">
                  <a16:creationId xmlns:a16="http://schemas.microsoft.com/office/drawing/2014/main" xmlns="" id="{DC862984-7A45-8C46-839A-936C337308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12" y="1248"/>
              <a:ext cx="27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8" name="Rectangle 54">
              <a:extLst>
                <a:ext uri="{FF2B5EF4-FFF2-40B4-BE49-F238E27FC236}">
                  <a16:creationId xmlns:a16="http://schemas.microsoft.com/office/drawing/2014/main" xmlns="" id="{FE7FC9F5-E39C-634D-9AA1-1303BB95C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544"/>
              <a:ext cx="35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Clock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1">
            <a:extLst>
              <a:ext uri="{FF2B5EF4-FFF2-40B4-BE49-F238E27FC236}">
                <a16:creationId xmlns:a16="http://schemas.microsoft.com/office/drawing/2014/main" xmlns="" id="{3758D978-06F3-0C4A-BFF7-696FA93B60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7890" name="Line 2">
            <a:extLst>
              <a:ext uri="{FF2B5EF4-FFF2-40B4-BE49-F238E27FC236}">
                <a16:creationId xmlns:a16="http://schemas.microsoft.com/office/drawing/2014/main" xmlns="" id="{6F3377DA-690B-E849-BAF8-87F22AE5C7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0325" y="4224338"/>
            <a:ext cx="1588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1" name="Line 3">
            <a:extLst>
              <a:ext uri="{FF2B5EF4-FFF2-40B4-BE49-F238E27FC236}">
                <a16:creationId xmlns:a16="http://schemas.microsoft.com/office/drawing/2014/main" xmlns="" id="{354AF738-2119-5147-B996-696D7CAE45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37000" y="4224338"/>
            <a:ext cx="1588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Line 4">
            <a:extLst>
              <a:ext uri="{FF2B5EF4-FFF2-40B4-BE49-F238E27FC236}">
                <a16:creationId xmlns:a16="http://schemas.microsoft.com/office/drawing/2014/main" xmlns="" id="{C0B0D254-2699-CE45-97B0-4DFB56B17B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91138" y="4224338"/>
            <a:ext cx="1587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Line 5">
            <a:extLst>
              <a:ext uri="{FF2B5EF4-FFF2-40B4-BE49-F238E27FC236}">
                <a16:creationId xmlns:a16="http://schemas.microsoft.com/office/drawing/2014/main" xmlns="" id="{D6612EA5-5C1B-F04E-949E-73855F9DC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46863" y="4224338"/>
            <a:ext cx="1587" cy="16224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xmlns="" id="{24F7C814-B43D-EC4D-8E30-A5CAF264A8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24450" y="2030413"/>
            <a:ext cx="1952625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xmlns="" id="{3E950753-9849-D247-877E-5CD4539A84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05525" y="1839913"/>
            <a:ext cx="1588" cy="1563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Rectangle 8">
            <a:extLst>
              <a:ext uri="{FF2B5EF4-FFF2-40B4-BE49-F238E27FC236}">
                <a16:creationId xmlns:a16="http://schemas.microsoft.com/office/drawing/2014/main" xmlns="" id="{A606E833-F91E-304B-9B2D-531B55B48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513" y="1630363"/>
            <a:ext cx="515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Clk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897" name="Rectangle 9">
            <a:extLst>
              <a:ext uri="{FF2B5EF4-FFF2-40B4-BE49-F238E27FC236}">
                <a16:creationId xmlns:a16="http://schemas.microsoft.com/office/drawing/2014/main" xmlns="" id="{A9DC4C3A-5BB3-1443-8FB4-A13279451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1188" y="1643063"/>
            <a:ext cx="29686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D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898" name="Rectangle 10">
            <a:extLst>
              <a:ext uri="{FF2B5EF4-FFF2-40B4-BE49-F238E27FC236}">
                <a16:creationId xmlns:a16="http://schemas.microsoft.com/office/drawing/2014/main" xmlns="" id="{569A8DD6-D142-B644-ABDE-1F1C9CE4A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7963" y="2079625"/>
            <a:ext cx="76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899" name="Rectangle 11">
            <a:extLst>
              <a:ext uri="{FF2B5EF4-FFF2-40B4-BE49-F238E27FC236}">
                <a16:creationId xmlns:a16="http://schemas.microsoft.com/office/drawing/2014/main" xmlns="" id="{BAE22396-B708-2849-BC9D-EB6A6D37F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925" y="2095500"/>
            <a:ext cx="260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  <a:sym typeface="Symbol" pitchFamily="2" charset="2"/>
              </a:rPr>
              <a:t></a:t>
            </a: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0" name="Rectangle 12">
            <a:extLst>
              <a:ext uri="{FF2B5EF4-FFF2-40B4-BE49-F238E27FC236}">
                <a16:creationId xmlns:a16="http://schemas.microsoft.com/office/drawing/2014/main" xmlns="" id="{02B64328-EF46-DC4F-BC0E-C56EC263E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925" y="2400300"/>
            <a:ext cx="260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  <a:sym typeface="Symbol" pitchFamily="2" charset="2"/>
              </a:rPr>
              <a:t></a:t>
            </a: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1" name="Rectangle 13">
            <a:extLst>
              <a:ext uri="{FF2B5EF4-FFF2-40B4-BE49-F238E27FC236}">
                <a16:creationId xmlns:a16="http://schemas.microsoft.com/office/drawing/2014/main" xmlns="" id="{F6BB95FD-77D6-C142-9843-03193C41C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1188" y="20828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2" name="Rectangle 14">
            <a:extLst>
              <a:ext uri="{FF2B5EF4-FFF2-40B4-BE49-F238E27FC236}">
                <a16:creationId xmlns:a16="http://schemas.microsoft.com/office/drawing/2014/main" xmlns="" id="{F88E880D-1042-7149-BCE5-8F41BF426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6588" y="23876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3" name="Rectangle 15">
            <a:extLst>
              <a:ext uri="{FF2B5EF4-FFF2-40B4-BE49-F238E27FC236}">
                <a16:creationId xmlns:a16="http://schemas.microsoft.com/office/drawing/2014/main" xmlns="" id="{65DA3F50-D51F-884E-B5D1-5F3F1CD9D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0955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4" name="Rectangle 16">
            <a:extLst>
              <a:ext uri="{FF2B5EF4-FFF2-40B4-BE49-F238E27FC236}">
                <a16:creationId xmlns:a16="http://schemas.microsoft.com/office/drawing/2014/main" xmlns="" id="{8241877B-EBB2-A34E-AB8C-E691BDDB3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4003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5" name="Rectangle 17">
            <a:extLst>
              <a:ext uri="{FF2B5EF4-FFF2-40B4-BE49-F238E27FC236}">
                <a16:creationId xmlns:a16="http://schemas.microsoft.com/office/drawing/2014/main" xmlns="" id="{0417667A-BA36-9B4B-BD36-2DC303253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200" y="1104900"/>
            <a:ext cx="15414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Helvetica" pitchFamily="2" charset="0"/>
              </a:rPr>
              <a:t>Truth table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6" name="Freeform 18">
            <a:extLst>
              <a:ext uri="{FF2B5EF4-FFF2-40B4-BE49-F238E27FC236}">
                <a16:creationId xmlns:a16="http://schemas.microsoft.com/office/drawing/2014/main" xmlns="" id="{48869B91-29BD-B648-9D56-7B51656AA4B2}"/>
              </a:ext>
            </a:extLst>
          </p:cNvPr>
          <p:cNvSpPr>
            <a:spLocks/>
          </p:cNvSpPr>
          <p:nvPr/>
        </p:nvSpPr>
        <p:spPr bwMode="auto">
          <a:xfrm>
            <a:off x="2047875" y="4357688"/>
            <a:ext cx="5686425" cy="268287"/>
          </a:xfrm>
          <a:custGeom>
            <a:avLst/>
            <a:gdLst>
              <a:gd name="T0" fmla="*/ 2147483646 w 7165"/>
              <a:gd name="T1" fmla="*/ 2147483646 h 336"/>
              <a:gd name="T2" fmla="*/ 2147483646 w 7165"/>
              <a:gd name="T3" fmla="*/ 2147483646 h 336"/>
              <a:gd name="T4" fmla="*/ 2147483646 w 7165"/>
              <a:gd name="T5" fmla="*/ 0 h 336"/>
              <a:gd name="T6" fmla="*/ 2147483646 w 7165"/>
              <a:gd name="T7" fmla="*/ 0 h 336"/>
              <a:gd name="T8" fmla="*/ 2147483646 w 7165"/>
              <a:gd name="T9" fmla="*/ 2147483646 h 336"/>
              <a:gd name="T10" fmla="*/ 2147483646 w 7165"/>
              <a:gd name="T11" fmla="*/ 2147483646 h 336"/>
              <a:gd name="T12" fmla="*/ 2147483646 w 7165"/>
              <a:gd name="T13" fmla="*/ 0 h 336"/>
              <a:gd name="T14" fmla="*/ 2147483646 w 7165"/>
              <a:gd name="T15" fmla="*/ 0 h 336"/>
              <a:gd name="T16" fmla="*/ 2147483646 w 7165"/>
              <a:gd name="T17" fmla="*/ 2147483646 h 336"/>
              <a:gd name="T18" fmla="*/ 2147483646 w 7165"/>
              <a:gd name="T19" fmla="*/ 2147483646 h 336"/>
              <a:gd name="T20" fmla="*/ 2147483646 w 7165"/>
              <a:gd name="T21" fmla="*/ 0 h 336"/>
              <a:gd name="T22" fmla="*/ 2147483646 w 7165"/>
              <a:gd name="T23" fmla="*/ 0 h 336"/>
              <a:gd name="T24" fmla="*/ 2147483646 w 7165"/>
              <a:gd name="T25" fmla="*/ 2147483646 h 336"/>
              <a:gd name="T26" fmla="*/ 2147483646 w 7165"/>
              <a:gd name="T27" fmla="*/ 2147483646 h 336"/>
              <a:gd name="T28" fmla="*/ 2147483646 w 7165"/>
              <a:gd name="T29" fmla="*/ 0 h 336"/>
              <a:gd name="T30" fmla="*/ 2147483646 w 7165"/>
              <a:gd name="T31" fmla="*/ 0 h 336"/>
              <a:gd name="T32" fmla="*/ 2147483646 w 7165"/>
              <a:gd name="T33" fmla="*/ 2147483646 h 336"/>
              <a:gd name="T34" fmla="*/ 0 w 7165"/>
              <a:gd name="T35" fmla="*/ 2147483646 h 3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165"/>
              <a:gd name="T55" fmla="*/ 0 h 336"/>
              <a:gd name="T56" fmla="*/ 7165 w 7165"/>
              <a:gd name="T57" fmla="*/ 336 h 3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165" h="336">
                <a:moveTo>
                  <a:pt x="7165" y="336"/>
                </a:moveTo>
                <a:lnTo>
                  <a:pt x="6468" y="336"/>
                </a:lnTo>
                <a:lnTo>
                  <a:pt x="6468" y="0"/>
                </a:lnTo>
                <a:lnTo>
                  <a:pt x="5795" y="0"/>
                </a:lnTo>
                <a:lnTo>
                  <a:pt x="5795" y="336"/>
                </a:lnTo>
                <a:lnTo>
                  <a:pt x="4785" y="336"/>
                </a:lnTo>
                <a:lnTo>
                  <a:pt x="4785" y="0"/>
                </a:lnTo>
                <a:lnTo>
                  <a:pt x="4088" y="0"/>
                </a:lnTo>
                <a:lnTo>
                  <a:pt x="4088" y="336"/>
                </a:lnTo>
                <a:lnTo>
                  <a:pt x="3078" y="336"/>
                </a:lnTo>
                <a:lnTo>
                  <a:pt x="3078" y="0"/>
                </a:lnTo>
                <a:lnTo>
                  <a:pt x="2381" y="0"/>
                </a:lnTo>
                <a:lnTo>
                  <a:pt x="2381" y="336"/>
                </a:lnTo>
                <a:lnTo>
                  <a:pt x="1371" y="336"/>
                </a:lnTo>
                <a:lnTo>
                  <a:pt x="1371" y="0"/>
                </a:lnTo>
                <a:lnTo>
                  <a:pt x="698" y="0"/>
                </a:lnTo>
                <a:lnTo>
                  <a:pt x="698" y="336"/>
                </a:lnTo>
                <a:lnTo>
                  <a:pt x="0" y="336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7" name="Freeform 19">
            <a:extLst>
              <a:ext uri="{FF2B5EF4-FFF2-40B4-BE49-F238E27FC236}">
                <a16:creationId xmlns:a16="http://schemas.microsoft.com/office/drawing/2014/main" xmlns="" id="{B6AEAA4E-78A6-2547-B053-FD02DCEA0FE9}"/>
              </a:ext>
            </a:extLst>
          </p:cNvPr>
          <p:cNvSpPr>
            <a:spLocks/>
          </p:cNvSpPr>
          <p:nvPr/>
        </p:nvSpPr>
        <p:spPr bwMode="auto">
          <a:xfrm>
            <a:off x="2047875" y="4892675"/>
            <a:ext cx="5686425" cy="266700"/>
          </a:xfrm>
          <a:custGeom>
            <a:avLst/>
            <a:gdLst>
              <a:gd name="T0" fmla="*/ 2147483646 w 7165"/>
              <a:gd name="T1" fmla="*/ 2147483646 h 337"/>
              <a:gd name="T2" fmla="*/ 2147483646 w 7165"/>
              <a:gd name="T3" fmla="*/ 2147483646 h 337"/>
              <a:gd name="T4" fmla="*/ 2147483646 w 7165"/>
              <a:gd name="T5" fmla="*/ 0 h 337"/>
              <a:gd name="T6" fmla="*/ 2147483646 w 7165"/>
              <a:gd name="T7" fmla="*/ 0 h 337"/>
              <a:gd name="T8" fmla="*/ 2147483646 w 7165"/>
              <a:gd name="T9" fmla="*/ 2147483646 h 337"/>
              <a:gd name="T10" fmla="*/ 2147483646 w 7165"/>
              <a:gd name="T11" fmla="*/ 2147483646 h 337"/>
              <a:gd name="T12" fmla="*/ 2147483646 w 7165"/>
              <a:gd name="T13" fmla="*/ 0 h 337"/>
              <a:gd name="T14" fmla="*/ 2147483646 w 7165"/>
              <a:gd name="T15" fmla="*/ 0 h 337"/>
              <a:gd name="T16" fmla="*/ 2147483646 w 7165"/>
              <a:gd name="T17" fmla="*/ 2147483646 h 337"/>
              <a:gd name="T18" fmla="*/ 2147483646 w 7165"/>
              <a:gd name="T19" fmla="*/ 2147483646 h 337"/>
              <a:gd name="T20" fmla="*/ 2147483646 w 7165"/>
              <a:gd name="T21" fmla="*/ 0 h 337"/>
              <a:gd name="T22" fmla="*/ 2147483646 w 7165"/>
              <a:gd name="T23" fmla="*/ 0 h 337"/>
              <a:gd name="T24" fmla="*/ 2147483646 w 7165"/>
              <a:gd name="T25" fmla="*/ 2147483646 h 337"/>
              <a:gd name="T26" fmla="*/ 2147483646 w 7165"/>
              <a:gd name="T27" fmla="*/ 2147483646 h 337"/>
              <a:gd name="T28" fmla="*/ 2147483646 w 7165"/>
              <a:gd name="T29" fmla="*/ 0 h 337"/>
              <a:gd name="T30" fmla="*/ 2147483646 w 7165"/>
              <a:gd name="T31" fmla="*/ 0 h 337"/>
              <a:gd name="T32" fmla="*/ 2147483646 w 7165"/>
              <a:gd name="T33" fmla="*/ 2147483646 h 337"/>
              <a:gd name="T34" fmla="*/ 0 w 7165"/>
              <a:gd name="T35" fmla="*/ 2147483646 h 33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165"/>
              <a:gd name="T55" fmla="*/ 0 h 337"/>
              <a:gd name="T56" fmla="*/ 7165 w 7165"/>
              <a:gd name="T57" fmla="*/ 337 h 33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165" h="337">
                <a:moveTo>
                  <a:pt x="7165" y="337"/>
                </a:moveTo>
                <a:lnTo>
                  <a:pt x="6828" y="337"/>
                </a:lnTo>
                <a:lnTo>
                  <a:pt x="6828" y="0"/>
                </a:lnTo>
                <a:lnTo>
                  <a:pt x="6131" y="0"/>
                </a:lnTo>
                <a:lnTo>
                  <a:pt x="6131" y="337"/>
                </a:lnTo>
                <a:lnTo>
                  <a:pt x="5458" y="337"/>
                </a:lnTo>
                <a:lnTo>
                  <a:pt x="5458" y="0"/>
                </a:lnTo>
                <a:lnTo>
                  <a:pt x="5121" y="0"/>
                </a:lnTo>
                <a:lnTo>
                  <a:pt x="5121" y="337"/>
                </a:lnTo>
                <a:lnTo>
                  <a:pt x="4424" y="337"/>
                </a:lnTo>
                <a:lnTo>
                  <a:pt x="4424" y="0"/>
                </a:lnTo>
                <a:lnTo>
                  <a:pt x="3414" y="0"/>
                </a:lnTo>
                <a:lnTo>
                  <a:pt x="3414" y="337"/>
                </a:lnTo>
                <a:lnTo>
                  <a:pt x="1707" y="337"/>
                </a:lnTo>
                <a:lnTo>
                  <a:pt x="1707" y="0"/>
                </a:lnTo>
                <a:lnTo>
                  <a:pt x="337" y="0"/>
                </a:lnTo>
                <a:lnTo>
                  <a:pt x="337" y="337"/>
                </a:lnTo>
                <a:lnTo>
                  <a:pt x="0" y="337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8" name="Rectangle 20">
            <a:extLst>
              <a:ext uri="{FF2B5EF4-FFF2-40B4-BE49-F238E27FC236}">
                <a16:creationId xmlns:a16="http://schemas.microsoft.com/office/drawing/2014/main" xmlns="" id="{DA3E71E9-ECEE-0548-BF29-2AE2B565E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3650" y="3952875"/>
            <a:ext cx="936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09" name="Rectangle 21">
            <a:extLst>
              <a:ext uri="{FF2B5EF4-FFF2-40B4-BE49-F238E27FC236}">
                <a16:creationId xmlns:a16="http://schemas.microsoft.com/office/drawing/2014/main" xmlns="" id="{BB1C698A-7478-2842-9AAF-5650D5A32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0" name="Rectangle 22">
            <a:extLst>
              <a:ext uri="{FF2B5EF4-FFF2-40B4-BE49-F238E27FC236}">
                <a16:creationId xmlns:a16="http://schemas.microsoft.com/office/drawing/2014/main" xmlns="" id="{07F9DF1D-A8EE-F649-A294-5FE02E536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2550" y="3952875"/>
            <a:ext cx="936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1" name="Rectangle 23">
            <a:extLst>
              <a:ext uri="{FF2B5EF4-FFF2-40B4-BE49-F238E27FC236}">
                <a16:creationId xmlns:a16="http://schemas.microsoft.com/office/drawing/2014/main" xmlns="" id="{EF60D863-B917-CA4E-BEF2-BD953CC0A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00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2" name="Rectangle 24">
            <a:extLst>
              <a:ext uri="{FF2B5EF4-FFF2-40B4-BE49-F238E27FC236}">
                <a16:creationId xmlns:a16="http://schemas.microsoft.com/office/drawing/2014/main" xmlns="" id="{EF64498C-CAE7-BC47-95F6-EC09ECB05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5100" y="3952875"/>
            <a:ext cx="936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3" name="Rectangle 25">
            <a:extLst>
              <a:ext uri="{FF2B5EF4-FFF2-40B4-BE49-F238E27FC236}">
                <a16:creationId xmlns:a16="http://schemas.microsoft.com/office/drawing/2014/main" xmlns="" id="{A3AC5847-A3C4-1D48-8CE8-602A68860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3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4" name="Rectangle 26">
            <a:extLst>
              <a:ext uri="{FF2B5EF4-FFF2-40B4-BE49-F238E27FC236}">
                <a16:creationId xmlns:a16="http://schemas.microsoft.com/office/drawing/2014/main" xmlns="" id="{3AE2B6CC-E94D-E849-A394-3C4B65FAE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2413" y="3952875"/>
            <a:ext cx="936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t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5" name="Freeform 27">
            <a:extLst>
              <a:ext uri="{FF2B5EF4-FFF2-40B4-BE49-F238E27FC236}">
                <a16:creationId xmlns:a16="http://schemas.microsoft.com/office/drawing/2014/main" xmlns="" id="{EF13AEFE-00FB-5B45-BC07-033B4BB7EC19}"/>
              </a:ext>
            </a:extLst>
          </p:cNvPr>
          <p:cNvSpPr>
            <a:spLocks/>
          </p:cNvSpPr>
          <p:nvPr/>
        </p:nvSpPr>
        <p:spPr bwMode="auto">
          <a:xfrm>
            <a:off x="7046913" y="5942013"/>
            <a:ext cx="114300" cy="57150"/>
          </a:xfrm>
          <a:custGeom>
            <a:avLst/>
            <a:gdLst>
              <a:gd name="T0" fmla="*/ 0 w 145"/>
              <a:gd name="T1" fmla="*/ 2147483646 h 72"/>
              <a:gd name="T2" fmla="*/ 2147483646 w 145"/>
              <a:gd name="T3" fmla="*/ 2147483646 h 72"/>
              <a:gd name="T4" fmla="*/ 0 w 145"/>
              <a:gd name="T5" fmla="*/ 0 h 72"/>
              <a:gd name="T6" fmla="*/ 0 w 145"/>
              <a:gd name="T7" fmla="*/ 2147483646 h 72"/>
              <a:gd name="T8" fmla="*/ 0 w 145"/>
              <a:gd name="T9" fmla="*/ 2147483646 h 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72"/>
              <a:gd name="T17" fmla="*/ 145 w 145"/>
              <a:gd name="T18" fmla="*/ 72 h 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72">
                <a:moveTo>
                  <a:pt x="0" y="72"/>
                </a:moveTo>
                <a:lnTo>
                  <a:pt x="145" y="48"/>
                </a:lnTo>
                <a:lnTo>
                  <a:pt x="0" y="0"/>
                </a:lnTo>
                <a:lnTo>
                  <a:pt x="0" y="48"/>
                </a:lnTo>
                <a:lnTo>
                  <a:pt x="0" y="72"/>
                </a:lnTo>
                <a:close/>
              </a:path>
            </a:pathLst>
          </a:custGeom>
          <a:solidFill>
            <a:srgbClr val="000000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6" name="Line 28">
            <a:extLst>
              <a:ext uri="{FF2B5EF4-FFF2-40B4-BE49-F238E27FC236}">
                <a16:creationId xmlns:a16="http://schemas.microsoft.com/office/drawing/2014/main" xmlns="" id="{9E438DB9-A690-D441-A08C-08472680B5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46863" y="5980113"/>
            <a:ext cx="400050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7" name="Rectangle 29">
            <a:extLst>
              <a:ext uri="{FF2B5EF4-FFF2-40B4-BE49-F238E27FC236}">
                <a16:creationId xmlns:a16="http://schemas.microsoft.com/office/drawing/2014/main" xmlns="" id="{0BD8F528-3681-514F-A627-A3321A78D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4038600"/>
            <a:ext cx="104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100">
                <a:solidFill>
                  <a:srgbClr val="000000"/>
                </a:solidFill>
                <a:latin typeface="Times-Roman" charset="0"/>
              </a:rPr>
              <a:t>4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8" name="Rectangle 30">
            <a:extLst>
              <a:ext uri="{FF2B5EF4-FFF2-40B4-BE49-F238E27FC236}">
                <a16:creationId xmlns:a16="http://schemas.microsoft.com/office/drawing/2014/main" xmlns="" id="{EFE1A223-B095-7049-9B56-2B4930030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0" y="5873750"/>
            <a:ext cx="3746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Time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9" name="Rectangle 31">
            <a:extLst>
              <a:ext uri="{FF2B5EF4-FFF2-40B4-BE49-F238E27FC236}">
                <a16:creationId xmlns:a16="http://schemas.microsoft.com/office/drawing/2014/main" xmlns="" id="{A79A3E67-FA22-8F4E-BE6D-7A69964B1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4305300"/>
            <a:ext cx="8032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Clock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20" name="Rectangle 32">
            <a:extLst>
              <a:ext uri="{FF2B5EF4-FFF2-40B4-BE49-F238E27FC236}">
                <a16:creationId xmlns:a16="http://schemas.microsoft.com/office/drawing/2014/main" xmlns="" id="{FE5F5347-7EFB-CE47-A329-BD43F089C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4846638"/>
            <a:ext cx="2968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D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21" name="Rectangle 33">
            <a:extLst>
              <a:ext uri="{FF2B5EF4-FFF2-40B4-BE49-F238E27FC236}">
                <a16:creationId xmlns:a16="http://schemas.microsoft.com/office/drawing/2014/main" xmlns="" id="{3A639C30-6541-AF41-A663-98639E806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5378450"/>
            <a:ext cx="2968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Q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22" name="Rectangle 34">
            <a:extLst>
              <a:ext uri="{FF2B5EF4-FFF2-40B4-BE49-F238E27FC236}">
                <a16:creationId xmlns:a16="http://schemas.microsoft.com/office/drawing/2014/main" xmlns="" id="{B019C6FB-2ADC-CA44-8BA7-FDDB76598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505200"/>
            <a:ext cx="21034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Helvetica" pitchFamily="2" charset="0"/>
              </a:rPr>
              <a:t>Timing diagram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23" name="Text Box 35">
            <a:extLst>
              <a:ext uri="{FF2B5EF4-FFF2-40B4-BE49-F238E27FC236}">
                <a16:creationId xmlns:a16="http://schemas.microsoft.com/office/drawing/2014/main" xmlns="" id="{4BD62440-414A-B447-AC4C-4CEF84C06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25" y="1565275"/>
            <a:ext cx="101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Q(</a:t>
            </a:r>
            <a:r>
              <a:rPr kumimoji="0"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+1)</a:t>
            </a:r>
          </a:p>
        </p:txBody>
      </p:sp>
      <p:sp>
        <p:nvSpPr>
          <p:cNvPr id="37924" name="Text Box 36">
            <a:extLst>
              <a:ext uri="{FF2B5EF4-FFF2-40B4-BE49-F238E27FC236}">
                <a16:creationId xmlns:a16="http://schemas.microsoft.com/office/drawing/2014/main" xmlns="" id="{7CF68401-6903-024B-A1A6-7F2EA9E8B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693988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Q(</a:t>
            </a:r>
            <a:r>
              <a:rPr kumimoji="0"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37925" name="Text Box 37">
            <a:extLst>
              <a:ext uri="{FF2B5EF4-FFF2-40B4-BE49-F238E27FC236}">
                <a16:creationId xmlns:a16="http://schemas.microsoft.com/office/drawing/2014/main" xmlns="" id="{34F19FE5-477E-EE40-86D5-EB85995D3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09550"/>
            <a:ext cx="220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D flip-flop</a:t>
            </a:r>
          </a:p>
        </p:txBody>
      </p:sp>
      <p:grpSp>
        <p:nvGrpSpPr>
          <p:cNvPr id="37926" name="Group 38">
            <a:extLst>
              <a:ext uri="{FF2B5EF4-FFF2-40B4-BE49-F238E27FC236}">
                <a16:creationId xmlns:a16="http://schemas.microsoft.com/office/drawing/2014/main" xmlns="" id="{E655A409-1938-5D46-82D5-D4B615E5D651}"/>
              </a:ext>
            </a:extLst>
          </p:cNvPr>
          <p:cNvGrpSpPr>
            <a:grpSpLocks/>
          </p:cNvGrpSpPr>
          <p:nvPr/>
        </p:nvGrpSpPr>
        <p:grpSpPr bwMode="auto">
          <a:xfrm>
            <a:off x="1511300" y="1752600"/>
            <a:ext cx="1801813" cy="1295400"/>
            <a:chOff x="952" y="1104"/>
            <a:chExt cx="1135" cy="816"/>
          </a:xfrm>
        </p:grpSpPr>
        <p:sp>
          <p:nvSpPr>
            <p:cNvPr id="37942" name="Rectangle 39">
              <a:extLst>
                <a:ext uri="{FF2B5EF4-FFF2-40B4-BE49-F238E27FC236}">
                  <a16:creationId xmlns:a16="http://schemas.microsoft.com/office/drawing/2014/main" xmlns="" id="{C82D422D-D58B-924C-81D1-DA633991E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" y="1104"/>
              <a:ext cx="594" cy="816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37943" name="Rectangle 40">
              <a:extLst>
                <a:ext uri="{FF2B5EF4-FFF2-40B4-BE49-F238E27FC236}">
                  <a16:creationId xmlns:a16="http://schemas.microsoft.com/office/drawing/2014/main" xmlns="" id="{809A1C59-C22B-7242-83D6-F88F9DD81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" y="1233"/>
              <a:ext cx="1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D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37944" name="Rectangle 41">
              <a:extLst>
                <a:ext uri="{FF2B5EF4-FFF2-40B4-BE49-F238E27FC236}">
                  <a16:creationId xmlns:a16="http://schemas.microsoft.com/office/drawing/2014/main" xmlns="" id="{1910FC79-4852-EC4D-A4A6-496D0B8CA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3" y="1228"/>
              <a:ext cx="1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Q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37945" name="Freeform 42">
              <a:extLst>
                <a:ext uri="{FF2B5EF4-FFF2-40B4-BE49-F238E27FC236}">
                  <a16:creationId xmlns:a16="http://schemas.microsoft.com/office/drawing/2014/main" xmlns="" id="{225C39D7-8CA0-3C46-B62E-1C0E683D43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2" y="1606"/>
              <a:ext cx="91" cy="91"/>
            </a:xfrm>
            <a:custGeom>
              <a:avLst/>
              <a:gdLst>
                <a:gd name="T0" fmla="*/ 0 w 157"/>
                <a:gd name="T1" fmla="*/ 1 h 157"/>
                <a:gd name="T2" fmla="*/ 1 w 157"/>
                <a:gd name="T3" fmla="*/ 1 h 157"/>
                <a:gd name="T4" fmla="*/ 0 w 157"/>
                <a:gd name="T5" fmla="*/ 0 h 157"/>
                <a:gd name="T6" fmla="*/ 0 60000 65536"/>
                <a:gd name="T7" fmla="*/ 0 60000 65536"/>
                <a:gd name="T8" fmla="*/ 0 60000 65536"/>
                <a:gd name="T9" fmla="*/ 0 w 157"/>
                <a:gd name="T10" fmla="*/ 0 h 157"/>
                <a:gd name="T11" fmla="*/ 157 w 157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7" h="157">
                  <a:moveTo>
                    <a:pt x="0" y="157"/>
                  </a:moveTo>
                  <a:lnTo>
                    <a:pt x="157" y="90"/>
                  </a:lnTo>
                  <a:lnTo>
                    <a:pt x="0" y="0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6" name="Line 43">
              <a:extLst>
                <a:ext uri="{FF2B5EF4-FFF2-40B4-BE49-F238E27FC236}">
                  <a16:creationId xmlns:a16="http://schemas.microsoft.com/office/drawing/2014/main" xmlns="" id="{6C16470A-B80F-0148-B392-5F8F21383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2" y="1659"/>
              <a:ext cx="2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7" name="Line 44">
              <a:extLst>
                <a:ext uri="{FF2B5EF4-FFF2-40B4-BE49-F238E27FC236}">
                  <a16:creationId xmlns:a16="http://schemas.microsoft.com/office/drawing/2014/main" xmlns="" id="{4D28B07C-7355-3148-A527-75710AD8D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2" y="1284"/>
              <a:ext cx="270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8" name="Line 45">
              <a:extLst>
                <a:ext uri="{FF2B5EF4-FFF2-40B4-BE49-F238E27FC236}">
                  <a16:creationId xmlns:a16="http://schemas.microsoft.com/office/drawing/2014/main" xmlns="" id="{8938B3AE-2E04-FD4F-BD7F-68693A98E0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16" y="1296"/>
              <a:ext cx="27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9" name="Rectangle 46">
              <a:extLst>
                <a:ext uri="{FF2B5EF4-FFF2-40B4-BE49-F238E27FC236}">
                  <a16:creationId xmlns:a16="http://schemas.microsoft.com/office/drawing/2014/main" xmlns="" id="{9A19538A-6472-F041-A70A-9435D1206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584"/>
              <a:ext cx="35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Clock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37927" name="Rectangle 47">
            <a:extLst>
              <a:ext uri="{FF2B5EF4-FFF2-40B4-BE49-F238E27FC236}">
                <a16:creationId xmlns:a16="http://schemas.microsoft.com/office/drawing/2014/main" xmlns="" id="{AA585122-3AA8-4C4A-B878-0FC92B181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1117600"/>
            <a:ext cx="23574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Helvetica" pitchFamily="2" charset="0"/>
              </a:rPr>
              <a:t>Graphical symbol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28" name="Rectangle 48">
            <a:extLst>
              <a:ext uri="{FF2B5EF4-FFF2-40B4-BE49-F238E27FC236}">
                <a16:creationId xmlns:a16="http://schemas.microsoft.com/office/drawing/2014/main" xmlns="" id="{4273D155-8283-8244-9C58-825212A81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0" y="27051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29" name="Rectangle 49">
            <a:extLst>
              <a:ext uri="{FF2B5EF4-FFF2-40B4-BE49-F238E27FC236}">
                <a16:creationId xmlns:a16="http://schemas.microsoft.com/office/drawing/2014/main" xmlns="" id="{13B90B3B-CA99-FB49-A26C-EAFEB0468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6670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–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30" name="Line 50">
            <a:extLst>
              <a:ext uri="{FF2B5EF4-FFF2-40B4-BE49-F238E27FC236}">
                <a16:creationId xmlns:a16="http://schemas.microsoft.com/office/drawing/2014/main" xmlns="" id="{A266BF41-BDCF-5741-AAA6-2AAA8F30B1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5715000"/>
            <a:ext cx="533400" cy="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1" name="Line 51">
            <a:extLst>
              <a:ext uri="{FF2B5EF4-FFF2-40B4-BE49-F238E27FC236}">
                <a16:creationId xmlns:a16="http://schemas.microsoft.com/office/drawing/2014/main" xmlns="" id="{187971CB-15C7-1E48-9C8F-10C6F4E717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3500" y="5435600"/>
            <a:ext cx="0" cy="27940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2" name="Line 52">
            <a:extLst>
              <a:ext uri="{FF2B5EF4-FFF2-40B4-BE49-F238E27FC236}">
                <a16:creationId xmlns:a16="http://schemas.microsoft.com/office/drawing/2014/main" xmlns="" id="{112F761F-2E9F-CC40-B9C0-0793B8537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22900"/>
            <a:ext cx="1333500" cy="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3" name="Line 53">
            <a:extLst>
              <a:ext uri="{FF2B5EF4-FFF2-40B4-BE49-F238E27FC236}">
                <a16:creationId xmlns:a16="http://schemas.microsoft.com/office/drawing/2014/main" xmlns="" id="{E54EB23C-1DD0-2644-85CA-146E27A04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37000" y="5410200"/>
            <a:ext cx="0" cy="31750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4" name="Line 54">
            <a:extLst>
              <a:ext uri="{FF2B5EF4-FFF2-40B4-BE49-F238E27FC236}">
                <a16:creationId xmlns:a16="http://schemas.microsoft.com/office/drawing/2014/main" xmlns="" id="{0E4EDB7F-1432-C34C-93BF-C181F8243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9700" y="5715000"/>
            <a:ext cx="1333500" cy="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5" name="Line 55">
            <a:extLst>
              <a:ext uri="{FF2B5EF4-FFF2-40B4-BE49-F238E27FC236}">
                <a16:creationId xmlns:a16="http://schemas.microsoft.com/office/drawing/2014/main" xmlns="" id="{984225EE-9C69-214A-85A0-CD2C6854F1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95900" y="5422900"/>
            <a:ext cx="0" cy="30480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6" name="Line 56">
            <a:extLst>
              <a:ext uri="{FF2B5EF4-FFF2-40B4-BE49-F238E27FC236}">
                <a16:creationId xmlns:a16="http://schemas.microsoft.com/office/drawing/2014/main" xmlns="" id="{EE619BAC-7A8B-D346-97CB-28C12B96FE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8600" y="5435600"/>
            <a:ext cx="1333500" cy="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7" name="Line 57">
            <a:extLst>
              <a:ext uri="{FF2B5EF4-FFF2-40B4-BE49-F238E27FC236}">
                <a16:creationId xmlns:a16="http://schemas.microsoft.com/office/drawing/2014/main" xmlns="" id="{CAAE163F-D124-9145-9888-571E0AD854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4800" y="5715000"/>
            <a:ext cx="1333500" cy="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8" name="Text Box 58">
            <a:extLst>
              <a:ext uri="{FF2B5EF4-FFF2-40B4-BE49-F238E27FC236}">
                <a16:creationId xmlns:a16="http://schemas.microsoft.com/office/drawing/2014/main" xmlns="" id="{2C6D537D-156E-6E46-A7B0-8BCBB00B4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4900" y="30353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Q(</a:t>
            </a:r>
            <a:r>
              <a:rPr kumimoji="0"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37939" name="Rectangle 59">
            <a:extLst>
              <a:ext uri="{FF2B5EF4-FFF2-40B4-BE49-F238E27FC236}">
                <a16:creationId xmlns:a16="http://schemas.microsoft.com/office/drawing/2014/main" xmlns="" id="{229C4C70-D362-6B42-B166-C44134B43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046413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40" name="Rectangle 60">
            <a:extLst>
              <a:ext uri="{FF2B5EF4-FFF2-40B4-BE49-F238E27FC236}">
                <a16:creationId xmlns:a16="http://schemas.microsoft.com/office/drawing/2014/main" xmlns="" id="{C49B76F2-41E4-6D41-B24D-638125142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048000"/>
            <a:ext cx="228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rgbClr val="000000"/>
                </a:solidFill>
                <a:latin typeface="Times-Roman" charset="0"/>
              </a:rPr>
              <a:t>–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41" name="Line 61">
            <a:extLst>
              <a:ext uri="{FF2B5EF4-FFF2-40B4-BE49-F238E27FC236}">
                <a16:creationId xmlns:a16="http://schemas.microsoft.com/office/drawing/2014/main" xmlns="" id="{3A2020C3-8B10-CA42-A87D-B4899445CF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54800" y="5422900"/>
            <a:ext cx="0" cy="30480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1">
            <a:extLst>
              <a:ext uri="{FF2B5EF4-FFF2-40B4-BE49-F238E27FC236}">
                <a16:creationId xmlns:a16="http://schemas.microsoft.com/office/drawing/2014/main" xmlns="" id="{54C40CA4-4C6E-5A48-A7C9-50DCEB318A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xmlns="" id="{53573572-04ED-6747-8CAD-7C6698EEE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75" y="6248400"/>
            <a:ext cx="5834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pl-PL" altLang="en-US" sz="1800">
              <a:latin typeface="Times New Roman" panose="02020603050405020304" pitchFamily="18" charset="0"/>
            </a:endParaRPr>
          </a:p>
        </p:txBody>
      </p:sp>
      <p:sp>
        <p:nvSpPr>
          <p:cNvPr id="38915" name="Text Box 3">
            <a:extLst>
              <a:ext uri="{FF2B5EF4-FFF2-40B4-BE49-F238E27FC236}">
                <a16:creationId xmlns:a16="http://schemas.microsoft.com/office/drawing/2014/main" xmlns="" id="{1B608A21-A0C0-6741-AE4B-DC616FF3C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1231900"/>
            <a:ext cx="4887913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064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64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64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64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64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64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64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64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64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2051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LIBRARY ieee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ENTITY latch IS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PORT ( 	D, Clock 	: IN 	STD_LOGIC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Q 	: OUT 	STD_LOGIC)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latch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latch IS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PROCESS ( 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D, Clock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IF 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Clock = '1'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THEN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Q &lt;= D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END IF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END PROCESS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behavioral;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xmlns="" id="{D9E8FA63-3472-EC49-8386-75DD2AB67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"/>
            <a:ext cx="1593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D latch</a:t>
            </a:r>
          </a:p>
        </p:txBody>
      </p:sp>
      <p:grpSp>
        <p:nvGrpSpPr>
          <p:cNvPr id="38917" name="Group 5">
            <a:extLst>
              <a:ext uri="{FF2B5EF4-FFF2-40B4-BE49-F238E27FC236}">
                <a16:creationId xmlns:a16="http://schemas.microsoft.com/office/drawing/2014/main" xmlns="" id="{BF2F4452-ED15-7245-82EF-27991AE7188E}"/>
              </a:ext>
            </a:extLst>
          </p:cNvPr>
          <p:cNvGrpSpPr>
            <a:grpSpLocks/>
          </p:cNvGrpSpPr>
          <p:nvPr/>
        </p:nvGrpSpPr>
        <p:grpSpPr bwMode="auto">
          <a:xfrm>
            <a:off x="6540500" y="1562100"/>
            <a:ext cx="1801813" cy="1295400"/>
            <a:chOff x="1048" y="1056"/>
            <a:chExt cx="1135" cy="816"/>
          </a:xfrm>
        </p:grpSpPr>
        <p:sp>
          <p:nvSpPr>
            <p:cNvPr id="38918" name="Rectangle 6">
              <a:extLst>
                <a:ext uri="{FF2B5EF4-FFF2-40B4-BE49-F238E27FC236}">
                  <a16:creationId xmlns:a16="http://schemas.microsoft.com/office/drawing/2014/main" xmlns="" id="{5A478811-A975-3245-9D38-7A1C33C5D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8" y="1056"/>
              <a:ext cx="594" cy="816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38919" name="Rectangle 7">
              <a:extLst>
                <a:ext uri="{FF2B5EF4-FFF2-40B4-BE49-F238E27FC236}">
                  <a16:creationId xmlns:a16="http://schemas.microsoft.com/office/drawing/2014/main" xmlns="" id="{AE3018F3-948F-D44A-B59D-E654A4E0D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5" y="1185"/>
              <a:ext cx="1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D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38920" name="Rectangle 8">
              <a:extLst>
                <a:ext uri="{FF2B5EF4-FFF2-40B4-BE49-F238E27FC236}">
                  <a16:creationId xmlns:a16="http://schemas.microsoft.com/office/drawing/2014/main" xmlns="" id="{4862DFEB-2A9E-E342-B825-49DF82F30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1180"/>
              <a:ext cx="1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Q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38921" name="Line 9">
              <a:extLst>
                <a:ext uri="{FF2B5EF4-FFF2-40B4-BE49-F238E27FC236}">
                  <a16:creationId xmlns:a16="http://schemas.microsoft.com/office/drawing/2014/main" xmlns="" id="{0E79E9DE-D661-E647-AFAB-24DF0CDFB2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8" y="1611"/>
              <a:ext cx="2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Line 10">
              <a:extLst>
                <a:ext uri="{FF2B5EF4-FFF2-40B4-BE49-F238E27FC236}">
                  <a16:creationId xmlns:a16="http://schemas.microsoft.com/office/drawing/2014/main" xmlns="" id="{7F40EDDC-A988-8E4B-B933-3F14D874D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8" y="1236"/>
              <a:ext cx="270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Line 11">
              <a:extLst>
                <a:ext uri="{FF2B5EF4-FFF2-40B4-BE49-F238E27FC236}">
                  <a16:creationId xmlns:a16="http://schemas.microsoft.com/office/drawing/2014/main" xmlns="" id="{B529B9FC-9144-0044-AE15-F83E456E44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12" y="1248"/>
              <a:ext cx="27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Rectangle 12">
              <a:extLst>
                <a:ext uri="{FF2B5EF4-FFF2-40B4-BE49-F238E27FC236}">
                  <a16:creationId xmlns:a16="http://schemas.microsoft.com/office/drawing/2014/main" xmlns="" id="{89BA71A0-66BE-E840-93C8-F35932B16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544"/>
              <a:ext cx="35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Clock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1">
            <a:extLst>
              <a:ext uri="{FF2B5EF4-FFF2-40B4-BE49-F238E27FC236}">
                <a16:creationId xmlns:a16="http://schemas.microsoft.com/office/drawing/2014/main" xmlns="" id="{E636B434-825D-944D-B100-D1BAA25BA9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9938" name="Text Box 2">
            <a:extLst>
              <a:ext uri="{FF2B5EF4-FFF2-40B4-BE49-F238E27FC236}">
                <a16:creationId xmlns:a16="http://schemas.microsoft.com/office/drawing/2014/main" xmlns="" id="{EFF47753-C29D-1646-AC4E-C1DDF0AF5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19200"/>
            <a:ext cx="471805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LIBRARY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ieee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ENTITY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flipflop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PORT ( 	D, Clock	: IN	STD_LOGIC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Q		: OUT	STD_LOGIC)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END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flipflop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flipflop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PROCESS ( 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Clock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BEGIN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IF 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rising_edge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(Clock)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Q &lt;= D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END IF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END PROCESS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END behavioral;</a:t>
            </a:r>
            <a:r>
              <a:rPr kumimoji="0"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xmlns="" id="{14D68EEB-CE5A-B040-A2AE-4088D6EA8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09550"/>
            <a:ext cx="220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D flip-flop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xmlns="" id="{82DE80F4-198E-C248-B3BA-5151AC596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1752600"/>
            <a:ext cx="942975" cy="1295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xmlns="" id="{F163EFF2-E1F2-9248-A6A5-31F888AC7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3" y="1957388"/>
            <a:ext cx="196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D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xmlns="" id="{E2532690-E687-154A-A2AE-762C8B71A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1949450"/>
            <a:ext cx="2095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Q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39943" name="Freeform 7">
            <a:extLst>
              <a:ext uri="{FF2B5EF4-FFF2-40B4-BE49-F238E27FC236}">
                <a16:creationId xmlns:a16="http://schemas.microsoft.com/office/drawing/2014/main" xmlns="" id="{A4726E59-8B0F-1C47-AAFD-F6C9F3B44A45}"/>
              </a:ext>
            </a:extLst>
          </p:cNvPr>
          <p:cNvSpPr>
            <a:spLocks/>
          </p:cNvSpPr>
          <p:nvPr/>
        </p:nvSpPr>
        <p:spPr bwMode="auto">
          <a:xfrm>
            <a:off x="7058025" y="2549525"/>
            <a:ext cx="144463" cy="144463"/>
          </a:xfrm>
          <a:custGeom>
            <a:avLst/>
            <a:gdLst>
              <a:gd name="T0" fmla="*/ 0 w 157"/>
              <a:gd name="T1" fmla="*/ 2147483646 h 157"/>
              <a:gd name="T2" fmla="*/ 2147483646 w 157"/>
              <a:gd name="T3" fmla="*/ 2147483646 h 157"/>
              <a:gd name="T4" fmla="*/ 0 w 157"/>
              <a:gd name="T5" fmla="*/ 0 h 157"/>
              <a:gd name="T6" fmla="*/ 0 60000 65536"/>
              <a:gd name="T7" fmla="*/ 0 60000 65536"/>
              <a:gd name="T8" fmla="*/ 0 60000 65536"/>
              <a:gd name="T9" fmla="*/ 0 w 157"/>
              <a:gd name="T10" fmla="*/ 0 h 157"/>
              <a:gd name="T11" fmla="*/ 157 w 157"/>
              <a:gd name="T12" fmla="*/ 157 h 1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" h="157">
                <a:moveTo>
                  <a:pt x="0" y="157"/>
                </a:moveTo>
                <a:lnTo>
                  <a:pt x="157" y="90"/>
                </a:lnTo>
                <a:lnTo>
                  <a:pt x="0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xmlns="" id="{B81B74C1-8302-D24C-94F3-2627DE160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633663"/>
            <a:ext cx="4286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xmlns="" id="{BB24B777-2632-4148-8BB3-F7F847C5378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038350"/>
            <a:ext cx="428625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xmlns="" id="{7FB7D432-2661-B24C-9B80-963B6FE8AC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2057400"/>
            <a:ext cx="43021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Rectangle 11">
            <a:extLst>
              <a:ext uri="{FF2B5EF4-FFF2-40B4-BE49-F238E27FC236}">
                <a16:creationId xmlns:a16="http://schemas.microsoft.com/office/drawing/2014/main" xmlns="" id="{1ADBABFF-1175-B947-A3F1-6876F4A80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1700" y="2514600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Clock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1">
            <a:extLst>
              <a:ext uri="{FF2B5EF4-FFF2-40B4-BE49-F238E27FC236}">
                <a16:creationId xmlns:a16="http://schemas.microsoft.com/office/drawing/2014/main" xmlns="" id="{B2DF2A5D-A103-E848-ABE6-2B1BCE6EDE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0962" name="Text Box 2">
            <a:extLst>
              <a:ext uri="{FF2B5EF4-FFF2-40B4-BE49-F238E27FC236}">
                <a16:creationId xmlns:a16="http://schemas.microsoft.com/office/drawing/2014/main" xmlns="" id="{2525F202-F639-A14B-8946-8657C3267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19200"/>
            <a:ext cx="511175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3925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39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854075" algn="l"/>
                <a:tab pos="1366838" algn="l"/>
                <a:tab pos="1825625" algn="l"/>
                <a:tab pos="2286000" algn="l"/>
                <a:tab pos="30353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LIBRARY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ieee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ENTITY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flipflop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PORT ( 	D, Clock	: IN	STD_LOGIC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Q		: OUT	STD_LOGIC)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END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flipflop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</a:t>
            </a:r>
            <a:r>
              <a:rPr kumimoji="0" lang="pl-PL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flipflop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PROCESS ( 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Clock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BEGIN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IF 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Clock'EVENT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AND Clock = '1'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Q &lt;= D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END IF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END PROCESS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END behavioral</a:t>
            </a:r>
            <a:r>
              <a:rPr kumimoji="0" lang="pl-PL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  <a:r>
              <a:rPr kumimoji="0"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xmlns="" id="{8715D8BF-420A-FD42-AA83-F05D94C0C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09550"/>
            <a:ext cx="220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D flip-flop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xmlns="" id="{89679608-0E06-0445-8318-28C2775FD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1752600"/>
            <a:ext cx="942975" cy="1295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xmlns="" id="{29B1D91A-C222-884B-B8E4-FF3576195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3" y="1957388"/>
            <a:ext cx="196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D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xmlns="" id="{13A4A088-5CF9-0446-927A-C017A5975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1949450"/>
            <a:ext cx="2095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Q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40967" name="Freeform 7">
            <a:extLst>
              <a:ext uri="{FF2B5EF4-FFF2-40B4-BE49-F238E27FC236}">
                <a16:creationId xmlns:a16="http://schemas.microsoft.com/office/drawing/2014/main" xmlns="" id="{DFCB1206-40DE-B148-BAAC-0DF047AA26B6}"/>
              </a:ext>
            </a:extLst>
          </p:cNvPr>
          <p:cNvSpPr>
            <a:spLocks/>
          </p:cNvSpPr>
          <p:nvPr/>
        </p:nvSpPr>
        <p:spPr bwMode="auto">
          <a:xfrm>
            <a:off x="7058025" y="2549525"/>
            <a:ext cx="144463" cy="144463"/>
          </a:xfrm>
          <a:custGeom>
            <a:avLst/>
            <a:gdLst>
              <a:gd name="T0" fmla="*/ 0 w 157"/>
              <a:gd name="T1" fmla="*/ 2147483646 h 157"/>
              <a:gd name="T2" fmla="*/ 2147483646 w 157"/>
              <a:gd name="T3" fmla="*/ 2147483646 h 157"/>
              <a:gd name="T4" fmla="*/ 0 w 157"/>
              <a:gd name="T5" fmla="*/ 0 h 157"/>
              <a:gd name="T6" fmla="*/ 0 60000 65536"/>
              <a:gd name="T7" fmla="*/ 0 60000 65536"/>
              <a:gd name="T8" fmla="*/ 0 60000 65536"/>
              <a:gd name="T9" fmla="*/ 0 w 157"/>
              <a:gd name="T10" fmla="*/ 0 h 157"/>
              <a:gd name="T11" fmla="*/ 157 w 157"/>
              <a:gd name="T12" fmla="*/ 157 h 1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" h="157">
                <a:moveTo>
                  <a:pt x="0" y="157"/>
                </a:moveTo>
                <a:lnTo>
                  <a:pt x="157" y="90"/>
                </a:lnTo>
                <a:lnTo>
                  <a:pt x="0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xmlns="" id="{F8D4B493-5E70-5C46-AE38-1C33A3D65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633663"/>
            <a:ext cx="4286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Line 9">
            <a:extLst>
              <a:ext uri="{FF2B5EF4-FFF2-40B4-BE49-F238E27FC236}">
                <a16:creationId xmlns:a16="http://schemas.microsoft.com/office/drawing/2014/main" xmlns="" id="{5B7B840A-C6DA-9F4B-8999-72D7375EFB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038350"/>
            <a:ext cx="428625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Line 10">
            <a:extLst>
              <a:ext uri="{FF2B5EF4-FFF2-40B4-BE49-F238E27FC236}">
                <a16:creationId xmlns:a16="http://schemas.microsoft.com/office/drawing/2014/main" xmlns="" id="{4E09CE1F-49BF-AC4A-859B-C74D996C39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2057400"/>
            <a:ext cx="43021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Rectangle 11">
            <a:extLst>
              <a:ext uri="{FF2B5EF4-FFF2-40B4-BE49-F238E27FC236}">
                <a16:creationId xmlns:a16="http://schemas.microsoft.com/office/drawing/2014/main" xmlns="" id="{CEDC817C-05B5-5049-92E1-849547D42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1700" y="2514600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Clock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Footer Placeholder 1">
            <a:extLst>
              <a:ext uri="{FF2B5EF4-FFF2-40B4-BE49-F238E27FC236}">
                <a16:creationId xmlns:a16="http://schemas.microsoft.com/office/drawing/2014/main" xmlns="" id="{88450A4E-0211-FE47-8F74-0B4BB63B8A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1986" name="Text Box 2">
            <a:extLst>
              <a:ext uri="{FF2B5EF4-FFF2-40B4-BE49-F238E27FC236}">
                <a16:creationId xmlns:a16="http://schemas.microsoft.com/office/drawing/2014/main" xmlns="" id="{052972F2-82D8-B44E-A67D-F9CC18D79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041400"/>
            <a:ext cx="5794375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LIBRARY ieee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ENTITY flipflop_ar IS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PORT ( 	D, 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Reset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, Clock 	: IN 	STD_LOGIC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Q 				: OUT 	STD_LOGIC)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flipflop_ar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flipflop_ar IS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PROCESS ( 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Reset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, Clock 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BEGIN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IF Reset = '1' THEN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			Q &lt;= '0'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ELSIF rising_edge(Clock) THEN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Q &lt;= D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END IF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behavioral ;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xmlns="" id="{ED0FA73E-AE80-0D47-B16B-2839CB9DF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" y="177800"/>
            <a:ext cx="7042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D flip-flop with </a:t>
            </a:r>
            <a:r>
              <a:rPr kumimoji="0" lang="en-US" altLang="en-US" sz="3600" b="1">
                <a:solidFill>
                  <a:srgbClr val="800000"/>
                </a:solidFill>
                <a:latin typeface="Times New Roman" panose="02020603050405020304" pitchFamily="18" charset="0"/>
              </a:rPr>
              <a:t>asynchronous</a:t>
            </a: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 reset</a:t>
            </a:r>
          </a:p>
        </p:txBody>
      </p:sp>
      <p:sp>
        <p:nvSpPr>
          <p:cNvPr id="41988" name="Freeform 4">
            <a:extLst>
              <a:ext uri="{FF2B5EF4-FFF2-40B4-BE49-F238E27FC236}">
                <a16:creationId xmlns:a16="http://schemas.microsoft.com/office/drawing/2014/main" xmlns="" id="{38BF0C6F-7EAF-4441-A07E-86F1596C7790}"/>
              </a:ext>
            </a:extLst>
          </p:cNvPr>
          <p:cNvSpPr>
            <a:spLocks/>
          </p:cNvSpPr>
          <p:nvPr/>
        </p:nvSpPr>
        <p:spPr bwMode="auto">
          <a:xfrm>
            <a:off x="6762750" y="3022600"/>
            <a:ext cx="744538" cy="295275"/>
          </a:xfrm>
          <a:custGeom>
            <a:avLst/>
            <a:gdLst>
              <a:gd name="T0" fmla="*/ 0 w 937"/>
              <a:gd name="T1" fmla="*/ 2147483646 h 240"/>
              <a:gd name="T2" fmla="*/ 2147483646 w 937"/>
              <a:gd name="T3" fmla="*/ 2147483646 h 240"/>
              <a:gd name="T4" fmla="*/ 2147483646 w 937"/>
              <a:gd name="T5" fmla="*/ 0 h 240"/>
              <a:gd name="T6" fmla="*/ 0 60000 65536"/>
              <a:gd name="T7" fmla="*/ 0 60000 65536"/>
              <a:gd name="T8" fmla="*/ 0 60000 65536"/>
              <a:gd name="T9" fmla="*/ 0 w 937"/>
              <a:gd name="T10" fmla="*/ 0 h 240"/>
              <a:gd name="T11" fmla="*/ 937 w 937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37" h="240">
                <a:moveTo>
                  <a:pt x="0" y="240"/>
                </a:moveTo>
                <a:lnTo>
                  <a:pt x="937" y="240"/>
                </a:lnTo>
                <a:lnTo>
                  <a:pt x="937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Rectangle 6">
            <a:extLst>
              <a:ext uri="{FF2B5EF4-FFF2-40B4-BE49-F238E27FC236}">
                <a16:creationId xmlns:a16="http://schemas.microsoft.com/office/drawing/2014/main" xmlns="" id="{71D56A45-B06F-184B-A7E0-5727F5D52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1752600"/>
            <a:ext cx="942975" cy="1295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41990" name="Rectangle 7">
            <a:extLst>
              <a:ext uri="{FF2B5EF4-FFF2-40B4-BE49-F238E27FC236}">
                <a16:creationId xmlns:a16="http://schemas.microsoft.com/office/drawing/2014/main" xmlns="" id="{DB1C897E-52EE-C44C-89C7-798AAD2F9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3" y="1957388"/>
            <a:ext cx="196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D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41991" name="Rectangle 8">
            <a:extLst>
              <a:ext uri="{FF2B5EF4-FFF2-40B4-BE49-F238E27FC236}">
                <a16:creationId xmlns:a16="http://schemas.microsoft.com/office/drawing/2014/main" xmlns="" id="{634E700D-FC2F-C546-A151-86ABE6A58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1949450"/>
            <a:ext cx="2095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Q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41992" name="Freeform 9">
            <a:extLst>
              <a:ext uri="{FF2B5EF4-FFF2-40B4-BE49-F238E27FC236}">
                <a16:creationId xmlns:a16="http://schemas.microsoft.com/office/drawing/2014/main" xmlns="" id="{6AF8ECA2-D36C-674A-8567-C689330F983C}"/>
              </a:ext>
            </a:extLst>
          </p:cNvPr>
          <p:cNvSpPr>
            <a:spLocks/>
          </p:cNvSpPr>
          <p:nvPr/>
        </p:nvSpPr>
        <p:spPr bwMode="auto">
          <a:xfrm>
            <a:off x="7058025" y="2473325"/>
            <a:ext cx="144463" cy="144463"/>
          </a:xfrm>
          <a:custGeom>
            <a:avLst/>
            <a:gdLst>
              <a:gd name="T0" fmla="*/ 0 w 157"/>
              <a:gd name="T1" fmla="*/ 2147483646 h 157"/>
              <a:gd name="T2" fmla="*/ 2147483646 w 157"/>
              <a:gd name="T3" fmla="*/ 2147483646 h 157"/>
              <a:gd name="T4" fmla="*/ 0 w 157"/>
              <a:gd name="T5" fmla="*/ 0 h 157"/>
              <a:gd name="T6" fmla="*/ 0 60000 65536"/>
              <a:gd name="T7" fmla="*/ 0 60000 65536"/>
              <a:gd name="T8" fmla="*/ 0 60000 65536"/>
              <a:gd name="T9" fmla="*/ 0 w 157"/>
              <a:gd name="T10" fmla="*/ 0 h 157"/>
              <a:gd name="T11" fmla="*/ 157 w 157"/>
              <a:gd name="T12" fmla="*/ 157 h 1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" h="157">
                <a:moveTo>
                  <a:pt x="0" y="157"/>
                </a:moveTo>
                <a:lnTo>
                  <a:pt x="157" y="90"/>
                </a:lnTo>
                <a:lnTo>
                  <a:pt x="0" y="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Line 10">
            <a:extLst>
              <a:ext uri="{FF2B5EF4-FFF2-40B4-BE49-F238E27FC236}">
                <a16:creationId xmlns:a16="http://schemas.microsoft.com/office/drawing/2014/main" xmlns="" id="{EB2BE62D-DFF3-7748-A5F5-3727B0322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557463"/>
            <a:ext cx="4286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Line 11">
            <a:extLst>
              <a:ext uri="{FF2B5EF4-FFF2-40B4-BE49-F238E27FC236}">
                <a16:creationId xmlns:a16="http://schemas.microsoft.com/office/drawing/2014/main" xmlns="" id="{DBBF5DE2-994A-B84B-A341-626B638C8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038350"/>
            <a:ext cx="428625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Line 12">
            <a:extLst>
              <a:ext uri="{FF2B5EF4-FFF2-40B4-BE49-F238E27FC236}">
                <a16:creationId xmlns:a16="http://schemas.microsoft.com/office/drawing/2014/main" xmlns="" id="{3AC14E24-AFE7-2341-86C3-F46E884C06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2057400"/>
            <a:ext cx="430213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Rectangle 13">
            <a:extLst>
              <a:ext uri="{FF2B5EF4-FFF2-40B4-BE49-F238E27FC236}">
                <a16:creationId xmlns:a16="http://schemas.microsoft.com/office/drawing/2014/main" xmlns="" id="{8907FB99-E272-9E43-96AC-5946A531B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1700" y="2438400"/>
            <a:ext cx="55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Clock </a:t>
            </a:r>
            <a:endParaRPr kumimoji="0"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41997" name="Rectangle 14">
            <a:extLst>
              <a:ext uri="{FF2B5EF4-FFF2-40B4-BE49-F238E27FC236}">
                <a16:creationId xmlns:a16="http://schemas.microsoft.com/office/drawing/2014/main" xmlns="" id="{90A2C199-14DE-4A4B-8CA2-D260A690C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4563" y="2794000"/>
            <a:ext cx="4778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-Roman" charset="0"/>
              </a:rPr>
              <a:t>Reset</a:t>
            </a: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Footer Placeholder 1">
            <a:extLst>
              <a:ext uri="{FF2B5EF4-FFF2-40B4-BE49-F238E27FC236}">
                <a16:creationId xmlns:a16="http://schemas.microsoft.com/office/drawing/2014/main" xmlns="" id="{CCB92FCE-07CF-5347-87B8-04D143081F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3010" name="Text Box 2">
            <a:extLst>
              <a:ext uri="{FF2B5EF4-FFF2-40B4-BE49-F238E27FC236}">
                <a16:creationId xmlns:a16="http://schemas.microsoft.com/office/drawing/2014/main" xmlns="" id="{155C1DC5-72C8-B141-827F-BC1444AC5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065213"/>
            <a:ext cx="4932363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773238" algn="l"/>
                <a:tab pos="2286000" algn="l"/>
                <a:tab pos="2746375" algn="l"/>
                <a:tab pos="3205163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LIBRARY ieee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ENTITY flipflop_sr IS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PORT ( 	D, 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Reset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, Clock 	: IN 	STD_LOGIC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Q 			: OUT   STD_LOGIC) 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flipflop_sr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flipflop_sr IS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PROCESS(Clock)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BEGIN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IF rising_edge(Clock) THEN </a:t>
            </a: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IF Reset = '1' THEN 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			Q &lt;= '0' ; 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ELSE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Q &lt;= D ; 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END IF ; 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IF;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behavioral ;</a:t>
            </a:r>
            <a:r>
              <a: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xmlns="" id="{9105A35D-CB69-C649-8416-09E9B69D2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" y="177800"/>
            <a:ext cx="6813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D flip-flop with </a:t>
            </a:r>
            <a:r>
              <a:rPr kumimoji="0" lang="en-US" altLang="en-US" sz="3600" b="1">
                <a:solidFill>
                  <a:srgbClr val="800000"/>
                </a:solidFill>
                <a:latin typeface="Times New Roman" panose="02020603050405020304" pitchFamily="18" charset="0"/>
              </a:rPr>
              <a:t>synchronous</a:t>
            </a: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 reset</a:t>
            </a:r>
          </a:p>
        </p:txBody>
      </p:sp>
      <p:grpSp>
        <p:nvGrpSpPr>
          <p:cNvPr id="43012" name="Group 15">
            <a:extLst>
              <a:ext uri="{FF2B5EF4-FFF2-40B4-BE49-F238E27FC236}">
                <a16:creationId xmlns:a16="http://schemas.microsoft.com/office/drawing/2014/main" xmlns="" id="{E512B5CB-7DEC-A742-8648-6015B18F63A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1752600"/>
            <a:ext cx="1801813" cy="1565275"/>
            <a:chOff x="6629400" y="1752600"/>
            <a:chExt cx="1801813" cy="1565275"/>
          </a:xfrm>
        </p:grpSpPr>
        <p:sp>
          <p:nvSpPr>
            <p:cNvPr id="43013" name="Freeform 4">
              <a:extLst>
                <a:ext uri="{FF2B5EF4-FFF2-40B4-BE49-F238E27FC236}">
                  <a16:creationId xmlns:a16="http://schemas.microsoft.com/office/drawing/2014/main" xmlns="" id="{FAA99058-E4BE-724C-81D2-C872362FF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62750" y="3048000"/>
              <a:ext cx="744538" cy="269875"/>
            </a:xfrm>
            <a:custGeom>
              <a:avLst/>
              <a:gdLst>
                <a:gd name="T0" fmla="*/ 0 w 937"/>
                <a:gd name="T1" fmla="*/ 2147483646 h 240"/>
                <a:gd name="T2" fmla="*/ 2147483646 w 937"/>
                <a:gd name="T3" fmla="*/ 2147483646 h 240"/>
                <a:gd name="T4" fmla="*/ 2147483646 w 937"/>
                <a:gd name="T5" fmla="*/ 0 h 240"/>
                <a:gd name="T6" fmla="*/ 0 60000 65536"/>
                <a:gd name="T7" fmla="*/ 0 60000 65536"/>
                <a:gd name="T8" fmla="*/ 0 60000 65536"/>
                <a:gd name="T9" fmla="*/ 0 w 937"/>
                <a:gd name="T10" fmla="*/ 0 h 240"/>
                <a:gd name="T11" fmla="*/ 937 w 937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37" h="240">
                  <a:moveTo>
                    <a:pt x="0" y="240"/>
                  </a:moveTo>
                  <a:lnTo>
                    <a:pt x="937" y="240"/>
                  </a:lnTo>
                  <a:lnTo>
                    <a:pt x="937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4" name="Rectangle 6">
              <a:extLst>
                <a:ext uri="{FF2B5EF4-FFF2-40B4-BE49-F238E27FC236}">
                  <a16:creationId xmlns:a16="http://schemas.microsoft.com/office/drawing/2014/main" xmlns="" id="{06B5FD18-2736-A34B-B887-2E384848E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8025" y="1752600"/>
              <a:ext cx="942975" cy="1295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43015" name="Rectangle 7">
              <a:extLst>
                <a:ext uri="{FF2B5EF4-FFF2-40B4-BE49-F238E27FC236}">
                  <a16:creationId xmlns:a16="http://schemas.microsoft.com/office/drawing/2014/main" xmlns="" id="{EE815A52-EF24-5943-A4FA-5C00AFF1F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8513" y="1957388"/>
              <a:ext cx="19685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D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43016" name="Rectangle 8">
              <a:extLst>
                <a:ext uri="{FF2B5EF4-FFF2-40B4-BE49-F238E27FC236}">
                  <a16:creationId xmlns:a16="http://schemas.microsoft.com/office/drawing/2014/main" xmlns="" id="{FC78028B-1AA8-9E49-BB25-4B6AF9BBA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2238" y="1949450"/>
              <a:ext cx="20955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Q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43017" name="Freeform 9">
              <a:extLst>
                <a:ext uri="{FF2B5EF4-FFF2-40B4-BE49-F238E27FC236}">
                  <a16:creationId xmlns:a16="http://schemas.microsoft.com/office/drawing/2014/main" xmlns="" id="{ECAB73FD-AE10-8B42-A967-D9A9DACE6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8025" y="2473325"/>
              <a:ext cx="144463" cy="144463"/>
            </a:xfrm>
            <a:custGeom>
              <a:avLst/>
              <a:gdLst>
                <a:gd name="T0" fmla="*/ 0 w 157"/>
                <a:gd name="T1" fmla="*/ 2147483646 h 157"/>
                <a:gd name="T2" fmla="*/ 2147483646 w 157"/>
                <a:gd name="T3" fmla="*/ 2147483646 h 157"/>
                <a:gd name="T4" fmla="*/ 0 w 157"/>
                <a:gd name="T5" fmla="*/ 0 h 157"/>
                <a:gd name="T6" fmla="*/ 0 60000 65536"/>
                <a:gd name="T7" fmla="*/ 0 60000 65536"/>
                <a:gd name="T8" fmla="*/ 0 60000 65536"/>
                <a:gd name="T9" fmla="*/ 0 w 157"/>
                <a:gd name="T10" fmla="*/ 0 h 157"/>
                <a:gd name="T11" fmla="*/ 157 w 157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7" h="157">
                  <a:moveTo>
                    <a:pt x="0" y="157"/>
                  </a:moveTo>
                  <a:lnTo>
                    <a:pt x="157" y="90"/>
                  </a:lnTo>
                  <a:lnTo>
                    <a:pt x="0" y="0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8" name="Line 10">
              <a:extLst>
                <a:ext uri="{FF2B5EF4-FFF2-40B4-BE49-F238E27FC236}">
                  <a16:creationId xmlns:a16="http://schemas.microsoft.com/office/drawing/2014/main" xmlns="" id="{16CABDF8-AB93-A74D-B35F-425759F34C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9400" y="2557463"/>
              <a:ext cx="42862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9" name="Line 11">
              <a:extLst>
                <a:ext uri="{FF2B5EF4-FFF2-40B4-BE49-F238E27FC236}">
                  <a16:creationId xmlns:a16="http://schemas.microsoft.com/office/drawing/2014/main" xmlns="" id="{152325DD-EF38-6E42-87B0-F4201AD40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9400" y="2038350"/>
              <a:ext cx="428625" cy="31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12">
              <a:extLst>
                <a:ext uri="{FF2B5EF4-FFF2-40B4-BE49-F238E27FC236}">
                  <a16:creationId xmlns:a16="http://schemas.microsoft.com/office/drawing/2014/main" xmlns="" id="{01C5961D-0733-424C-8F62-5FB1600C34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01000" y="2057400"/>
              <a:ext cx="430213" cy="31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Rectangle 13">
              <a:extLst>
                <a:ext uri="{FF2B5EF4-FFF2-40B4-BE49-F238E27FC236}">
                  <a16:creationId xmlns:a16="http://schemas.microsoft.com/office/drawing/2014/main" xmlns="" id="{2171731F-9FA7-4948-9924-4D6F17782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700" y="2438400"/>
              <a:ext cx="55880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Clock </a:t>
              </a:r>
              <a:endParaRPr kumimoji="0" lang="en-US" alt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43022" name="Rectangle 14">
              <a:extLst>
                <a:ext uri="{FF2B5EF4-FFF2-40B4-BE49-F238E27FC236}">
                  <a16:creationId xmlns:a16="http://schemas.microsoft.com/office/drawing/2014/main" xmlns="" id="{288A75B2-D6E0-4D48-9645-9E4A3A1C2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6300" y="2794000"/>
              <a:ext cx="47849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solidFill>
                    <a:srgbClr val="000000"/>
                  </a:solidFill>
                  <a:latin typeface="Times-Roman" charset="0"/>
                </a:rPr>
                <a:t>Reset</a:t>
              </a:r>
              <a:r>
                <a:rPr kumimoji="0" lang="en-US" altLang="en-US" sz="1400">
                  <a:solidFill>
                    <a:srgbClr val="000000"/>
                  </a:solidFill>
                  <a:latin typeface="Times-Roman" charset="0"/>
                </a:rPr>
                <a:t> </a:t>
              </a:r>
              <a:endParaRPr kumimoji="0"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3">
            <a:extLst>
              <a:ext uri="{FF2B5EF4-FFF2-40B4-BE49-F238E27FC236}">
                <a16:creationId xmlns:a16="http://schemas.microsoft.com/office/drawing/2014/main" xmlns="" id="{A78547CB-BB60-B542-BD36-3537933830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xmlns="" id="{DC95CA18-9D5E-934D-B431-CA985FB111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Asychronous vs. Synchronous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xmlns="" id="{F7E9A8DA-A55D-6840-A66F-28AB509DE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2438400"/>
          </a:xfrm>
        </p:spPr>
        <p:txBody>
          <a:bodyPr/>
          <a:lstStyle/>
          <a:p>
            <a:r>
              <a:rPr kumimoji="0"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In the IF loop, asynchronous items are</a:t>
            </a:r>
          </a:p>
          <a:p>
            <a:pPr lvl="1"/>
            <a:r>
              <a:rPr kumimoji="0" lang="en-US" altLang="en-US" b="1">
                <a:solidFill>
                  <a:srgbClr val="A50021"/>
                </a:solidFill>
                <a:ea typeface="ＭＳ Ｐゴシック" panose="020B0600070205080204" pitchFamily="34" charset="-128"/>
              </a:rPr>
              <a:t>Before</a:t>
            </a:r>
            <a:r>
              <a:rPr kumimoji="0"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 the rising_edge(Clock)</a:t>
            </a:r>
            <a:r>
              <a:rPr kumimoji="0" lang="en-US" altLang="en-US">
                <a:ea typeface="ＭＳ Ｐゴシック" panose="020B0600070205080204" pitchFamily="34" charset="-128"/>
              </a:rPr>
              <a:t> statement</a:t>
            </a:r>
          </a:p>
          <a:p>
            <a:r>
              <a:rPr kumimoji="0" lang="en-US" altLang="en-US">
                <a:ea typeface="ＭＳ Ｐゴシック" panose="020B0600070205080204" pitchFamily="34" charset="-128"/>
              </a:rPr>
              <a:t>In the IF loop, synchronous items are</a:t>
            </a:r>
          </a:p>
          <a:p>
            <a:pPr lvl="1"/>
            <a:r>
              <a:rPr kumimoji="0" lang="en-US" altLang="en-US" b="1">
                <a:solidFill>
                  <a:srgbClr val="A50021"/>
                </a:solidFill>
                <a:ea typeface="ＭＳ Ｐゴシック" panose="020B0600070205080204" pitchFamily="34" charset="-128"/>
              </a:rPr>
              <a:t>After</a:t>
            </a:r>
            <a:r>
              <a:rPr kumimoji="0"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 the rising_edge(Clock)</a:t>
            </a:r>
            <a:r>
              <a:rPr kumimoji="0" lang="en-US" altLang="en-US">
                <a:ea typeface="ＭＳ Ｐゴシック" panose="020B0600070205080204" pitchFamily="34" charset="-128"/>
              </a:rPr>
              <a:t> statement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1">
            <a:extLst>
              <a:ext uri="{FF2B5EF4-FFF2-40B4-BE49-F238E27FC236}">
                <a16:creationId xmlns:a16="http://schemas.microsoft.com/office/drawing/2014/main" xmlns="" id="{353F260B-099C-1948-9E00-EC608B663F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5058" name="Text Box 2">
            <a:extLst>
              <a:ext uri="{FF2B5EF4-FFF2-40B4-BE49-F238E27FC236}">
                <a16:creationId xmlns:a16="http://schemas.microsoft.com/office/drawing/2014/main" xmlns="" id="{A945EDF4-0E31-5D46-B574-74271A212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133350"/>
            <a:ext cx="7550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8-bit register with asynchronous reset</a:t>
            </a: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xmlns="" id="{16194539-F5E9-EE42-A39A-00481FC5A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" y="965200"/>
            <a:ext cx="8235950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035300" algn="l"/>
                <a:tab pos="38227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ENTITY reg8 IS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PORT ( 	D				: IN 	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STD_LOGIC_VECTOR(7 DOWNTO 0)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Reset, Clock	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Q 				: OUT 	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STD_LOGIC_VECTOR(7 DOWNTO 0)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reg8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reg8 IS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PROCESS ( Reset, Clock 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IF Reset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Q &lt;= "00000000"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ELSIF rising_edge(Clock)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Q &lt;= D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behavioral</a:t>
            </a:r>
            <a:r>
              <a:rPr kumimoji="0" lang="en-US" altLang="en-US" sz="1800">
                <a:latin typeface="Times New Roman" panose="02020603050405020304" pitchFamily="18" charset="0"/>
              </a:rPr>
              <a:t> ;`</a:t>
            </a:r>
          </a:p>
        </p:txBody>
      </p:sp>
      <p:grpSp>
        <p:nvGrpSpPr>
          <p:cNvPr id="45060" name="Group 4">
            <a:extLst>
              <a:ext uri="{FF2B5EF4-FFF2-40B4-BE49-F238E27FC236}">
                <a16:creationId xmlns:a16="http://schemas.microsoft.com/office/drawing/2014/main" xmlns="" id="{12CAC5D7-F257-774B-86FE-097F37E662CE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3429000"/>
            <a:ext cx="2590800" cy="2438400"/>
            <a:chOff x="3552" y="2496"/>
            <a:chExt cx="1632" cy="1536"/>
          </a:xfrm>
        </p:grpSpPr>
        <p:grpSp>
          <p:nvGrpSpPr>
            <p:cNvPr id="45061" name="Group 5">
              <a:extLst>
                <a:ext uri="{FF2B5EF4-FFF2-40B4-BE49-F238E27FC236}">
                  <a16:creationId xmlns:a16="http://schemas.microsoft.com/office/drawing/2014/main" xmlns="" id="{D40055D6-EF9C-9E4B-A179-609C56921D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2" y="2496"/>
              <a:ext cx="1632" cy="1536"/>
              <a:chOff x="3648" y="2208"/>
              <a:chExt cx="1632" cy="1536"/>
            </a:xfrm>
          </p:grpSpPr>
          <p:sp>
            <p:nvSpPr>
              <p:cNvPr id="45067" name="Text Box 6">
                <a:extLst>
                  <a:ext uri="{FF2B5EF4-FFF2-40B4-BE49-F238E27FC236}">
                    <a16:creationId xmlns:a16="http://schemas.microsoft.com/office/drawing/2014/main" xmlns="" id="{FA0E4646-1826-BA4B-86C0-EF3A3D6E9A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2544"/>
                <a:ext cx="62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Reset</a:t>
                </a:r>
              </a:p>
            </p:txBody>
          </p:sp>
          <p:grpSp>
            <p:nvGrpSpPr>
              <p:cNvPr id="45068" name="Group 7">
                <a:extLst>
                  <a:ext uri="{FF2B5EF4-FFF2-40B4-BE49-F238E27FC236}">
                    <a16:creationId xmlns:a16="http://schemas.microsoft.com/office/drawing/2014/main" xmlns="" id="{C963C2B6-A727-BB48-A587-44E19D7C78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48" y="2208"/>
                <a:ext cx="1632" cy="1536"/>
                <a:chOff x="3552" y="2496"/>
                <a:chExt cx="1632" cy="1536"/>
              </a:xfrm>
            </p:grpSpPr>
            <p:sp>
              <p:nvSpPr>
                <p:cNvPr id="45069" name="Line 8">
                  <a:extLst>
                    <a:ext uri="{FF2B5EF4-FFF2-40B4-BE49-F238E27FC236}">
                      <a16:creationId xmlns:a16="http://schemas.microsoft.com/office/drawing/2014/main" xmlns="" id="{BB705567-4EC7-2340-AA53-932F944414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68" y="2496"/>
                  <a:ext cx="0" cy="38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0" name="Rectangle 9">
                  <a:extLst>
                    <a:ext uri="{FF2B5EF4-FFF2-40B4-BE49-F238E27FC236}">
                      <a16:creationId xmlns:a16="http://schemas.microsoft.com/office/drawing/2014/main" xmlns="" id="{E8E6AABA-D271-034D-80C6-2628EC31BD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0" y="2880"/>
                  <a:ext cx="624" cy="96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buFontTx/>
                    <a:buNone/>
                  </a:pPr>
                  <a:endParaRPr lang="en-US" altLang="en-US" sz="1600"/>
                </a:p>
              </p:txBody>
            </p:sp>
            <p:sp>
              <p:nvSpPr>
                <p:cNvPr id="45071" name="Line 10">
                  <a:extLst>
                    <a:ext uri="{FF2B5EF4-FFF2-40B4-BE49-F238E27FC236}">
                      <a16:creationId xmlns:a16="http://schemas.microsoft.com/office/drawing/2014/main" xmlns="" id="{2147173A-10D2-0C46-BBB7-388DA27B6D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816" y="2865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2" name="Line 11">
                  <a:extLst>
                    <a:ext uri="{FF2B5EF4-FFF2-40B4-BE49-F238E27FC236}">
                      <a16:creationId xmlns:a16="http://schemas.microsoft.com/office/drawing/2014/main" xmlns="" id="{97891D84-3D83-D447-A5F6-DAC34B6B54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4944" y="2889"/>
                  <a:ext cx="0" cy="48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3" name="Text Box 12">
                  <a:extLst>
                    <a:ext uri="{FF2B5EF4-FFF2-40B4-BE49-F238E27FC236}">
                      <a16:creationId xmlns:a16="http://schemas.microsoft.com/office/drawing/2014/main" xmlns="" id="{E3580D47-80D9-5A41-9787-44A844A71D5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28" y="3541"/>
                  <a:ext cx="624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FontTx/>
                    <a:buNone/>
                  </a:pPr>
                  <a:r>
                    <a:rPr kumimoji="0" lang="en-US" altLang="en-US" sz="1600" b="1">
                      <a:latin typeface="Times New Roman" panose="02020603050405020304" pitchFamily="18" charset="0"/>
                    </a:rPr>
                    <a:t>Clock</a:t>
                  </a:r>
                </a:p>
              </p:txBody>
            </p:sp>
            <p:sp>
              <p:nvSpPr>
                <p:cNvPr id="45074" name="Text Box 13">
                  <a:extLst>
                    <a:ext uri="{FF2B5EF4-FFF2-40B4-BE49-F238E27FC236}">
                      <a16:creationId xmlns:a16="http://schemas.microsoft.com/office/drawing/2014/main" xmlns="" id="{7CD7FDD0-C6D7-F346-B226-9E3630CFFF5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64" y="3801"/>
                  <a:ext cx="3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kumimoji="0" lang="en-US" altLang="en-US" sz="1800" b="1">
                      <a:latin typeface="Times New Roman" panose="02020603050405020304" pitchFamily="18" charset="0"/>
                    </a:rPr>
                    <a:t>reg8</a:t>
                  </a:r>
                </a:p>
              </p:txBody>
            </p:sp>
            <p:grpSp>
              <p:nvGrpSpPr>
                <p:cNvPr id="45075" name="Group 14">
                  <a:extLst>
                    <a:ext uri="{FF2B5EF4-FFF2-40B4-BE49-F238E27FC236}">
                      <a16:creationId xmlns:a16="http://schemas.microsoft.com/office/drawing/2014/main" xmlns="" id="{546F0963-C063-5C4D-A8B7-9C9A81E63A6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00" y="2802"/>
                  <a:ext cx="432" cy="423"/>
                  <a:chOff x="3552" y="2409"/>
                  <a:chExt cx="432" cy="423"/>
                </a:xfrm>
              </p:grpSpPr>
              <p:sp>
                <p:nvSpPr>
                  <p:cNvPr id="45080" name="Line 15">
                    <a:extLst>
                      <a:ext uri="{FF2B5EF4-FFF2-40B4-BE49-F238E27FC236}">
                        <a16:creationId xmlns:a16="http://schemas.microsoft.com/office/drawing/2014/main" xmlns="" id="{A135A0F5-7D2C-0F44-95E7-A65AAACCE72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0" y="2640"/>
                    <a:ext cx="96" cy="192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81" name="Text Box 16">
                    <a:extLst>
                      <a:ext uri="{FF2B5EF4-FFF2-40B4-BE49-F238E27FC236}">
                        <a16:creationId xmlns:a16="http://schemas.microsoft.com/office/drawing/2014/main" xmlns="" id="{770EE9C8-5B2A-D943-9966-FF5B972F7D1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409"/>
                    <a:ext cx="43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ClrTx/>
                      <a:buFontTx/>
                      <a:buNone/>
                    </a:pPr>
                    <a:r>
                      <a:rPr kumimoji="0" lang="en-US" altLang="en-US" sz="1600" b="1">
                        <a:latin typeface="Times New Roman" panose="02020603050405020304" pitchFamily="18" charset="0"/>
                      </a:rPr>
                      <a:t>8</a:t>
                    </a:r>
                  </a:p>
                </p:txBody>
              </p:sp>
            </p:grpSp>
            <p:grpSp>
              <p:nvGrpSpPr>
                <p:cNvPr id="45076" name="Group 17">
                  <a:extLst>
                    <a:ext uri="{FF2B5EF4-FFF2-40B4-BE49-F238E27FC236}">
                      <a16:creationId xmlns:a16="http://schemas.microsoft.com/office/drawing/2014/main" xmlns="" id="{B2196652-0DC0-A946-BE37-C770F7DF182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52" y="2802"/>
                  <a:ext cx="432" cy="423"/>
                  <a:chOff x="3552" y="2409"/>
                  <a:chExt cx="432" cy="423"/>
                </a:xfrm>
              </p:grpSpPr>
              <p:sp>
                <p:nvSpPr>
                  <p:cNvPr id="45078" name="Line 18">
                    <a:extLst>
                      <a:ext uri="{FF2B5EF4-FFF2-40B4-BE49-F238E27FC236}">
                        <a16:creationId xmlns:a16="http://schemas.microsoft.com/office/drawing/2014/main" xmlns="" id="{F3902D80-A1DE-A546-B114-3B1C94A24ED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0" y="2640"/>
                    <a:ext cx="96" cy="192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79" name="Text Box 19">
                    <a:extLst>
                      <a:ext uri="{FF2B5EF4-FFF2-40B4-BE49-F238E27FC236}">
                        <a16:creationId xmlns:a16="http://schemas.microsoft.com/office/drawing/2014/main" xmlns="" id="{96B66E21-0EA1-B043-A032-AF7DBF18C90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409"/>
                    <a:ext cx="43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ClrTx/>
                      <a:buFontTx/>
                      <a:buNone/>
                    </a:pPr>
                    <a:r>
                      <a:rPr kumimoji="0" lang="en-US" altLang="en-US" sz="1600" b="1">
                        <a:latin typeface="Times New Roman" panose="02020603050405020304" pitchFamily="18" charset="0"/>
                      </a:rPr>
                      <a:t>8</a:t>
                    </a:r>
                  </a:p>
                </p:txBody>
              </p:sp>
            </p:grpSp>
            <p:sp>
              <p:nvSpPr>
                <p:cNvPr id="45077" name="Line 20">
                  <a:extLst>
                    <a:ext uri="{FF2B5EF4-FFF2-40B4-BE49-F238E27FC236}">
                      <a16:creationId xmlns:a16="http://schemas.microsoft.com/office/drawing/2014/main" xmlns="" id="{3F4B1CC2-887D-1A45-BE6C-311240F23C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816" y="3393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5062" name="Text Box 22">
              <a:extLst>
                <a:ext uri="{FF2B5EF4-FFF2-40B4-BE49-F238E27FC236}">
                  <a16:creationId xmlns:a16="http://schemas.microsoft.com/office/drawing/2014/main" xmlns="" id="{3F8E2AB1-D98E-6540-A5C8-045F021FB4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0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45063" name="Text Box 23">
              <a:extLst>
                <a:ext uri="{FF2B5EF4-FFF2-40B4-BE49-F238E27FC236}">
                  <a16:creationId xmlns:a16="http://schemas.microsoft.com/office/drawing/2014/main" xmlns="" id="{27734E49-6BCA-5347-A797-EA66D09256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30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Q</a:t>
              </a:r>
            </a:p>
          </p:txBody>
        </p:sp>
        <p:grpSp>
          <p:nvGrpSpPr>
            <p:cNvPr id="45064" name="Group 24">
              <a:extLst>
                <a:ext uri="{FF2B5EF4-FFF2-40B4-BE49-F238E27FC236}">
                  <a16:creationId xmlns:a16="http://schemas.microsoft.com/office/drawing/2014/main" xmlns="" id="{B5E86B4D-B7A0-624A-B604-96C6F22035C4}"/>
                </a:ext>
              </a:extLst>
            </p:cNvPr>
            <p:cNvGrpSpPr>
              <a:grpSpLocks/>
            </p:cNvGrpSpPr>
            <p:nvPr/>
          </p:nvGrpSpPr>
          <p:grpSpPr bwMode="auto">
            <a:xfrm rot="5249114">
              <a:off x="4080" y="3600"/>
              <a:ext cx="96" cy="96"/>
              <a:chOff x="4320" y="3408"/>
              <a:chExt cx="96" cy="96"/>
            </a:xfrm>
          </p:grpSpPr>
          <p:sp>
            <p:nvSpPr>
              <p:cNvPr id="45065" name="Line 25">
                <a:extLst>
                  <a:ext uri="{FF2B5EF4-FFF2-40B4-BE49-F238E27FC236}">
                    <a16:creationId xmlns:a16="http://schemas.microsoft.com/office/drawing/2014/main" xmlns="" id="{48F5E648-79DB-8241-8B58-DFA678AE5E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0" y="3408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6" name="Line 26">
                <a:extLst>
                  <a:ext uri="{FF2B5EF4-FFF2-40B4-BE49-F238E27FC236}">
                    <a16:creationId xmlns:a16="http://schemas.microsoft.com/office/drawing/2014/main" xmlns="" id="{47B8B0C9-68A1-F745-B410-C45B88D08B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68" y="3408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1">
            <a:extLst>
              <a:ext uri="{FF2B5EF4-FFF2-40B4-BE49-F238E27FC236}">
                <a16:creationId xmlns:a16="http://schemas.microsoft.com/office/drawing/2014/main" xmlns="" id="{FF58A833-9238-0B42-809C-5BA6F45D43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6082" name="Text Box 2">
            <a:extLst>
              <a:ext uri="{FF2B5EF4-FFF2-40B4-BE49-F238E27FC236}">
                <a16:creationId xmlns:a16="http://schemas.microsoft.com/office/drawing/2014/main" xmlns="" id="{E11ED054-B550-684E-A823-3149980F0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133350"/>
            <a:ext cx="7651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N-bit register with asynchronous reset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xmlns="" id="{00B4CD67-949A-0449-BD4D-9B75A3486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43000"/>
            <a:ext cx="8458200" cy="522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4111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ENTITY regn IS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GENERIC ( N : INTEGER := 16 )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PORT ( 	D			: IN 		STD_LOGIC_VECTOR(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N-1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DOWNTO 0)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Reset, Clock	: IN 	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Q			: OUT 	STD_LOGIC_VECTOR(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N-1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DOWNTO 0)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regn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regn IS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PROCESS ( Reset, Clock 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IF Reset = </a:t>
            </a:r>
            <a:r>
              <a:rPr kumimoji="0" lang="en-US" altLang="en-US" sz="1600">
                <a:solidFill>
                  <a:srgbClr val="402000"/>
                </a:solidFill>
                <a:latin typeface="Times New Roman" panose="02020603050405020304" pitchFamily="18" charset="0"/>
              </a:rPr>
              <a:t>'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Q &lt;= 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(OTHERS =&gt; '0')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ELSIF rising_edge(Clock)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Q &lt;= D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behavioral ;</a:t>
            </a:r>
          </a:p>
        </p:txBody>
      </p:sp>
      <p:grpSp>
        <p:nvGrpSpPr>
          <p:cNvPr id="46084" name="Group 4">
            <a:extLst>
              <a:ext uri="{FF2B5EF4-FFF2-40B4-BE49-F238E27FC236}">
                <a16:creationId xmlns:a16="http://schemas.microsoft.com/office/drawing/2014/main" xmlns="" id="{C91B7B1A-1D30-AA4B-9610-B86ACEE3E302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3429000"/>
            <a:ext cx="2590800" cy="2441575"/>
            <a:chOff x="3552" y="2496"/>
            <a:chExt cx="1632" cy="1538"/>
          </a:xfrm>
        </p:grpSpPr>
        <p:grpSp>
          <p:nvGrpSpPr>
            <p:cNvPr id="46085" name="Group 5">
              <a:extLst>
                <a:ext uri="{FF2B5EF4-FFF2-40B4-BE49-F238E27FC236}">
                  <a16:creationId xmlns:a16="http://schemas.microsoft.com/office/drawing/2014/main" xmlns="" id="{79DDB294-998C-2845-939C-F2500E5F0F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2" y="2496"/>
              <a:ext cx="1632" cy="1538"/>
              <a:chOff x="3648" y="2208"/>
              <a:chExt cx="1632" cy="1538"/>
            </a:xfrm>
          </p:grpSpPr>
          <p:sp>
            <p:nvSpPr>
              <p:cNvPr id="46091" name="Text Box 6">
                <a:extLst>
                  <a:ext uri="{FF2B5EF4-FFF2-40B4-BE49-F238E27FC236}">
                    <a16:creationId xmlns:a16="http://schemas.microsoft.com/office/drawing/2014/main" xmlns="" id="{B7AE1686-FB74-1A41-90D0-E3CA706978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2544"/>
                <a:ext cx="62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Reset</a:t>
                </a:r>
              </a:p>
            </p:txBody>
          </p:sp>
          <p:grpSp>
            <p:nvGrpSpPr>
              <p:cNvPr id="46092" name="Group 7">
                <a:extLst>
                  <a:ext uri="{FF2B5EF4-FFF2-40B4-BE49-F238E27FC236}">
                    <a16:creationId xmlns:a16="http://schemas.microsoft.com/office/drawing/2014/main" xmlns="" id="{6E0D6AC1-5C70-F740-A835-895A404265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48" y="2208"/>
                <a:ext cx="1632" cy="1538"/>
                <a:chOff x="3552" y="2496"/>
                <a:chExt cx="1632" cy="1538"/>
              </a:xfrm>
            </p:grpSpPr>
            <p:sp>
              <p:nvSpPr>
                <p:cNvPr id="46093" name="Line 8">
                  <a:extLst>
                    <a:ext uri="{FF2B5EF4-FFF2-40B4-BE49-F238E27FC236}">
                      <a16:creationId xmlns:a16="http://schemas.microsoft.com/office/drawing/2014/main" xmlns="" id="{14CD7D3F-25CF-CA44-A21F-F7150A5FD8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68" y="2496"/>
                  <a:ext cx="0" cy="38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4" name="Rectangle 9">
                  <a:extLst>
                    <a:ext uri="{FF2B5EF4-FFF2-40B4-BE49-F238E27FC236}">
                      <a16:creationId xmlns:a16="http://schemas.microsoft.com/office/drawing/2014/main" xmlns="" id="{D3F2C979-E286-D748-BAD3-E08F74BBEB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0" y="2880"/>
                  <a:ext cx="624" cy="96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buFontTx/>
                    <a:buNone/>
                  </a:pPr>
                  <a:endParaRPr lang="en-US" altLang="en-US" sz="1600"/>
                </a:p>
              </p:txBody>
            </p:sp>
            <p:sp>
              <p:nvSpPr>
                <p:cNvPr id="46095" name="Line 10">
                  <a:extLst>
                    <a:ext uri="{FF2B5EF4-FFF2-40B4-BE49-F238E27FC236}">
                      <a16:creationId xmlns:a16="http://schemas.microsoft.com/office/drawing/2014/main" xmlns="" id="{7F6E319C-1D11-DB40-98A2-F01135CD6E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816" y="2865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6" name="Line 11">
                  <a:extLst>
                    <a:ext uri="{FF2B5EF4-FFF2-40B4-BE49-F238E27FC236}">
                      <a16:creationId xmlns:a16="http://schemas.microsoft.com/office/drawing/2014/main" xmlns="" id="{01291611-5D66-D74A-B1E6-7EA2BF17E9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4944" y="2889"/>
                  <a:ext cx="0" cy="48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7" name="Text Box 12">
                  <a:extLst>
                    <a:ext uri="{FF2B5EF4-FFF2-40B4-BE49-F238E27FC236}">
                      <a16:creationId xmlns:a16="http://schemas.microsoft.com/office/drawing/2014/main" xmlns="" id="{86E1583F-5968-D743-A77B-C886B215B2A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28" y="3541"/>
                  <a:ext cx="624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FontTx/>
                    <a:buNone/>
                  </a:pPr>
                  <a:r>
                    <a:rPr kumimoji="0" lang="en-US" altLang="en-US" sz="1600" b="1">
                      <a:latin typeface="Times New Roman" panose="02020603050405020304" pitchFamily="18" charset="0"/>
                    </a:rPr>
                    <a:t>Clock</a:t>
                  </a:r>
                </a:p>
              </p:txBody>
            </p:sp>
            <p:sp>
              <p:nvSpPr>
                <p:cNvPr id="46098" name="Text Box 13">
                  <a:extLst>
                    <a:ext uri="{FF2B5EF4-FFF2-40B4-BE49-F238E27FC236}">
                      <a16:creationId xmlns:a16="http://schemas.microsoft.com/office/drawing/2014/main" xmlns="" id="{9BA99D97-5550-8D41-A9D5-C7696E0BC21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64" y="3801"/>
                  <a:ext cx="399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kumimoji="0" lang="en-US" altLang="en-US" sz="1800" b="1">
                      <a:latin typeface="Times New Roman" panose="02020603050405020304" pitchFamily="18" charset="0"/>
                    </a:rPr>
                    <a:t>regn</a:t>
                  </a:r>
                </a:p>
              </p:txBody>
            </p:sp>
            <p:grpSp>
              <p:nvGrpSpPr>
                <p:cNvPr id="46099" name="Group 14">
                  <a:extLst>
                    <a:ext uri="{FF2B5EF4-FFF2-40B4-BE49-F238E27FC236}">
                      <a16:creationId xmlns:a16="http://schemas.microsoft.com/office/drawing/2014/main" xmlns="" id="{90D69606-5877-044F-AD22-F02E17C179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00" y="2802"/>
                  <a:ext cx="432" cy="423"/>
                  <a:chOff x="3552" y="2409"/>
                  <a:chExt cx="432" cy="423"/>
                </a:xfrm>
              </p:grpSpPr>
              <p:sp>
                <p:nvSpPr>
                  <p:cNvPr id="46104" name="Line 15">
                    <a:extLst>
                      <a:ext uri="{FF2B5EF4-FFF2-40B4-BE49-F238E27FC236}">
                        <a16:creationId xmlns:a16="http://schemas.microsoft.com/office/drawing/2014/main" xmlns="" id="{5B150D1E-9415-BD41-9C22-051FAE681E3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0" y="2640"/>
                    <a:ext cx="96" cy="192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105" name="Text Box 16">
                    <a:extLst>
                      <a:ext uri="{FF2B5EF4-FFF2-40B4-BE49-F238E27FC236}">
                        <a16:creationId xmlns:a16="http://schemas.microsoft.com/office/drawing/2014/main" xmlns="" id="{2C3D641A-B45C-F649-8464-2CA03DA567C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409"/>
                    <a:ext cx="43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ClrTx/>
                      <a:buFontTx/>
                      <a:buNone/>
                    </a:pPr>
                    <a:r>
                      <a:rPr kumimoji="0" lang="en-US" altLang="en-US" sz="1600" b="1">
                        <a:latin typeface="Times New Roman" panose="02020603050405020304" pitchFamily="18" charset="0"/>
                      </a:rPr>
                      <a:t>N</a:t>
                    </a:r>
                  </a:p>
                </p:txBody>
              </p:sp>
            </p:grpSp>
            <p:grpSp>
              <p:nvGrpSpPr>
                <p:cNvPr id="46100" name="Group 17">
                  <a:extLst>
                    <a:ext uri="{FF2B5EF4-FFF2-40B4-BE49-F238E27FC236}">
                      <a16:creationId xmlns:a16="http://schemas.microsoft.com/office/drawing/2014/main" xmlns="" id="{54A4C310-CEE0-4948-A1BB-2767091D8EA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52" y="2802"/>
                  <a:ext cx="432" cy="423"/>
                  <a:chOff x="3552" y="2409"/>
                  <a:chExt cx="432" cy="423"/>
                </a:xfrm>
              </p:grpSpPr>
              <p:sp>
                <p:nvSpPr>
                  <p:cNvPr id="46102" name="Line 18">
                    <a:extLst>
                      <a:ext uri="{FF2B5EF4-FFF2-40B4-BE49-F238E27FC236}">
                        <a16:creationId xmlns:a16="http://schemas.microsoft.com/office/drawing/2014/main" xmlns="" id="{25D8B1EB-A0D1-3E46-8C90-2457700B501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0" y="2640"/>
                    <a:ext cx="96" cy="192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103" name="Text Box 19">
                    <a:extLst>
                      <a:ext uri="{FF2B5EF4-FFF2-40B4-BE49-F238E27FC236}">
                        <a16:creationId xmlns:a16="http://schemas.microsoft.com/office/drawing/2014/main" xmlns="" id="{613C0FBA-8BC1-924D-AF8A-6FB2C328782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409"/>
                    <a:ext cx="43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ClrTx/>
                      <a:buFontTx/>
                      <a:buNone/>
                    </a:pPr>
                    <a:r>
                      <a:rPr kumimoji="0" lang="en-US" altLang="en-US" sz="1600" b="1">
                        <a:latin typeface="Times New Roman" panose="02020603050405020304" pitchFamily="18" charset="0"/>
                      </a:rPr>
                      <a:t>N</a:t>
                    </a:r>
                  </a:p>
                </p:txBody>
              </p:sp>
            </p:grpSp>
            <p:sp>
              <p:nvSpPr>
                <p:cNvPr id="46101" name="Line 20">
                  <a:extLst>
                    <a:ext uri="{FF2B5EF4-FFF2-40B4-BE49-F238E27FC236}">
                      <a16:creationId xmlns:a16="http://schemas.microsoft.com/office/drawing/2014/main" xmlns="" id="{229E9BC1-D744-EA49-9D00-6F2C5FB80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816" y="3393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6086" name="Text Box 22">
              <a:extLst>
                <a:ext uri="{FF2B5EF4-FFF2-40B4-BE49-F238E27FC236}">
                  <a16:creationId xmlns:a16="http://schemas.microsoft.com/office/drawing/2014/main" xmlns="" id="{EA9F5B36-0D1D-1841-BF6A-1B5B5E5A44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0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46087" name="Text Box 23">
              <a:extLst>
                <a:ext uri="{FF2B5EF4-FFF2-40B4-BE49-F238E27FC236}">
                  <a16:creationId xmlns:a16="http://schemas.microsoft.com/office/drawing/2014/main" xmlns="" id="{74B6D320-ACCE-1E42-8631-36312773CF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30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Q</a:t>
              </a:r>
            </a:p>
          </p:txBody>
        </p:sp>
        <p:grpSp>
          <p:nvGrpSpPr>
            <p:cNvPr id="46088" name="Group 24">
              <a:extLst>
                <a:ext uri="{FF2B5EF4-FFF2-40B4-BE49-F238E27FC236}">
                  <a16:creationId xmlns:a16="http://schemas.microsoft.com/office/drawing/2014/main" xmlns="" id="{20A5FCB4-E23D-C844-9DAE-E4925D3EC246}"/>
                </a:ext>
              </a:extLst>
            </p:cNvPr>
            <p:cNvGrpSpPr>
              <a:grpSpLocks/>
            </p:cNvGrpSpPr>
            <p:nvPr/>
          </p:nvGrpSpPr>
          <p:grpSpPr bwMode="auto">
            <a:xfrm rot="5249114">
              <a:off x="4080" y="3600"/>
              <a:ext cx="96" cy="96"/>
              <a:chOff x="4320" y="3408"/>
              <a:chExt cx="96" cy="96"/>
            </a:xfrm>
          </p:grpSpPr>
          <p:sp>
            <p:nvSpPr>
              <p:cNvPr id="46089" name="Line 25">
                <a:extLst>
                  <a:ext uri="{FF2B5EF4-FFF2-40B4-BE49-F238E27FC236}">
                    <a16:creationId xmlns:a16="http://schemas.microsoft.com/office/drawing/2014/main" xmlns="" id="{E469DAE8-FE34-7842-8494-750BAE8E5A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0" y="3408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0" name="Line 26">
                <a:extLst>
                  <a:ext uri="{FF2B5EF4-FFF2-40B4-BE49-F238E27FC236}">
                    <a16:creationId xmlns:a16="http://schemas.microsoft.com/office/drawing/2014/main" xmlns="" id="{FC27244C-6924-E648-A234-5099F4333F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368" y="3408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2">
            <a:extLst>
              <a:ext uri="{FF2B5EF4-FFF2-40B4-BE49-F238E27FC236}">
                <a16:creationId xmlns:a16="http://schemas.microsoft.com/office/drawing/2014/main" xmlns="" id="{28443F7D-BDF7-A54B-B25E-D39CD79ACD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9E048438-EA35-D54D-B517-18EA3B735F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3820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R</a:t>
            </a:r>
            <a:r>
              <a:rPr lang="pl-PL" altLang="en-US" dirty="0" err="1">
                <a:ea typeface="ＭＳ Ｐゴシック" panose="020B0600070205080204" pitchFamily="34" charset="-128"/>
              </a:rPr>
              <a:t>eading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8675" name="Text Box 3">
            <a:extLst>
              <a:ext uri="{FF2B5EF4-FFF2-40B4-BE49-F238E27FC236}">
                <a16:creationId xmlns:a16="http://schemas.microsoft.com/office/drawing/2014/main" xmlns="" id="{B6229ECF-F712-D148-AF60-C068C770F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" y="2057400"/>
            <a:ext cx="7750175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2800"/>
              <a:t>P. Chu, </a:t>
            </a:r>
            <a:r>
              <a:rPr lang="en-US" altLang="en-US" sz="2800" i="1"/>
              <a:t>FPGA Prototyping by VHDL Examples</a:t>
            </a:r>
          </a:p>
          <a:p>
            <a:pPr lvl="1">
              <a:buFontTx/>
              <a:buNone/>
            </a:pPr>
            <a:r>
              <a:rPr lang="en-US" altLang="en-US" b="1" i="1">
                <a:solidFill>
                  <a:srgbClr val="800000"/>
                </a:solidFill>
              </a:rPr>
              <a:t>    Chapter 4, Regular Sequential Circuit</a:t>
            </a:r>
          </a:p>
        </p:txBody>
      </p:sp>
      <p:sp>
        <p:nvSpPr>
          <p:cNvPr id="28676" name="Text Box 3">
            <a:extLst>
              <a:ext uri="{FF2B5EF4-FFF2-40B4-BE49-F238E27FC236}">
                <a16:creationId xmlns:a16="http://schemas.microsoft.com/office/drawing/2014/main" xmlns="" id="{FA234D14-D8DF-E74C-A546-68A7AA5DB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" y="4260850"/>
            <a:ext cx="8475663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pl-PL" altLang="en-US" sz="2800"/>
              <a:t>S. Brown and Z. Vranesic</a:t>
            </a:r>
            <a:r>
              <a:rPr lang="en-US" altLang="en-US" sz="2800"/>
              <a:t>,</a:t>
            </a:r>
            <a:r>
              <a:rPr lang="en-US" altLang="en-US" sz="2800" i="1"/>
              <a:t> </a:t>
            </a:r>
            <a:r>
              <a:rPr lang="pl-PL" altLang="en-US" sz="2800" i="1"/>
              <a:t>Fundamentals of Digital</a:t>
            </a:r>
            <a:br>
              <a:rPr lang="pl-PL" altLang="en-US" sz="2800" i="1"/>
            </a:br>
            <a:r>
              <a:rPr lang="pl-PL" altLang="en-US" sz="2800" i="1"/>
              <a:t>  Logic with VHDL Design</a:t>
            </a:r>
            <a:endParaRPr lang="en-US" altLang="en-US" sz="2800" i="1"/>
          </a:p>
          <a:p>
            <a:pPr lvl="1">
              <a:buFontTx/>
              <a:buNone/>
            </a:pPr>
            <a:r>
              <a:rPr lang="en-US" altLang="en-US" b="1" i="1">
                <a:solidFill>
                  <a:srgbClr val="800000"/>
                </a:solidFill>
              </a:rPr>
              <a:t>Chapter </a:t>
            </a:r>
            <a:r>
              <a:rPr lang="pl-PL" altLang="en-US" b="1" i="1">
                <a:solidFill>
                  <a:srgbClr val="800000"/>
                </a:solidFill>
              </a:rPr>
              <a:t>7, Flip-Flops, Registers, Counters,</a:t>
            </a:r>
          </a:p>
          <a:p>
            <a:pPr lvl="1">
              <a:buFontTx/>
              <a:buNone/>
            </a:pPr>
            <a:r>
              <a:rPr lang="pl-PL" altLang="en-US" b="1" i="1">
                <a:solidFill>
                  <a:srgbClr val="800000"/>
                </a:solidFill>
              </a:rPr>
              <a:t>              and a Simple Processor </a:t>
            </a:r>
            <a:endParaRPr lang="pl-PL" altLang="en-US">
              <a:solidFill>
                <a:srgbClr val="000000"/>
              </a:solidFill>
            </a:endParaRPr>
          </a:p>
        </p:txBody>
      </p:sp>
      <p:sp>
        <p:nvSpPr>
          <p:cNvPr id="28677" name="Rectangle 2">
            <a:extLst>
              <a:ext uri="{FF2B5EF4-FFF2-40B4-BE49-F238E27FC236}">
                <a16:creationId xmlns:a16="http://schemas.microsoft.com/office/drawing/2014/main" xmlns="" id="{9C041FFD-1F80-6B4E-96BE-538792CF1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14400"/>
            <a:ext cx="1981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l-PL" altLang="en-US" dirty="0" err="1">
                <a:solidFill>
                  <a:srgbClr val="000099"/>
                </a:solidFill>
              </a:rPr>
              <a:t>Required</a:t>
            </a:r>
            <a:endParaRPr lang="en-US" altLang="en-US" dirty="0">
              <a:solidFill>
                <a:srgbClr val="000099"/>
              </a:solidFill>
            </a:endParaRPr>
          </a:p>
        </p:txBody>
      </p:sp>
      <p:sp>
        <p:nvSpPr>
          <p:cNvPr id="28678" name="Rectangle 2">
            <a:extLst>
              <a:ext uri="{FF2B5EF4-FFF2-40B4-BE49-F238E27FC236}">
                <a16:creationId xmlns:a16="http://schemas.microsoft.com/office/drawing/2014/main" xmlns="" id="{38EC433F-FAFA-824D-9BEE-89F349ED3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048000"/>
            <a:ext cx="3581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l-PL" altLang="en-US" dirty="0" err="1">
                <a:solidFill>
                  <a:srgbClr val="000099"/>
                </a:solidFill>
              </a:rPr>
              <a:t>Recommended</a:t>
            </a:r>
            <a:endParaRPr lang="en-US" alt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ooter Placeholder 3">
            <a:extLst>
              <a:ext uri="{FF2B5EF4-FFF2-40B4-BE49-F238E27FC236}">
                <a16:creationId xmlns:a16="http://schemas.microsoft.com/office/drawing/2014/main" xmlns="" id="{488D8F88-A905-5A4E-83ED-D71CE15FED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xmlns="" id="{CFFFD090-BDF3-B542-BD12-3353D044AA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82000" cy="838200"/>
          </a:xfrm>
        </p:spPr>
        <p:txBody>
          <a:bodyPr/>
          <a:lstStyle/>
          <a:p>
            <a:r>
              <a:rPr lang="en-US" altLang="en-US" sz="3600" b="1">
                <a:solidFill>
                  <a:srgbClr val="191966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 word on generics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xmlns="" id="{A535B0E4-292B-7D47-866B-5DA17A4B8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Generics are typically </a:t>
            </a:r>
            <a:r>
              <a:rPr lang="en-US" altLang="en-US" sz="2400" b="1" dirty="0">
                <a:ea typeface="ＭＳ Ｐゴシック" panose="020B0600070205080204" pitchFamily="34" charset="-128"/>
              </a:rPr>
              <a:t>integer</a:t>
            </a:r>
            <a:r>
              <a:rPr lang="en-US" altLang="en-US" sz="2400" dirty="0">
                <a:ea typeface="ＭＳ Ｐゴシック" panose="020B0600070205080204" pitchFamily="34" charset="-128"/>
              </a:rPr>
              <a:t> values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In this class, the entity inputs and outputs should be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std_logic</a:t>
            </a:r>
            <a:r>
              <a:rPr lang="en-US" altLang="en-US" sz="2400" dirty="0">
                <a:ea typeface="ＭＳ Ｐゴシック" panose="020B0600070205080204" pitchFamily="34" charset="-128"/>
              </a:rPr>
              <a:t> or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std_logic_vector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But the generics can be</a:t>
            </a:r>
            <a:r>
              <a:rPr lang="en-US" altLang="en-US" sz="2400" b="1" dirty="0">
                <a:ea typeface="ＭＳ Ｐゴシック" panose="020B0600070205080204" pitchFamily="34" charset="-128"/>
              </a:rPr>
              <a:t> integer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Generics are given a default value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400" b="1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GENERIC ( N : INTEGER := 16 )</a:t>
            </a:r>
            <a:r>
              <a:rPr kumimoji="0" lang="en-US" altLang="en-US" sz="24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;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This value can be overwritten when entity is instantiated as a component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Generics are very useful when instantiating an often-used component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Need an 8-bit register in one place, and 16-bit register in another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Can use the same generic code, just configure them differently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1">
            <a:extLst>
              <a:ext uri="{FF2B5EF4-FFF2-40B4-BE49-F238E27FC236}">
                <a16:creationId xmlns:a16="http://schemas.microsoft.com/office/drawing/2014/main" xmlns="" id="{6A52DF23-296F-B543-B6A7-540320D7FF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8130" name="Text Box 2">
            <a:extLst>
              <a:ext uri="{FF2B5EF4-FFF2-40B4-BE49-F238E27FC236}">
                <a16:creationId xmlns:a16="http://schemas.microsoft.com/office/drawing/2014/main" xmlns="" id="{F9CD3EEE-4C75-AE4F-B584-465B79CCD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133350"/>
            <a:ext cx="3441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Use of OTHERS</a:t>
            </a:r>
          </a:p>
        </p:txBody>
      </p:sp>
      <p:sp>
        <p:nvSpPr>
          <p:cNvPr id="48131" name="TextBox 4">
            <a:extLst>
              <a:ext uri="{FF2B5EF4-FFF2-40B4-BE49-F238E27FC236}">
                <a16:creationId xmlns:a16="http://schemas.microsoft.com/office/drawing/2014/main" xmlns="" id="{A1E33838-6FCB-734B-B5BF-EC29E2655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154738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2400"/>
              <a:t>OTHERS stand for any index value that has </a:t>
            </a:r>
          </a:p>
          <a:p>
            <a:pPr algn="ctr">
              <a:buFontTx/>
              <a:buNone/>
            </a:pPr>
            <a:r>
              <a:rPr lang="en-US" altLang="en-US" sz="2400"/>
              <a:t>not been previously mentioned.</a:t>
            </a:r>
          </a:p>
        </p:txBody>
      </p:sp>
      <p:sp>
        <p:nvSpPr>
          <p:cNvPr id="48132" name="TextBox 5">
            <a:extLst>
              <a:ext uri="{FF2B5EF4-FFF2-40B4-BE49-F238E27FC236}">
                <a16:creationId xmlns:a16="http://schemas.microsoft.com/office/drawing/2014/main" xmlns="" id="{643E1D9B-6003-934D-8358-8630820F8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54313"/>
            <a:ext cx="7924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Q &lt;= </a:t>
            </a:r>
            <a:r>
              <a:rPr lang="ja-JP" altLang="en-US" sz="1800"/>
              <a:t>“</a:t>
            </a:r>
            <a:r>
              <a:rPr lang="en-US" altLang="ja-JP" sz="1800"/>
              <a:t>00000001</a:t>
            </a:r>
            <a:r>
              <a:rPr lang="ja-JP" altLang="en-US" sz="1800"/>
              <a:t>”</a:t>
            </a:r>
            <a:r>
              <a:rPr lang="en-US" altLang="ja-JP" sz="1800"/>
              <a:t>  can be written as  Q &lt;= (0 =&gt; </a:t>
            </a:r>
            <a:r>
              <a:rPr lang="ja-JP" altLang="en-US" sz="1800"/>
              <a:t>‘</a:t>
            </a:r>
            <a:r>
              <a:rPr lang="en-US" altLang="ja-JP" sz="1800"/>
              <a:t>1</a:t>
            </a:r>
            <a:r>
              <a:rPr lang="ja-JP" altLang="en-US" sz="1800"/>
              <a:t>’</a:t>
            </a:r>
            <a:r>
              <a:rPr lang="en-US" altLang="ja-JP" sz="1800"/>
              <a:t>, OTHERS =&gt; </a:t>
            </a:r>
            <a:r>
              <a:rPr lang="ja-JP" altLang="en-US" sz="1800"/>
              <a:t>‘</a:t>
            </a:r>
            <a:r>
              <a:rPr lang="en-US" altLang="ja-JP" sz="1800"/>
              <a:t>0</a:t>
            </a:r>
            <a:r>
              <a:rPr lang="ja-JP" altLang="en-US" sz="1800"/>
              <a:t>’</a:t>
            </a:r>
            <a:r>
              <a:rPr lang="en-US" altLang="ja-JP" sz="1800"/>
              <a:t>)      </a:t>
            </a:r>
            <a:endParaRPr lang="en-US" altLang="en-US" sz="1800"/>
          </a:p>
        </p:txBody>
      </p:sp>
      <p:sp>
        <p:nvSpPr>
          <p:cNvPr id="48133" name="TextBox 6">
            <a:extLst>
              <a:ext uri="{FF2B5EF4-FFF2-40B4-BE49-F238E27FC236}">
                <a16:creationId xmlns:a16="http://schemas.microsoft.com/office/drawing/2014/main" xmlns="" id="{CF7B2841-D887-8743-8662-784F6BD75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14738"/>
            <a:ext cx="8686800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Q &lt;= </a:t>
            </a:r>
            <a:r>
              <a:rPr lang="ja-JP" altLang="en-US" sz="1800"/>
              <a:t>“</a:t>
            </a:r>
            <a:r>
              <a:rPr lang="en-US" altLang="ja-JP" sz="1800"/>
              <a:t>10000001</a:t>
            </a:r>
            <a:r>
              <a:rPr lang="ja-JP" altLang="en-US" sz="1800"/>
              <a:t>”</a:t>
            </a:r>
            <a:r>
              <a:rPr lang="en-US" altLang="ja-JP" sz="1800"/>
              <a:t>  can be written as  Q &lt;= (7 =&gt; </a:t>
            </a:r>
            <a:r>
              <a:rPr lang="ja-JP" altLang="en-US" sz="1800"/>
              <a:t>‘</a:t>
            </a:r>
            <a:r>
              <a:rPr lang="en-US" altLang="ja-JP" sz="1800"/>
              <a:t>1</a:t>
            </a:r>
            <a:r>
              <a:rPr lang="ja-JP" altLang="en-US" sz="1800"/>
              <a:t>’</a:t>
            </a:r>
            <a:r>
              <a:rPr lang="en-US" altLang="ja-JP" sz="1800"/>
              <a:t>, 0  =&gt; </a:t>
            </a:r>
            <a:r>
              <a:rPr lang="ja-JP" altLang="en-US" sz="1800"/>
              <a:t>‘</a:t>
            </a:r>
            <a:r>
              <a:rPr lang="en-US" altLang="ja-JP" sz="1800"/>
              <a:t>1</a:t>
            </a:r>
            <a:r>
              <a:rPr lang="ja-JP" altLang="en-US" sz="1800"/>
              <a:t>’</a:t>
            </a:r>
            <a:r>
              <a:rPr lang="en-US" altLang="ja-JP" sz="1800"/>
              <a:t>, OTHERS =&gt; </a:t>
            </a:r>
            <a:r>
              <a:rPr lang="ja-JP" altLang="en-US" sz="1800"/>
              <a:t>‘</a:t>
            </a:r>
            <a:r>
              <a:rPr lang="en-US" altLang="ja-JP" sz="1800"/>
              <a:t>0</a:t>
            </a:r>
            <a:r>
              <a:rPr lang="ja-JP" altLang="en-US" sz="1800"/>
              <a:t>’</a:t>
            </a:r>
            <a:r>
              <a:rPr lang="en-US" altLang="ja-JP" sz="1800"/>
              <a:t>)</a:t>
            </a:r>
          </a:p>
          <a:p>
            <a:pPr>
              <a:buFontTx/>
              <a:buNone/>
            </a:pPr>
            <a:r>
              <a:rPr lang="en-US" altLang="en-US" sz="1800"/>
              <a:t>                                         or                Q &lt;= (7 | 0 =&gt; </a:t>
            </a:r>
            <a:r>
              <a:rPr lang="ja-JP" altLang="en-US" sz="1800"/>
              <a:t>‘</a:t>
            </a:r>
            <a:r>
              <a:rPr lang="en-US" altLang="ja-JP" sz="1800"/>
              <a:t>1</a:t>
            </a:r>
            <a:r>
              <a:rPr lang="ja-JP" altLang="en-US" sz="1800"/>
              <a:t>’</a:t>
            </a:r>
            <a:r>
              <a:rPr lang="en-US" altLang="ja-JP" sz="1800"/>
              <a:t>, OTHERS =&gt; </a:t>
            </a:r>
            <a:r>
              <a:rPr lang="ja-JP" altLang="en-US" sz="1800"/>
              <a:t>‘</a:t>
            </a:r>
            <a:r>
              <a:rPr lang="en-US" altLang="ja-JP" sz="1800"/>
              <a:t>0</a:t>
            </a:r>
            <a:r>
              <a:rPr lang="ja-JP" altLang="en-US" sz="1800"/>
              <a:t>’</a:t>
            </a:r>
            <a:r>
              <a:rPr lang="en-US" altLang="ja-JP" sz="1800"/>
              <a:t>)</a:t>
            </a:r>
          </a:p>
          <a:p>
            <a:pPr>
              <a:buFontTx/>
              <a:buNone/>
            </a:pPr>
            <a:r>
              <a:rPr lang="en-US" altLang="en-US" sz="1800"/>
              <a:t>          </a:t>
            </a:r>
          </a:p>
        </p:txBody>
      </p:sp>
      <p:sp>
        <p:nvSpPr>
          <p:cNvPr id="48134" name="TextBox 7">
            <a:extLst>
              <a:ext uri="{FF2B5EF4-FFF2-40B4-BE49-F238E27FC236}">
                <a16:creationId xmlns:a16="http://schemas.microsoft.com/office/drawing/2014/main" xmlns="" id="{CE2C12A4-A197-7B41-A9B5-F6C6EECCC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87913"/>
            <a:ext cx="8686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Q &lt;= </a:t>
            </a:r>
            <a:r>
              <a:rPr lang="ja-JP" altLang="en-US" sz="1800"/>
              <a:t>“</a:t>
            </a:r>
            <a:r>
              <a:rPr lang="en-US" altLang="ja-JP" sz="1800"/>
              <a:t>00011110</a:t>
            </a:r>
            <a:r>
              <a:rPr lang="ja-JP" altLang="en-US" sz="1800"/>
              <a:t>”</a:t>
            </a:r>
            <a:r>
              <a:rPr lang="en-US" altLang="ja-JP" sz="1800"/>
              <a:t>  can be written as  Q &lt;= (4 downto 1=&gt; </a:t>
            </a:r>
            <a:r>
              <a:rPr lang="ja-JP" altLang="en-US" sz="1800"/>
              <a:t>‘</a:t>
            </a:r>
            <a:r>
              <a:rPr lang="en-US" altLang="ja-JP" sz="1800"/>
              <a:t>1</a:t>
            </a:r>
            <a:r>
              <a:rPr lang="ja-JP" altLang="en-US" sz="1800"/>
              <a:t>’</a:t>
            </a:r>
            <a:r>
              <a:rPr lang="en-US" altLang="ja-JP" sz="1800"/>
              <a:t>, OTHERS =&gt; </a:t>
            </a:r>
            <a:r>
              <a:rPr lang="ja-JP" altLang="en-US" sz="1800"/>
              <a:t>‘</a:t>
            </a:r>
            <a:r>
              <a:rPr lang="en-US" altLang="ja-JP" sz="1800"/>
              <a:t>0</a:t>
            </a:r>
            <a:r>
              <a:rPr lang="ja-JP" altLang="en-US" sz="1800"/>
              <a:t>’</a:t>
            </a:r>
            <a:r>
              <a:rPr lang="en-US" altLang="ja-JP" sz="1800"/>
              <a:t>)          </a:t>
            </a:r>
            <a:endParaRPr lang="en-US" altLang="en-US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Footer Placeholder 3">
            <a:extLst>
              <a:ext uri="{FF2B5EF4-FFF2-40B4-BE49-F238E27FC236}">
                <a16:creationId xmlns:a16="http://schemas.microsoft.com/office/drawing/2014/main" xmlns="" id="{640C4AF9-94E3-A34F-82E7-9A2BB69342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xmlns="" id="{A9648CF0-39EA-2842-ADB1-91F67DB828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543050"/>
            <a:ext cx="8553450" cy="32575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endParaRPr lang="en-US" altLang="en-US" sz="20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 U1:  ENTITY work.regn(behavioral)     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solidFill>
                  <a:srgbClr val="800000"/>
                </a:solidFill>
                <a:ea typeface="ＭＳ Ｐゴシック" panose="020B0600070205080204" pitchFamily="34" charset="-128"/>
              </a:rPr>
              <a:t>                           GENERIC MAP (N =&gt; 4)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                      </a:t>
            </a:r>
            <a:r>
              <a:rPr lang="pl-PL" altLang="en-US" sz="2000" b="1">
                <a:ea typeface="ＭＳ Ｐゴシック" panose="020B0600070205080204" pitchFamily="34" charset="-128"/>
              </a:rPr>
              <a:t>PORT MAP</a:t>
            </a:r>
            <a:r>
              <a:rPr lang="en-US" altLang="en-US" sz="2000" b="1">
                <a:ea typeface="ＭＳ Ｐゴシック" panose="020B0600070205080204" pitchFamily="34" charset="-128"/>
              </a:rPr>
              <a:t> (D =&gt; z ,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2000" b="1">
                <a:ea typeface="ＭＳ Ｐゴシック" panose="020B0600070205080204" pitchFamily="34" charset="-128"/>
              </a:rPr>
              <a:t>	                       </a:t>
            </a:r>
            <a:r>
              <a:rPr lang="en-US" altLang="en-US" sz="2000" b="1">
                <a:ea typeface="ＭＳ Ｐゴシック" panose="020B0600070205080204" pitchFamily="34" charset="-128"/>
              </a:rPr>
              <a:t>Reset =&gt; reset ,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2000" b="1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000" b="1">
                <a:ea typeface="ＭＳ Ｐゴシック" panose="020B0600070205080204" pitchFamily="34" charset="-128"/>
              </a:rPr>
              <a:t>Clock =&gt; clk</a:t>
            </a:r>
            <a:r>
              <a:rPr lang="pl-PL" altLang="en-US" sz="20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pl-PL" altLang="en-US" sz="2000" b="1">
                <a:ea typeface="ＭＳ Ｐゴシック" panose="020B0600070205080204" pitchFamily="34" charset="-128"/>
              </a:rPr>
              <a:t>                                                 </a:t>
            </a:r>
            <a:r>
              <a:rPr lang="en-US" altLang="en-US" sz="2000" b="1">
                <a:ea typeface="ＭＳ Ｐゴシック" panose="020B0600070205080204" pitchFamily="34" charset="-128"/>
              </a:rPr>
              <a:t>Q</a:t>
            </a:r>
            <a:r>
              <a:rPr lang="pl-PL" altLang="en-US" sz="2000" b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=&gt; t );</a:t>
            </a:r>
            <a:endParaRPr lang="pl-PL" altLang="en-US" sz="20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600" b="1">
              <a:ea typeface="ＭＳ Ｐゴシック" panose="020B0600070205080204" pitchFamily="34" charset="-128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xmlns="" id="{CDABC7AD-6D03-FE4C-A899-BA98563E30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382000" cy="1143000"/>
          </a:xfrm>
        </p:spPr>
        <p:txBody>
          <a:bodyPr/>
          <a:lstStyle/>
          <a:p>
            <a:pPr algn="ctr"/>
            <a:r>
              <a:rPr lang="en-US" altLang="en-US" sz="3200" b="1">
                <a:ea typeface="ＭＳ Ｐゴシック" panose="020B0600070205080204" pitchFamily="34" charset="-128"/>
              </a:rPr>
              <a:t>Component Instantiation</a:t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in VHDL-93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3">
            <a:extLst>
              <a:ext uri="{FF2B5EF4-FFF2-40B4-BE49-F238E27FC236}">
                <a16:creationId xmlns:a16="http://schemas.microsoft.com/office/drawing/2014/main" xmlns="" id="{A5F1782F-F1BD-7943-81E4-B026BC81D7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6FEAE515-CE83-BA41-8EA9-EB7A3BDCDB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382000" cy="1143000"/>
          </a:xfrm>
        </p:spPr>
        <p:txBody>
          <a:bodyPr/>
          <a:lstStyle/>
          <a:p>
            <a:pPr algn="ctr"/>
            <a:r>
              <a:rPr lang="en-US" altLang="en-US" sz="3200" b="1">
                <a:ea typeface="ＭＳ Ｐゴシック" panose="020B0600070205080204" pitchFamily="34" charset="-128"/>
              </a:rPr>
              <a:t>Component Instantiation</a:t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in VHDL-87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xmlns="" id="{EEFF4332-CAB8-A04A-8A01-71385512EA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82000" cy="19621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pl-PL" altLang="en-US" sz="2000" b="1">
                <a:ea typeface="ＭＳ Ｐゴシック" panose="020B0600070205080204" pitchFamily="34" charset="-128"/>
              </a:rPr>
              <a:t>	</a:t>
            </a:r>
            <a:r>
              <a:rPr lang="en-US" altLang="en-US" sz="2000" b="1">
                <a:ea typeface="ＭＳ Ｐゴシック" panose="020B0600070205080204" pitchFamily="34" charset="-128"/>
              </a:rPr>
              <a:t>U1: regn        </a:t>
            </a:r>
            <a:r>
              <a:rPr lang="en-US" altLang="en-US" sz="2000" b="1">
                <a:solidFill>
                  <a:srgbClr val="800000"/>
                </a:solidFill>
                <a:ea typeface="ＭＳ Ｐゴシック" panose="020B0600070205080204" pitchFamily="34" charset="-128"/>
              </a:rPr>
              <a:t>GENERIC MAP (N =&gt; 4)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                      </a:t>
            </a:r>
            <a:r>
              <a:rPr lang="pl-PL" altLang="en-US" sz="2000" b="1">
                <a:ea typeface="ＭＳ Ｐゴシック" panose="020B0600070205080204" pitchFamily="34" charset="-128"/>
              </a:rPr>
              <a:t>PORT MAP</a:t>
            </a:r>
            <a:r>
              <a:rPr lang="en-US" altLang="en-US" sz="2000" b="1">
                <a:ea typeface="ＭＳ Ｐゴシック" panose="020B0600070205080204" pitchFamily="34" charset="-128"/>
              </a:rPr>
              <a:t> (D =&gt; z ,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                                           Reset =&gt; reset ,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2000" b="1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000" b="1">
                <a:ea typeface="ＭＳ Ｐゴシック" panose="020B0600070205080204" pitchFamily="34" charset="-128"/>
              </a:rPr>
              <a:t>Clock =&gt; clk</a:t>
            </a:r>
            <a:r>
              <a:rPr lang="pl-PL" altLang="en-US" sz="20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pl-PL" altLang="en-US" sz="2000" b="1">
                <a:ea typeface="ＭＳ Ｐゴシック" panose="020B0600070205080204" pitchFamily="34" charset="-128"/>
              </a:rPr>
              <a:t>                                                 </a:t>
            </a:r>
            <a:r>
              <a:rPr lang="en-US" altLang="en-US" sz="2000" b="1">
                <a:ea typeface="ＭＳ Ｐゴシック" panose="020B0600070205080204" pitchFamily="34" charset="-128"/>
              </a:rPr>
              <a:t>Q</a:t>
            </a:r>
            <a:r>
              <a:rPr lang="pl-PL" altLang="en-US" sz="2000" b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=&gt; t );</a:t>
            </a:r>
            <a:endParaRPr lang="pl-PL" altLang="en-US" sz="20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6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1">
            <a:extLst>
              <a:ext uri="{FF2B5EF4-FFF2-40B4-BE49-F238E27FC236}">
                <a16:creationId xmlns:a16="http://schemas.microsoft.com/office/drawing/2014/main" xmlns="" id="{A2DD526F-D305-7144-9599-7446685CCA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xmlns="" id="{52D1C37A-6F34-6042-884E-B42C8E52C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66800"/>
            <a:ext cx="7634288" cy="522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ENTITY regne IS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GENERIC ( N : INTEGER := 8 )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PORT (	D 			: IN	 	STD_LOGIC_VECTOR(N-1 DOWNTO 0)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Enable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, Clock	: IN 	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Q 			: OUT 	STD_LOGIC_VECTOR(N-1 DOWNTO 0)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regne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regne IS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PROCESS (Clock)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IF rising_edge(Clock)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</a:t>
            </a:r>
            <a:r>
              <a:rPr kumimoji="0" lang="en-US" altLang="en-US" sz="1600" b="1">
                <a:solidFill>
                  <a:srgbClr val="800000"/>
                </a:solidFill>
                <a:latin typeface="Times New Roman" panose="02020603050405020304" pitchFamily="18" charset="0"/>
              </a:rPr>
              <a:t>IF Enable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	Q &lt;= D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END IF;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behavioral ;</a:t>
            </a:r>
          </a:p>
        </p:txBody>
      </p:sp>
      <p:sp>
        <p:nvSpPr>
          <p:cNvPr id="51203" name="Text Box 3">
            <a:extLst>
              <a:ext uri="{FF2B5EF4-FFF2-40B4-BE49-F238E27FC236}">
                <a16:creationId xmlns:a16="http://schemas.microsoft.com/office/drawing/2014/main" xmlns="" id="{BA481246-2523-7744-9790-CD309BBD9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133350"/>
            <a:ext cx="517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N-bit register with enable</a:t>
            </a:r>
          </a:p>
        </p:txBody>
      </p:sp>
      <p:grpSp>
        <p:nvGrpSpPr>
          <p:cNvPr id="51204" name="Group 4">
            <a:extLst>
              <a:ext uri="{FF2B5EF4-FFF2-40B4-BE49-F238E27FC236}">
                <a16:creationId xmlns:a16="http://schemas.microsoft.com/office/drawing/2014/main" xmlns="" id="{9F39B881-98BF-7B43-B91E-ADAADF9DC73F}"/>
              </a:ext>
            </a:extLst>
          </p:cNvPr>
          <p:cNvGrpSpPr>
            <a:grpSpLocks/>
          </p:cNvGrpSpPr>
          <p:nvPr/>
        </p:nvGrpSpPr>
        <p:grpSpPr bwMode="auto">
          <a:xfrm rot="5249114">
            <a:off x="6477000" y="5181600"/>
            <a:ext cx="152400" cy="152400"/>
            <a:chOff x="4320" y="3408"/>
            <a:chExt cx="96" cy="96"/>
          </a:xfrm>
        </p:grpSpPr>
        <p:sp>
          <p:nvSpPr>
            <p:cNvPr id="51221" name="Line 5">
              <a:extLst>
                <a:ext uri="{FF2B5EF4-FFF2-40B4-BE49-F238E27FC236}">
                  <a16:creationId xmlns:a16="http://schemas.microsoft.com/office/drawing/2014/main" xmlns="" id="{2A470A27-28F9-9F44-B658-C3024523EA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Line 6">
              <a:extLst>
                <a:ext uri="{FF2B5EF4-FFF2-40B4-BE49-F238E27FC236}">
                  <a16:creationId xmlns:a16="http://schemas.microsoft.com/office/drawing/2014/main" xmlns="" id="{A9DB79FF-1A8A-EF40-98BB-16C225620E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68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05" name="Text Box 7">
            <a:extLst>
              <a:ext uri="{FF2B5EF4-FFF2-40B4-BE49-F238E27FC236}">
                <a16:creationId xmlns:a16="http://schemas.microsoft.com/office/drawing/2014/main" xmlns="" id="{893E3589-0CEE-514A-946E-76129E0FE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267200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51206" name="Text Box 8">
            <a:extLst>
              <a:ext uri="{FF2B5EF4-FFF2-40B4-BE49-F238E27FC236}">
                <a16:creationId xmlns:a16="http://schemas.microsoft.com/office/drawing/2014/main" xmlns="" id="{AA7D0046-3699-7A48-A26D-3B3046FAB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281488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1207" name="Text Box 9">
            <a:extLst>
              <a:ext uri="{FF2B5EF4-FFF2-40B4-BE49-F238E27FC236}">
                <a16:creationId xmlns:a16="http://schemas.microsoft.com/office/drawing/2014/main" xmlns="" id="{30E49CD5-8E42-7E4F-A1D4-62C0C572E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9624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Enable</a:t>
            </a:r>
          </a:p>
        </p:txBody>
      </p:sp>
      <p:sp>
        <p:nvSpPr>
          <p:cNvPr id="51208" name="Line 10">
            <a:extLst>
              <a:ext uri="{FF2B5EF4-FFF2-40B4-BE49-F238E27FC236}">
                <a16:creationId xmlns:a16="http://schemas.microsoft.com/office/drawing/2014/main" xmlns="" id="{09F6733A-3A2B-E341-AFC4-FC8C659B34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Rectangle 11">
            <a:extLst>
              <a:ext uri="{FF2B5EF4-FFF2-40B4-BE49-F238E27FC236}">
                <a16:creationId xmlns:a16="http://schemas.microsoft.com/office/drawing/2014/main" xmlns="" id="{D09A13DC-8792-9F43-993A-F50295A10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024313"/>
            <a:ext cx="990600" cy="1524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51210" name="Line 12">
            <a:extLst>
              <a:ext uri="{FF2B5EF4-FFF2-40B4-BE49-F238E27FC236}">
                <a16:creationId xmlns:a16="http://schemas.microsoft.com/office/drawing/2014/main" xmlns="" id="{3A29E631-C41A-CD4C-9ABC-CF6F413E711A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6057900" y="40005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13">
            <a:extLst>
              <a:ext uri="{FF2B5EF4-FFF2-40B4-BE49-F238E27FC236}">
                <a16:creationId xmlns:a16="http://schemas.microsoft.com/office/drawing/2014/main" xmlns="" id="{587FC860-3C23-D54A-8899-5499A43E9611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848600" y="40386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Text Box 14">
            <a:extLst>
              <a:ext uri="{FF2B5EF4-FFF2-40B4-BE49-F238E27FC236}">
                <a16:creationId xmlns:a16="http://schemas.microsoft.com/office/drawing/2014/main" xmlns="" id="{4EFB615A-3D6C-C841-B266-1C5915711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07365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Clock</a:t>
            </a:r>
          </a:p>
        </p:txBody>
      </p:sp>
      <p:sp>
        <p:nvSpPr>
          <p:cNvPr id="51213" name="Text Box 15">
            <a:extLst>
              <a:ext uri="{FF2B5EF4-FFF2-40B4-BE49-F238E27FC236}">
                <a16:creationId xmlns:a16="http://schemas.microsoft.com/office/drawing/2014/main" xmlns="" id="{25D3D3DD-0176-2D4C-9196-48F784AF6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350" y="548640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latin typeface="Times New Roman" panose="02020603050405020304" pitchFamily="18" charset="0"/>
              </a:rPr>
              <a:t>regn</a:t>
            </a:r>
          </a:p>
        </p:txBody>
      </p:sp>
      <p:grpSp>
        <p:nvGrpSpPr>
          <p:cNvPr id="51214" name="Group 16">
            <a:extLst>
              <a:ext uri="{FF2B5EF4-FFF2-40B4-BE49-F238E27FC236}">
                <a16:creationId xmlns:a16="http://schemas.microsoft.com/office/drawing/2014/main" xmlns="" id="{05F391D2-8C41-6E41-BF21-0C426D87B968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3900488"/>
            <a:ext cx="685800" cy="671512"/>
            <a:chOff x="3552" y="2409"/>
            <a:chExt cx="432" cy="423"/>
          </a:xfrm>
        </p:grpSpPr>
        <p:sp>
          <p:nvSpPr>
            <p:cNvPr id="51219" name="Line 17">
              <a:extLst>
                <a:ext uri="{FF2B5EF4-FFF2-40B4-BE49-F238E27FC236}">
                  <a16:creationId xmlns:a16="http://schemas.microsoft.com/office/drawing/2014/main" xmlns="" id="{7C0C72D5-B781-7C42-82C4-8404FC8062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" y="2640"/>
              <a:ext cx="9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Text Box 18">
              <a:extLst>
                <a:ext uri="{FF2B5EF4-FFF2-40B4-BE49-F238E27FC236}">
                  <a16:creationId xmlns:a16="http://schemas.microsoft.com/office/drawing/2014/main" xmlns="" id="{2F567D8E-0FC4-F14C-8DEE-2594073CB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409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N</a:t>
              </a:r>
            </a:p>
          </p:txBody>
        </p:sp>
      </p:grpSp>
      <p:grpSp>
        <p:nvGrpSpPr>
          <p:cNvPr id="51215" name="Group 19">
            <a:extLst>
              <a:ext uri="{FF2B5EF4-FFF2-40B4-BE49-F238E27FC236}">
                <a16:creationId xmlns:a16="http://schemas.microsoft.com/office/drawing/2014/main" xmlns="" id="{F7450412-AE8B-F043-A199-EE243E1D697F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3900488"/>
            <a:ext cx="685800" cy="671512"/>
            <a:chOff x="3552" y="2409"/>
            <a:chExt cx="432" cy="423"/>
          </a:xfrm>
        </p:grpSpPr>
        <p:sp>
          <p:nvSpPr>
            <p:cNvPr id="51217" name="Line 20">
              <a:extLst>
                <a:ext uri="{FF2B5EF4-FFF2-40B4-BE49-F238E27FC236}">
                  <a16:creationId xmlns:a16="http://schemas.microsoft.com/office/drawing/2014/main" xmlns="" id="{7196D619-61E8-8C45-B96C-8A4013A839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" y="2640"/>
              <a:ext cx="9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Text Box 21">
              <a:extLst>
                <a:ext uri="{FF2B5EF4-FFF2-40B4-BE49-F238E27FC236}">
                  <a16:creationId xmlns:a16="http://schemas.microsoft.com/office/drawing/2014/main" xmlns="" id="{A0B87AFD-834B-1C40-8CE1-BCC10AC600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409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51216" name="Line 22">
            <a:extLst>
              <a:ext uri="{FF2B5EF4-FFF2-40B4-BE49-F238E27FC236}">
                <a16:creationId xmlns:a16="http://schemas.microsoft.com/office/drawing/2014/main" xmlns="" id="{03F9EA53-7E9F-E640-9EFA-F557A7B5F0D6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6057900" y="48387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Footer Placeholder 1">
            <a:extLst>
              <a:ext uri="{FF2B5EF4-FFF2-40B4-BE49-F238E27FC236}">
                <a16:creationId xmlns:a16="http://schemas.microsoft.com/office/drawing/2014/main" xmlns="" id="{310713EE-EA83-D940-9F6D-149242DC95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2226" name="Text Box 3">
            <a:extLst>
              <a:ext uri="{FF2B5EF4-FFF2-40B4-BE49-F238E27FC236}">
                <a16:creationId xmlns:a16="http://schemas.microsoft.com/office/drawing/2014/main" xmlns="" id="{56BEFBAF-7AD3-9242-BA4C-9ADC03F98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2471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Implementing two registers in a single process</a:t>
            </a:r>
          </a:p>
        </p:txBody>
      </p:sp>
      <p:grpSp>
        <p:nvGrpSpPr>
          <p:cNvPr id="52227" name="Group 4">
            <a:extLst>
              <a:ext uri="{FF2B5EF4-FFF2-40B4-BE49-F238E27FC236}">
                <a16:creationId xmlns:a16="http://schemas.microsoft.com/office/drawing/2014/main" xmlns="" id="{4C48BC4C-E5A7-BC4B-B20D-383F64F9CD33}"/>
              </a:ext>
            </a:extLst>
          </p:cNvPr>
          <p:cNvGrpSpPr>
            <a:grpSpLocks/>
          </p:cNvGrpSpPr>
          <p:nvPr/>
        </p:nvGrpSpPr>
        <p:grpSpPr bwMode="auto">
          <a:xfrm rot="5249114">
            <a:off x="2362200" y="3838575"/>
            <a:ext cx="152400" cy="152400"/>
            <a:chOff x="4320" y="3408"/>
            <a:chExt cx="96" cy="96"/>
          </a:xfrm>
        </p:grpSpPr>
        <p:sp>
          <p:nvSpPr>
            <p:cNvPr id="52259" name="Line 5">
              <a:extLst>
                <a:ext uri="{FF2B5EF4-FFF2-40B4-BE49-F238E27FC236}">
                  <a16:creationId xmlns:a16="http://schemas.microsoft.com/office/drawing/2014/main" xmlns="" id="{C4F15806-EDBB-1040-A134-B3F40DE773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0" name="Line 6">
              <a:extLst>
                <a:ext uri="{FF2B5EF4-FFF2-40B4-BE49-F238E27FC236}">
                  <a16:creationId xmlns:a16="http://schemas.microsoft.com/office/drawing/2014/main" xmlns="" id="{2869DA81-1C43-3544-A4D7-19C08365A9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68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8" name="Text Box 7">
            <a:extLst>
              <a:ext uri="{FF2B5EF4-FFF2-40B4-BE49-F238E27FC236}">
                <a16:creationId xmlns:a16="http://schemas.microsoft.com/office/drawing/2014/main" xmlns="" id="{01C56D79-51A9-CB42-A33D-938B74D38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924175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52229" name="Text Box 8">
            <a:extLst>
              <a:ext uri="{FF2B5EF4-FFF2-40B4-BE49-F238E27FC236}">
                <a16:creationId xmlns:a16="http://schemas.microsoft.com/office/drawing/2014/main" xmlns="" id="{04C165DC-F083-B944-A10A-B5E71E639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93846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2230" name="Text Box 9">
            <a:extLst>
              <a:ext uri="{FF2B5EF4-FFF2-40B4-BE49-F238E27FC236}">
                <a16:creationId xmlns:a16="http://schemas.microsoft.com/office/drawing/2014/main" xmlns="" id="{3BBA9108-59F8-854A-B8E3-0E4E663A7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19375"/>
            <a:ext cx="533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En</a:t>
            </a:r>
          </a:p>
        </p:txBody>
      </p:sp>
      <p:sp>
        <p:nvSpPr>
          <p:cNvPr id="52231" name="Line 10">
            <a:extLst>
              <a:ext uri="{FF2B5EF4-FFF2-40B4-BE49-F238E27FC236}">
                <a16:creationId xmlns:a16="http://schemas.microsoft.com/office/drawing/2014/main" xmlns="" id="{046FC48D-3A87-BC4F-99D6-480FEBC864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0463"/>
            <a:ext cx="0" cy="265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2" name="Rectangle 11">
            <a:extLst>
              <a:ext uri="{FF2B5EF4-FFF2-40B4-BE49-F238E27FC236}">
                <a16:creationId xmlns:a16="http://schemas.microsoft.com/office/drawing/2014/main" xmlns="" id="{37A22B87-2BD3-BC47-9954-06DAE92C3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681288"/>
            <a:ext cx="990600" cy="1524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52233" name="Line 12">
            <a:extLst>
              <a:ext uri="{FF2B5EF4-FFF2-40B4-BE49-F238E27FC236}">
                <a16:creationId xmlns:a16="http://schemas.microsoft.com/office/drawing/2014/main" xmlns="" id="{602FE55F-73EE-4C45-B23D-34501125304A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1943100" y="26574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13">
            <a:extLst>
              <a:ext uri="{FF2B5EF4-FFF2-40B4-BE49-F238E27FC236}">
                <a16:creationId xmlns:a16="http://schemas.microsoft.com/office/drawing/2014/main" xmlns="" id="{3C6E314E-D772-9C46-AFB6-51873423D812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3733800" y="269557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22">
            <a:extLst>
              <a:ext uri="{FF2B5EF4-FFF2-40B4-BE49-F238E27FC236}">
                <a16:creationId xmlns:a16="http://schemas.microsoft.com/office/drawing/2014/main" xmlns="" id="{BDD3ABCB-D7B3-204D-8363-34C9B4298A71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1943100" y="34956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Line 10">
            <a:extLst>
              <a:ext uri="{FF2B5EF4-FFF2-40B4-BE49-F238E27FC236}">
                <a16:creationId xmlns:a16="http://schemas.microsoft.com/office/drawing/2014/main" xmlns="" id="{4858AF58-08BE-C94A-ACFB-909FB19DB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219575"/>
            <a:ext cx="0" cy="230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7" name="TextBox 1">
            <a:extLst>
              <a:ext uri="{FF2B5EF4-FFF2-40B4-BE49-F238E27FC236}">
                <a16:creationId xmlns:a16="http://schemas.microsoft.com/office/drawing/2014/main" xmlns="" id="{064ED836-DCF8-824D-A776-F21E7494E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86263"/>
            <a:ext cx="66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Reset</a:t>
            </a:r>
          </a:p>
        </p:txBody>
      </p:sp>
      <p:sp>
        <p:nvSpPr>
          <p:cNvPr id="52238" name="TextBox 26">
            <a:extLst>
              <a:ext uri="{FF2B5EF4-FFF2-40B4-BE49-F238E27FC236}">
                <a16:creationId xmlns:a16="http://schemas.microsoft.com/office/drawing/2014/main" xmlns="" id="{FD1E5A02-AC2B-F043-B75C-A26A43FEC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2100263"/>
            <a:ext cx="5175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Enf</a:t>
            </a:r>
          </a:p>
        </p:txBody>
      </p:sp>
      <p:sp>
        <p:nvSpPr>
          <p:cNvPr id="52239" name="TextBox 27">
            <a:extLst>
              <a:ext uri="{FF2B5EF4-FFF2-40B4-BE49-F238E27FC236}">
                <a16:creationId xmlns:a16="http://schemas.microsoft.com/office/drawing/2014/main" xmlns="" id="{B61C12E2-52E3-E74F-8804-159A8B375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776663"/>
            <a:ext cx="5048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Clk</a:t>
            </a:r>
          </a:p>
        </p:txBody>
      </p:sp>
      <p:sp>
        <p:nvSpPr>
          <p:cNvPr id="52240" name="TextBox 28">
            <a:extLst>
              <a:ext uri="{FF2B5EF4-FFF2-40B4-BE49-F238E27FC236}">
                <a16:creationId xmlns:a16="http://schemas.microsoft.com/office/drawing/2014/main" xmlns="" id="{71B6B8B3-2197-B647-BB2E-AA07530B8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709863"/>
            <a:ext cx="10731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Cout_tmp</a:t>
            </a:r>
          </a:p>
        </p:txBody>
      </p:sp>
      <p:sp>
        <p:nvSpPr>
          <p:cNvPr id="52241" name="TextBox 29">
            <a:extLst>
              <a:ext uri="{FF2B5EF4-FFF2-40B4-BE49-F238E27FC236}">
                <a16:creationId xmlns:a16="http://schemas.microsoft.com/office/drawing/2014/main" xmlns="" id="{35314183-5978-8249-8ACF-2EDA6F335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709863"/>
            <a:ext cx="6175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Cout</a:t>
            </a:r>
          </a:p>
        </p:txBody>
      </p:sp>
      <p:grpSp>
        <p:nvGrpSpPr>
          <p:cNvPr id="52242" name="Group 4">
            <a:extLst>
              <a:ext uri="{FF2B5EF4-FFF2-40B4-BE49-F238E27FC236}">
                <a16:creationId xmlns:a16="http://schemas.microsoft.com/office/drawing/2014/main" xmlns="" id="{B4F47CBD-DCB9-2341-B29A-173246F06594}"/>
              </a:ext>
            </a:extLst>
          </p:cNvPr>
          <p:cNvGrpSpPr>
            <a:grpSpLocks/>
          </p:cNvGrpSpPr>
          <p:nvPr/>
        </p:nvGrpSpPr>
        <p:grpSpPr bwMode="auto">
          <a:xfrm rot="5249114">
            <a:off x="6400800" y="3838575"/>
            <a:ext cx="152400" cy="152400"/>
            <a:chOff x="4320" y="3408"/>
            <a:chExt cx="96" cy="96"/>
          </a:xfrm>
        </p:grpSpPr>
        <p:sp>
          <p:nvSpPr>
            <p:cNvPr id="52257" name="Line 5">
              <a:extLst>
                <a:ext uri="{FF2B5EF4-FFF2-40B4-BE49-F238E27FC236}">
                  <a16:creationId xmlns:a16="http://schemas.microsoft.com/office/drawing/2014/main" xmlns="" id="{940866D3-639F-E44D-A224-EAD4F53271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Line 6">
              <a:extLst>
                <a:ext uri="{FF2B5EF4-FFF2-40B4-BE49-F238E27FC236}">
                  <a16:creationId xmlns:a16="http://schemas.microsoft.com/office/drawing/2014/main" xmlns="" id="{E32B8E7D-FFFD-9347-ABE2-88D2617789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68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43" name="Text Box 7">
            <a:extLst>
              <a:ext uri="{FF2B5EF4-FFF2-40B4-BE49-F238E27FC236}">
                <a16:creationId xmlns:a16="http://schemas.microsoft.com/office/drawing/2014/main" xmlns="" id="{B2778931-7341-0341-A195-D244E33F5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924175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52244" name="Text Box 8">
            <a:extLst>
              <a:ext uri="{FF2B5EF4-FFF2-40B4-BE49-F238E27FC236}">
                <a16:creationId xmlns:a16="http://schemas.microsoft.com/office/drawing/2014/main" xmlns="" id="{D173F975-FDA2-964E-8F92-AB3E3B916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93846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2245" name="Text Box 9">
            <a:extLst>
              <a:ext uri="{FF2B5EF4-FFF2-40B4-BE49-F238E27FC236}">
                <a16:creationId xmlns:a16="http://schemas.microsoft.com/office/drawing/2014/main" xmlns="" id="{92970B53-FDF5-AB43-8982-0979D1C34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619375"/>
            <a:ext cx="533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En</a:t>
            </a:r>
          </a:p>
        </p:txBody>
      </p:sp>
      <p:sp>
        <p:nvSpPr>
          <p:cNvPr id="52246" name="Line 10">
            <a:extLst>
              <a:ext uri="{FF2B5EF4-FFF2-40B4-BE49-F238E27FC236}">
                <a16:creationId xmlns:a16="http://schemas.microsoft.com/office/drawing/2014/main" xmlns="" id="{BA942B3B-E785-DA41-A994-30C4474E95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430463"/>
            <a:ext cx="0" cy="265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7" name="Rectangle 11">
            <a:extLst>
              <a:ext uri="{FF2B5EF4-FFF2-40B4-BE49-F238E27FC236}">
                <a16:creationId xmlns:a16="http://schemas.microsoft.com/office/drawing/2014/main" xmlns="" id="{CC3C5037-1A13-B24B-9C54-696E77E09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681288"/>
            <a:ext cx="990600" cy="1524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52248" name="Line 12">
            <a:extLst>
              <a:ext uri="{FF2B5EF4-FFF2-40B4-BE49-F238E27FC236}">
                <a16:creationId xmlns:a16="http://schemas.microsoft.com/office/drawing/2014/main" xmlns="" id="{289F4628-9405-C54C-ADEC-38843A36F09E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5981700" y="26574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9" name="Line 13">
            <a:extLst>
              <a:ext uri="{FF2B5EF4-FFF2-40B4-BE49-F238E27FC236}">
                <a16:creationId xmlns:a16="http://schemas.microsoft.com/office/drawing/2014/main" xmlns="" id="{9B37FEA6-FF0E-0442-AD46-5A2448D14C3C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772400" y="269557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0" name="Line 22">
            <a:extLst>
              <a:ext uri="{FF2B5EF4-FFF2-40B4-BE49-F238E27FC236}">
                <a16:creationId xmlns:a16="http://schemas.microsoft.com/office/drawing/2014/main" xmlns="" id="{6C914200-E846-4842-8A12-205767DFEE7C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5981700" y="34956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1" name="Line 10">
            <a:extLst>
              <a:ext uri="{FF2B5EF4-FFF2-40B4-BE49-F238E27FC236}">
                <a16:creationId xmlns:a16="http://schemas.microsoft.com/office/drawing/2014/main" xmlns="" id="{B5EFF751-A25C-5146-AD52-8565CE984B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219575"/>
            <a:ext cx="0" cy="230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2" name="TextBox 48">
            <a:extLst>
              <a:ext uri="{FF2B5EF4-FFF2-40B4-BE49-F238E27FC236}">
                <a16:creationId xmlns:a16="http://schemas.microsoft.com/office/drawing/2014/main" xmlns="" id="{25372DDE-4717-1A4B-BF2B-FCA026414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386263"/>
            <a:ext cx="66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Reset</a:t>
            </a:r>
          </a:p>
        </p:txBody>
      </p:sp>
      <p:sp>
        <p:nvSpPr>
          <p:cNvPr id="52253" name="TextBox 49">
            <a:extLst>
              <a:ext uri="{FF2B5EF4-FFF2-40B4-BE49-F238E27FC236}">
                <a16:creationId xmlns:a16="http://schemas.microsoft.com/office/drawing/2014/main" xmlns="" id="{0B5B5250-7C6B-444D-98EE-966E66418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1625" y="2100263"/>
            <a:ext cx="5175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Enf</a:t>
            </a:r>
          </a:p>
        </p:txBody>
      </p:sp>
      <p:sp>
        <p:nvSpPr>
          <p:cNvPr id="52254" name="TextBox 50">
            <a:extLst>
              <a:ext uri="{FF2B5EF4-FFF2-40B4-BE49-F238E27FC236}">
                <a16:creationId xmlns:a16="http://schemas.microsoft.com/office/drawing/2014/main" xmlns="" id="{D8F12161-F783-AC4F-936C-8F9CC1F6A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776663"/>
            <a:ext cx="5048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Clk</a:t>
            </a:r>
          </a:p>
        </p:txBody>
      </p:sp>
      <p:sp>
        <p:nvSpPr>
          <p:cNvPr id="52255" name="TextBox 51">
            <a:extLst>
              <a:ext uri="{FF2B5EF4-FFF2-40B4-BE49-F238E27FC236}">
                <a16:creationId xmlns:a16="http://schemas.microsoft.com/office/drawing/2014/main" xmlns="" id="{49D6DCF1-B2C6-AA48-AB36-FA48326C8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813" y="2709863"/>
            <a:ext cx="7889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V_tmp</a:t>
            </a:r>
          </a:p>
        </p:txBody>
      </p:sp>
      <p:sp>
        <p:nvSpPr>
          <p:cNvPr id="52256" name="TextBox 52">
            <a:extLst>
              <a:ext uri="{FF2B5EF4-FFF2-40B4-BE49-F238E27FC236}">
                <a16:creationId xmlns:a16="http://schemas.microsoft.com/office/drawing/2014/main" xmlns="" id="{6BAACAE8-EDDD-0644-9375-C85D81312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751138"/>
            <a:ext cx="304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V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Footer Placeholder 1">
            <a:extLst>
              <a:ext uri="{FF2B5EF4-FFF2-40B4-BE49-F238E27FC236}">
                <a16:creationId xmlns:a16="http://schemas.microsoft.com/office/drawing/2014/main" xmlns="" id="{A00E9EA5-961D-FA4D-9396-F0ED846F74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3250" name="Text Box 2">
            <a:extLst>
              <a:ext uri="{FF2B5EF4-FFF2-40B4-BE49-F238E27FC236}">
                <a16:creationId xmlns:a16="http://schemas.microsoft.com/office/drawing/2014/main" xmlns="" id="{FE8A73D7-C4FC-0D40-9810-AD4EF1B6E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676400"/>
            <a:ext cx="6477000" cy="366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PROCESS (Clk, Reset)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IF Reset=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Cout &lt;= '0';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V &lt;= '0';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ELSIF rising_edge(Clk)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402000"/>
                </a:solidFill>
                <a:latin typeface="Times New Roman" panose="02020603050405020304" pitchFamily="18" charset="0"/>
              </a:rPr>
              <a:t>			IF Enf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	Cout &lt;= Cout_tmp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	V &lt;= V_tmp;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END IF;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</p:txBody>
      </p:sp>
      <p:sp>
        <p:nvSpPr>
          <p:cNvPr id="53251" name="Text Box 3">
            <a:extLst>
              <a:ext uri="{FF2B5EF4-FFF2-40B4-BE49-F238E27FC236}">
                <a16:creationId xmlns:a16="http://schemas.microsoft.com/office/drawing/2014/main" xmlns="" id="{CD0B9743-20DD-664D-8E2F-FE99C5E98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2471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Implementing two registers in a single process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Footer Placeholder 1">
            <a:extLst>
              <a:ext uri="{FF2B5EF4-FFF2-40B4-BE49-F238E27FC236}">
                <a16:creationId xmlns:a16="http://schemas.microsoft.com/office/drawing/2014/main" xmlns="" id="{FFEA8777-3926-2646-B3EF-27CE2E5EED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4274" name="Text Box 3">
            <a:extLst>
              <a:ext uri="{FF2B5EF4-FFF2-40B4-BE49-F238E27FC236}">
                <a16:creationId xmlns:a16="http://schemas.microsoft.com/office/drawing/2014/main" xmlns="" id="{76567AB6-B2B6-C649-A950-C779AE509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2471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Implementing two registers in a single process</a:t>
            </a:r>
          </a:p>
        </p:txBody>
      </p:sp>
      <p:grpSp>
        <p:nvGrpSpPr>
          <p:cNvPr id="54275" name="Group 4">
            <a:extLst>
              <a:ext uri="{FF2B5EF4-FFF2-40B4-BE49-F238E27FC236}">
                <a16:creationId xmlns:a16="http://schemas.microsoft.com/office/drawing/2014/main" xmlns="" id="{7C7E6757-BAD3-C54D-9284-77B7271A6D9F}"/>
              </a:ext>
            </a:extLst>
          </p:cNvPr>
          <p:cNvGrpSpPr>
            <a:grpSpLocks/>
          </p:cNvGrpSpPr>
          <p:nvPr/>
        </p:nvGrpSpPr>
        <p:grpSpPr bwMode="auto">
          <a:xfrm rot="5249114">
            <a:off x="2362200" y="3838575"/>
            <a:ext cx="152400" cy="152400"/>
            <a:chOff x="4320" y="3408"/>
            <a:chExt cx="96" cy="96"/>
          </a:xfrm>
        </p:grpSpPr>
        <p:sp>
          <p:nvSpPr>
            <p:cNvPr id="54307" name="Line 5">
              <a:extLst>
                <a:ext uri="{FF2B5EF4-FFF2-40B4-BE49-F238E27FC236}">
                  <a16:creationId xmlns:a16="http://schemas.microsoft.com/office/drawing/2014/main" xmlns="" id="{E7179A91-C6BC-7D4D-8AC8-CD1F5B8A37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8" name="Line 6">
              <a:extLst>
                <a:ext uri="{FF2B5EF4-FFF2-40B4-BE49-F238E27FC236}">
                  <a16:creationId xmlns:a16="http://schemas.microsoft.com/office/drawing/2014/main" xmlns="" id="{39F5D3B4-DDBA-FC44-94AB-06990915AE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68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76" name="Text Box 7">
            <a:extLst>
              <a:ext uri="{FF2B5EF4-FFF2-40B4-BE49-F238E27FC236}">
                <a16:creationId xmlns:a16="http://schemas.microsoft.com/office/drawing/2014/main" xmlns="" id="{6BF44333-CCAC-DA49-BECC-4AE4AEF0F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924175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54277" name="Text Box 8">
            <a:extLst>
              <a:ext uri="{FF2B5EF4-FFF2-40B4-BE49-F238E27FC236}">
                <a16:creationId xmlns:a16="http://schemas.microsoft.com/office/drawing/2014/main" xmlns="" id="{D6130873-890E-F841-8EE0-4F8B5038C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93846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4278" name="Text Box 9">
            <a:extLst>
              <a:ext uri="{FF2B5EF4-FFF2-40B4-BE49-F238E27FC236}">
                <a16:creationId xmlns:a16="http://schemas.microsoft.com/office/drawing/2014/main" xmlns="" id="{45E1BC1B-977B-E742-84E5-8ED6B5288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19375"/>
            <a:ext cx="533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En</a:t>
            </a:r>
          </a:p>
        </p:txBody>
      </p:sp>
      <p:sp>
        <p:nvSpPr>
          <p:cNvPr id="54279" name="Line 10">
            <a:extLst>
              <a:ext uri="{FF2B5EF4-FFF2-40B4-BE49-F238E27FC236}">
                <a16:creationId xmlns:a16="http://schemas.microsoft.com/office/drawing/2014/main" xmlns="" id="{F0C248AA-DF23-9A47-8494-31038BDE00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0463"/>
            <a:ext cx="0" cy="265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0" name="Rectangle 11">
            <a:extLst>
              <a:ext uri="{FF2B5EF4-FFF2-40B4-BE49-F238E27FC236}">
                <a16:creationId xmlns:a16="http://schemas.microsoft.com/office/drawing/2014/main" xmlns="" id="{8F1D4109-5564-664C-BE48-2D90AE4EA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681288"/>
            <a:ext cx="990600" cy="1524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54281" name="Line 12">
            <a:extLst>
              <a:ext uri="{FF2B5EF4-FFF2-40B4-BE49-F238E27FC236}">
                <a16:creationId xmlns:a16="http://schemas.microsoft.com/office/drawing/2014/main" xmlns="" id="{3C55ABB6-75EE-F045-86CF-C4ABE2007C2F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1943100" y="26574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13">
            <a:extLst>
              <a:ext uri="{FF2B5EF4-FFF2-40B4-BE49-F238E27FC236}">
                <a16:creationId xmlns:a16="http://schemas.microsoft.com/office/drawing/2014/main" xmlns="" id="{5CAE1044-CEDE-7747-A3C1-C2E603ADC6CF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3733800" y="269557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22">
            <a:extLst>
              <a:ext uri="{FF2B5EF4-FFF2-40B4-BE49-F238E27FC236}">
                <a16:creationId xmlns:a16="http://schemas.microsoft.com/office/drawing/2014/main" xmlns="" id="{5C244F44-255F-5A45-9508-FCB49C6862D8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1943100" y="34956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10">
            <a:extLst>
              <a:ext uri="{FF2B5EF4-FFF2-40B4-BE49-F238E27FC236}">
                <a16:creationId xmlns:a16="http://schemas.microsoft.com/office/drawing/2014/main" xmlns="" id="{4B636020-A5EF-814C-ADF1-3F80957DF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219575"/>
            <a:ext cx="0" cy="230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TextBox 1">
            <a:extLst>
              <a:ext uri="{FF2B5EF4-FFF2-40B4-BE49-F238E27FC236}">
                <a16:creationId xmlns:a16="http://schemas.microsoft.com/office/drawing/2014/main" xmlns="" id="{FD02C7F5-8150-E54E-ADCA-1B7C33D7C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86263"/>
            <a:ext cx="66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Reset</a:t>
            </a:r>
          </a:p>
        </p:txBody>
      </p:sp>
      <p:sp>
        <p:nvSpPr>
          <p:cNvPr id="54286" name="TextBox 26">
            <a:extLst>
              <a:ext uri="{FF2B5EF4-FFF2-40B4-BE49-F238E27FC236}">
                <a16:creationId xmlns:a16="http://schemas.microsoft.com/office/drawing/2014/main" xmlns="" id="{021B1AA2-AF70-5148-867D-B603D9C2A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2100263"/>
            <a:ext cx="5826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EnC</a:t>
            </a:r>
          </a:p>
        </p:txBody>
      </p:sp>
      <p:sp>
        <p:nvSpPr>
          <p:cNvPr id="54287" name="TextBox 27">
            <a:extLst>
              <a:ext uri="{FF2B5EF4-FFF2-40B4-BE49-F238E27FC236}">
                <a16:creationId xmlns:a16="http://schemas.microsoft.com/office/drawing/2014/main" xmlns="" id="{BFB466EA-F9D3-2149-B2F1-88B615786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776663"/>
            <a:ext cx="5048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Clk</a:t>
            </a:r>
          </a:p>
        </p:txBody>
      </p:sp>
      <p:sp>
        <p:nvSpPr>
          <p:cNvPr id="54288" name="TextBox 28">
            <a:extLst>
              <a:ext uri="{FF2B5EF4-FFF2-40B4-BE49-F238E27FC236}">
                <a16:creationId xmlns:a16="http://schemas.microsoft.com/office/drawing/2014/main" xmlns="" id="{BA16C9AF-9D4E-ED4B-9049-660C6E168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709863"/>
            <a:ext cx="10731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Cout_tmp</a:t>
            </a:r>
          </a:p>
        </p:txBody>
      </p:sp>
      <p:sp>
        <p:nvSpPr>
          <p:cNvPr id="54289" name="TextBox 29">
            <a:extLst>
              <a:ext uri="{FF2B5EF4-FFF2-40B4-BE49-F238E27FC236}">
                <a16:creationId xmlns:a16="http://schemas.microsoft.com/office/drawing/2014/main" xmlns="" id="{4E23D8D2-EC42-1A4A-BD0E-79206F23D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709863"/>
            <a:ext cx="6175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Cout</a:t>
            </a:r>
          </a:p>
        </p:txBody>
      </p:sp>
      <p:grpSp>
        <p:nvGrpSpPr>
          <p:cNvPr id="54290" name="Group 4">
            <a:extLst>
              <a:ext uri="{FF2B5EF4-FFF2-40B4-BE49-F238E27FC236}">
                <a16:creationId xmlns:a16="http://schemas.microsoft.com/office/drawing/2014/main" xmlns="" id="{DC0CD5E1-5D05-A64D-B98D-8B76D127DAAE}"/>
              </a:ext>
            </a:extLst>
          </p:cNvPr>
          <p:cNvGrpSpPr>
            <a:grpSpLocks/>
          </p:cNvGrpSpPr>
          <p:nvPr/>
        </p:nvGrpSpPr>
        <p:grpSpPr bwMode="auto">
          <a:xfrm rot="5249114">
            <a:off x="6400800" y="3838575"/>
            <a:ext cx="152400" cy="152400"/>
            <a:chOff x="4320" y="3408"/>
            <a:chExt cx="96" cy="96"/>
          </a:xfrm>
        </p:grpSpPr>
        <p:sp>
          <p:nvSpPr>
            <p:cNvPr id="54305" name="Line 5">
              <a:extLst>
                <a:ext uri="{FF2B5EF4-FFF2-40B4-BE49-F238E27FC236}">
                  <a16:creationId xmlns:a16="http://schemas.microsoft.com/office/drawing/2014/main" xmlns="" id="{4AA6DE8B-5A06-DC46-8CD7-EAF0D35FCA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6" name="Line 6">
              <a:extLst>
                <a:ext uri="{FF2B5EF4-FFF2-40B4-BE49-F238E27FC236}">
                  <a16:creationId xmlns:a16="http://schemas.microsoft.com/office/drawing/2014/main" xmlns="" id="{A45EB981-8DEE-6F40-8260-E016A4C11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68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91" name="Text Box 7">
            <a:extLst>
              <a:ext uri="{FF2B5EF4-FFF2-40B4-BE49-F238E27FC236}">
                <a16:creationId xmlns:a16="http://schemas.microsoft.com/office/drawing/2014/main" xmlns="" id="{6EEF8193-6CE6-A849-8A19-204E3CA74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924175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54292" name="Text Box 8">
            <a:extLst>
              <a:ext uri="{FF2B5EF4-FFF2-40B4-BE49-F238E27FC236}">
                <a16:creationId xmlns:a16="http://schemas.microsoft.com/office/drawing/2014/main" xmlns="" id="{C2B6D230-2D7F-F541-87F5-343A82D3A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93846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4293" name="Text Box 9">
            <a:extLst>
              <a:ext uri="{FF2B5EF4-FFF2-40B4-BE49-F238E27FC236}">
                <a16:creationId xmlns:a16="http://schemas.microsoft.com/office/drawing/2014/main" xmlns="" id="{FB84E07B-5BCA-8841-98AC-3417B86D8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619375"/>
            <a:ext cx="533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En</a:t>
            </a:r>
          </a:p>
        </p:txBody>
      </p:sp>
      <p:sp>
        <p:nvSpPr>
          <p:cNvPr id="54294" name="Line 10">
            <a:extLst>
              <a:ext uri="{FF2B5EF4-FFF2-40B4-BE49-F238E27FC236}">
                <a16:creationId xmlns:a16="http://schemas.microsoft.com/office/drawing/2014/main" xmlns="" id="{19E1A4C0-9ABE-6640-A92C-3F3AF03E4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430463"/>
            <a:ext cx="0" cy="265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5" name="Rectangle 11">
            <a:extLst>
              <a:ext uri="{FF2B5EF4-FFF2-40B4-BE49-F238E27FC236}">
                <a16:creationId xmlns:a16="http://schemas.microsoft.com/office/drawing/2014/main" xmlns="" id="{D08E4B33-9194-6144-AB87-7FC4CEE23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681288"/>
            <a:ext cx="990600" cy="1524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54296" name="Line 12">
            <a:extLst>
              <a:ext uri="{FF2B5EF4-FFF2-40B4-BE49-F238E27FC236}">
                <a16:creationId xmlns:a16="http://schemas.microsoft.com/office/drawing/2014/main" xmlns="" id="{10BDDA88-76FA-0441-BAE3-5C70EBA3FDB3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5981700" y="26574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7" name="Line 13">
            <a:extLst>
              <a:ext uri="{FF2B5EF4-FFF2-40B4-BE49-F238E27FC236}">
                <a16:creationId xmlns:a16="http://schemas.microsoft.com/office/drawing/2014/main" xmlns="" id="{314EA60C-F827-F143-B19B-BB0429B6AF35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772400" y="269557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8" name="Line 22">
            <a:extLst>
              <a:ext uri="{FF2B5EF4-FFF2-40B4-BE49-F238E27FC236}">
                <a16:creationId xmlns:a16="http://schemas.microsoft.com/office/drawing/2014/main" xmlns="" id="{6C433DB9-332D-2845-869D-BD64F91C4AB3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5981700" y="349567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9" name="Line 10">
            <a:extLst>
              <a:ext uri="{FF2B5EF4-FFF2-40B4-BE49-F238E27FC236}">
                <a16:creationId xmlns:a16="http://schemas.microsoft.com/office/drawing/2014/main" xmlns="" id="{B2EEE193-264A-9641-B88B-435A937C78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219575"/>
            <a:ext cx="0" cy="230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0" name="TextBox 48">
            <a:extLst>
              <a:ext uri="{FF2B5EF4-FFF2-40B4-BE49-F238E27FC236}">
                <a16:creationId xmlns:a16="http://schemas.microsoft.com/office/drawing/2014/main" xmlns="" id="{0D918A09-A236-6347-BFC3-2C2FA838B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386263"/>
            <a:ext cx="66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Reset</a:t>
            </a:r>
          </a:p>
        </p:txBody>
      </p:sp>
      <p:sp>
        <p:nvSpPr>
          <p:cNvPr id="54301" name="TextBox 49">
            <a:extLst>
              <a:ext uri="{FF2B5EF4-FFF2-40B4-BE49-F238E27FC236}">
                <a16:creationId xmlns:a16="http://schemas.microsoft.com/office/drawing/2014/main" xmlns="" id="{09056274-9D8F-B04E-9A76-23A204FB3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1625" y="2100263"/>
            <a:ext cx="5937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EnV</a:t>
            </a:r>
          </a:p>
        </p:txBody>
      </p:sp>
      <p:sp>
        <p:nvSpPr>
          <p:cNvPr id="54302" name="TextBox 50">
            <a:extLst>
              <a:ext uri="{FF2B5EF4-FFF2-40B4-BE49-F238E27FC236}">
                <a16:creationId xmlns:a16="http://schemas.microsoft.com/office/drawing/2014/main" xmlns="" id="{3F8C52DF-5603-B546-B211-79ED6019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776663"/>
            <a:ext cx="5048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Clk</a:t>
            </a:r>
          </a:p>
        </p:txBody>
      </p:sp>
      <p:sp>
        <p:nvSpPr>
          <p:cNvPr id="54303" name="TextBox 51">
            <a:extLst>
              <a:ext uri="{FF2B5EF4-FFF2-40B4-BE49-F238E27FC236}">
                <a16:creationId xmlns:a16="http://schemas.microsoft.com/office/drawing/2014/main" xmlns="" id="{7A3B7519-4557-6F4C-9F0D-D6A6F7A6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813" y="2709863"/>
            <a:ext cx="7889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V_tmp</a:t>
            </a:r>
          </a:p>
        </p:txBody>
      </p:sp>
      <p:sp>
        <p:nvSpPr>
          <p:cNvPr id="54304" name="TextBox 52">
            <a:extLst>
              <a:ext uri="{FF2B5EF4-FFF2-40B4-BE49-F238E27FC236}">
                <a16:creationId xmlns:a16="http://schemas.microsoft.com/office/drawing/2014/main" xmlns="" id="{EEFC34ED-2322-9943-B9D2-B8BA792B3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751138"/>
            <a:ext cx="304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V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oter Placeholder 1">
            <a:extLst>
              <a:ext uri="{FF2B5EF4-FFF2-40B4-BE49-F238E27FC236}">
                <a16:creationId xmlns:a16="http://schemas.microsoft.com/office/drawing/2014/main" xmlns="" id="{F78D64CE-B748-864F-8474-7995B83687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55298" name="Text Box 2">
            <a:extLst>
              <a:ext uri="{FF2B5EF4-FFF2-40B4-BE49-F238E27FC236}">
                <a16:creationId xmlns:a16="http://schemas.microsoft.com/office/drawing/2014/main" xmlns="" id="{5881D07B-09B7-7241-A7B1-450884F24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371600"/>
            <a:ext cx="6477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PROCESS (Clk, Reset)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IF Reset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Cout &lt;= ‘0’;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V &lt;= '0';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ELSIF rising_edge(Clk)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IF EnC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	Cout &lt;= Cout_tmp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IF EnV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	V &lt;= V_tmp;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solidFill>
                  <a:srgbClr val="A50021"/>
                </a:solidFill>
                <a:latin typeface="Times New Roman" panose="02020603050405020304" pitchFamily="18" charset="0"/>
              </a:rPr>
              <a:t>	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END IF;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</p:txBody>
      </p:sp>
      <p:sp>
        <p:nvSpPr>
          <p:cNvPr id="55299" name="Text Box 3">
            <a:extLst>
              <a:ext uri="{FF2B5EF4-FFF2-40B4-BE49-F238E27FC236}">
                <a16:creationId xmlns:a16="http://schemas.microsoft.com/office/drawing/2014/main" xmlns="" id="{01D7067E-925E-FA4C-BD2F-3BE4B470C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2471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Implementing two registers in a single process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Footer Placeholder 1">
            <a:extLst>
              <a:ext uri="{FF2B5EF4-FFF2-40B4-BE49-F238E27FC236}">
                <a16:creationId xmlns:a16="http://schemas.microsoft.com/office/drawing/2014/main" xmlns="" id="{0D94A2C1-C7CC-BF43-8B86-C12F46E58F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56322" name="Picture 2" descr="crii_application_large_change">
            <a:extLst>
              <a:ext uri="{FF2B5EF4-FFF2-40B4-BE49-F238E27FC236}">
                <a16:creationId xmlns:a16="http://schemas.microsoft.com/office/drawing/2014/main" xmlns="" id="{D6DD6BB4-964C-0342-AC32-8B784F061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2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3" name="Text Box 3">
            <a:extLst>
              <a:ext uri="{FF2B5EF4-FFF2-40B4-BE49-F238E27FC236}">
                <a16:creationId xmlns:a16="http://schemas.microsoft.com/office/drawing/2014/main" xmlns="" id="{6F92F498-1679-7F49-BDCA-EA437F31C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3600" b="1"/>
              <a:t>Counters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1">
            <a:extLst>
              <a:ext uri="{FF2B5EF4-FFF2-40B4-BE49-F238E27FC236}">
                <a16:creationId xmlns:a16="http://schemas.microsoft.com/office/drawing/2014/main" xmlns="" id="{C215CE2B-00BF-1B48-B8C2-41659CF99F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29698" name="Picture 2" descr="crii_application_large_change">
            <a:extLst>
              <a:ext uri="{FF2B5EF4-FFF2-40B4-BE49-F238E27FC236}">
                <a16:creationId xmlns:a16="http://schemas.microsoft.com/office/drawing/2014/main" xmlns="" id="{5DF2FD4B-87AB-B04B-937D-F5121595B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3">
            <a:extLst>
              <a:ext uri="{FF2B5EF4-FFF2-40B4-BE49-F238E27FC236}">
                <a16:creationId xmlns:a16="http://schemas.microsoft.com/office/drawing/2014/main" xmlns="" id="{5B1710CE-0FCC-F941-B4F0-A7629789D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67000"/>
            <a:ext cx="8229600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4400" b="1">
                <a:solidFill>
                  <a:srgbClr val="000066"/>
                </a:solidFill>
              </a:rPr>
              <a:t>Behavioral Design Style</a:t>
            </a:r>
            <a:r>
              <a:rPr lang="pl-PL" altLang="en-US" sz="4400" b="1">
                <a:solidFill>
                  <a:srgbClr val="000066"/>
                </a:solidFill>
              </a:rPr>
              <a:t>:</a:t>
            </a:r>
          </a:p>
          <a:p>
            <a:pPr algn="ctr">
              <a:buFontTx/>
              <a:buNone/>
            </a:pPr>
            <a:r>
              <a:rPr lang="pl-PL" altLang="en-US" sz="4400" b="1">
                <a:solidFill>
                  <a:srgbClr val="000066"/>
                </a:solidFill>
              </a:rPr>
              <a:t>Registers &amp; Counters</a:t>
            </a:r>
            <a:endParaRPr lang="en-US" altLang="en-US" sz="4400" b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5" name="Text Box 2">
            <a:extLst>
              <a:ext uri="{FF2B5EF4-FFF2-40B4-BE49-F238E27FC236}">
                <a16:creationId xmlns:a16="http://schemas.microsoft.com/office/drawing/2014/main" xmlns="" id="{D2BED6EA-79DE-5647-A1BD-30FD56E15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117600"/>
            <a:ext cx="7204075" cy="53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LIBRARY ieee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ieee.std_logic_1164.all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ieee.numeric_std.all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ENTITY upcount 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PORT (	</a:t>
            </a: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Clear</a:t>
            </a: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, Clock	: IN	 		STD_LOGIC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Q 			: </a:t>
            </a: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OUT</a:t>
            </a: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 	STD_LOGIC_VECTOR(1 DOWNTO 0) 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END upcount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endParaRPr kumimoji="0" lang="en-US" altLang="en-US" sz="1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ARCHITECTURE behavioral OF upcount 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    </a:t>
            </a: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SIGNAL Count : unsigned(1 DOWNTO 0);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BEGIN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upcount: PROCESS ( Clock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BEGIN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IF rising_edge(Clock) THEN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IF Clear = '1' THEN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	Count &lt;= "00"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ELSE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	Count &lt;= Count + 1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END IF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END IF;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END PROCESS;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         Q &lt;= std_logic_vector(Count);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  <a:defRPr/>
            </a:pPr>
            <a:r>
              <a:rPr kumimoji="0" lang="en-US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END behavioral;</a:t>
            </a:r>
          </a:p>
        </p:txBody>
      </p:sp>
      <p:sp>
        <p:nvSpPr>
          <p:cNvPr id="390146" name="Text Box 3">
            <a:extLst>
              <a:ext uri="{FF2B5EF4-FFF2-40B4-BE49-F238E27FC236}">
                <a16:creationId xmlns:a16="http://schemas.microsoft.com/office/drawing/2014/main" xmlns="" id="{04ADB6DA-13FF-BF46-8757-0AF73B934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"/>
            <a:ext cx="798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2-bit up-counter with synchronous reset</a:t>
            </a:r>
          </a:p>
        </p:txBody>
      </p:sp>
      <p:grpSp>
        <p:nvGrpSpPr>
          <p:cNvPr id="390147" name="Group 4">
            <a:extLst>
              <a:ext uri="{FF2B5EF4-FFF2-40B4-BE49-F238E27FC236}">
                <a16:creationId xmlns:a16="http://schemas.microsoft.com/office/drawing/2014/main" xmlns="" id="{75B25F9C-4EA1-C24E-B08A-C96B41F071AD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3138488"/>
            <a:ext cx="2438400" cy="1966912"/>
            <a:chOff x="3600" y="1968"/>
            <a:chExt cx="1536" cy="1239"/>
          </a:xfrm>
        </p:grpSpPr>
        <p:grpSp>
          <p:nvGrpSpPr>
            <p:cNvPr id="390148" name="Group 5">
              <a:extLst>
                <a:ext uri="{FF2B5EF4-FFF2-40B4-BE49-F238E27FC236}">
                  <a16:creationId xmlns:a16="http://schemas.microsoft.com/office/drawing/2014/main" xmlns="" id="{0428C9B5-20B7-6C4A-BF33-5E8706FA1CA4}"/>
                </a:ext>
              </a:extLst>
            </p:cNvPr>
            <p:cNvGrpSpPr>
              <a:grpSpLocks/>
            </p:cNvGrpSpPr>
            <p:nvPr/>
          </p:nvGrpSpPr>
          <p:grpSpPr bwMode="auto">
            <a:xfrm rot="5943736">
              <a:off x="4080" y="3024"/>
              <a:ext cx="96" cy="96"/>
              <a:chOff x="4464" y="3216"/>
              <a:chExt cx="96" cy="96"/>
            </a:xfrm>
          </p:grpSpPr>
          <p:sp>
            <p:nvSpPr>
              <p:cNvPr id="390162" name="Line 6">
                <a:extLst>
                  <a:ext uri="{FF2B5EF4-FFF2-40B4-BE49-F238E27FC236}">
                    <a16:creationId xmlns:a16="http://schemas.microsoft.com/office/drawing/2014/main" xmlns="" id="{1E3F75D2-BD5F-B342-9F7D-C16E7C1477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3216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90163" name="Line 7">
                <a:extLst>
                  <a:ext uri="{FF2B5EF4-FFF2-40B4-BE49-F238E27FC236}">
                    <a16:creationId xmlns:a16="http://schemas.microsoft.com/office/drawing/2014/main" xmlns="" id="{6A0CFA48-C158-B643-82A5-8FAFDECFC6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12" y="3216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grpSp>
          <p:nvGrpSpPr>
            <p:cNvPr id="390149" name="Group 8">
              <a:extLst>
                <a:ext uri="{FF2B5EF4-FFF2-40B4-BE49-F238E27FC236}">
                  <a16:creationId xmlns:a16="http://schemas.microsoft.com/office/drawing/2014/main" xmlns="" id="{61965B67-1F33-1043-96E1-DAEDED7572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0" y="1968"/>
              <a:ext cx="1536" cy="1239"/>
              <a:chOff x="3600" y="1977"/>
              <a:chExt cx="1536" cy="1239"/>
            </a:xfrm>
          </p:grpSpPr>
          <p:sp>
            <p:nvSpPr>
              <p:cNvPr id="390150" name="Text Box 9">
                <a:extLst>
                  <a:ext uri="{FF2B5EF4-FFF2-40B4-BE49-F238E27FC236}">
                    <a16:creationId xmlns:a16="http://schemas.microsoft.com/office/drawing/2014/main" xmlns="" id="{6303821A-6781-9242-9200-2A949950C8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2332"/>
                <a:ext cx="14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402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ＭＳ Ｐゴシック" panose="020B0600070205080204" pitchFamily="34" charset="-128"/>
                    <a:cs typeface="+mn-cs"/>
                  </a:rPr>
                  <a:t>Q</a:t>
                </a:r>
              </a:p>
            </p:txBody>
          </p:sp>
          <p:grpSp>
            <p:nvGrpSpPr>
              <p:cNvPr id="390151" name="Group 10">
                <a:extLst>
                  <a:ext uri="{FF2B5EF4-FFF2-40B4-BE49-F238E27FC236}">
                    <a16:creationId xmlns:a16="http://schemas.microsoft.com/office/drawing/2014/main" xmlns="" id="{E8A8DD6B-79E1-6146-8974-E4ACC70024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00" y="1977"/>
                <a:ext cx="1536" cy="1239"/>
                <a:chOff x="3600" y="1977"/>
                <a:chExt cx="1536" cy="1239"/>
              </a:xfrm>
            </p:grpSpPr>
            <p:sp>
              <p:nvSpPr>
                <p:cNvPr id="390152" name="Text Box 11">
                  <a:extLst>
                    <a:ext uri="{FF2B5EF4-FFF2-40B4-BE49-F238E27FC236}">
                      <a16:creationId xmlns:a16="http://schemas.microsoft.com/office/drawing/2014/main" xmlns="" id="{201DCBF6-A501-4347-9CEC-3A5B0FF747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28" y="2208"/>
                  <a:ext cx="62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Char char="•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402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ＭＳ Ｐゴシック" panose="020B0600070205080204" pitchFamily="34" charset="-128"/>
                      <a:cs typeface="+mn-cs"/>
                    </a:rPr>
                    <a:t>Clear</a:t>
                  </a:r>
                </a:p>
              </p:txBody>
            </p:sp>
            <p:grpSp>
              <p:nvGrpSpPr>
                <p:cNvPr id="390153" name="Group 12">
                  <a:extLst>
                    <a:ext uri="{FF2B5EF4-FFF2-40B4-BE49-F238E27FC236}">
                      <a16:creationId xmlns:a16="http://schemas.microsoft.com/office/drawing/2014/main" xmlns="" id="{D4599BF5-B180-1745-AF2B-6F56DFA52D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00" y="1977"/>
                  <a:ext cx="1536" cy="1239"/>
                  <a:chOff x="3600" y="1968"/>
                  <a:chExt cx="1536" cy="1239"/>
                </a:xfrm>
              </p:grpSpPr>
              <p:sp>
                <p:nvSpPr>
                  <p:cNvPr id="390154" name="Line 13">
                    <a:extLst>
                      <a:ext uri="{FF2B5EF4-FFF2-40B4-BE49-F238E27FC236}">
                        <a16:creationId xmlns:a16="http://schemas.microsoft.com/office/drawing/2014/main" xmlns="" id="{542EB7DA-3F68-564D-B9F0-D1456CF1F9D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368" y="1968"/>
                    <a:ext cx="0" cy="288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lg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402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90155" name="Rectangle 14">
                    <a:extLst>
                      <a:ext uri="{FF2B5EF4-FFF2-40B4-BE49-F238E27FC236}">
                        <a16:creationId xmlns:a16="http://schemas.microsoft.com/office/drawing/2014/main" xmlns="" id="{50205715-BAC1-4F46-BC8B-E25A78C1D59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2247"/>
                    <a:ext cx="576" cy="96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1" lang="en-US" alt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402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90156" name="Line 15">
                    <a:extLst>
                      <a:ext uri="{FF2B5EF4-FFF2-40B4-BE49-F238E27FC236}">
                        <a16:creationId xmlns:a16="http://schemas.microsoft.com/office/drawing/2014/main" xmlns="" id="{34B214C7-97F3-A54F-AE0A-C57AD9458FF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4896" y="2199"/>
                    <a:ext cx="0" cy="48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lg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402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90157" name="Text Box 16">
                    <a:extLst>
                      <a:ext uri="{FF2B5EF4-FFF2-40B4-BE49-F238E27FC236}">
                        <a16:creationId xmlns:a16="http://schemas.microsoft.com/office/drawing/2014/main" xmlns="" id="{AA356544-4B90-8547-B3F2-F9930481EBF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62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402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ＭＳ Ｐゴシック" panose="020B0600070205080204" pitchFamily="34" charset="-128"/>
                        <a:cs typeface="+mn-cs"/>
                      </a:rPr>
                      <a:t>Clock</a:t>
                    </a:r>
                  </a:p>
                </p:txBody>
              </p:sp>
              <p:sp>
                <p:nvSpPr>
                  <p:cNvPr id="390158" name="Text Box 17">
                    <a:extLst>
                      <a:ext uri="{FF2B5EF4-FFF2-40B4-BE49-F238E27FC236}">
                        <a16:creationId xmlns:a16="http://schemas.microsoft.com/office/drawing/2014/main" xmlns="" id="{EA14FAA9-84E6-4249-9B8F-3640EC507E4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4" y="2622"/>
                    <a:ext cx="564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402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ＭＳ Ｐゴシック" panose="020B0600070205080204" pitchFamily="34" charset="-128"/>
                        <a:cs typeface="+mn-cs"/>
                      </a:rPr>
                      <a:t>upcount</a:t>
                    </a:r>
                  </a:p>
                </p:txBody>
              </p:sp>
              <p:sp>
                <p:nvSpPr>
                  <p:cNvPr id="390159" name="Line 18">
                    <a:extLst>
                      <a:ext uri="{FF2B5EF4-FFF2-40B4-BE49-F238E27FC236}">
                        <a16:creationId xmlns:a16="http://schemas.microsoft.com/office/drawing/2014/main" xmlns="" id="{99121925-4E58-A241-9C6B-7B2BFB6915C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840" y="2832"/>
                    <a:ext cx="0" cy="48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triangle" w="lg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402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90160" name="Line 19">
                    <a:extLst>
                      <a:ext uri="{FF2B5EF4-FFF2-40B4-BE49-F238E27FC236}">
                        <a16:creationId xmlns:a16="http://schemas.microsoft.com/office/drawing/2014/main" xmlns="" id="{40C7E49F-A2FB-E041-8413-4820C197948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48" y="2352"/>
                    <a:ext cx="48" cy="144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402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90161" name="Text Box 20">
                    <a:extLst>
                      <a:ext uri="{FF2B5EF4-FFF2-40B4-BE49-F238E27FC236}">
                        <a16:creationId xmlns:a16="http://schemas.microsoft.com/office/drawing/2014/main" xmlns="" id="{11D45D46-48F4-A542-A2A4-00BAAA89E63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121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Char char="•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402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ＭＳ Ｐゴシック" panose="020B0600070205080204" pitchFamily="34" charset="-128"/>
                        <a:cs typeface="+mn-cs"/>
                      </a:rPr>
                      <a:t>2</a:t>
                    </a: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3388493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69" name="Text Box 2">
            <a:extLst>
              <a:ext uri="{FF2B5EF4-FFF2-40B4-BE49-F238E27FC236}">
                <a16:creationId xmlns:a16="http://schemas.microsoft.com/office/drawing/2014/main" xmlns="" id="{9D7225D9-608D-424C-8A8A-FA464E8D3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1066800"/>
            <a:ext cx="78994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91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91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91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91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9163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91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91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91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91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LIBRARY ieee ;</a:t>
            </a:r>
          </a:p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ieee.std_logic_1164.all ;</a:t>
            </a:r>
          </a:p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USE ieee.numeric_std.all ;</a:t>
            </a:r>
          </a:p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ENTITY upcount_ar IS</a:t>
            </a:r>
          </a:p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PORT ( 	Clock, 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Resetn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, 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Enable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 	: IN 	STD_LOGIC ;</a:t>
            </a:r>
          </a:p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Q 				: 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OUT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 	STD_LOGIC_VECTOR (3 DOWNTO 0)) ;</a:t>
            </a:r>
          </a:p>
          <a:p>
            <a:pPr marL="0" marR="0" lvl="0" indent="0" algn="l" defTabSz="919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2968625" algn="l"/>
              </a:tabLst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END upcount_ar ;</a:t>
            </a:r>
          </a:p>
        </p:txBody>
      </p:sp>
      <p:sp>
        <p:nvSpPr>
          <p:cNvPr id="391170" name="Text Box 3">
            <a:extLst>
              <a:ext uri="{FF2B5EF4-FFF2-40B4-BE49-F238E27FC236}">
                <a16:creationId xmlns:a16="http://schemas.microsoft.com/office/drawing/2014/main" xmlns="" id="{1B91C084-4179-D344-97AE-05B8B6702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14300"/>
            <a:ext cx="885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4-bit up-counter with asynchronous reset (1)</a:t>
            </a:r>
          </a:p>
        </p:txBody>
      </p:sp>
      <p:grpSp>
        <p:nvGrpSpPr>
          <p:cNvPr id="391171" name="Group 4">
            <a:extLst>
              <a:ext uri="{FF2B5EF4-FFF2-40B4-BE49-F238E27FC236}">
                <a16:creationId xmlns:a16="http://schemas.microsoft.com/office/drawing/2014/main" xmlns="" id="{14A45B06-FC49-7F42-96F4-1F8015C030E2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3429000"/>
            <a:ext cx="2813050" cy="2514600"/>
            <a:chOff x="2064" y="2160"/>
            <a:chExt cx="1772" cy="1584"/>
          </a:xfrm>
        </p:grpSpPr>
        <p:grpSp>
          <p:nvGrpSpPr>
            <p:cNvPr id="391172" name="Group 5">
              <a:extLst>
                <a:ext uri="{FF2B5EF4-FFF2-40B4-BE49-F238E27FC236}">
                  <a16:creationId xmlns:a16="http://schemas.microsoft.com/office/drawing/2014/main" xmlns="" id="{A6B099CE-3611-7041-9207-E9C3CAF24512}"/>
                </a:ext>
              </a:extLst>
            </p:cNvPr>
            <p:cNvGrpSpPr>
              <a:grpSpLocks/>
            </p:cNvGrpSpPr>
            <p:nvPr/>
          </p:nvGrpSpPr>
          <p:grpSpPr bwMode="auto">
            <a:xfrm rot="5943736">
              <a:off x="2544" y="3008"/>
              <a:ext cx="96" cy="96"/>
              <a:chOff x="4464" y="3216"/>
              <a:chExt cx="96" cy="96"/>
            </a:xfrm>
          </p:grpSpPr>
          <p:sp>
            <p:nvSpPr>
              <p:cNvPr id="391186" name="Line 6">
                <a:extLst>
                  <a:ext uri="{FF2B5EF4-FFF2-40B4-BE49-F238E27FC236}">
                    <a16:creationId xmlns:a16="http://schemas.microsoft.com/office/drawing/2014/main" xmlns="" id="{910BD0DD-F48B-E64D-91A8-1DF605F0EC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3216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91187" name="Line 7">
                <a:extLst>
                  <a:ext uri="{FF2B5EF4-FFF2-40B4-BE49-F238E27FC236}">
                    <a16:creationId xmlns:a16="http://schemas.microsoft.com/office/drawing/2014/main" xmlns="" id="{75B579E6-5BB4-3A42-B1D1-280E09313E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12" y="3216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91173" name="Text Box 8">
              <a:extLst>
                <a:ext uri="{FF2B5EF4-FFF2-40B4-BE49-F238E27FC236}">
                  <a16:creationId xmlns:a16="http://schemas.microsoft.com/office/drawing/2014/main" xmlns="" id="{7892EDEE-80C9-614B-992A-8E1E1CF7E2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64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Q</a:t>
              </a:r>
            </a:p>
          </p:txBody>
        </p:sp>
        <p:sp>
          <p:nvSpPr>
            <p:cNvPr id="391174" name="Text Box 9">
              <a:extLst>
                <a:ext uri="{FF2B5EF4-FFF2-40B4-BE49-F238E27FC236}">
                  <a16:creationId xmlns:a16="http://schemas.microsoft.com/office/drawing/2014/main" xmlns="" id="{8E77A254-3D82-434B-8591-326AAC45E4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8" y="2432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Enable</a:t>
              </a:r>
            </a:p>
          </p:txBody>
        </p:sp>
        <p:sp>
          <p:nvSpPr>
            <p:cNvPr id="391175" name="Line 10">
              <a:extLst>
                <a:ext uri="{FF2B5EF4-FFF2-40B4-BE49-F238E27FC236}">
                  <a16:creationId xmlns:a16="http://schemas.microsoft.com/office/drawing/2014/main" xmlns="" id="{2D828905-98BF-DE40-B9E4-52AEB53F10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160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1176" name="Rectangle 11">
              <a:extLst>
                <a:ext uri="{FF2B5EF4-FFF2-40B4-BE49-F238E27FC236}">
                  <a16:creationId xmlns:a16="http://schemas.microsoft.com/office/drawing/2014/main" xmlns="" id="{8F0DF29E-CCF4-6F46-8267-D309A0C27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439"/>
              <a:ext cx="576" cy="96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1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1177" name="Line 12">
              <a:extLst>
                <a:ext uri="{FF2B5EF4-FFF2-40B4-BE49-F238E27FC236}">
                  <a16:creationId xmlns:a16="http://schemas.microsoft.com/office/drawing/2014/main" xmlns="" id="{F9D8B4FD-AA93-DE41-8386-7CA75E850D0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360" y="2519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1178" name="Text Box 13">
              <a:extLst>
                <a:ext uri="{FF2B5EF4-FFF2-40B4-BE49-F238E27FC236}">
                  <a16:creationId xmlns:a16="http://schemas.microsoft.com/office/drawing/2014/main" xmlns="" id="{47886339-AF29-D543-A182-C488F940F2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952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Clock</a:t>
              </a:r>
            </a:p>
          </p:txBody>
        </p:sp>
        <p:sp>
          <p:nvSpPr>
            <p:cNvPr id="391179" name="Text Box 14">
              <a:extLst>
                <a:ext uri="{FF2B5EF4-FFF2-40B4-BE49-F238E27FC236}">
                  <a16:creationId xmlns:a16="http://schemas.microsoft.com/office/drawing/2014/main" xmlns="" id="{3C9F21D8-BDDD-2E40-93C7-D9B2EC964F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3057"/>
              <a:ext cx="6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upcount</a:t>
              </a:r>
            </a:p>
          </p:txBody>
        </p:sp>
        <p:sp>
          <p:nvSpPr>
            <p:cNvPr id="391180" name="Line 15">
              <a:extLst>
                <a:ext uri="{FF2B5EF4-FFF2-40B4-BE49-F238E27FC236}">
                  <a16:creationId xmlns:a16="http://schemas.microsoft.com/office/drawing/2014/main" xmlns="" id="{C4653495-7D56-E447-B990-F0DD6E8F7D3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304" y="28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1181" name="Line 16">
              <a:extLst>
                <a:ext uri="{FF2B5EF4-FFF2-40B4-BE49-F238E27FC236}">
                  <a16:creationId xmlns:a16="http://schemas.microsoft.com/office/drawing/2014/main" xmlns="" id="{A4F22D49-5239-6647-B5FB-50BE38AA45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2672"/>
              <a:ext cx="48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1182" name="Text Box 17">
              <a:extLst>
                <a:ext uri="{FF2B5EF4-FFF2-40B4-BE49-F238E27FC236}">
                  <a16:creationId xmlns:a16="http://schemas.microsoft.com/office/drawing/2014/main" xmlns="" id="{C7E1A862-39FE-7549-A145-F918973248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44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4</a:t>
              </a:r>
            </a:p>
          </p:txBody>
        </p:sp>
        <p:sp>
          <p:nvSpPr>
            <p:cNvPr id="391183" name="Text Box 18">
              <a:extLst>
                <a:ext uri="{FF2B5EF4-FFF2-40B4-BE49-F238E27FC236}">
                  <a16:creationId xmlns:a16="http://schemas.microsoft.com/office/drawing/2014/main" xmlns="" id="{415681A2-3AB9-0E46-8C6B-6A206ADA3E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0" y="3192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Resetn</a:t>
              </a:r>
            </a:p>
          </p:txBody>
        </p:sp>
        <p:sp>
          <p:nvSpPr>
            <p:cNvPr id="391184" name="Line 19">
              <a:extLst>
                <a:ext uri="{FF2B5EF4-FFF2-40B4-BE49-F238E27FC236}">
                  <a16:creationId xmlns:a16="http://schemas.microsoft.com/office/drawing/2014/main" xmlns="" id="{266AD238-A3FD-E94E-ACB8-574D73CAD2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350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1185" name="Oval 20">
              <a:extLst>
                <a:ext uri="{FF2B5EF4-FFF2-40B4-BE49-F238E27FC236}">
                  <a16:creationId xmlns:a16="http://schemas.microsoft.com/office/drawing/2014/main" xmlns="" id="{DDBF755E-4C5F-B74F-99D0-C374DC006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408"/>
              <a:ext cx="96" cy="9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1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0459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3" name="Text Box 2">
            <a:extLst>
              <a:ext uri="{FF2B5EF4-FFF2-40B4-BE49-F238E27FC236}">
                <a16:creationId xmlns:a16="http://schemas.microsoft.com/office/drawing/2014/main" xmlns="" id="{1164913C-9DDF-1148-BA5C-4CB4B46D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19200"/>
            <a:ext cx="6061075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ARCHITECTURE behavioral OF upcount _ar 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SIGNAL Count : UNSIGNED (3 DOWNTO 0)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BEGIN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PROCESS ( Clock, Resetn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BEGIN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IF Resetn = '0' THEN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Count &lt;= "0000"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ELSIF rising_edge(Clock) THEN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IF Enable = '1' THEN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	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Count &lt;= Count + 1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	END IF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	END IF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END PROCESS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	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Q &lt;= std_logic_vector(Count)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END behavioral ;</a:t>
            </a:r>
          </a:p>
        </p:txBody>
      </p:sp>
      <p:sp>
        <p:nvSpPr>
          <p:cNvPr id="392194" name="Text Box 3">
            <a:extLst>
              <a:ext uri="{FF2B5EF4-FFF2-40B4-BE49-F238E27FC236}">
                <a16:creationId xmlns:a16="http://schemas.microsoft.com/office/drawing/2014/main" xmlns="" id="{9D0CC13A-A0AB-F744-9812-E363046D5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14300"/>
            <a:ext cx="885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4-bit up-counter with asynchronous reset (2)</a:t>
            </a:r>
          </a:p>
        </p:txBody>
      </p:sp>
      <p:grpSp>
        <p:nvGrpSpPr>
          <p:cNvPr id="392195" name="Group 4">
            <a:extLst>
              <a:ext uri="{FF2B5EF4-FFF2-40B4-BE49-F238E27FC236}">
                <a16:creationId xmlns:a16="http://schemas.microsoft.com/office/drawing/2014/main" xmlns="" id="{B56C0752-A761-0444-9270-1CE1B8F5B355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3581400"/>
            <a:ext cx="2813050" cy="2514600"/>
            <a:chOff x="2064" y="2160"/>
            <a:chExt cx="1772" cy="1584"/>
          </a:xfrm>
        </p:grpSpPr>
        <p:grpSp>
          <p:nvGrpSpPr>
            <p:cNvPr id="392196" name="Group 5">
              <a:extLst>
                <a:ext uri="{FF2B5EF4-FFF2-40B4-BE49-F238E27FC236}">
                  <a16:creationId xmlns:a16="http://schemas.microsoft.com/office/drawing/2014/main" xmlns="" id="{BC0BC1BD-415E-E245-9A03-5F702EBDE3E4}"/>
                </a:ext>
              </a:extLst>
            </p:cNvPr>
            <p:cNvGrpSpPr>
              <a:grpSpLocks/>
            </p:cNvGrpSpPr>
            <p:nvPr/>
          </p:nvGrpSpPr>
          <p:grpSpPr bwMode="auto">
            <a:xfrm rot="5943736">
              <a:off x="2544" y="3008"/>
              <a:ext cx="96" cy="96"/>
              <a:chOff x="4464" y="3216"/>
              <a:chExt cx="96" cy="96"/>
            </a:xfrm>
          </p:grpSpPr>
          <p:sp>
            <p:nvSpPr>
              <p:cNvPr id="392210" name="Line 6">
                <a:extLst>
                  <a:ext uri="{FF2B5EF4-FFF2-40B4-BE49-F238E27FC236}">
                    <a16:creationId xmlns:a16="http://schemas.microsoft.com/office/drawing/2014/main" xmlns="" id="{CB215899-DF14-B14E-B625-D1AA805D5F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3216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92211" name="Line 7">
                <a:extLst>
                  <a:ext uri="{FF2B5EF4-FFF2-40B4-BE49-F238E27FC236}">
                    <a16:creationId xmlns:a16="http://schemas.microsoft.com/office/drawing/2014/main" xmlns="" id="{AA23738C-E196-4248-B99B-513237D0A5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12" y="3216"/>
                <a:ext cx="48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92197" name="Text Box 8">
              <a:extLst>
                <a:ext uri="{FF2B5EF4-FFF2-40B4-BE49-F238E27FC236}">
                  <a16:creationId xmlns:a16="http://schemas.microsoft.com/office/drawing/2014/main" xmlns="" id="{F02A9FC9-0225-374A-A87B-F41326DBF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64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Q</a:t>
              </a:r>
            </a:p>
          </p:txBody>
        </p:sp>
        <p:sp>
          <p:nvSpPr>
            <p:cNvPr id="392198" name="Text Box 9">
              <a:extLst>
                <a:ext uri="{FF2B5EF4-FFF2-40B4-BE49-F238E27FC236}">
                  <a16:creationId xmlns:a16="http://schemas.microsoft.com/office/drawing/2014/main" xmlns="" id="{2B62F69C-9606-BD4F-843A-9825DC0601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8" y="2432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Enable</a:t>
              </a:r>
            </a:p>
          </p:txBody>
        </p:sp>
        <p:sp>
          <p:nvSpPr>
            <p:cNvPr id="392199" name="Line 10">
              <a:extLst>
                <a:ext uri="{FF2B5EF4-FFF2-40B4-BE49-F238E27FC236}">
                  <a16:creationId xmlns:a16="http://schemas.microsoft.com/office/drawing/2014/main" xmlns="" id="{751B064F-7F01-D548-8129-78E9973C63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160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2200" name="Rectangle 11">
              <a:extLst>
                <a:ext uri="{FF2B5EF4-FFF2-40B4-BE49-F238E27FC236}">
                  <a16:creationId xmlns:a16="http://schemas.microsoft.com/office/drawing/2014/main" xmlns="" id="{9ED1927F-C711-8943-B9A7-AD98E82C0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439"/>
              <a:ext cx="576" cy="96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1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2201" name="Line 12">
              <a:extLst>
                <a:ext uri="{FF2B5EF4-FFF2-40B4-BE49-F238E27FC236}">
                  <a16:creationId xmlns:a16="http://schemas.microsoft.com/office/drawing/2014/main" xmlns="" id="{FB588A56-7C25-4741-A4D0-E7EADC4C35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3360" y="2519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2202" name="Text Box 13">
              <a:extLst>
                <a:ext uri="{FF2B5EF4-FFF2-40B4-BE49-F238E27FC236}">
                  <a16:creationId xmlns:a16="http://schemas.microsoft.com/office/drawing/2014/main" xmlns="" id="{344C8282-4248-5448-9127-2A3BB1CD44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952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Clock</a:t>
              </a:r>
            </a:p>
          </p:txBody>
        </p:sp>
        <p:sp>
          <p:nvSpPr>
            <p:cNvPr id="392203" name="Text Box 14">
              <a:extLst>
                <a:ext uri="{FF2B5EF4-FFF2-40B4-BE49-F238E27FC236}">
                  <a16:creationId xmlns:a16="http://schemas.microsoft.com/office/drawing/2014/main" xmlns="" id="{AA42CA4F-D772-0C4F-BF9C-6764291E3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3057"/>
              <a:ext cx="6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upcount</a:t>
              </a:r>
            </a:p>
          </p:txBody>
        </p:sp>
        <p:sp>
          <p:nvSpPr>
            <p:cNvPr id="392204" name="Line 15">
              <a:extLst>
                <a:ext uri="{FF2B5EF4-FFF2-40B4-BE49-F238E27FC236}">
                  <a16:creationId xmlns:a16="http://schemas.microsoft.com/office/drawing/2014/main" xmlns="" id="{A4A0178C-54FA-C047-BB6F-C9373CE0BF8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304" y="28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2205" name="Line 16">
              <a:extLst>
                <a:ext uri="{FF2B5EF4-FFF2-40B4-BE49-F238E27FC236}">
                  <a16:creationId xmlns:a16="http://schemas.microsoft.com/office/drawing/2014/main" xmlns="" id="{94C5F3AD-804D-044F-BE7B-848DA28A27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2672"/>
              <a:ext cx="48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2206" name="Text Box 17">
              <a:extLst>
                <a:ext uri="{FF2B5EF4-FFF2-40B4-BE49-F238E27FC236}">
                  <a16:creationId xmlns:a16="http://schemas.microsoft.com/office/drawing/2014/main" xmlns="" id="{0680BAE1-ED6A-9849-AB12-FB91E4460D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44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4</a:t>
              </a:r>
            </a:p>
          </p:txBody>
        </p:sp>
        <p:sp>
          <p:nvSpPr>
            <p:cNvPr id="392207" name="Text Box 18">
              <a:extLst>
                <a:ext uri="{FF2B5EF4-FFF2-40B4-BE49-F238E27FC236}">
                  <a16:creationId xmlns:a16="http://schemas.microsoft.com/office/drawing/2014/main" xmlns="" id="{1167A04D-6FB4-8C4D-9F61-EC98B4DBED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0" y="3192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402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  <a:cs typeface="+mn-cs"/>
                </a:rPr>
                <a:t>Resetn</a:t>
              </a:r>
            </a:p>
          </p:txBody>
        </p:sp>
        <p:sp>
          <p:nvSpPr>
            <p:cNvPr id="392208" name="Line 19">
              <a:extLst>
                <a:ext uri="{FF2B5EF4-FFF2-40B4-BE49-F238E27FC236}">
                  <a16:creationId xmlns:a16="http://schemas.microsoft.com/office/drawing/2014/main" xmlns="" id="{73247163-0FD9-8A40-AD84-CC5BE69143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350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2209" name="Oval 20">
              <a:extLst>
                <a:ext uri="{FF2B5EF4-FFF2-40B4-BE49-F238E27FC236}">
                  <a16:creationId xmlns:a16="http://schemas.microsoft.com/office/drawing/2014/main" xmlns="" id="{6F3357BA-7FFB-5043-A226-FD833F461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408"/>
              <a:ext cx="96" cy="9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1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402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17833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Footer Placeholder 1">
            <a:extLst>
              <a:ext uri="{FF2B5EF4-FFF2-40B4-BE49-F238E27FC236}">
                <a16:creationId xmlns:a16="http://schemas.microsoft.com/office/drawing/2014/main" xmlns="" id="{79B56413-3923-424A-A304-F0E0F74991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60418" name="Picture 2" descr="crii_application_large_change">
            <a:extLst>
              <a:ext uri="{FF2B5EF4-FFF2-40B4-BE49-F238E27FC236}">
                <a16:creationId xmlns:a16="http://schemas.microsoft.com/office/drawing/2014/main" xmlns="" id="{903796AA-25B9-1A44-B5ED-278E31993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19" name="Text Box 3">
            <a:extLst>
              <a:ext uri="{FF2B5EF4-FFF2-40B4-BE49-F238E27FC236}">
                <a16:creationId xmlns:a16="http://schemas.microsoft.com/office/drawing/2014/main" xmlns="" id="{05B9B6E9-BEED-D540-9905-491E0E908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3600" b="1"/>
              <a:t>Shift Registers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Footer Placeholder 3">
            <a:extLst>
              <a:ext uri="{FF2B5EF4-FFF2-40B4-BE49-F238E27FC236}">
                <a16:creationId xmlns:a16="http://schemas.microsoft.com/office/drawing/2014/main" xmlns="" id="{2831760D-491D-CF42-86A6-1406B9B54B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xmlns="" id="{F5521484-1FFC-5740-9D2C-180048DB7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Shift register – internal structure</a:t>
            </a:r>
          </a:p>
        </p:txBody>
      </p:sp>
      <p:grpSp>
        <p:nvGrpSpPr>
          <p:cNvPr id="61443" name="Group 3">
            <a:extLst>
              <a:ext uri="{FF2B5EF4-FFF2-40B4-BE49-F238E27FC236}">
                <a16:creationId xmlns:a16="http://schemas.microsoft.com/office/drawing/2014/main" xmlns="" id="{965CA9BE-29EA-3345-B8FA-EDF255A3D5DF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881313"/>
            <a:ext cx="914400" cy="914400"/>
            <a:chOff x="1104" y="3216"/>
            <a:chExt cx="576" cy="576"/>
          </a:xfrm>
        </p:grpSpPr>
        <p:sp>
          <p:nvSpPr>
            <p:cNvPr id="61498" name="Rectangle 4">
              <a:extLst>
                <a:ext uri="{FF2B5EF4-FFF2-40B4-BE49-F238E27FC236}">
                  <a16:creationId xmlns:a16="http://schemas.microsoft.com/office/drawing/2014/main" xmlns="" id="{3699FCBE-746E-624A-B9D5-AD56875C2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1499" name="Text Box 5">
              <a:extLst>
                <a:ext uri="{FF2B5EF4-FFF2-40B4-BE49-F238E27FC236}">
                  <a16:creationId xmlns:a16="http://schemas.microsoft.com/office/drawing/2014/main" xmlns="" id="{DCD7D761-2CA2-9B4B-9F42-CF8C55F44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4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1500" name="Text Box 6">
              <a:extLst>
                <a:ext uri="{FF2B5EF4-FFF2-40B4-BE49-F238E27FC236}">
                  <a16:creationId xmlns:a16="http://schemas.microsoft.com/office/drawing/2014/main" xmlns="" id="{E938C843-F9BD-D74E-B1A8-9E2FB6D07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249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1501" name="Line 7">
              <a:extLst>
                <a:ext uri="{FF2B5EF4-FFF2-40B4-BE49-F238E27FC236}">
                  <a16:creationId xmlns:a16="http://schemas.microsoft.com/office/drawing/2014/main" xmlns="" id="{68BA5487-0FF3-6B42-AF43-B85FA17CB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2" name="Line 8">
              <a:extLst>
                <a:ext uri="{FF2B5EF4-FFF2-40B4-BE49-F238E27FC236}">
                  <a16:creationId xmlns:a16="http://schemas.microsoft.com/office/drawing/2014/main" xmlns="" id="{00024733-21E1-BF4D-A299-8ACDDC5829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44" name="Text Box 9">
            <a:extLst>
              <a:ext uri="{FF2B5EF4-FFF2-40B4-BE49-F238E27FC236}">
                <a16:creationId xmlns:a16="http://schemas.microsoft.com/office/drawing/2014/main" xmlns="" id="{29F7E961-C2B0-CD43-8C04-7F3C1FE56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81300"/>
            <a:ext cx="51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/>
              <a:t>Sin</a:t>
            </a:r>
          </a:p>
        </p:txBody>
      </p:sp>
      <p:sp>
        <p:nvSpPr>
          <p:cNvPr id="61445" name="Text Box 10">
            <a:extLst>
              <a:ext uri="{FF2B5EF4-FFF2-40B4-BE49-F238E27FC236}">
                <a16:creationId xmlns:a16="http://schemas.microsoft.com/office/drawing/2014/main" xmlns="" id="{C1B6A30B-6052-AD40-9FD1-EC11DF44F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100" y="36576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/>
              <a:t>Clock</a:t>
            </a:r>
          </a:p>
        </p:txBody>
      </p:sp>
      <p:sp>
        <p:nvSpPr>
          <p:cNvPr id="61446" name="Line 11">
            <a:extLst>
              <a:ext uri="{FF2B5EF4-FFF2-40B4-BE49-F238E27FC236}">
                <a16:creationId xmlns:a16="http://schemas.microsoft.com/office/drawing/2014/main" xmlns="" id="{D44EA471-D787-024F-9EF6-2EFF2223CC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109913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7" name="Line 12">
            <a:extLst>
              <a:ext uri="{FF2B5EF4-FFF2-40B4-BE49-F238E27FC236}">
                <a16:creationId xmlns:a16="http://schemas.microsoft.com/office/drawing/2014/main" xmlns="" id="{60CCB62E-4C11-6E41-8AB8-A49BB7D9F8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3643313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8" name="Line 13">
            <a:extLst>
              <a:ext uri="{FF2B5EF4-FFF2-40B4-BE49-F238E27FC236}">
                <a16:creationId xmlns:a16="http://schemas.microsoft.com/office/drawing/2014/main" xmlns="" id="{7A9C746D-4346-9841-A79F-460D6FEEFC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6433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49" name="Group 14">
            <a:extLst>
              <a:ext uri="{FF2B5EF4-FFF2-40B4-BE49-F238E27FC236}">
                <a16:creationId xmlns:a16="http://schemas.microsoft.com/office/drawing/2014/main" xmlns="" id="{727857AF-0521-6548-822D-A95C0BC78B18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881313"/>
            <a:ext cx="914400" cy="914400"/>
            <a:chOff x="1104" y="3216"/>
            <a:chExt cx="576" cy="576"/>
          </a:xfrm>
        </p:grpSpPr>
        <p:sp>
          <p:nvSpPr>
            <p:cNvPr id="61493" name="Rectangle 15">
              <a:extLst>
                <a:ext uri="{FF2B5EF4-FFF2-40B4-BE49-F238E27FC236}">
                  <a16:creationId xmlns:a16="http://schemas.microsoft.com/office/drawing/2014/main" xmlns="" id="{BF5FB00D-527F-FB45-BC0A-A86416C56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1494" name="Text Box 16">
              <a:extLst>
                <a:ext uri="{FF2B5EF4-FFF2-40B4-BE49-F238E27FC236}">
                  <a16:creationId xmlns:a16="http://schemas.microsoft.com/office/drawing/2014/main" xmlns="" id="{A1615C18-67D2-934D-A0D9-7697CBE776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4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1495" name="Text Box 17">
              <a:extLst>
                <a:ext uri="{FF2B5EF4-FFF2-40B4-BE49-F238E27FC236}">
                  <a16:creationId xmlns:a16="http://schemas.microsoft.com/office/drawing/2014/main" xmlns="" id="{0EB778B4-FF1F-864D-967F-D581E7AE70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249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1496" name="Line 18">
              <a:extLst>
                <a:ext uri="{FF2B5EF4-FFF2-40B4-BE49-F238E27FC236}">
                  <a16:creationId xmlns:a16="http://schemas.microsoft.com/office/drawing/2014/main" xmlns="" id="{BAA3871C-0A53-F248-9839-F51B0FD17B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7" name="Line 19">
              <a:extLst>
                <a:ext uri="{FF2B5EF4-FFF2-40B4-BE49-F238E27FC236}">
                  <a16:creationId xmlns:a16="http://schemas.microsoft.com/office/drawing/2014/main" xmlns="" id="{5A19263B-F57E-8848-8E59-65ED4E5E2A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0" name="Line 20">
            <a:extLst>
              <a:ext uri="{FF2B5EF4-FFF2-40B4-BE49-F238E27FC236}">
                <a16:creationId xmlns:a16="http://schemas.microsoft.com/office/drawing/2014/main" xmlns="" id="{B412BDD3-4E29-D946-AC57-CD5317FA7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109913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1" name="Line 21">
            <a:extLst>
              <a:ext uri="{FF2B5EF4-FFF2-40B4-BE49-F238E27FC236}">
                <a16:creationId xmlns:a16="http://schemas.microsoft.com/office/drawing/2014/main" xmlns="" id="{CFA16591-1BB3-2448-ADBA-8A538B597D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3643313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22">
            <a:extLst>
              <a:ext uri="{FF2B5EF4-FFF2-40B4-BE49-F238E27FC236}">
                <a16:creationId xmlns:a16="http://schemas.microsoft.com/office/drawing/2014/main" xmlns="" id="{E7706A31-185A-1842-AB11-73082FCA3D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6433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53" name="Group 23">
            <a:extLst>
              <a:ext uri="{FF2B5EF4-FFF2-40B4-BE49-F238E27FC236}">
                <a16:creationId xmlns:a16="http://schemas.microsoft.com/office/drawing/2014/main" xmlns="" id="{8DAFDFE0-AF3E-5847-BA4A-5026488BD305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881313"/>
            <a:ext cx="914400" cy="914400"/>
            <a:chOff x="1104" y="3216"/>
            <a:chExt cx="576" cy="576"/>
          </a:xfrm>
        </p:grpSpPr>
        <p:sp>
          <p:nvSpPr>
            <p:cNvPr id="61488" name="Rectangle 24">
              <a:extLst>
                <a:ext uri="{FF2B5EF4-FFF2-40B4-BE49-F238E27FC236}">
                  <a16:creationId xmlns:a16="http://schemas.microsoft.com/office/drawing/2014/main" xmlns="" id="{0C3AECE4-109A-8047-9819-91FFE2EAA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1489" name="Text Box 25">
              <a:extLst>
                <a:ext uri="{FF2B5EF4-FFF2-40B4-BE49-F238E27FC236}">
                  <a16:creationId xmlns:a16="http://schemas.microsoft.com/office/drawing/2014/main" xmlns="" id="{68D0688C-5BB6-A641-B27F-2A38870D23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4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1490" name="Text Box 26">
              <a:extLst>
                <a:ext uri="{FF2B5EF4-FFF2-40B4-BE49-F238E27FC236}">
                  <a16:creationId xmlns:a16="http://schemas.microsoft.com/office/drawing/2014/main" xmlns="" id="{C6F50FCD-34D4-7A4B-9304-A31EAEADC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249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1491" name="Line 27">
              <a:extLst>
                <a:ext uri="{FF2B5EF4-FFF2-40B4-BE49-F238E27FC236}">
                  <a16:creationId xmlns:a16="http://schemas.microsoft.com/office/drawing/2014/main" xmlns="" id="{A0E74540-1341-4E4B-96B9-AC719E15A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2" name="Line 28">
              <a:extLst>
                <a:ext uri="{FF2B5EF4-FFF2-40B4-BE49-F238E27FC236}">
                  <a16:creationId xmlns:a16="http://schemas.microsoft.com/office/drawing/2014/main" xmlns="" id="{9662F999-5CC0-284D-8257-C07A2C5B74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4" name="Line 29">
            <a:extLst>
              <a:ext uri="{FF2B5EF4-FFF2-40B4-BE49-F238E27FC236}">
                <a16:creationId xmlns:a16="http://schemas.microsoft.com/office/drawing/2014/main" xmlns="" id="{9DD40724-D6F1-DA40-AE90-2C61327EB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109913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Line 30">
            <a:extLst>
              <a:ext uri="{FF2B5EF4-FFF2-40B4-BE49-F238E27FC236}">
                <a16:creationId xmlns:a16="http://schemas.microsoft.com/office/drawing/2014/main" xmlns="" id="{7D530D1B-33B9-844B-9BDD-6524CA8908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3643313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6" name="Line 31">
            <a:extLst>
              <a:ext uri="{FF2B5EF4-FFF2-40B4-BE49-F238E27FC236}">
                <a16:creationId xmlns:a16="http://schemas.microsoft.com/office/drawing/2014/main" xmlns="" id="{9EC90248-0511-F44A-B581-5CE707BDC7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6433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57" name="Group 32">
            <a:extLst>
              <a:ext uri="{FF2B5EF4-FFF2-40B4-BE49-F238E27FC236}">
                <a16:creationId xmlns:a16="http://schemas.microsoft.com/office/drawing/2014/main" xmlns="" id="{07300BA3-EA2B-9846-A947-09AC4590B509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2881313"/>
            <a:ext cx="914400" cy="914400"/>
            <a:chOff x="1104" y="3216"/>
            <a:chExt cx="576" cy="576"/>
          </a:xfrm>
        </p:grpSpPr>
        <p:sp>
          <p:nvSpPr>
            <p:cNvPr id="61483" name="Rectangle 33">
              <a:extLst>
                <a:ext uri="{FF2B5EF4-FFF2-40B4-BE49-F238E27FC236}">
                  <a16:creationId xmlns:a16="http://schemas.microsoft.com/office/drawing/2014/main" xmlns="" id="{2B3AB740-BC0D-9341-9494-89C2E6289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1484" name="Text Box 34">
              <a:extLst>
                <a:ext uri="{FF2B5EF4-FFF2-40B4-BE49-F238E27FC236}">
                  <a16:creationId xmlns:a16="http://schemas.microsoft.com/office/drawing/2014/main" xmlns="" id="{B9AF4D4C-9016-FF48-8975-95DB1EF13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4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1485" name="Text Box 35">
              <a:extLst>
                <a:ext uri="{FF2B5EF4-FFF2-40B4-BE49-F238E27FC236}">
                  <a16:creationId xmlns:a16="http://schemas.microsoft.com/office/drawing/2014/main" xmlns="" id="{F1DE3871-2163-204B-97EA-045A8F5BC3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249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1486" name="Line 36">
              <a:extLst>
                <a:ext uri="{FF2B5EF4-FFF2-40B4-BE49-F238E27FC236}">
                  <a16:creationId xmlns:a16="http://schemas.microsoft.com/office/drawing/2014/main" xmlns="" id="{EE0E5AFE-CC72-F648-9B2D-566D945B4D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7" name="Line 37">
              <a:extLst>
                <a:ext uri="{FF2B5EF4-FFF2-40B4-BE49-F238E27FC236}">
                  <a16:creationId xmlns:a16="http://schemas.microsoft.com/office/drawing/2014/main" xmlns="" id="{A098E3B5-30A9-BD44-8ED3-62342C17D2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8" name="Line 38">
            <a:extLst>
              <a:ext uri="{FF2B5EF4-FFF2-40B4-BE49-F238E27FC236}">
                <a16:creationId xmlns:a16="http://schemas.microsoft.com/office/drawing/2014/main" xmlns="" id="{43D6D512-7418-6E43-9338-6CABF125A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109913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9" name="Line 39">
            <a:extLst>
              <a:ext uri="{FF2B5EF4-FFF2-40B4-BE49-F238E27FC236}">
                <a16:creationId xmlns:a16="http://schemas.microsoft.com/office/drawing/2014/main" xmlns="" id="{E4DE15CB-ED57-F74D-97F3-03A110202B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3643313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0" name="Line 40">
            <a:extLst>
              <a:ext uri="{FF2B5EF4-FFF2-40B4-BE49-F238E27FC236}">
                <a16:creationId xmlns:a16="http://schemas.microsoft.com/office/drawing/2014/main" xmlns="" id="{9CEDF26D-2733-0F48-AD8B-4F1435D5A5F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6433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1" name="Line 41">
            <a:extLst>
              <a:ext uri="{FF2B5EF4-FFF2-40B4-BE49-F238E27FC236}">
                <a16:creationId xmlns:a16="http://schemas.microsoft.com/office/drawing/2014/main" xmlns="" id="{ADD03E0C-3B71-8E4D-98A1-E64E1D57B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109913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2" name="Line 42">
            <a:extLst>
              <a:ext uri="{FF2B5EF4-FFF2-40B4-BE49-F238E27FC236}">
                <a16:creationId xmlns:a16="http://schemas.microsoft.com/office/drawing/2014/main" xmlns="" id="{BB397C43-0CB6-1D40-A580-A9A07F319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024313"/>
            <a:ext cx="449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3" name="Line 43">
            <a:extLst>
              <a:ext uri="{FF2B5EF4-FFF2-40B4-BE49-F238E27FC236}">
                <a16:creationId xmlns:a16="http://schemas.microsoft.com/office/drawing/2014/main" xmlns="" id="{CF884117-B1FD-4B49-AA2B-2CD34C1205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2286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4" name="Line 44">
            <a:extLst>
              <a:ext uri="{FF2B5EF4-FFF2-40B4-BE49-F238E27FC236}">
                <a16:creationId xmlns:a16="http://schemas.microsoft.com/office/drawing/2014/main" xmlns="" id="{703C7AD3-F3AA-1D4C-9EC3-B7C3937406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1700" y="22733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5" name="Line 45">
            <a:extLst>
              <a:ext uri="{FF2B5EF4-FFF2-40B4-BE49-F238E27FC236}">
                <a16:creationId xmlns:a16="http://schemas.microsoft.com/office/drawing/2014/main" xmlns="" id="{1BD17935-B9B9-364D-9058-9E0FBADE47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2606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6" name="Line 46">
            <a:extLst>
              <a:ext uri="{FF2B5EF4-FFF2-40B4-BE49-F238E27FC236}">
                <a16:creationId xmlns:a16="http://schemas.microsoft.com/office/drawing/2014/main" xmlns="" id="{6BA397BB-5DD8-504B-BC53-7F326322C7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42200" y="22606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7" name="Text Box 47">
            <a:extLst>
              <a:ext uri="{FF2B5EF4-FFF2-40B4-BE49-F238E27FC236}">
                <a16:creationId xmlns:a16="http://schemas.microsoft.com/office/drawing/2014/main" xmlns="" id="{8CC01583-D9EE-CB41-BE7C-2FD2B5FC0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9050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Q(3)</a:t>
            </a:r>
          </a:p>
        </p:txBody>
      </p:sp>
      <p:sp>
        <p:nvSpPr>
          <p:cNvPr id="61468" name="Text Box 48">
            <a:extLst>
              <a:ext uri="{FF2B5EF4-FFF2-40B4-BE49-F238E27FC236}">
                <a16:creationId xmlns:a16="http://schemas.microsoft.com/office/drawing/2014/main" xmlns="" id="{8DD2DCEB-3013-164D-8528-2AFF7C160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900" y="18923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Q(2)</a:t>
            </a:r>
          </a:p>
        </p:txBody>
      </p:sp>
      <p:sp>
        <p:nvSpPr>
          <p:cNvPr id="61469" name="Text Box 49">
            <a:extLst>
              <a:ext uri="{FF2B5EF4-FFF2-40B4-BE49-F238E27FC236}">
                <a16:creationId xmlns:a16="http://schemas.microsoft.com/office/drawing/2014/main" xmlns="" id="{5B511065-56ED-7447-B2D1-81274116B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8796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Q(1)</a:t>
            </a:r>
          </a:p>
        </p:txBody>
      </p:sp>
      <p:sp>
        <p:nvSpPr>
          <p:cNvPr id="61470" name="Text Box 50">
            <a:extLst>
              <a:ext uri="{FF2B5EF4-FFF2-40B4-BE49-F238E27FC236}">
                <a16:creationId xmlns:a16="http://schemas.microsoft.com/office/drawing/2014/main" xmlns="" id="{07F3DE58-AE1C-B44D-A31B-AF47763EE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18796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Q(0)</a:t>
            </a:r>
          </a:p>
        </p:txBody>
      </p:sp>
      <p:sp>
        <p:nvSpPr>
          <p:cNvPr id="61471" name="Text Box 51">
            <a:extLst>
              <a:ext uri="{FF2B5EF4-FFF2-40B4-BE49-F238E27FC236}">
                <a16:creationId xmlns:a16="http://schemas.microsoft.com/office/drawing/2014/main" xmlns="" id="{941B4CAA-049C-714C-A70D-BEC8FECD7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205288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Enable</a:t>
            </a:r>
          </a:p>
        </p:txBody>
      </p:sp>
      <p:sp>
        <p:nvSpPr>
          <p:cNvPr id="61472" name="Line 52">
            <a:extLst>
              <a:ext uri="{FF2B5EF4-FFF2-40B4-BE49-F238E27FC236}">
                <a16:creationId xmlns:a16="http://schemas.microsoft.com/office/drawing/2014/main" xmlns="" id="{0B25DD9A-CDED-954F-AF15-3F95C0297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2100" y="4622800"/>
            <a:ext cx="5219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3" name="Line 53">
            <a:extLst>
              <a:ext uri="{FF2B5EF4-FFF2-40B4-BE49-F238E27FC236}">
                <a16:creationId xmlns:a16="http://schemas.microsoft.com/office/drawing/2014/main" xmlns="" id="{E66DDD0E-BC95-2A47-B1A2-0063CDC6E9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810000"/>
            <a:ext cx="0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4" name="Line 54">
            <a:extLst>
              <a:ext uri="{FF2B5EF4-FFF2-40B4-BE49-F238E27FC236}">
                <a16:creationId xmlns:a16="http://schemas.microsoft.com/office/drawing/2014/main" xmlns="" id="{6AA944DA-CF5B-884F-84E9-37F8EE81F9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810000"/>
            <a:ext cx="0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5" name="Line 55">
            <a:extLst>
              <a:ext uri="{FF2B5EF4-FFF2-40B4-BE49-F238E27FC236}">
                <a16:creationId xmlns:a16="http://schemas.microsoft.com/office/drawing/2014/main" xmlns="" id="{75A958FF-B779-9143-B4F9-812916536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5600" y="3810000"/>
            <a:ext cx="0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6" name="Line 56">
            <a:extLst>
              <a:ext uri="{FF2B5EF4-FFF2-40B4-BE49-F238E27FC236}">
                <a16:creationId xmlns:a16="http://schemas.microsoft.com/office/drawing/2014/main" xmlns="" id="{15D8EF49-76AC-2847-A3D6-B1D4C5B51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7973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7" name="Oval 57">
            <a:extLst>
              <a:ext uri="{FF2B5EF4-FFF2-40B4-BE49-F238E27FC236}">
                <a16:creationId xmlns:a16="http://schemas.microsoft.com/office/drawing/2014/main" xmlns="" id="{34F31413-6A08-C442-B147-B05FDFA91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3975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1478" name="Oval 58">
            <a:extLst>
              <a:ext uri="{FF2B5EF4-FFF2-40B4-BE49-F238E27FC236}">
                <a16:creationId xmlns:a16="http://schemas.microsoft.com/office/drawing/2014/main" xmlns="" id="{85B04A41-2BC4-ED4C-B3E3-E8A326126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700" y="39878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1479" name="Oval 59">
            <a:extLst>
              <a:ext uri="{FF2B5EF4-FFF2-40B4-BE49-F238E27FC236}">
                <a16:creationId xmlns:a16="http://schemas.microsoft.com/office/drawing/2014/main" xmlns="" id="{9FAFD74F-7A08-0344-BB14-79E3B82F7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6300" y="3975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1480" name="Oval 60">
            <a:extLst>
              <a:ext uri="{FF2B5EF4-FFF2-40B4-BE49-F238E27FC236}">
                <a16:creationId xmlns:a16="http://schemas.microsoft.com/office/drawing/2014/main" xmlns="" id="{25ACE87C-7B09-5847-BD20-06D8725E5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4572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1481" name="Oval 61">
            <a:extLst>
              <a:ext uri="{FF2B5EF4-FFF2-40B4-BE49-F238E27FC236}">
                <a16:creationId xmlns:a16="http://schemas.microsoft.com/office/drawing/2014/main" xmlns="" id="{C162F489-4A7F-F142-816F-10E68F544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45847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1482" name="Oval 62">
            <a:extLst>
              <a:ext uri="{FF2B5EF4-FFF2-40B4-BE49-F238E27FC236}">
                <a16:creationId xmlns:a16="http://schemas.microsoft.com/office/drawing/2014/main" xmlns="" id="{B9D43B49-4DB0-4848-B957-0B54D7630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00" y="4572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Footer Placeholder 3">
            <a:extLst>
              <a:ext uri="{FF2B5EF4-FFF2-40B4-BE49-F238E27FC236}">
                <a16:creationId xmlns:a16="http://schemas.microsoft.com/office/drawing/2014/main" xmlns="" id="{D6C8C22F-815E-0348-9926-B6C5703E2F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xmlns="" id="{CEDCC80D-71CF-FF41-B59C-342C6BC056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Shift Register With Parallel Load</a:t>
            </a:r>
          </a:p>
        </p:txBody>
      </p:sp>
      <p:sp>
        <p:nvSpPr>
          <p:cNvPr id="62467" name="Text Box 3">
            <a:extLst>
              <a:ext uri="{FF2B5EF4-FFF2-40B4-BE49-F238E27FC236}">
                <a16:creationId xmlns:a16="http://schemas.microsoft.com/office/drawing/2014/main" xmlns="" id="{66900B28-EBF0-CA4A-9450-0CB19DA99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9050" y="167640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/>
              <a:t>D(3)</a:t>
            </a:r>
          </a:p>
        </p:txBody>
      </p:sp>
      <p:grpSp>
        <p:nvGrpSpPr>
          <p:cNvPr id="62468" name="Group 4">
            <a:extLst>
              <a:ext uri="{FF2B5EF4-FFF2-40B4-BE49-F238E27FC236}">
                <a16:creationId xmlns:a16="http://schemas.microsoft.com/office/drawing/2014/main" xmlns="" id="{36C8005F-754C-3C4C-8804-E8E1BE1DDE19}"/>
              </a:ext>
            </a:extLst>
          </p:cNvPr>
          <p:cNvGrpSpPr>
            <a:grpSpLocks/>
          </p:cNvGrpSpPr>
          <p:nvPr/>
        </p:nvGrpSpPr>
        <p:grpSpPr bwMode="auto">
          <a:xfrm>
            <a:off x="1495425" y="2667000"/>
            <a:ext cx="838200" cy="1128713"/>
            <a:chOff x="1104" y="3216"/>
            <a:chExt cx="591" cy="576"/>
          </a:xfrm>
        </p:grpSpPr>
        <p:sp>
          <p:nvSpPr>
            <p:cNvPr id="62573" name="Rectangle 5">
              <a:extLst>
                <a:ext uri="{FF2B5EF4-FFF2-40B4-BE49-F238E27FC236}">
                  <a16:creationId xmlns:a16="http://schemas.microsoft.com/office/drawing/2014/main" xmlns="" id="{309A51AC-4A9E-E24C-BB6A-CA0C63560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2574" name="Text Box 6">
              <a:extLst>
                <a:ext uri="{FF2B5EF4-FFF2-40B4-BE49-F238E27FC236}">
                  <a16:creationId xmlns:a16="http://schemas.microsoft.com/office/drawing/2014/main" xmlns="" id="{9BC6AA72-DF59-DA48-A74C-78700C72B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49"/>
              <a:ext cx="246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2575" name="Text Box 7">
              <a:extLst>
                <a:ext uri="{FF2B5EF4-FFF2-40B4-BE49-F238E27FC236}">
                  <a16:creationId xmlns:a16="http://schemas.microsoft.com/office/drawing/2014/main" xmlns="" id="{14D87598-2F37-BC42-90CC-A778996E04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249"/>
              <a:ext cx="255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2576" name="Line 8">
              <a:extLst>
                <a:ext uri="{FF2B5EF4-FFF2-40B4-BE49-F238E27FC236}">
                  <a16:creationId xmlns:a16="http://schemas.microsoft.com/office/drawing/2014/main" xmlns="" id="{7B772A76-37C0-B841-8A76-078157637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77" name="Line 9">
              <a:extLst>
                <a:ext uri="{FF2B5EF4-FFF2-40B4-BE49-F238E27FC236}">
                  <a16:creationId xmlns:a16="http://schemas.microsoft.com/office/drawing/2014/main" xmlns="" id="{50137C69-7F6F-6E4C-B1F8-15B72818C1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69" name="Text Box 10">
            <a:extLst>
              <a:ext uri="{FF2B5EF4-FFF2-40B4-BE49-F238E27FC236}">
                <a16:creationId xmlns:a16="http://schemas.microsoft.com/office/drawing/2014/main" xmlns="" id="{ED713B7B-B83A-5049-B8A8-225CC5A54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36576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/>
              <a:t>Clock</a:t>
            </a:r>
          </a:p>
        </p:txBody>
      </p:sp>
      <p:sp>
        <p:nvSpPr>
          <p:cNvPr id="62470" name="Line 11">
            <a:extLst>
              <a:ext uri="{FF2B5EF4-FFF2-40B4-BE49-F238E27FC236}">
                <a16:creationId xmlns:a16="http://schemas.microsoft.com/office/drawing/2014/main" xmlns="" id="{07799957-C231-0C4A-ACB4-C41DB9DAD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3963" y="5029200"/>
            <a:ext cx="5710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1" name="Text Box 12">
            <a:extLst>
              <a:ext uri="{FF2B5EF4-FFF2-40B4-BE49-F238E27FC236}">
                <a16:creationId xmlns:a16="http://schemas.microsoft.com/office/drawing/2014/main" xmlns="" id="{5D6C1DBB-E2DF-BA4A-B567-A79D88149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8" y="5241925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Enable</a:t>
            </a:r>
          </a:p>
        </p:txBody>
      </p:sp>
      <p:sp>
        <p:nvSpPr>
          <p:cNvPr id="62472" name="Line 13">
            <a:extLst>
              <a:ext uri="{FF2B5EF4-FFF2-40B4-BE49-F238E27FC236}">
                <a16:creationId xmlns:a16="http://schemas.microsoft.com/office/drawing/2014/main" xmlns="" id="{1BF511D5-18E6-C14E-8CAA-1BC8B3FC9A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650" y="5486400"/>
            <a:ext cx="67373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3" name="Line 14">
            <a:extLst>
              <a:ext uri="{FF2B5EF4-FFF2-40B4-BE49-F238E27FC236}">
                <a16:creationId xmlns:a16="http://schemas.microsoft.com/office/drawing/2014/main" xmlns="" id="{42AB3EE4-32F8-AB47-B40E-7163D4F6D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3413" y="3810000"/>
            <a:ext cx="0" cy="168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4" name="Text Box 15">
            <a:extLst>
              <a:ext uri="{FF2B5EF4-FFF2-40B4-BE49-F238E27FC236}">
                <a16:creationId xmlns:a16="http://schemas.microsoft.com/office/drawing/2014/main" xmlns="" id="{4472F0CD-4376-4148-958D-DBC4BA7E5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2043113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/>
              <a:t>Sin</a:t>
            </a:r>
          </a:p>
        </p:txBody>
      </p:sp>
      <p:sp>
        <p:nvSpPr>
          <p:cNvPr id="62475" name="AutoShape 16">
            <a:extLst>
              <a:ext uri="{FF2B5EF4-FFF2-40B4-BE49-F238E27FC236}">
                <a16:creationId xmlns:a16="http://schemas.microsoft.com/office/drawing/2014/main" xmlns="" id="{FF499C88-E731-4744-BD40-2390CC29566E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78644" y="1907382"/>
            <a:ext cx="609600" cy="27146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7">
            <a:extLst>
              <a:ext uri="{FF2B5EF4-FFF2-40B4-BE49-F238E27FC236}">
                <a16:creationId xmlns:a16="http://schemas.microsoft.com/office/drawing/2014/main" xmlns="" id="{D37B61DC-3FC9-1A43-AE87-FCC7FC0E30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9175" y="2043113"/>
            <a:ext cx="27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7" name="Line 18">
            <a:extLst>
              <a:ext uri="{FF2B5EF4-FFF2-40B4-BE49-F238E27FC236}">
                <a16:creationId xmlns:a16="http://schemas.microsoft.com/office/drawing/2014/main" xmlns="" id="{073FCD5A-68AC-9C41-B9A8-8C0E0F8FF611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753269" y="2582069"/>
            <a:ext cx="1081087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8" name="Line 19">
            <a:extLst>
              <a:ext uri="{FF2B5EF4-FFF2-40B4-BE49-F238E27FC236}">
                <a16:creationId xmlns:a16="http://schemas.microsoft.com/office/drawing/2014/main" xmlns="" id="{3D7237B5-D826-B540-A044-4A8D418BA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663" y="1890713"/>
            <a:ext cx="27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Line 20">
            <a:extLst>
              <a:ext uri="{FF2B5EF4-FFF2-40B4-BE49-F238E27FC236}">
                <a16:creationId xmlns:a16="http://schemas.microsoft.com/office/drawing/2014/main" xmlns="" id="{7C748223-F3AE-3643-8663-84FAEB6475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663" y="2271713"/>
            <a:ext cx="27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0" name="Line 21">
            <a:extLst>
              <a:ext uri="{FF2B5EF4-FFF2-40B4-BE49-F238E27FC236}">
                <a16:creationId xmlns:a16="http://schemas.microsoft.com/office/drawing/2014/main" xmlns="" id="{DC91E5E3-F87E-9741-9E8D-52D445F5D167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1292225" y="3124200"/>
            <a:ext cx="20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481" name="Group 22">
            <a:extLst>
              <a:ext uri="{FF2B5EF4-FFF2-40B4-BE49-F238E27FC236}">
                <a16:creationId xmlns:a16="http://schemas.microsoft.com/office/drawing/2014/main" xmlns="" id="{D8870E52-C307-D940-AC39-19F57733974B}"/>
              </a:ext>
            </a:extLst>
          </p:cNvPr>
          <p:cNvGrpSpPr>
            <a:grpSpLocks/>
          </p:cNvGrpSpPr>
          <p:nvPr/>
        </p:nvGrpSpPr>
        <p:grpSpPr bwMode="auto">
          <a:xfrm>
            <a:off x="1223963" y="3657600"/>
            <a:ext cx="271462" cy="1371600"/>
            <a:chOff x="1200" y="2304"/>
            <a:chExt cx="192" cy="864"/>
          </a:xfrm>
        </p:grpSpPr>
        <p:sp>
          <p:nvSpPr>
            <p:cNvPr id="62571" name="Line 23">
              <a:extLst>
                <a:ext uri="{FF2B5EF4-FFF2-40B4-BE49-F238E27FC236}">
                  <a16:creationId xmlns:a16="http://schemas.microsoft.com/office/drawing/2014/main" xmlns="" id="{61F04914-33DD-1441-82A0-1CF963310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2304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72" name="Line 24">
              <a:extLst>
                <a:ext uri="{FF2B5EF4-FFF2-40B4-BE49-F238E27FC236}">
                  <a16:creationId xmlns:a16="http://schemas.microsoft.com/office/drawing/2014/main" xmlns="" id="{FD0A7602-26EE-584E-B0A5-CDE35AAAA1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304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82" name="Text Box 25">
            <a:extLst>
              <a:ext uri="{FF2B5EF4-FFF2-40B4-BE49-F238E27FC236}">
                <a16:creationId xmlns:a16="http://schemas.microsoft.com/office/drawing/2014/main" xmlns="" id="{80CF8E35-7823-A044-A87F-285A755F1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525" y="2209800"/>
            <a:ext cx="163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pl-PL" altLang="en-US" sz="1800"/>
          </a:p>
        </p:txBody>
      </p:sp>
      <p:sp>
        <p:nvSpPr>
          <p:cNvPr id="62483" name="AutoShape 26">
            <a:extLst>
              <a:ext uri="{FF2B5EF4-FFF2-40B4-BE49-F238E27FC236}">
                <a16:creationId xmlns:a16="http://schemas.microsoft.com/office/drawing/2014/main" xmlns="" id="{4254EEE4-5F92-5045-AF7B-C7AD08A25FA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552700" y="2073275"/>
            <a:ext cx="609600" cy="27305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4" name="Line 27">
            <a:extLst>
              <a:ext uri="{FF2B5EF4-FFF2-40B4-BE49-F238E27FC236}">
                <a16:creationId xmlns:a16="http://schemas.microsoft.com/office/drawing/2014/main" xmlns="" id="{AD4285C4-762A-694C-A08E-667F283F11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4025" y="2209800"/>
            <a:ext cx="2714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5" name="Line 28">
            <a:extLst>
              <a:ext uri="{FF2B5EF4-FFF2-40B4-BE49-F238E27FC236}">
                <a16:creationId xmlns:a16="http://schemas.microsoft.com/office/drawing/2014/main" xmlns="" id="{76C7DA3E-FBB0-8C4C-AFD4-CC73CFC979A0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2960688" y="25146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6" name="Line 29">
            <a:extLst>
              <a:ext uri="{FF2B5EF4-FFF2-40B4-BE49-F238E27FC236}">
                <a16:creationId xmlns:a16="http://schemas.microsoft.com/office/drawing/2014/main" xmlns="" id="{B068B5A6-F968-0840-BF26-BCE69EEFA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9513" y="2057400"/>
            <a:ext cx="2714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7" name="Line 30">
            <a:extLst>
              <a:ext uri="{FF2B5EF4-FFF2-40B4-BE49-F238E27FC236}">
                <a16:creationId xmlns:a16="http://schemas.microsoft.com/office/drawing/2014/main" xmlns="" id="{C9BADA4B-891D-CD43-9C1A-E33E6B4CB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6813" y="2438400"/>
            <a:ext cx="2841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8" name="Text Box 31">
            <a:extLst>
              <a:ext uri="{FF2B5EF4-FFF2-40B4-BE49-F238E27FC236}">
                <a16:creationId xmlns:a16="http://schemas.microsoft.com/office/drawing/2014/main" xmlns="" id="{954E042D-EA7C-5E49-AA6F-D49533219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1843088"/>
            <a:ext cx="628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/>
              <a:t>D(2)</a:t>
            </a:r>
          </a:p>
        </p:txBody>
      </p:sp>
      <p:sp>
        <p:nvSpPr>
          <p:cNvPr id="62489" name="Line 32">
            <a:extLst>
              <a:ext uri="{FF2B5EF4-FFF2-40B4-BE49-F238E27FC236}">
                <a16:creationId xmlns:a16="http://schemas.microsoft.com/office/drawing/2014/main" xmlns="" id="{7E8ADA29-B85D-0842-9120-2AD8C2515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2988" y="2895600"/>
            <a:ext cx="136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490" name="Group 33">
            <a:extLst>
              <a:ext uri="{FF2B5EF4-FFF2-40B4-BE49-F238E27FC236}">
                <a16:creationId xmlns:a16="http://schemas.microsoft.com/office/drawing/2014/main" xmlns="" id="{499FFCC5-9A25-B142-B628-5A6D78C721D6}"/>
              </a:ext>
            </a:extLst>
          </p:cNvPr>
          <p:cNvGrpSpPr>
            <a:grpSpLocks/>
          </p:cNvGrpSpPr>
          <p:nvPr/>
        </p:nvGrpSpPr>
        <p:grpSpPr bwMode="auto">
          <a:xfrm>
            <a:off x="3400425" y="2681288"/>
            <a:ext cx="836613" cy="1128712"/>
            <a:chOff x="1103" y="3216"/>
            <a:chExt cx="590" cy="576"/>
          </a:xfrm>
        </p:grpSpPr>
        <p:sp>
          <p:nvSpPr>
            <p:cNvPr id="62566" name="Rectangle 34">
              <a:extLst>
                <a:ext uri="{FF2B5EF4-FFF2-40B4-BE49-F238E27FC236}">
                  <a16:creationId xmlns:a16="http://schemas.microsoft.com/office/drawing/2014/main" xmlns="" id="{B246C621-20FC-3B49-9F65-AC0E38CB4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2567" name="Text Box 35">
              <a:extLst>
                <a:ext uri="{FF2B5EF4-FFF2-40B4-BE49-F238E27FC236}">
                  <a16:creationId xmlns:a16="http://schemas.microsoft.com/office/drawing/2014/main" xmlns="" id="{F909ACF9-B3CB-DE40-90BC-2FF69F76F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" y="3249"/>
              <a:ext cx="246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2568" name="Text Box 36">
              <a:extLst>
                <a:ext uri="{FF2B5EF4-FFF2-40B4-BE49-F238E27FC236}">
                  <a16:creationId xmlns:a16="http://schemas.microsoft.com/office/drawing/2014/main" xmlns="" id="{A8C62C2F-1843-574C-8A9D-2BE011002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7" y="3249"/>
              <a:ext cx="256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2569" name="Line 37">
              <a:extLst>
                <a:ext uri="{FF2B5EF4-FFF2-40B4-BE49-F238E27FC236}">
                  <a16:creationId xmlns:a16="http://schemas.microsoft.com/office/drawing/2014/main" xmlns="" id="{D79DA004-9AA6-FE48-AA23-F863F8200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70" name="Line 38">
              <a:extLst>
                <a:ext uri="{FF2B5EF4-FFF2-40B4-BE49-F238E27FC236}">
                  <a16:creationId xmlns:a16="http://schemas.microsoft.com/office/drawing/2014/main" xmlns="" id="{4586F41E-0FF7-4F46-9388-2476D173A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91" name="Line 39">
            <a:extLst>
              <a:ext uri="{FF2B5EF4-FFF2-40B4-BE49-F238E27FC236}">
                <a16:creationId xmlns:a16="http://schemas.microsoft.com/office/drawing/2014/main" xmlns="" id="{3EE6EEB8-94F2-9047-A859-0E5B7920A5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5488" y="2819400"/>
            <a:ext cx="136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492" name="Group 40">
            <a:extLst>
              <a:ext uri="{FF2B5EF4-FFF2-40B4-BE49-F238E27FC236}">
                <a16:creationId xmlns:a16="http://schemas.microsoft.com/office/drawing/2014/main" xmlns="" id="{8E23575C-4D40-A240-AAC4-53D52E0BC255}"/>
              </a:ext>
            </a:extLst>
          </p:cNvPr>
          <p:cNvGrpSpPr>
            <a:grpSpLocks/>
          </p:cNvGrpSpPr>
          <p:nvPr/>
        </p:nvGrpSpPr>
        <p:grpSpPr bwMode="auto">
          <a:xfrm>
            <a:off x="3128963" y="3657600"/>
            <a:ext cx="273050" cy="1371600"/>
            <a:chOff x="1200" y="2304"/>
            <a:chExt cx="192" cy="864"/>
          </a:xfrm>
        </p:grpSpPr>
        <p:sp>
          <p:nvSpPr>
            <p:cNvPr id="62564" name="Line 41">
              <a:extLst>
                <a:ext uri="{FF2B5EF4-FFF2-40B4-BE49-F238E27FC236}">
                  <a16:creationId xmlns:a16="http://schemas.microsoft.com/office/drawing/2014/main" xmlns="" id="{867EF694-98A7-8444-A507-3FAA7F0A89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2304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65" name="Line 42">
              <a:extLst>
                <a:ext uri="{FF2B5EF4-FFF2-40B4-BE49-F238E27FC236}">
                  <a16:creationId xmlns:a16="http://schemas.microsoft.com/office/drawing/2014/main" xmlns="" id="{9371B538-551A-F841-BB28-C0EDE2040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304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93" name="Line 43">
            <a:extLst>
              <a:ext uri="{FF2B5EF4-FFF2-40B4-BE49-F238E27FC236}">
                <a16:creationId xmlns:a16="http://schemas.microsoft.com/office/drawing/2014/main" xmlns="" id="{31850A24-299B-AD4B-AA04-E881B6032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3338" y="38100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4" name="Line 44">
            <a:extLst>
              <a:ext uri="{FF2B5EF4-FFF2-40B4-BE49-F238E27FC236}">
                <a16:creationId xmlns:a16="http://schemas.microsoft.com/office/drawing/2014/main" xmlns="" id="{BD6547D8-559E-854B-9A46-3734370B662F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4130675" y="2654300"/>
            <a:ext cx="48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5" name="Text Box 45">
            <a:extLst>
              <a:ext uri="{FF2B5EF4-FFF2-40B4-BE49-F238E27FC236}">
                <a16:creationId xmlns:a16="http://schemas.microsoft.com/office/drawing/2014/main" xmlns="" id="{C8AA04D8-AF43-E345-A2AA-4CD7AC75C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988" y="2195513"/>
            <a:ext cx="1635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pl-PL" altLang="en-US" sz="1800"/>
          </a:p>
        </p:txBody>
      </p:sp>
      <p:sp>
        <p:nvSpPr>
          <p:cNvPr id="62496" name="AutoShape 46">
            <a:extLst>
              <a:ext uri="{FF2B5EF4-FFF2-40B4-BE49-F238E27FC236}">
                <a16:creationId xmlns:a16="http://schemas.microsoft.com/office/drawing/2014/main" xmlns="" id="{1696F01E-FDB6-8040-8D31-6FCDA9FDD32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475957" y="2059781"/>
            <a:ext cx="609600" cy="2714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7" name="Line 47">
            <a:extLst>
              <a:ext uri="{FF2B5EF4-FFF2-40B4-BE49-F238E27FC236}">
                <a16:creationId xmlns:a16="http://schemas.microsoft.com/office/drawing/2014/main" xmlns="" id="{8871B6A7-10EB-0349-916A-07C957D058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6488" y="2195513"/>
            <a:ext cx="27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8" name="Line 48">
            <a:extLst>
              <a:ext uri="{FF2B5EF4-FFF2-40B4-BE49-F238E27FC236}">
                <a16:creationId xmlns:a16="http://schemas.microsoft.com/office/drawing/2014/main" xmlns="" id="{C229CD7A-FFE0-0D4A-BB66-A10C10F040E7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4884738" y="2500313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9" name="Line 49">
            <a:extLst>
              <a:ext uri="{FF2B5EF4-FFF2-40B4-BE49-F238E27FC236}">
                <a16:creationId xmlns:a16="http://schemas.microsoft.com/office/drawing/2014/main" xmlns="" id="{B6629016-4246-9349-9569-F04738D13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1975" y="2043113"/>
            <a:ext cx="27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00" name="Line 50">
            <a:extLst>
              <a:ext uri="{FF2B5EF4-FFF2-40B4-BE49-F238E27FC236}">
                <a16:creationId xmlns:a16="http://schemas.microsoft.com/office/drawing/2014/main" xmlns="" id="{AB379AAE-DFD6-A04B-961D-84052E9E11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1975" y="2424113"/>
            <a:ext cx="27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01" name="Text Box 51">
            <a:extLst>
              <a:ext uri="{FF2B5EF4-FFF2-40B4-BE49-F238E27FC236}">
                <a16:creationId xmlns:a16="http://schemas.microsoft.com/office/drawing/2014/main" xmlns="" id="{50DF20AC-7F5E-7446-B22E-9F9E79558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1828800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/>
              <a:t>D(1)</a:t>
            </a:r>
          </a:p>
        </p:txBody>
      </p:sp>
      <p:sp>
        <p:nvSpPr>
          <p:cNvPr id="62502" name="Line 52">
            <a:extLst>
              <a:ext uri="{FF2B5EF4-FFF2-40B4-BE49-F238E27FC236}">
                <a16:creationId xmlns:a16="http://schemas.microsoft.com/office/drawing/2014/main" xmlns="" id="{0FE638DE-3F30-9A4B-A901-546D31A41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35450" y="2881313"/>
            <a:ext cx="136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503" name="Group 53">
            <a:extLst>
              <a:ext uri="{FF2B5EF4-FFF2-40B4-BE49-F238E27FC236}">
                <a16:creationId xmlns:a16="http://schemas.microsoft.com/office/drawing/2014/main" xmlns="" id="{EC08482D-3C56-2A48-A03E-8DD86507AAAB}"/>
              </a:ext>
            </a:extLst>
          </p:cNvPr>
          <p:cNvGrpSpPr>
            <a:grpSpLocks/>
          </p:cNvGrpSpPr>
          <p:nvPr/>
        </p:nvGrpSpPr>
        <p:grpSpPr bwMode="auto">
          <a:xfrm>
            <a:off x="5326063" y="2667000"/>
            <a:ext cx="836612" cy="1128713"/>
            <a:chOff x="1104" y="3216"/>
            <a:chExt cx="590" cy="576"/>
          </a:xfrm>
        </p:grpSpPr>
        <p:sp>
          <p:nvSpPr>
            <p:cNvPr id="62559" name="Rectangle 54">
              <a:extLst>
                <a:ext uri="{FF2B5EF4-FFF2-40B4-BE49-F238E27FC236}">
                  <a16:creationId xmlns:a16="http://schemas.microsoft.com/office/drawing/2014/main" xmlns="" id="{D2BF5EF2-A2A7-684A-9C44-D998B436C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2560" name="Text Box 55">
              <a:extLst>
                <a:ext uri="{FF2B5EF4-FFF2-40B4-BE49-F238E27FC236}">
                  <a16:creationId xmlns:a16="http://schemas.microsoft.com/office/drawing/2014/main" xmlns="" id="{9BDFFF6E-D2E0-EF42-902F-C31A0A6EA3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49"/>
              <a:ext cx="24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2561" name="Text Box 56">
              <a:extLst>
                <a:ext uri="{FF2B5EF4-FFF2-40B4-BE49-F238E27FC236}">
                  <a16:creationId xmlns:a16="http://schemas.microsoft.com/office/drawing/2014/main" xmlns="" id="{543D71D6-0B06-4C49-A95B-882DC6F079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9" y="3249"/>
              <a:ext cx="255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2562" name="Line 57">
              <a:extLst>
                <a:ext uri="{FF2B5EF4-FFF2-40B4-BE49-F238E27FC236}">
                  <a16:creationId xmlns:a16="http://schemas.microsoft.com/office/drawing/2014/main" xmlns="" id="{5BA012AE-A5C3-AE46-A7CA-67AE34BC7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63" name="Line 58">
              <a:extLst>
                <a:ext uri="{FF2B5EF4-FFF2-40B4-BE49-F238E27FC236}">
                  <a16:creationId xmlns:a16="http://schemas.microsoft.com/office/drawing/2014/main" xmlns="" id="{450451E7-FC9F-294C-840A-5FBF112E0B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504" name="Line 59">
            <a:extLst>
              <a:ext uri="{FF2B5EF4-FFF2-40B4-BE49-F238E27FC236}">
                <a16:creationId xmlns:a16="http://schemas.microsoft.com/office/drawing/2014/main" xmlns="" id="{1ACF8EE2-2EF4-D448-8548-579903C1A8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9538" y="2805113"/>
            <a:ext cx="136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505" name="Group 60">
            <a:extLst>
              <a:ext uri="{FF2B5EF4-FFF2-40B4-BE49-F238E27FC236}">
                <a16:creationId xmlns:a16="http://schemas.microsoft.com/office/drawing/2014/main" xmlns="" id="{100565B7-C6B5-804B-A164-C646EE327CA0}"/>
              </a:ext>
            </a:extLst>
          </p:cNvPr>
          <p:cNvGrpSpPr>
            <a:grpSpLocks/>
          </p:cNvGrpSpPr>
          <p:nvPr/>
        </p:nvGrpSpPr>
        <p:grpSpPr bwMode="auto">
          <a:xfrm>
            <a:off x="5053013" y="3643313"/>
            <a:ext cx="273050" cy="1371600"/>
            <a:chOff x="1200" y="2304"/>
            <a:chExt cx="192" cy="864"/>
          </a:xfrm>
        </p:grpSpPr>
        <p:sp>
          <p:nvSpPr>
            <p:cNvPr id="62557" name="Line 61">
              <a:extLst>
                <a:ext uri="{FF2B5EF4-FFF2-40B4-BE49-F238E27FC236}">
                  <a16:creationId xmlns:a16="http://schemas.microsoft.com/office/drawing/2014/main" xmlns="" id="{6D840033-4A1C-474D-99FA-A1C92A9432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2304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58" name="Line 62">
              <a:extLst>
                <a:ext uri="{FF2B5EF4-FFF2-40B4-BE49-F238E27FC236}">
                  <a16:creationId xmlns:a16="http://schemas.microsoft.com/office/drawing/2014/main" xmlns="" id="{60C0A847-62AE-2142-9228-709637978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304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506" name="Line 63">
            <a:extLst>
              <a:ext uri="{FF2B5EF4-FFF2-40B4-BE49-F238E27FC236}">
                <a16:creationId xmlns:a16="http://schemas.microsoft.com/office/drawing/2014/main" xmlns="" id="{F79C8E4E-3DF3-2944-8A15-CD8F368B3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7388" y="3795713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07" name="Line 64">
            <a:extLst>
              <a:ext uri="{FF2B5EF4-FFF2-40B4-BE49-F238E27FC236}">
                <a16:creationId xmlns:a16="http://schemas.microsoft.com/office/drawing/2014/main" xmlns="" id="{886D6196-DB42-164A-B634-00B0A85ED607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2220913" y="2667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08" name="Line 65">
            <a:extLst>
              <a:ext uri="{FF2B5EF4-FFF2-40B4-BE49-F238E27FC236}">
                <a16:creationId xmlns:a16="http://schemas.microsoft.com/office/drawing/2014/main" xmlns="" id="{7DCAC0F1-39EF-F94B-8FE2-0939AA81923F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6027738" y="2654300"/>
            <a:ext cx="48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509" name="Group 66">
            <a:extLst>
              <a:ext uri="{FF2B5EF4-FFF2-40B4-BE49-F238E27FC236}">
                <a16:creationId xmlns:a16="http://schemas.microsoft.com/office/drawing/2014/main" xmlns="" id="{FF923618-EC99-1F47-A380-18F3F497C039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1828800"/>
            <a:ext cx="1270000" cy="976313"/>
            <a:chOff x="324" y="1353"/>
            <a:chExt cx="924" cy="615"/>
          </a:xfrm>
        </p:grpSpPr>
        <p:sp>
          <p:nvSpPr>
            <p:cNvPr id="62550" name="Text Box 67">
              <a:extLst>
                <a:ext uri="{FF2B5EF4-FFF2-40B4-BE49-F238E27FC236}">
                  <a16:creationId xmlns:a16="http://schemas.microsoft.com/office/drawing/2014/main" xmlns="" id="{43C3822C-BEC7-9542-BBB2-5A1011084F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584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kumimoji="0" lang="pl-PL" altLang="en-US" sz="1800"/>
            </a:p>
          </p:txBody>
        </p:sp>
        <p:sp>
          <p:nvSpPr>
            <p:cNvPr id="62551" name="AutoShape 68">
              <a:extLst>
                <a:ext uri="{FF2B5EF4-FFF2-40B4-BE49-F238E27FC236}">
                  <a16:creationId xmlns:a16="http://schemas.microsoft.com/office/drawing/2014/main" xmlns="" id="{CF036EDF-8337-384F-8F67-CA4052F9DC4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768" y="1488"/>
              <a:ext cx="384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2" name="Line 69">
              <a:extLst>
                <a:ext uri="{FF2B5EF4-FFF2-40B4-BE49-F238E27FC236}">
                  <a16:creationId xmlns:a16="http://schemas.microsoft.com/office/drawing/2014/main" xmlns="" id="{6B21BA64-FFDB-0A44-BFB7-985E4B1024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1584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53" name="Line 70">
              <a:extLst>
                <a:ext uri="{FF2B5EF4-FFF2-40B4-BE49-F238E27FC236}">
                  <a16:creationId xmlns:a16="http://schemas.microsoft.com/office/drawing/2014/main" xmlns="" id="{B145BC29-1C95-FF4B-871D-0ACB93C29A2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056" y="1776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54" name="Line 71">
              <a:extLst>
                <a:ext uri="{FF2B5EF4-FFF2-40B4-BE49-F238E27FC236}">
                  <a16:creationId xmlns:a16="http://schemas.microsoft.com/office/drawing/2014/main" xmlns="" id="{8993527B-3470-2A47-AFD8-AD79CE12EC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488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55" name="Line 72">
              <a:extLst>
                <a:ext uri="{FF2B5EF4-FFF2-40B4-BE49-F238E27FC236}">
                  <a16:creationId xmlns:a16="http://schemas.microsoft.com/office/drawing/2014/main" xmlns="" id="{FEA60F06-3BA5-354E-8E6E-34369C485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728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56" name="Text Box 73">
              <a:extLst>
                <a:ext uri="{FF2B5EF4-FFF2-40B4-BE49-F238E27FC236}">
                  <a16:creationId xmlns:a16="http://schemas.microsoft.com/office/drawing/2014/main" xmlns="" id="{D27088CB-DCC5-DC4B-B1E5-63948F78CA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" y="1353"/>
              <a:ext cx="45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D(0)</a:t>
              </a:r>
            </a:p>
          </p:txBody>
        </p:sp>
      </p:grpSp>
      <p:sp>
        <p:nvSpPr>
          <p:cNvPr id="62510" name="Line 74">
            <a:extLst>
              <a:ext uri="{FF2B5EF4-FFF2-40B4-BE49-F238E27FC236}">
                <a16:creationId xmlns:a16="http://schemas.microsoft.com/office/drawing/2014/main" xmlns="" id="{5D84ADC1-2005-A846-9306-A67EDBA2F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7275" y="2881313"/>
            <a:ext cx="131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511" name="Group 75">
            <a:extLst>
              <a:ext uri="{FF2B5EF4-FFF2-40B4-BE49-F238E27FC236}">
                <a16:creationId xmlns:a16="http://schemas.microsoft.com/office/drawing/2014/main" xmlns="" id="{BA972148-DEB8-4E46-89B1-DDB4134C60FE}"/>
              </a:ext>
            </a:extLst>
          </p:cNvPr>
          <p:cNvGrpSpPr>
            <a:grpSpLocks/>
          </p:cNvGrpSpPr>
          <p:nvPr/>
        </p:nvGrpSpPr>
        <p:grpSpPr bwMode="auto">
          <a:xfrm>
            <a:off x="7192963" y="2667000"/>
            <a:ext cx="822325" cy="1128713"/>
            <a:chOff x="1104" y="3216"/>
            <a:chExt cx="598" cy="576"/>
          </a:xfrm>
        </p:grpSpPr>
        <p:sp>
          <p:nvSpPr>
            <p:cNvPr id="62545" name="Rectangle 76">
              <a:extLst>
                <a:ext uri="{FF2B5EF4-FFF2-40B4-BE49-F238E27FC236}">
                  <a16:creationId xmlns:a16="http://schemas.microsoft.com/office/drawing/2014/main" xmlns="" id="{E08BE3D0-B9E5-8B47-A265-57307BB68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216"/>
              <a:ext cx="576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2546" name="Text Box 77">
              <a:extLst>
                <a:ext uri="{FF2B5EF4-FFF2-40B4-BE49-F238E27FC236}">
                  <a16:creationId xmlns:a16="http://schemas.microsoft.com/office/drawing/2014/main" xmlns="" id="{ABDD658C-1F31-AB4C-B0B4-6AB3DE715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49"/>
              <a:ext cx="25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D</a:t>
              </a:r>
            </a:p>
          </p:txBody>
        </p:sp>
        <p:sp>
          <p:nvSpPr>
            <p:cNvPr id="62547" name="Text Box 78">
              <a:extLst>
                <a:ext uri="{FF2B5EF4-FFF2-40B4-BE49-F238E27FC236}">
                  <a16:creationId xmlns:a16="http://schemas.microsoft.com/office/drawing/2014/main" xmlns="" id="{DED7C79B-FE63-5846-A809-C4C78C33E2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9" y="3249"/>
              <a:ext cx="26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/>
                <a:t>Q</a:t>
              </a:r>
            </a:p>
          </p:txBody>
        </p:sp>
        <p:sp>
          <p:nvSpPr>
            <p:cNvPr id="62548" name="Line 79">
              <a:extLst>
                <a:ext uri="{FF2B5EF4-FFF2-40B4-BE49-F238E27FC236}">
                  <a16:creationId xmlns:a16="http://schemas.microsoft.com/office/drawing/2014/main" xmlns="" id="{C1585C42-2F80-A442-95DE-1E6734FEFC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648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49" name="Line 80">
              <a:extLst>
                <a:ext uri="{FF2B5EF4-FFF2-40B4-BE49-F238E27FC236}">
                  <a16:creationId xmlns:a16="http://schemas.microsoft.com/office/drawing/2014/main" xmlns="" id="{8335101C-7D87-6844-85FC-1FA256BCD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3696"/>
              <a:ext cx="96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512" name="Line 81">
            <a:extLst>
              <a:ext uri="{FF2B5EF4-FFF2-40B4-BE49-F238E27FC236}">
                <a16:creationId xmlns:a16="http://schemas.microsoft.com/office/drawing/2014/main" xmlns="" id="{00FB17FA-325B-2E4B-B6DF-37DB3F838C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1200" y="2805113"/>
            <a:ext cx="131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513" name="Group 82">
            <a:extLst>
              <a:ext uri="{FF2B5EF4-FFF2-40B4-BE49-F238E27FC236}">
                <a16:creationId xmlns:a16="http://schemas.microsoft.com/office/drawing/2014/main" xmlns="" id="{DF7FA9F0-83C0-4B4F-952B-8A1D10D46164}"/>
              </a:ext>
            </a:extLst>
          </p:cNvPr>
          <p:cNvGrpSpPr>
            <a:grpSpLocks/>
          </p:cNvGrpSpPr>
          <p:nvPr/>
        </p:nvGrpSpPr>
        <p:grpSpPr bwMode="auto">
          <a:xfrm>
            <a:off x="6929438" y="3643313"/>
            <a:ext cx="263525" cy="1371600"/>
            <a:chOff x="1200" y="2304"/>
            <a:chExt cx="192" cy="864"/>
          </a:xfrm>
        </p:grpSpPr>
        <p:sp>
          <p:nvSpPr>
            <p:cNvPr id="62543" name="Line 83">
              <a:extLst>
                <a:ext uri="{FF2B5EF4-FFF2-40B4-BE49-F238E27FC236}">
                  <a16:creationId xmlns:a16="http://schemas.microsoft.com/office/drawing/2014/main" xmlns="" id="{79EACC1A-4DE9-7346-944B-D6D9BC1130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2304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44" name="Line 84">
              <a:extLst>
                <a:ext uri="{FF2B5EF4-FFF2-40B4-BE49-F238E27FC236}">
                  <a16:creationId xmlns:a16="http://schemas.microsoft.com/office/drawing/2014/main" xmlns="" id="{C58C7CF1-7FDD-3D48-BFA4-557EB6538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304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514" name="Line 85">
            <a:extLst>
              <a:ext uri="{FF2B5EF4-FFF2-40B4-BE49-F238E27FC236}">
                <a16:creationId xmlns:a16="http://schemas.microsoft.com/office/drawing/2014/main" xmlns="" id="{2D44AACD-6559-8E4E-9B3F-346276BC9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1588" y="3795713"/>
            <a:ext cx="0" cy="170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15" name="Line 86">
            <a:extLst>
              <a:ext uri="{FF2B5EF4-FFF2-40B4-BE49-F238E27FC236}">
                <a16:creationId xmlns:a16="http://schemas.microsoft.com/office/drawing/2014/main" xmlns="" id="{FC70D2AB-3F44-054D-98FA-AB8A588C8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2895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16" name="Text Box 87">
            <a:extLst>
              <a:ext uri="{FF2B5EF4-FFF2-40B4-BE49-F238E27FC236}">
                <a16:creationId xmlns:a16="http://schemas.microsoft.com/office/drawing/2014/main" xmlns="" id="{74B4BC76-66FC-804E-A21B-D042D321F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58674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Q(0)</a:t>
            </a:r>
          </a:p>
        </p:txBody>
      </p:sp>
      <p:sp>
        <p:nvSpPr>
          <p:cNvPr id="62517" name="Line 88">
            <a:extLst>
              <a:ext uri="{FF2B5EF4-FFF2-40B4-BE49-F238E27FC236}">
                <a16:creationId xmlns:a16="http://schemas.microsoft.com/office/drawing/2014/main" xmlns="" id="{9BA0E5B6-969E-5945-ABEB-1D83C2690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2438400"/>
            <a:ext cx="0" cy="3429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18" name="Line 89">
            <a:extLst>
              <a:ext uri="{FF2B5EF4-FFF2-40B4-BE49-F238E27FC236}">
                <a16:creationId xmlns:a16="http://schemas.microsoft.com/office/drawing/2014/main" xmlns="" id="{607A72DD-446B-684B-9C2F-03FCDC11DC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438400"/>
            <a:ext cx="0" cy="3429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19" name="Line 90">
            <a:extLst>
              <a:ext uri="{FF2B5EF4-FFF2-40B4-BE49-F238E27FC236}">
                <a16:creationId xmlns:a16="http://schemas.microsoft.com/office/drawing/2014/main" xmlns="" id="{85BBA86B-E402-694C-B466-2BED2F2DA2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438400"/>
            <a:ext cx="0" cy="3429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0" name="Line 91">
            <a:extLst>
              <a:ext uri="{FF2B5EF4-FFF2-40B4-BE49-F238E27FC236}">
                <a16:creationId xmlns:a16="http://schemas.microsoft.com/office/drawing/2014/main" xmlns="" id="{F10BCA47-3397-CB40-973B-DE9770A25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0" y="289560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1" name="Text Box 92">
            <a:extLst>
              <a:ext uri="{FF2B5EF4-FFF2-40B4-BE49-F238E27FC236}">
                <a16:creationId xmlns:a16="http://schemas.microsoft.com/office/drawing/2014/main" xmlns="" id="{E0573D7D-6D0E-1642-8345-A3693E1FB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8674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Q(1)</a:t>
            </a:r>
          </a:p>
        </p:txBody>
      </p:sp>
      <p:sp>
        <p:nvSpPr>
          <p:cNvPr id="62522" name="Text Box 93">
            <a:extLst>
              <a:ext uri="{FF2B5EF4-FFF2-40B4-BE49-F238E27FC236}">
                <a16:creationId xmlns:a16="http://schemas.microsoft.com/office/drawing/2014/main" xmlns="" id="{184AEC86-F6D9-8E4C-B956-9E1DFF04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8674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Q(2)</a:t>
            </a:r>
          </a:p>
        </p:txBody>
      </p:sp>
      <p:sp>
        <p:nvSpPr>
          <p:cNvPr id="62523" name="Text Box 94">
            <a:extLst>
              <a:ext uri="{FF2B5EF4-FFF2-40B4-BE49-F238E27FC236}">
                <a16:creationId xmlns:a16="http://schemas.microsoft.com/office/drawing/2014/main" xmlns="" id="{2ADA74E3-5E8D-784D-ACFD-AC27D6576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8674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Q(3)</a:t>
            </a:r>
          </a:p>
        </p:txBody>
      </p:sp>
      <p:sp>
        <p:nvSpPr>
          <p:cNvPr id="62524" name="Line 95">
            <a:extLst>
              <a:ext uri="{FF2B5EF4-FFF2-40B4-BE49-F238E27FC236}">
                <a16:creationId xmlns:a16="http://schemas.microsoft.com/office/drawing/2014/main" xmlns="" id="{BCF1EE53-8D08-0444-8A49-49592C46D6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3657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5" name="Line 96">
            <a:extLst>
              <a:ext uri="{FF2B5EF4-FFF2-40B4-BE49-F238E27FC236}">
                <a16:creationId xmlns:a16="http://schemas.microsoft.com/office/drawing/2014/main" xmlns="" id="{1715565C-788E-424E-9634-6EE0960DB6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524000"/>
            <a:ext cx="6134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6" name="Line 97">
            <a:extLst>
              <a:ext uri="{FF2B5EF4-FFF2-40B4-BE49-F238E27FC236}">
                <a16:creationId xmlns:a16="http://schemas.microsoft.com/office/drawing/2014/main" xmlns="" id="{82132CE1-B215-F14E-BBC5-1F4B48EEA282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" y="1524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7" name="Line 98">
            <a:extLst>
              <a:ext uri="{FF2B5EF4-FFF2-40B4-BE49-F238E27FC236}">
                <a16:creationId xmlns:a16="http://schemas.microsoft.com/office/drawing/2014/main" xmlns="" id="{2059B699-3AD9-A04A-BA1C-3D96C9F09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0200" y="1511300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8" name="Line 99">
            <a:extLst>
              <a:ext uri="{FF2B5EF4-FFF2-40B4-BE49-F238E27FC236}">
                <a16:creationId xmlns:a16="http://schemas.microsoft.com/office/drawing/2014/main" xmlns="" id="{569E2D39-94DE-4A49-BED0-31772743990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0" y="1536700"/>
            <a:ext cx="0" cy="444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9" name="Line 100">
            <a:extLst>
              <a:ext uri="{FF2B5EF4-FFF2-40B4-BE49-F238E27FC236}">
                <a16:creationId xmlns:a16="http://schemas.microsoft.com/office/drawing/2014/main" xmlns="" id="{A630FA1E-4E1C-4E49-A608-79BA3FC9EE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4800" y="1524000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30" name="Text Box 101">
            <a:extLst>
              <a:ext uri="{FF2B5EF4-FFF2-40B4-BE49-F238E27FC236}">
                <a16:creationId xmlns:a16="http://schemas.microsoft.com/office/drawing/2014/main" xmlns="" id="{2351B46E-C6CF-E14F-9DD3-E8A369B82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1130300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>
                <a:latin typeface="Times New Roman" panose="02020603050405020304" pitchFamily="18" charset="0"/>
              </a:rPr>
              <a:t>Load</a:t>
            </a:r>
          </a:p>
        </p:txBody>
      </p:sp>
      <p:sp>
        <p:nvSpPr>
          <p:cNvPr id="62531" name="Oval 102">
            <a:extLst>
              <a:ext uri="{FF2B5EF4-FFF2-40B4-BE49-F238E27FC236}">
                <a16:creationId xmlns:a16="http://schemas.microsoft.com/office/drawing/2014/main" xmlns="" id="{AC5E414F-1027-144D-A09E-3C5B01611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5435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2" name="Oval 103">
            <a:extLst>
              <a:ext uri="{FF2B5EF4-FFF2-40B4-BE49-F238E27FC236}">
                <a16:creationId xmlns:a16="http://schemas.microsoft.com/office/drawing/2014/main" xmlns="" id="{74E28B1A-8181-9848-AB30-DE3CA263C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435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3" name="Oval 104">
            <a:extLst>
              <a:ext uri="{FF2B5EF4-FFF2-40B4-BE49-F238E27FC236}">
                <a16:creationId xmlns:a16="http://schemas.microsoft.com/office/drawing/2014/main" xmlns="" id="{03C752F3-F88E-5B47-B4F7-AF5810CF0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435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4" name="Oval 105">
            <a:extLst>
              <a:ext uri="{FF2B5EF4-FFF2-40B4-BE49-F238E27FC236}">
                <a16:creationId xmlns:a16="http://schemas.microsoft.com/office/drawing/2014/main" xmlns="" id="{0E264061-FDFA-7A47-BC5B-7CACEC0BE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49784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5" name="Oval 106">
            <a:extLst>
              <a:ext uri="{FF2B5EF4-FFF2-40B4-BE49-F238E27FC236}">
                <a16:creationId xmlns:a16="http://schemas.microsoft.com/office/drawing/2014/main" xmlns="" id="{93B8B981-5FAA-5F49-9F69-F808B19E2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9784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6" name="Oval 107">
            <a:extLst>
              <a:ext uri="{FF2B5EF4-FFF2-40B4-BE49-F238E27FC236}">
                <a16:creationId xmlns:a16="http://schemas.microsoft.com/office/drawing/2014/main" xmlns="" id="{BB42745F-98C1-164B-A2E4-24116918A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4859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7" name="Oval 108">
            <a:extLst>
              <a:ext uri="{FF2B5EF4-FFF2-40B4-BE49-F238E27FC236}">
                <a16:creationId xmlns:a16="http://schemas.microsoft.com/office/drawing/2014/main" xmlns="" id="{24530EBF-B74F-FD4D-A785-C172BF930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4859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8" name="Oval 109">
            <a:extLst>
              <a:ext uri="{FF2B5EF4-FFF2-40B4-BE49-F238E27FC236}">
                <a16:creationId xmlns:a16="http://schemas.microsoft.com/office/drawing/2014/main" xmlns="" id="{D1F2BA06-D3B8-B64A-AE54-95AC93434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7100" y="14732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39" name="Oval 110">
            <a:extLst>
              <a:ext uri="{FF2B5EF4-FFF2-40B4-BE49-F238E27FC236}">
                <a16:creationId xmlns:a16="http://schemas.microsoft.com/office/drawing/2014/main" xmlns="" id="{5F8D0C9C-9C3A-5E4B-A30B-442176DC3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0" y="2387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40" name="Oval 111">
            <a:extLst>
              <a:ext uri="{FF2B5EF4-FFF2-40B4-BE49-F238E27FC236}">
                <a16:creationId xmlns:a16="http://schemas.microsoft.com/office/drawing/2014/main" xmlns="" id="{72B084FB-9B84-794D-B7EA-1E9EE627D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700" y="23749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41" name="Oval 112">
            <a:extLst>
              <a:ext uri="{FF2B5EF4-FFF2-40B4-BE49-F238E27FC236}">
                <a16:creationId xmlns:a16="http://schemas.microsoft.com/office/drawing/2014/main" xmlns="" id="{B5C65641-EA87-B444-AE52-31ABA34E6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0" y="2387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2542" name="Oval 113">
            <a:extLst>
              <a:ext uri="{FF2B5EF4-FFF2-40B4-BE49-F238E27FC236}">
                <a16:creationId xmlns:a16="http://schemas.microsoft.com/office/drawing/2014/main" xmlns="" id="{10FCFAC6-AC84-0A42-BC27-B08D664A4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36068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Footer Placeholder 1">
            <a:extLst>
              <a:ext uri="{FF2B5EF4-FFF2-40B4-BE49-F238E27FC236}">
                <a16:creationId xmlns:a16="http://schemas.microsoft.com/office/drawing/2014/main" xmlns="" id="{04EAF32C-2B48-BD4C-A0AE-D669A3D6F5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3490" name="Text Box 2">
            <a:extLst>
              <a:ext uri="{FF2B5EF4-FFF2-40B4-BE49-F238E27FC236}">
                <a16:creationId xmlns:a16="http://schemas.microsoft.com/office/drawing/2014/main" xmlns="" id="{99FFE3B8-5097-4E44-B1AC-65B235B44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7651750" cy="311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2286000" algn="l"/>
                <a:tab pos="3429000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ENTITY shift4 IS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PORT ( 	D 	: IN 	STD_LOGIC_VECTOR(3 DOWNTO 0)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Enable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Load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Sin 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Clock 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	Q 	: OUT 	STD_LOGIC_VECTOR(3 DOWNTO 0)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shift4 ;</a:t>
            </a:r>
          </a:p>
        </p:txBody>
      </p:sp>
      <p:sp>
        <p:nvSpPr>
          <p:cNvPr id="63491" name="Text Box 3">
            <a:extLst>
              <a:ext uri="{FF2B5EF4-FFF2-40B4-BE49-F238E27FC236}">
                <a16:creationId xmlns:a16="http://schemas.microsoft.com/office/drawing/2014/main" xmlns="" id="{A916E1AF-DA5F-0847-AE88-3A41BC048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39700"/>
            <a:ext cx="7880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4-bit shift register with parallel load (1)</a:t>
            </a:r>
          </a:p>
        </p:txBody>
      </p:sp>
      <p:grpSp>
        <p:nvGrpSpPr>
          <p:cNvPr id="63492" name="Group 4">
            <a:extLst>
              <a:ext uri="{FF2B5EF4-FFF2-40B4-BE49-F238E27FC236}">
                <a16:creationId xmlns:a16="http://schemas.microsoft.com/office/drawing/2014/main" xmlns="" id="{097EA60B-A9CC-5743-BD3C-50CC3FCC89AD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191000"/>
            <a:ext cx="2822575" cy="2133600"/>
            <a:chOff x="1968" y="2640"/>
            <a:chExt cx="1778" cy="1344"/>
          </a:xfrm>
        </p:grpSpPr>
        <p:sp>
          <p:nvSpPr>
            <p:cNvPr id="63493" name="Line 5">
              <a:extLst>
                <a:ext uri="{FF2B5EF4-FFF2-40B4-BE49-F238E27FC236}">
                  <a16:creationId xmlns:a16="http://schemas.microsoft.com/office/drawing/2014/main" xmlns="" id="{B5A41ECB-561B-6E4C-B566-700ABD181EB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V="1">
              <a:off x="2475" y="3784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4" name="Line 6">
              <a:extLst>
                <a:ext uri="{FF2B5EF4-FFF2-40B4-BE49-F238E27FC236}">
                  <a16:creationId xmlns:a16="http://schemas.microsoft.com/office/drawing/2014/main" xmlns="" id="{3A734668-2005-5647-AA41-604A921BD89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H="1" flipV="1">
              <a:off x="2468" y="3831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5" name="Text Box 7">
              <a:extLst>
                <a:ext uri="{FF2B5EF4-FFF2-40B4-BE49-F238E27FC236}">
                  <a16:creationId xmlns:a16="http://schemas.microsoft.com/office/drawing/2014/main" xmlns="" id="{B127F63F-8295-A24F-A41D-5EAD0A8DDC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8" y="3059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63496" name="Text Box 8">
              <a:extLst>
                <a:ext uri="{FF2B5EF4-FFF2-40B4-BE49-F238E27FC236}">
                  <a16:creationId xmlns:a16="http://schemas.microsoft.com/office/drawing/2014/main" xmlns="" id="{A1181175-E316-8C43-86EC-A222D9CDC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871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Enable</a:t>
              </a:r>
            </a:p>
          </p:txBody>
        </p:sp>
        <p:sp>
          <p:nvSpPr>
            <p:cNvPr id="63497" name="Line 9">
              <a:extLst>
                <a:ext uri="{FF2B5EF4-FFF2-40B4-BE49-F238E27FC236}">
                  <a16:creationId xmlns:a16="http://schemas.microsoft.com/office/drawing/2014/main" xmlns="" id="{E058FA40-8BCB-4F4B-822B-AA6E40265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640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Rectangle 10">
              <a:extLst>
                <a:ext uri="{FF2B5EF4-FFF2-40B4-BE49-F238E27FC236}">
                  <a16:creationId xmlns:a16="http://schemas.microsoft.com/office/drawing/2014/main" xmlns="" id="{838BCA6D-B9B3-7540-9592-95D12A2FF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919"/>
              <a:ext cx="576" cy="106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3499" name="Text Box 11">
              <a:extLst>
                <a:ext uri="{FF2B5EF4-FFF2-40B4-BE49-F238E27FC236}">
                  <a16:creationId xmlns:a16="http://schemas.microsoft.com/office/drawing/2014/main" xmlns="" id="{0A6FE131-79BC-0B4C-89BD-BE6A5EB930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3736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Clock</a:t>
              </a:r>
            </a:p>
          </p:txBody>
        </p:sp>
        <p:sp>
          <p:nvSpPr>
            <p:cNvPr id="63500" name="Text Box 12">
              <a:extLst>
                <a:ext uri="{FF2B5EF4-FFF2-40B4-BE49-F238E27FC236}">
                  <a16:creationId xmlns:a16="http://schemas.microsoft.com/office/drawing/2014/main" xmlns="" id="{4040C1FB-0169-D240-B8CE-E2D77A1A42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6" y="3569"/>
              <a:ext cx="4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 b="1">
                  <a:latin typeface="Times New Roman" panose="02020603050405020304" pitchFamily="18" charset="0"/>
                </a:rPr>
                <a:t>shift4</a:t>
              </a:r>
            </a:p>
          </p:txBody>
        </p:sp>
        <p:sp>
          <p:nvSpPr>
            <p:cNvPr id="63501" name="Line 13">
              <a:extLst>
                <a:ext uri="{FF2B5EF4-FFF2-40B4-BE49-F238E27FC236}">
                  <a16:creationId xmlns:a16="http://schemas.microsoft.com/office/drawing/2014/main" xmlns="" id="{B77984A5-BDA3-D34A-A0F0-A596CE6EF7C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208" y="36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3502" name="Group 14">
              <a:extLst>
                <a:ext uri="{FF2B5EF4-FFF2-40B4-BE49-F238E27FC236}">
                  <a16:creationId xmlns:a16="http://schemas.microsoft.com/office/drawing/2014/main" xmlns="" id="{91C20839-47CB-BF4C-8C9D-2C2BC3B1CC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849"/>
              <a:ext cx="480" cy="375"/>
              <a:chOff x="3024" y="2793"/>
              <a:chExt cx="480" cy="375"/>
            </a:xfrm>
          </p:grpSpPr>
          <p:sp>
            <p:nvSpPr>
              <p:cNvPr id="63512" name="Line 15">
                <a:extLst>
                  <a:ext uri="{FF2B5EF4-FFF2-40B4-BE49-F238E27FC236}">
                    <a16:creationId xmlns:a16="http://schemas.microsoft.com/office/drawing/2014/main" xmlns="" id="{97FFFD3C-677B-2B43-AF01-106726B879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13" name="Line 16">
                <a:extLst>
                  <a:ext uri="{FF2B5EF4-FFF2-40B4-BE49-F238E27FC236}">
                    <a16:creationId xmlns:a16="http://schemas.microsoft.com/office/drawing/2014/main" xmlns="" id="{059EAB5F-D072-114E-8197-70244DC4D2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14" name="Text Box 17">
                <a:extLst>
                  <a:ext uri="{FF2B5EF4-FFF2-40B4-BE49-F238E27FC236}">
                    <a16:creationId xmlns:a16="http://schemas.microsoft.com/office/drawing/2014/main" xmlns="" id="{E99D5E74-72E4-164C-90A0-273E1659A9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63503" name="Text Box 18">
              <a:extLst>
                <a:ext uri="{FF2B5EF4-FFF2-40B4-BE49-F238E27FC236}">
                  <a16:creationId xmlns:a16="http://schemas.microsoft.com/office/drawing/2014/main" xmlns="" id="{E1B8C462-81DA-6B49-BF25-E4E6A4CD00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3056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63504" name="Line 19">
              <a:extLst>
                <a:ext uri="{FF2B5EF4-FFF2-40B4-BE49-F238E27FC236}">
                  <a16:creationId xmlns:a16="http://schemas.microsoft.com/office/drawing/2014/main" xmlns="" id="{A7CA6463-4AA1-5448-94D4-09093651F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376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5" name="Line 20">
              <a:extLst>
                <a:ext uri="{FF2B5EF4-FFF2-40B4-BE49-F238E27FC236}">
                  <a16:creationId xmlns:a16="http://schemas.microsoft.com/office/drawing/2014/main" xmlns="" id="{01D10B0C-BDDF-4848-9D8D-37D16F2AA3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568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Text Box 21">
              <a:extLst>
                <a:ext uri="{FF2B5EF4-FFF2-40B4-BE49-F238E27FC236}">
                  <a16:creationId xmlns:a16="http://schemas.microsoft.com/office/drawing/2014/main" xmlns="" id="{1FD7696B-C641-7D44-AC39-0F3F49582D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3260"/>
              <a:ext cx="4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Load</a:t>
              </a:r>
            </a:p>
          </p:txBody>
        </p:sp>
        <p:sp>
          <p:nvSpPr>
            <p:cNvPr id="63507" name="Text Box 22">
              <a:extLst>
                <a:ext uri="{FF2B5EF4-FFF2-40B4-BE49-F238E27FC236}">
                  <a16:creationId xmlns:a16="http://schemas.microsoft.com/office/drawing/2014/main" xmlns="" id="{D038041B-069C-CB4D-A886-6259F1E9D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3464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Sin</a:t>
              </a:r>
            </a:p>
          </p:txBody>
        </p:sp>
        <p:grpSp>
          <p:nvGrpSpPr>
            <p:cNvPr id="63508" name="Group 23">
              <a:extLst>
                <a:ext uri="{FF2B5EF4-FFF2-40B4-BE49-F238E27FC236}">
                  <a16:creationId xmlns:a16="http://schemas.microsoft.com/office/drawing/2014/main" xmlns="" id="{0FEF50CD-0AE4-3C46-9272-FEE48E590D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2841"/>
              <a:ext cx="480" cy="375"/>
              <a:chOff x="3024" y="2793"/>
              <a:chExt cx="480" cy="375"/>
            </a:xfrm>
          </p:grpSpPr>
          <p:sp>
            <p:nvSpPr>
              <p:cNvPr id="63509" name="Line 24">
                <a:extLst>
                  <a:ext uri="{FF2B5EF4-FFF2-40B4-BE49-F238E27FC236}">
                    <a16:creationId xmlns:a16="http://schemas.microsoft.com/office/drawing/2014/main" xmlns="" id="{1739D172-FA91-6942-B984-96BC5F15D9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10" name="Line 25">
                <a:extLst>
                  <a:ext uri="{FF2B5EF4-FFF2-40B4-BE49-F238E27FC236}">
                    <a16:creationId xmlns:a16="http://schemas.microsoft.com/office/drawing/2014/main" xmlns="" id="{6EFE9416-3EB1-E045-89AB-275704AF5F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11" name="Text Box 26">
                <a:extLst>
                  <a:ext uri="{FF2B5EF4-FFF2-40B4-BE49-F238E27FC236}">
                    <a16:creationId xmlns:a16="http://schemas.microsoft.com/office/drawing/2014/main" xmlns="" id="{BBE4A8F4-A235-5C4C-9773-E6D2B4ADDE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Footer Placeholder 1">
            <a:extLst>
              <a:ext uri="{FF2B5EF4-FFF2-40B4-BE49-F238E27FC236}">
                <a16:creationId xmlns:a16="http://schemas.microsoft.com/office/drawing/2014/main" xmlns="" id="{0AE059D1-9943-314C-A1C4-744D5DED70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4514" name="Text Box 2">
            <a:extLst>
              <a:ext uri="{FF2B5EF4-FFF2-40B4-BE49-F238E27FC236}">
                <a16:creationId xmlns:a16="http://schemas.microsoft.com/office/drawing/2014/main" xmlns="" id="{8358DCC6-8258-DD45-98D3-B32A55B60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19200"/>
            <a:ext cx="76295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shift4 IS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SIGNAL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: STD_LOGIC_VECTOR(3 DOWNTO 0);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PROCESS (Clock)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IF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rising_edge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(Clock)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IF Enable = </a:t>
            </a:r>
            <a:r>
              <a:rPr kumimoji="0" lang="ja-JP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‘</a:t>
            </a:r>
            <a:r>
              <a:rPr kumimoji="0" lang="en-US" altLang="ja-JP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kumimoji="0" lang="ja-JP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’</a:t>
            </a:r>
            <a:r>
              <a:rPr kumimoji="0" lang="en-US" altLang="ja-JP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IF Load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	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&lt;= D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	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&lt;= Sin &amp; 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(3 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downto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1</a:t>
            </a:r>
            <a:r>
              <a:rPr kumimoji="0" lang="en-US" altLang="en-US" sz="1800" b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END IF;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Q &lt;=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END behavioral ;</a:t>
            </a:r>
          </a:p>
        </p:txBody>
      </p:sp>
      <p:sp>
        <p:nvSpPr>
          <p:cNvPr id="64515" name="Text Box 3">
            <a:extLst>
              <a:ext uri="{FF2B5EF4-FFF2-40B4-BE49-F238E27FC236}">
                <a16:creationId xmlns:a16="http://schemas.microsoft.com/office/drawing/2014/main" xmlns="" id="{2D7C244C-4F40-A74A-BA14-F4FF2907C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39700"/>
            <a:ext cx="7880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4-bit shift register with parallel load (2)</a:t>
            </a:r>
          </a:p>
        </p:txBody>
      </p:sp>
      <p:grpSp>
        <p:nvGrpSpPr>
          <p:cNvPr id="64516" name="Group 4">
            <a:extLst>
              <a:ext uri="{FF2B5EF4-FFF2-40B4-BE49-F238E27FC236}">
                <a16:creationId xmlns:a16="http://schemas.microsoft.com/office/drawing/2014/main" xmlns="" id="{2733E0F1-C815-464A-8FA1-9C5F7455B892}"/>
              </a:ext>
            </a:extLst>
          </p:cNvPr>
          <p:cNvGrpSpPr>
            <a:grpSpLocks/>
          </p:cNvGrpSpPr>
          <p:nvPr/>
        </p:nvGrpSpPr>
        <p:grpSpPr bwMode="auto">
          <a:xfrm>
            <a:off x="6321425" y="1447800"/>
            <a:ext cx="2822575" cy="2133600"/>
            <a:chOff x="1968" y="2640"/>
            <a:chExt cx="1778" cy="1344"/>
          </a:xfrm>
        </p:grpSpPr>
        <p:sp>
          <p:nvSpPr>
            <p:cNvPr id="64517" name="Line 5">
              <a:extLst>
                <a:ext uri="{FF2B5EF4-FFF2-40B4-BE49-F238E27FC236}">
                  <a16:creationId xmlns:a16="http://schemas.microsoft.com/office/drawing/2014/main" xmlns="" id="{AFF21F13-9CF2-6243-89AD-F5088BD8CF1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V="1">
              <a:off x="2475" y="3784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18" name="Line 6">
              <a:extLst>
                <a:ext uri="{FF2B5EF4-FFF2-40B4-BE49-F238E27FC236}">
                  <a16:creationId xmlns:a16="http://schemas.microsoft.com/office/drawing/2014/main" xmlns="" id="{C3C0607F-1398-AF4E-AEDC-11DFA735F8A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H="1" flipV="1">
              <a:off x="2468" y="3831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19" name="Text Box 7">
              <a:extLst>
                <a:ext uri="{FF2B5EF4-FFF2-40B4-BE49-F238E27FC236}">
                  <a16:creationId xmlns:a16="http://schemas.microsoft.com/office/drawing/2014/main" xmlns="" id="{095129BF-701F-1143-AE51-BCFB4BB260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8" y="3059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64520" name="Text Box 8">
              <a:extLst>
                <a:ext uri="{FF2B5EF4-FFF2-40B4-BE49-F238E27FC236}">
                  <a16:creationId xmlns:a16="http://schemas.microsoft.com/office/drawing/2014/main" xmlns="" id="{4CB9A3E2-2EB7-804F-ADCA-3943D104C2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871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Enable</a:t>
              </a:r>
            </a:p>
          </p:txBody>
        </p:sp>
        <p:sp>
          <p:nvSpPr>
            <p:cNvPr id="64521" name="Line 9">
              <a:extLst>
                <a:ext uri="{FF2B5EF4-FFF2-40B4-BE49-F238E27FC236}">
                  <a16:creationId xmlns:a16="http://schemas.microsoft.com/office/drawing/2014/main" xmlns="" id="{87B0E8A4-0BDA-374A-BDAE-D8AE6FEEC0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640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2" name="Rectangle 10">
              <a:extLst>
                <a:ext uri="{FF2B5EF4-FFF2-40B4-BE49-F238E27FC236}">
                  <a16:creationId xmlns:a16="http://schemas.microsoft.com/office/drawing/2014/main" xmlns="" id="{116EAD8F-59F9-254F-8E5A-50FA42791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919"/>
              <a:ext cx="576" cy="106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4523" name="Text Box 11">
              <a:extLst>
                <a:ext uri="{FF2B5EF4-FFF2-40B4-BE49-F238E27FC236}">
                  <a16:creationId xmlns:a16="http://schemas.microsoft.com/office/drawing/2014/main" xmlns="" id="{99E370FA-D958-BF4A-8647-D4A449FE9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3736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Clock</a:t>
              </a:r>
            </a:p>
          </p:txBody>
        </p:sp>
        <p:sp>
          <p:nvSpPr>
            <p:cNvPr id="64524" name="Text Box 12">
              <a:extLst>
                <a:ext uri="{FF2B5EF4-FFF2-40B4-BE49-F238E27FC236}">
                  <a16:creationId xmlns:a16="http://schemas.microsoft.com/office/drawing/2014/main" xmlns="" id="{6D4F727F-64DA-6D41-8A66-A905CE1BAA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6" y="3569"/>
              <a:ext cx="4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 b="1">
                  <a:latin typeface="Times New Roman" panose="02020603050405020304" pitchFamily="18" charset="0"/>
                </a:rPr>
                <a:t>shift4</a:t>
              </a:r>
            </a:p>
          </p:txBody>
        </p:sp>
        <p:sp>
          <p:nvSpPr>
            <p:cNvPr id="64525" name="Line 13">
              <a:extLst>
                <a:ext uri="{FF2B5EF4-FFF2-40B4-BE49-F238E27FC236}">
                  <a16:creationId xmlns:a16="http://schemas.microsoft.com/office/drawing/2014/main" xmlns="" id="{D2E00AC8-8853-3240-94EA-9E620A604B2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208" y="36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4526" name="Group 14">
              <a:extLst>
                <a:ext uri="{FF2B5EF4-FFF2-40B4-BE49-F238E27FC236}">
                  <a16:creationId xmlns:a16="http://schemas.microsoft.com/office/drawing/2014/main" xmlns="" id="{D449E12E-E0A0-6347-96CF-9ADB7B6D31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849"/>
              <a:ext cx="480" cy="375"/>
              <a:chOff x="3024" y="2793"/>
              <a:chExt cx="480" cy="375"/>
            </a:xfrm>
          </p:grpSpPr>
          <p:sp>
            <p:nvSpPr>
              <p:cNvPr id="64536" name="Line 15">
                <a:extLst>
                  <a:ext uri="{FF2B5EF4-FFF2-40B4-BE49-F238E27FC236}">
                    <a16:creationId xmlns:a16="http://schemas.microsoft.com/office/drawing/2014/main" xmlns="" id="{9727F923-EF21-824F-9716-3FC4127176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37" name="Line 16">
                <a:extLst>
                  <a:ext uri="{FF2B5EF4-FFF2-40B4-BE49-F238E27FC236}">
                    <a16:creationId xmlns:a16="http://schemas.microsoft.com/office/drawing/2014/main" xmlns="" id="{1AF78F72-4F01-A64B-91A6-131CB3D55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38" name="Text Box 17">
                <a:extLst>
                  <a:ext uri="{FF2B5EF4-FFF2-40B4-BE49-F238E27FC236}">
                    <a16:creationId xmlns:a16="http://schemas.microsoft.com/office/drawing/2014/main" xmlns="" id="{24B8E6D2-6C00-C743-93AA-08361FC290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64527" name="Text Box 18">
              <a:extLst>
                <a:ext uri="{FF2B5EF4-FFF2-40B4-BE49-F238E27FC236}">
                  <a16:creationId xmlns:a16="http://schemas.microsoft.com/office/drawing/2014/main" xmlns="" id="{2E05D23C-D797-7B4B-8346-DF499E3C72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3056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64528" name="Line 19">
              <a:extLst>
                <a:ext uri="{FF2B5EF4-FFF2-40B4-BE49-F238E27FC236}">
                  <a16:creationId xmlns:a16="http://schemas.microsoft.com/office/drawing/2014/main" xmlns="" id="{B78EAFE0-0035-7342-8421-E344A28ED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376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9" name="Line 20">
              <a:extLst>
                <a:ext uri="{FF2B5EF4-FFF2-40B4-BE49-F238E27FC236}">
                  <a16:creationId xmlns:a16="http://schemas.microsoft.com/office/drawing/2014/main" xmlns="" id="{651DA94E-37CE-1244-B59E-A5C14E96D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568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Text Box 21">
              <a:extLst>
                <a:ext uri="{FF2B5EF4-FFF2-40B4-BE49-F238E27FC236}">
                  <a16:creationId xmlns:a16="http://schemas.microsoft.com/office/drawing/2014/main" xmlns="" id="{13353CED-432B-FC42-8ABE-D21DE71AF2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3260"/>
              <a:ext cx="4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Load</a:t>
              </a:r>
            </a:p>
          </p:txBody>
        </p:sp>
        <p:sp>
          <p:nvSpPr>
            <p:cNvPr id="64531" name="Text Box 22">
              <a:extLst>
                <a:ext uri="{FF2B5EF4-FFF2-40B4-BE49-F238E27FC236}">
                  <a16:creationId xmlns:a16="http://schemas.microsoft.com/office/drawing/2014/main" xmlns="" id="{71C9EE52-E27C-7B4A-B9D1-2BFADA15B7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3464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Sin</a:t>
              </a:r>
            </a:p>
          </p:txBody>
        </p:sp>
        <p:grpSp>
          <p:nvGrpSpPr>
            <p:cNvPr id="64532" name="Group 23">
              <a:extLst>
                <a:ext uri="{FF2B5EF4-FFF2-40B4-BE49-F238E27FC236}">
                  <a16:creationId xmlns:a16="http://schemas.microsoft.com/office/drawing/2014/main" xmlns="" id="{A0743682-05F7-084F-BCD5-53D73FDD17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2841"/>
              <a:ext cx="480" cy="375"/>
              <a:chOff x="3024" y="2793"/>
              <a:chExt cx="480" cy="375"/>
            </a:xfrm>
          </p:grpSpPr>
          <p:sp>
            <p:nvSpPr>
              <p:cNvPr id="64533" name="Line 24">
                <a:extLst>
                  <a:ext uri="{FF2B5EF4-FFF2-40B4-BE49-F238E27FC236}">
                    <a16:creationId xmlns:a16="http://schemas.microsoft.com/office/drawing/2014/main" xmlns="" id="{CFB3B544-7FB9-9844-916F-A0A2FE67E9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34" name="Line 25">
                <a:extLst>
                  <a:ext uri="{FF2B5EF4-FFF2-40B4-BE49-F238E27FC236}">
                    <a16:creationId xmlns:a16="http://schemas.microsoft.com/office/drawing/2014/main" xmlns="" id="{76C7C0ED-4D31-A743-A6D1-CA5B61FADB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35" name="Text Box 26">
                <a:extLst>
                  <a:ext uri="{FF2B5EF4-FFF2-40B4-BE49-F238E27FC236}">
                    <a16:creationId xmlns:a16="http://schemas.microsoft.com/office/drawing/2014/main" xmlns="" id="{692D039C-025C-824B-AF43-F95E1B365F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Footer Placeholder 1">
            <a:extLst>
              <a:ext uri="{FF2B5EF4-FFF2-40B4-BE49-F238E27FC236}">
                <a16:creationId xmlns:a16="http://schemas.microsoft.com/office/drawing/2014/main" xmlns="" id="{AE601846-F903-8945-B50E-A93A673A63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5538" name="Text Box 2">
            <a:extLst>
              <a:ext uri="{FF2B5EF4-FFF2-40B4-BE49-F238E27FC236}">
                <a16:creationId xmlns:a16="http://schemas.microsoft.com/office/drawing/2014/main" xmlns="" id="{A2735B3E-DCF8-4F4B-8DB4-3026203CE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0600"/>
            <a:ext cx="812165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ENTITY shiftn IS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GENERIC ( N : INTEGER := 8 )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PORT (	D : IN STD_LOGIC_VECTOR(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N-1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DOWNTO 0)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Enable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Load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Sin 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Clock 	: IN 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		Q 	: 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OUT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	STD_LOGIC_VECTOR(</a:t>
            </a:r>
            <a:r>
              <a:rPr kumimoji="0" lang="en-US" altLang="en-US" sz="1800" b="1">
                <a:solidFill>
                  <a:srgbClr val="800000"/>
                </a:solidFill>
                <a:latin typeface="Times New Roman" panose="02020603050405020304" pitchFamily="18" charset="0"/>
              </a:rPr>
              <a:t>N-1</a:t>
            </a: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 DOWNTO 0)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END shiftn ;</a:t>
            </a:r>
          </a:p>
        </p:txBody>
      </p:sp>
      <p:sp>
        <p:nvSpPr>
          <p:cNvPr id="65539" name="Text Box 3">
            <a:extLst>
              <a:ext uri="{FF2B5EF4-FFF2-40B4-BE49-F238E27FC236}">
                <a16:creationId xmlns:a16="http://schemas.microsoft.com/office/drawing/2014/main" xmlns="" id="{CF68DE47-E4D8-BC48-A893-E989A9553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" y="114300"/>
            <a:ext cx="798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i="1">
                <a:solidFill>
                  <a:srgbClr val="000066"/>
                </a:solidFill>
                <a:latin typeface="Times New Roman" panose="02020603050405020304" pitchFamily="18" charset="0"/>
              </a:rPr>
              <a:t>N</a:t>
            </a: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-bit shift register with parallel load (1)</a:t>
            </a:r>
          </a:p>
        </p:txBody>
      </p:sp>
      <p:grpSp>
        <p:nvGrpSpPr>
          <p:cNvPr id="65540" name="Group 4">
            <a:extLst>
              <a:ext uri="{FF2B5EF4-FFF2-40B4-BE49-F238E27FC236}">
                <a16:creationId xmlns:a16="http://schemas.microsoft.com/office/drawing/2014/main" xmlns="" id="{E19CF210-316E-A84E-B2BB-4F70C0FD250F}"/>
              </a:ext>
            </a:extLst>
          </p:cNvPr>
          <p:cNvGrpSpPr>
            <a:grpSpLocks/>
          </p:cNvGrpSpPr>
          <p:nvPr/>
        </p:nvGrpSpPr>
        <p:grpSpPr bwMode="auto">
          <a:xfrm>
            <a:off x="3289300" y="4203700"/>
            <a:ext cx="2828925" cy="2133600"/>
            <a:chOff x="2064" y="2496"/>
            <a:chExt cx="1782" cy="1344"/>
          </a:xfrm>
        </p:grpSpPr>
        <p:sp>
          <p:nvSpPr>
            <p:cNvPr id="65541" name="Line 5">
              <a:extLst>
                <a:ext uri="{FF2B5EF4-FFF2-40B4-BE49-F238E27FC236}">
                  <a16:creationId xmlns:a16="http://schemas.microsoft.com/office/drawing/2014/main" xmlns="" id="{20FE10F4-9957-C44F-B41A-1B3209BF701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V="1">
              <a:off x="2571" y="3640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2" name="Line 6">
              <a:extLst>
                <a:ext uri="{FF2B5EF4-FFF2-40B4-BE49-F238E27FC236}">
                  <a16:creationId xmlns:a16="http://schemas.microsoft.com/office/drawing/2014/main" xmlns="" id="{76BDDE0A-27A2-8C49-BB1D-F10F3CAACFE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H="1" flipV="1">
              <a:off x="2564" y="3687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3" name="Text Box 7">
              <a:extLst>
                <a:ext uri="{FF2B5EF4-FFF2-40B4-BE49-F238E27FC236}">
                  <a16:creationId xmlns:a16="http://schemas.microsoft.com/office/drawing/2014/main" xmlns="" id="{9452FD60-ACBA-B648-BF1B-402EE39455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4" y="2915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65544" name="Text Box 8">
              <a:extLst>
                <a:ext uri="{FF2B5EF4-FFF2-40B4-BE49-F238E27FC236}">
                  <a16:creationId xmlns:a16="http://schemas.microsoft.com/office/drawing/2014/main" xmlns="" id="{7737C231-E3F2-5A44-83DE-7C635F1E99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727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Enable</a:t>
              </a:r>
            </a:p>
          </p:txBody>
        </p:sp>
        <p:sp>
          <p:nvSpPr>
            <p:cNvPr id="65545" name="Line 9">
              <a:extLst>
                <a:ext uri="{FF2B5EF4-FFF2-40B4-BE49-F238E27FC236}">
                  <a16:creationId xmlns:a16="http://schemas.microsoft.com/office/drawing/2014/main" xmlns="" id="{7954D291-6C03-6A4F-A823-1AE4423517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49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6" name="Rectangle 10">
              <a:extLst>
                <a:ext uri="{FF2B5EF4-FFF2-40B4-BE49-F238E27FC236}">
                  <a16:creationId xmlns:a16="http://schemas.microsoft.com/office/drawing/2014/main" xmlns="" id="{B5AD6DE6-F110-8043-A1FC-33C0EEE3B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775"/>
              <a:ext cx="576" cy="106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5547" name="Text Box 11">
              <a:extLst>
                <a:ext uri="{FF2B5EF4-FFF2-40B4-BE49-F238E27FC236}">
                  <a16:creationId xmlns:a16="http://schemas.microsoft.com/office/drawing/2014/main" xmlns="" id="{06CB0657-F449-534E-AAE8-F549D44EAF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3592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Clock</a:t>
              </a:r>
            </a:p>
          </p:txBody>
        </p:sp>
        <p:sp>
          <p:nvSpPr>
            <p:cNvPr id="65548" name="Text Box 12">
              <a:extLst>
                <a:ext uri="{FF2B5EF4-FFF2-40B4-BE49-F238E27FC236}">
                  <a16:creationId xmlns:a16="http://schemas.microsoft.com/office/drawing/2014/main" xmlns="" id="{452C7EF8-CE3B-F44F-A36A-72FD9C27DF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8" y="3425"/>
              <a:ext cx="4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 b="1">
                  <a:latin typeface="Times New Roman" panose="02020603050405020304" pitchFamily="18" charset="0"/>
                </a:rPr>
                <a:t>shiftn</a:t>
              </a:r>
            </a:p>
          </p:txBody>
        </p:sp>
        <p:sp>
          <p:nvSpPr>
            <p:cNvPr id="65549" name="Line 13">
              <a:extLst>
                <a:ext uri="{FF2B5EF4-FFF2-40B4-BE49-F238E27FC236}">
                  <a16:creationId xmlns:a16="http://schemas.microsoft.com/office/drawing/2014/main" xmlns="" id="{980A1855-6A53-9040-9D99-DDE46889AA4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304" y="3472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5550" name="Group 14">
              <a:extLst>
                <a:ext uri="{FF2B5EF4-FFF2-40B4-BE49-F238E27FC236}">
                  <a16:creationId xmlns:a16="http://schemas.microsoft.com/office/drawing/2014/main" xmlns="" id="{1E65FF94-063E-1046-96DD-4F813EEED8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2705"/>
              <a:ext cx="480" cy="375"/>
              <a:chOff x="3024" y="2793"/>
              <a:chExt cx="480" cy="375"/>
            </a:xfrm>
          </p:grpSpPr>
          <p:sp>
            <p:nvSpPr>
              <p:cNvPr id="65560" name="Line 15">
                <a:extLst>
                  <a:ext uri="{FF2B5EF4-FFF2-40B4-BE49-F238E27FC236}">
                    <a16:creationId xmlns:a16="http://schemas.microsoft.com/office/drawing/2014/main" xmlns="" id="{5BF6FDAF-C9B3-EF48-91F4-1410478AE4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61" name="Line 16">
                <a:extLst>
                  <a:ext uri="{FF2B5EF4-FFF2-40B4-BE49-F238E27FC236}">
                    <a16:creationId xmlns:a16="http://schemas.microsoft.com/office/drawing/2014/main" xmlns="" id="{E3280E42-0C7D-C144-B85C-EAF399E26C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62" name="Text Box 17">
                <a:extLst>
                  <a:ext uri="{FF2B5EF4-FFF2-40B4-BE49-F238E27FC236}">
                    <a16:creationId xmlns:a16="http://schemas.microsoft.com/office/drawing/2014/main" xmlns="" id="{86E1BCD7-E3F5-6140-920D-ACDD19A9D7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65551" name="Text Box 18">
              <a:extLst>
                <a:ext uri="{FF2B5EF4-FFF2-40B4-BE49-F238E27FC236}">
                  <a16:creationId xmlns:a16="http://schemas.microsoft.com/office/drawing/2014/main" xmlns="" id="{28D5B41D-961C-364F-8861-E43B360DD7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2912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65552" name="Line 19">
              <a:extLst>
                <a:ext uri="{FF2B5EF4-FFF2-40B4-BE49-F238E27FC236}">
                  <a16:creationId xmlns:a16="http://schemas.microsoft.com/office/drawing/2014/main" xmlns="" id="{50CA00A3-6208-6E42-8E87-CBC4F8387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232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20">
              <a:extLst>
                <a:ext uri="{FF2B5EF4-FFF2-40B4-BE49-F238E27FC236}">
                  <a16:creationId xmlns:a16="http://schemas.microsoft.com/office/drawing/2014/main" xmlns="" id="{1140F23D-ADD9-A747-97D4-694EAFE19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424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Text Box 21">
              <a:extLst>
                <a:ext uri="{FF2B5EF4-FFF2-40B4-BE49-F238E27FC236}">
                  <a16:creationId xmlns:a16="http://schemas.microsoft.com/office/drawing/2014/main" xmlns="" id="{F84DF4DC-2E23-6D4A-8DD4-746CA185DE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3116"/>
              <a:ext cx="4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Load</a:t>
              </a:r>
            </a:p>
          </p:txBody>
        </p:sp>
        <p:sp>
          <p:nvSpPr>
            <p:cNvPr id="65555" name="Text Box 22">
              <a:extLst>
                <a:ext uri="{FF2B5EF4-FFF2-40B4-BE49-F238E27FC236}">
                  <a16:creationId xmlns:a16="http://schemas.microsoft.com/office/drawing/2014/main" xmlns="" id="{2C56984F-BEFB-2F45-AF2D-2733C8985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3320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Sin</a:t>
              </a:r>
            </a:p>
          </p:txBody>
        </p:sp>
        <p:grpSp>
          <p:nvGrpSpPr>
            <p:cNvPr id="65556" name="Group 23">
              <a:extLst>
                <a:ext uri="{FF2B5EF4-FFF2-40B4-BE49-F238E27FC236}">
                  <a16:creationId xmlns:a16="http://schemas.microsoft.com/office/drawing/2014/main" xmlns="" id="{816C6ED6-F544-7043-AB3F-087EDC40BE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697"/>
              <a:ext cx="480" cy="375"/>
              <a:chOff x="3024" y="2793"/>
              <a:chExt cx="480" cy="375"/>
            </a:xfrm>
          </p:grpSpPr>
          <p:sp>
            <p:nvSpPr>
              <p:cNvPr id="65557" name="Line 24">
                <a:extLst>
                  <a:ext uri="{FF2B5EF4-FFF2-40B4-BE49-F238E27FC236}">
                    <a16:creationId xmlns:a16="http://schemas.microsoft.com/office/drawing/2014/main" xmlns="" id="{FE8EB0A9-A4E3-324E-AA6E-5A8FAB32E2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58" name="Line 25">
                <a:extLst>
                  <a:ext uri="{FF2B5EF4-FFF2-40B4-BE49-F238E27FC236}">
                    <a16:creationId xmlns:a16="http://schemas.microsoft.com/office/drawing/2014/main" xmlns="" id="{BEBE4099-D074-1344-A20A-20ED1A6EE0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59" name="Text Box 26">
                <a:extLst>
                  <a:ext uri="{FF2B5EF4-FFF2-40B4-BE49-F238E27FC236}">
                    <a16:creationId xmlns:a16="http://schemas.microsoft.com/office/drawing/2014/main" xmlns="" id="{1C8F9C63-861C-EA47-8FFC-6DDD504E8B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N</a:t>
                </a:r>
              </a:p>
            </p:txBody>
          </p:sp>
        </p:grp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Footer Placeholder 1">
            <a:extLst>
              <a:ext uri="{FF2B5EF4-FFF2-40B4-BE49-F238E27FC236}">
                <a16:creationId xmlns:a16="http://schemas.microsoft.com/office/drawing/2014/main" xmlns="" id="{2A2ACE66-BFEF-AC4D-9946-6F8D67A3E4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6562" name="Text Box 2">
            <a:extLst>
              <a:ext uri="{FF2B5EF4-FFF2-40B4-BE49-F238E27FC236}">
                <a16:creationId xmlns:a16="http://schemas.microsoft.com/office/drawing/2014/main" xmlns="" id="{FE49B381-E4AB-F44E-92E9-1BCB5B7F2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1193800"/>
            <a:ext cx="7872668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behavioral OF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shiftn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kumimoji="0" lang="en-US" altLang="en-US" sz="1800" b="1" dirty="0">
                <a:solidFill>
                  <a:srgbClr val="A50021"/>
                </a:solidFill>
                <a:latin typeface="Times New Roman" panose="02020603050405020304" pitchFamily="18" charset="0"/>
              </a:rPr>
              <a:t>SIGNAL </a:t>
            </a:r>
            <a:r>
              <a:rPr kumimoji="0" lang="en-US" altLang="en-US" sz="1800" b="1" dirty="0" err="1">
                <a:solidFill>
                  <a:srgbClr val="A50021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b="1" dirty="0">
                <a:solidFill>
                  <a:srgbClr val="A50021"/>
                </a:solidFill>
                <a:latin typeface="Times New Roman" panose="02020603050405020304" pitchFamily="18" charset="0"/>
              </a:rPr>
              <a:t>: STD_LOGIC_VECTOR(N-1 DOWNTO 0);</a:t>
            </a:r>
            <a:r>
              <a:rPr kumimoji="0"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PROCESS (Clock)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IF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rising_edge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(Clock)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IF Enable = </a:t>
            </a:r>
            <a:r>
              <a:rPr kumimoji="0" lang="ja-JP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‘</a:t>
            </a:r>
            <a:r>
              <a:rPr kumimoji="0" lang="en-US" altLang="ja-JP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kumimoji="0" lang="ja-JP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’</a:t>
            </a:r>
            <a:r>
              <a:rPr kumimoji="0" lang="en-US" altLang="ja-JP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IF Load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	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&lt;= D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	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&lt;= Sin &amp; 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(N-1 </a:t>
            </a:r>
            <a:r>
              <a:rPr kumimoji="0" lang="en-US" altLang="en-US" sz="1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downto</a:t>
            </a:r>
            <a:r>
              <a:rPr kumimoji="0" lang="en-US" altLang="en-US" sz="1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1</a:t>
            </a:r>
            <a:r>
              <a:rPr kumimoji="0" lang="en-US" altLang="en-US" sz="1800" b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	END IF;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	Q &lt;= </a:t>
            </a:r>
            <a:r>
              <a:rPr kumimoji="0" lang="en-US" alt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Qt</a:t>
            </a: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END behavior al;</a:t>
            </a:r>
          </a:p>
        </p:txBody>
      </p:sp>
      <p:sp>
        <p:nvSpPr>
          <p:cNvPr id="66563" name="Text Box 3">
            <a:extLst>
              <a:ext uri="{FF2B5EF4-FFF2-40B4-BE49-F238E27FC236}">
                <a16:creationId xmlns:a16="http://schemas.microsoft.com/office/drawing/2014/main" xmlns="" id="{28EC7E9F-A925-A347-AEEB-D8D480998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" y="114300"/>
            <a:ext cx="798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i="1">
                <a:solidFill>
                  <a:srgbClr val="000066"/>
                </a:solidFill>
                <a:latin typeface="Times New Roman" panose="02020603050405020304" pitchFamily="18" charset="0"/>
              </a:rPr>
              <a:t>N</a:t>
            </a: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-bit shift register with parallel load (2)</a:t>
            </a:r>
          </a:p>
        </p:txBody>
      </p:sp>
      <p:grpSp>
        <p:nvGrpSpPr>
          <p:cNvPr id="66564" name="Group 4">
            <a:extLst>
              <a:ext uri="{FF2B5EF4-FFF2-40B4-BE49-F238E27FC236}">
                <a16:creationId xmlns:a16="http://schemas.microsoft.com/office/drawing/2014/main" xmlns="" id="{C603FCD0-2A1D-0D46-816F-5DDB80AE1CA6}"/>
              </a:ext>
            </a:extLst>
          </p:cNvPr>
          <p:cNvGrpSpPr>
            <a:grpSpLocks/>
          </p:cNvGrpSpPr>
          <p:nvPr/>
        </p:nvGrpSpPr>
        <p:grpSpPr bwMode="auto">
          <a:xfrm>
            <a:off x="6315075" y="1524000"/>
            <a:ext cx="2828925" cy="2133600"/>
            <a:chOff x="2064" y="2496"/>
            <a:chExt cx="1782" cy="1344"/>
          </a:xfrm>
        </p:grpSpPr>
        <p:sp>
          <p:nvSpPr>
            <p:cNvPr id="66565" name="Line 5">
              <a:extLst>
                <a:ext uri="{FF2B5EF4-FFF2-40B4-BE49-F238E27FC236}">
                  <a16:creationId xmlns:a16="http://schemas.microsoft.com/office/drawing/2014/main" xmlns="" id="{D48036F6-8028-BC49-9892-79271D0D3C6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V="1">
              <a:off x="2571" y="3640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6" name="Line 6">
              <a:extLst>
                <a:ext uri="{FF2B5EF4-FFF2-40B4-BE49-F238E27FC236}">
                  <a16:creationId xmlns:a16="http://schemas.microsoft.com/office/drawing/2014/main" xmlns="" id="{44F0B145-C3C2-124B-BA20-BD249992767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943736" flipH="1" flipV="1">
              <a:off x="2564" y="3687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7" name="Text Box 7">
              <a:extLst>
                <a:ext uri="{FF2B5EF4-FFF2-40B4-BE49-F238E27FC236}">
                  <a16:creationId xmlns:a16="http://schemas.microsoft.com/office/drawing/2014/main" xmlns="" id="{6012B71D-63FD-EC45-B39A-FC9EFDA02F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4" y="2915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66568" name="Text Box 8">
              <a:extLst>
                <a:ext uri="{FF2B5EF4-FFF2-40B4-BE49-F238E27FC236}">
                  <a16:creationId xmlns:a16="http://schemas.microsoft.com/office/drawing/2014/main" xmlns="" id="{6AE83EA5-A0E0-924F-BA43-E48E05081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727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Enable</a:t>
              </a:r>
            </a:p>
          </p:txBody>
        </p:sp>
        <p:sp>
          <p:nvSpPr>
            <p:cNvPr id="66569" name="Line 9">
              <a:extLst>
                <a:ext uri="{FF2B5EF4-FFF2-40B4-BE49-F238E27FC236}">
                  <a16:creationId xmlns:a16="http://schemas.microsoft.com/office/drawing/2014/main" xmlns="" id="{2FBC52B6-DCB5-6045-A46B-C8AA5CAC61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49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0" name="Rectangle 10">
              <a:extLst>
                <a:ext uri="{FF2B5EF4-FFF2-40B4-BE49-F238E27FC236}">
                  <a16:creationId xmlns:a16="http://schemas.microsoft.com/office/drawing/2014/main" xmlns="" id="{137155AB-04E4-8343-B078-AC2227295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775"/>
              <a:ext cx="576" cy="106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66571" name="Text Box 11">
              <a:extLst>
                <a:ext uri="{FF2B5EF4-FFF2-40B4-BE49-F238E27FC236}">
                  <a16:creationId xmlns:a16="http://schemas.microsoft.com/office/drawing/2014/main" xmlns="" id="{F2B5E49C-B011-8E4D-8E64-B05B5A08D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3592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Clock</a:t>
              </a:r>
            </a:p>
          </p:txBody>
        </p:sp>
        <p:sp>
          <p:nvSpPr>
            <p:cNvPr id="66572" name="Text Box 12">
              <a:extLst>
                <a:ext uri="{FF2B5EF4-FFF2-40B4-BE49-F238E27FC236}">
                  <a16:creationId xmlns:a16="http://schemas.microsoft.com/office/drawing/2014/main" xmlns="" id="{F09AC243-680F-4F49-AFC2-F1F627E735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8" y="3425"/>
              <a:ext cx="4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800" b="1">
                  <a:latin typeface="Times New Roman" panose="02020603050405020304" pitchFamily="18" charset="0"/>
                </a:rPr>
                <a:t>shiftn</a:t>
              </a:r>
            </a:p>
          </p:txBody>
        </p:sp>
        <p:sp>
          <p:nvSpPr>
            <p:cNvPr id="66573" name="Line 13">
              <a:extLst>
                <a:ext uri="{FF2B5EF4-FFF2-40B4-BE49-F238E27FC236}">
                  <a16:creationId xmlns:a16="http://schemas.microsoft.com/office/drawing/2014/main" xmlns="" id="{7770EC76-89B4-AD46-9C71-189E4BE263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304" y="3472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6574" name="Group 14">
              <a:extLst>
                <a:ext uri="{FF2B5EF4-FFF2-40B4-BE49-F238E27FC236}">
                  <a16:creationId xmlns:a16="http://schemas.microsoft.com/office/drawing/2014/main" xmlns="" id="{05BF82C7-F8BF-5C4B-AB78-A18CDF3666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2705"/>
              <a:ext cx="480" cy="375"/>
              <a:chOff x="3024" y="2793"/>
              <a:chExt cx="480" cy="375"/>
            </a:xfrm>
          </p:grpSpPr>
          <p:sp>
            <p:nvSpPr>
              <p:cNvPr id="66584" name="Line 15">
                <a:extLst>
                  <a:ext uri="{FF2B5EF4-FFF2-40B4-BE49-F238E27FC236}">
                    <a16:creationId xmlns:a16="http://schemas.microsoft.com/office/drawing/2014/main" xmlns="" id="{D9C3B415-3F19-BE42-90D3-EEFB1DB669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585" name="Line 16">
                <a:extLst>
                  <a:ext uri="{FF2B5EF4-FFF2-40B4-BE49-F238E27FC236}">
                    <a16:creationId xmlns:a16="http://schemas.microsoft.com/office/drawing/2014/main" xmlns="" id="{B05BA896-7B32-5E43-950D-20A576C16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586" name="Text Box 17">
                <a:extLst>
                  <a:ext uri="{FF2B5EF4-FFF2-40B4-BE49-F238E27FC236}">
                    <a16:creationId xmlns:a16="http://schemas.microsoft.com/office/drawing/2014/main" xmlns="" id="{7AB9E99A-AA18-2947-BC32-EFB95AB04E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66575" name="Text Box 18">
              <a:extLst>
                <a:ext uri="{FF2B5EF4-FFF2-40B4-BE49-F238E27FC236}">
                  <a16:creationId xmlns:a16="http://schemas.microsoft.com/office/drawing/2014/main" xmlns="" id="{767FD721-D145-AF4A-9BEB-234933180B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2912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66576" name="Line 19">
              <a:extLst>
                <a:ext uri="{FF2B5EF4-FFF2-40B4-BE49-F238E27FC236}">
                  <a16:creationId xmlns:a16="http://schemas.microsoft.com/office/drawing/2014/main" xmlns="" id="{85BF5DFF-A712-664F-8D0B-BF0F12DE23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232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7" name="Line 20">
              <a:extLst>
                <a:ext uri="{FF2B5EF4-FFF2-40B4-BE49-F238E27FC236}">
                  <a16:creationId xmlns:a16="http://schemas.microsoft.com/office/drawing/2014/main" xmlns="" id="{388D5026-0A7F-114A-82B8-264DA66A2B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424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8" name="Text Box 21">
              <a:extLst>
                <a:ext uri="{FF2B5EF4-FFF2-40B4-BE49-F238E27FC236}">
                  <a16:creationId xmlns:a16="http://schemas.microsoft.com/office/drawing/2014/main" xmlns="" id="{19BFB8D5-0505-5D4E-9FCB-6EC5BFF1E3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3116"/>
              <a:ext cx="4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Load</a:t>
              </a:r>
            </a:p>
          </p:txBody>
        </p:sp>
        <p:sp>
          <p:nvSpPr>
            <p:cNvPr id="66579" name="Text Box 22">
              <a:extLst>
                <a:ext uri="{FF2B5EF4-FFF2-40B4-BE49-F238E27FC236}">
                  <a16:creationId xmlns:a16="http://schemas.microsoft.com/office/drawing/2014/main" xmlns="" id="{0CFABD3A-2301-2848-B28F-7BEE83E3B9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" y="3320"/>
              <a:ext cx="2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Sin</a:t>
              </a:r>
            </a:p>
          </p:txBody>
        </p:sp>
        <p:grpSp>
          <p:nvGrpSpPr>
            <p:cNvPr id="66580" name="Group 23">
              <a:extLst>
                <a:ext uri="{FF2B5EF4-FFF2-40B4-BE49-F238E27FC236}">
                  <a16:creationId xmlns:a16="http://schemas.microsoft.com/office/drawing/2014/main" xmlns="" id="{68BEE522-A6F4-7B4D-9943-47D68D1616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697"/>
              <a:ext cx="480" cy="375"/>
              <a:chOff x="3024" y="2793"/>
              <a:chExt cx="480" cy="375"/>
            </a:xfrm>
          </p:grpSpPr>
          <p:sp>
            <p:nvSpPr>
              <p:cNvPr id="66581" name="Line 24">
                <a:extLst>
                  <a:ext uri="{FF2B5EF4-FFF2-40B4-BE49-F238E27FC236}">
                    <a16:creationId xmlns:a16="http://schemas.microsoft.com/office/drawing/2014/main" xmlns="" id="{9BC6EDF8-6204-2345-B276-9394A2CDE5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264" y="2871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582" name="Line 25">
                <a:extLst>
                  <a:ext uri="{FF2B5EF4-FFF2-40B4-BE49-F238E27FC236}">
                    <a16:creationId xmlns:a16="http://schemas.microsoft.com/office/drawing/2014/main" xmlns="" id="{6BC65F92-0620-0845-B109-7E0EA319EA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3024"/>
                <a:ext cx="48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583" name="Text Box 26">
                <a:extLst>
                  <a:ext uri="{FF2B5EF4-FFF2-40B4-BE49-F238E27FC236}">
                    <a16:creationId xmlns:a16="http://schemas.microsoft.com/office/drawing/2014/main" xmlns="" id="{585D3256-ADFE-1E45-94F9-5906ADA2AB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793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Char char="•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FontTx/>
                  <a:buNone/>
                </a:pPr>
                <a:r>
                  <a:rPr kumimoji="0" lang="en-US" altLang="en-US" sz="1600" b="1">
                    <a:latin typeface="Times New Roman" panose="02020603050405020304" pitchFamily="18" charset="0"/>
                  </a:rPr>
                  <a:t>N</a:t>
                </a: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3">
            <a:extLst>
              <a:ext uri="{FF2B5EF4-FFF2-40B4-BE49-F238E27FC236}">
                <a16:creationId xmlns:a16="http://schemas.microsoft.com/office/drawing/2014/main" xmlns="" id="{B8C33EA0-2149-FF4A-BD61-B9894C7B46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xmlns="" id="{367F5A58-CEFD-0141-A872-11C90265AC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8382000" cy="1143000"/>
          </a:xfrm>
        </p:spPr>
        <p:txBody>
          <a:bodyPr/>
          <a:lstStyle/>
          <a:p>
            <a:r>
              <a:rPr kumimoji="0" lang="en-US" altLang="en-US" sz="3600">
                <a:ea typeface="ＭＳ Ｐゴシック" panose="020B0600070205080204" pitchFamily="34" charset="-128"/>
              </a:rPr>
              <a:t>VHDL Description Styles</a:t>
            </a:r>
            <a:endParaRPr kumimoji="0"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30723" name="Text Box 3">
            <a:extLst>
              <a:ext uri="{FF2B5EF4-FFF2-40B4-BE49-F238E27FC236}">
                <a16:creationId xmlns:a16="http://schemas.microsoft.com/office/drawing/2014/main" xmlns="" id="{925F379A-104E-4E44-B015-A32263741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2860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pl-PL" altLang="en-US" sz="2400" b="1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xmlns="" id="{F1AF00C8-56C0-7E48-B55C-6DEA92992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809875"/>
            <a:ext cx="1978025" cy="85883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xmlns="" id="{1C829A21-876C-644C-8137-3AF51860E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3763963"/>
            <a:ext cx="2117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/>
              <a:t>Components and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/>
              <a:t>interconnects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xmlns="" id="{0E0CAE0A-64BF-EE4C-8F96-0A01947F0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3005138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structural</a:t>
            </a: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xmlns="" id="{55696D4D-2F2E-FB42-ABC6-E149E9234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1066800"/>
            <a:ext cx="27955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VHDL Description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Styles</a:t>
            </a:r>
          </a:p>
        </p:txBody>
      </p:sp>
      <p:grpSp>
        <p:nvGrpSpPr>
          <p:cNvPr id="30728" name="Group 8">
            <a:extLst>
              <a:ext uri="{FF2B5EF4-FFF2-40B4-BE49-F238E27FC236}">
                <a16:creationId xmlns:a16="http://schemas.microsoft.com/office/drawing/2014/main" xmlns="" id="{FF381D99-F82E-6943-BE62-B3C1C94EA238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809875"/>
            <a:ext cx="1976438" cy="858838"/>
            <a:chOff x="2139" y="2352"/>
            <a:chExt cx="1245" cy="541"/>
          </a:xfrm>
        </p:grpSpPr>
        <p:sp>
          <p:nvSpPr>
            <p:cNvPr id="30742" name="Rectangle 9">
              <a:extLst>
                <a:ext uri="{FF2B5EF4-FFF2-40B4-BE49-F238E27FC236}">
                  <a16:creationId xmlns:a16="http://schemas.microsoft.com/office/drawing/2014/main" xmlns="" id="{9C78982D-4C16-5D4E-8979-384069C93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" y="2352"/>
              <a:ext cx="1245" cy="54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30743" name="Text Box 10">
              <a:extLst>
                <a:ext uri="{FF2B5EF4-FFF2-40B4-BE49-F238E27FC236}">
                  <a16:creationId xmlns:a16="http://schemas.microsoft.com/office/drawing/2014/main" xmlns="" id="{DBDCAD9F-0FD7-614F-9D8E-6283E5ED4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4" y="2478"/>
              <a:ext cx="8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2400" b="1"/>
                <a:t>dataflow</a:t>
              </a:r>
            </a:p>
          </p:txBody>
        </p:sp>
      </p:grpSp>
      <p:sp>
        <p:nvSpPr>
          <p:cNvPr id="30729" name="Text Box 11">
            <a:extLst>
              <a:ext uri="{FF2B5EF4-FFF2-40B4-BE49-F238E27FC236}">
                <a16:creationId xmlns:a16="http://schemas.microsoft.com/office/drawing/2014/main" xmlns="" id="{6969609A-43C1-B34D-962A-B36501EE3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3800475"/>
            <a:ext cx="15097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/>
              <a:t>Concurrent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/>
              <a:t>statements</a:t>
            </a:r>
          </a:p>
        </p:txBody>
      </p:sp>
      <p:sp>
        <p:nvSpPr>
          <p:cNvPr id="30730" name="Rectangle 12">
            <a:extLst>
              <a:ext uri="{FF2B5EF4-FFF2-40B4-BE49-F238E27FC236}">
                <a16:creationId xmlns:a16="http://schemas.microsoft.com/office/drawing/2014/main" xmlns="" id="{A41B0337-2F4C-9B45-8C20-C81438CE8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013" y="2828925"/>
            <a:ext cx="1976437" cy="857250"/>
          </a:xfrm>
          <a:prstGeom prst="rect">
            <a:avLst/>
          </a:prstGeom>
          <a:solidFill>
            <a:srgbClr val="FFF1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0731" name="Rectangle 13">
            <a:extLst>
              <a:ext uri="{FF2B5EF4-FFF2-40B4-BE49-F238E27FC236}">
                <a16:creationId xmlns:a16="http://schemas.microsoft.com/office/drawing/2014/main" xmlns="" id="{24D662CC-53DF-8347-8E60-847BF781B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013" y="2828925"/>
            <a:ext cx="661987" cy="863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0732" name="Text Box 14">
            <a:extLst>
              <a:ext uri="{FF2B5EF4-FFF2-40B4-BE49-F238E27FC236}">
                <a16:creationId xmlns:a16="http://schemas.microsoft.com/office/drawing/2014/main" xmlns="" id="{23BF6C7F-427A-4E47-BB70-5523205DE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5513" y="30480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behavioral</a:t>
            </a:r>
          </a:p>
        </p:txBody>
      </p:sp>
      <p:sp>
        <p:nvSpPr>
          <p:cNvPr id="30733" name="Text Box 15">
            <a:extLst>
              <a:ext uri="{FF2B5EF4-FFF2-40B4-BE49-F238E27FC236}">
                <a16:creationId xmlns:a16="http://schemas.microsoft.com/office/drawing/2014/main" xmlns="" id="{A6382DB0-4BF1-DF4C-96F0-CB64405F3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4162425"/>
            <a:ext cx="22050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b="1"/>
              <a:t> Registers</a:t>
            </a:r>
            <a:endParaRPr kumimoji="0" lang="pl-PL" altLang="en-US" sz="2000" b="1"/>
          </a:p>
          <a:p>
            <a:pPr>
              <a:spcBef>
                <a:spcPct val="0"/>
              </a:spcBef>
              <a:buClrTx/>
            </a:pPr>
            <a:r>
              <a:rPr kumimoji="0" lang="pl-PL" altLang="en-US" sz="2000" b="1"/>
              <a:t> Shift registers</a:t>
            </a:r>
          </a:p>
          <a:p>
            <a:pPr>
              <a:spcBef>
                <a:spcPct val="0"/>
              </a:spcBef>
              <a:buClrTx/>
            </a:pPr>
            <a:r>
              <a:rPr kumimoji="0" lang="pl-PL" altLang="en-US" sz="2000" b="1"/>
              <a:t> Counters</a:t>
            </a:r>
            <a:endParaRPr kumimoji="0" lang="en-US" altLang="en-US" sz="2000" b="1"/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/>
              <a:t> State machines</a:t>
            </a:r>
          </a:p>
        </p:txBody>
      </p:sp>
      <p:sp>
        <p:nvSpPr>
          <p:cNvPr id="30734" name="Text Box 16">
            <a:extLst>
              <a:ext uri="{FF2B5EF4-FFF2-40B4-BE49-F238E27FC236}">
                <a16:creationId xmlns:a16="http://schemas.microsoft.com/office/drawing/2014/main" xmlns="" id="{624D1F86-BF68-994E-ACBC-6241F83BA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3800475"/>
            <a:ext cx="2695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/>
              <a:t>Sequential statements</a:t>
            </a:r>
          </a:p>
        </p:txBody>
      </p:sp>
      <p:sp>
        <p:nvSpPr>
          <p:cNvPr id="30735" name="Line 17">
            <a:extLst>
              <a:ext uri="{FF2B5EF4-FFF2-40B4-BE49-F238E27FC236}">
                <a16:creationId xmlns:a16="http://schemas.microsoft.com/office/drawing/2014/main" xmlns="" id="{B0AD95E6-2DDF-B843-AA42-80F7D760EA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2000" y="1790700"/>
            <a:ext cx="1606550" cy="99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8">
            <a:extLst>
              <a:ext uri="{FF2B5EF4-FFF2-40B4-BE49-F238E27FC236}">
                <a16:creationId xmlns:a16="http://schemas.microsoft.com/office/drawing/2014/main" xmlns="" id="{B8AC7AF8-EB41-B64D-B0A8-912909ADEE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6875" y="1828800"/>
            <a:ext cx="161925" cy="968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9">
            <a:extLst>
              <a:ext uri="{FF2B5EF4-FFF2-40B4-BE49-F238E27FC236}">
                <a16:creationId xmlns:a16="http://schemas.microsoft.com/office/drawing/2014/main" xmlns="" id="{D0D69787-E0AD-5240-9EC0-3BB56493E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3450" y="1847850"/>
            <a:ext cx="1200150" cy="81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AutoShape 20">
            <a:extLst>
              <a:ext uri="{FF2B5EF4-FFF2-40B4-BE49-F238E27FC236}">
                <a16:creationId xmlns:a16="http://schemas.microsoft.com/office/drawing/2014/main" xmlns="" id="{9FC20CE0-0B04-944F-A8EE-0371DCA4E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743575"/>
            <a:ext cx="9144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0739" name="Text Box 21">
            <a:extLst>
              <a:ext uri="{FF2B5EF4-FFF2-40B4-BE49-F238E27FC236}">
                <a16:creationId xmlns:a16="http://schemas.microsoft.com/office/drawing/2014/main" xmlns="" id="{F55D18DA-B5A8-B347-B933-652389228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25" y="5534025"/>
            <a:ext cx="35369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2400" b="1">
                <a:solidFill>
                  <a:srgbClr val="990033"/>
                </a:solidFill>
              </a:rPr>
              <a:t>and more</a:t>
            </a:r>
          </a:p>
          <a:p>
            <a:pPr>
              <a:buFontTx/>
              <a:buNone/>
            </a:pPr>
            <a:r>
              <a:rPr lang="pl-PL" altLang="en-US" sz="2400" b="1">
                <a:solidFill>
                  <a:srgbClr val="990033"/>
                </a:solidFill>
              </a:rPr>
              <a:t>if you are careful</a:t>
            </a:r>
          </a:p>
        </p:txBody>
      </p:sp>
      <p:sp>
        <p:nvSpPr>
          <p:cNvPr id="30740" name="Oval 22">
            <a:extLst>
              <a:ext uri="{FF2B5EF4-FFF2-40B4-BE49-F238E27FC236}">
                <a16:creationId xmlns:a16="http://schemas.microsoft.com/office/drawing/2014/main" xmlns="" id="{E99114F3-A3D6-5243-A1E5-63B9650A7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933575"/>
            <a:ext cx="6553200" cy="3810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30741" name="Text Box 23">
            <a:extLst>
              <a:ext uri="{FF2B5EF4-FFF2-40B4-BE49-F238E27FC236}">
                <a16:creationId xmlns:a16="http://schemas.microsoft.com/office/drawing/2014/main" xmlns="" id="{B07EE56A-2F20-1E41-A7CE-489AD454C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876800"/>
            <a:ext cx="3257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2800" i="1"/>
              <a:t>synthesizable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Footer Placeholder 1">
            <a:extLst>
              <a:ext uri="{FF2B5EF4-FFF2-40B4-BE49-F238E27FC236}">
                <a16:creationId xmlns:a16="http://schemas.microsoft.com/office/drawing/2014/main" xmlns="" id="{99C72684-EA48-9346-9236-8FA870C38C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67586" name="Picture 2" descr="crii_application_large_change">
            <a:extLst>
              <a:ext uri="{FF2B5EF4-FFF2-40B4-BE49-F238E27FC236}">
                <a16:creationId xmlns:a16="http://schemas.microsoft.com/office/drawing/2014/main" xmlns="" id="{A8DDCCA3-F171-F14A-A12A-57676ACE2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7" name="Text Box 3">
            <a:extLst>
              <a:ext uri="{FF2B5EF4-FFF2-40B4-BE49-F238E27FC236}">
                <a16:creationId xmlns:a16="http://schemas.microsoft.com/office/drawing/2014/main" xmlns="" id="{97053079-5BAD-6548-AA35-44891A8F7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0"/>
            <a:ext cx="9144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pl-PL" altLang="en-US" sz="3600" b="1"/>
              <a:t>Generic Component</a:t>
            </a:r>
            <a:br>
              <a:rPr lang="pl-PL" altLang="en-US" sz="3600" b="1"/>
            </a:br>
            <a:r>
              <a:rPr lang="pl-PL" altLang="en-US" sz="3600" b="1"/>
              <a:t>Instantiation</a:t>
            </a:r>
            <a:endParaRPr lang="en-US" altLang="en-US" sz="3600" b="1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Footer Placeholder 1">
            <a:extLst>
              <a:ext uri="{FF2B5EF4-FFF2-40B4-BE49-F238E27FC236}">
                <a16:creationId xmlns:a16="http://schemas.microsoft.com/office/drawing/2014/main" xmlns="" id="{31B3BD47-0852-1945-88B0-77A709ECD5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8610" name="Text Box 2">
            <a:extLst>
              <a:ext uri="{FF2B5EF4-FFF2-40B4-BE49-F238E27FC236}">
                <a16:creationId xmlns:a16="http://schemas.microsoft.com/office/drawing/2014/main" xmlns="" id="{E973F3F8-0BAD-E649-82BC-4BDE44D95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66800"/>
            <a:ext cx="7634288" cy="522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LIBRARY ieee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USE ieee.std_logic_1164.all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ENTITY regne IS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kumimoji="0" lang="en-US" altLang="en-US" sz="1600" b="1">
                <a:solidFill>
                  <a:srgbClr val="A50021"/>
                </a:solidFill>
                <a:latin typeface="Times New Roman" panose="02020603050405020304" pitchFamily="18" charset="0"/>
              </a:rPr>
              <a:t>GENERIC ( N : INTEGER := 8 )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PORT (	D 			: IN	 	STD_LOGIC_VECTOR(N-1 DOWNTO 0)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</a:t>
            </a:r>
            <a:r>
              <a:rPr kumimoji="0" lang="en-US" altLang="en-US" sz="1600">
                <a:latin typeface="Times New Roman" panose="02020603050405020304" pitchFamily="18" charset="0"/>
              </a:rPr>
              <a:t>Enable,</a:t>
            </a: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 Clock	: IN 		STD_LOGIC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Q 			: OUT 	STD_LOGIC_VECTOR(N-1 DOWNTO 0) 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regne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ARCHITECTURE Behavior OF regne IS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PROCESS (Clock)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IF (Clock'EVENT AND Clock = '1' )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 b="1">
                <a:solidFill>
                  <a:srgbClr val="000000"/>
                </a:solidFill>
                <a:latin typeface="Times New Roman" panose="02020603050405020304" pitchFamily="18" charset="0"/>
              </a:rPr>
              <a:t>		</a:t>
            </a:r>
            <a:r>
              <a:rPr kumimoji="0" lang="en-US" altLang="en-US" sz="1600" b="1">
                <a:latin typeface="Times New Roman" panose="02020603050405020304" pitchFamily="18" charset="0"/>
              </a:rPr>
              <a:t>	</a:t>
            </a:r>
            <a:r>
              <a:rPr kumimoji="0" lang="en-US" altLang="en-US" sz="1600">
                <a:latin typeface="Times New Roman" panose="02020603050405020304" pitchFamily="18" charset="0"/>
              </a:rPr>
              <a:t>IF Enable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	Q &lt;= D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	END IF;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	END PROCESS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END Behavior ;</a:t>
            </a:r>
          </a:p>
        </p:txBody>
      </p:sp>
      <p:sp>
        <p:nvSpPr>
          <p:cNvPr id="68611" name="Text Box 3">
            <a:extLst>
              <a:ext uri="{FF2B5EF4-FFF2-40B4-BE49-F238E27FC236}">
                <a16:creationId xmlns:a16="http://schemas.microsoft.com/office/drawing/2014/main" xmlns="" id="{042AEBF5-1806-A246-AA4F-C4CAA7840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133350"/>
            <a:ext cx="517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>
                <a:solidFill>
                  <a:srgbClr val="000066"/>
                </a:solidFill>
                <a:latin typeface="Times New Roman" panose="02020603050405020304" pitchFamily="18" charset="0"/>
              </a:rPr>
              <a:t>N-bit register with enable</a:t>
            </a:r>
          </a:p>
        </p:txBody>
      </p:sp>
      <p:grpSp>
        <p:nvGrpSpPr>
          <p:cNvPr id="68612" name="Group 4">
            <a:extLst>
              <a:ext uri="{FF2B5EF4-FFF2-40B4-BE49-F238E27FC236}">
                <a16:creationId xmlns:a16="http://schemas.microsoft.com/office/drawing/2014/main" xmlns="" id="{AE3BFA16-379C-5242-A263-01BB398EF8A9}"/>
              </a:ext>
            </a:extLst>
          </p:cNvPr>
          <p:cNvGrpSpPr>
            <a:grpSpLocks/>
          </p:cNvGrpSpPr>
          <p:nvPr/>
        </p:nvGrpSpPr>
        <p:grpSpPr bwMode="auto">
          <a:xfrm rot="5249114">
            <a:off x="6477000" y="5181600"/>
            <a:ext cx="152400" cy="152400"/>
            <a:chOff x="4320" y="3408"/>
            <a:chExt cx="96" cy="96"/>
          </a:xfrm>
        </p:grpSpPr>
        <p:sp>
          <p:nvSpPr>
            <p:cNvPr id="68629" name="Line 5">
              <a:extLst>
                <a:ext uri="{FF2B5EF4-FFF2-40B4-BE49-F238E27FC236}">
                  <a16:creationId xmlns:a16="http://schemas.microsoft.com/office/drawing/2014/main" xmlns="" id="{D528B8C4-DD0C-F345-AE9A-3D577ABAE8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0" name="Line 6">
              <a:extLst>
                <a:ext uri="{FF2B5EF4-FFF2-40B4-BE49-F238E27FC236}">
                  <a16:creationId xmlns:a16="http://schemas.microsoft.com/office/drawing/2014/main" xmlns="" id="{930A87C2-DBD5-AE43-BF65-80FFD5405A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68" y="340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3" name="Text Box 7">
            <a:extLst>
              <a:ext uri="{FF2B5EF4-FFF2-40B4-BE49-F238E27FC236}">
                <a16:creationId xmlns:a16="http://schemas.microsoft.com/office/drawing/2014/main" xmlns="" id="{8FD51C90-E140-B543-8430-2FF3FD693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267200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68614" name="Text Box 8">
            <a:extLst>
              <a:ext uri="{FF2B5EF4-FFF2-40B4-BE49-F238E27FC236}">
                <a16:creationId xmlns:a16="http://schemas.microsoft.com/office/drawing/2014/main" xmlns="" id="{FE9FBB33-8610-4341-99DC-E1A74E2D8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281488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68615" name="Text Box 9">
            <a:extLst>
              <a:ext uri="{FF2B5EF4-FFF2-40B4-BE49-F238E27FC236}">
                <a16:creationId xmlns:a16="http://schemas.microsoft.com/office/drawing/2014/main" xmlns="" id="{11B345FC-1A2D-174F-9B82-601B9F7A3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9624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Enable</a:t>
            </a:r>
          </a:p>
        </p:txBody>
      </p:sp>
      <p:sp>
        <p:nvSpPr>
          <p:cNvPr id="68616" name="Line 10">
            <a:extLst>
              <a:ext uri="{FF2B5EF4-FFF2-40B4-BE49-F238E27FC236}">
                <a16:creationId xmlns:a16="http://schemas.microsoft.com/office/drawing/2014/main" xmlns="" id="{F48A2209-6074-8449-884D-A9EFFF038B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7" name="Rectangle 11">
            <a:extLst>
              <a:ext uri="{FF2B5EF4-FFF2-40B4-BE49-F238E27FC236}">
                <a16:creationId xmlns:a16="http://schemas.microsoft.com/office/drawing/2014/main" xmlns="" id="{0C3B2536-C8B8-2B47-B6F7-FEBEE8F01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024313"/>
            <a:ext cx="990600" cy="1524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8618" name="Line 12">
            <a:extLst>
              <a:ext uri="{FF2B5EF4-FFF2-40B4-BE49-F238E27FC236}">
                <a16:creationId xmlns:a16="http://schemas.microsoft.com/office/drawing/2014/main" xmlns="" id="{68D21951-A200-9644-BB31-BBD1E77D5D1A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6057900" y="40005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9" name="Line 13">
            <a:extLst>
              <a:ext uri="{FF2B5EF4-FFF2-40B4-BE49-F238E27FC236}">
                <a16:creationId xmlns:a16="http://schemas.microsoft.com/office/drawing/2014/main" xmlns="" id="{6FF27DC6-B939-A946-AF40-6236FD0FD0EF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848600" y="40386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0" name="Text Box 14">
            <a:extLst>
              <a:ext uri="{FF2B5EF4-FFF2-40B4-BE49-F238E27FC236}">
                <a16:creationId xmlns:a16="http://schemas.microsoft.com/office/drawing/2014/main" xmlns="" id="{9695C802-527C-AC4C-9149-20E8CD6DA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07365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600" b="1">
                <a:latin typeface="Times New Roman" panose="02020603050405020304" pitchFamily="18" charset="0"/>
              </a:rPr>
              <a:t>Clock</a:t>
            </a:r>
          </a:p>
        </p:txBody>
      </p:sp>
      <p:sp>
        <p:nvSpPr>
          <p:cNvPr id="68621" name="Text Box 15">
            <a:extLst>
              <a:ext uri="{FF2B5EF4-FFF2-40B4-BE49-F238E27FC236}">
                <a16:creationId xmlns:a16="http://schemas.microsoft.com/office/drawing/2014/main" xmlns="" id="{3DE35DFE-224B-534C-B5A0-36B387F03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350" y="5486400"/>
            <a:ext cx="73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b="1">
                <a:latin typeface="Times New Roman" panose="02020603050405020304" pitchFamily="18" charset="0"/>
              </a:rPr>
              <a:t>regne</a:t>
            </a:r>
          </a:p>
        </p:txBody>
      </p:sp>
      <p:grpSp>
        <p:nvGrpSpPr>
          <p:cNvPr id="68622" name="Group 16">
            <a:extLst>
              <a:ext uri="{FF2B5EF4-FFF2-40B4-BE49-F238E27FC236}">
                <a16:creationId xmlns:a16="http://schemas.microsoft.com/office/drawing/2014/main" xmlns="" id="{F29021AF-8F3D-0640-BA4A-F39F2A677DE0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3900488"/>
            <a:ext cx="685800" cy="671512"/>
            <a:chOff x="3552" y="2409"/>
            <a:chExt cx="432" cy="423"/>
          </a:xfrm>
        </p:grpSpPr>
        <p:sp>
          <p:nvSpPr>
            <p:cNvPr id="68627" name="Line 17">
              <a:extLst>
                <a:ext uri="{FF2B5EF4-FFF2-40B4-BE49-F238E27FC236}">
                  <a16:creationId xmlns:a16="http://schemas.microsoft.com/office/drawing/2014/main" xmlns="" id="{6B07DF9E-B26B-F44C-A5B0-B59ED4188A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" y="2640"/>
              <a:ext cx="9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8" name="Text Box 18">
              <a:extLst>
                <a:ext uri="{FF2B5EF4-FFF2-40B4-BE49-F238E27FC236}">
                  <a16:creationId xmlns:a16="http://schemas.microsoft.com/office/drawing/2014/main" xmlns="" id="{E87C6BDB-44C9-FB44-8560-A5BDB241C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409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N</a:t>
              </a:r>
            </a:p>
          </p:txBody>
        </p:sp>
      </p:grpSp>
      <p:grpSp>
        <p:nvGrpSpPr>
          <p:cNvPr id="68623" name="Group 19">
            <a:extLst>
              <a:ext uri="{FF2B5EF4-FFF2-40B4-BE49-F238E27FC236}">
                <a16:creationId xmlns:a16="http://schemas.microsoft.com/office/drawing/2014/main" xmlns="" id="{1DEF9346-BCE5-8A45-9E43-BE34971864CF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3900488"/>
            <a:ext cx="685800" cy="671512"/>
            <a:chOff x="3552" y="2409"/>
            <a:chExt cx="432" cy="423"/>
          </a:xfrm>
        </p:grpSpPr>
        <p:sp>
          <p:nvSpPr>
            <p:cNvPr id="68625" name="Line 20">
              <a:extLst>
                <a:ext uri="{FF2B5EF4-FFF2-40B4-BE49-F238E27FC236}">
                  <a16:creationId xmlns:a16="http://schemas.microsoft.com/office/drawing/2014/main" xmlns="" id="{0696EFDB-E544-554C-ACD3-3F0FC8E372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" y="2640"/>
              <a:ext cx="9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6" name="Text Box 21">
              <a:extLst>
                <a:ext uri="{FF2B5EF4-FFF2-40B4-BE49-F238E27FC236}">
                  <a16:creationId xmlns:a16="http://schemas.microsoft.com/office/drawing/2014/main" xmlns="" id="{0CD134C5-2FF8-ED49-92EB-8EAB725846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409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0" lang="en-US" altLang="en-US" sz="1600" b="1">
                  <a:latin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68624" name="Line 22">
            <a:extLst>
              <a:ext uri="{FF2B5EF4-FFF2-40B4-BE49-F238E27FC236}">
                <a16:creationId xmlns:a16="http://schemas.microsoft.com/office/drawing/2014/main" xmlns="" id="{5CC9E07F-3737-3943-80E3-B4A4E287BFC2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6057900" y="48387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Footer Placeholder 3">
            <a:extLst>
              <a:ext uri="{FF2B5EF4-FFF2-40B4-BE49-F238E27FC236}">
                <a16:creationId xmlns:a16="http://schemas.microsoft.com/office/drawing/2014/main" xmlns="" id="{333D498F-D397-404A-91AC-6CBAB6542D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xmlns="" id="{47F4854F-50ED-B44E-805D-FD44D7EE3E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8610600" cy="1143000"/>
          </a:xfrm>
        </p:spPr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Circuit built of medium scale components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xmlns="" id="{D5A3F10C-D385-C042-BDB7-C3BAB60D8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50" y="3009900"/>
            <a:ext cx="1700213" cy="187483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9636" name="Line 4">
            <a:extLst>
              <a:ext uri="{FF2B5EF4-FFF2-40B4-BE49-F238E27FC236}">
                <a16:creationId xmlns:a16="http://schemas.microsoft.com/office/drawing/2014/main" xmlns="" id="{F2C40D90-A202-2040-ABC9-156B5DD29B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38438" y="3238500"/>
            <a:ext cx="354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7" name="Line 5">
            <a:extLst>
              <a:ext uri="{FF2B5EF4-FFF2-40B4-BE49-F238E27FC236}">
                <a16:creationId xmlns:a16="http://schemas.microsoft.com/office/drawing/2014/main" xmlns="" id="{807EA3ED-98DE-1E4D-BFD8-273362BD24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09863" y="4462463"/>
            <a:ext cx="3540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8" name="Rectangle 6">
            <a:extLst>
              <a:ext uri="{FF2B5EF4-FFF2-40B4-BE49-F238E27FC236}">
                <a16:creationId xmlns:a16="http://schemas.microsoft.com/office/drawing/2014/main" xmlns="" id="{EF689D5E-7C05-8949-870F-30256FBAC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5638" y="3122613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39" name="Rectangle 7">
            <a:extLst>
              <a:ext uri="{FF2B5EF4-FFF2-40B4-BE49-F238E27FC236}">
                <a16:creationId xmlns:a16="http://schemas.microsoft.com/office/drawing/2014/main" xmlns="" id="{3A473CC1-B53A-4841-9D08-250A67DF0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3238500"/>
            <a:ext cx="1492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0" name="Rectangle 8">
            <a:extLst>
              <a:ext uri="{FF2B5EF4-FFF2-40B4-BE49-F238E27FC236}">
                <a16:creationId xmlns:a16="http://schemas.microsoft.com/office/drawing/2014/main" xmlns="" id="{5BB35D4A-9C19-D941-B532-128FBFB4E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413" y="4349750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1" name="Rectangle 9">
            <a:extLst>
              <a:ext uri="{FF2B5EF4-FFF2-40B4-BE49-F238E27FC236}">
                <a16:creationId xmlns:a16="http://schemas.microsoft.com/office/drawing/2014/main" xmlns="" id="{E0D0D88F-CAB6-DA4C-B9F8-FB534A49D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0" y="447992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400">
                <a:solidFill>
                  <a:srgbClr val="000000"/>
                </a:solidFill>
                <a:latin typeface="Times-Roman" charset="0"/>
              </a:rPr>
              <a:t>3</a:t>
            </a: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2" name="Rectangle 10">
            <a:extLst>
              <a:ext uri="{FF2B5EF4-FFF2-40B4-BE49-F238E27FC236}">
                <a16:creationId xmlns:a16="http://schemas.microsoft.com/office/drawing/2014/main" xmlns="" id="{F549A2F2-1829-F44A-932C-6FEE052B4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3100" y="33035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3" name="Rectangle 11">
            <a:extLst>
              <a:ext uri="{FF2B5EF4-FFF2-40B4-BE49-F238E27FC236}">
                <a16:creationId xmlns:a16="http://schemas.microsoft.com/office/drawing/2014/main" xmlns="" id="{FE0068F3-61BA-8847-BB11-B943ABD7F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2638" y="3419475"/>
            <a:ext cx="1492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4" name="Rectangle 12">
            <a:extLst>
              <a:ext uri="{FF2B5EF4-FFF2-40B4-BE49-F238E27FC236}">
                <a16:creationId xmlns:a16="http://schemas.microsoft.com/office/drawing/2014/main" xmlns="" id="{DE59D147-F0A7-8D47-8ADF-048E1CEA8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575" y="375761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5" name="Rectangle 13">
            <a:extLst>
              <a:ext uri="{FF2B5EF4-FFF2-40B4-BE49-F238E27FC236}">
                <a16:creationId xmlns:a16="http://schemas.microsoft.com/office/drawing/2014/main" xmlns="" id="{A4C21847-680F-8C40-8B9E-392D0E25D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4700" y="3873500"/>
            <a:ext cx="1492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 i="1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6" name="Line 14">
            <a:extLst>
              <a:ext uri="{FF2B5EF4-FFF2-40B4-BE49-F238E27FC236}">
                <a16:creationId xmlns:a16="http://schemas.microsoft.com/office/drawing/2014/main" xmlns="" id="{F80709EF-B511-8746-899C-020EDD9AE5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92663" y="3448050"/>
            <a:ext cx="1430337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7" name="Line 15">
            <a:extLst>
              <a:ext uri="{FF2B5EF4-FFF2-40B4-BE49-F238E27FC236}">
                <a16:creationId xmlns:a16="http://schemas.microsoft.com/office/drawing/2014/main" xmlns="" id="{FF31AADB-1A62-194C-BC35-F03BD2571E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92663" y="3827463"/>
            <a:ext cx="143986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8" name="Rectangle 16">
            <a:extLst>
              <a:ext uri="{FF2B5EF4-FFF2-40B4-BE49-F238E27FC236}">
                <a16:creationId xmlns:a16="http://schemas.microsoft.com/office/drawing/2014/main" xmlns="" id="{B4786ED3-1BF6-7347-A75D-34E8B7238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4267200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z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49" name="Line 17">
            <a:extLst>
              <a:ext uri="{FF2B5EF4-FFF2-40B4-BE49-F238E27FC236}">
                <a16:creationId xmlns:a16="http://schemas.microsoft.com/office/drawing/2014/main" xmlns="" id="{CB01B652-68C0-3F4A-B835-893EDAD8CE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92663" y="4440238"/>
            <a:ext cx="754062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0" name="Line 18">
            <a:extLst>
              <a:ext uri="{FF2B5EF4-FFF2-40B4-BE49-F238E27FC236}">
                <a16:creationId xmlns:a16="http://schemas.microsoft.com/office/drawing/2014/main" xmlns="" id="{06CADD03-127E-F843-8A5D-AC9D6AFE49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8663" y="3648075"/>
            <a:ext cx="2344737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1" name="Rectangle 19">
            <a:extLst>
              <a:ext uri="{FF2B5EF4-FFF2-40B4-BE49-F238E27FC236}">
                <a16:creationId xmlns:a16="http://schemas.microsoft.com/office/drawing/2014/main" xmlns="" id="{3CF93445-7A69-DA4A-8541-4956CAA2E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588" y="35321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52" name="Rectangle 20">
            <a:extLst>
              <a:ext uri="{FF2B5EF4-FFF2-40B4-BE49-F238E27FC236}">
                <a16:creationId xmlns:a16="http://schemas.microsoft.com/office/drawing/2014/main" xmlns="" id="{EDB196AF-86D2-6040-8684-5EEC16FB8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925" y="3648075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53" name="Line 21">
            <a:extLst>
              <a:ext uri="{FF2B5EF4-FFF2-40B4-BE49-F238E27FC236}">
                <a16:creationId xmlns:a16="http://schemas.microsoft.com/office/drawing/2014/main" xmlns="" id="{8B425376-4AE2-814E-870C-FEC150ADC7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7713" y="4067175"/>
            <a:ext cx="2325687" cy="111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4" name="Rectangle 22">
            <a:extLst>
              <a:ext uri="{FF2B5EF4-FFF2-40B4-BE49-F238E27FC236}">
                <a16:creationId xmlns:a16="http://schemas.microsoft.com/office/drawing/2014/main" xmlns="" id="{645539C2-E036-5F4E-8399-58AD638BE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8" y="3941763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55" name="Rectangle 23">
            <a:extLst>
              <a:ext uri="{FF2B5EF4-FFF2-40B4-BE49-F238E27FC236}">
                <a16:creationId xmlns:a16="http://schemas.microsoft.com/office/drawing/2014/main" xmlns="" id="{9EF5E2C6-6973-064C-BF5B-16A34F22B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75" y="4057650"/>
            <a:ext cx="147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9656" name="Rectangle 24">
            <a:extLst>
              <a:ext uri="{FF2B5EF4-FFF2-40B4-BE49-F238E27FC236}">
                <a16:creationId xmlns:a16="http://schemas.microsoft.com/office/drawing/2014/main" xmlns="" id="{F47DB19F-275F-B347-AF26-E85987FB1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32273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57" name="Rectangle 25">
            <a:extLst>
              <a:ext uri="{FF2B5EF4-FFF2-40B4-BE49-F238E27FC236}">
                <a16:creationId xmlns:a16="http://schemas.microsoft.com/office/drawing/2014/main" xmlns="" id="{D2B831F3-F362-A34A-9CC4-7C5F34F7D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75" y="3067050"/>
            <a:ext cx="1098550" cy="230981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9658" name="Rectangle 26">
            <a:extLst>
              <a:ext uri="{FF2B5EF4-FFF2-40B4-BE49-F238E27FC236}">
                <a16:creationId xmlns:a16="http://schemas.microsoft.com/office/drawing/2014/main" xmlns="" id="{A08F34AD-9DFB-1F41-B4CE-4A9F54B4E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1763" y="3400425"/>
            <a:ext cx="190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59" name="Line 27">
            <a:extLst>
              <a:ext uri="{FF2B5EF4-FFF2-40B4-BE49-F238E27FC236}">
                <a16:creationId xmlns:a16="http://schemas.microsoft.com/office/drawing/2014/main" xmlns="" id="{DEEA4101-688D-554A-BAC1-1D9DD5621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9263" y="4919663"/>
            <a:ext cx="70961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0" name="Line 28">
            <a:extLst>
              <a:ext uri="{FF2B5EF4-FFF2-40B4-BE49-F238E27FC236}">
                <a16:creationId xmlns:a16="http://schemas.microsoft.com/office/drawing/2014/main" xmlns="" id="{D1D1FA4A-52A1-C842-AFA8-010C4C1F7B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7425" y="3444875"/>
            <a:ext cx="576263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1" name="Line 29">
            <a:extLst>
              <a:ext uri="{FF2B5EF4-FFF2-40B4-BE49-F238E27FC236}">
                <a16:creationId xmlns:a16="http://schemas.microsoft.com/office/drawing/2014/main" xmlns="" id="{DF4DF017-CF56-7B4B-BC4D-815DB7326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7425" y="4922838"/>
            <a:ext cx="601663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2" name="Rectangle 30">
            <a:extLst>
              <a:ext uri="{FF2B5EF4-FFF2-40B4-BE49-F238E27FC236}">
                <a16:creationId xmlns:a16="http://schemas.microsoft.com/office/drawing/2014/main" xmlns="" id="{680ECC7B-D618-A04D-A470-DAF4B3991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4784725"/>
            <a:ext cx="279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En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63" name="Rectangle 31">
            <a:extLst>
              <a:ext uri="{FF2B5EF4-FFF2-40B4-BE49-F238E27FC236}">
                <a16:creationId xmlns:a16="http://schemas.microsoft.com/office/drawing/2014/main" xmlns="" id="{4FD9FDC9-477F-C04C-B1C9-15B2F38A4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322738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64" name="Rectangle 32">
            <a:extLst>
              <a:ext uri="{FF2B5EF4-FFF2-40B4-BE49-F238E27FC236}">
                <a16:creationId xmlns:a16="http://schemas.microsoft.com/office/drawing/2014/main" xmlns="" id="{752AC66F-8085-CB4F-84D5-7EEBD3CF5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3275" y="3400425"/>
            <a:ext cx="192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65" name="Rectangle 33">
            <a:extLst>
              <a:ext uri="{FF2B5EF4-FFF2-40B4-BE49-F238E27FC236}">
                <a16:creationId xmlns:a16="http://schemas.microsoft.com/office/drawing/2014/main" xmlns="" id="{403D08B1-48DD-CD44-B094-E9410CA11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371633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w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66" name="Rectangle 34">
            <a:extLst>
              <a:ext uri="{FF2B5EF4-FFF2-40B4-BE49-F238E27FC236}">
                <a16:creationId xmlns:a16="http://schemas.microsoft.com/office/drawing/2014/main" xmlns="" id="{A71D89C6-0995-F546-B867-0E78C5AA7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1763" y="3889375"/>
            <a:ext cx="190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67" name="Rectangle 35">
            <a:extLst>
              <a:ext uri="{FF2B5EF4-FFF2-40B4-BE49-F238E27FC236}">
                <a16:creationId xmlns:a16="http://schemas.microsoft.com/office/drawing/2014/main" xmlns="" id="{C1A7E25B-FA26-2547-9A32-C45685326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3716338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68" name="Rectangle 36">
            <a:extLst>
              <a:ext uri="{FF2B5EF4-FFF2-40B4-BE49-F238E27FC236}">
                <a16:creationId xmlns:a16="http://schemas.microsoft.com/office/drawing/2014/main" xmlns="" id="{D176D723-50D1-A047-880D-EC17AAEBF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3275" y="3889375"/>
            <a:ext cx="190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69" name="Rectangle 37">
            <a:extLst>
              <a:ext uri="{FF2B5EF4-FFF2-40B4-BE49-F238E27FC236}">
                <a16:creationId xmlns:a16="http://schemas.microsoft.com/office/drawing/2014/main" xmlns="" id="{15DC6B3A-F43C-8149-A644-CCBA8F801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4202113"/>
            <a:ext cx="177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70" name="Rectangle 38">
            <a:extLst>
              <a:ext uri="{FF2B5EF4-FFF2-40B4-BE49-F238E27FC236}">
                <a16:creationId xmlns:a16="http://schemas.microsoft.com/office/drawing/2014/main" xmlns="" id="{CBF7E206-763F-3147-BE5E-35ECBC315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3275" y="4375150"/>
            <a:ext cx="190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71" name="Rectangle 39">
            <a:extLst>
              <a:ext uri="{FF2B5EF4-FFF2-40B4-BE49-F238E27FC236}">
                <a16:creationId xmlns:a16="http://schemas.microsoft.com/office/drawing/2014/main" xmlns="" id="{70003AF1-4F29-A742-A037-FD9079442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4689475"/>
            <a:ext cx="177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 i="1">
                <a:solidFill>
                  <a:srgbClr val="000000"/>
                </a:solidFill>
                <a:latin typeface="Times-Roman" charset="0"/>
              </a:rPr>
              <a:t>y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72" name="Line 40">
            <a:extLst>
              <a:ext uri="{FF2B5EF4-FFF2-40B4-BE49-F238E27FC236}">
                <a16:creationId xmlns:a16="http://schemas.microsoft.com/office/drawing/2014/main" xmlns="" id="{42DBFFAC-D6F0-BB40-9544-F714856512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4888" y="4468813"/>
            <a:ext cx="571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3" name="Line 41">
            <a:extLst>
              <a:ext uri="{FF2B5EF4-FFF2-40B4-BE49-F238E27FC236}">
                <a16:creationId xmlns:a16="http://schemas.microsoft.com/office/drawing/2014/main" xmlns="" id="{E652E2E7-5082-3744-9107-103B6E7894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7425" y="3975100"/>
            <a:ext cx="576263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4" name="Rectangle 42">
            <a:extLst>
              <a:ext uri="{FF2B5EF4-FFF2-40B4-BE49-F238E27FC236}">
                <a16:creationId xmlns:a16="http://schemas.microsoft.com/office/drawing/2014/main" xmlns="" id="{CAA24CCF-2DAC-AF49-9D6B-5BE52D9AA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3275" y="4864100"/>
            <a:ext cx="190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 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75" name="Line 43">
            <a:extLst>
              <a:ext uri="{FF2B5EF4-FFF2-40B4-BE49-F238E27FC236}">
                <a16:creationId xmlns:a16="http://schemas.microsoft.com/office/drawing/2014/main" xmlns="" id="{0EF5376E-8A07-A54E-B989-FBAA602E8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2357438"/>
            <a:ext cx="627063" cy="47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6" name="Line 44">
            <a:extLst>
              <a:ext uri="{FF2B5EF4-FFF2-40B4-BE49-F238E27FC236}">
                <a16:creationId xmlns:a16="http://schemas.microsoft.com/office/drawing/2014/main" xmlns="" id="{99357BA5-4DF1-E546-9556-A5F247BA0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2900363"/>
            <a:ext cx="627063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7" name="Line 45">
            <a:extLst>
              <a:ext uri="{FF2B5EF4-FFF2-40B4-BE49-F238E27FC236}">
                <a16:creationId xmlns:a16="http://schemas.microsoft.com/office/drawing/2014/main" xmlns="" id="{8A8B28FF-B718-6B42-B2F3-D0655E5BFD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62113" y="2625725"/>
            <a:ext cx="1090612" cy="7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8" name="Line 46">
            <a:extLst>
              <a:ext uri="{FF2B5EF4-FFF2-40B4-BE49-F238E27FC236}">
                <a16:creationId xmlns:a16="http://schemas.microsoft.com/office/drawing/2014/main" xmlns="" id="{1942E816-B4D0-1448-A241-712FB164E1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7650" y="1497013"/>
            <a:ext cx="1588" cy="587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9" name="Line 47">
            <a:extLst>
              <a:ext uri="{FF2B5EF4-FFF2-40B4-BE49-F238E27FC236}">
                <a16:creationId xmlns:a16="http://schemas.microsoft.com/office/drawing/2014/main" xmlns="" id="{B43E864D-1650-174D-9B69-DC57DFCE0AF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550" y="1493838"/>
            <a:ext cx="800100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0" name="Rectangle 48">
            <a:extLst>
              <a:ext uri="{FF2B5EF4-FFF2-40B4-BE49-F238E27FC236}">
                <a16:creationId xmlns:a16="http://schemas.microsoft.com/office/drawing/2014/main" xmlns="" id="{A2EBAD72-9884-EA41-88EC-B09AEB7B9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" y="1333500"/>
            <a:ext cx="393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s(</a:t>
            </a: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81" name="Rectangle 49">
            <a:extLst>
              <a:ext uri="{FF2B5EF4-FFF2-40B4-BE49-F238E27FC236}">
                <a16:creationId xmlns:a16="http://schemas.microsoft.com/office/drawing/2014/main" xmlns="" id="{FD6F310D-00E9-9347-ABF9-FB2FA1823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050" y="2214563"/>
            <a:ext cx="1254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82" name="Rectangle 50">
            <a:extLst>
              <a:ext uri="{FF2B5EF4-FFF2-40B4-BE49-F238E27FC236}">
                <a16:creationId xmlns:a16="http://schemas.microsoft.com/office/drawing/2014/main" xmlns="" id="{BA7FA8E5-C1EB-6A4B-8E39-3128C4BF9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050" y="2763838"/>
            <a:ext cx="1254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83" name="Freeform 51">
            <a:extLst>
              <a:ext uri="{FF2B5EF4-FFF2-40B4-BE49-F238E27FC236}">
                <a16:creationId xmlns:a16="http://schemas.microsoft.com/office/drawing/2014/main" xmlns="" id="{4F201C46-5D36-A74D-82EE-EA4409AF1129}"/>
              </a:ext>
            </a:extLst>
          </p:cNvPr>
          <p:cNvSpPr>
            <a:spLocks/>
          </p:cNvSpPr>
          <p:nvPr/>
        </p:nvSpPr>
        <p:spPr bwMode="auto">
          <a:xfrm>
            <a:off x="1373188" y="1928813"/>
            <a:ext cx="288925" cy="1414462"/>
          </a:xfrm>
          <a:custGeom>
            <a:avLst/>
            <a:gdLst>
              <a:gd name="T0" fmla="*/ 2147483646 w 446"/>
              <a:gd name="T1" fmla="*/ 2147483646 h 1126"/>
              <a:gd name="T2" fmla="*/ 2147483646 w 446"/>
              <a:gd name="T3" fmla="*/ 2147483646 h 1126"/>
              <a:gd name="T4" fmla="*/ 0 w 446"/>
              <a:gd name="T5" fmla="*/ 0 h 1126"/>
              <a:gd name="T6" fmla="*/ 0 w 446"/>
              <a:gd name="T7" fmla="*/ 2147483646 h 1126"/>
              <a:gd name="T8" fmla="*/ 2147483646 w 446"/>
              <a:gd name="T9" fmla="*/ 2147483646 h 11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"/>
              <a:gd name="T16" fmla="*/ 0 h 1126"/>
              <a:gd name="T17" fmla="*/ 446 w 446"/>
              <a:gd name="T18" fmla="*/ 1126 h 11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" h="1126">
                <a:moveTo>
                  <a:pt x="446" y="914"/>
                </a:moveTo>
                <a:lnTo>
                  <a:pt x="446" y="234"/>
                </a:lnTo>
                <a:lnTo>
                  <a:pt x="0" y="0"/>
                </a:lnTo>
                <a:lnTo>
                  <a:pt x="0" y="1126"/>
                </a:lnTo>
                <a:lnTo>
                  <a:pt x="446" y="914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4" name="Line 52">
            <a:extLst>
              <a:ext uri="{FF2B5EF4-FFF2-40B4-BE49-F238E27FC236}">
                <a16:creationId xmlns:a16="http://schemas.microsoft.com/office/drawing/2014/main" xmlns="" id="{9DA03442-6586-934B-8B36-68AC86CDF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600" y="4833938"/>
            <a:ext cx="655638" cy="47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5" name="Line 53">
            <a:extLst>
              <a:ext uri="{FF2B5EF4-FFF2-40B4-BE49-F238E27FC236}">
                <a16:creationId xmlns:a16="http://schemas.microsoft.com/office/drawing/2014/main" xmlns="" id="{D9DC099F-466B-304C-9ADE-065CBCB1C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376863"/>
            <a:ext cx="636588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6" name="Line 54">
            <a:extLst>
              <a:ext uri="{FF2B5EF4-FFF2-40B4-BE49-F238E27FC236}">
                <a16:creationId xmlns:a16="http://schemas.microsoft.com/office/drawing/2014/main" xmlns="" id="{9205A7F5-3A4B-874A-A9B2-98BE86CA77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81163" y="5102225"/>
            <a:ext cx="1023937" cy="7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7" name="Line 55">
            <a:extLst>
              <a:ext uri="{FF2B5EF4-FFF2-40B4-BE49-F238E27FC236}">
                <a16:creationId xmlns:a16="http://schemas.microsoft.com/office/drawing/2014/main" xmlns="" id="{B7F14C54-DD90-BF4D-B2C1-85F23C5C8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8763" y="5657850"/>
            <a:ext cx="1587" cy="5873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8" name="Line 56">
            <a:extLst>
              <a:ext uri="{FF2B5EF4-FFF2-40B4-BE49-F238E27FC236}">
                <a16:creationId xmlns:a16="http://schemas.microsoft.com/office/drawing/2014/main" xmlns="" id="{39ED241D-29D4-2948-842A-CAF2CB8288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500" y="6226175"/>
            <a:ext cx="838200" cy="7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9" name="Rectangle 57">
            <a:extLst>
              <a:ext uri="{FF2B5EF4-FFF2-40B4-BE49-F238E27FC236}">
                <a16:creationId xmlns:a16="http://schemas.microsoft.com/office/drawing/2014/main" xmlns="" id="{E7F57208-937C-8644-9DD7-1C8571461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067425"/>
            <a:ext cx="393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s(1)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90" name="Rectangle 58">
            <a:extLst>
              <a:ext uri="{FF2B5EF4-FFF2-40B4-BE49-F238E27FC236}">
                <a16:creationId xmlns:a16="http://schemas.microsoft.com/office/drawing/2014/main" xmlns="" id="{D2B4A70B-EF32-0E4E-8A43-3D68AFA2F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4691063"/>
            <a:ext cx="1254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0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91" name="Rectangle 59">
            <a:extLst>
              <a:ext uri="{FF2B5EF4-FFF2-40B4-BE49-F238E27FC236}">
                <a16:creationId xmlns:a16="http://schemas.microsoft.com/office/drawing/2014/main" xmlns="" id="{B916D062-FA4F-854F-B66B-26648677E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5240338"/>
            <a:ext cx="1254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92" name="Freeform 60">
            <a:extLst>
              <a:ext uri="{FF2B5EF4-FFF2-40B4-BE49-F238E27FC236}">
                <a16:creationId xmlns:a16="http://schemas.microsoft.com/office/drawing/2014/main" xmlns="" id="{3704AE48-9604-0D43-8C84-BEAE1E5A213C}"/>
              </a:ext>
            </a:extLst>
          </p:cNvPr>
          <p:cNvSpPr>
            <a:spLocks/>
          </p:cNvSpPr>
          <p:nvPr/>
        </p:nvSpPr>
        <p:spPr bwMode="auto">
          <a:xfrm flipV="1">
            <a:off x="1392238" y="4405313"/>
            <a:ext cx="288925" cy="1414462"/>
          </a:xfrm>
          <a:custGeom>
            <a:avLst/>
            <a:gdLst>
              <a:gd name="T0" fmla="*/ 2147483646 w 446"/>
              <a:gd name="T1" fmla="*/ 2147483646 h 1126"/>
              <a:gd name="T2" fmla="*/ 2147483646 w 446"/>
              <a:gd name="T3" fmla="*/ 2147483646 h 1126"/>
              <a:gd name="T4" fmla="*/ 0 w 446"/>
              <a:gd name="T5" fmla="*/ 0 h 1126"/>
              <a:gd name="T6" fmla="*/ 0 w 446"/>
              <a:gd name="T7" fmla="*/ 2147483646 h 1126"/>
              <a:gd name="T8" fmla="*/ 2147483646 w 446"/>
              <a:gd name="T9" fmla="*/ 2147483646 h 11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"/>
              <a:gd name="T16" fmla="*/ 0 h 1126"/>
              <a:gd name="T17" fmla="*/ 446 w 446"/>
              <a:gd name="T18" fmla="*/ 1126 h 11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" h="1126">
                <a:moveTo>
                  <a:pt x="446" y="914"/>
                </a:moveTo>
                <a:lnTo>
                  <a:pt x="446" y="234"/>
                </a:lnTo>
                <a:lnTo>
                  <a:pt x="0" y="0"/>
                </a:lnTo>
                <a:lnTo>
                  <a:pt x="0" y="1126"/>
                </a:lnTo>
                <a:lnTo>
                  <a:pt x="446" y="914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93" name="Line 61">
            <a:extLst>
              <a:ext uri="{FF2B5EF4-FFF2-40B4-BE49-F238E27FC236}">
                <a16:creationId xmlns:a16="http://schemas.microsoft.com/office/drawing/2014/main" xmlns="" id="{6FBC8C18-4012-5746-B6CD-57A8E2227C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9863" y="4467225"/>
            <a:ext cx="0" cy="628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94" name="Line 62">
            <a:extLst>
              <a:ext uri="{FF2B5EF4-FFF2-40B4-BE49-F238E27FC236}">
                <a16:creationId xmlns:a16="http://schemas.microsoft.com/office/drawing/2014/main" xmlns="" id="{26D70E11-2F87-3640-877C-032D2D05CA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8438" y="2628900"/>
            <a:ext cx="0" cy="628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95" name="Rectangle 63">
            <a:extLst>
              <a:ext uri="{FF2B5EF4-FFF2-40B4-BE49-F238E27FC236}">
                <a16:creationId xmlns:a16="http://schemas.microsoft.com/office/drawing/2014/main" xmlns="" id="{7FAEAB93-20EA-1441-BD0D-1094A2124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218122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r(0)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96" name="Rectangle 64">
            <a:extLst>
              <a:ext uri="{FF2B5EF4-FFF2-40B4-BE49-F238E27FC236}">
                <a16:creationId xmlns:a16="http://schemas.microsoft.com/office/drawing/2014/main" xmlns="" id="{F66F562A-1FCD-C246-BC97-F238AADD9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8" y="2781300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r(</a:t>
            </a: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1</a:t>
            </a: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97" name="Rectangle 65">
            <a:extLst>
              <a:ext uri="{FF2B5EF4-FFF2-40B4-BE49-F238E27FC236}">
                <a16:creationId xmlns:a16="http://schemas.microsoft.com/office/drawing/2014/main" xmlns="" id="{78203386-401B-B645-A28B-78BAB8122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355282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r(</a:t>
            </a: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2</a:t>
            </a: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98" name="Rectangle 66">
            <a:extLst>
              <a:ext uri="{FF2B5EF4-FFF2-40B4-BE49-F238E27FC236}">
                <a16:creationId xmlns:a16="http://schemas.microsoft.com/office/drawing/2014/main" xmlns="" id="{413E09A7-E480-784E-8F21-A7386B0AF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393382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r(</a:t>
            </a: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3</a:t>
            </a: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699" name="Rectangle 67">
            <a:extLst>
              <a:ext uri="{FF2B5EF4-FFF2-40B4-BE49-F238E27FC236}">
                <a16:creationId xmlns:a16="http://schemas.microsoft.com/office/drawing/2014/main" xmlns="" id="{87D17914-DC89-044E-BD99-BD4003985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461962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r(</a:t>
            </a: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4</a:t>
            </a: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700" name="Rectangle 68">
            <a:extLst>
              <a:ext uri="{FF2B5EF4-FFF2-40B4-BE49-F238E27FC236}">
                <a16:creationId xmlns:a16="http://schemas.microsoft.com/office/drawing/2014/main" xmlns="" id="{D85DA871-214B-A04E-8D85-FEBD9D78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8" y="524827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r(</a:t>
            </a:r>
            <a:r>
              <a:rPr kumimoji="0" lang="en-US" altLang="en-US" sz="1800">
                <a:solidFill>
                  <a:srgbClr val="000000"/>
                </a:solidFill>
                <a:latin typeface="Times-Roman" charset="0"/>
              </a:rPr>
              <a:t>5</a:t>
            </a:r>
            <a:r>
              <a:rPr kumimoji="0" lang="pl-PL" altLang="en-US" sz="1800">
                <a:solidFill>
                  <a:srgbClr val="000000"/>
                </a:solidFill>
                <a:latin typeface="Times-Roman" charset="0"/>
              </a:rPr>
              <a:t>)</a:t>
            </a:r>
            <a:endParaRPr kumimoji="0"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9701" name="Line 69">
            <a:extLst>
              <a:ext uri="{FF2B5EF4-FFF2-40B4-BE49-F238E27FC236}">
                <a16:creationId xmlns:a16="http://schemas.microsoft.com/office/drawing/2014/main" xmlns="" id="{5163DFF8-4B3E-6B4E-BBA4-D803084EC5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9263" y="4429125"/>
            <a:ext cx="0" cy="495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02" name="Text Box 70">
            <a:extLst>
              <a:ext uri="{FF2B5EF4-FFF2-40B4-BE49-F238E27FC236}">
                <a16:creationId xmlns:a16="http://schemas.microsoft.com/office/drawing/2014/main" xmlns="" id="{BAE9ABE1-B098-8C42-8D83-68D5E6796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075" y="2185988"/>
            <a:ext cx="1504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p(0)</a:t>
            </a:r>
          </a:p>
        </p:txBody>
      </p:sp>
      <p:sp>
        <p:nvSpPr>
          <p:cNvPr id="69703" name="Text Box 71">
            <a:extLst>
              <a:ext uri="{FF2B5EF4-FFF2-40B4-BE49-F238E27FC236}">
                <a16:creationId xmlns:a16="http://schemas.microsoft.com/office/drawing/2014/main" xmlns="" id="{FD62B769-3B33-E344-AF4A-FEB222163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550" y="3219450"/>
            <a:ext cx="1504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p(1)</a:t>
            </a:r>
          </a:p>
        </p:txBody>
      </p:sp>
      <p:sp>
        <p:nvSpPr>
          <p:cNvPr id="69704" name="Text Box 72">
            <a:extLst>
              <a:ext uri="{FF2B5EF4-FFF2-40B4-BE49-F238E27FC236}">
                <a16:creationId xmlns:a16="http://schemas.microsoft.com/office/drawing/2014/main" xmlns="" id="{6227E245-F797-774E-80F4-264EF4132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075" y="3733800"/>
            <a:ext cx="1504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p(2)</a:t>
            </a:r>
          </a:p>
        </p:txBody>
      </p:sp>
      <p:sp>
        <p:nvSpPr>
          <p:cNvPr id="69705" name="Text Box 73">
            <a:extLst>
              <a:ext uri="{FF2B5EF4-FFF2-40B4-BE49-F238E27FC236}">
                <a16:creationId xmlns:a16="http://schemas.microsoft.com/office/drawing/2014/main" xmlns="" id="{9D3C4845-B464-CE48-8328-B359FB43C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4657725"/>
            <a:ext cx="1504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p(3)</a:t>
            </a:r>
          </a:p>
        </p:txBody>
      </p:sp>
      <p:sp>
        <p:nvSpPr>
          <p:cNvPr id="69706" name="Text Box 74">
            <a:extLst>
              <a:ext uri="{FF2B5EF4-FFF2-40B4-BE49-F238E27FC236}">
                <a16:creationId xmlns:a16="http://schemas.microsoft.com/office/drawing/2014/main" xmlns="" id="{3CC1A8F7-4D58-A643-BA35-3AEC2F9A7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5" y="3048000"/>
            <a:ext cx="1504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q(</a:t>
            </a:r>
            <a:r>
              <a:rPr lang="en-US" altLang="en-US" sz="1800"/>
              <a:t>1</a:t>
            </a:r>
            <a:r>
              <a:rPr lang="pl-PL" altLang="en-US" sz="1800"/>
              <a:t>)</a:t>
            </a:r>
          </a:p>
        </p:txBody>
      </p:sp>
      <p:sp>
        <p:nvSpPr>
          <p:cNvPr id="69707" name="Text Box 75">
            <a:extLst>
              <a:ext uri="{FF2B5EF4-FFF2-40B4-BE49-F238E27FC236}">
                <a16:creationId xmlns:a16="http://schemas.microsoft.com/office/drawing/2014/main" xmlns="" id="{72CDDA97-85F6-D846-B445-694CB2411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5" y="3429000"/>
            <a:ext cx="1517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q(</a:t>
            </a:r>
            <a:r>
              <a:rPr lang="en-US" altLang="en-US" sz="1800"/>
              <a:t>0</a:t>
            </a:r>
            <a:r>
              <a:rPr lang="pl-PL" altLang="en-US" sz="1800"/>
              <a:t>)</a:t>
            </a:r>
          </a:p>
        </p:txBody>
      </p:sp>
      <p:sp>
        <p:nvSpPr>
          <p:cNvPr id="69708" name="Text Box 76">
            <a:extLst>
              <a:ext uri="{FF2B5EF4-FFF2-40B4-BE49-F238E27FC236}">
                <a16:creationId xmlns:a16="http://schemas.microsoft.com/office/drawing/2014/main" xmlns="" id="{EA3A51BA-09B7-464E-A30D-BCD13A1B1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275" y="4038600"/>
            <a:ext cx="1479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ena</a:t>
            </a:r>
          </a:p>
        </p:txBody>
      </p:sp>
      <p:sp>
        <p:nvSpPr>
          <p:cNvPr id="69709" name="Text Box 77">
            <a:extLst>
              <a:ext uri="{FF2B5EF4-FFF2-40B4-BE49-F238E27FC236}">
                <a16:creationId xmlns:a16="http://schemas.microsoft.com/office/drawing/2014/main" xmlns="" id="{D04F52F4-4A0F-F045-9AF6-3901E8011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0" y="3414713"/>
            <a:ext cx="149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z(</a:t>
            </a:r>
            <a:r>
              <a:rPr lang="en-US" altLang="en-US" sz="1800"/>
              <a:t>3</a:t>
            </a:r>
            <a:r>
              <a:rPr lang="pl-PL" altLang="en-US" sz="1800"/>
              <a:t>)</a:t>
            </a:r>
          </a:p>
        </p:txBody>
      </p:sp>
      <p:sp>
        <p:nvSpPr>
          <p:cNvPr id="69710" name="Text Box 78">
            <a:extLst>
              <a:ext uri="{FF2B5EF4-FFF2-40B4-BE49-F238E27FC236}">
                <a16:creationId xmlns:a16="http://schemas.microsoft.com/office/drawing/2014/main" xmlns="" id="{B03983F4-A9DB-1448-9A4C-6E67F8574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0" y="3900488"/>
            <a:ext cx="149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z(</a:t>
            </a:r>
            <a:r>
              <a:rPr lang="en-US" altLang="en-US" sz="1800"/>
              <a:t>2</a:t>
            </a:r>
            <a:r>
              <a:rPr lang="pl-PL" altLang="en-US" sz="1800"/>
              <a:t>)</a:t>
            </a:r>
          </a:p>
        </p:txBody>
      </p:sp>
      <p:sp>
        <p:nvSpPr>
          <p:cNvPr id="69711" name="Text Box 79">
            <a:extLst>
              <a:ext uri="{FF2B5EF4-FFF2-40B4-BE49-F238E27FC236}">
                <a16:creationId xmlns:a16="http://schemas.microsoft.com/office/drawing/2014/main" xmlns="" id="{1AC57AF7-8CB3-C144-B9DC-EEA08439D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0" y="4433888"/>
            <a:ext cx="149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z(</a:t>
            </a:r>
            <a:r>
              <a:rPr lang="en-US" altLang="en-US" sz="1800"/>
              <a:t>1</a:t>
            </a:r>
            <a:r>
              <a:rPr lang="pl-PL" altLang="en-US" sz="1800"/>
              <a:t>)</a:t>
            </a:r>
          </a:p>
        </p:txBody>
      </p:sp>
      <p:sp>
        <p:nvSpPr>
          <p:cNvPr id="69712" name="Text Box 80">
            <a:extLst>
              <a:ext uri="{FF2B5EF4-FFF2-40B4-BE49-F238E27FC236}">
                <a16:creationId xmlns:a16="http://schemas.microsoft.com/office/drawing/2014/main" xmlns="" id="{1A1BF236-AB13-B941-979E-CD62E8E46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0" y="4891088"/>
            <a:ext cx="149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1800"/>
              <a:t>z(</a:t>
            </a:r>
            <a:r>
              <a:rPr lang="en-US" altLang="en-US" sz="1800"/>
              <a:t>0</a:t>
            </a:r>
            <a:r>
              <a:rPr lang="pl-PL" altLang="en-US" sz="1800"/>
              <a:t>)</a:t>
            </a:r>
          </a:p>
        </p:txBody>
      </p:sp>
      <p:sp>
        <p:nvSpPr>
          <p:cNvPr id="69713" name="Text Box 81">
            <a:extLst>
              <a:ext uri="{FF2B5EF4-FFF2-40B4-BE49-F238E27FC236}">
                <a16:creationId xmlns:a16="http://schemas.microsoft.com/office/drawing/2014/main" xmlns="" id="{FAD846A4-BB21-AA44-A3FB-4EFF1445D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5125" y="5086350"/>
            <a:ext cx="1820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kumimoji="0" lang="en-US" altLang="en-US" sz="1600"/>
              <a:t>dec2to4</a:t>
            </a:r>
            <a:endParaRPr kumimoji="0" lang="pl-PL" altLang="en-US" sz="1600"/>
          </a:p>
        </p:txBody>
      </p:sp>
      <p:sp>
        <p:nvSpPr>
          <p:cNvPr id="69714" name="Text Box 82">
            <a:extLst>
              <a:ext uri="{FF2B5EF4-FFF2-40B4-BE49-F238E27FC236}">
                <a16:creationId xmlns:a16="http://schemas.microsoft.com/office/drawing/2014/main" xmlns="" id="{F8D98B5F-322B-8A4E-A8C5-6CA680B07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4562475"/>
            <a:ext cx="1708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kumimoji="0" lang="pl-PL" altLang="en-US" sz="1600"/>
              <a:t>priority</a:t>
            </a:r>
          </a:p>
        </p:txBody>
      </p:sp>
      <p:sp>
        <p:nvSpPr>
          <p:cNvPr id="69715" name="Rectangle 83">
            <a:extLst>
              <a:ext uri="{FF2B5EF4-FFF2-40B4-BE49-F238E27FC236}">
                <a16:creationId xmlns:a16="http://schemas.microsoft.com/office/drawing/2014/main" xmlns="" id="{9D98F61E-A967-DD4A-9023-3AAFC5506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3124200"/>
            <a:ext cx="609600" cy="297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/>
          </a:p>
        </p:txBody>
      </p:sp>
      <p:sp>
        <p:nvSpPr>
          <p:cNvPr id="69716" name="Line 84">
            <a:extLst>
              <a:ext uri="{FF2B5EF4-FFF2-40B4-BE49-F238E27FC236}">
                <a16:creationId xmlns:a16="http://schemas.microsoft.com/office/drawing/2014/main" xmlns="" id="{2676BFDB-C976-BF48-9034-0FB64F2942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2338" y="3444875"/>
            <a:ext cx="576262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17" name="Line 85">
            <a:extLst>
              <a:ext uri="{FF2B5EF4-FFF2-40B4-BE49-F238E27FC236}">
                <a16:creationId xmlns:a16="http://schemas.microsoft.com/office/drawing/2014/main" xmlns="" id="{0FC52F43-1734-AD4D-9352-7AF97F3F6916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2338" y="4922838"/>
            <a:ext cx="60166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18" name="Line 86">
            <a:extLst>
              <a:ext uri="{FF2B5EF4-FFF2-40B4-BE49-F238E27FC236}">
                <a16:creationId xmlns:a16="http://schemas.microsoft.com/office/drawing/2014/main" xmlns="" id="{1993F1F3-DB30-2C4A-8EAD-3F0DB5682869}"/>
              </a:ext>
            </a:extLst>
          </p:cNvPr>
          <p:cNvSpPr>
            <a:spLocks noChangeShapeType="1"/>
          </p:cNvSpPr>
          <p:nvPr/>
        </p:nvSpPr>
        <p:spPr bwMode="auto">
          <a:xfrm>
            <a:off x="8559800" y="4468813"/>
            <a:ext cx="571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19" name="Line 87">
            <a:extLst>
              <a:ext uri="{FF2B5EF4-FFF2-40B4-BE49-F238E27FC236}">
                <a16:creationId xmlns:a16="http://schemas.microsoft.com/office/drawing/2014/main" xmlns="" id="{8F7DFB5A-F822-8044-96A4-2D753545D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2338" y="3975100"/>
            <a:ext cx="576262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20" name="Text Box 88">
            <a:extLst>
              <a:ext uri="{FF2B5EF4-FFF2-40B4-BE49-F238E27FC236}">
                <a16:creationId xmlns:a16="http://schemas.microsoft.com/office/drawing/2014/main" xmlns="" id="{02E08470-BC74-8248-B61F-3AA66C56C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8413" y="3414713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t</a:t>
            </a:r>
            <a:r>
              <a:rPr lang="pl-PL" altLang="en-US" sz="1800"/>
              <a:t>(</a:t>
            </a:r>
            <a:r>
              <a:rPr lang="en-US" altLang="en-US" sz="1800"/>
              <a:t>3</a:t>
            </a:r>
            <a:r>
              <a:rPr lang="pl-PL" altLang="en-US" sz="1800"/>
              <a:t>)</a:t>
            </a:r>
          </a:p>
        </p:txBody>
      </p:sp>
      <p:sp>
        <p:nvSpPr>
          <p:cNvPr id="69721" name="Text Box 89">
            <a:extLst>
              <a:ext uri="{FF2B5EF4-FFF2-40B4-BE49-F238E27FC236}">
                <a16:creationId xmlns:a16="http://schemas.microsoft.com/office/drawing/2014/main" xmlns="" id="{776E1F4E-8408-B44A-A6E9-6F9CC67B3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7463" y="390048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t</a:t>
            </a:r>
            <a:r>
              <a:rPr lang="pl-PL" altLang="en-US" sz="1800"/>
              <a:t>(</a:t>
            </a:r>
            <a:r>
              <a:rPr lang="en-US" altLang="en-US" sz="1800"/>
              <a:t>2</a:t>
            </a:r>
            <a:r>
              <a:rPr lang="pl-PL" altLang="en-US" sz="1800"/>
              <a:t>)</a:t>
            </a:r>
          </a:p>
        </p:txBody>
      </p:sp>
      <p:sp>
        <p:nvSpPr>
          <p:cNvPr id="69722" name="Text Box 90">
            <a:extLst>
              <a:ext uri="{FF2B5EF4-FFF2-40B4-BE49-F238E27FC236}">
                <a16:creationId xmlns:a16="http://schemas.microsoft.com/office/drawing/2014/main" xmlns="" id="{A149DCED-C816-4444-9C20-04CA5A972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7463" y="443388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t</a:t>
            </a:r>
            <a:r>
              <a:rPr lang="pl-PL" altLang="en-US" sz="1800"/>
              <a:t>(</a:t>
            </a:r>
            <a:r>
              <a:rPr lang="en-US" altLang="en-US" sz="1800"/>
              <a:t>1</a:t>
            </a:r>
            <a:r>
              <a:rPr lang="pl-PL" altLang="en-US" sz="1800"/>
              <a:t>)</a:t>
            </a:r>
          </a:p>
        </p:txBody>
      </p:sp>
      <p:sp>
        <p:nvSpPr>
          <p:cNvPr id="69723" name="Text Box 91">
            <a:extLst>
              <a:ext uri="{FF2B5EF4-FFF2-40B4-BE49-F238E27FC236}">
                <a16:creationId xmlns:a16="http://schemas.microsoft.com/office/drawing/2014/main" xmlns="" id="{EC1B79A8-873A-4048-8BBC-94CBA55DC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7463" y="489108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t</a:t>
            </a:r>
            <a:r>
              <a:rPr lang="pl-PL" altLang="en-US" sz="1800"/>
              <a:t>(</a:t>
            </a:r>
            <a:r>
              <a:rPr lang="en-US" altLang="en-US" sz="1800"/>
              <a:t>0</a:t>
            </a:r>
            <a:r>
              <a:rPr lang="pl-PL" altLang="en-US" sz="1800"/>
              <a:t>)</a:t>
            </a:r>
          </a:p>
        </p:txBody>
      </p:sp>
      <p:sp>
        <p:nvSpPr>
          <p:cNvPr id="69724" name="Text Box 92">
            <a:extLst>
              <a:ext uri="{FF2B5EF4-FFF2-40B4-BE49-F238E27FC236}">
                <a16:creationId xmlns:a16="http://schemas.microsoft.com/office/drawing/2014/main" xmlns="" id="{DB943ACE-7148-3347-9C46-0DB29A018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0350" y="5064125"/>
            <a:ext cx="7096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600"/>
              <a:t>regne</a:t>
            </a:r>
          </a:p>
        </p:txBody>
      </p:sp>
      <p:sp>
        <p:nvSpPr>
          <p:cNvPr id="69725" name="Text Box 93">
            <a:extLst>
              <a:ext uri="{FF2B5EF4-FFF2-40B4-BE49-F238E27FC236}">
                <a16:creationId xmlns:a16="http://schemas.microsoft.com/office/drawing/2014/main" xmlns="" id="{321C5600-2BC1-CE44-835D-5B5E1FF49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0386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2000"/>
              <a:t>D</a:t>
            </a:r>
          </a:p>
        </p:txBody>
      </p:sp>
      <p:sp>
        <p:nvSpPr>
          <p:cNvPr id="69726" name="Text Box 94">
            <a:extLst>
              <a:ext uri="{FF2B5EF4-FFF2-40B4-BE49-F238E27FC236}">
                <a16:creationId xmlns:a16="http://schemas.microsoft.com/office/drawing/2014/main" xmlns="" id="{D0F86203-D61A-884A-BA53-A39438974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4038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2000"/>
              <a:t>Q</a:t>
            </a:r>
          </a:p>
        </p:txBody>
      </p:sp>
      <p:sp>
        <p:nvSpPr>
          <p:cNvPr id="69727" name="Line 95">
            <a:extLst>
              <a:ext uri="{FF2B5EF4-FFF2-40B4-BE49-F238E27FC236}">
                <a16:creationId xmlns:a16="http://schemas.microsoft.com/office/drawing/2014/main" xmlns="" id="{1F781A12-F9D2-F643-80F2-3F604568C0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5859463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28" name="Line 96">
            <a:extLst>
              <a:ext uri="{FF2B5EF4-FFF2-40B4-BE49-F238E27FC236}">
                <a16:creationId xmlns:a16="http://schemas.microsoft.com/office/drawing/2014/main" xmlns="" id="{6FAC5C37-8EAC-AA4E-951E-A3C9BD9417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24800" y="5935663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29" name="Line 97">
            <a:extLst>
              <a:ext uri="{FF2B5EF4-FFF2-40B4-BE49-F238E27FC236}">
                <a16:creationId xmlns:a16="http://schemas.microsoft.com/office/drawing/2014/main" xmlns="" id="{9D16D0A7-E0EB-0A40-B03B-A040759C1F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66000" y="5943600"/>
            <a:ext cx="558800" cy="22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30" name="Line 98">
            <a:extLst>
              <a:ext uri="{FF2B5EF4-FFF2-40B4-BE49-F238E27FC236}">
                <a16:creationId xmlns:a16="http://schemas.microsoft.com/office/drawing/2014/main" xmlns="" id="{B551B504-7FA1-2D44-8D08-0C62C219D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2463800"/>
            <a:ext cx="0" cy="66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31" name="Text Box 99">
            <a:extLst>
              <a:ext uri="{FF2B5EF4-FFF2-40B4-BE49-F238E27FC236}">
                <a16:creationId xmlns:a16="http://schemas.microsoft.com/office/drawing/2014/main" xmlns="" id="{325C4677-1147-B045-9D75-4E9912BAF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638800"/>
            <a:ext cx="51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/>
              <a:t>Clk</a:t>
            </a:r>
          </a:p>
        </p:txBody>
      </p:sp>
      <p:sp>
        <p:nvSpPr>
          <p:cNvPr id="69732" name="Text Box 100">
            <a:extLst>
              <a:ext uri="{FF2B5EF4-FFF2-40B4-BE49-F238E27FC236}">
                <a16:creationId xmlns:a16="http://schemas.microsoft.com/office/drawing/2014/main" xmlns="" id="{2665CC90-BF87-8D44-8756-E61E18DC2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5626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/>
              <a:t>Clock</a:t>
            </a:r>
          </a:p>
        </p:txBody>
      </p:sp>
      <p:sp>
        <p:nvSpPr>
          <p:cNvPr id="69733" name="Text Box 101">
            <a:extLst>
              <a:ext uri="{FF2B5EF4-FFF2-40B4-BE49-F238E27FC236}">
                <a16:creationId xmlns:a16="http://schemas.microsoft.com/office/drawing/2014/main" xmlns="" id="{5977BB26-2B1C-464D-82D9-FC2B8DE38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9550" y="30988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 sz="1800"/>
              <a:t>Enable</a:t>
            </a:r>
          </a:p>
        </p:txBody>
      </p:sp>
      <p:sp>
        <p:nvSpPr>
          <p:cNvPr id="69734" name="Text Box 102">
            <a:extLst>
              <a:ext uri="{FF2B5EF4-FFF2-40B4-BE49-F238E27FC236}">
                <a16:creationId xmlns:a16="http://schemas.microsoft.com/office/drawing/2014/main" xmlns="" id="{F7441E57-3EC6-354E-AFCF-4EC4FFF19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2900" y="2117725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/>
              <a:t>En</a:t>
            </a:r>
            <a:endParaRPr kumimoji="0" lang="pl-PL" altLang="en-US" sz="20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Footer Placeholder 3">
            <a:extLst>
              <a:ext uri="{FF2B5EF4-FFF2-40B4-BE49-F238E27FC236}">
                <a16:creationId xmlns:a16="http://schemas.microsoft.com/office/drawing/2014/main" xmlns="" id="{F25066D5-B885-2342-A097-4AB396F1FE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0658" name="Rectangle 3">
            <a:extLst>
              <a:ext uri="{FF2B5EF4-FFF2-40B4-BE49-F238E27FC236}">
                <a16:creationId xmlns:a16="http://schemas.microsoft.com/office/drawing/2014/main" xmlns="" id="{A8446EAE-CE09-5C4F-A72D-FA82B740C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2425" y="1285875"/>
            <a:ext cx="83820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LIBRARY ieee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USE ieee.std_logic_1164.all ;</a:t>
            </a:r>
          </a:p>
          <a:p>
            <a:pPr>
              <a:lnSpc>
                <a:spcPct val="80000"/>
              </a:lnSpc>
            </a:pPr>
            <a:endParaRPr kumimoji="0" lang="en-US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ENTITY 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priority_resolver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	PORT (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r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	: IN 	STD_LOGIC_VECTOR(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5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DOWNTO 0)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		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  s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	: IN 	STD_LOGIC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_VECTOR(1 DOWNTO 0)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                clk        : IN        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                en         : IN       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		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  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t 	: OUT 	STD_LOGIC_VECTOR(3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 DOWNTO 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0) 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END 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priority_resolver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ARCHITECTURE structural OF priority_resolver IS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p : STD_LOGIC_VECTOR (3 DOWNTO 0)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q : STD_LOGIC_VECTOR (1  DOWNTO 0) ;</a:t>
            </a:r>
            <a:endParaRPr lang="en-US" altLang="en-US" sz="18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</a:t>
            </a:r>
            <a:r>
              <a:rPr lang="en-US" altLang="en-US" sz="1800" b="1">
                <a:ea typeface="ＭＳ Ｐゴシック" panose="020B0600070205080204" pitchFamily="34" charset="-128"/>
              </a:rPr>
              <a:t>z</a:t>
            </a:r>
            <a:r>
              <a:rPr lang="pl-PL" altLang="en-US" sz="1800" b="1">
                <a:ea typeface="ＭＳ Ｐゴシック" panose="020B0600070205080204" pitchFamily="34" charset="-128"/>
              </a:rPr>
              <a:t> : STD_LOGIC_VECTOR (3 DOWNTO 0)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ena : STD_LOGIC 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 b="1">
              <a:ea typeface="ＭＳ Ｐゴシック" panose="020B0600070205080204" pitchFamily="34" charset="-128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xmlns="" id="{4D7E8A58-5C96-014C-9992-9A036AEE7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-76200"/>
            <a:ext cx="8382000" cy="1143000"/>
          </a:xfrm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</a:t>
            </a:r>
            <a:r>
              <a:rPr lang="en-US" altLang="en-US" sz="3200" b="1">
                <a:ea typeface="ＭＳ Ｐゴシック" panose="020B0600070205080204" pitchFamily="34" charset="-128"/>
              </a:rPr>
              <a:t>1</a:t>
            </a:r>
            <a:r>
              <a:rPr lang="pl-PL" altLang="en-US" sz="3200" b="1">
                <a:ea typeface="ＭＳ Ｐゴシック" panose="020B0600070205080204" pitchFamily="34" charset="-128"/>
              </a:rPr>
              <a:t>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VHDL-93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Footer Placeholder 3">
            <a:extLst>
              <a:ext uri="{FF2B5EF4-FFF2-40B4-BE49-F238E27FC236}">
                <a16:creationId xmlns:a16="http://schemas.microsoft.com/office/drawing/2014/main" xmlns="" id="{BC30CD64-1F71-2043-B59D-A0486B1750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xmlns="" id="{E44EF894-8F00-2345-9496-BE5282886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-76200"/>
            <a:ext cx="8382000" cy="1143000"/>
          </a:xfrm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</a:t>
            </a:r>
            <a:r>
              <a:rPr lang="en-US" altLang="en-US" sz="3200" b="1">
                <a:ea typeface="ＭＳ Ｐゴシック" panose="020B0600070205080204" pitchFamily="34" charset="-128"/>
              </a:rPr>
              <a:t>2</a:t>
            </a:r>
            <a:r>
              <a:rPr lang="pl-PL" altLang="en-US" sz="3200" b="1">
                <a:ea typeface="ＭＳ Ｐゴシック" panose="020B0600070205080204" pitchFamily="34" charset="-128"/>
              </a:rPr>
              <a:t>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VHDL-93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xmlns="" id="{D97A2528-C4E1-5640-8E2D-A267D90508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143000"/>
            <a:ext cx="8382000" cy="50292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  <a:r>
              <a:rPr lang="pl-PL" altLang="en-US" sz="1600" b="1">
                <a:ea typeface="ＭＳ Ｐゴシック" panose="020B0600070205080204" pitchFamily="34" charset="-128"/>
              </a:rPr>
              <a:t>BEGIN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	</a:t>
            </a:r>
            <a:r>
              <a:rPr lang="en-US" altLang="en-US" sz="1600" b="1">
                <a:ea typeface="ＭＳ Ｐゴシック" panose="020B0600070205080204" pitchFamily="34" charset="-128"/>
              </a:rPr>
              <a:t>u1:  ENTITY work.</a:t>
            </a:r>
            <a:r>
              <a:rPr lang="pl-PL" altLang="en-US" sz="1600" b="1">
                <a:ea typeface="ＭＳ Ｐゴシック" panose="020B0600070205080204" pitchFamily="34" charset="-128"/>
              </a:rPr>
              <a:t>mux2to1</a:t>
            </a:r>
            <a:r>
              <a:rPr lang="en-US" altLang="en-US" sz="1600" b="1">
                <a:ea typeface="ＭＳ Ｐゴシック" panose="020B0600070205080204" pitchFamily="34" charset="-128"/>
              </a:rPr>
              <a:t>(dataflow)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</a:t>
            </a:r>
            <a:r>
              <a:rPr lang="pl-PL" altLang="en-US" sz="1600" b="1">
                <a:ea typeface="ＭＳ Ｐゴシック" panose="020B0600070205080204" pitchFamily="34" charset="-128"/>
              </a:rPr>
              <a:t>w0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r(0)</a:t>
            </a:r>
            <a:r>
              <a:rPr lang="en-US" altLang="en-US" sz="1600" b="1">
                <a:ea typeface="ＭＳ Ｐゴシック" panose="020B0600070205080204" pitchFamily="34" charset="-128"/>
              </a:rPr>
              <a:t>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	                 w1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r(1)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  s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s(0),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                                                f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</a:t>
            </a:r>
            <a:r>
              <a:rPr lang="pl-PL" altLang="en-US" sz="1600" b="1">
                <a:ea typeface="ＭＳ Ｐゴシック" panose="020B0600070205080204" pitchFamily="34" charset="-128"/>
              </a:rPr>
              <a:t>p(0)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  <a:endParaRPr lang="pl-PL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	p(1) &lt;= r(2);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	p(2) &lt;= r(3);</a:t>
            </a: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	</a:t>
            </a:r>
            <a:r>
              <a:rPr lang="en-US" altLang="en-US" sz="1600" b="1">
                <a:ea typeface="ＭＳ Ｐゴシック" panose="020B0600070205080204" pitchFamily="34" charset="-128"/>
              </a:rPr>
              <a:t>u</a:t>
            </a:r>
            <a:r>
              <a:rPr lang="pl-PL" altLang="en-US" sz="1600" b="1">
                <a:ea typeface="ＭＳ Ｐゴシック" panose="020B0600070205080204" pitchFamily="34" charset="-128"/>
              </a:rPr>
              <a:t>2</a:t>
            </a:r>
            <a:r>
              <a:rPr lang="en-US" altLang="en-US" sz="1600" b="1">
                <a:ea typeface="ＭＳ Ｐゴシック" panose="020B0600070205080204" pitchFamily="34" charset="-128"/>
              </a:rPr>
              <a:t>:  ENTITY work.</a:t>
            </a:r>
            <a:r>
              <a:rPr lang="pl-PL" altLang="en-US" sz="1600" b="1">
                <a:ea typeface="ＭＳ Ｐゴシック" panose="020B0600070205080204" pitchFamily="34" charset="-128"/>
              </a:rPr>
              <a:t>mux2to1</a:t>
            </a:r>
            <a:r>
              <a:rPr lang="en-US" altLang="en-US" sz="1600" b="1">
                <a:ea typeface="ＭＳ Ｐゴシック" panose="020B0600070205080204" pitchFamily="34" charset="-128"/>
              </a:rPr>
              <a:t>(dataflow)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</a:t>
            </a:r>
            <a:r>
              <a:rPr lang="pl-PL" altLang="en-US" sz="1600" b="1">
                <a:ea typeface="ＭＳ Ｐゴシック" panose="020B0600070205080204" pitchFamily="34" charset="-128"/>
              </a:rPr>
              <a:t>w0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r(4)</a:t>
            </a:r>
            <a:r>
              <a:rPr lang="en-US" altLang="en-US" sz="1600" b="1">
                <a:ea typeface="ＭＳ Ｐゴシック" panose="020B0600070205080204" pitchFamily="34" charset="-128"/>
              </a:rPr>
              <a:t>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	                 w1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r(5)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 s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s(1),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                                               f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</a:t>
            </a:r>
            <a:r>
              <a:rPr lang="pl-PL" altLang="en-US" sz="1600" b="1">
                <a:ea typeface="ＭＳ Ｐゴシック" panose="020B0600070205080204" pitchFamily="34" charset="-128"/>
              </a:rPr>
              <a:t>p(3)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</a:t>
            </a:r>
            <a:r>
              <a:rPr lang="pl-PL" altLang="en-US" sz="1600" b="1">
                <a:ea typeface="ＭＳ Ｐゴシック" panose="020B0600070205080204" pitchFamily="34" charset="-128"/>
              </a:rPr>
              <a:t>  	</a:t>
            </a:r>
            <a:r>
              <a:rPr lang="en-US" altLang="en-US" sz="1600" b="1">
                <a:ea typeface="ＭＳ Ｐゴシック" panose="020B0600070205080204" pitchFamily="34" charset="-128"/>
              </a:rPr>
              <a:t>u3: ENTITY work.</a:t>
            </a:r>
            <a:r>
              <a:rPr lang="pl-PL" altLang="en-US" sz="1600" b="1">
                <a:ea typeface="ＭＳ Ｐゴシック" panose="020B0600070205080204" pitchFamily="34" charset="-128"/>
              </a:rPr>
              <a:t>priority</a:t>
            </a:r>
            <a:r>
              <a:rPr lang="en-US" altLang="en-US" sz="1600" b="1">
                <a:ea typeface="ＭＳ Ｐゴシック" panose="020B0600070205080204" pitchFamily="34" charset="-128"/>
              </a:rPr>
              <a:t>(dataflow)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 PORT MAP (</a:t>
            </a:r>
            <a:r>
              <a:rPr lang="pl-PL" altLang="en-US" sz="1600" b="1">
                <a:ea typeface="ＭＳ Ｐゴシック" panose="020B0600070205080204" pitchFamily="34" charset="-128"/>
              </a:rPr>
              <a:t>w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</a:t>
            </a:r>
            <a:r>
              <a:rPr lang="pl-PL" altLang="en-US" sz="1600" b="1">
                <a:ea typeface="ＭＳ Ｐゴシック" panose="020B0600070205080204" pitchFamily="34" charset="-128"/>
              </a:rPr>
              <a:t>p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y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q,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			               z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ena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  <a:endParaRPr lang="pl-PL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Footer Placeholder 3">
            <a:extLst>
              <a:ext uri="{FF2B5EF4-FFF2-40B4-BE49-F238E27FC236}">
                <a16:creationId xmlns:a16="http://schemas.microsoft.com/office/drawing/2014/main" xmlns="" id="{CD95FDBE-785A-5E47-9B99-22A38398E4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xmlns="" id="{2693C23A-1C33-6446-81FA-15CB43F720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382000" cy="1143000"/>
          </a:xfrm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</a:t>
            </a:r>
            <a:r>
              <a:rPr lang="en-US" altLang="en-US" sz="3200" b="1">
                <a:ea typeface="ＭＳ Ｐゴシック" panose="020B0600070205080204" pitchFamily="34" charset="-128"/>
              </a:rPr>
              <a:t>3</a:t>
            </a:r>
            <a:r>
              <a:rPr lang="pl-PL" altLang="en-US" sz="3200" b="1">
                <a:ea typeface="ＭＳ Ｐゴシック" panose="020B0600070205080204" pitchFamily="34" charset="-128"/>
              </a:rPr>
              <a:t>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VHDL-93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xmlns="" id="{08C87BF8-E3ED-D645-91DB-E280DB5A98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543050"/>
            <a:ext cx="8382000" cy="19621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	</a:t>
            </a:r>
            <a:r>
              <a:rPr lang="en-US" altLang="en-US" sz="1600" b="1">
                <a:ea typeface="ＭＳ Ｐゴシック" panose="020B0600070205080204" pitchFamily="34" charset="-128"/>
              </a:rPr>
              <a:t> u4: ENTITY work.</a:t>
            </a:r>
            <a:r>
              <a:rPr lang="pl-PL" altLang="en-US" sz="1600" b="1">
                <a:ea typeface="ＭＳ Ｐゴシック" panose="020B0600070205080204" pitchFamily="34" charset="-128"/>
              </a:rPr>
              <a:t>dec2to4</a:t>
            </a:r>
            <a:r>
              <a:rPr lang="en-US" altLang="en-US" sz="1600" b="1">
                <a:ea typeface="ＭＳ Ｐゴシック" panose="020B0600070205080204" pitchFamily="34" charset="-128"/>
              </a:rPr>
              <a:t> (dataflow)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</a:t>
            </a:r>
            <a:r>
              <a:rPr lang="pl-PL" altLang="en-US" sz="1600" b="1">
                <a:ea typeface="ＭＳ Ｐゴシック" panose="020B0600070205080204" pitchFamily="34" charset="-128"/>
              </a:rPr>
              <a:t>w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q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En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ena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 y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z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</a:p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u5: ENTITY work.regne(behavioral)     </a:t>
            </a:r>
          </a:p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1600" b="1">
                <a:solidFill>
                  <a:srgbClr val="800000"/>
                </a:solidFill>
                <a:ea typeface="ＭＳ Ｐゴシック" panose="020B0600070205080204" pitchFamily="34" charset="-128"/>
              </a:rPr>
              <a:t>                           GENERIC MAP (N =&gt; 4)</a:t>
            </a:r>
          </a:p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(D =&gt; z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	                </a:t>
            </a:r>
            <a:r>
              <a:rPr lang="en-US" altLang="en-US" sz="1600" b="1">
                <a:ea typeface="ＭＳ Ｐゴシック" panose="020B0600070205080204" pitchFamily="34" charset="-128"/>
              </a:rPr>
              <a:t>Enable =&gt; En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</a:t>
            </a:r>
            <a:r>
              <a:rPr lang="en-US" altLang="en-US" sz="1600" b="1">
                <a:ea typeface="ＭＳ Ｐゴシック" panose="020B0600070205080204" pitchFamily="34" charset="-128"/>
              </a:rPr>
              <a:t>Clock =&gt; Clk</a:t>
            </a:r>
            <a:r>
              <a:rPr lang="pl-PL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                                              </a:t>
            </a:r>
            <a:r>
              <a:rPr lang="en-US" altLang="en-US" sz="1600" b="1">
                <a:ea typeface="ＭＳ Ｐゴシック" panose="020B0600070205080204" pitchFamily="34" charset="-128"/>
              </a:rPr>
              <a:t>Q</a:t>
            </a:r>
            <a:r>
              <a:rPr lang="pl-PL" altLang="en-US" sz="1600" b="1">
                <a:ea typeface="ＭＳ Ｐゴシック" panose="020B0600070205080204" pitchFamily="34" charset="-128"/>
              </a:rPr>
              <a:t>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t );</a:t>
            </a:r>
            <a:endParaRPr lang="pl-PL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END structural;</a:t>
            </a: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6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Footer Placeholder 3">
            <a:extLst>
              <a:ext uri="{FF2B5EF4-FFF2-40B4-BE49-F238E27FC236}">
                <a16:creationId xmlns:a16="http://schemas.microsoft.com/office/drawing/2014/main" xmlns="" id="{549041D0-3D8D-1C40-B708-FC5EE551CF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xmlns="" id="{95ACB8F9-B5E6-544A-B97F-9F008C6C87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2425" y="1285875"/>
            <a:ext cx="83820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LIBRARY ieee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USE ieee.std_logic_1164.all ;</a:t>
            </a:r>
          </a:p>
          <a:p>
            <a:pPr>
              <a:lnSpc>
                <a:spcPct val="80000"/>
              </a:lnSpc>
            </a:pPr>
            <a:endParaRPr kumimoji="0" lang="en-US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ENTITY 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priority_resolver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	PORT (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r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	: IN 	STD_LOGIC_VECTOR(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5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DOWNTO 0)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		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  s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	: IN 	STD_LOGIC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_VECTOR(1 DOWNTO 0)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                clk        : IN        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                en         : IN       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		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  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t 	: OUT 	STD_LOGIC_VECTOR(3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 DOWNTO 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0) 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0" lang="en-US" altLang="en-US" sz="1800">
                <a:ea typeface="ＭＳ Ｐゴシック" panose="020B0600070205080204" pitchFamily="34" charset="-128"/>
              </a:rPr>
              <a:t>END </a:t>
            </a:r>
            <a:r>
              <a:rPr kumimoji="0" lang="pl-PL" altLang="en-US" sz="1800">
                <a:ea typeface="ＭＳ Ｐゴシック" panose="020B0600070205080204" pitchFamily="34" charset="-128"/>
              </a:rPr>
              <a:t>priority_resolver</a:t>
            </a:r>
            <a:r>
              <a:rPr kumimoji="0" lang="en-US" altLang="en-US" sz="1800">
                <a:ea typeface="ＭＳ Ｐゴシック" panose="020B0600070205080204" pitchFamily="34" charset="-128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>
                <a:ea typeface="ＭＳ Ｐゴシック" panose="020B0600070205080204" pitchFamily="34" charset="-128"/>
              </a:rPr>
              <a:t>ARCHITECTURE structural OF priority_resolver IS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p : STD_LOGIC_VECTOR (3 DOWNTO 0)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q : STD_LOGIC_VECTOR (1  DOWNTO 0) ;</a:t>
            </a:r>
            <a:endParaRPr lang="en-US" altLang="en-US" sz="18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</a:t>
            </a:r>
            <a:r>
              <a:rPr lang="en-US" altLang="en-US" sz="1800" b="1">
                <a:ea typeface="ＭＳ Ｐゴシック" panose="020B0600070205080204" pitchFamily="34" charset="-128"/>
              </a:rPr>
              <a:t>z</a:t>
            </a:r>
            <a:r>
              <a:rPr lang="pl-PL" altLang="en-US" sz="1800" b="1">
                <a:ea typeface="ＭＳ Ｐゴシック" panose="020B0600070205080204" pitchFamily="34" charset="-128"/>
              </a:rPr>
              <a:t> : STD_LOGIC_VECTOR (3 DOWNTO 0)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800" b="1">
                <a:ea typeface="ＭＳ Ｐゴシック" panose="020B0600070205080204" pitchFamily="34" charset="-128"/>
              </a:rPr>
              <a:t>SIGNAL  ena : STD_LOGIC 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800" b="1">
              <a:ea typeface="ＭＳ Ｐゴシック" panose="020B0600070205080204" pitchFamily="34" charset="-128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xmlns="" id="{0DFA8E34-9AFB-6048-AAEE-8176BB611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-76200"/>
            <a:ext cx="8382000" cy="1143000"/>
          </a:xfrm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</a:t>
            </a:r>
            <a:r>
              <a:rPr lang="en-US" altLang="en-US" sz="3200" b="1">
                <a:ea typeface="ＭＳ Ｐゴシック" panose="020B0600070205080204" pitchFamily="34" charset="-128"/>
              </a:rPr>
              <a:t>1</a:t>
            </a:r>
            <a:r>
              <a:rPr lang="pl-PL" altLang="en-US" sz="3200" b="1">
                <a:ea typeface="ＭＳ Ｐゴシック" panose="020B0600070205080204" pitchFamily="34" charset="-128"/>
              </a:rPr>
              <a:t>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VHDL-87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Footer Placeholder 3">
            <a:extLst>
              <a:ext uri="{FF2B5EF4-FFF2-40B4-BE49-F238E27FC236}">
                <a16:creationId xmlns:a16="http://schemas.microsoft.com/office/drawing/2014/main" xmlns="" id="{E29A5E67-8B08-EE40-B318-B48C19B519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xmlns="" id="{61945B3F-CC27-A44D-ABC5-BFCA36DDDE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3375" y="-104775"/>
            <a:ext cx="8382000" cy="1143000"/>
          </a:xfrm>
          <a:noFill/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(2)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VHDL-87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xmlns="" id="{8F264584-EEF7-4E48-A465-F5AEFB2F1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8763000" cy="564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 b="1"/>
              <a:t>COMPONENT mux2to1</a:t>
            </a:r>
          </a:p>
          <a:p>
            <a:pPr>
              <a:buFontTx/>
              <a:buNone/>
            </a:pPr>
            <a:r>
              <a:rPr lang="en-US" altLang="en-US" sz="1800" b="1"/>
              <a:t>	PORT (w0, w1, s 	: IN	STD_LOGIC ;</a:t>
            </a:r>
          </a:p>
          <a:p>
            <a:pPr>
              <a:buFontTx/>
              <a:buNone/>
            </a:pPr>
            <a:r>
              <a:rPr lang="en-US" altLang="en-US" sz="1800" b="1"/>
              <a:t>	            f 		: OUT	STD_LOGIC ) ;</a:t>
            </a:r>
          </a:p>
          <a:p>
            <a:pPr>
              <a:buFontTx/>
              <a:buNone/>
            </a:pPr>
            <a:r>
              <a:rPr lang="en-US" altLang="en-US" sz="1800" b="1"/>
              <a:t>END COMPONENT ;</a:t>
            </a:r>
          </a:p>
          <a:p>
            <a:pPr>
              <a:buFontTx/>
              <a:buNone/>
            </a:pPr>
            <a:endParaRPr lang="pl-PL" altLang="en-US" sz="1800" b="1"/>
          </a:p>
          <a:p>
            <a:pPr>
              <a:buFontTx/>
              <a:buNone/>
            </a:pPr>
            <a:r>
              <a:rPr lang="pl-PL" altLang="en-US" sz="1800" b="1"/>
              <a:t>COMPONENT</a:t>
            </a:r>
            <a:r>
              <a:rPr lang="en-US" altLang="en-US" sz="1800" b="1"/>
              <a:t> priority</a:t>
            </a:r>
          </a:p>
          <a:p>
            <a:pPr>
              <a:buFontTx/>
              <a:buNone/>
            </a:pPr>
            <a:r>
              <a:rPr lang="en-US" altLang="en-US" sz="1800" b="1"/>
              <a:t>	PORT (w	: IN 	STD_LOGIC_VECTOR(3 DOWNTO 0) ;</a:t>
            </a:r>
          </a:p>
          <a:p>
            <a:pPr>
              <a:buFontTx/>
              <a:buNone/>
            </a:pPr>
            <a:r>
              <a:rPr lang="en-US" altLang="en-US" sz="1800" b="1"/>
              <a:t>		y	: OUT 	STD_LOGIC_VECTOR(1 DOWNTO 0) ;</a:t>
            </a:r>
          </a:p>
          <a:p>
            <a:pPr>
              <a:buFontTx/>
              <a:buNone/>
            </a:pPr>
            <a:r>
              <a:rPr lang="en-US" altLang="en-US" sz="1800" b="1"/>
              <a:t>		z	: OUT 	STD_LOGIC ) ;</a:t>
            </a:r>
          </a:p>
          <a:p>
            <a:pPr>
              <a:buFontTx/>
              <a:buNone/>
            </a:pPr>
            <a:r>
              <a:rPr lang="en-US" altLang="en-US" sz="1800" b="1"/>
              <a:t>END </a:t>
            </a:r>
            <a:r>
              <a:rPr lang="pl-PL" altLang="en-US" sz="1800" b="1"/>
              <a:t>COMPONENT</a:t>
            </a:r>
            <a:r>
              <a:rPr lang="en-US" altLang="en-US" sz="1800" b="1"/>
              <a:t> ;</a:t>
            </a:r>
            <a:endParaRPr lang="pl-PL" altLang="en-US" sz="1800" b="1"/>
          </a:p>
          <a:p>
            <a:pPr>
              <a:buFontTx/>
              <a:buNone/>
            </a:pPr>
            <a:endParaRPr lang="pl-PL" altLang="en-US" sz="1800" b="1"/>
          </a:p>
          <a:p>
            <a:pPr>
              <a:buFontTx/>
              <a:buNone/>
            </a:pPr>
            <a:r>
              <a:rPr lang="pl-PL" altLang="en-US" sz="1800" b="1"/>
              <a:t>COMPONENT</a:t>
            </a:r>
            <a:r>
              <a:rPr lang="en-US" altLang="en-US" sz="1800" b="1"/>
              <a:t> dec2to4</a:t>
            </a:r>
          </a:p>
          <a:p>
            <a:pPr>
              <a:buFontTx/>
              <a:buNone/>
            </a:pPr>
            <a:r>
              <a:rPr lang="en-US" altLang="en-US" sz="1800" b="1"/>
              <a:t>	PORT (w	: IN 	STD_LOGIC_VECTOR(1 DOWNTO 0) ;</a:t>
            </a:r>
          </a:p>
          <a:p>
            <a:pPr>
              <a:buFontTx/>
              <a:buNone/>
            </a:pPr>
            <a:r>
              <a:rPr lang="en-US" altLang="en-US" sz="1800" b="1"/>
              <a:t>		</a:t>
            </a:r>
            <a:r>
              <a:rPr lang="pl-PL" altLang="en-US" sz="1800" b="1"/>
              <a:t> </a:t>
            </a:r>
            <a:r>
              <a:rPr lang="en-US" altLang="en-US" sz="1800" b="1"/>
              <a:t>En 	: IN 	STD_LOGIC ;</a:t>
            </a:r>
          </a:p>
          <a:p>
            <a:pPr>
              <a:buFontTx/>
              <a:buNone/>
            </a:pPr>
            <a:r>
              <a:rPr lang="en-US" altLang="en-US" sz="1800" b="1"/>
              <a:t>		</a:t>
            </a:r>
            <a:r>
              <a:rPr lang="pl-PL" altLang="en-US" sz="1800" b="1"/>
              <a:t> </a:t>
            </a:r>
            <a:r>
              <a:rPr lang="en-US" altLang="en-US" sz="1800" b="1"/>
              <a:t>y 	: OUT 	STD_LOGIC_VECTOR(3 DOWNTO 0) ) ;</a:t>
            </a:r>
          </a:p>
          <a:p>
            <a:pPr>
              <a:buFontTx/>
              <a:buNone/>
            </a:pPr>
            <a:r>
              <a:rPr lang="en-US" altLang="en-US" sz="1800" b="1"/>
              <a:t>END </a:t>
            </a:r>
            <a:r>
              <a:rPr lang="pl-PL" altLang="en-US" sz="1800" b="1"/>
              <a:t>COMPONENT</a:t>
            </a:r>
            <a:r>
              <a:rPr lang="en-US" altLang="en-US" sz="1800" b="1"/>
              <a:t> ;</a:t>
            </a:r>
            <a:endParaRPr lang="pl-PL" altLang="en-US" sz="1800" b="1"/>
          </a:p>
          <a:p>
            <a:pPr>
              <a:buFontTx/>
              <a:buNone/>
            </a:pPr>
            <a:endParaRPr lang="pl-PL" altLang="en-US" sz="1800" b="1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Footer Placeholder 3">
            <a:extLst>
              <a:ext uri="{FF2B5EF4-FFF2-40B4-BE49-F238E27FC236}">
                <a16:creationId xmlns:a16="http://schemas.microsoft.com/office/drawing/2014/main" xmlns="" id="{AE949D9B-79C2-E04C-8F8E-B7E93E8D0B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xmlns="" id="{0D620886-9A67-794B-9303-C7E7219C6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3375" y="-104775"/>
            <a:ext cx="8382000" cy="1143000"/>
          </a:xfrm>
          <a:noFill/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</a:t>
            </a:r>
            <a:r>
              <a:rPr lang="en-US" altLang="en-US" sz="3200" b="1">
                <a:ea typeface="ＭＳ Ｐゴシック" panose="020B0600070205080204" pitchFamily="34" charset="-128"/>
              </a:rPr>
              <a:t>3</a:t>
            </a:r>
            <a:r>
              <a:rPr lang="pl-PL" altLang="en-US" sz="3200" b="1">
                <a:ea typeface="ＭＳ Ｐゴシック" panose="020B0600070205080204" pitchFamily="34" charset="-128"/>
              </a:rPr>
              <a:t>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VHDL-87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  <p:sp>
        <p:nvSpPr>
          <p:cNvPr id="75779" name="Text Box 3">
            <a:extLst>
              <a:ext uri="{FF2B5EF4-FFF2-40B4-BE49-F238E27FC236}">
                <a16:creationId xmlns:a16="http://schemas.microsoft.com/office/drawing/2014/main" xmlns="" id="{6E039E1D-43A7-7741-9354-69C966795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57200" y="1828800"/>
            <a:ext cx="9448800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 b="1"/>
              <a:t>COMPONENT regne</a:t>
            </a:r>
          </a:p>
          <a:p>
            <a:pPr>
              <a:buFontTx/>
              <a:buNone/>
            </a:pPr>
            <a:r>
              <a:rPr lang="en-US" altLang="en-US" sz="1800" b="1">
                <a:solidFill>
                  <a:srgbClr val="800000"/>
                </a:solidFill>
              </a:rPr>
              <a:t>	GENERIC ( N : INTEGER := 8 ) ;</a:t>
            </a:r>
          </a:p>
          <a:p>
            <a:pPr>
              <a:buFontTx/>
              <a:buNone/>
            </a:pPr>
            <a:r>
              <a:rPr lang="en-US" altLang="en-US" sz="1800" b="1"/>
              <a:t>	PORT (	D     : IN	 	STD_LOGIC_VECTOR(N-1 DOWNTO 0) ;</a:t>
            </a:r>
          </a:p>
          <a:p>
            <a:pPr>
              <a:buFontTx/>
              <a:buNone/>
            </a:pPr>
            <a:r>
              <a:rPr lang="en-US" altLang="en-US" sz="1800" b="1"/>
              <a:t>			Enable, Clock	: IN 		STD_LOGIC ;</a:t>
            </a:r>
          </a:p>
          <a:p>
            <a:pPr>
              <a:buFontTx/>
              <a:buNone/>
            </a:pPr>
            <a:r>
              <a:rPr lang="en-US" altLang="en-US" sz="1800" b="1"/>
              <a:t>			Q     : OUT 	STD_LOGIC_VECTOR(N-1 DOWNTO 0) ) ;</a:t>
            </a:r>
          </a:p>
          <a:p>
            <a:pPr>
              <a:buFontTx/>
              <a:buNone/>
            </a:pPr>
            <a:r>
              <a:rPr lang="en-US" altLang="en-US" sz="1800" b="1"/>
              <a:t>END COMPONENT ;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Footer Placeholder 3">
            <a:extLst>
              <a:ext uri="{FF2B5EF4-FFF2-40B4-BE49-F238E27FC236}">
                <a16:creationId xmlns:a16="http://schemas.microsoft.com/office/drawing/2014/main" xmlns="" id="{F8A8E32F-98B0-934F-BEF7-53EC9B690B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xmlns="" id="{09FAC096-73FC-AF47-9207-972EE4C67E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-76200"/>
            <a:ext cx="8382000" cy="1143000"/>
          </a:xfrm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</a:t>
            </a:r>
            <a:r>
              <a:rPr lang="en-US" altLang="en-US" sz="3200" b="1">
                <a:ea typeface="ＭＳ Ｐゴシック" panose="020B0600070205080204" pitchFamily="34" charset="-128"/>
              </a:rPr>
              <a:t>4</a:t>
            </a:r>
            <a:r>
              <a:rPr lang="pl-PL" altLang="en-US" sz="3200" b="1">
                <a:ea typeface="ＭＳ Ｐゴシック" panose="020B0600070205080204" pitchFamily="34" charset="-128"/>
              </a:rPr>
              <a:t>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VHDL-87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xmlns="" id="{A478D252-6B75-294D-95BF-DF32003A34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143000"/>
            <a:ext cx="8382000" cy="50292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  <a:r>
              <a:rPr lang="pl-PL" altLang="en-US" sz="1600" b="1">
                <a:ea typeface="ＭＳ Ｐゴシック" panose="020B0600070205080204" pitchFamily="34" charset="-128"/>
              </a:rPr>
              <a:t>BEGIN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	</a:t>
            </a:r>
            <a:r>
              <a:rPr lang="en-US" altLang="en-US" sz="1600" b="1">
                <a:ea typeface="ＭＳ Ｐゴシック" panose="020B0600070205080204" pitchFamily="34" charset="-128"/>
              </a:rPr>
              <a:t>u1: </a:t>
            </a:r>
            <a:r>
              <a:rPr lang="pl-PL" altLang="en-US" sz="1600" b="1">
                <a:ea typeface="ＭＳ Ｐゴシック" panose="020B0600070205080204" pitchFamily="34" charset="-128"/>
              </a:rPr>
              <a:t>mux2to1</a:t>
            </a:r>
            <a:r>
              <a:rPr lang="en-US" altLang="en-US" sz="1600" b="1">
                <a:ea typeface="ＭＳ Ｐゴシック" panose="020B0600070205080204" pitchFamily="34" charset="-128"/>
              </a:rPr>
              <a:t>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</a:t>
            </a:r>
            <a:r>
              <a:rPr lang="pl-PL" altLang="en-US" sz="1600" b="1">
                <a:ea typeface="ＭＳ Ｐゴシック" panose="020B0600070205080204" pitchFamily="34" charset="-128"/>
              </a:rPr>
              <a:t>w0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r(0)</a:t>
            </a:r>
            <a:r>
              <a:rPr lang="en-US" altLang="en-US" sz="1600" b="1">
                <a:ea typeface="ＭＳ Ｐゴシック" panose="020B0600070205080204" pitchFamily="34" charset="-128"/>
              </a:rPr>
              <a:t>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	                 w1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r(1)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  s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s(0),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                                                f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</a:t>
            </a:r>
            <a:r>
              <a:rPr lang="pl-PL" altLang="en-US" sz="1600" b="1">
                <a:ea typeface="ＭＳ Ｐゴシック" panose="020B0600070205080204" pitchFamily="34" charset="-128"/>
              </a:rPr>
              <a:t>p(0)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  <a:endParaRPr lang="pl-PL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	p(1) &lt;= r(2);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	p(2) &lt;= r(3);</a:t>
            </a: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	</a:t>
            </a:r>
            <a:r>
              <a:rPr lang="en-US" altLang="en-US" sz="1600" b="1">
                <a:ea typeface="ＭＳ Ｐゴシック" panose="020B0600070205080204" pitchFamily="34" charset="-128"/>
              </a:rPr>
              <a:t>u</a:t>
            </a:r>
            <a:r>
              <a:rPr lang="pl-PL" altLang="en-US" sz="1600" b="1">
                <a:ea typeface="ＭＳ Ｐゴシック" panose="020B0600070205080204" pitchFamily="34" charset="-128"/>
              </a:rPr>
              <a:t>2</a:t>
            </a:r>
            <a:r>
              <a:rPr lang="en-US" altLang="en-US" sz="1600" b="1">
                <a:ea typeface="ＭＳ Ｐゴシック" panose="020B0600070205080204" pitchFamily="34" charset="-128"/>
              </a:rPr>
              <a:t>: </a:t>
            </a:r>
            <a:r>
              <a:rPr lang="pl-PL" altLang="en-US" sz="1600" b="1">
                <a:ea typeface="ＭＳ Ｐゴシック" panose="020B0600070205080204" pitchFamily="34" charset="-128"/>
              </a:rPr>
              <a:t>mux2to1</a:t>
            </a:r>
            <a:r>
              <a:rPr lang="en-US" altLang="en-US" sz="1600" b="1">
                <a:ea typeface="ＭＳ Ｐゴシック" panose="020B0600070205080204" pitchFamily="34" charset="-128"/>
              </a:rPr>
              <a:t>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</a:t>
            </a:r>
            <a:r>
              <a:rPr lang="pl-PL" altLang="en-US" sz="1600" b="1">
                <a:ea typeface="ＭＳ Ｐゴシック" panose="020B0600070205080204" pitchFamily="34" charset="-128"/>
              </a:rPr>
              <a:t>w0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r(4)</a:t>
            </a:r>
            <a:r>
              <a:rPr lang="en-US" altLang="en-US" sz="1600" b="1">
                <a:ea typeface="ＭＳ Ｐゴシック" panose="020B0600070205080204" pitchFamily="34" charset="-128"/>
              </a:rPr>
              <a:t>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	                 w1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r(5)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 s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s(1),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                                               f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</a:t>
            </a:r>
            <a:r>
              <a:rPr lang="pl-PL" altLang="en-US" sz="1600" b="1">
                <a:ea typeface="ＭＳ Ｐゴシック" panose="020B0600070205080204" pitchFamily="34" charset="-128"/>
              </a:rPr>
              <a:t>p(3)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</a:t>
            </a:r>
            <a:r>
              <a:rPr lang="pl-PL" altLang="en-US" sz="1600" b="1">
                <a:ea typeface="ＭＳ Ｐゴシック" panose="020B0600070205080204" pitchFamily="34" charset="-128"/>
              </a:rPr>
              <a:t>  	</a:t>
            </a:r>
            <a:r>
              <a:rPr lang="en-US" altLang="en-US" sz="1600" b="1">
                <a:ea typeface="ＭＳ Ｐゴシック" panose="020B0600070205080204" pitchFamily="34" charset="-128"/>
              </a:rPr>
              <a:t>u3: </a:t>
            </a:r>
            <a:r>
              <a:rPr lang="pl-PL" altLang="en-US" sz="1600" b="1">
                <a:ea typeface="ＭＳ Ｐゴシック" panose="020B0600070205080204" pitchFamily="34" charset="-128"/>
              </a:rPr>
              <a:t>priority</a:t>
            </a:r>
            <a:r>
              <a:rPr lang="en-US" altLang="en-US" sz="1600" b="1">
                <a:ea typeface="ＭＳ Ｐゴシック" panose="020B0600070205080204" pitchFamily="34" charset="-128"/>
              </a:rPr>
              <a:t> PORT MAP (</a:t>
            </a:r>
            <a:r>
              <a:rPr lang="pl-PL" altLang="en-US" sz="1600" b="1">
                <a:ea typeface="ＭＳ Ｐゴシック" panose="020B0600070205080204" pitchFamily="34" charset="-128"/>
              </a:rPr>
              <a:t>w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</a:t>
            </a:r>
            <a:r>
              <a:rPr lang="pl-PL" altLang="en-US" sz="1600" b="1">
                <a:ea typeface="ＭＳ Ｐゴシック" panose="020B0600070205080204" pitchFamily="34" charset="-128"/>
              </a:rPr>
              <a:t>p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y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q,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			               z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ena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</a:t>
            </a:r>
            <a:r>
              <a:rPr lang="pl-PL" altLang="en-US" sz="1600" b="1">
                <a:ea typeface="ＭＳ Ｐゴシック" panose="020B0600070205080204" pitchFamily="34" charset="-128"/>
              </a:rPr>
              <a:t>	</a:t>
            </a:r>
            <a:r>
              <a:rPr lang="en-US" altLang="en-US" sz="1600" b="1">
                <a:ea typeface="ＭＳ Ｐゴシック" panose="020B0600070205080204" pitchFamily="34" charset="-128"/>
              </a:rPr>
              <a:t>u4: </a:t>
            </a:r>
            <a:r>
              <a:rPr lang="pl-PL" altLang="en-US" sz="1600" b="1">
                <a:ea typeface="ＭＳ Ｐゴシック" panose="020B0600070205080204" pitchFamily="34" charset="-128"/>
              </a:rPr>
              <a:t>dec2to4</a:t>
            </a:r>
            <a:r>
              <a:rPr lang="en-US" altLang="en-US" sz="1600" b="1">
                <a:ea typeface="ＭＳ Ｐゴシック" panose="020B0600070205080204" pitchFamily="34" charset="-128"/>
              </a:rPr>
              <a:t>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</a:t>
            </a:r>
            <a:r>
              <a:rPr lang="pl-PL" altLang="en-US" sz="1600" b="1">
                <a:ea typeface="ＭＳ Ｐゴシック" panose="020B0600070205080204" pitchFamily="34" charset="-128"/>
              </a:rPr>
              <a:t>w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q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En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ena</a:t>
            </a:r>
            <a:r>
              <a:rPr lang="en-US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 y</a:t>
            </a:r>
            <a:r>
              <a:rPr lang="en-US" altLang="en-US" sz="1600" b="1">
                <a:ea typeface="ＭＳ Ｐゴシック" panose="020B0600070205080204" pitchFamily="34" charset="-128"/>
              </a:rPr>
              <a:t> =&gt; </a:t>
            </a:r>
            <a:r>
              <a:rPr lang="pl-PL" altLang="en-US" sz="1600" b="1">
                <a:ea typeface="ＭＳ Ｐゴシック" panose="020B0600070205080204" pitchFamily="34" charset="-128"/>
              </a:rPr>
              <a:t>z</a:t>
            </a:r>
            <a:r>
              <a:rPr lang="en-US" altLang="en-US" sz="1600" b="1">
                <a:ea typeface="ＭＳ Ｐゴシック" panose="020B0600070205080204" pitchFamily="34" charset="-128"/>
              </a:rPr>
              <a:t>);</a:t>
            </a:r>
            <a:endParaRPr lang="pl-PL" altLang="en-US" sz="16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3">
            <a:extLst>
              <a:ext uri="{FF2B5EF4-FFF2-40B4-BE49-F238E27FC236}">
                <a16:creationId xmlns:a16="http://schemas.microsoft.com/office/drawing/2014/main" xmlns="" id="{8D6A2A26-C3ED-3B4E-B9F4-C829DF7679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xmlns="" id="{71732D1C-E3DF-B04E-AA3E-E80AF3EC45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Processes in VHDL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xmlns="" id="{B66BAE04-DFED-1440-8C9F-E6F306FDB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4876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Processes Describe Sequential Behavior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Processes in VHDL Are Very Powerful Statements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Allow to define an arbitrary behavior that may be difficult to represent by a real circuit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Not every process can be synthesized</a:t>
            </a:r>
          </a:p>
          <a:p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Use Processes with Caution in the Code to Be Synthesized</a:t>
            </a:r>
          </a:p>
          <a:p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Use Processes Freely in Testbenches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Footer Placeholder 3">
            <a:extLst>
              <a:ext uri="{FF2B5EF4-FFF2-40B4-BE49-F238E27FC236}">
                <a16:creationId xmlns:a16="http://schemas.microsoft.com/office/drawing/2014/main" xmlns="" id="{B440A70C-0576-D341-9FD3-B00F392B40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xmlns="" id="{29736DCD-38FE-F547-A79B-27A8CA7468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382000" cy="1143000"/>
          </a:xfrm>
        </p:spPr>
        <p:txBody>
          <a:bodyPr/>
          <a:lstStyle/>
          <a:p>
            <a:pPr algn="ctr"/>
            <a:r>
              <a:rPr lang="pl-PL" altLang="en-US" sz="3200" b="1">
                <a:ea typeface="ＭＳ Ｐゴシック" panose="020B0600070205080204" pitchFamily="34" charset="-128"/>
              </a:rPr>
              <a:t>Structural description – example (</a:t>
            </a:r>
            <a:r>
              <a:rPr lang="en-US" altLang="en-US" sz="3200" b="1">
                <a:ea typeface="ＭＳ Ｐゴシック" panose="020B0600070205080204" pitchFamily="34" charset="-128"/>
              </a:rPr>
              <a:t>5</a:t>
            </a:r>
            <a:r>
              <a:rPr lang="pl-PL" altLang="en-US" sz="3200" b="1">
                <a:ea typeface="ＭＳ Ｐゴシック" panose="020B0600070205080204" pitchFamily="34" charset="-128"/>
              </a:rPr>
              <a:t>)</a:t>
            </a:r>
            <a:r>
              <a:rPr lang="en-US" altLang="en-US" sz="3200" b="1">
                <a:ea typeface="ＭＳ Ｐゴシック" panose="020B0600070205080204" pitchFamily="34" charset="-128"/>
              </a:rPr>
              <a:t/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VHDL-87</a:t>
            </a:r>
            <a:endParaRPr lang="pl-PL" altLang="en-US" sz="3200" b="1">
              <a:ea typeface="ＭＳ Ｐゴシック" panose="020B0600070205080204" pitchFamily="34" charset="-128"/>
            </a:endParaRP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xmlns="" id="{FD3D246D-6D50-6147-A2BB-DC1440A19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543050"/>
            <a:ext cx="8382000" cy="196215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	</a:t>
            </a:r>
            <a:r>
              <a:rPr lang="en-US" altLang="en-US" sz="1600" b="1">
                <a:ea typeface="ＭＳ Ｐゴシック" panose="020B0600070205080204" pitchFamily="34" charset="-128"/>
              </a:rPr>
              <a:t>u5: regne        </a:t>
            </a:r>
            <a:r>
              <a:rPr lang="en-US" altLang="en-US" sz="1600" b="1">
                <a:solidFill>
                  <a:srgbClr val="800000"/>
                </a:solidFill>
                <a:ea typeface="ＭＳ Ｐゴシック" panose="020B0600070205080204" pitchFamily="34" charset="-128"/>
              </a:rPr>
              <a:t>GENERIC MAP (N =&gt; 4)</a:t>
            </a:r>
          </a:p>
          <a:p>
            <a:pPr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PORT MAP</a:t>
            </a:r>
            <a:r>
              <a:rPr lang="en-US" altLang="en-US" sz="1600" b="1">
                <a:ea typeface="ＭＳ Ｐゴシック" panose="020B0600070205080204" pitchFamily="34" charset="-128"/>
              </a:rPr>
              <a:t> (D =&gt; z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	                </a:t>
            </a:r>
            <a:r>
              <a:rPr lang="en-US" altLang="en-US" sz="1600" b="1">
                <a:ea typeface="ＭＳ Ｐゴシック" panose="020B0600070205080204" pitchFamily="34" charset="-128"/>
              </a:rPr>
              <a:t>Enable =&gt; En 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                     </a:t>
            </a:r>
            <a:r>
              <a:rPr lang="pl-PL" altLang="en-US" sz="1600" b="1">
                <a:ea typeface="ＭＳ Ｐゴシック" panose="020B0600070205080204" pitchFamily="34" charset="-128"/>
              </a:rPr>
              <a:t>                           </a:t>
            </a:r>
            <a:r>
              <a:rPr lang="en-US" altLang="en-US" sz="1600" b="1">
                <a:ea typeface="ＭＳ Ｐゴシック" panose="020B0600070205080204" pitchFamily="34" charset="-128"/>
              </a:rPr>
              <a:t>Clock =&gt; Clk</a:t>
            </a:r>
            <a:r>
              <a:rPr lang="pl-PL" altLang="en-US" sz="1600" b="1">
                <a:ea typeface="ＭＳ Ｐゴシック" panose="020B0600070205080204" pitchFamily="34" charset="-128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                                                </a:t>
            </a:r>
            <a:r>
              <a:rPr lang="en-US" altLang="en-US" sz="1600" b="1">
                <a:ea typeface="ＭＳ Ｐゴシック" panose="020B0600070205080204" pitchFamily="34" charset="-128"/>
              </a:rPr>
              <a:t>Q</a:t>
            </a:r>
            <a:r>
              <a:rPr lang="pl-PL" altLang="en-US" sz="1600" b="1">
                <a:ea typeface="ＭＳ Ｐゴシック" panose="020B0600070205080204" pitchFamily="34" charset="-128"/>
              </a:rPr>
              <a:t> </a:t>
            </a:r>
            <a:r>
              <a:rPr lang="en-US" altLang="en-US" sz="1600" b="1">
                <a:ea typeface="ＭＳ Ｐゴシック" panose="020B0600070205080204" pitchFamily="34" charset="-128"/>
              </a:rPr>
              <a:t>=&gt; t );</a:t>
            </a:r>
            <a:endParaRPr lang="pl-PL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1600" b="1">
                <a:ea typeface="ＭＳ Ｐゴシック" panose="020B0600070205080204" pitchFamily="34" charset="-128"/>
              </a:rPr>
              <a:t>END structural;</a:t>
            </a:r>
            <a:endParaRPr lang="en-US" altLang="en-US" sz="1600" b="1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altLang="en-US" sz="16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Footer Placeholder 1">
            <a:extLst>
              <a:ext uri="{FF2B5EF4-FFF2-40B4-BE49-F238E27FC236}">
                <a16:creationId xmlns:a16="http://schemas.microsoft.com/office/drawing/2014/main" xmlns="" id="{554276EF-9C9E-7541-ABA7-50C9416169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78850" name="Picture 2" descr="crii_application_large_change">
            <a:extLst>
              <a:ext uri="{FF2B5EF4-FFF2-40B4-BE49-F238E27FC236}">
                <a16:creationId xmlns:a16="http://schemas.microsoft.com/office/drawing/2014/main" xmlns="" id="{0B7D7BD4-A43C-2F41-8EFC-9F491427B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1" name="Text Box 3">
            <a:extLst>
              <a:ext uri="{FF2B5EF4-FFF2-40B4-BE49-F238E27FC236}">
                <a16:creationId xmlns:a16="http://schemas.microsoft.com/office/drawing/2014/main" xmlns="" id="{19F6E702-ED13-EA4F-9832-68E14F7FC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5513" y="2895600"/>
            <a:ext cx="2667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pl-PL" altLang="en-US" sz="4000" b="1">
                <a:solidFill>
                  <a:srgbClr val="333399"/>
                </a:solidFill>
              </a:rPr>
              <a:t>Constants</a:t>
            </a:r>
            <a:endParaRPr lang="en-US" altLang="en-US" sz="4000" b="1">
              <a:solidFill>
                <a:srgbClr val="333399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Footer Placeholder 3">
            <a:extLst>
              <a:ext uri="{FF2B5EF4-FFF2-40B4-BE49-F238E27FC236}">
                <a16:creationId xmlns:a16="http://schemas.microsoft.com/office/drawing/2014/main" xmlns="" id="{7744BC12-2E1A-9C41-9AAF-4FAF9E0628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xmlns="" id="{EAE3F701-B536-224F-AEF4-28EE403B07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 b="1">
                <a:ea typeface="ＭＳ Ｐゴシック" panose="020B0600070205080204" pitchFamily="34" charset="-128"/>
              </a:rPr>
              <a:t>Constants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xmlns="" id="{D3E4F144-AD48-E746-9AE9-5DE5CD80A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en-US" sz="2800" b="1">
                <a:ea typeface="ＭＳ Ｐゴシック" panose="020B0600070205080204" pitchFamily="34" charset="-128"/>
              </a:rPr>
              <a:t>Syntax: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800" b="1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800">
                <a:ea typeface="ＭＳ Ｐゴシック" panose="020B0600070205080204" pitchFamily="34" charset="-128"/>
              </a:rPr>
              <a:t> CONSTANT   name : type := value;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8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b="1">
                <a:ea typeface="ＭＳ Ｐゴシック" panose="020B0600070205080204" pitchFamily="34" charset="-128"/>
              </a:rPr>
              <a:t>Examples: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000" b="1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CONSTANT init_value : STD_LOGIC_VECTOR(3 downto 0) := </a:t>
            </a:r>
            <a:r>
              <a:rPr lang="en-US" altLang="en-US" sz="2000">
                <a:ea typeface="ＭＳ Ｐゴシック" panose="020B0600070205080204" pitchFamily="34" charset="-128"/>
              </a:rPr>
              <a:t>"</a:t>
            </a:r>
            <a:r>
              <a:rPr lang="pl-PL" altLang="en-US" sz="2000">
                <a:ea typeface="ＭＳ Ｐゴシック" panose="020B0600070205080204" pitchFamily="34" charset="-128"/>
              </a:rPr>
              <a:t>0100</a:t>
            </a:r>
            <a:r>
              <a:rPr lang="en-US" altLang="en-US" sz="2000">
                <a:ea typeface="ＭＳ Ｐゴシック" panose="020B0600070205080204" pitchFamily="34" charset="-128"/>
              </a:rPr>
              <a:t>"</a:t>
            </a:r>
            <a:r>
              <a:rPr lang="pl-PL" altLang="en-US" sz="2000">
                <a:ea typeface="ＭＳ Ｐゴシック" panose="020B0600070205080204" pitchFamily="34" charset="-128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CONSTANT ANDA_EXT : STD_LOGIC_VECTOR(7 downto 0) := X</a:t>
            </a:r>
            <a:r>
              <a:rPr lang="en-US" altLang="en-US" sz="2000">
                <a:ea typeface="ＭＳ Ｐゴシック" panose="020B0600070205080204" pitchFamily="34" charset="-128"/>
              </a:rPr>
              <a:t>"</a:t>
            </a:r>
            <a:r>
              <a:rPr lang="pl-PL" altLang="en-US" sz="2000">
                <a:ea typeface="ＭＳ Ｐゴシック" panose="020B0600070205080204" pitchFamily="34" charset="-128"/>
              </a:rPr>
              <a:t>B4</a:t>
            </a:r>
            <a:r>
              <a:rPr lang="en-US" altLang="en-US" sz="2000">
                <a:ea typeface="ＭＳ Ｐゴシック" panose="020B0600070205080204" pitchFamily="34" charset="-128"/>
              </a:rPr>
              <a:t>"</a:t>
            </a:r>
            <a:r>
              <a:rPr lang="pl-PL" altLang="en-US" sz="2000">
                <a:ea typeface="ＭＳ Ｐゴシック" panose="020B0600070205080204" pitchFamily="34" charset="-128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CONSTANT counter_width : INTEGER := 16;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CONSTANT buffer_address : INTEGER := 16#FFFE#;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CONSTANT clk_period : TIME := 20 ns;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CONSTANT strobe_period : TIME := 333.333 ms;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xmlns="" id="{50E64C86-8777-7145-8D23-294B598CC4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 b="1">
                <a:ea typeface="ＭＳ Ｐゴシック" panose="020B0600070205080204" pitchFamily="34" charset="-128"/>
              </a:rPr>
              <a:t>Constants - features</a:t>
            </a:r>
          </a:p>
        </p:txBody>
      </p:sp>
      <p:sp>
        <p:nvSpPr>
          <p:cNvPr id="80898" name="Rectangle 3">
            <a:extLst>
              <a:ext uri="{FF2B5EF4-FFF2-40B4-BE49-F238E27FC236}">
                <a16:creationId xmlns:a16="http://schemas.microsoft.com/office/drawing/2014/main" xmlns="" id="{05832A5F-EF73-574D-8BB0-3CDBCB63A5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Constants</a:t>
            </a:r>
            <a:r>
              <a:rPr lang="pl-PL" altLang="en-US" sz="2400" b="1">
                <a:ea typeface="ＭＳ Ｐゴシック" panose="020B0600070205080204" pitchFamily="34" charset="-128"/>
              </a:rPr>
              <a:t> </a:t>
            </a:r>
            <a:r>
              <a:rPr lang="pl-PL" altLang="en-US" sz="2400">
                <a:ea typeface="ＭＳ Ｐゴシック" panose="020B0600070205080204" pitchFamily="34" charset="-128"/>
              </a:rPr>
              <a:t>can be declared in 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   PACKAGE, ARCHITECTURE, ENTITY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 b="1">
                <a:solidFill>
                  <a:srgbClr val="A50021"/>
                </a:solidFill>
                <a:ea typeface="ＭＳ Ｐゴシック" panose="020B0600070205080204" pitchFamily="34" charset="-128"/>
              </a:rPr>
              <a:t>When declared in a PACKAGE, the constant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 b="1">
                <a:solidFill>
                  <a:srgbClr val="A50021"/>
                </a:solidFill>
                <a:ea typeface="ＭＳ Ｐゴシック" panose="020B0600070205080204" pitchFamily="34" charset="-128"/>
              </a:rPr>
              <a:t>is truly global</a:t>
            </a:r>
            <a:r>
              <a:rPr lang="pl-PL" altLang="en-US" sz="2400">
                <a:ea typeface="ＭＳ Ｐゴシック" panose="020B0600070205080204" pitchFamily="34" charset="-128"/>
              </a:rPr>
              <a:t>, for the package can be used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in several entities.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When declared in an ARCHITECTURE, the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constant is local, i.e., it is visible only within this architecture.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When declared in an ENTITY declaration, the constant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can be used in all architectures associated with this entity.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>
            <a:extLst>
              <a:ext uri="{FF2B5EF4-FFF2-40B4-BE49-F238E27FC236}">
                <a16:creationId xmlns:a16="http://schemas.microsoft.com/office/drawing/2014/main" xmlns="" id="{97378068-F1FC-6545-BE06-2F20CD4E2D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of package</a:t>
            </a:r>
          </a:p>
        </p:txBody>
      </p:sp>
      <p:sp>
        <p:nvSpPr>
          <p:cNvPr id="81922" name="AutoShape 4">
            <a:extLst>
              <a:ext uri="{FF2B5EF4-FFF2-40B4-BE49-F238E27FC236}">
                <a16:creationId xmlns:a16="http://schemas.microsoft.com/office/drawing/2014/main" xmlns="" id="{EA0BA962-C635-B34B-9F07-B16B0A12F9CF}"/>
              </a:ext>
            </a:extLst>
          </p:cNvPr>
          <p:cNvSpPr>
            <a:spLocks/>
          </p:cNvSpPr>
          <p:nvPr/>
        </p:nvSpPr>
        <p:spPr bwMode="auto">
          <a:xfrm>
            <a:off x="6553200" y="3429000"/>
            <a:ext cx="762000" cy="2438400"/>
          </a:xfrm>
          <a:prstGeom prst="rightBrace">
            <a:avLst>
              <a:gd name="adj1" fmla="val 26667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>
              <a:solidFill>
                <a:srgbClr val="402000"/>
              </a:solidFill>
            </a:endParaRPr>
          </a:p>
        </p:txBody>
      </p:sp>
      <p:sp>
        <p:nvSpPr>
          <p:cNvPr id="81923" name="TextBox 1">
            <a:extLst>
              <a:ext uri="{FF2B5EF4-FFF2-40B4-BE49-F238E27FC236}">
                <a16:creationId xmlns:a16="http://schemas.microsoft.com/office/drawing/2014/main" xmlns="" id="{9D154E51-C3E1-124D-BFFC-38AA45C88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19200"/>
            <a:ext cx="8305800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library ieee;</a:t>
            </a:r>
          </a:p>
          <a:p>
            <a:pPr>
              <a:buFontTx/>
              <a:buNone/>
            </a:pPr>
            <a:r>
              <a:rPr lang="en-US" altLang="en-US" sz="1800"/>
              <a:t>use ieee.std_logic_1164.all;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package alu_pkg is	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	constant OPCODE_NOR	: std_logic_vector(2 downto 0) := "000";</a:t>
            </a:r>
          </a:p>
          <a:p>
            <a:pPr>
              <a:buFontTx/>
              <a:buNone/>
            </a:pPr>
            <a:r>
              <a:rPr lang="en-US" altLang="en-US" sz="1800"/>
              <a:t>	constant OPCODE_NAND  : std_logic_vector(2 downto 0) := "001";</a:t>
            </a:r>
          </a:p>
          <a:p>
            <a:pPr>
              <a:buFontTx/>
              <a:buNone/>
            </a:pPr>
            <a:r>
              <a:rPr lang="en-US" altLang="en-US" sz="1800"/>
              <a:t>	constant OPCODE_XOR 	: std_logic_vector(2 downto 0) := "010";</a:t>
            </a:r>
          </a:p>
          <a:p>
            <a:pPr>
              <a:buFontTx/>
              <a:buNone/>
            </a:pPr>
            <a:r>
              <a:rPr lang="en-US" altLang="en-US" sz="1800"/>
              <a:t>	constant OPCODE_UADD	: std_logic_vector(2 downto 0) := "011";</a:t>
            </a:r>
          </a:p>
          <a:p>
            <a:pPr>
              <a:buFontTx/>
              <a:buNone/>
            </a:pPr>
            <a:r>
              <a:rPr lang="en-US" altLang="en-US" sz="1800"/>
              <a:t>	constant OPCODE_SADD	: std_logic_vector(2 downto 0) := "100";</a:t>
            </a:r>
          </a:p>
          <a:p>
            <a:pPr>
              <a:buFontTx/>
              <a:buNone/>
            </a:pPr>
            <a:r>
              <a:rPr lang="en-US" altLang="en-US" sz="1800"/>
              <a:t>	constant OPCODE_SSUB	: std_logic_vector(2 downto 0) := "101";</a:t>
            </a:r>
          </a:p>
          <a:p>
            <a:pPr>
              <a:buFontTx/>
              <a:buNone/>
            </a:pPr>
            <a:r>
              <a:rPr lang="en-US" altLang="en-US" sz="1800"/>
              <a:t>	constant OPCODE_UMUL	: std_logic_vector(2 downto 0) := "110"; </a:t>
            </a:r>
          </a:p>
          <a:p>
            <a:pPr>
              <a:buFontTx/>
              <a:buNone/>
            </a:pPr>
            <a:r>
              <a:rPr lang="en-US" altLang="en-US" sz="1800"/>
              <a:t>	constant OPCODE_SMUL	: std_logic_vector(2 downto 0) := "111";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end alu_pkg;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3">
            <a:extLst>
              <a:ext uri="{FF2B5EF4-FFF2-40B4-BE49-F238E27FC236}">
                <a16:creationId xmlns:a16="http://schemas.microsoft.com/office/drawing/2014/main" xmlns="" id="{5FFE609D-BACC-AD42-9071-5641FEB1DF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Using objects from a package</a:t>
            </a:r>
          </a:p>
        </p:txBody>
      </p:sp>
      <p:sp>
        <p:nvSpPr>
          <p:cNvPr id="82946" name="AutoShape 4">
            <a:extLst>
              <a:ext uri="{FF2B5EF4-FFF2-40B4-BE49-F238E27FC236}">
                <a16:creationId xmlns:a16="http://schemas.microsoft.com/office/drawing/2014/main" xmlns="" id="{9C34BAC2-0F8D-3A4A-9C67-2CF1EB2D9259}"/>
              </a:ext>
            </a:extLst>
          </p:cNvPr>
          <p:cNvSpPr>
            <a:spLocks/>
          </p:cNvSpPr>
          <p:nvPr/>
        </p:nvSpPr>
        <p:spPr bwMode="auto">
          <a:xfrm>
            <a:off x="6553200" y="3429000"/>
            <a:ext cx="762000" cy="2438400"/>
          </a:xfrm>
          <a:prstGeom prst="rightBrace">
            <a:avLst>
              <a:gd name="adj1" fmla="val 26667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>
              <a:solidFill>
                <a:srgbClr val="402000"/>
              </a:solidFill>
            </a:endParaRPr>
          </a:p>
        </p:txBody>
      </p:sp>
      <p:sp>
        <p:nvSpPr>
          <p:cNvPr id="82947" name="TextBox 1">
            <a:extLst>
              <a:ext uri="{FF2B5EF4-FFF2-40B4-BE49-F238E27FC236}">
                <a16:creationId xmlns:a16="http://schemas.microsoft.com/office/drawing/2014/main" xmlns="" id="{0E314FE9-0972-9440-9214-A32625FF7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30580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1800"/>
              <a:t>library ieee;</a:t>
            </a:r>
          </a:p>
          <a:p>
            <a:pPr>
              <a:buFontTx/>
              <a:buNone/>
            </a:pPr>
            <a:r>
              <a:rPr lang="en-US" altLang="en-US" sz="1800"/>
              <a:t>use ieee.std_logic_1164.all;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 b="1">
                <a:solidFill>
                  <a:srgbClr val="CC0066"/>
                </a:solidFill>
              </a:rPr>
              <a:t>library work;</a:t>
            </a:r>
          </a:p>
          <a:p>
            <a:pPr>
              <a:buFontTx/>
              <a:buNone/>
            </a:pPr>
            <a:r>
              <a:rPr lang="en-US" altLang="en-US" sz="1800" b="1">
                <a:solidFill>
                  <a:srgbClr val="CC0066"/>
                </a:solidFill>
              </a:rPr>
              <a:t>use work.alu_pkg.all;</a:t>
            </a:r>
          </a:p>
          <a:p>
            <a:pPr>
              <a:buFontTx/>
              <a:buNone/>
            </a:pPr>
            <a:endParaRPr lang="en-US" altLang="en-US" sz="1800" b="1">
              <a:solidFill>
                <a:srgbClr val="CC0066"/>
              </a:solidFill>
            </a:endParaRPr>
          </a:p>
          <a:p>
            <a:pPr>
              <a:buFontTx/>
              <a:buNone/>
            </a:pPr>
            <a:r>
              <a:rPr lang="en-US" altLang="en-US" sz="1800"/>
              <a:t>entity alu_comb is</a:t>
            </a:r>
          </a:p>
          <a:p>
            <a:pPr>
              <a:buFontTx/>
              <a:buNone/>
            </a:pPr>
            <a:r>
              <a:rPr lang="en-US" altLang="en-US" sz="1800"/>
              <a:t>…………..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Footer Placeholder 1">
            <a:extLst>
              <a:ext uri="{FF2B5EF4-FFF2-40B4-BE49-F238E27FC236}">
                <a16:creationId xmlns:a16="http://schemas.microsoft.com/office/drawing/2014/main" xmlns="" id="{AB05DBBE-6ED4-7E4C-8374-68266447D38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83970" name="Picture 2" descr="crii_application_large_change">
            <a:extLst>
              <a:ext uri="{FF2B5EF4-FFF2-40B4-BE49-F238E27FC236}">
                <a16:creationId xmlns:a16="http://schemas.microsoft.com/office/drawing/2014/main" xmlns="" id="{00A23538-5303-9849-A2B2-8659D3358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2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1" name="Text Box 3">
            <a:extLst>
              <a:ext uri="{FF2B5EF4-FFF2-40B4-BE49-F238E27FC236}">
                <a16:creationId xmlns:a16="http://schemas.microsoft.com/office/drawing/2014/main" xmlns="" id="{A2D39A62-20C7-8E4D-AE6A-47131EA9B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95600"/>
            <a:ext cx="9144000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3600" b="1">
                <a:solidFill>
                  <a:srgbClr val="402000"/>
                </a:solidFill>
              </a:rPr>
              <a:t>Mixing Description Styles </a:t>
            </a:r>
          </a:p>
          <a:p>
            <a:pPr algn="ctr">
              <a:buFontTx/>
              <a:buNone/>
            </a:pPr>
            <a:r>
              <a:rPr lang="en-US" altLang="en-US" sz="3600" b="1">
                <a:solidFill>
                  <a:srgbClr val="402000"/>
                </a:solidFill>
              </a:rPr>
              <a:t>Inside of an Architecture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xmlns="" id="{F46A5116-B505-A14D-8538-96F8E77BE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8382000" cy="1143000"/>
          </a:xfrm>
        </p:spPr>
        <p:txBody>
          <a:bodyPr/>
          <a:lstStyle/>
          <a:p>
            <a:r>
              <a:rPr kumimoji="0" lang="en-US" altLang="en-US" sz="3600">
                <a:ea typeface="ＭＳ Ｐゴシック" panose="020B0600070205080204" pitchFamily="34" charset="-128"/>
              </a:rPr>
              <a:t>VHDL Description Styles</a:t>
            </a:r>
            <a:endParaRPr kumimoji="0"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84994" name="Text Box 3">
            <a:extLst>
              <a:ext uri="{FF2B5EF4-FFF2-40B4-BE49-F238E27FC236}">
                <a16:creationId xmlns:a16="http://schemas.microsoft.com/office/drawing/2014/main" xmlns="" id="{D95D5A17-2E4A-2B4A-B540-B8F4E35C3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2860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pl-PL" altLang="en-US" sz="2400" b="1">
              <a:solidFill>
                <a:srgbClr val="402000"/>
              </a:solidFill>
            </a:endParaRPr>
          </a:p>
        </p:txBody>
      </p:sp>
      <p:sp>
        <p:nvSpPr>
          <p:cNvPr id="84995" name="Rectangle 4">
            <a:extLst>
              <a:ext uri="{FF2B5EF4-FFF2-40B4-BE49-F238E27FC236}">
                <a16:creationId xmlns:a16="http://schemas.microsoft.com/office/drawing/2014/main" xmlns="" id="{32F36913-5BA5-4D4F-8C49-92E6D14FD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809875"/>
            <a:ext cx="1978025" cy="85883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>
              <a:solidFill>
                <a:srgbClr val="402000"/>
              </a:solidFill>
            </a:endParaRPr>
          </a:p>
        </p:txBody>
      </p:sp>
      <p:sp>
        <p:nvSpPr>
          <p:cNvPr id="84996" name="Text Box 5">
            <a:extLst>
              <a:ext uri="{FF2B5EF4-FFF2-40B4-BE49-F238E27FC236}">
                <a16:creationId xmlns:a16="http://schemas.microsoft.com/office/drawing/2014/main" xmlns="" id="{9862ADD0-5977-C741-B858-54EF2256B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3763963"/>
            <a:ext cx="2117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>
                <a:solidFill>
                  <a:srgbClr val="402000"/>
                </a:solidFill>
              </a:rPr>
              <a:t>Components and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>
                <a:solidFill>
                  <a:srgbClr val="402000"/>
                </a:solidFill>
              </a:rPr>
              <a:t>interconnects</a:t>
            </a:r>
          </a:p>
        </p:txBody>
      </p:sp>
      <p:sp>
        <p:nvSpPr>
          <p:cNvPr id="84997" name="Text Box 6">
            <a:extLst>
              <a:ext uri="{FF2B5EF4-FFF2-40B4-BE49-F238E27FC236}">
                <a16:creationId xmlns:a16="http://schemas.microsoft.com/office/drawing/2014/main" xmlns="" id="{5C86D28D-59E7-064F-97B4-BB7D2CFF7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3005138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rgbClr val="402000"/>
                </a:solidFill>
              </a:rPr>
              <a:t>structural</a:t>
            </a:r>
          </a:p>
        </p:txBody>
      </p:sp>
      <p:sp>
        <p:nvSpPr>
          <p:cNvPr id="84998" name="Text Box 7">
            <a:extLst>
              <a:ext uri="{FF2B5EF4-FFF2-40B4-BE49-F238E27FC236}">
                <a16:creationId xmlns:a16="http://schemas.microsoft.com/office/drawing/2014/main" xmlns="" id="{B446BC45-7E18-874B-835B-C08CA885E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1066800"/>
            <a:ext cx="27955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rgbClr val="402000"/>
                </a:solidFill>
              </a:rPr>
              <a:t>VHDL Description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rgbClr val="402000"/>
                </a:solidFill>
              </a:rPr>
              <a:t>Styles</a:t>
            </a:r>
          </a:p>
        </p:txBody>
      </p:sp>
      <p:grpSp>
        <p:nvGrpSpPr>
          <p:cNvPr id="84999" name="Group 8">
            <a:extLst>
              <a:ext uri="{FF2B5EF4-FFF2-40B4-BE49-F238E27FC236}">
                <a16:creationId xmlns:a16="http://schemas.microsoft.com/office/drawing/2014/main" xmlns="" id="{FD423D36-9B30-094F-BF49-4225C3FB7A7D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809875"/>
            <a:ext cx="1976438" cy="858838"/>
            <a:chOff x="2139" y="2352"/>
            <a:chExt cx="1245" cy="541"/>
          </a:xfrm>
        </p:grpSpPr>
        <p:sp>
          <p:nvSpPr>
            <p:cNvPr id="85011" name="Rectangle 9">
              <a:extLst>
                <a:ext uri="{FF2B5EF4-FFF2-40B4-BE49-F238E27FC236}">
                  <a16:creationId xmlns:a16="http://schemas.microsoft.com/office/drawing/2014/main" xmlns="" id="{28163E9F-DD0B-3640-96A6-9F8ED0060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" y="2352"/>
              <a:ext cx="1245" cy="54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>
                <a:solidFill>
                  <a:srgbClr val="402000"/>
                </a:solidFill>
              </a:endParaRPr>
            </a:p>
          </p:txBody>
        </p:sp>
        <p:sp>
          <p:nvSpPr>
            <p:cNvPr id="85012" name="Text Box 10">
              <a:extLst>
                <a:ext uri="{FF2B5EF4-FFF2-40B4-BE49-F238E27FC236}">
                  <a16:creationId xmlns:a16="http://schemas.microsoft.com/office/drawing/2014/main" xmlns="" id="{1A116963-B2DD-C242-B5A7-02379D28B4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4" y="2478"/>
              <a:ext cx="8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2400" b="1">
                  <a:solidFill>
                    <a:srgbClr val="402000"/>
                  </a:solidFill>
                </a:rPr>
                <a:t>dataflow</a:t>
              </a:r>
            </a:p>
          </p:txBody>
        </p:sp>
      </p:grpSp>
      <p:sp>
        <p:nvSpPr>
          <p:cNvPr id="85000" name="Text Box 11">
            <a:extLst>
              <a:ext uri="{FF2B5EF4-FFF2-40B4-BE49-F238E27FC236}">
                <a16:creationId xmlns:a16="http://schemas.microsoft.com/office/drawing/2014/main" xmlns="" id="{B3DB4B69-2F2E-2B46-9593-B25A0304E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3800475"/>
            <a:ext cx="15097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>
                <a:solidFill>
                  <a:srgbClr val="402000"/>
                </a:solidFill>
              </a:rPr>
              <a:t>Concurrent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>
                <a:solidFill>
                  <a:srgbClr val="402000"/>
                </a:solidFill>
              </a:rPr>
              <a:t>statements</a:t>
            </a:r>
          </a:p>
        </p:txBody>
      </p:sp>
      <p:sp>
        <p:nvSpPr>
          <p:cNvPr id="85001" name="Rectangle 12">
            <a:extLst>
              <a:ext uri="{FF2B5EF4-FFF2-40B4-BE49-F238E27FC236}">
                <a16:creationId xmlns:a16="http://schemas.microsoft.com/office/drawing/2014/main" xmlns="" id="{58DDA14D-8AAF-304F-9CD2-03AF141A3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013" y="2828925"/>
            <a:ext cx="1976437" cy="857250"/>
          </a:xfrm>
          <a:prstGeom prst="rect">
            <a:avLst/>
          </a:prstGeom>
          <a:solidFill>
            <a:srgbClr val="FFF1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>
              <a:solidFill>
                <a:srgbClr val="402000"/>
              </a:solidFill>
            </a:endParaRPr>
          </a:p>
        </p:txBody>
      </p:sp>
      <p:sp>
        <p:nvSpPr>
          <p:cNvPr id="85002" name="Rectangle 13">
            <a:extLst>
              <a:ext uri="{FF2B5EF4-FFF2-40B4-BE49-F238E27FC236}">
                <a16:creationId xmlns:a16="http://schemas.microsoft.com/office/drawing/2014/main" xmlns="" id="{2EC7F1CD-8642-0743-92D6-C1E0BF139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013" y="2828925"/>
            <a:ext cx="661987" cy="863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>
              <a:solidFill>
                <a:srgbClr val="402000"/>
              </a:solidFill>
            </a:endParaRPr>
          </a:p>
        </p:txBody>
      </p:sp>
      <p:sp>
        <p:nvSpPr>
          <p:cNvPr id="85003" name="Text Box 14">
            <a:extLst>
              <a:ext uri="{FF2B5EF4-FFF2-40B4-BE49-F238E27FC236}">
                <a16:creationId xmlns:a16="http://schemas.microsoft.com/office/drawing/2014/main" xmlns="" id="{B846326A-7FA1-084D-AF87-FD5284D9B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5513" y="30480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rgbClr val="402000"/>
                </a:solidFill>
              </a:rPr>
              <a:t>behavioral</a:t>
            </a:r>
          </a:p>
        </p:txBody>
      </p:sp>
      <p:sp>
        <p:nvSpPr>
          <p:cNvPr id="85004" name="Text Box 15">
            <a:extLst>
              <a:ext uri="{FF2B5EF4-FFF2-40B4-BE49-F238E27FC236}">
                <a16:creationId xmlns:a16="http://schemas.microsoft.com/office/drawing/2014/main" xmlns="" id="{FE3CA760-2428-984B-A5B4-77807331A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4162425"/>
            <a:ext cx="22050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402000"/>
                </a:solidFill>
              </a:rPr>
              <a:t> Registers</a:t>
            </a:r>
            <a:endParaRPr kumimoji="0" lang="pl-PL" altLang="en-US" sz="2000" b="1">
              <a:solidFill>
                <a:srgbClr val="402000"/>
              </a:solidFill>
            </a:endParaRPr>
          </a:p>
          <a:p>
            <a:pPr>
              <a:spcBef>
                <a:spcPct val="0"/>
              </a:spcBef>
              <a:buClrTx/>
            </a:pPr>
            <a:r>
              <a:rPr kumimoji="0" lang="pl-PL" altLang="en-US" sz="2000" b="1">
                <a:solidFill>
                  <a:srgbClr val="402000"/>
                </a:solidFill>
              </a:rPr>
              <a:t> Shift registers</a:t>
            </a:r>
          </a:p>
          <a:p>
            <a:pPr>
              <a:spcBef>
                <a:spcPct val="0"/>
              </a:spcBef>
              <a:buClrTx/>
            </a:pPr>
            <a:r>
              <a:rPr kumimoji="0" lang="pl-PL" altLang="en-US" sz="2000" b="1">
                <a:solidFill>
                  <a:srgbClr val="402000"/>
                </a:solidFill>
              </a:rPr>
              <a:t> Counters</a:t>
            </a:r>
            <a:endParaRPr kumimoji="0" lang="en-US" altLang="en-US" sz="2000" b="1">
              <a:solidFill>
                <a:srgbClr val="402000"/>
              </a:solidFill>
            </a:endParaRPr>
          </a:p>
          <a:p>
            <a:pPr>
              <a:spcBef>
                <a:spcPct val="0"/>
              </a:spcBef>
              <a:buClrTx/>
            </a:pPr>
            <a:r>
              <a:rPr kumimoji="0" lang="en-US" altLang="en-US" sz="2000" b="1">
                <a:solidFill>
                  <a:srgbClr val="402000"/>
                </a:solidFill>
              </a:rPr>
              <a:t> State machines</a:t>
            </a:r>
          </a:p>
        </p:txBody>
      </p:sp>
      <p:sp>
        <p:nvSpPr>
          <p:cNvPr id="85005" name="Text Box 16">
            <a:extLst>
              <a:ext uri="{FF2B5EF4-FFF2-40B4-BE49-F238E27FC236}">
                <a16:creationId xmlns:a16="http://schemas.microsoft.com/office/drawing/2014/main" xmlns="" id="{D310BDEC-45AA-5F4B-870B-4F0947D76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3800475"/>
            <a:ext cx="2695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000" i="1">
                <a:solidFill>
                  <a:srgbClr val="402000"/>
                </a:solidFill>
              </a:rPr>
              <a:t>Sequential statements</a:t>
            </a:r>
          </a:p>
        </p:txBody>
      </p:sp>
      <p:sp>
        <p:nvSpPr>
          <p:cNvPr id="85006" name="Line 17">
            <a:extLst>
              <a:ext uri="{FF2B5EF4-FFF2-40B4-BE49-F238E27FC236}">
                <a16:creationId xmlns:a16="http://schemas.microsoft.com/office/drawing/2014/main" xmlns="" id="{4F209841-DBCD-F143-A8F1-1991D5406A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2000" y="1790700"/>
            <a:ext cx="1606550" cy="99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7" name="Line 18">
            <a:extLst>
              <a:ext uri="{FF2B5EF4-FFF2-40B4-BE49-F238E27FC236}">
                <a16:creationId xmlns:a16="http://schemas.microsoft.com/office/drawing/2014/main" xmlns="" id="{F0098C87-3401-6043-8736-B24C02D4A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6875" y="1828800"/>
            <a:ext cx="161925" cy="968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8" name="Line 19">
            <a:extLst>
              <a:ext uri="{FF2B5EF4-FFF2-40B4-BE49-F238E27FC236}">
                <a16:creationId xmlns:a16="http://schemas.microsoft.com/office/drawing/2014/main" xmlns="" id="{1BDD4F5F-A31B-DE42-BA3C-B89F909172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3450" y="1847850"/>
            <a:ext cx="1200150" cy="81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9" name="Oval 20">
            <a:extLst>
              <a:ext uri="{FF2B5EF4-FFF2-40B4-BE49-F238E27FC236}">
                <a16:creationId xmlns:a16="http://schemas.microsoft.com/office/drawing/2014/main" xmlns="" id="{FC0A6703-8346-BE4B-AD10-BBFB0718B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933575"/>
            <a:ext cx="6553200" cy="3810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>
              <a:solidFill>
                <a:srgbClr val="402000"/>
              </a:solidFill>
            </a:endParaRPr>
          </a:p>
        </p:txBody>
      </p:sp>
      <p:sp>
        <p:nvSpPr>
          <p:cNvPr id="85010" name="Text Box 21">
            <a:extLst>
              <a:ext uri="{FF2B5EF4-FFF2-40B4-BE49-F238E27FC236}">
                <a16:creationId xmlns:a16="http://schemas.microsoft.com/office/drawing/2014/main" xmlns="" id="{63867FC7-BD29-374A-9128-C8EF15402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876800"/>
            <a:ext cx="3257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pl-PL" altLang="en-US" sz="2800" i="1">
                <a:solidFill>
                  <a:srgbClr val="402000"/>
                </a:solidFill>
              </a:rPr>
              <a:t>synthesizable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>
            <a:extLst>
              <a:ext uri="{FF2B5EF4-FFF2-40B4-BE49-F238E27FC236}">
                <a16:creationId xmlns:a16="http://schemas.microsoft.com/office/drawing/2014/main" xmlns="" id="{7256EDA8-6002-DC48-BE38-551C0ADB9C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6324600" cy="5029200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1600" b="1" dirty="0">
                <a:ea typeface="ＭＳ Ｐゴシック" charset="0"/>
              </a:rPr>
              <a:t>architecture</a:t>
            </a:r>
            <a:r>
              <a:rPr lang="en-US" sz="1600" dirty="0">
                <a:ea typeface="ＭＳ Ｐゴシック" charset="0"/>
              </a:rPr>
              <a:t> ARCHITECTURE_NAME </a:t>
            </a:r>
            <a:r>
              <a:rPr lang="en-US" sz="1600" b="1" dirty="0">
                <a:ea typeface="ＭＳ Ｐゴシック" charset="0"/>
              </a:rPr>
              <a:t>of</a:t>
            </a:r>
            <a:r>
              <a:rPr lang="en-US" sz="1600" dirty="0">
                <a:ea typeface="ＭＳ Ｐゴシック" charset="0"/>
              </a:rPr>
              <a:t> ENTITY_NAME </a:t>
            </a:r>
            <a:r>
              <a:rPr lang="en-US" sz="1600" b="1" dirty="0">
                <a:ea typeface="ＭＳ Ｐゴシック" charset="0"/>
              </a:rPr>
              <a:t>is</a:t>
            </a:r>
            <a:r>
              <a:rPr lang="en-US" sz="1600" dirty="0"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endParaRPr lang="en-US" sz="1600" dirty="0">
              <a:ea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600" dirty="0">
                <a:ea typeface="ＭＳ Ｐゴシック" charset="0"/>
              </a:rPr>
              <a:t>Here you can declare signals, constants, types, etc.</a:t>
            </a:r>
          </a:p>
          <a:p>
            <a:pPr lvl="1">
              <a:lnSpc>
                <a:spcPct val="90000"/>
              </a:lnSpc>
              <a:defRPr/>
            </a:pPr>
            <a:endParaRPr lang="en-US" sz="1600" b="1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1600" b="1" dirty="0">
                <a:ea typeface="ＭＳ Ｐゴシック" charset="0"/>
              </a:rPr>
              <a:t>begin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endParaRPr lang="en-US" sz="1600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1600" dirty="0">
                <a:ea typeface="ＭＳ Ｐゴシック" charset="0"/>
              </a:rPr>
              <a:t>	   Concurrent statements:</a:t>
            </a:r>
          </a:p>
          <a:p>
            <a:pPr lvl="2">
              <a:lnSpc>
                <a:spcPct val="90000"/>
              </a:lnSpc>
              <a:defRPr/>
            </a:pPr>
            <a:r>
              <a:rPr lang="en-US" sz="1600" dirty="0">
                <a:ea typeface="ＭＳ Ｐゴシック" charset="0"/>
              </a:rPr>
              <a:t>Simple signal assignment </a:t>
            </a:r>
          </a:p>
          <a:p>
            <a:pPr lvl="2">
              <a:lnSpc>
                <a:spcPct val="90000"/>
              </a:lnSpc>
              <a:defRPr/>
            </a:pPr>
            <a:r>
              <a:rPr lang="en-US" sz="1600" dirty="0">
                <a:ea typeface="ＭＳ Ｐゴシック" charset="0"/>
              </a:rPr>
              <a:t>Conditional signal assignment </a:t>
            </a:r>
          </a:p>
          <a:p>
            <a:pPr lvl="2">
              <a:lnSpc>
                <a:spcPct val="90000"/>
              </a:lnSpc>
              <a:defRPr/>
            </a:pPr>
            <a:r>
              <a:rPr lang="en-US" sz="1600" dirty="0">
                <a:ea typeface="ＭＳ Ｐゴシック" charset="0"/>
              </a:rPr>
              <a:t>Selected signal assignment</a:t>
            </a:r>
          </a:p>
          <a:p>
            <a:pPr marL="914400" lvl="2" indent="0">
              <a:lnSpc>
                <a:spcPct val="90000"/>
              </a:lnSpc>
              <a:buFontTx/>
              <a:buNone/>
              <a:defRPr/>
            </a:pPr>
            <a:endParaRPr lang="en-US" sz="1600" dirty="0">
              <a:ea typeface="ＭＳ Ｐゴシック" charset="0"/>
            </a:endParaRPr>
          </a:p>
          <a:p>
            <a:pPr marL="914400" lvl="2" indent="0">
              <a:lnSpc>
                <a:spcPct val="90000"/>
              </a:lnSpc>
              <a:buFontTx/>
              <a:buNone/>
              <a:defRPr/>
            </a:pPr>
            <a:r>
              <a:rPr lang="en-US" sz="1600" dirty="0">
                <a:ea typeface="ＭＳ Ｐゴシック" charset="0"/>
              </a:rPr>
              <a:t>Component instantiation statement</a:t>
            </a:r>
          </a:p>
          <a:p>
            <a:pPr lvl="2">
              <a:lnSpc>
                <a:spcPct val="90000"/>
              </a:lnSpc>
              <a:defRPr/>
            </a:pPr>
            <a:endParaRPr lang="en-US" sz="1600" dirty="0">
              <a:ea typeface="ＭＳ Ｐゴシック" charset="0"/>
            </a:endParaRPr>
          </a:p>
          <a:p>
            <a:pPr marL="914400" lvl="2" indent="0">
              <a:lnSpc>
                <a:spcPct val="90000"/>
              </a:lnSpc>
              <a:buFontTx/>
              <a:buNone/>
              <a:defRPr/>
            </a:pPr>
            <a:r>
              <a:rPr lang="en-US" sz="1600" dirty="0">
                <a:ea typeface="ＭＳ Ｐゴシック" charset="0"/>
              </a:rPr>
              <a:t>Process statement</a:t>
            </a:r>
          </a:p>
          <a:p>
            <a:pPr lvl="3">
              <a:lnSpc>
                <a:spcPct val="90000"/>
              </a:lnSpc>
              <a:defRPr/>
            </a:pPr>
            <a:r>
              <a:rPr lang="en-US" sz="1400" b="1" dirty="0">
                <a:ea typeface="ＭＳ Ｐゴシック" charset="0"/>
              </a:rPr>
              <a:t>inside process you can use only sequential                      statements</a:t>
            </a:r>
          </a:p>
          <a:p>
            <a:pPr lvl="3">
              <a:lnSpc>
                <a:spcPct val="90000"/>
              </a:lnSpc>
              <a:defRPr/>
            </a:pPr>
            <a:endParaRPr lang="en-US" sz="1400" b="1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1600" b="1" dirty="0">
                <a:ea typeface="ＭＳ Ｐゴシック" charset="0"/>
              </a:rPr>
              <a:t>end </a:t>
            </a:r>
            <a:r>
              <a:rPr lang="en-US" sz="1600" dirty="0">
                <a:ea typeface="ＭＳ Ｐゴシック" charset="0"/>
              </a:rPr>
              <a:t>ARCHITECTURE_NAME;</a:t>
            </a:r>
          </a:p>
          <a:p>
            <a:pPr lvl="3">
              <a:lnSpc>
                <a:spcPct val="90000"/>
              </a:lnSpc>
              <a:defRPr/>
            </a:pPr>
            <a:endParaRPr lang="en-US" sz="1400" b="1" dirty="0">
              <a:ea typeface="ＭＳ Ｐゴシック" charset="0"/>
            </a:endParaRPr>
          </a:p>
        </p:txBody>
      </p:sp>
      <p:sp>
        <p:nvSpPr>
          <p:cNvPr id="86018" name="Rectangle 3">
            <a:extLst>
              <a:ext uri="{FF2B5EF4-FFF2-40B4-BE49-F238E27FC236}">
                <a16:creationId xmlns:a16="http://schemas.microsoft.com/office/drawing/2014/main" xmlns="" id="{3672E89B-F276-F646-9AAF-CDE334FB49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Mixed Style Modeling</a:t>
            </a:r>
          </a:p>
        </p:txBody>
      </p:sp>
      <p:sp>
        <p:nvSpPr>
          <p:cNvPr id="86019" name="AutoShape 4">
            <a:extLst>
              <a:ext uri="{FF2B5EF4-FFF2-40B4-BE49-F238E27FC236}">
                <a16:creationId xmlns:a16="http://schemas.microsoft.com/office/drawing/2014/main" xmlns="" id="{5F1B5061-1AA3-894F-BDA4-4E198DFEBF95}"/>
              </a:ext>
            </a:extLst>
          </p:cNvPr>
          <p:cNvSpPr>
            <a:spLocks/>
          </p:cNvSpPr>
          <p:nvPr/>
        </p:nvSpPr>
        <p:spPr bwMode="auto">
          <a:xfrm>
            <a:off x="6553200" y="3429000"/>
            <a:ext cx="762000" cy="2438400"/>
          </a:xfrm>
          <a:prstGeom prst="rightBrace">
            <a:avLst>
              <a:gd name="adj1" fmla="val 26667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endParaRPr lang="en-US" altLang="en-US" sz="1600">
              <a:solidFill>
                <a:srgbClr val="402000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>
            <a:extLst>
              <a:ext uri="{FF2B5EF4-FFF2-40B4-BE49-F238E27FC236}">
                <a16:creationId xmlns:a16="http://schemas.microsoft.com/office/drawing/2014/main" xmlns="" id="{527838FF-EF7C-2F49-99A1-59DA44397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PRNG Example (1)</a:t>
            </a:r>
          </a:p>
        </p:txBody>
      </p:sp>
      <p:sp>
        <p:nvSpPr>
          <p:cNvPr id="87042" name="Rectangle 3">
            <a:extLst>
              <a:ext uri="{FF2B5EF4-FFF2-40B4-BE49-F238E27FC236}">
                <a16:creationId xmlns:a16="http://schemas.microsoft.com/office/drawing/2014/main" xmlns="" id="{A4CD3994-7977-4043-A405-C15553E11A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820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library IEEE;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use IEEE.STD_LOGIC_1164.all;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use work.prng_pkg.all;</a:t>
            </a:r>
          </a:p>
          <a:p>
            <a:pPr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ENTITY PRNG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PORT( Coeff         	: in  std_logic_vector(4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	Load_Coeff    	: in  std_logic;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     	Seed          	: in  std_logic_vector(4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     	Init_Run      	: in 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     	Clk       	   	: in 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     	Current_State 	: out std_logic_vector(4 downto 0));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END PRNG;</a:t>
            </a:r>
          </a:p>
          <a:p>
            <a:pPr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ARCHITECTURE mixed OF PRNG 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signal Ands      	: std_logic_vector(4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signal Sin       		: std_logic;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signal Coeff_Q    	: std_logic_vector(4 downto 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signal Shift5_Q  	: std_logic_vector(4 downto 0);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3">
            <a:extLst>
              <a:ext uri="{FF2B5EF4-FFF2-40B4-BE49-F238E27FC236}">
                <a16:creationId xmlns:a16="http://schemas.microsoft.com/office/drawing/2014/main" xmlns="" id="{C0634483-862C-C247-9031-3E1D368919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xmlns="" id="{F2BEF721-A915-8744-AA44-207E369AB6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Anatomy of a Process</a:t>
            </a:r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xmlns="" id="{C9DCAC6D-127B-BA45-A2CE-34D13A3E2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819400"/>
            <a:ext cx="6459538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>
                <a:solidFill>
                  <a:srgbClr val="009900"/>
                </a:solidFill>
              </a:rPr>
              <a:t>[label</a:t>
            </a:r>
            <a:r>
              <a:rPr kumimoji="0" lang="en-US" altLang="en-US">
                <a:solidFill>
                  <a:srgbClr val="000000"/>
                </a:solidFill>
              </a:rPr>
              <a:t>:</a:t>
            </a:r>
            <a:r>
              <a:rPr kumimoji="0" lang="en-US" altLang="en-US">
                <a:solidFill>
                  <a:srgbClr val="008080"/>
                </a:solidFill>
              </a:rPr>
              <a:t>]</a:t>
            </a:r>
            <a:r>
              <a:rPr kumimoji="0" lang="en-US" altLang="en-US">
                <a:solidFill>
                  <a:srgbClr val="0000CC"/>
                </a:solidFill>
              </a:rPr>
              <a:t> </a:t>
            </a:r>
            <a:r>
              <a:rPr kumimoji="0" lang="pl-PL" altLang="en-US">
                <a:solidFill>
                  <a:srgbClr val="0000CC"/>
                </a:solidFill>
              </a:rPr>
              <a:t>PROCESS</a:t>
            </a:r>
            <a:r>
              <a:rPr kumimoji="0" lang="en-US" altLang="en-US">
                <a:solidFill>
                  <a:srgbClr val="000000"/>
                </a:solidFill>
              </a:rPr>
              <a:t> </a:t>
            </a:r>
            <a:r>
              <a:rPr kumimoji="0" lang="en-US" altLang="en-US">
                <a:solidFill>
                  <a:srgbClr val="008080"/>
                </a:solidFill>
              </a:rPr>
              <a:t>[(</a:t>
            </a:r>
            <a:r>
              <a:rPr kumimoji="0" lang="en-US" altLang="en-US" i="1">
                <a:solidFill>
                  <a:srgbClr val="009900"/>
                </a:solidFill>
              </a:rPr>
              <a:t>sensitivity list</a:t>
            </a:r>
            <a:r>
              <a:rPr kumimoji="0" lang="en-US" altLang="en-US">
                <a:solidFill>
                  <a:srgbClr val="009900"/>
                </a:solidFill>
              </a:rPr>
              <a:t>)]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>
                <a:solidFill>
                  <a:srgbClr val="000000"/>
                </a:solidFill>
              </a:rPr>
              <a:t>      </a:t>
            </a:r>
            <a:r>
              <a:rPr kumimoji="0" lang="en-US" altLang="en-US">
                <a:solidFill>
                  <a:srgbClr val="009900"/>
                </a:solidFill>
              </a:rPr>
              <a:t>[d</a:t>
            </a:r>
            <a:r>
              <a:rPr kumimoji="0" lang="en-US" altLang="en-US" i="1">
                <a:solidFill>
                  <a:srgbClr val="009900"/>
                </a:solidFill>
              </a:rPr>
              <a:t>eclaration part</a:t>
            </a:r>
            <a:r>
              <a:rPr kumimoji="0" lang="en-US" altLang="en-US">
                <a:solidFill>
                  <a:srgbClr val="009900"/>
                </a:solidFill>
              </a:rPr>
              <a:t>]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>
                <a:solidFill>
                  <a:srgbClr val="0000CC"/>
                </a:solidFill>
              </a:rPr>
              <a:t>BEGIN</a:t>
            </a:r>
            <a:endParaRPr kumimoji="0" lang="en-US" altLang="en-US">
              <a:solidFill>
                <a:srgbClr val="0000CC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>
                <a:solidFill>
                  <a:srgbClr val="000000"/>
                </a:solidFill>
              </a:rPr>
              <a:t>      </a:t>
            </a:r>
            <a:r>
              <a:rPr kumimoji="0" lang="en-US" altLang="en-US" i="1">
                <a:solidFill>
                  <a:srgbClr val="009900"/>
                </a:solidFill>
              </a:rPr>
              <a:t>statement part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pl-PL" altLang="en-US">
                <a:solidFill>
                  <a:srgbClr val="0000CC"/>
                </a:solidFill>
              </a:rPr>
              <a:t>END</a:t>
            </a:r>
            <a:r>
              <a:rPr kumimoji="0" lang="en-US" altLang="en-US">
                <a:solidFill>
                  <a:srgbClr val="0000CC"/>
                </a:solidFill>
              </a:rPr>
              <a:t> </a:t>
            </a:r>
            <a:r>
              <a:rPr kumimoji="0" lang="pl-PL" altLang="en-US">
                <a:solidFill>
                  <a:srgbClr val="0000CC"/>
                </a:solidFill>
              </a:rPr>
              <a:t>PROCESS [</a:t>
            </a:r>
            <a:r>
              <a:rPr kumimoji="0" lang="pl-PL" altLang="en-US">
                <a:solidFill>
                  <a:srgbClr val="009900"/>
                </a:solidFill>
              </a:rPr>
              <a:t>label</a:t>
            </a:r>
            <a:r>
              <a:rPr kumimoji="0" lang="pl-PL" altLang="en-US">
                <a:solidFill>
                  <a:srgbClr val="0000CC"/>
                </a:solidFill>
              </a:rPr>
              <a:t>]</a:t>
            </a:r>
            <a:r>
              <a:rPr kumimoji="0" lang="en-US" altLang="en-US">
                <a:solidFill>
                  <a:srgbClr val="000000"/>
                </a:solidFill>
              </a:rPr>
              <a:t>;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xmlns="" id="{57119197-8094-674A-A092-D97D5E92FA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2057400"/>
            <a:ext cx="990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xmlns="" id="{DA2A3C03-099C-0F47-8581-2DDB431CFE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057400"/>
            <a:ext cx="419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xmlns="" id="{92E7C287-6FAB-D24B-A704-099A4D5C9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172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/>
              <a:t>OPTIONAL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xmlns="" id="{4629B719-BD68-7D4E-BEC1-7A424B9D8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847725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PRNG Example (2)</a:t>
            </a:r>
          </a:p>
        </p:txBody>
      </p:sp>
      <p:sp>
        <p:nvSpPr>
          <p:cNvPr id="88066" name="Rectangle 3">
            <a:extLst>
              <a:ext uri="{FF2B5EF4-FFF2-40B4-BE49-F238E27FC236}">
                <a16:creationId xmlns:a16="http://schemas.microsoft.com/office/drawing/2014/main" xmlns="" id="{DEB7A6FE-3F2A-C842-A7E0-A52868BB6D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066800"/>
            <a:ext cx="8648700" cy="5334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BEGIN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solidFill>
                  <a:srgbClr val="006666"/>
                </a:solidFill>
                <a:ea typeface="ＭＳ Ｐゴシック" panose="020B0600070205080204" pitchFamily="34" charset="-128"/>
              </a:rPr>
              <a:t>       -- Data Flow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Sin &lt;= Ands(0) XOR Ands(1) XOR Ands(2) XOR Ands(3) XOR Ands(4);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Current_State &lt;= Shift5_Q;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Ands &lt;= Coeff_Q AND Shift5_Q;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</a:t>
            </a:r>
            <a:r>
              <a:rPr lang="en-US" altLang="en-US" sz="1500" b="1">
                <a:solidFill>
                  <a:srgbClr val="006666"/>
                </a:solidFill>
                <a:ea typeface="ＭＳ Ｐゴシック" panose="020B0600070205080204" pitchFamily="34" charset="-128"/>
              </a:rPr>
              <a:t>-- Behavioral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Coeff_Reg: PROCESS(Clk)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BEGIN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	IF rising_edge(Clk)  THEN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		IF Load_Coeff = '1'   THEN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			Coeff_Q &lt;= Coeff;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		END IF;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	END IF;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END PROCESS;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						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</a:t>
            </a:r>
            <a:r>
              <a:rPr lang="en-US" altLang="en-US" sz="1500" b="1">
                <a:solidFill>
                  <a:srgbClr val="006666"/>
                </a:solidFill>
                <a:ea typeface="ＭＳ Ｐゴシック" panose="020B0600070205080204" pitchFamily="34" charset="-128"/>
              </a:rPr>
              <a:t>-- Structural</a:t>
            </a:r>
            <a:r>
              <a:rPr lang="en-US" altLang="en-US" sz="1500" b="1">
                <a:ea typeface="ＭＳ Ｐゴシック" panose="020B0600070205080204" pitchFamily="34" charset="-128"/>
              </a:rPr>
              <a:t>						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Shift5_Reg : ENTITY work.Shift5(behavioral) PORT MAP ( D      =&gt; Seed,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                              	                                        Load  =&gt; Init_Run,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                                                      		     Sin     =&gt; Sin,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                                                      		     Clock =&gt; Clk,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b="1">
                <a:ea typeface="ＭＳ Ｐゴシック" panose="020B0600070205080204" pitchFamily="34" charset="-128"/>
              </a:rPr>
              <a:t>	                                                      		     Q        =&gt; Shift5_Q);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b="1">
                <a:ea typeface="ＭＳ Ｐゴシック" panose="020B0600070205080204" pitchFamily="34" charset="-128"/>
              </a:rPr>
              <a:t>END mixed;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Footer Placeholder 1">
            <a:extLst>
              <a:ext uri="{FF2B5EF4-FFF2-40B4-BE49-F238E27FC236}">
                <a16:creationId xmlns:a16="http://schemas.microsoft.com/office/drawing/2014/main" xmlns="" id="{B28D2F39-5DBA-D24A-8060-E7D3C50FBD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89090" name="Picture 2" descr="crii_application_large_change">
            <a:extLst>
              <a:ext uri="{FF2B5EF4-FFF2-40B4-BE49-F238E27FC236}">
                <a16:creationId xmlns:a16="http://schemas.microsoft.com/office/drawing/2014/main" xmlns="" id="{89B2E3D4-F21E-2E4B-B409-4F9370CBF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2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Text Box 3">
            <a:extLst>
              <a:ext uri="{FF2B5EF4-FFF2-40B4-BE49-F238E27FC236}">
                <a16:creationId xmlns:a16="http://schemas.microsoft.com/office/drawing/2014/main" xmlns="" id="{B5D6604F-775F-3344-B130-323ECBD41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188" y="2514600"/>
            <a:ext cx="6784975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pl-PL" altLang="en-US" sz="4000" b="1">
                <a:solidFill>
                  <a:srgbClr val="333399"/>
                </a:solidFill>
              </a:rPr>
              <a:t>Sequential</a:t>
            </a:r>
            <a:r>
              <a:rPr lang="en-US" altLang="en-US" sz="4000" b="1">
                <a:solidFill>
                  <a:srgbClr val="333399"/>
                </a:solidFill>
              </a:rPr>
              <a:t> Logic Synthesis</a:t>
            </a:r>
          </a:p>
          <a:p>
            <a:pPr algn="ctr">
              <a:buFontTx/>
              <a:buNone/>
            </a:pPr>
            <a:r>
              <a:rPr lang="en-US" altLang="en-US" sz="4000" b="1">
                <a:solidFill>
                  <a:srgbClr val="333399"/>
                </a:solidFill>
              </a:rPr>
              <a:t>for </a:t>
            </a:r>
          </a:p>
          <a:p>
            <a:pPr algn="ctr">
              <a:buFontTx/>
              <a:buNone/>
            </a:pPr>
            <a:r>
              <a:rPr lang="pl-PL" altLang="en-US" sz="4000" b="1">
                <a:solidFill>
                  <a:srgbClr val="333399"/>
                </a:solidFill>
              </a:rPr>
              <a:t>Beginners</a:t>
            </a:r>
            <a:endParaRPr lang="en-US" altLang="en-US" sz="4000" b="1">
              <a:solidFill>
                <a:srgbClr val="333399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>
            <a:extLst>
              <a:ext uri="{FF2B5EF4-FFF2-40B4-BE49-F238E27FC236}">
                <a16:creationId xmlns:a16="http://schemas.microsoft.com/office/drawing/2014/main" xmlns="" id="{C6C677F6-44DE-3740-ADD8-C9D053CF30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For Beginners</a:t>
            </a:r>
          </a:p>
        </p:txBody>
      </p:sp>
      <p:sp>
        <p:nvSpPr>
          <p:cNvPr id="90114" name="Rectangle 3">
            <a:extLst>
              <a:ext uri="{FF2B5EF4-FFF2-40B4-BE49-F238E27FC236}">
                <a16:creationId xmlns:a16="http://schemas.microsoft.com/office/drawing/2014/main" xmlns="" id="{7DEA93EC-4CEB-EF41-96E6-323BD8F07E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4038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Use processes with very simple structure only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to describe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   - registers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   - shift registers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   - counters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   - state machines.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Use examples discussed in class as a template.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Create </a:t>
            </a:r>
            <a:r>
              <a:rPr lang="pl-PL" altLang="en-US" sz="2400" b="1">
                <a:solidFill>
                  <a:srgbClr val="990033"/>
                </a:solidFill>
                <a:ea typeface="ＭＳ Ｐゴシック" panose="020B0600070205080204" pitchFamily="34" charset="-128"/>
              </a:rPr>
              <a:t>generic</a:t>
            </a:r>
            <a:r>
              <a:rPr lang="pl-PL" altLang="en-US" sz="2400">
                <a:ea typeface="ＭＳ Ｐゴシック" panose="020B0600070205080204" pitchFamily="34" charset="-128"/>
              </a:rPr>
              <a:t> entities for registers, shift registers,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counters, and instantiate the corresponding components in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a higher level circuit using GENERIC MAP PORT MAP.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Supplement sequential components with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combinational logic described using concurrent statements.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Footer Placeholder 1">
            <a:extLst>
              <a:ext uri="{FF2B5EF4-FFF2-40B4-BE49-F238E27FC236}">
                <a16:creationId xmlns:a16="http://schemas.microsoft.com/office/drawing/2014/main" xmlns="" id="{F6F72598-66CE-3646-8858-F2FC8A0FBB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91138" name="Picture 2" descr="crii_application_large_change">
            <a:extLst>
              <a:ext uri="{FF2B5EF4-FFF2-40B4-BE49-F238E27FC236}">
                <a16:creationId xmlns:a16="http://schemas.microsoft.com/office/drawing/2014/main" xmlns="" id="{6BDBBA58-F158-0540-8C89-379626B60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2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39" name="Text Box 3">
            <a:extLst>
              <a:ext uri="{FF2B5EF4-FFF2-40B4-BE49-F238E27FC236}">
                <a16:creationId xmlns:a16="http://schemas.microsoft.com/office/drawing/2014/main" xmlns="" id="{12242F8C-D45E-E54E-8437-80A457A2E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188" y="2514600"/>
            <a:ext cx="6784975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pl-PL" altLang="en-US" sz="4000" b="1">
                <a:solidFill>
                  <a:srgbClr val="333399"/>
                </a:solidFill>
              </a:rPr>
              <a:t>Sequential</a:t>
            </a:r>
            <a:r>
              <a:rPr lang="en-US" altLang="en-US" sz="4000" b="1">
                <a:solidFill>
                  <a:srgbClr val="333399"/>
                </a:solidFill>
              </a:rPr>
              <a:t> Logic Synthesis</a:t>
            </a:r>
          </a:p>
          <a:p>
            <a:pPr algn="ctr">
              <a:buFontTx/>
              <a:buNone/>
            </a:pPr>
            <a:r>
              <a:rPr lang="en-US" altLang="en-US" sz="4000" b="1">
                <a:solidFill>
                  <a:srgbClr val="333399"/>
                </a:solidFill>
              </a:rPr>
              <a:t>for </a:t>
            </a:r>
          </a:p>
          <a:p>
            <a:pPr algn="ctr">
              <a:buFontTx/>
              <a:buNone/>
            </a:pPr>
            <a:r>
              <a:rPr lang="pl-PL" altLang="en-US" sz="4000" b="1">
                <a:solidFill>
                  <a:srgbClr val="333399"/>
                </a:solidFill>
              </a:rPr>
              <a:t>Intermediates</a:t>
            </a:r>
            <a:endParaRPr lang="en-US" altLang="en-US" sz="4000" b="1">
              <a:solidFill>
                <a:srgbClr val="333399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xmlns="" id="{88E452BE-1634-F543-ACA4-FB5422C71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For Intermmediates</a:t>
            </a:r>
          </a:p>
        </p:txBody>
      </p:sp>
      <p:sp>
        <p:nvSpPr>
          <p:cNvPr id="92162" name="Rectangle 3">
            <a:extLst>
              <a:ext uri="{FF2B5EF4-FFF2-40B4-BE49-F238E27FC236}">
                <a16:creationId xmlns:a16="http://schemas.microsoft.com/office/drawing/2014/main" xmlns="" id="{386CECF9-45A5-E742-AF29-96606E427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3810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pl-PL" altLang="en-US" sz="2400">
                <a:ea typeface="ＭＳ Ｐゴシック" panose="020B0600070205080204" pitchFamily="34" charset="-128"/>
              </a:rPr>
              <a:t>Use Processes with IF and CASE statements only. Do not use LOOPS or VARIABLES.</a:t>
            </a:r>
          </a:p>
          <a:p>
            <a:pPr marL="609600" indent="-609600">
              <a:buFontTx/>
              <a:buAutoNum type="arabicPeriod"/>
            </a:pPr>
            <a:r>
              <a:rPr lang="pl-PL" altLang="en-US" sz="2400">
                <a:ea typeface="ＭＳ Ｐゴシック" panose="020B0600070205080204" pitchFamily="34" charset="-128"/>
              </a:rPr>
              <a:t>Sensitivity list of the PROCESS should include </a:t>
            </a:r>
            <a:r>
              <a:rPr lang="pl-PL" altLang="en-US" sz="2400" b="1">
                <a:solidFill>
                  <a:srgbClr val="990033"/>
                </a:solidFill>
                <a:ea typeface="ＭＳ Ｐゴシック" panose="020B0600070205080204" pitchFamily="34" charset="-128"/>
              </a:rPr>
              <a:t>only</a:t>
            </a:r>
            <a:r>
              <a:rPr lang="pl-PL" altLang="en-US" sz="2400">
                <a:ea typeface="ＭＳ Ｐゴシック" panose="020B0600070205080204" pitchFamily="34" charset="-128"/>
              </a:rPr>
              <a:t> signals that can by themsleves change the outputs of the sequential circuit (typically, clock and asynchronous set or reset)</a:t>
            </a:r>
          </a:p>
          <a:p>
            <a:pPr marL="609600" indent="-609600">
              <a:buFontTx/>
              <a:buAutoNum type="arabicPeriod"/>
            </a:pPr>
            <a:r>
              <a:rPr lang="pl-PL" altLang="en-US" sz="2400">
                <a:ea typeface="ＭＳ Ｐゴシック" panose="020B0600070205080204" pitchFamily="34" charset="-128"/>
              </a:rPr>
              <a:t>Do not use PROCESSes without sensitivity list</a:t>
            </a:r>
          </a:p>
          <a:p>
            <a:pPr marL="609600" indent="-609600"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(they can be synthesizable, but make simulation inefficient)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xmlns="" id="{716AD39E-128D-1446-8E29-562A729A0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>
                <a:ea typeface="ＭＳ Ｐゴシック" panose="020B0600070205080204" pitchFamily="34" charset="-128"/>
              </a:rPr>
              <a:t>For Intermmediates (2)</a:t>
            </a:r>
          </a:p>
        </p:txBody>
      </p:sp>
      <p:sp>
        <p:nvSpPr>
          <p:cNvPr id="93186" name="Rectangle 3">
            <a:extLst>
              <a:ext uri="{FF2B5EF4-FFF2-40B4-BE49-F238E27FC236}">
                <a16:creationId xmlns:a16="http://schemas.microsoft.com/office/drawing/2014/main" xmlns="" id="{460723A9-470D-2848-AA2C-0E4D101A36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82000" cy="38100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Given a single signal, the assignments to this signal should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only be made within a single process block in order to avoid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possible conflicts in assigning values to this signal.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Process 1: PROCESS (a, b)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BEGIN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   y &lt;= a AND b;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END PROCESS;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pl-PL" altLang="en-US" sz="2000">
              <a:ea typeface="ＭＳ Ｐゴシック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Process 2: PROCESS (a, b)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BEGIN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   y &lt;= a OR b;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altLang="en-US" sz="2000">
                <a:ea typeface="ＭＳ Ｐゴシック" panose="020B0600070205080204" pitchFamily="34" charset="-128"/>
              </a:rPr>
              <a:t>END PROCESS;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pl-PL" altLang="en-US" sz="2000">
              <a:ea typeface="ＭＳ Ｐゴシック" panose="020B0600070205080204" pitchFamily="34" charset="-128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pl-PL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93187" name="Line 4">
            <a:extLst>
              <a:ext uri="{FF2B5EF4-FFF2-40B4-BE49-F238E27FC236}">
                <a16:creationId xmlns:a16="http://schemas.microsoft.com/office/drawing/2014/main" xmlns="" id="{79BB6AA9-C1EE-0141-B2E8-228181B59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4114800" cy="2819400"/>
          </a:xfrm>
          <a:prstGeom prst="line">
            <a:avLst/>
          </a:prstGeom>
          <a:noFill/>
          <a:ln w="28575">
            <a:solidFill>
              <a:srgbClr val="99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8">
            <a:extLst>
              <a:ext uri="{FF2B5EF4-FFF2-40B4-BE49-F238E27FC236}">
                <a16:creationId xmlns:a16="http://schemas.microsoft.com/office/drawing/2014/main" xmlns="" id="{E9027003-B3CC-C544-AC2E-5CB534E3B4F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4210" name="Text Box 3">
            <a:extLst>
              <a:ext uri="{FF2B5EF4-FFF2-40B4-BE49-F238E27FC236}">
                <a16:creationId xmlns:a16="http://schemas.microsoft.com/office/drawing/2014/main" xmlns="" id="{9A6D934F-AF1E-2C45-A55D-956CB160E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00"/>
            <a:ext cx="61928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4000" b="1">
                <a:solidFill>
                  <a:srgbClr val="333399"/>
                </a:solidFill>
              </a:rPr>
              <a:t>Non-synthesizable VHDL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Footer Placeholder 3">
            <a:extLst>
              <a:ext uri="{FF2B5EF4-FFF2-40B4-BE49-F238E27FC236}">
                <a16:creationId xmlns:a16="http://schemas.microsoft.com/office/drawing/2014/main" xmlns="" id="{6B43BF26-F01B-054A-A77F-48F71776B1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xmlns="" id="{1CC66551-8DA3-2B4C-8380-872DD583A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Delays</a:t>
            </a:r>
            <a:endParaRPr lang="pl-PL" altLang="en-US">
              <a:ea typeface="ＭＳ Ｐゴシック" panose="020B0600070205080204" pitchFamily="34" charset="-128"/>
            </a:endParaRP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xmlns="" id="{FB58C684-B3E6-6348-8167-72C2830EC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Delays are not synthesizable</a:t>
            </a:r>
          </a:p>
          <a:p>
            <a:pPr>
              <a:buFontTx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Statements, such as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</a:t>
            </a:r>
            <a:r>
              <a:rPr lang="en-US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wait for</a:t>
            </a:r>
            <a:r>
              <a:rPr lang="en-US" altLang="en-US" sz="2800">
                <a:ea typeface="ＭＳ Ｐゴシック" panose="020B0600070205080204" pitchFamily="34" charset="-128"/>
              </a:rPr>
              <a:t>  </a:t>
            </a:r>
            <a:r>
              <a:rPr lang="pl-PL" altLang="en-US" sz="2800">
                <a:ea typeface="ＭＳ Ｐゴシック" panose="020B0600070205080204" pitchFamily="34" charset="-128"/>
              </a:rPr>
              <a:t>5</a:t>
            </a:r>
            <a:r>
              <a:rPr lang="en-US" altLang="en-US" sz="2800">
                <a:ea typeface="ＭＳ Ｐゴシック" panose="020B0600070205080204" pitchFamily="34" charset="-128"/>
              </a:rPr>
              <a:t> ns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a &lt;= b </a:t>
            </a:r>
            <a:r>
              <a:rPr lang="en-US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after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pl-PL" altLang="en-US" sz="2800">
                <a:ea typeface="ＭＳ Ｐゴシック" panose="020B0600070205080204" pitchFamily="34" charset="-128"/>
              </a:rPr>
              <a:t>10</a:t>
            </a:r>
            <a:r>
              <a:rPr lang="en-US" altLang="en-US" sz="2800">
                <a:ea typeface="ＭＳ Ｐゴシック" panose="020B0600070205080204" pitchFamily="34" charset="-128"/>
              </a:rPr>
              <a:t> ns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will not produce the required delay, and 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should not be used in the code intended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for synthesis.</a:t>
            </a:r>
          </a:p>
          <a:p>
            <a:pPr>
              <a:buFontTx/>
              <a:buNone/>
            </a:pPr>
            <a:endParaRPr lang="pl-PL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Footer Placeholder 3">
            <a:extLst>
              <a:ext uri="{FF2B5EF4-FFF2-40B4-BE49-F238E27FC236}">
                <a16:creationId xmlns:a16="http://schemas.microsoft.com/office/drawing/2014/main" xmlns="" id="{8D61044D-0E2B-4741-8665-D78CF00C8C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xmlns="" id="{5C0122AA-1E72-AC4C-9342-B24B319580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Initializations</a:t>
            </a:r>
            <a:endParaRPr lang="pl-PL" altLang="en-US">
              <a:ea typeface="ＭＳ Ｐゴシック" panose="020B0600070205080204" pitchFamily="34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xmlns="" id="{27B9B6BC-C3D9-E94F-B845-4F66B0D336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343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Declarations of signals (and variables)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with initialized values, such as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SIGNAL  a : STD_LOGIC </a:t>
            </a:r>
            <a:r>
              <a:rPr lang="en-US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:= </a:t>
            </a:r>
            <a:r>
              <a:rPr lang="ja-JP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‘</a:t>
            </a:r>
            <a:r>
              <a:rPr lang="en-US" altLang="ja-JP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0</a:t>
            </a:r>
            <a:r>
              <a:rPr lang="ja-JP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;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cannot be synthesized, and thus should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be avoided.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If present, they will be ignored by the</a:t>
            </a:r>
          </a:p>
          <a:p>
            <a:pPr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synthesis tools.</a:t>
            </a:r>
          </a:p>
          <a:p>
            <a:pPr>
              <a:buFontTx/>
              <a:buNone/>
            </a:pPr>
            <a:r>
              <a:rPr lang="en-US" altLang="en-US" sz="2800">
                <a:solidFill>
                  <a:srgbClr val="990033"/>
                </a:solidFill>
                <a:ea typeface="ＭＳ Ｐゴシック" panose="020B0600070205080204" pitchFamily="34" charset="-128"/>
              </a:rPr>
              <a:t>             </a:t>
            </a:r>
            <a:r>
              <a:rPr lang="en-US" altLang="en-US" sz="2800" b="1">
                <a:solidFill>
                  <a:srgbClr val="990033"/>
                </a:solidFill>
                <a:ea typeface="ＭＳ Ｐゴシック" panose="020B0600070205080204" pitchFamily="34" charset="-128"/>
              </a:rPr>
              <a:t>Use set and reset signals instead.</a:t>
            </a:r>
            <a:endParaRPr lang="pl-PL" altLang="en-US" sz="2800" b="1">
              <a:solidFill>
                <a:srgbClr val="990033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Footer Placeholder 3">
            <a:extLst>
              <a:ext uri="{FF2B5EF4-FFF2-40B4-BE49-F238E27FC236}">
                <a16:creationId xmlns:a16="http://schemas.microsoft.com/office/drawing/2014/main" xmlns="" id="{3229B25D-3376-604A-956E-BFAD667C9D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xmlns="" id="{4BAD8DC8-D2E5-E44A-A69B-8264294A8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Dual-edge triggered register/counter (1)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xmlns="" id="{839732E9-9F61-D24E-B0BA-6F583843A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029200"/>
          </a:xfrm>
        </p:spPr>
        <p:txBody>
          <a:bodyPr/>
          <a:lstStyle/>
          <a:p>
            <a:pPr>
              <a:buFontTx/>
              <a:buNone/>
            </a:pPr>
            <a:r>
              <a:rPr lang="pl-PL" altLang="en-US">
                <a:ea typeface="ＭＳ Ｐゴシック" panose="020B0600070205080204" pitchFamily="34" charset="-128"/>
              </a:rPr>
              <a:t>In FPGAs register/counter can change only</a:t>
            </a:r>
          </a:p>
          <a:p>
            <a:pPr>
              <a:buFontTx/>
              <a:buNone/>
            </a:pPr>
            <a:r>
              <a:rPr lang="pl-PL" altLang="en-US">
                <a:ea typeface="ＭＳ Ｐゴシック" panose="020B0600070205080204" pitchFamily="34" charset="-128"/>
              </a:rPr>
              <a:t>at either rising (default) or falling edge of the</a:t>
            </a:r>
          </a:p>
          <a:p>
            <a:pPr>
              <a:buFontTx/>
              <a:buNone/>
            </a:pPr>
            <a:r>
              <a:rPr lang="pl-PL" altLang="en-US">
                <a:ea typeface="ＭＳ Ｐゴシック" panose="020B0600070205080204" pitchFamily="34" charset="-128"/>
              </a:rPr>
              <a:t>clock.</a:t>
            </a:r>
            <a:br>
              <a:rPr lang="pl-PL" altLang="en-US">
                <a:ea typeface="ＭＳ Ｐゴシック" panose="020B0600070205080204" pitchFamily="34" charset="-128"/>
              </a:rPr>
            </a:br>
            <a:endParaRPr lang="pl-PL" altLang="en-US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pl-PL" altLang="en-US">
                <a:ea typeface="ＭＳ Ｐゴシック" panose="020B0600070205080204" pitchFamily="34" charset="-128"/>
              </a:rPr>
              <a:t>Dual-edge triggered clock is not synthesizable</a:t>
            </a:r>
          </a:p>
          <a:p>
            <a:pPr>
              <a:buFontTx/>
              <a:buNone/>
            </a:pPr>
            <a:r>
              <a:rPr lang="pl-PL" altLang="en-US">
                <a:ea typeface="ＭＳ Ｐゴシック" panose="020B0600070205080204" pitchFamily="34" charset="-128"/>
              </a:rPr>
              <a:t>correctly, using either of the descriptions </a:t>
            </a:r>
          </a:p>
          <a:p>
            <a:pPr>
              <a:buFontTx/>
              <a:buNone/>
            </a:pPr>
            <a:r>
              <a:rPr lang="pl-PL" altLang="en-US">
                <a:ea typeface="ＭＳ Ｐゴシック" panose="020B0600070205080204" pitchFamily="34" charset="-128"/>
              </a:rPr>
              <a:t>provided below.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xmlns="" id="{76B1C26A-D082-E14D-8F18-C5E1F14868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xmlns="" id="{8E46C62C-1653-FB44-862F-E5D36B18E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PROCESS with a SENSITIVITY LIST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xmlns="" id="{EA891835-66C9-6D42-BACA-F7EBE9BB496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List of signals to which the process is sensitive.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Whenever there is an event on any of the signals in the sensitivity list, the process fires.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Every time the process fires, it will run in its entirety.</a:t>
            </a:r>
          </a:p>
          <a:p>
            <a:pPr>
              <a:lnSpc>
                <a:spcPct val="90000"/>
              </a:lnSpc>
            </a:pPr>
            <a:r>
              <a:rPr lang="en-US" altLang="en-US" sz="2400" b="1">
                <a:solidFill>
                  <a:srgbClr val="CC3300"/>
                </a:solidFill>
                <a:ea typeface="ＭＳ Ｐゴシック" panose="020B0600070205080204" pitchFamily="34" charset="-128"/>
              </a:rPr>
              <a:t>WAIT statements are NOT ALLOWED in a processes with SENSITIVITY LIST.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xmlns="" id="{03F46DF0-4469-E149-A94B-2A9A7F0C3E3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2209800"/>
            <a:ext cx="4191000" cy="2743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CC3300"/>
                </a:solidFill>
                <a:ea typeface="ＭＳ Ｐゴシック" panose="020B0600070205080204" pitchFamily="34" charset="-128"/>
              </a:rPr>
              <a:t>label: </a:t>
            </a:r>
            <a:r>
              <a:rPr lang="en-US" altLang="en-US" sz="2400">
                <a:solidFill>
                  <a:srgbClr val="0000CC"/>
                </a:solidFill>
                <a:ea typeface="ＭＳ Ｐゴシック" panose="020B0600070205080204" pitchFamily="34" charset="-128"/>
              </a:rPr>
              <a:t>process</a:t>
            </a:r>
            <a:r>
              <a:rPr lang="en-US" altLang="en-US" sz="2400">
                <a:ea typeface="ＭＳ Ｐゴシック" panose="020B0600070205080204" pitchFamily="34" charset="-128"/>
              </a:rPr>
              <a:t> (</a:t>
            </a:r>
            <a:r>
              <a:rPr lang="en-US" altLang="en-US" sz="2400" i="1">
                <a:solidFill>
                  <a:srgbClr val="CC3300"/>
                </a:solidFill>
                <a:ea typeface="ＭＳ Ｐゴシック" panose="020B0600070205080204" pitchFamily="34" charset="-128"/>
              </a:rPr>
              <a:t>sensitivity list</a:t>
            </a:r>
            <a:r>
              <a:rPr lang="en-US" altLang="en-US" sz="2400">
                <a:solidFill>
                  <a:srgbClr val="CC3300"/>
                </a:solidFill>
                <a:ea typeface="ＭＳ Ｐゴシック" panose="020B0600070205080204" pitchFamily="34" charset="-128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1">
                <a:solidFill>
                  <a:srgbClr val="CC3300"/>
                </a:solidFill>
                <a:ea typeface="ＭＳ Ｐゴシック" panose="020B0600070205080204" pitchFamily="34" charset="-128"/>
              </a:rPr>
              <a:t>      declaration part </a:t>
            </a:r>
            <a:endParaRPr lang="en-US" altLang="en-US" sz="2400">
              <a:solidFill>
                <a:srgbClr val="CC3300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ea typeface="ＭＳ Ｐゴシック" panose="020B0600070205080204" pitchFamily="34" charset="-128"/>
              </a:rPr>
              <a:t>begin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1">
                <a:solidFill>
                  <a:srgbClr val="CC3300"/>
                </a:solidFill>
                <a:ea typeface="ＭＳ Ｐゴシック" panose="020B0600070205080204" pitchFamily="34" charset="-128"/>
              </a:rPr>
              <a:t>	statement part</a:t>
            </a:r>
            <a:r>
              <a:rPr lang="en-US" altLang="en-US" sz="2400" i="1">
                <a:ea typeface="ＭＳ Ｐゴシック" panose="020B0600070205080204" pitchFamily="34" charset="-128"/>
              </a:rPr>
              <a:t> 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ea typeface="ＭＳ Ｐゴシック" panose="020B0600070205080204" pitchFamily="34" charset="-128"/>
              </a:rPr>
              <a:t>end process;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xmlns="" id="{4B5D5072-1FB2-3D4D-BCE6-FE70AD750A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752600"/>
            <a:ext cx="3505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Footer Placeholder 3">
            <a:extLst>
              <a:ext uri="{FF2B5EF4-FFF2-40B4-BE49-F238E27FC236}">
                <a16:creationId xmlns:a16="http://schemas.microsoft.com/office/drawing/2014/main" xmlns="" id="{E5333F39-9FCE-6D42-A924-5305CFE1A2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xmlns="" id="{34D6FF2C-460E-DD45-914D-D260DB41ED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Dual-edge triggered register/counter (2)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xmlns="" id="{AD3648BC-EA31-224D-A638-02DF3C7AE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3581400"/>
          </a:xfrm>
        </p:spPr>
        <p:txBody>
          <a:bodyPr/>
          <a:lstStyle/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PROCESS (clk)</a:t>
            </a:r>
          </a:p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BEGIN</a:t>
            </a:r>
          </a:p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IF (clk’EVENT AND clk=‘1’ ) THEN</a:t>
            </a:r>
          </a:p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	counter &lt;= counter + 1;</a:t>
            </a:r>
          </a:p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ELSIF (clk’EVENT AND clk=‘0’ ) THEN</a:t>
            </a:r>
          </a:p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	counter &lt;= counter + 1;</a:t>
            </a:r>
          </a:p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 	END IF;</a:t>
            </a:r>
          </a:p>
          <a:p>
            <a:pPr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END PROCESS;</a:t>
            </a:r>
          </a:p>
        </p:txBody>
      </p:sp>
      <p:sp>
        <p:nvSpPr>
          <p:cNvPr id="98308" name="Line 4">
            <a:extLst>
              <a:ext uri="{FF2B5EF4-FFF2-40B4-BE49-F238E27FC236}">
                <a16:creationId xmlns:a16="http://schemas.microsoft.com/office/drawing/2014/main" xmlns="" id="{19EB79B1-0F78-6048-A056-DC576A4D9D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47800"/>
            <a:ext cx="6934200" cy="4114800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Footer Placeholder 3">
            <a:extLst>
              <a:ext uri="{FF2B5EF4-FFF2-40B4-BE49-F238E27FC236}">
                <a16:creationId xmlns:a16="http://schemas.microsoft.com/office/drawing/2014/main" xmlns="" id="{9B0FD0A3-45EF-D44D-82E7-3DC0EC895B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xmlns="" id="{BB25F22C-11EC-A941-81EB-B87566ACC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 sz="3600">
                <a:ea typeface="ＭＳ Ｐゴシック" panose="020B0600070205080204" pitchFamily="34" charset="-128"/>
              </a:rPr>
              <a:t>Dual-edge triggered register/counter (</a:t>
            </a:r>
            <a:r>
              <a:rPr lang="en-US" altLang="en-US" sz="3600">
                <a:ea typeface="ＭＳ Ｐゴシック" panose="020B0600070205080204" pitchFamily="34" charset="-128"/>
              </a:rPr>
              <a:t>3</a:t>
            </a:r>
            <a:r>
              <a:rPr lang="pl-PL" altLang="en-US" sz="360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xmlns="" id="{22D11DCF-234D-7146-B576-EE7217007D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2743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PROCESS (clk)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BEGIN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IF (clk’EVENT) THEN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	counter &lt;= counter + 1;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END IF;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END PROCESS;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PROCESS (clk)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BEGIN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		counter &lt;= counter + 1;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altLang="en-US" sz="2400">
                <a:ea typeface="ＭＳ Ｐゴシック" panose="020B0600070205080204" pitchFamily="34" charset="-128"/>
              </a:rPr>
              <a:t>END PROCESS;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99332" name="Line 4">
            <a:extLst>
              <a:ext uri="{FF2B5EF4-FFF2-40B4-BE49-F238E27FC236}">
                <a16:creationId xmlns:a16="http://schemas.microsoft.com/office/drawing/2014/main" xmlns="" id="{DD79BBDA-9F97-2D4C-92AF-1EDC0E2BF7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00200"/>
            <a:ext cx="3714750" cy="2205038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33" name="Line 6">
            <a:extLst>
              <a:ext uri="{FF2B5EF4-FFF2-40B4-BE49-F238E27FC236}">
                <a16:creationId xmlns:a16="http://schemas.microsoft.com/office/drawing/2014/main" xmlns="" id="{0847DDA5-2CDF-3942-A533-5FFB891A1C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038600"/>
            <a:ext cx="3714750" cy="2205038"/>
          </a:xfrm>
          <a:prstGeom prst="line">
            <a:avLst/>
          </a:prstGeom>
          <a:noFill/>
          <a:ln w="28575">
            <a:solidFill>
              <a:srgbClr val="A5002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xmlns="" id="{44BC6B72-F520-CD48-B933-C302A55F0D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221512F2-659C-B349-B4C4-CEA6DDECF6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Component Equivalent of a Process</a:t>
            </a:r>
          </a:p>
        </p:txBody>
      </p:sp>
      <p:sp>
        <p:nvSpPr>
          <p:cNvPr id="34819" name="Text Box 3">
            <a:extLst>
              <a:ext uri="{FF2B5EF4-FFF2-40B4-BE49-F238E27FC236}">
                <a16:creationId xmlns:a16="http://schemas.microsoft.com/office/drawing/2014/main" xmlns="" id="{2EF2F15C-91FC-F44C-BEE1-6E445FCFDEA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962400" y="2743200"/>
            <a:ext cx="5029200" cy="762000"/>
          </a:xfrm>
          <a:noFill/>
        </p:spPr>
        <p:txBody>
          <a:bodyPr/>
          <a:lstStyle/>
          <a:p>
            <a:pPr marL="1143000" indent="-228600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a typeface="ＭＳ Ｐゴシック" panose="020B0600070205080204" pitchFamily="34" charset="-128"/>
              </a:rPr>
              <a:t>All signals which appear on the left of signal assignment statement (&lt;=) are outputs e.g. </a:t>
            </a:r>
            <a:r>
              <a:rPr lang="en-US" altLang="en-US" sz="2000" i="1">
                <a:solidFill>
                  <a:srgbClr val="000000"/>
                </a:solidFill>
                <a:ea typeface="ＭＳ Ｐゴシック" panose="020B0600070205080204" pitchFamily="34" charset="-128"/>
              </a:rPr>
              <a:t>y, z</a:t>
            </a:r>
          </a:p>
          <a:p>
            <a:pPr marL="1143000" indent="-228600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ea typeface="ＭＳ Ｐゴシック" panose="020B0600070205080204" pitchFamily="34" charset="-128"/>
              </a:rPr>
              <a:t>All signals which appear on the sensitivity list are inputs e.g. </a:t>
            </a:r>
            <a:r>
              <a:rPr lang="en-US" altLang="en-US" sz="2000" i="1">
                <a:ea typeface="ＭＳ Ｐゴシック" panose="020B0600070205080204" pitchFamily="34" charset="-128"/>
              </a:rPr>
              <a:t>clk</a:t>
            </a:r>
            <a:endParaRPr lang="en-US" altLang="en-US" sz="200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1143000" indent="-228600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a typeface="ＭＳ Ｐゴシック" panose="020B0600070205080204" pitchFamily="34" charset="-128"/>
              </a:rPr>
              <a:t>All signals which appear on the right of signal assignment statement (&lt;=) or in logic expressions are inputs</a:t>
            </a:r>
            <a:r>
              <a:rPr lang="en-US" altLang="en-US" sz="2000">
                <a:solidFill>
                  <a:srgbClr val="CC33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e.g. </a:t>
            </a:r>
            <a:r>
              <a:rPr lang="en-US" altLang="en-US" sz="2000" i="1">
                <a:ea typeface="ＭＳ Ｐゴシック" panose="020B0600070205080204" pitchFamily="34" charset="-128"/>
              </a:rPr>
              <a:t>w, a, b, c</a:t>
            </a:r>
          </a:p>
          <a:p>
            <a:pPr marL="1143000" indent="-228600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CC3300"/>
                </a:solidFill>
                <a:ea typeface="ＭＳ Ｐゴシック" panose="020B0600070205080204" pitchFamily="34" charset="-128"/>
              </a:rPr>
              <a:t>Note that not all inputs need to be included on the sensitivity list</a:t>
            </a:r>
            <a:endParaRPr lang="en-US" altLang="en-US" sz="200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xmlns="" id="{85215D6E-C6E9-B141-9895-5604CEAFC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828800"/>
            <a:ext cx="41148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tabLst>
                <a:tab pos="460375" algn="l"/>
                <a:tab pos="919163" algn="l"/>
                <a:tab pos="1366838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priority: PROCESS (clk)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BEGIN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IF w(3) = '1'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	y &lt;= "11"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ELSIF w(2) = '1' THEN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	y &lt;= "10"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ELSIF w(1) = c THEN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	y &lt;= a and b;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	z &lt;= "00"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	END IF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800">
                <a:latin typeface="Times New Roman" panose="02020603050405020304" pitchFamily="18" charset="0"/>
              </a:rPr>
              <a:t>	END PROCESS ;</a:t>
            </a:r>
          </a:p>
        </p:txBody>
      </p:sp>
      <p:grpSp>
        <p:nvGrpSpPr>
          <p:cNvPr id="34821" name="Group 5">
            <a:extLst>
              <a:ext uri="{FF2B5EF4-FFF2-40B4-BE49-F238E27FC236}">
                <a16:creationId xmlns:a16="http://schemas.microsoft.com/office/drawing/2014/main" xmlns="" id="{5C06416F-9CDD-FD4D-8941-E8A567FA09C4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1219200"/>
            <a:ext cx="4114800" cy="1447800"/>
            <a:chOff x="2496" y="816"/>
            <a:chExt cx="2592" cy="912"/>
          </a:xfrm>
        </p:grpSpPr>
        <p:sp>
          <p:nvSpPr>
            <p:cNvPr id="34822" name="Text Box 6">
              <a:extLst>
                <a:ext uri="{FF2B5EF4-FFF2-40B4-BE49-F238E27FC236}">
                  <a16:creationId xmlns:a16="http://schemas.microsoft.com/office/drawing/2014/main" xmlns="" id="{1725448E-57BC-664A-B0F0-5CB2B01296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056"/>
              <a:ext cx="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w</a:t>
              </a:r>
            </a:p>
          </p:txBody>
        </p:sp>
        <p:sp>
          <p:nvSpPr>
            <p:cNvPr id="34823" name="Text Box 7">
              <a:extLst>
                <a:ext uri="{FF2B5EF4-FFF2-40B4-BE49-F238E27FC236}">
                  <a16:creationId xmlns:a16="http://schemas.microsoft.com/office/drawing/2014/main" xmlns="" id="{D91477AA-2B01-E444-BD00-ECBEC8AF07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200"/>
              <a:ext cx="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a</a:t>
              </a:r>
            </a:p>
          </p:txBody>
        </p:sp>
        <p:sp>
          <p:nvSpPr>
            <p:cNvPr id="34824" name="Rectangle 8">
              <a:extLst>
                <a:ext uri="{FF2B5EF4-FFF2-40B4-BE49-F238E27FC236}">
                  <a16:creationId xmlns:a16="http://schemas.microsoft.com/office/drawing/2014/main" xmlns="" id="{E5186491-AADF-5942-8408-927E60FF7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816"/>
              <a:ext cx="1152" cy="9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endParaRPr lang="en-US" altLang="en-US" sz="1600"/>
            </a:p>
          </p:txBody>
        </p:sp>
        <p:sp>
          <p:nvSpPr>
            <p:cNvPr id="34825" name="Line 9">
              <a:extLst>
                <a:ext uri="{FF2B5EF4-FFF2-40B4-BE49-F238E27FC236}">
                  <a16:creationId xmlns:a16="http://schemas.microsoft.com/office/drawing/2014/main" xmlns="" id="{3089C095-1899-3C40-954E-99B3CD64E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1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Line 10">
              <a:extLst>
                <a:ext uri="{FF2B5EF4-FFF2-40B4-BE49-F238E27FC236}">
                  <a16:creationId xmlns:a16="http://schemas.microsoft.com/office/drawing/2014/main" xmlns="" id="{1F082EF0-1E9B-084E-BE21-89B1C6CD0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58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7" name="Line 11">
              <a:extLst>
                <a:ext uri="{FF2B5EF4-FFF2-40B4-BE49-F238E27FC236}">
                  <a16:creationId xmlns:a16="http://schemas.microsoft.com/office/drawing/2014/main" xmlns="" id="{427B18A3-111E-7B4A-AD26-9840839896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11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Line 12">
              <a:extLst>
                <a:ext uri="{FF2B5EF4-FFF2-40B4-BE49-F238E27FC236}">
                  <a16:creationId xmlns:a16="http://schemas.microsoft.com/office/drawing/2014/main" xmlns="" id="{D34EA880-AC53-6844-B1A3-D0CD997024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148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9" name="Text Box 13">
              <a:extLst>
                <a:ext uri="{FF2B5EF4-FFF2-40B4-BE49-F238E27FC236}">
                  <a16:creationId xmlns:a16="http://schemas.microsoft.com/office/drawing/2014/main" xmlns="" id="{4D68DC73-6A4D-4141-8033-DFB5446F4B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912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y</a:t>
              </a:r>
            </a:p>
          </p:txBody>
        </p:sp>
        <p:sp>
          <p:nvSpPr>
            <p:cNvPr id="34830" name="Text Box 14">
              <a:extLst>
                <a:ext uri="{FF2B5EF4-FFF2-40B4-BE49-F238E27FC236}">
                  <a16:creationId xmlns:a16="http://schemas.microsoft.com/office/drawing/2014/main" xmlns="" id="{CB8F0197-DEE7-5A44-950E-F855EAF3F6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48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z</a:t>
              </a:r>
            </a:p>
          </p:txBody>
        </p:sp>
        <p:sp>
          <p:nvSpPr>
            <p:cNvPr id="34831" name="Text Box 15">
              <a:extLst>
                <a:ext uri="{FF2B5EF4-FFF2-40B4-BE49-F238E27FC236}">
                  <a16:creationId xmlns:a16="http://schemas.microsoft.com/office/drawing/2014/main" xmlns="" id="{243B260E-D8D6-B947-9822-BE431CEC6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152"/>
              <a:ext cx="11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priority</a:t>
              </a:r>
            </a:p>
          </p:txBody>
        </p:sp>
        <p:sp>
          <p:nvSpPr>
            <p:cNvPr id="34832" name="Line 16">
              <a:extLst>
                <a:ext uri="{FF2B5EF4-FFF2-40B4-BE49-F238E27FC236}">
                  <a16:creationId xmlns:a16="http://schemas.microsoft.com/office/drawing/2014/main" xmlns="" id="{9C6A9209-E597-3641-923F-84F96430FB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29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17">
              <a:extLst>
                <a:ext uri="{FF2B5EF4-FFF2-40B4-BE49-F238E27FC236}">
                  <a16:creationId xmlns:a16="http://schemas.microsoft.com/office/drawing/2014/main" xmlns="" id="{93BCBD4F-D023-CC41-A70F-CF6E06A35B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4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Text Box 18">
              <a:extLst>
                <a:ext uri="{FF2B5EF4-FFF2-40B4-BE49-F238E27FC236}">
                  <a16:creationId xmlns:a16="http://schemas.microsoft.com/office/drawing/2014/main" xmlns="" id="{0AAEDC58-5EE7-E541-BEB0-48C21EF85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344"/>
              <a:ext cx="8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b</a:t>
              </a:r>
            </a:p>
          </p:txBody>
        </p:sp>
        <p:sp>
          <p:nvSpPr>
            <p:cNvPr id="34835" name="Text Box 19">
              <a:extLst>
                <a:ext uri="{FF2B5EF4-FFF2-40B4-BE49-F238E27FC236}">
                  <a16:creationId xmlns:a16="http://schemas.microsoft.com/office/drawing/2014/main" xmlns="" id="{B5EA3B63-E5D9-C448-B829-D1BD516B96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488"/>
              <a:ext cx="8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c</a:t>
              </a:r>
            </a:p>
          </p:txBody>
        </p:sp>
        <p:sp>
          <p:nvSpPr>
            <p:cNvPr id="34836" name="Line 20">
              <a:extLst>
                <a:ext uri="{FF2B5EF4-FFF2-40B4-BE49-F238E27FC236}">
                  <a16:creationId xmlns:a16="http://schemas.microsoft.com/office/drawing/2014/main" xmlns="" id="{10925CCE-2024-2F4B-A77F-53FBC6E33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0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xmlns="" id="{E39BA8F6-D615-834B-ADDD-2BF1F0512C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912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00"/>
                </a:buClr>
                <a:buChar char="•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/>
                <a:t>clk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1">
            <a:extLst>
              <a:ext uri="{FF2B5EF4-FFF2-40B4-BE49-F238E27FC236}">
                <a16:creationId xmlns:a16="http://schemas.microsoft.com/office/drawing/2014/main" xmlns="" id="{58ED681B-2D93-A143-AA2B-EE8DF53C29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1400">
                <a:solidFill>
                  <a:srgbClr val="009900"/>
                </a:solidFill>
              </a:rPr>
              <a:t>ECE 44</a:t>
            </a:r>
            <a:r>
              <a:rPr kumimoji="0" lang="pl-PL" altLang="en-US" sz="1400">
                <a:solidFill>
                  <a:srgbClr val="009900"/>
                </a:solidFill>
              </a:rPr>
              <a:t>8</a:t>
            </a:r>
            <a:r>
              <a:rPr kumimoji="0" lang="en-US" altLang="en-US" sz="1400">
                <a:solidFill>
                  <a:srgbClr val="009900"/>
                </a:solidFill>
              </a:rPr>
              <a:t> – </a:t>
            </a:r>
            <a:r>
              <a:rPr kumimoji="0" lang="pl-PL" altLang="en-US" sz="1400">
                <a:solidFill>
                  <a:srgbClr val="009900"/>
                </a:solidFill>
              </a:rPr>
              <a:t>FPGA and ASIC Design with VHDL</a:t>
            </a:r>
          </a:p>
        </p:txBody>
      </p:sp>
      <p:pic>
        <p:nvPicPr>
          <p:cNvPr id="35842" name="Picture 2" descr="crii_application_large_change">
            <a:extLst>
              <a:ext uri="{FF2B5EF4-FFF2-40B4-BE49-F238E27FC236}">
                <a16:creationId xmlns:a16="http://schemas.microsoft.com/office/drawing/2014/main" xmlns="" id="{EA7C4FA0-C408-AD48-B49F-85C6FC05D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 Box 3">
            <a:extLst>
              <a:ext uri="{FF2B5EF4-FFF2-40B4-BE49-F238E27FC236}">
                <a16:creationId xmlns:a16="http://schemas.microsoft.com/office/drawing/2014/main" xmlns="" id="{3CD1C807-D525-9D45-83AE-28DDEECF5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3600" b="1"/>
              <a:t>Registers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9_ECE 449">
  <a:themeElements>
    <a:clrScheme name="ECE 449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ECE 44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43000" marR="0" indent="-2286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00"/>
          </a:buClr>
          <a:buSzTx/>
          <a:buFontTx/>
          <a:buNone/>
          <a:tabLst/>
          <a:defRPr kumimoji="1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E 449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E 449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Designs\Checkers.pot</Template>
  <TotalTime>6375</TotalTime>
  <Words>2501</Words>
  <Application>Microsoft Office PowerPoint</Application>
  <PresentationFormat>On-screen Show (4:3)</PresentationFormat>
  <Paragraphs>1140</Paragraphs>
  <Slides>71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71</vt:i4>
      </vt:variant>
    </vt:vector>
  </HeadingPairs>
  <TitlesOfParts>
    <vt:vector size="80" baseType="lpstr">
      <vt:lpstr>ＭＳ Ｐゴシック</vt:lpstr>
      <vt:lpstr>Arial</vt:lpstr>
      <vt:lpstr>Helvetica</vt:lpstr>
      <vt:lpstr>Symbol</vt:lpstr>
      <vt:lpstr>Times New Roman</vt:lpstr>
      <vt:lpstr>Times-Roman</vt:lpstr>
      <vt:lpstr>ECE 449</vt:lpstr>
      <vt:lpstr>5_ECE 449</vt:lpstr>
      <vt:lpstr>9_ECE 449</vt:lpstr>
      <vt:lpstr>Sequential-Circuit Building Blocks</vt:lpstr>
      <vt:lpstr>Reading</vt:lpstr>
      <vt:lpstr>PowerPoint Presentation</vt:lpstr>
      <vt:lpstr>VHDL Description Styles</vt:lpstr>
      <vt:lpstr>Processes in VHDL</vt:lpstr>
      <vt:lpstr>Anatomy of a Process</vt:lpstr>
      <vt:lpstr>PROCESS with a SENSITIVITY LIST</vt:lpstr>
      <vt:lpstr>Component Equivalent of a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Asychronous vs. Synchronous</vt:lpstr>
      <vt:lpstr>PowerPoint Presentation</vt:lpstr>
      <vt:lpstr>PowerPoint Presentation</vt:lpstr>
      <vt:lpstr>A word on generics</vt:lpstr>
      <vt:lpstr>PowerPoint Presentation</vt:lpstr>
      <vt:lpstr>Component Instantiation in VHDL-93</vt:lpstr>
      <vt:lpstr>Component Instantiation in VHDL-87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Shift register – internal structure</vt:lpstr>
      <vt:lpstr>Shift Register With Parallel Load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Circuit built of medium scale components</vt:lpstr>
      <vt:lpstr>Structural description – example (1) VHDL-93</vt:lpstr>
      <vt:lpstr>Structural description – example (2) VHDL-93</vt:lpstr>
      <vt:lpstr>Structural description – example (3) VHDL-93</vt:lpstr>
      <vt:lpstr>Structural description – example (1) VHDL-87</vt:lpstr>
      <vt:lpstr>Structural description – example (2) VHDL-87</vt:lpstr>
      <vt:lpstr>Structural description – example (3) VHDL-87</vt:lpstr>
      <vt:lpstr>Structural description – example (4) VHDL-87</vt:lpstr>
      <vt:lpstr>Structural description – example (5) VHDL-87</vt:lpstr>
      <vt:lpstr>PowerPoint Presentation</vt:lpstr>
      <vt:lpstr>Constants</vt:lpstr>
      <vt:lpstr>Constants - features</vt:lpstr>
      <vt:lpstr>Example of package</vt:lpstr>
      <vt:lpstr>Using objects from a package</vt:lpstr>
      <vt:lpstr>PowerPoint Presentation</vt:lpstr>
      <vt:lpstr>VHDL Description Styles</vt:lpstr>
      <vt:lpstr>Mixed Style Modeling</vt:lpstr>
      <vt:lpstr>PRNG Example (1)</vt:lpstr>
      <vt:lpstr>PRNG Example (2)</vt:lpstr>
      <vt:lpstr>PowerPoint Presentation</vt:lpstr>
      <vt:lpstr>For Beginners</vt:lpstr>
      <vt:lpstr>PowerPoint Presentation</vt:lpstr>
      <vt:lpstr>For Intermmediates</vt:lpstr>
      <vt:lpstr>For Intermmediates (2)</vt:lpstr>
      <vt:lpstr>PowerPoint Presentation</vt:lpstr>
      <vt:lpstr>Delays</vt:lpstr>
      <vt:lpstr>Initializations</vt:lpstr>
      <vt:lpstr>Dual-edge triggered register/counter (1)</vt:lpstr>
      <vt:lpstr>Dual-edge triggered register/counter (2)</vt:lpstr>
      <vt:lpstr>Dual-edge triggered register/counter (3)</vt:lpstr>
    </vt:vector>
  </TitlesOfParts>
  <Company>GMU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ECE 449 Computer Design Lab</dc:title>
  <dc:creator>Kamal</dc:creator>
  <cp:lastModifiedBy>Parviz</cp:lastModifiedBy>
  <cp:revision>471</cp:revision>
  <dcterms:created xsi:type="dcterms:W3CDTF">2012-02-07T21:22:59Z</dcterms:created>
  <dcterms:modified xsi:type="dcterms:W3CDTF">2020-04-07T06:05:57Z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Sensitivity">
    <vt:lpwstr>Unrestricted</vt:lpwstr>
  </property>
  <property fmtid="{D5CDD505-2E9C-101B-9397-08002B2CF9AE}" pid="3" name="SensitivityID">
    <vt:lpwstr>0</vt:lpwstr>
  </property>
  <property fmtid="{D5CDD505-2E9C-101B-9397-08002B2CF9AE}" pid="4" name="ThirdParty">
    <vt:lpwstr/>
  </property>
</Properties>
</file>